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41" r:id="rId1"/>
  </p:sldMasterIdLst>
  <p:notesMasterIdLst>
    <p:notesMasterId r:id="rId47"/>
  </p:notesMasterIdLst>
  <p:handoutMasterIdLst>
    <p:handoutMasterId r:id="rId48"/>
  </p:handoutMasterIdLst>
  <p:sldIdLst>
    <p:sldId id="256" r:id="rId2"/>
    <p:sldId id="257" r:id="rId3"/>
    <p:sldId id="258" r:id="rId4"/>
    <p:sldId id="259" r:id="rId5"/>
    <p:sldId id="260" r:id="rId6"/>
    <p:sldId id="261" r:id="rId7"/>
    <p:sldId id="262" r:id="rId8"/>
    <p:sldId id="263" r:id="rId9"/>
    <p:sldId id="264" r:id="rId10"/>
    <p:sldId id="299" r:id="rId11"/>
    <p:sldId id="265" r:id="rId12"/>
    <p:sldId id="266" r:id="rId13"/>
    <p:sldId id="267" r:id="rId14"/>
    <p:sldId id="268" r:id="rId15"/>
    <p:sldId id="269" r:id="rId16"/>
    <p:sldId id="270" r:id="rId17"/>
    <p:sldId id="271" r:id="rId18"/>
    <p:sldId id="272" r:id="rId19"/>
    <p:sldId id="273" r:id="rId20"/>
    <p:sldId id="300"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Lst>
  <p:sldSz cx="12192000" cy="6858000"/>
  <p:notesSz cx="6797675" cy="9926638"/>
  <p:embeddedFontLst>
    <p:embeddedFont>
      <p:font typeface="微软雅黑" panose="020B0503020204020204" pitchFamily="34" charset="-122"/>
      <p:regular r:id="rId49"/>
      <p:bold r:id="rId50"/>
    </p:embeddedFont>
    <p:embeddedFont>
      <p:font typeface="Huawei Sans" panose="020C0503030203020204" pitchFamily="34" charset="0"/>
      <p:regular r:id="rId51"/>
      <p:bold r:id="rId52"/>
    </p:embeddedFont>
    <p:embeddedFont>
      <p:font typeface="方正兰亭黑简体" panose="02000000000000000000" pitchFamily="2" charset="-122"/>
      <p:regular r:id="rId53"/>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7748" autoAdjust="0"/>
  </p:normalViewPr>
  <p:slideViewPr>
    <p:cSldViewPr snapToGrid="0" snapToObjects="1">
      <p:cViewPr varScale="1">
        <p:scale>
          <a:sx n="74" d="100"/>
          <a:sy n="74" d="100"/>
        </p:scale>
        <p:origin x="198"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2" d="100"/>
          <a:sy n="52" d="100"/>
        </p:scale>
        <p:origin x="2718" y="90"/>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4/28/2020</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97972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1"/>
            <a:r>
              <a:rPr lang="en-US" altLang="zh-CN" smtClean="0"/>
              <a:t>Protocol: 8 bits long. It indicates a next-layer protocol. This field identifies the protocol used by the data carried in the data packet so that the IP layer of the destination host sends the data to the process mapped to the Protocol field.</a:t>
            </a:r>
          </a:p>
          <a:p>
            <a:pPr lvl="2"/>
            <a:r>
              <a:rPr lang="en-US" altLang="zh-CN" smtClean="0"/>
              <a:t>Common values are as follows:</a:t>
            </a:r>
          </a:p>
          <a:p>
            <a:pPr lvl="3"/>
            <a:r>
              <a:rPr lang="en-US" altLang="zh-CN" smtClean="0"/>
              <a:t>1: ICMP, Internet Control Message Protocol</a:t>
            </a:r>
          </a:p>
          <a:p>
            <a:pPr lvl="3"/>
            <a:r>
              <a:rPr lang="en-US" altLang="zh-CN" smtClean="0"/>
              <a:t>2: IGMP, Internet Group Management Protocol</a:t>
            </a:r>
          </a:p>
          <a:p>
            <a:pPr lvl="3"/>
            <a:r>
              <a:rPr lang="en-US" altLang="zh-CN" smtClean="0"/>
              <a:t>6: TCP, Transmission Control Protocol</a:t>
            </a:r>
          </a:p>
          <a:p>
            <a:pPr lvl="3"/>
            <a:r>
              <a:rPr lang="en-US" altLang="zh-CN" smtClean="0"/>
              <a:t>17: UDP, User Datagram Protocol</a:t>
            </a:r>
          </a:p>
          <a:p>
            <a:pPr lvl="1"/>
            <a:r>
              <a:rPr lang="en-US" altLang="zh-CN" smtClean="0"/>
              <a:t>Header Checksum: 16 bits long.</a:t>
            </a:r>
          </a:p>
          <a:p>
            <a:pPr lvl="1"/>
            <a:r>
              <a:rPr lang="en-US" altLang="zh-CN" smtClean="0"/>
              <a:t>Source IP Address: 32 bits long. It indicates a source IP address. </a:t>
            </a:r>
          </a:p>
          <a:p>
            <a:pPr lvl="1"/>
            <a:r>
              <a:rPr lang="en-US" altLang="zh-CN" smtClean="0"/>
              <a:t>Destination IP Address: 32 bits long. It indicates a destination IP address. </a:t>
            </a:r>
          </a:p>
          <a:p>
            <a:pPr lvl="1"/>
            <a:r>
              <a:rPr lang="en-US" altLang="zh-CN" smtClean="0"/>
              <a:t>Options: a variable field. </a:t>
            </a:r>
          </a:p>
          <a:p>
            <a:pPr lvl="1"/>
            <a:r>
              <a:rPr lang="en-US" altLang="zh-CN" smtClean="0"/>
              <a:t>Padding: padded with all 0s. </a:t>
            </a:r>
          </a:p>
          <a:p>
            <a:endParaRPr lang="zh-CN" altLang="en-US"/>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868329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Identification: 16 bits long. This field carries a value assigned by a sender host and is used for fragment reassembly.</a:t>
            </a:r>
          </a:p>
          <a:p>
            <a:r>
              <a:rPr lang="en-US" smtClean="0"/>
              <a:t>Flags: 3 bits long.</a:t>
            </a:r>
          </a:p>
          <a:p>
            <a:pPr lvl="1"/>
            <a:r>
              <a:rPr lang="en-US" smtClean="0"/>
              <a:t>Reserved Fragment: 0 (reserved).</a:t>
            </a:r>
          </a:p>
          <a:p>
            <a:pPr lvl="1"/>
            <a:r>
              <a:rPr lang="en-US" smtClean="0"/>
              <a:t>Don't Fragment: Value 1 indicates that fragmentation is not allowed, and value 0 indicates that fragmentation is allowed.</a:t>
            </a:r>
          </a:p>
          <a:p>
            <a:pPr lvl="1"/>
            <a:r>
              <a:rPr lang="en-US" smtClean="0"/>
              <a:t>More Fragment: Value 1 indicates that there are more segments following the segment, and value 0 indicates that the segment is the last data segment.</a:t>
            </a:r>
          </a:p>
          <a:p>
            <a:r>
              <a:rPr lang="en-US" smtClean="0"/>
              <a:t>Fragment Offset: 12 bits long. This field is used for fragment reassembly. This field indicates the relative position of a fragment in an original packet that is fragmented. This field is used together with the More Fragment bit to help the receiver assemble the fragments.</a:t>
            </a:r>
          </a:p>
          <a:p>
            <a:endParaRPr lang="zh-CN" altLang="en-US" smtClean="0"/>
          </a:p>
          <a:p>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049559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Time to Live: 8 bits long. It specifies the maximum number of routers that a packet can pass through on a network. </a:t>
            </a:r>
          </a:p>
          <a:p>
            <a:pPr lvl="1"/>
            <a:r>
              <a:rPr lang="en-US" smtClean="0"/>
              <a:t>When packets are forwarded between network segments, loops may occur if routes are not properly planned on network devices. As a result, packets are infinitely looped on the network and cannot reach the destination. If a loop occurs, all packets destined for this destination are forwarded cyclically. As the number of such packets increases, network congestion occurs.</a:t>
            </a:r>
          </a:p>
          <a:p>
            <a:pPr lvl="1"/>
            <a:r>
              <a:rPr lang="en-US" smtClean="0"/>
              <a:t>To prevent network congestion induced by loops, a TTL field is added to the IP packet header. The TTL value decreases by 1 each time a packet passes through a Layer 3 device. The initial TTL value is set on the source device. After the TTL value of a packet decreases to 0, the packet is discarded. In addition, the device that discards the packet sends an ICMP error message to the source based on the source IP address in the packet header. (Note: A network device can be disabled from sending ICMP error messages to the source ends.)</a:t>
            </a:r>
          </a:p>
          <a:p>
            <a:endParaRPr lang="zh-CN" altLang="en-US" smtClean="0"/>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0100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After receiving and processing the packet</a:t>
            </a:r>
            <a:r>
              <a:rPr lang="en-US" altLang="zh-CN" smtClean="0"/>
              <a:t> at the network layer</a:t>
            </a:r>
            <a:r>
              <a:rPr lang="en-US" smtClean="0"/>
              <a:t>, the destination end needs to determine which protocol is used to further process the packet. The Protocol field in the IP packet header identifies the number of a protocol that will continue to process the packet.</a:t>
            </a:r>
          </a:p>
          <a:p>
            <a:r>
              <a:rPr lang="en-US" smtClean="0"/>
              <a:t>The field may identify a network layer protocol (for example, ICMP </a:t>
            </a:r>
            <a:r>
              <a:rPr lang="en-US" altLang="zh-CN" smtClean="0"/>
              <a:t>of value 0x01</a:t>
            </a:r>
            <a:r>
              <a:rPr lang="en-US" smtClean="0"/>
              <a:t>) or an upper-layer protocol (for example, Transmission Control Protocol [TCP] of value 0x06 or the User Datagram Protocol [UDP] of value 0x11).</a:t>
            </a:r>
          </a:p>
          <a:p>
            <a:endParaRPr lang="zh-CN" altLang="en-US" smtClean="0"/>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790842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45431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On an IP network, if a user wants to connect a computer to the Internet, the user needs to apply for an IP address for the computer. An IP address identifies a node on a network and is used to find the destination for data. We use IP addresses to implement global network communication.</a:t>
            </a:r>
          </a:p>
          <a:p>
            <a:r>
              <a:rPr lang="en-US" smtClean="0"/>
              <a:t>An IP address is an attribute of a network device interface, not an attribute of the network device itself. To assign an IP address to a device is to assign an IP address to an interface on the device. If a device has multiple interfaces, each interface needs at least one IP address.</a:t>
            </a:r>
          </a:p>
          <a:p>
            <a:endParaRPr lang="en-US" altLang="zh-CN" smtClean="0"/>
          </a:p>
          <a:p>
            <a:r>
              <a:rPr lang="en-US" smtClean="0"/>
              <a:t>Note: The interface that needs to use an IP address is usually the interface of a router or computer.</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853325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IP address notation</a:t>
            </a:r>
          </a:p>
          <a:p>
            <a:pPr lvl="1"/>
            <a:r>
              <a:rPr lang="en-US" smtClean="0"/>
              <a:t>An IP address is 32 bits long and consists of 4 bytes. It is in dotted decimal notation, which is convenient for reading and writing.</a:t>
            </a:r>
          </a:p>
          <a:p>
            <a:r>
              <a:rPr lang="en-US" smtClean="0"/>
              <a:t>Dotted decimal notation</a:t>
            </a:r>
          </a:p>
          <a:p>
            <a:pPr lvl="1"/>
            <a:r>
              <a:rPr lang="en-US" smtClean="0"/>
              <a:t> The IP address format helps us better use and configure a network. However, a communication device uses the binary mode to operate an IP address. Therefore, it is necessary to be familiar with the decimal and binary conversion.</a:t>
            </a:r>
          </a:p>
          <a:p>
            <a:r>
              <a:rPr lang="en-US" smtClean="0"/>
              <a:t>IPv4 address range</a:t>
            </a:r>
          </a:p>
          <a:p>
            <a:pPr lvl="1"/>
            <a:r>
              <a:rPr lang="en-US" smtClean="0"/>
              <a:t>00000000.00000000.00000000.00000000–11111111.11111111.11111111.11111111, that is, 0.0.0.0–255.255.255.255</a:t>
            </a:r>
          </a:p>
          <a:p>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84589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latin typeface="Huawei Sans" panose="020C0503030203020204" pitchFamily="34" charset="0"/>
              </a:rPr>
              <a:t>An IPv4 address is divided into two parts:</a:t>
            </a:r>
          </a:p>
          <a:p>
            <a:pPr lvl="1"/>
            <a:r>
              <a:rPr lang="en-US" b="1" dirty="0" smtClean="0">
                <a:latin typeface="Huawei Sans" panose="020C0503030203020204" pitchFamily="34" charset="0"/>
              </a:rPr>
              <a:t>Network part </a:t>
            </a:r>
            <a:r>
              <a:rPr lang="en-US" dirty="0" smtClean="0">
                <a:latin typeface="Huawei Sans" panose="020C0503030203020204" pitchFamily="34" charset="0"/>
              </a:rPr>
              <a:t>(network ID): identifies a network.</a:t>
            </a:r>
          </a:p>
          <a:p>
            <a:pPr lvl="2"/>
            <a:r>
              <a:rPr lang="en-US" dirty="0" smtClean="0">
                <a:latin typeface="Huawei Sans" panose="020C0503030203020204" pitchFamily="34" charset="0"/>
              </a:rPr>
              <a:t>IP addresses do not show any geographical information. The network ID represents the network to which a host belongs.</a:t>
            </a:r>
          </a:p>
          <a:p>
            <a:pPr lvl="2"/>
            <a:r>
              <a:rPr lang="en-US" dirty="0" smtClean="0">
                <a:latin typeface="Huawei Sans" panose="020C0503030203020204" pitchFamily="34" charset="0"/>
              </a:rPr>
              <a:t>Network devices with the same network ID are located on the same network, regardless of their physical locations.</a:t>
            </a:r>
          </a:p>
          <a:p>
            <a:pPr lvl="1"/>
            <a:r>
              <a:rPr lang="en-US" b="1" dirty="0" smtClean="0">
                <a:latin typeface="Huawei Sans" panose="020C0503030203020204" pitchFamily="34" charset="0"/>
              </a:rPr>
              <a:t>Host part:</a:t>
            </a:r>
            <a:r>
              <a:rPr lang="en-US" dirty="0" smtClean="0">
                <a:latin typeface="Huawei Sans" panose="020C0503030203020204" pitchFamily="34" charset="0"/>
              </a:rPr>
              <a:t> identifies a host and is used to differentiate hosts on a network.</a:t>
            </a:r>
          </a:p>
          <a:p>
            <a:r>
              <a:rPr lang="en-US" dirty="0" smtClean="0">
                <a:latin typeface="Huawei Sans" panose="020C0503030203020204" pitchFamily="34" charset="0"/>
              </a:rPr>
              <a:t>A network mask is also called a subnet mask:</a:t>
            </a:r>
          </a:p>
          <a:p>
            <a:pPr lvl="1"/>
            <a:r>
              <a:rPr lang="en-US" dirty="0" smtClean="0">
                <a:latin typeface="Huawei Sans" panose="020C0503030203020204" pitchFamily="34" charset="0"/>
              </a:rPr>
              <a:t>A network mask is 32 bits long, which is also represented in dotted decimal notation, like bits in an IP address.</a:t>
            </a:r>
          </a:p>
          <a:p>
            <a:pPr lvl="1"/>
            <a:r>
              <a:rPr lang="en-US" dirty="0" smtClean="0">
                <a:latin typeface="Huawei Sans" panose="020C0503030203020204" pitchFamily="34" charset="0"/>
              </a:rPr>
              <a:t>The network mask is not an IP address. The network mask consists of consecutive 1s followed by consecutive 0s in binary notation.</a:t>
            </a:r>
          </a:p>
          <a:p>
            <a:pPr lvl="1"/>
            <a:r>
              <a:rPr lang="en-US" dirty="0" smtClean="0">
                <a:latin typeface="Huawei Sans" panose="020C0503030203020204" pitchFamily="34" charset="0"/>
              </a:rPr>
              <a:t>Generally, the number of 1s indicates the length of a network mask. For example, the length of mask 0.0.0.0 is 0, and the length of mask 252.0.0.0 is 6.</a:t>
            </a:r>
          </a:p>
          <a:p>
            <a:pPr lvl="1"/>
            <a:r>
              <a:rPr lang="en-US" dirty="0" smtClean="0">
                <a:latin typeface="Huawei Sans" panose="020C0503030203020204" pitchFamily="34" charset="0"/>
              </a:rPr>
              <a:t>The network mask is generally used together with the IP address. Bits of 1 correspond to network bits in the IP address. Bits of 0 corresponds to host bits in the IP address. In other words, in an IP address, the number of 1s in a network mask is the number of bits of the network ID, and the number of 0s is the number of bits in the host ID.</a:t>
            </a:r>
          </a:p>
          <a:p>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200180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A network ID indicates the network where a host is located, which is similar to the function of "Community A in district B of City X in province Y."</a:t>
            </a:r>
          </a:p>
          <a:p>
            <a:r>
              <a:rPr lang="en-US" dirty="0" smtClean="0"/>
              <a:t>A host ID identifies a specific host interface within a network segment defined by the network ID. The function of host ID is like a host location "No. A Street B".</a:t>
            </a:r>
          </a:p>
          <a:p>
            <a:r>
              <a:rPr lang="en-US" dirty="0" smtClean="0"/>
              <a:t>Network addressing:</a:t>
            </a:r>
          </a:p>
          <a:p>
            <a:pPr lvl="1"/>
            <a:r>
              <a:rPr lang="en-US" dirty="0" smtClean="0"/>
              <a:t>Layer 2 network addressing: A host interface can be found based on an IP address.</a:t>
            </a:r>
          </a:p>
          <a:p>
            <a:pPr lvl="1"/>
            <a:r>
              <a:rPr lang="en-US" dirty="0" smtClean="0"/>
              <a:t>Layer 3 network addressing: A gateway is used to forward data packets between network segments.</a:t>
            </a:r>
          </a:p>
          <a:p>
            <a:pPr lvl="0"/>
            <a:r>
              <a:rPr lang="en-US" dirty="0" smtClean="0"/>
              <a:t>Gateway:</a:t>
            </a:r>
          </a:p>
          <a:p>
            <a:pPr lvl="1"/>
            <a:r>
              <a:rPr lang="en-US" dirty="0" smtClean="0"/>
              <a:t>During packet forwarding, a device determines a forwarding path and an interface connected to a destination network segment. If the destination host and source host are on different network segments, packets are forwarded to the gateway and then the gateway forwards the packets to the destination network segment.</a:t>
            </a:r>
          </a:p>
          <a:p>
            <a:pPr lvl="1"/>
            <a:r>
              <a:rPr lang="en-US" dirty="0" smtClean="0"/>
              <a:t>A gateway receives and processes packets sent by hosts on a local network segment and forwards the packets to the destination network segment. To implement this function, the gateway must know the </a:t>
            </a:r>
            <a:r>
              <a:rPr lang="en-US" dirty="0" smtClean="0"/>
              <a:t>route of </a:t>
            </a:r>
            <a:r>
              <a:rPr lang="en-US" dirty="0" smtClean="0"/>
              <a:t>the destination network segment. The IP address of the interface on the gateway connected to the local network segment is the gateway address of the network segment.</a:t>
            </a:r>
          </a:p>
          <a:p>
            <a:pPr lvl="1"/>
            <a:endParaRPr lang="en-US" altLang="zh-CN" dirty="0" smtClean="0"/>
          </a:p>
          <a:p>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288816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pPr>
            <a:r>
              <a:rPr lang="en-US" dirty="0" smtClean="0"/>
              <a:t>To facilitate IP address management and networking, IP addresses are classified into the following classes:</a:t>
            </a:r>
          </a:p>
          <a:p>
            <a:pPr lvl="1">
              <a:lnSpc>
                <a:spcPct val="100000"/>
              </a:lnSpc>
            </a:pPr>
            <a:r>
              <a:rPr lang="en-US" dirty="0" smtClean="0"/>
              <a:t>The easiest way to determine the class of an IP address is to check the most significant bits in a network ID. Classes A, B, C, D, and E are identified by binary digits 0, 10, 110, 1110, and 1111, respectively.</a:t>
            </a:r>
          </a:p>
          <a:p>
            <a:pPr lvl="1">
              <a:lnSpc>
                <a:spcPct val="100000"/>
              </a:lnSpc>
            </a:pPr>
            <a:r>
              <a:rPr lang="en-US" dirty="0" smtClean="0"/>
              <a:t>Class A, B, and C addresses are unicast IP addresses (except some special addresses). Only these addresses can be assigned to host interfaces.</a:t>
            </a:r>
          </a:p>
          <a:p>
            <a:pPr lvl="1">
              <a:lnSpc>
                <a:spcPct val="100000"/>
              </a:lnSpc>
            </a:pPr>
            <a:r>
              <a:rPr lang="en-US" dirty="0" smtClean="0"/>
              <a:t>Class D addresses are multicast IP addresses.</a:t>
            </a:r>
          </a:p>
          <a:p>
            <a:pPr lvl="1">
              <a:lnSpc>
                <a:spcPct val="100000"/>
              </a:lnSpc>
            </a:pPr>
            <a:r>
              <a:rPr lang="en-US" dirty="0" smtClean="0"/>
              <a:t>Class E addresses are used for special experiment purposes.</a:t>
            </a:r>
          </a:p>
          <a:p>
            <a:pPr lvl="1">
              <a:lnSpc>
                <a:spcPct val="100000"/>
              </a:lnSpc>
            </a:pPr>
            <a:r>
              <a:rPr lang="en-US" dirty="0" smtClean="0"/>
              <a:t>This presentation only focuses on class A, B, and C addresses.</a:t>
            </a:r>
          </a:p>
          <a:p>
            <a:pPr>
              <a:lnSpc>
                <a:spcPct val="100000"/>
              </a:lnSpc>
            </a:pPr>
            <a:r>
              <a:rPr lang="en-US" dirty="0" smtClean="0"/>
              <a:t>Comparison of class A, B, and C addresses:</a:t>
            </a:r>
          </a:p>
          <a:p>
            <a:pPr lvl="1">
              <a:lnSpc>
                <a:spcPct val="100000"/>
              </a:lnSpc>
            </a:pPr>
            <a:r>
              <a:rPr lang="en-US" dirty="0" smtClean="0"/>
              <a:t>A network using class A addresses is called a class A network. A network using class B addresses is called a class B network. A network that uses class C addresses is called a class C network.</a:t>
            </a:r>
          </a:p>
          <a:p>
            <a:pPr lvl="1">
              <a:lnSpc>
                <a:spcPct val="100000"/>
              </a:lnSpc>
            </a:pPr>
            <a:r>
              <a:rPr lang="en-US" dirty="0" smtClean="0"/>
              <a:t>The network ID of a class A network is 8 bits, indicating that the number of network IDs is small and a large number of host interfaces are supported. The leftmost bit is fixed at 0, and the address space is 0.0.0.0–127.255.255.255.</a:t>
            </a:r>
          </a:p>
          <a:p>
            <a:pPr lvl="1">
              <a:lnSpc>
                <a:spcPct val="100000"/>
              </a:lnSpc>
            </a:pPr>
            <a:r>
              <a:rPr lang="en-US" altLang="zh-CN" dirty="0" smtClean="0"/>
              <a:t>The network ID of class B network is 16 bits, which is between class A and class C networks. The leftmost two bits are fixed at 10, and the address space is 128.0.0.0–191.255.255.255.</a:t>
            </a:r>
          </a:p>
          <a:p>
            <a:pPr lvl="1">
              <a:lnSpc>
                <a:spcPct val="100000"/>
              </a:lnSpc>
            </a:pPr>
            <a:r>
              <a:rPr lang="en-US" altLang="zh-CN" dirty="0" smtClean="0"/>
              <a:t>The network ID of a class C network is 24 bits, indicating that a large number of network IDs are supported, and the number of host interfaces is small. The leftmost three bits are fixed at 110, and the address space is 192.0.0.0–223.255.255.255.</a:t>
            </a:r>
          </a:p>
          <a:p>
            <a:pPr>
              <a:lnSpc>
                <a:spcPct val="100000"/>
              </a:lnSpc>
            </a:pPr>
            <a:endParaRPr lang="en-US" altLang="zh-CN" dirty="0" smtClean="0"/>
          </a:p>
          <a:p>
            <a:pPr>
              <a:lnSpc>
                <a:spcPct val="100000"/>
              </a:lnSpc>
            </a:pPr>
            <a:endParaRPr lang="zh-CN" altLang="en-US" dirty="0" smtClean="0"/>
          </a:p>
          <a:p>
            <a:pPr lvl="1">
              <a:lnSpc>
                <a:spcPct val="100000"/>
              </a:lnSpc>
            </a:pPr>
            <a:endParaRPr lang="en-US" dirty="0" smtClean="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684367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78297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5175"/>
            <a:ext cx="5932800" cy="8946233"/>
          </a:xfrm>
        </p:spPr>
        <p:txBody>
          <a:bodyPr/>
          <a:lstStyle/>
          <a:p>
            <a:pPr>
              <a:lnSpc>
                <a:spcPct val="100000"/>
              </a:lnSpc>
            </a:pPr>
            <a:r>
              <a:rPr lang="en-US" altLang="zh-CN"/>
              <a:t>Note:</a:t>
            </a:r>
          </a:p>
          <a:p>
            <a:pPr lvl="1">
              <a:lnSpc>
                <a:spcPct val="100000"/>
              </a:lnSpc>
            </a:pPr>
            <a:r>
              <a:rPr lang="en-US" altLang="zh-CN"/>
              <a:t>A host refers to a router or a computer. In addition, the IP address of an interface on a host is called a host IP address.</a:t>
            </a:r>
          </a:p>
          <a:p>
            <a:pPr lvl="1">
              <a:lnSpc>
                <a:spcPct val="100000"/>
              </a:lnSpc>
            </a:pPr>
            <a:r>
              <a:rPr lang="en-US" altLang="zh-CN"/>
              <a:t>Multicast address: is used to implement one-to-multiple message transmission.</a:t>
            </a:r>
            <a:endParaRPr lang="zh-CN" altLang="en-US"/>
          </a:p>
        </p:txBody>
      </p:sp>
    </p:spTree>
    <p:extLst>
      <p:ext uri="{BB962C8B-B14F-4D97-AF65-F5344CB8AC3E}">
        <p14:creationId xmlns:p14="http://schemas.microsoft.com/office/powerpoint/2010/main" val="2868259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latin typeface="Huawei Sans" panose="020C0503030203020204" pitchFamily="34" charset="0"/>
              </a:rPr>
              <a:t>Network address</a:t>
            </a:r>
          </a:p>
          <a:p>
            <a:pPr lvl="1"/>
            <a:r>
              <a:rPr lang="en-US" dirty="0" smtClean="0">
                <a:latin typeface="Huawei Sans" panose="020C0503030203020204" pitchFamily="34" charset="0"/>
              </a:rPr>
              <a:t>The network ID is X, and each bit in the host ID is 0.</a:t>
            </a:r>
          </a:p>
          <a:p>
            <a:pPr lvl="1"/>
            <a:r>
              <a:rPr lang="en-US" dirty="0" smtClean="0">
                <a:latin typeface="Huawei Sans" panose="020C0503030203020204" pitchFamily="34" charset="0"/>
              </a:rPr>
              <a:t>It cannot be assigned to a host interface.</a:t>
            </a:r>
          </a:p>
          <a:p>
            <a:r>
              <a:rPr lang="en-US" dirty="0" smtClean="0">
                <a:latin typeface="Huawei Sans" panose="020C0503030203020204" pitchFamily="34" charset="0"/>
              </a:rPr>
              <a:t>Broadcast address</a:t>
            </a:r>
          </a:p>
          <a:p>
            <a:pPr lvl="1"/>
            <a:r>
              <a:rPr lang="en-US" dirty="0" smtClean="0">
                <a:latin typeface="Huawei Sans" panose="020C0503030203020204" pitchFamily="34" charset="0"/>
              </a:rPr>
              <a:t>The network ID is X, and each bit in the host ID is 1.</a:t>
            </a:r>
          </a:p>
          <a:p>
            <a:pPr lvl="1"/>
            <a:r>
              <a:rPr lang="en-US" dirty="0" smtClean="0">
                <a:latin typeface="Huawei Sans" panose="020C0503030203020204" pitchFamily="34" charset="0"/>
              </a:rPr>
              <a:t>It cannot be assigned to a host interface.</a:t>
            </a:r>
          </a:p>
          <a:p>
            <a:pPr lvl="0"/>
            <a:r>
              <a:rPr lang="en-US" dirty="0" smtClean="0">
                <a:latin typeface="Huawei Sans" panose="020C0503030203020204" pitchFamily="34" charset="0"/>
              </a:rPr>
              <a:t>Available address</a:t>
            </a:r>
          </a:p>
          <a:p>
            <a:pPr lvl="1"/>
            <a:r>
              <a:rPr lang="en-US" dirty="0" smtClean="0">
                <a:latin typeface="Huawei Sans" panose="020C0503030203020204" pitchFamily="34" charset="0"/>
              </a:rPr>
              <a:t>It is also called a host address. It can be assigned to a host interface.</a:t>
            </a:r>
          </a:p>
          <a:p>
            <a:r>
              <a:rPr lang="en-US" dirty="0" smtClean="0">
                <a:latin typeface="Huawei Sans" panose="020C0503030203020204" pitchFamily="34" charset="0"/>
              </a:rPr>
              <a:t>The number of available IP addresses on a network segment is calculated using the following method:</a:t>
            </a:r>
          </a:p>
          <a:p>
            <a:pPr lvl="1"/>
            <a:r>
              <a:rPr lang="en-US" dirty="0" smtClean="0">
                <a:latin typeface="Huawei Sans" panose="020C0503030203020204" pitchFamily="34" charset="0"/>
              </a:rPr>
              <a:t>Given that the host part of a network segment is n bits, the number of IP addresses is 2</a:t>
            </a:r>
            <a:r>
              <a:rPr lang="en-US" baseline="30000" dirty="0" smtClean="0">
                <a:latin typeface="Huawei Sans" panose="020C0503030203020204" pitchFamily="34" charset="0"/>
              </a:rPr>
              <a:t>n</a:t>
            </a:r>
            <a:r>
              <a:rPr lang="en-US" dirty="0" smtClean="0">
                <a:latin typeface="Huawei Sans" panose="020C0503030203020204" pitchFamily="34" charset="0"/>
              </a:rPr>
              <a:t>, and the number of available IP addresses is 2</a:t>
            </a:r>
            <a:r>
              <a:rPr lang="en-US" baseline="30000" dirty="0" smtClean="0">
                <a:latin typeface="Huawei Sans" panose="020C0503030203020204" pitchFamily="34" charset="0"/>
              </a:rPr>
              <a:t>n</a:t>
            </a:r>
            <a:r>
              <a:rPr lang="en-US" dirty="0" smtClean="0">
                <a:latin typeface="Huawei Sans" panose="020C0503030203020204" pitchFamily="34" charset="0"/>
              </a:rPr>
              <a:t> – 2 (one network address and one broadcast address).</a:t>
            </a:r>
          </a:p>
          <a:p>
            <a:endParaRPr lang="en-US" altLang="zh-CN" dirty="0">
              <a:latin typeface="Huawei Sans" panose="020C0503030203020204" pitchFamily="34" charset="0"/>
            </a:endParaRPr>
          </a:p>
        </p:txBody>
      </p:sp>
      <p:sp>
        <p:nvSpPr>
          <p:cNvPr id="5" name="幻灯片图像占位符 4"/>
          <p:cNvSpPr>
            <a:spLocks noGrp="1" noRot="1" noChangeAspect="1"/>
          </p:cNvSpPr>
          <p:nvPr>
            <p:ph type="sldImg"/>
          </p:nvPr>
        </p:nvSpPr>
        <p:spPr>
          <a:xfrm>
            <a:off x="450850" y="760413"/>
            <a:ext cx="5934075" cy="3338512"/>
          </a:xfrm>
        </p:spPr>
      </p:sp>
    </p:spTree>
    <p:extLst>
      <p:ext uri="{BB962C8B-B14F-4D97-AF65-F5344CB8AC3E}">
        <p14:creationId xmlns:p14="http://schemas.microsoft.com/office/powerpoint/2010/main" val="1091080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latin typeface="Huawei Sans" panose="020C0503030203020204" pitchFamily="34" charset="0"/>
              </a:rPr>
              <a:t>Network address: After the host part of this address is set to all 0s, the obtained result is the network address of the network segment where the IP address is located.</a:t>
            </a:r>
          </a:p>
          <a:p>
            <a:r>
              <a:rPr lang="en-US" smtClean="0">
                <a:latin typeface="Huawei Sans" panose="020C0503030203020204" pitchFamily="34" charset="0"/>
              </a:rPr>
              <a:t>Broadcast</a:t>
            </a:r>
            <a:r>
              <a:rPr lang="en-US" baseline="0" smtClean="0">
                <a:latin typeface="Huawei Sans" panose="020C0503030203020204" pitchFamily="34" charset="0"/>
              </a:rPr>
              <a:t> </a:t>
            </a:r>
            <a:r>
              <a:rPr lang="en-US" smtClean="0">
                <a:latin typeface="Huawei Sans" panose="020C0503030203020204" pitchFamily="34" charset="0"/>
              </a:rPr>
              <a:t>address: After the host part of this address is set to all 1s, the obtained result is the broadcast address used on the network where the IP address is located.</a:t>
            </a:r>
          </a:p>
          <a:p>
            <a:r>
              <a:rPr lang="en-US" smtClean="0">
                <a:latin typeface="Huawei Sans" panose="020C0503030203020204" pitchFamily="34" charset="0"/>
              </a:rPr>
              <a:t>Number of IP addresses: 2</a:t>
            </a:r>
            <a:r>
              <a:rPr lang="en-US" baseline="30000" smtClean="0">
                <a:latin typeface="Huawei Sans" panose="020C0503030203020204" pitchFamily="34" charset="0"/>
              </a:rPr>
              <a:t>n</a:t>
            </a:r>
            <a:r>
              <a:rPr lang="en-US" smtClean="0">
                <a:latin typeface="Huawei Sans" panose="020C0503030203020204" pitchFamily="34" charset="0"/>
              </a:rPr>
              <a:t>, where n indicates the number of host bits.</a:t>
            </a:r>
          </a:p>
          <a:p>
            <a:r>
              <a:rPr lang="en-US" smtClean="0">
                <a:latin typeface="Huawei Sans" panose="020C0503030203020204" pitchFamily="34" charset="0"/>
              </a:rPr>
              <a:t>Number of available IP addresses: 2</a:t>
            </a:r>
            <a:r>
              <a:rPr lang="en-US" baseline="30000" smtClean="0">
                <a:latin typeface="Huawei Sans" panose="020C0503030203020204" pitchFamily="34" charset="0"/>
              </a:rPr>
              <a:t>n</a:t>
            </a:r>
            <a:r>
              <a:rPr lang="en-US" smtClean="0">
                <a:latin typeface="Huawei Sans" panose="020C0503030203020204" pitchFamily="34" charset="0"/>
              </a:rPr>
              <a:t> – 2, where n indicates the number of host bits.</a:t>
            </a:r>
          </a:p>
          <a:p>
            <a:endParaRPr lang="en-US" altLang="zh-CN" smtClean="0">
              <a:latin typeface="Huawei Sans" panose="020C0503030203020204" pitchFamily="34" charset="0"/>
            </a:endParaRPr>
          </a:p>
          <a:p>
            <a:r>
              <a:rPr lang="en-US" smtClean="0">
                <a:latin typeface="Huawei Sans" panose="020C0503030203020204" pitchFamily="34" charset="0"/>
              </a:rPr>
              <a:t>Answers to the quiz: </a:t>
            </a:r>
          </a:p>
          <a:p>
            <a:pPr lvl="1"/>
            <a:r>
              <a:rPr lang="en-US" smtClean="0">
                <a:latin typeface="Huawei Sans" panose="020C0503030203020204" pitchFamily="34" charset="0"/>
              </a:rPr>
              <a:t>Network address: 10.0.0.0/8</a:t>
            </a:r>
          </a:p>
          <a:p>
            <a:pPr lvl="1"/>
            <a:r>
              <a:rPr lang="en-US" smtClean="0">
                <a:latin typeface="Huawei Sans" panose="020C0503030203020204" pitchFamily="34" charset="0"/>
              </a:rPr>
              <a:t>Broadcast address: 10.255.255.255</a:t>
            </a:r>
          </a:p>
          <a:p>
            <a:pPr lvl="1"/>
            <a:r>
              <a:rPr lang="en-US" smtClean="0">
                <a:latin typeface="Huawei Sans" panose="020C0503030203020204" pitchFamily="34" charset="0"/>
              </a:rPr>
              <a:t>Number of addresses: 2</a:t>
            </a:r>
            <a:r>
              <a:rPr lang="en-US" altLang="zh-CN" baseline="30000" smtClean="0">
                <a:latin typeface="Huawei Sans" panose="020C0503030203020204" pitchFamily="34" charset="0"/>
              </a:rPr>
              <a:t>24</a:t>
            </a:r>
            <a:endParaRPr lang="en-US" smtClean="0">
              <a:latin typeface="Huawei Sans" panose="020C0503030203020204" pitchFamily="34" charset="0"/>
            </a:endParaRPr>
          </a:p>
          <a:p>
            <a:pPr lvl="1"/>
            <a:r>
              <a:rPr lang="en-US" smtClean="0">
                <a:latin typeface="Huawei Sans" panose="020C0503030203020204" pitchFamily="34" charset="0"/>
              </a:rPr>
              <a:t>Number of available addresses: 2</a:t>
            </a:r>
            <a:r>
              <a:rPr lang="en-US" altLang="zh-CN" baseline="30000" smtClean="0">
                <a:latin typeface="Huawei Sans" panose="020C0503030203020204" pitchFamily="34" charset="0"/>
              </a:rPr>
              <a:t>24</a:t>
            </a:r>
            <a:r>
              <a:rPr lang="en-US" smtClean="0">
                <a:latin typeface="Huawei Sans" panose="020C0503030203020204" pitchFamily="34" charset="0"/>
              </a:rPr>
              <a:t> – 2 </a:t>
            </a:r>
          </a:p>
          <a:p>
            <a:pPr lvl="1"/>
            <a:r>
              <a:rPr lang="en-US" smtClean="0">
                <a:latin typeface="Huawei Sans" panose="020C0503030203020204" pitchFamily="34" charset="0"/>
              </a:rPr>
              <a:t>Range of available addresses: 10.0.0.1/8–10.255.255.254/8</a:t>
            </a:r>
            <a:endParaRPr 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450850" y="760413"/>
            <a:ext cx="5934075" cy="3338512"/>
          </a:xfrm>
        </p:spPr>
      </p:sp>
    </p:spTree>
    <p:extLst>
      <p:ext uri="{BB962C8B-B14F-4D97-AF65-F5344CB8AC3E}">
        <p14:creationId xmlns:p14="http://schemas.microsoft.com/office/powerpoint/2010/main" val="3502954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Private IP addresses are used to relieve the problem of IP address shortage. Private addresses are used on internal networks and hosts, and cannot be used on the public network.</a:t>
            </a:r>
          </a:p>
          <a:p>
            <a:pPr lvl="1"/>
            <a:r>
              <a:rPr lang="en-US" dirty="0" smtClean="0"/>
              <a:t>Public IP address: A network device connected to the Internet must have a public IP address allocated by the </a:t>
            </a:r>
            <a:r>
              <a:rPr lang="en-US" dirty="0" smtClean="0"/>
              <a:t>IANA.</a:t>
            </a:r>
            <a:endParaRPr lang="en-US" dirty="0" smtClean="0"/>
          </a:p>
          <a:p>
            <a:pPr lvl="1"/>
            <a:r>
              <a:rPr lang="en-US" dirty="0" smtClean="0"/>
              <a:t>Private IP address: The use of a private IP address allows a network to be expanded more freely, because a same private IP address can be repeatedly used on different private networks.</a:t>
            </a:r>
          </a:p>
          <a:p>
            <a:r>
              <a:rPr lang="en-US" dirty="0" smtClean="0"/>
              <a:t>Connecting a private network to the Internet: A private network is not allowed to connect to the Internet because it uses a private IP address. Driven by requirements, many private networks also need to connect to the Internet to implement communication between private networks and the Internet, and between private networks through the Internet. The interconnection between the private network and Internet must be implemented using the NAT technology.</a:t>
            </a:r>
          </a:p>
          <a:p>
            <a:endParaRPr lang="en-US" dirty="0" smtClean="0"/>
          </a:p>
          <a:p>
            <a:r>
              <a:rPr lang="en-US" dirty="0" smtClean="0"/>
              <a:t>Note:</a:t>
            </a:r>
            <a:r>
              <a:rPr lang="en-US" baseline="0" dirty="0" smtClean="0"/>
              <a:t> </a:t>
            </a:r>
            <a:r>
              <a:rPr lang="en-US" dirty="0" smtClean="0"/>
              <a:t>Network </a:t>
            </a:r>
            <a:r>
              <a:rPr lang="en-US" dirty="0" smtClean="0"/>
              <a:t>Address Translation (NAT) is used to translate addresses between private and public IP address realms</a:t>
            </a:r>
            <a:r>
              <a:rPr lang="en-US" dirty="0" smtClean="0"/>
              <a:t>.</a:t>
            </a:r>
            <a:endParaRPr lang="en-US" dirty="0" smtClean="0"/>
          </a:p>
        </p:txBody>
      </p:sp>
      <p:sp>
        <p:nvSpPr>
          <p:cNvPr id="7" name="幻灯片图像占位符 6"/>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7532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pPr>
            <a:r>
              <a:rPr lang="en-US" smtClean="0"/>
              <a:t>255.255.255.255</a:t>
            </a:r>
          </a:p>
          <a:p>
            <a:pPr lvl="1">
              <a:lnSpc>
                <a:spcPct val="100000"/>
              </a:lnSpc>
            </a:pPr>
            <a:r>
              <a:rPr lang="en-US" smtClean="0"/>
              <a:t>This address is called a limited broadcast address and can be used as the destination IP address of an IP packet.</a:t>
            </a:r>
          </a:p>
          <a:p>
            <a:pPr lvl="1">
              <a:lnSpc>
                <a:spcPct val="100000"/>
              </a:lnSpc>
            </a:pPr>
            <a:r>
              <a:rPr lang="en-US" smtClean="0"/>
              <a:t>After receiving an IP packet whose destination IP address is a limited broadcast address, the router stops forwarding the IP packet.</a:t>
            </a:r>
          </a:p>
          <a:p>
            <a:pPr>
              <a:lnSpc>
                <a:spcPct val="100000"/>
              </a:lnSpc>
            </a:pPr>
            <a:r>
              <a:rPr lang="en-US" smtClean="0"/>
              <a:t>0.0.0.0</a:t>
            </a:r>
          </a:p>
          <a:p>
            <a:pPr lvl="1">
              <a:lnSpc>
                <a:spcPct val="100000"/>
              </a:lnSpc>
            </a:pPr>
            <a:r>
              <a:rPr lang="en-US" smtClean="0"/>
              <a:t>If this address is used as a network address, it means the network address of any network. If this address is used as the IP address of a host interface, it is the IP address of a source host interface on "this" network.</a:t>
            </a:r>
          </a:p>
          <a:p>
            <a:pPr lvl="1">
              <a:lnSpc>
                <a:spcPct val="100000"/>
              </a:lnSpc>
            </a:pPr>
            <a:r>
              <a:rPr lang="en-US" smtClean="0"/>
              <a:t>For example, if a host interface does not obtain its IP address during startup, the host interface can send a DHCP Request message with the destination IP address set to a limited broadcast address and the source IP address set to 0.0.0.0 to the network. The DHCP server is expected to allocate an available IP address to the host interface after receiving the DHCP Request message.</a:t>
            </a:r>
          </a:p>
          <a:p>
            <a:pPr>
              <a:lnSpc>
                <a:spcPct val="100000"/>
              </a:lnSpc>
            </a:pPr>
            <a:r>
              <a:rPr lang="en-US" smtClean="0"/>
              <a:t>127.0.0.0/8</a:t>
            </a:r>
          </a:p>
          <a:p>
            <a:pPr lvl="1">
              <a:lnSpc>
                <a:spcPct val="100000"/>
              </a:lnSpc>
            </a:pPr>
            <a:r>
              <a:rPr lang="en-US" smtClean="0"/>
              <a:t>This address is called a Loopback address and can be used as the destination IP address of an IP packet. It is used to test the software system of a test device.</a:t>
            </a:r>
          </a:p>
          <a:p>
            <a:pPr lvl="1">
              <a:lnSpc>
                <a:spcPct val="100000"/>
              </a:lnSpc>
            </a:pPr>
            <a:r>
              <a:rPr lang="en-US" smtClean="0"/>
              <a:t>The IP packets that are generated by a device and whose destination IP address is set to a Loopback address cannot leave the device itself.</a:t>
            </a:r>
          </a:p>
          <a:p>
            <a:pPr>
              <a:lnSpc>
                <a:spcPct val="100000"/>
              </a:lnSpc>
            </a:pPr>
            <a:r>
              <a:rPr lang="en-US" smtClean="0"/>
              <a:t>169.254.0.0/16</a:t>
            </a:r>
          </a:p>
          <a:p>
            <a:pPr lvl="1">
              <a:lnSpc>
                <a:spcPct val="100000"/>
              </a:lnSpc>
            </a:pPr>
            <a:r>
              <a:rPr lang="en-US" smtClean="0"/>
              <a:t>If a network device is configured to automatically obtain an IP address but no DHCP server is available on the network, the device uses an IP address in the 169.254.0.0/16 network segment for temporary communication.</a:t>
            </a:r>
          </a:p>
          <a:p>
            <a:pPr lvl="0">
              <a:lnSpc>
                <a:spcPct val="100000"/>
              </a:lnSpc>
            </a:pPr>
            <a:r>
              <a:rPr lang="en-US" smtClean="0"/>
              <a:t>Note: The Dynamic Host Configuration Protocol (DHCP) is used to dynamically allocate network configuration parameters, such as IP addresses.</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554085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55850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63376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Classful addressing is too rigid and the granularity of address division is too large. As a result, a large number of host IDs cannot be fully used, wasting IP addresses.</a:t>
            </a:r>
          </a:p>
          <a:p>
            <a:r>
              <a:rPr lang="en-US" smtClean="0"/>
              <a:t>Therefore, subnetting can be used to reduce address waste through the variable length subnet mask (VLSM) technology. A large classful network is divided into several small subnets, which makes the use of IP addresses more scientific.</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7688176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Assume that a class C network segment is 192.168.10.0. By default, the network mask is 24 bits, including 24 network bits and 8 host bits.</a:t>
            </a:r>
          </a:p>
          <a:p>
            <a:r>
              <a:rPr lang="en-US" smtClean="0"/>
              <a:t>As calculated, there are 256 IP addresses on the network.</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284236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Now, for the original 24-bit network part, a host bit is taken to increase the network part to 25 bits. The host part is reduced to 7 bits. The taken 1 bit is a subnet bit. In this case, the network mask becomes 25 bits, that is, 255.255.255.128, or /25.</a:t>
            </a:r>
          </a:p>
          <a:p>
            <a:r>
              <a:rPr lang="en-US" smtClean="0"/>
              <a:t>Subnet bit: The value can be 0 or 1. Two new subnets are obtained.</a:t>
            </a:r>
          </a:p>
          <a:p>
            <a:r>
              <a:rPr lang="en-US" smtClean="0"/>
              <a:t>As calculated, there are 128 IP addresses on the network.</a:t>
            </a:r>
          </a:p>
          <a:p>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147566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587962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Calculate a network address, with all host bits set to 0s.</a:t>
            </a:r>
          </a:p>
          <a:p>
            <a:pPr lvl="1"/>
            <a:r>
              <a:rPr lang="en-US" smtClean="0"/>
              <a:t>If the subnet bit is 0, the network address is 192.168.10.0/25.</a:t>
            </a:r>
          </a:p>
          <a:p>
            <a:pPr lvl="1"/>
            <a:r>
              <a:rPr lang="en-US" smtClean="0"/>
              <a:t>If the subnet bit is 1, the network address is 192.168.10.128/25.</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595021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Calculate a broadcast address, with all host bits set to 1s.</a:t>
            </a:r>
          </a:p>
          <a:p>
            <a:pPr lvl="1"/>
            <a:r>
              <a:rPr lang="en-US" smtClean="0"/>
              <a:t>If the subnet bit is 0, the network address is 192.168.10.127/25.</a:t>
            </a:r>
          </a:p>
          <a:p>
            <a:pPr lvl="1"/>
            <a:r>
              <a:rPr lang="en-US" smtClean="0"/>
              <a:t>If the subnet bit is 1, the network address is 192.168.10.255/25.</a:t>
            </a:r>
          </a:p>
          <a:p>
            <a:pPr lvl="1"/>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8300337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In actual network planning, the subnet with more hosts is planned first.</a:t>
            </a:r>
            <a:endParaRPr lang="en-US"/>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9949967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Subnet network addresses are:</a:t>
            </a:r>
          </a:p>
          <a:p>
            <a:pPr lvl="1"/>
            <a:r>
              <a:rPr lang="en-US" smtClean="0"/>
              <a:t>192.168.1.0/28</a:t>
            </a:r>
          </a:p>
          <a:p>
            <a:pPr lvl="1"/>
            <a:r>
              <a:rPr lang="en-US" smtClean="0"/>
              <a:t>192.168.1.16/28</a:t>
            </a:r>
          </a:p>
          <a:p>
            <a:pPr lvl="1"/>
            <a:r>
              <a:rPr lang="en-US" smtClean="0"/>
              <a:t>192.168.1.32/28</a:t>
            </a:r>
          </a:p>
          <a:p>
            <a:pPr lvl="1"/>
            <a:r>
              <a:rPr lang="en-US" smtClean="0"/>
              <a:t>192.168.1.48/28</a:t>
            </a:r>
          </a:p>
          <a:p>
            <a:pPr lvl="1"/>
            <a:r>
              <a:rPr lang="en-US" smtClean="0"/>
              <a:t>192.168.1.64/28</a:t>
            </a:r>
          </a:p>
          <a:p>
            <a:pPr lvl="1"/>
            <a:r>
              <a:rPr lang="en-US" smtClean="0"/>
              <a:t>192.168.1.80/28</a:t>
            </a:r>
          </a:p>
          <a:p>
            <a:pPr lvl="1"/>
            <a:r>
              <a:rPr lang="en-US" smtClean="0"/>
              <a:t>192.168.1.96/28</a:t>
            </a:r>
          </a:p>
          <a:p>
            <a:pPr lvl="1"/>
            <a:r>
              <a:rPr lang="en-US" smtClean="0"/>
              <a:t>192.168.1.112/28</a:t>
            </a:r>
          </a:p>
          <a:p>
            <a:pPr lvl="1"/>
            <a:r>
              <a:rPr lang="en-US" smtClean="0"/>
              <a:t>192.168.1.128/28</a:t>
            </a:r>
          </a:p>
          <a:p>
            <a:pPr lvl="1"/>
            <a:r>
              <a:rPr lang="en-US" smtClean="0"/>
              <a:t>192.168.1.144/28</a:t>
            </a:r>
          </a:p>
          <a:p>
            <a:pPr lvl="1"/>
            <a:r>
              <a:rPr lang="en-US" smtClean="0"/>
              <a:t>192.168.1.160/28</a:t>
            </a:r>
          </a:p>
          <a:p>
            <a:pPr lvl="1"/>
            <a:r>
              <a:rPr lang="en-US" smtClean="0"/>
              <a:t>192.168.1.176/28</a:t>
            </a:r>
          </a:p>
          <a:p>
            <a:pPr lvl="1"/>
            <a:r>
              <a:rPr lang="en-US" smtClean="0"/>
              <a:t>192.168.1.192/28</a:t>
            </a:r>
          </a:p>
          <a:p>
            <a:pPr lvl="1"/>
            <a:r>
              <a:rPr lang="en-US" smtClean="0"/>
              <a:t>192.168.1.208/28</a:t>
            </a:r>
          </a:p>
          <a:p>
            <a:pPr lvl="1"/>
            <a:r>
              <a:rPr lang="en-US" smtClean="0"/>
              <a:t>192.168.1.224/28</a:t>
            </a:r>
          </a:p>
          <a:p>
            <a:pPr lvl="1"/>
            <a:r>
              <a:rPr lang="en-US" smtClean="0"/>
              <a:t>192.168.1.240/28</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1734691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99882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pPr>
            <a:r>
              <a:rPr lang="en-US" smtClean="0"/>
              <a:t>To improve the efficiency of IP data packet forwarding and success rate of packet exchanges, ICMP is used at the network layer. ICMP allows hosts and devices to report errors during packet transmission.</a:t>
            </a:r>
          </a:p>
          <a:p>
            <a:pPr>
              <a:lnSpc>
                <a:spcPct val="100000"/>
              </a:lnSpc>
            </a:pPr>
            <a:r>
              <a:rPr lang="en-US" smtClean="0"/>
              <a:t>ICMP message:</a:t>
            </a:r>
          </a:p>
          <a:p>
            <a:pPr lvl="1">
              <a:lnSpc>
                <a:spcPct val="100000"/>
              </a:lnSpc>
            </a:pPr>
            <a:r>
              <a:rPr lang="en-US" smtClean="0"/>
              <a:t>ICMP messages are encapsulated in IP packets. Value 1 in the Protocol field of the IP packet header indicates ICMP.</a:t>
            </a:r>
          </a:p>
          <a:p>
            <a:pPr lvl="1">
              <a:lnSpc>
                <a:spcPct val="100000"/>
              </a:lnSpc>
            </a:pPr>
            <a:r>
              <a:rPr lang="en-US" smtClean="0"/>
              <a:t>Explanation of fields:</a:t>
            </a:r>
          </a:p>
          <a:p>
            <a:pPr lvl="2">
              <a:lnSpc>
                <a:spcPct val="100000"/>
              </a:lnSpc>
            </a:pPr>
            <a:r>
              <a:rPr lang="en-US" smtClean="0"/>
              <a:t>The format of an ICMP message depends on the Type and Code fields. The Type field indicates a message type, and the Code field contains a parameter mapped to the message type.</a:t>
            </a:r>
          </a:p>
          <a:p>
            <a:pPr lvl="2">
              <a:lnSpc>
                <a:spcPct val="100000"/>
              </a:lnSpc>
            </a:pPr>
            <a:r>
              <a:rPr lang="en-US" smtClean="0"/>
              <a:t>The Checksum field is used to check whether a message is complete.</a:t>
            </a:r>
          </a:p>
          <a:p>
            <a:pPr lvl="2">
              <a:lnSpc>
                <a:spcPct val="100000"/>
              </a:lnSpc>
            </a:pPr>
            <a:r>
              <a:rPr lang="en-US" smtClean="0"/>
              <a:t>A message contains a 32-bit variable field. This field is not used and is usually set to 0. </a:t>
            </a:r>
          </a:p>
          <a:p>
            <a:pPr lvl="3">
              <a:lnSpc>
                <a:spcPct val="100000"/>
              </a:lnSpc>
            </a:pPr>
            <a:r>
              <a:rPr lang="en-US" smtClean="0"/>
              <a:t>In an ICMP Redirect message, this field indicates the IP address of a gateway. A host redirects packets to the specified gateway that is assigned this IP address.</a:t>
            </a:r>
          </a:p>
          <a:p>
            <a:pPr lvl="3">
              <a:lnSpc>
                <a:spcPct val="100000"/>
              </a:lnSpc>
            </a:pPr>
            <a:r>
              <a:rPr lang="en-US" smtClean="0"/>
              <a:t>In an Echo Request message, this field contains an identifier and a sequence number. The source associates the received Echo Reply message with the Echo Request message sent by the local end based on the identifiers and sequence numbers carried in the messages. Especially, when the source sends multiple Echo Request messages to the destination, each Echo Reply message must carry the same identifier and sequence number as those carried in the Echo Request message.</a:t>
            </a:r>
          </a:p>
          <a:p>
            <a:pPr>
              <a:lnSpc>
                <a:spcPct val="100000"/>
              </a:lnSpc>
            </a:pPr>
            <a:endParaRPr lang="zh-CN" altLang="en-US" smtClean="0"/>
          </a:p>
          <a:p>
            <a:pPr>
              <a:lnSpc>
                <a:spcPct val="100000"/>
              </a:lnSpc>
            </a:pPr>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6683638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ICMP redirection process:</a:t>
            </a:r>
          </a:p>
          <a:p>
            <a:pPr marL="588600" lvl="1" indent="-228600">
              <a:buFont typeface="+mj-lt"/>
              <a:buAutoNum type="arabicPeriod"/>
            </a:pPr>
            <a:r>
              <a:rPr lang="en-US" smtClean="0"/>
              <a:t>Host A wants to send packets to server A. Host A sends packets to the default gateway address that is assigned to the gateway RTB.</a:t>
            </a:r>
          </a:p>
          <a:p>
            <a:pPr marL="588600" lvl="1" indent="-228600">
              <a:buFont typeface="+mj-lt"/>
              <a:buAutoNum type="arabicPeriod"/>
            </a:pPr>
            <a:r>
              <a:rPr lang="en-US" smtClean="0"/>
              <a:t>After receiving the packet, RTB checks packet information and finds that the packet should be forwarded to RTA. RTA is the other gateway on the same network segment as the source host. This forwarding path through RTA is better than that through RTB. Therefore, RTB sends an ICMP Redirect message to the host, instructing the host to send the packet to RTA.</a:t>
            </a:r>
          </a:p>
          <a:p>
            <a:pPr marL="588600" lvl="1" indent="-228600">
              <a:buFont typeface="+mj-lt"/>
              <a:buAutoNum type="arabicPeriod"/>
            </a:pPr>
            <a:r>
              <a:rPr lang="en-US" smtClean="0"/>
              <a:t>After receiving the ICMP Redirect message, the host sends a packet to RTA. Then RTA forwards the packet to server A.</a:t>
            </a:r>
          </a:p>
          <a:p>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5000143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 typical ICMP application is ping. Ping is a common tool used to check network connectivity and collect other related information. Different parameters can be specified in a ping command, such as the size of ICMP messages, number of ICMP messages sent at a time, and the timeout period for waiting for a reply. Devices construct ICMP messages based on the parameters and perform ping tests.</a:t>
            </a:r>
          </a:p>
          <a:p>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1123947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ICMP defines various error messages for diagnosing network connectivity problems. The source can determine the cause for a data transmission failure based on the received error messages.</a:t>
            </a:r>
          </a:p>
          <a:p>
            <a:pPr lvl="1"/>
            <a:r>
              <a:rPr lang="en-US" smtClean="0"/>
              <a:t>If a loop occurs on the network, packets are looped on the network, and the TTL times out, the network device sends a TTL timeout message to the sender device.</a:t>
            </a:r>
          </a:p>
          <a:p>
            <a:pPr lvl="1"/>
            <a:r>
              <a:rPr lang="en-US" smtClean="0"/>
              <a:t>If the destination is unreachable, the intermediate network device sends an ICMP Destination Unreachable message to the sender device. There are a variety of cases for unreachable destination. If the network device cannot find the destination network, the network device sends an ICMP Destination Network Unreachable message. If the network device cannot find the destination host on the destination network, the network device sends an ICMP Destination Host Unreachable message.</a:t>
            </a:r>
          </a:p>
          <a:p>
            <a:r>
              <a:rPr lang="en-US" smtClean="0"/>
              <a:t>Tracert is a typical ICMP application. Tracert checks th</a:t>
            </a:r>
            <a:r>
              <a:rPr lang="en-US" altLang="zh-CN" smtClean="0"/>
              <a:t>e</a:t>
            </a:r>
            <a:r>
              <a:rPr lang="en-US" smtClean="0"/>
              <a:t> reachability of each hop on a forwarding path based on the TTL value carried in the packet header. In a tracert test for a path to a specific destination address, the source first sets the TTL value in a packet to 1 before sending the packet. After the packet reaches the first node, the TTL times out. Therefore, the first node sends an ICMP TTL Timeout message carrying a timestamp to the source. Then, the source sets the TTL value in a packet to 2 before sending the packet. After the packet reaches the second node, the TTL times out. The second node also returns an ICMP TTL Timeout message. The process repeats until the packet reaches the destination. In this way, the source end can trace each node through which the packet passes based on the information in the returned packet, and calculate the round-trip time based on timestamps.</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0361095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36622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327377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869663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Physical interface: is an existing port on a network device. A physical interface can be a service interface transmitting services or a management interface managing the device. For example, a GE service interface and an MEth management interface are physical interfaces.</a:t>
            </a:r>
          </a:p>
          <a:p>
            <a:pPr lvl="0"/>
            <a:r>
              <a:rPr lang="en-US" smtClean="0"/>
              <a:t>Logical interface: is a physically nonexistent interface that can be created using configuration and need to transmit services. For example, a VLANIF interface and Loopback interfaces are logical interfaces.</a:t>
            </a:r>
          </a:p>
          <a:p>
            <a:pPr lvl="1"/>
            <a:r>
              <a:rPr lang="en-US" smtClean="0"/>
              <a:t>Loopback interface: is always in the up state.</a:t>
            </a:r>
          </a:p>
          <a:p>
            <a:pPr lvl="2"/>
            <a:r>
              <a:rPr lang="en-US" smtClean="0"/>
              <a:t>Once a Loopback interface is created, its physical status and data link protocol status always stay up, regardless of whether an IP address is configured for the Loopback interface.</a:t>
            </a:r>
          </a:p>
          <a:p>
            <a:pPr lvl="2"/>
            <a:r>
              <a:rPr lang="en-US" smtClean="0"/>
              <a:t>The IP address of a Loopback interface can be advertised immediately after being configured. A Loopback interface can be assigned an IP address with a 32-bit mask, which reduces address consumption.</a:t>
            </a:r>
          </a:p>
          <a:p>
            <a:pPr lvl="2"/>
            <a:r>
              <a:rPr lang="en-US" smtClean="0"/>
              <a:t>No data link layer protocols can be encapsulated on a Loopback interface. No negotiation at the data link layer is performed for the Loopback interface. Therefore, the data link protocol status of the Loopback interface is always up.</a:t>
            </a:r>
          </a:p>
          <a:p>
            <a:pPr lvl="2"/>
            <a:r>
              <a:rPr lang="en-US" smtClean="0"/>
              <a:t>The local device directly discards a packet whose destination address is not the local IP address but the outbound interface is the local Loopback interface.</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8479869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Planning rules:</a:t>
            </a:r>
          </a:p>
          <a:p>
            <a:pPr lvl="1"/>
            <a:r>
              <a:rPr lang="en-US" smtClean="0"/>
              <a:t>Uniqueness: Each host on an IP network must have a unique IP address.</a:t>
            </a:r>
          </a:p>
          <a:p>
            <a:pPr lvl="1"/>
            <a:r>
              <a:rPr lang="en-US" smtClean="0"/>
              <a:t>Continuity: Contiguous addresses can be summarized easily in the hierarchical networking. Route summarization reduces the size of the routing table and speeds up route calculation and route convergence.</a:t>
            </a:r>
          </a:p>
          <a:p>
            <a:pPr lvl="1"/>
            <a:r>
              <a:rPr lang="en-US" altLang="zh-CN" smtClean="0"/>
              <a:t>S</a:t>
            </a:r>
            <a:r>
              <a:rPr lang="en-US" smtClean="0"/>
              <a:t>calability: Addresses need to be properly reserved at each layer, ensuring the contiguous address space for route s</a:t>
            </a:r>
            <a:r>
              <a:rPr lang="en-US" altLang="zh-CN" smtClean="0"/>
              <a:t>ummarization </a:t>
            </a:r>
            <a:r>
              <a:rPr lang="en-US" smtClean="0"/>
              <a:t>when the network is expanded. Re-planning of addresses and routes induced by network expansion is therefore prevented.</a:t>
            </a:r>
          </a:p>
          <a:p>
            <a:pPr lvl="1"/>
            <a:r>
              <a:rPr lang="en-US" smtClean="0"/>
              <a:t>Combination of topology and services: Address planning is combined with the network topology and network transport service to facilitate route planning and quality of service (QoS) deployment. Appropriate IP address planning helps you easily determine the </a:t>
            </a:r>
            <a:r>
              <a:rPr lang="en-US" altLang="zh-CN" smtClean="0"/>
              <a:t>positions</a:t>
            </a:r>
            <a:r>
              <a:rPr lang="en-US" smtClean="0"/>
              <a:t> of devices and types of services once you read the IP addresses.</a:t>
            </a:r>
          </a:p>
          <a:p>
            <a:pPr lvl="1"/>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3385794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dirty="0" smtClean="0"/>
              <a:t>C</a:t>
            </a:r>
          </a:p>
          <a:p>
            <a:pPr marL="228600" indent="-228600">
              <a:buFont typeface="+mj-lt"/>
              <a:buAutoNum type="arabicPeriod"/>
            </a:pPr>
            <a:r>
              <a:rPr lang="en-US" dirty="0" smtClean="0"/>
              <a:t>AC</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3435332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546132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22497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44798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en-US" smtClean="0"/>
              <a:t> </a:t>
            </a:r>
            <a:endParaRPr lang="en-US"/>
          </a:p>
        </p:txBody>
      </p:sp>
      <p:sp>
        <p:nvSpPr>
          <p:cNvPr id="3" name="幻灯片图像占位符 2"/>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44027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IP has two versions: IPv4 and IPv6. IPv4 packets prevail on the Internet, and the Internet is undergoing the transition to IPv6. Unless otherwise specified, IP addresses mentioned in this presentation refer to IPv4 addresses.</a:t>
            </a:r>
          </a:p>
          <a:p>
            <a:pPr lvl="1"/>
            <a:r>
              <a:rPr lang="en-US" smtClean="0"/>
              <a:t>IPv4 is the core protocol in the TCP/IP protocol suite. It works at the network layer in the TCP/IP protocol stack and this layer corresponds to the network layer in the Open System Interconnection Reference Model (OSI RM).</a:t>
            </a:r>
          </a:p>
          <a:p>
            <a:pPr lvl="1"/>
            <a:r>
              <a:rPr lang="en-US" smtClean="0"/>
              <a:t>IPv6, also called IP Next Generation (IPng), is the second-generation standard protocol of network layer protocols. Designed by the Internet Engineering Task Force (IETF), IPv6 is an upgraded version of IPv4.</a:t>
            </a:r>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21864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Application data can be transmitted to the destination end over the network only after being processed at each layer of the TCP/IP protocol suite. Each layer uses protocol data units (PDUs) to exchange information with another layer. PDUs at different layers contain different information. Therefore, PDUs at each layer have a particular name.</a:t>
            </a:r>
          </a:p>
          <a:p>
            <a:pPr lvl="1"/>
            <a:r>
              <a:rPr lang="en-US" dirty="0" smtClean="0"/>
              <a:t>For example, after a TCP header is added to the upper-layer data in a PDU at the transport layer, the PDU is called a segment. The data segment is transmitted to the network layer. After an IP header is added to the PDU at the network layer, the PDU is called a packet. The data packet is transmitted to the data link layer. After the data link layer header </a:t>
            </a:r>
            <a:r>
              <a:rPr lang="en-US" altLang="zh-CN" dirty="0" smtClean="0"/>
              <a:t>and </a:t>
            </a:r>
            <a:r>
              <a:rPr lang="en-US" altLang="zh-CN" dirty="0" err="1" smtClean="0"/>
              <a:t>tailer</a:t>
            </a:r>
            <a:r>
              <a:rPr lang="en-US" altLang="zh-CN" dirty="0" smtClean="0"/>
              <a:t> are</a:t>
            </a:r>
            <a:r>
              <a:rPr lang="en-US" dirty="0" smtClean="0"/>
              <a:t> </a:t>
            </a:r>
            <a:r>
              <a:rPr lang="en-US" dirty="0" smtClean="0"/>
              <a:t>encapsulated into the PDU, the PDU becomes a frame. Ultimately, the frame is converted into bits and transmitted through network media.</a:t>
            </a:r>
          </a:p>
          <a:p>
            <a:pPr lvl="1"/>
            <a:r>
              <a:rPr lang="en-US" dirty="0" smtClean="0"/>
              <a:t>The process in which data is delivered following the protocol suite from top to bottom and is added with headers and tails is called encapsulation.</a:t>
            </a:r>
          </a:p>
          <a:p>
            <a:r>
              <a:rPr lang="en-US" dirty="0" smtClean="0"/>
              <a:t>This presentation describes how to encapsulate data at the network layer. If data is encapsulated with IP, the packets are called IP packets.</a:t>
            </a:r>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2870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The IP packet header contains the following information:</a:t>
            </a:r>
          </a:p>
          <a:p>
            <a:pPr lvl="1"/>
            <a:r>
              <a:rPr lang="en-US" smtClean="0"/>
              <a:t>Version: 4 bits long. Value 4 indicates IPv4. Value 6 indicates IPv6.</a:t>
            </a:r>
          </a:p>
          <a:p>
            <a:pPr lvl="1"/>
            <a:r>
              <a:rPr lang="en-US" smtClean="0"/>
              <a:t>Header Length: 4 bits long, indicating the size of a header. If the Option field is not carried, the length is 20 bytes. The maximum length is 60 bytes.</a:t>
            </a:r>
          </a:p>
          <a:p>
            <a:pPr lvl="1"/>
            <a:r>
              <a:rPr lang="en-US" smtClean="0"/>
              <a:t>Type of Service: 8 bits long, indicating a service type. This field takes effect only when the QoS differentiated service (DiffServ) is required. </a:t>
            </a:r>
          </a:p>
          <a:p>
            <a:pPr lvl="1"/>
            <a:r>
              <a:rPr lang="en-US" smtClean="0"/>
              <a:t>Total Length: 16 bits long. It indicates the total length of an IP data packet. </a:t>
            </a:r>
          </a:p>
          <a:p>
            <a:pPr lvl="1"/>
            <a:r>
              <a:rPr lang="en-US" smtClean="0"/>
              <a:t>Identification: 16 bits long. This field is used for fragment reassembly. </a:t>
            </a:r>
          </a:p>
          <a:p>
            <a:pPr lvl="1"/>
            <a:r>
              <a:rPr lang="en-US" smtClean="0"/>
              <a:t>Flags: 3 bits long.</a:t>
            </a:r>
          </a:p>
          <a:p>
            <a:pPr lvl="1"/>
            <a:r>
              <a:rPr lang="en-US" smtClean="0"/>
              <a:t>Fragment Offset: 12 bits long. This field is used for fragment reassembly.</a:t>
            </a:r>
          </a:p>
          <a:p>
            <a:pPr lvl="1"/>
            <a:r>
              <a:rPr lang="en-US" smtClean="0"/>
              <a:t>Time to Live: 8 bits long.</a:t>
            </a:r>
          </a:p>
          <a:p>
            <a:pPr lvl="3"/>
            <a:endParaRPr lang="en-US" dirty="0" smtClean="0"/>
          </a:p>
        </p:txBody>
      </p:sp>
      <p:sp>
        <p:nvSpPr>
          <p:cNvPr id="7" name="幻灯片图像占位符 6"/>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426261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4251216563"/>
              </p:ext>
            </p:extLst>
          </p:nvPr>
        </p:nvGraphicFramePr>
        <p:xfrm>
          <a:off x="1007534" y="1232756"/>
          <a:ext cx="10464802" cy="1082675"/>
        </p:xfrm>
        <a:graphic>
          <a:graphicData uri="http://schemas.openxmlformats.org/drawingml/2006/table">
            <a:tbl>
              <a:tblPr/>
              <a:tblGrid>
                <a:gridCol w="3059004">
                  <a:extLst>
                    <a:ext uri="{9D8B030D-6E8A-4147-A177-3AD203B41FA5}">
                      <a16:colId xmlns="" xmlns:a16="http://schemas.microsoft.com/office/drawing/2014/main" val="20000"/>
                    </a:ext>
                  </a:extLst>
                </a:gridCol>
                <a:gridCol w="2155444">
                  <a:extLst>
                    <a:ext uri="{9D8B030D-6E8A-4147-A177-3AD203B41FA5}">
                      <a16:colId xmlns="" xmlns:a16="http://schemas.microsoft.com/office/drawing/2014/main" val="20001"/>
                    </a:ext>
                  </a:extLst>
                </a:gridCol>
                <a:gridCol w="2873927">
                  <a:extLst>
                    <a:ext uri="{9D8B030D-6E8A-4147-A177-3AD203B41FA5}">
                      <a16:colId xmlns="" xmlns:a16="http://schemas.microsoft.com/office/drawing/2014/main" val="20002"/>
                    </a:ext>
                  </a:extLst>
                </a:gridCol>
                <a:gridCol w="237642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21293528"/>
              </p:ext>
            </p:extLst>
          </p:nvPr>
        </p:nvGraphicFramePr>
        <p:xfrm>
          <a:off x="1007533" y="2529867"/>
          <a:ext cx="10464800" cy="3527425"/>
        </p:xfrm>
        <a:graphic>
          <a:graphicData uri="http://schemas.openxmlformats.org/drawingml/2006/table">
            <a:tbl>
              <a:tblPr/>
              <a:tblGrid>
                <a:gridCol w="3085809">
                  <a:extLst>
                    <a:ext uri="{9D8B030D-6E8A-4147-A177-3AD203B41FA5}">
                      <a16:colId xmlns="" xmlns:a16="http://schemas.microsoft.com/office/drawing/2014/main" val="20000"/>
                    </a:ext>
                  </a:extLst>
                </a:gridCol>
                <a:gridCol w="2155920">
                  <a:extLst>
                    <a:ext uri="{9D8B030D-6E8A-4147-A177-3AD203B41FA5}">
                      <a16:colId xmlns="" xmlns:a16="http://schemas.microsoft.com/office/drawing/2014/main" val="20001"/>
                    </a:ext>
                  </a:extLst>
                </a:gridCol>
                <a:gridCol w="2912127">
                  <a:extLst>
                    <a:ext uri="{9D8B030D-6E8A-4147-A177-3AD203B41FA5}">
                      <a16:colId xmlns="" xmlns:a16="http://schemas.microsoft.com/office/drawing/2014/main" val="20002"/>
                    </a:ext>
                  </a:extLst>
                </a:gridCol>
                <a:gridCol w="2310944">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 xmlns:a16="http://schemas.microsoft.com/office/drawing/2014/main"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 xmlns:a16="http://schemas.microsoft.com/office/drawing/2014/main"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 xmlns:a16="http://schemas.microsoft.com/office/drawing/2014/main"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 xmlns:a16="http://schemas.microsoft.com/office/drawing/2014/main"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 xmlns:a16="http://schemas.microsoft.com/office/drawing/2014/main"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 xmlns:a16="http://schemas.microsoft.com/office/drawing/2014/main"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 xmlns:a16="http://schemas.microsoft.com/office/drawing/2014/main"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 xmlns:a16="http://schemas.microsoft.com/office/drawing/2014/main"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 xmlns:a16="http://schemas.microsoft.com/office/drawing/2014/main"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 xmlns:a16="http://schemas.microsoft.com/office/drawing/2014/main"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 xmlns:a16="http://schemas.microsoft.com/office/drawing/2014/main"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 xmlns:a16="http://schemas.microsoft.com/office/drawing/2014/main"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 xmlns:a16="http://schemas.microsoft.com/office/drawing/2014/main"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 xmlns:a16="http://schemas.microsoft.com/office/drawing/2014/main"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 xmlns:a16="http://schemas.microsoft.com/office/drawing/2014/main"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 xmlns:a16="http://schemas.microsoft.com/office/drawing/2014/main"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 xmlns:a16="http://schemas.microsoft.com/office/drawing/2014/main"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 xmlns:a16="http://schemas.microsoft.com/office/drawing/2014/main"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 xmlns:a16="http://schemas.microsoft.com/office/drawing/2014/main"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 xmlns:a16="http://schemas.microsoft.com/office/drawing/2014/main"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8474146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auto"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auto">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smtClean="0"/>
              <a:t>Question description.</a:t>
            </a:r>
          </a:p>
          <a:p>
            <a:pPr lvl="1"/>
            <a:endParaRPr lang="en-US" altLang="zh-CN" dirty="0"/>
          </a:p>
        </p:txBody>
      </p:sp>
      <p:sp>
        <p:nvSpPr>
          <p:cNvPr id="24"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auto"/>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Quiz</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482154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Click here to edit summary</a:t>
            </a:r>
            <a:endParaRPr lang="zh-CN" altLang="en-US" dirty="0"/>
          </a:p>
        </p:txBody>
      </p:sp>
      <p:sp>
        <p:nvSpPr>
          <p:cNvPr id="12"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Section Summary</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6816709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Summary</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auto">
              <a:defRPr baseline="0">
                <a:latin typeface="Huawei Sans" panose="020C0503030203020204" pitchFamily="34" charset="0"/>
              </a:defRPr>
            </a:lvl2pPr>
            <a:lvl3pPr fontAlgn="auto">
              <a:defRPr baseline="0">
                <a:latin typeface="Huawei Sans" panose="020C0503030203020204" pitchFamily="34" charset="0"/>
              </a:defRPr>
            </a:lvl3pPr>
            <a:lvl4pPr fontAlgn="auto">
              <a:defRPr baseline="0">
                <a:latin typeface="Huawei Sans" panose="020C0503030203020204" pitchFamily="34" charset="0"/>
              </a:defRPr>
            </a:lvl4pPr>
            <a:lvl5pPr fontAlgn="auto">
              <a:buNone/>
              <a:defRPr baseline="0">
                <a:latin typeface="Huawei Sans" panose="020C0503030203020204" pitchFamily="34" charset="0"/>
              </a:defRPr>
            </a:lvl5pPr>
          </a:lstStyle>
          <a:p>
            <a:pPr lvl="0"/>
            <a:r>
              <a:rPr lang="en-US" altLang="zh-CN" dirty="0" smtClean="0"/>
              <a:t>Click to edit</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1073614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More information for trainees</a:t>
            </a:r>
            <a:endParaRPr lang="zh-CN" altLang="en-US" dirty="0"/>
          </a:p>
        </p:txBody>
      </p:sp>
      <p:sp>
        <p:nvSpPr>
          <p:cNvPr id="13"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More Information</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4510062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Recommendations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2846767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22850141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nvPr>
        </p:nvGraphicFramePr>
        <p:xfrm>
          <a:off x="1007140" y="1254490"/>
          <a:ext cx="10435923" cy="1082675"/>
        </p:xfrm>
        <a:graphic>
          <a:graphicData uri="http://schemas.openxmlformats.org/drawingml/2006/table">
            <a:tbl>
              <a:tblPr/>
              <a:tblGrid>
                <a:gridCol w="3119031">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2972002">
                  <a:extLst>
                    <a:ext uri="{9D8B030D-6E8A-4147-A177-3AD203B41FA5}">
                      <a16:colId xmlns="" xmlns:a16="http://schemas.microsoft.com/office/drawing/2014/main" val="20002"/>
                    </a:ext>
                  </a:extLst>
                </a:gridCol>
                <a:gridCol w="2377440">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Huawei Sans" panose="020C0503030203020204" pitchFamily="34" charset="0"/>
                          <a:ea typeface="+mn-ea"/>
                        </a:rPr>
                        <a:t>Course Code</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Huawei Sans" panose="020C0503030203020204" pitchFamily="34" charset="0"/>
                          <a:ea typeface="+mn-ea"/>
                        </a:rPr>
                        <a:t>Product</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Huawei Sans" panose="020C0503030203020204" pitchFamily="34" charset="0"/>
                          <a:ea typeface="+mn-ea"/>
                        </a:rPr>
                        <a:t>Product Version</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Huawei Sans" panose="020C0503030203020204" pitchFamily="34" charset="0"/>
                          <a:ea typeface="+mn-ea"/>
                        </a:rPr>
                        <a:t>Course Version</a:t>
                      </a:r>
                      <a:endParaRPr kumimoji="1" lang="en-US" altLang="zh-CN"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4" name="Group 21"/>
          <p:cNvGraphicFramePr>
            <a:graphicFrameLocks noGrp="1"/>
          </p:cNvGraphicFramePr>
          <p:nvPr userDrawn="1">
            <p:extLst/>
          </p:nvPr>
        </p:nvGraphicFramePr>
        <p:xfrm>
          <a:off x="1007140" y="2776902"/>
          <a:ext cx="10460714" cy="3038475"/>
        </p:xfrm>
        <a:graphic>
          <a:graphicData uri="http://schemas.openxmlformats.org/drawingml/2006/table">
            <a:tbl>
              <a:tblPr/>
              <a:tblGrid>
                <a:gridCol w="3119030">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351079">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Huawei Sans" panose="020C0503030203020204" pitchFamily="34" charset="0"/>
                          <a:ea typeface="+mn-ea"/>
                        </a:rPr>
                        <a:t>Author/ID</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Huawei Sans" panose="020C0503030203020204" pitchFamily="34" charset="0"/>
                          <a:ea typeface="+mn-ea"/>
                        </a:rPr>
                        <a:t>Date</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Huawei Sans" panose="020C0503030203020204" pitchFamily="34" charset="0"/>
                          <a:ea typeface="+mn-ea"/>
                        </a:rPr>
                        <a:t>Reviewer/ID</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Huawei Sans" panose="020C0503030203020204" pitchFamily="34" charset="0"/>
                          <a:ea typeface="+mn-ea"/>
                        </a:rPr>
                        <a:t>New/Update</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smtClean="0"/>
              <a:t>Lu </a:t>
            </a:r>
            <a:r>
              <a:rPr lang="en-US" altLang="zh-CN" dirty="0" err="1" smtClean="0"/>
              <a:t>Yueyue</a:t>
            </a:r>
            <a:r>
              <a:rPr lang="en-US" altLang="zh-CN" dirty="0" smtClean="0"/>
              <a:t> WX445705</a:t>
            </a:r>
            <a:endParaRPr lang="zh-CN" altLang="en-US" dirty="0"/>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baseline="0">
                <a:latin typeface="+mn-lt"/>
                <a:ea typeface="+mn-ea"/>
                <a:cs typeface="Arial" panose="020B0604020202020204" pitchFamily="34" charset="0"/>
              </a:defRPr>
            </a:lvl1pPr>
          </a:lstStyle>
          <a:p>
            <a:pPr lvl="0"/>
            <a:r>
              <a:rPr lang="en-US" altLang="zh-CN" dirty="0" smtClean="0"/>
              <a:t>October 2019</a:t>
            </a:r>
            <a:endParaRPr lang="zh-CN" altLang="en-US" dirty="0"/>
          </a:p>
        </p:txBody>
      </p:sp>
      <p:sp>
        <p:nvSpPr>
          <p:cNvPr id="13" name="Rectangle 2"/>
          <p:cNvSpPr>
            <a:spLocks noChangeArrowheads="1"/>
          </p:cNvSpPr>
          <p:nvPr userDrawn="1"/>
        </p:nvSpPr>
        <p:spPr bwMode="auto">
          <a:xfrm>
            <a:off x="952129" y="368661"/>
            <a:ext cx="4195603"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en-US" altLang="zh-CN" sz="3499" b="1" kern="1200" dirty="0" smtClean="0">
                <a:solidFill>
                  <a:schemeClr val="tx1">
                    <a:lumMod val="75000"/>
                    <a:lumOff val="25000"/>
                  </a:schemeClr>
                </a:solidFill>
                <a:latin typeface="Huawei Sans" panose="020C0503030203020204" pitchFamily="34" charset="0"/>
                <a:ea typeface="+mn-ea"/>
                <a:cs typeface="Arial" panose="020B0604020202020204" pitchFamily="34" charset="0"/>
              </a:rPr>
              <a:t>Revision</a:t>
            </a:r>
            <a:r>
              <a:rPr lang="en-US" altLang="zh-CN" sz="3499" b="1" kern="1200" baseline="0" dirty="0" smtClean="0">
                <a:solidFill>
                  <a:schemeClr val="tx1">
                    <a:lumMod val="75000"/>
                    <a:lumOff val="25000"/>
                  </a:schemeClr>
                </a:solidFill>
                <a:latin typeface="Huawei Sans" panose="020C0503030203020204" pitchFamily="34" charset="0"/>
                <a:ea typeface="+mn-ea"/>
                <a:cs typeface="Arial" panose="020B0604020202020204" pitchFamily="34" charset="0"/>
              </a:rPr>
              <a:t> Record</a:t>
            </a:r>
            <a:endParaRPr lang="zh-CN" altLang="en-US" sz="3499" b="1" kern="1200" dirty="0">
              <a:solidFill>
                <a:schemeClr val="tx1">
                  <a:lumMod val="75000"/>
                  <a:lumOff val="25000"/>
                </a:schemeClr>
              </a:solidFill>
              <a:latin typeface="Huawei Sans" panose="020C0503030203020204" pitchFamily="34" charset="0"/>
              <a:ea typeface="+mn-ea"/>
              <a:cs typeface="Arial" panose="020B0604020202020204" pitchFamily="34" charset="0"/>
            </a:endParaRPr>
          </a:p>
        </p:txBody>
      </p:sp>
      <p:sp>
        <p:nvSpPr>
          <p:cNvPr id="14" name="Text Box 58"/>
          <p:cNvSpPr txBox="1">
            <a:spLocks noChangeArrowheads="1"/>
          </p:cNvSpPr>
          <p:nvPr userDrawn="1"/>
        </p:nvSpPr>
        <p:spPr bwMode="auto">
          <a:xfrm>
            <a:off x="6093619" y="296652"/>
            <a:ext cx="5578441" cy="707566"/>
          </a:xfrm>
          <a:prstGeom prst="rect">
            <a:avLst/>
          </a:prstGeom>
          <a:noFill/>
          <a:ln w="9525" algn="ctr">
            <a:noFill/>
            <a:miter lim="800000"/>
            <a:headEnd/>
            <a:tailEnd/>
          </a:ln>
        </p:spPr>
        <p:txBody>
          <a:bodyPr wrap="square">
            <a:spAutoFit/>
          </a:bodyPr>
          <a:lstStyle/>
          <a:p>
            <a:pPr>
              <a:spcBef>
                <a:spcPct val="50000"/>
              </a:spcBef>
            </a:pPr>
            <a:r>
              <a:rPr lang="en-US" altLang="zh-CN" sz="3998" i="0" dirty="0" smtClean="0">
                <a:solidFill>
                  <a:schemeClr val="bg2">
                    <a:lumMod val="50000"/>
                  </a:schemeClr>
                </a:solidFill>
                <a:latin typeface="Huawei Sans" panose="020C0503030203020204" pitchFamily="34" charset="0"/>
                <a:ea typeface="+mn-ea"/>
                <a:cs typeface="Arial" panose="020B0604020202020204" pitchFamily="34" charset="0"/>
              </a:rPr>
              <a:t>Do</a:t>
            </a:r>
            <a:r>
              <a:rPr lang="en-US" altLang="zh-CN" sz="3998" i="0" baseline="0" dirty="0" smtClean="0">
                <a:solidFill>
                  <a:schemeClr val="bg2">
                    <a:lumMod val="50000"/>
                  </a:schemeClr>
                </a:solidFill>
                <a:latin typeface="Huawei Sans" panose="020C0503030203020204" pitchFamily="34" charset="0"/>
                <a:ea typeface="+mn-ea"/>
                <a:cs typeface="Arial" panose="020B0604020202020204" pitchFamily="34" charset="0"/>
              </a:rPr>
              <a:t> Not Print This Page</a:t>
            </a:r>
            <a:endParaRPr lang="zh-CN" altLang="en-US" sz="3998" i="0" dirty="0">
              <a:solidFill>
                <a:schemeClr val="bg2">
                  <a:lumMod val="50000"/>
                </a:schemeClr>
              </a:solidFill>
              <a:latin typeface="Huawei Sans" panose="020C0503030203020204" pitchFamily="34" charset="0"/>
              <a:ea typeface="+mn-ea"/>
              <a:cs typeface="Arial" panose="020B0604020202020204" pitchFamily="34" charset="0"/>
            </a:endParaRPr>
          </a:p>
        </p:txBody>
      </p:sp>
    </p:spTree>
    <p:extLst>
      <p:ext uri="{BB962C8B-B14F-4D97-AF65-F5344CB8AC3E}">
        <p14:creationId xmlns:p14="http://schemas.microsoft.com/office/powerpoint/2010/main" val="1673195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Click to Edit Title</a:t>
            </a:r>
            <a:endParaRPr lang="zh-CN" altLang="en-US" dirty="0" smtClean="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32256057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smtClean="0"/>
              <a:t>The chapter describes ...</a:t>
            </a:r>
            <a:endParaRPr lang="zh-CN" altLang="en-US" dirty="0"/>
          </a:p>
        </p:txBody>
      </p:sp>
      <p:sp>
        <p:nvSpPr>
          <p:cNvPr id="2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4695951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Objectives</a:t>
            </a:r>
            <a:endParaRPr lang="en-US" altLang="zh-CN"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smtClean="0">
                <a:ln>
                  <a:noFill/>
                </a:ln>
                <a:solidFill>
                  <a:srgbClr val="000000"/>
                </a:solidFill>
                <a:effectLst/>
                <a:uLnTx/>
                <a:uFillTx/>
                <a:latin typeface="+mn-lt"/>
                <a:ea typeface="+mn-ea"/>
                <a:cs typeface="+mn-cs"/>
              </a:rPr>
              <a:t>On completion of this course, you will be able to:</a:t>
            </a:r>
            <a:endParaRPr lang="zh-CN" altLang="en-US" dirty="0" smtClean="0"/>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00727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Contents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17850270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9597353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ctr">
              <a:defRPr lang="zh-CN" altLang="en-US" b="1" kern="0" baseline="0" dirty="0"/>
            </a:lvl1pPr>
          </a:lstStyle>
          <a:p>
            <a:pPr lvl="0"/>
            <a:r>
              <a:rPr lang="en-US" altLang="zh-CN" dirty="0" smtClean="0"/>
              <a:t>Title</a:t>
            </a:r>
            <a:endParaRPr lang="zh-CN" altLang="en-US" dirty="0"/>
          </a:p>
        </p:txBody>
      </p:sp>
    </p:spTree>
    <p:extLst>
      <p:ext uri="{BB962C8B-B14F-4D97-AF65-F5344CB8AC3E}">
        <p14:creationId xmlns:p14="http://schemas.microsoft.com/office/powerpoint/2010/main" val="20766949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ctr">
              <a:defRPr lang="zh-CN" altLang="en-US" b="1" kern="0" baseline="0" dirty="0"/>
            </a:lvl1pPr>
          </a:lstStyle>
          <a:p>
            <a:pPr lvl="0"/>
            <a:r>
              <a:rPr lang="en-US" altLang="zh-CN" dirty="0" smtClean="0"/>
              <a:t>Title</a:t>
            </a:r>
            <a:endParaRPr lang="zh-CN" altLang="en-US" dirty="0"/>
          </a:p>
        </p:txBody>
      </p:sp>
    </p:spTree>
    <p:extLst>
      <p:ext uri="{BB962C8B-B14F-4D97-AF65-F5344CB8AC3E}">
        <p14:creationId xmlns:p14="http://schemas.microsoft.com/office/powerpoint/2010/main" val="13303934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5456839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smtClean="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a:t>
            </a:r>
            <a:r>
              <a:rPr lang="zh-CN" altLang="en-US" dirty="0" smtClean="0"/>
              <a:t>级</a:t>
            </a:r>
            <a:r>
              <a:rPr lang="en-US" altLang="zh-CN" dirty="0" smtClean="0"/>
              <a:t>0</a:t>
            </a:r>
            <a:endParaRPr lang="zh-CN" altLang="en-US" dirty="0"/>
          </a:p>
        </p:txBody>
      </p:sp>
      <p:pic>
        <p:nvPicPr>
          <p:cNvPr id="24" name="图片 2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grpSp>
        <p:nvGrpSpPr>
          <p:cNvPr id="3" name="组合 2"/>
          <p:cNvGrpSpPr/>
          <p:nvPr userDrawn="1"/>
        </p:nvGrpSpPr>
        <p:grpSpPr>
          <a:xfrm>
            <a:off x="12162526" y="3916624"/>
            <a:ext cx="1088654" cy="2144829"/>
            <a:chOff x="12162526" y="3916624"/>
            <a:chExt cx="1088654" cy="2144829"/>
          </a:xfrm>
        </p:grpSpPr>
        <p:sp>
          <p:nvSpPr>
            <p:cNvPr id="55" name="矩形 54">
              <a:extLst>
                <a:ext uri="{FF2B5EF4-FFF2-40B4-BE49-F238E27FC236}">
                  <a16:creationId xmlns=""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6" name="矩形 55">
              <a:extLst>
                <a:ext uri="{FF2B5EF4-FFF2-40B4-BE49-F238E27FC236}">
                  <a16:creationId xmlns=""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7" name="矩形 56">
              <a:extLst>
                <a:ext uri="{FF2B5EF4-FFF2-40B4-BE49-F238E27FC236}">
                  <a16:creationId xmlns=""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8" name="矩形 57">
              <a:extLst>
                <a:ext uri="{FF2B5EF4-FFF2-40B4-BE49-F238E27FC236}">
                  <a16:creationId xmlns="" xmlns:a16="http://schemas.microsoft.com/office/drawing/2014/main" id="{947DE7E3-EC9F-4331-B252-7BCE51B7F0DA}"/>
                </a:ext>
              </a:extLst>
            </p:cNvPr>
            <p:cNvSpPr/>
            <p:nvPr userDrawn="1"/>
          </p:nvSpPr>
          <p:spPr>
            <a:xfrm>
              <a:off x="12246898" y="4781656"/>
              <a:ext cx="919908" cy="288000"/>
            </a:xfrm>
            <a:prstGeom prst="rect">
              <a:avLst/>
            </a:prstGeom>
            <a:solidFill>
              <a:srgbClr val="EC7061">
                <a:lumMod val="100000"/>
              </a:srgbClr>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59" name="矩形 58">
              <a:extLst>
                <a:ext uri="{FF2B5EF4-FFF2-40B4-BE49-F238E27FC236}">
                  <a16:creationId xmlns=""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0" name="文本框 59">
              <a:extLst>
                <a:ext uri="{FF2B5EF4-FFF2-40B4-BE49-F238E27FC236}">
                  <a16:creationId xmlns=""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表格表头</a:t>
              </a:r>
            </a:p>
          </p:txBody>
        </p:sp>
        <p:sp>
          <p:nvSpPr>
            <p:cNvPr id="61" name="文本框 60">
              <a:extLst>
                <a:ext uri="{FF2B5EF4-FFF2-40B4-BE49-F238E27FC236}">
                  <a16:creationId xmlns=""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文字边框</a:t>
              </a:r>
            </a:p>
          </p:txBody>
        </p:sp>
        <p:sp>
          <p:nvSpPr>
            <p:cNvPr id="62" name="文本框 61">
              <a:extLst>
                <a:ext uri="{FF2B5EF4-FFF2-40B4-BE49-F238E27FC236}">
                  <a16:creationId xmlns=""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导航灰底</a:t>
              </a:r>
            </a:p>
          </p:txBody>
        </p:sp>
        <p:sp>
          <p:nvSpPr>
            <p:cNvPr id="63" name="文本框 62">
              <a:extLst>
                <a:ext uri="{FF2B5EF4-FFF2-40B4-BE49-F238E27FC236}">
                  <a16:creationId xmlns=""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红</a:t>
              </a:r>
            </a:p>
          </p:txBody>
        </p:sp>
        <p:sp>
          <p:nvSpPr>
            <p:cNvPr id="64" name="文本框 63">
              <a:extLst>
                <a:ext uri="{FF2B5EF4-FFF2-40B4-BE49-F238E27FC236}">
                  <a16:creationId xmlns=""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文字底色</a:t>
              </a:r>
            </a:p>
          </p:txBody>
        </p:sp>
        <p:sp>
          <p:nvSpPr>
            <p:cNvPr id="65" name="矩形 64">
              <a:extLst>
                <a:ext uri="{FF2B5EF4-FFF2-40B4-BE49-F238E27FC236}">
                  <a16:creationId xmlns=""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6" name="矩形 65">
              <a:extLst>
                <a:ext uri="{FF2B5EF4-FFF2-40B4-BE49-F238E27FC236}">
                  <a16:creationId xmlns=""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7" name="文本框 66">
              <a:extLst>
                <a:ext uri="{FF2B5EF4-FFF2-40B4-BE49-F238E27FC236}">
                  <a16:creationId xmlns=""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备用</a:t>
              </a:r>
            </a:p>
          </p:txBody>
        </p:sp>
        <p:sp>
          <p:nvSpPr>
            <p:cNvPr id="68" name="矩形 67">
              <a:extLst>
                <a:ext uri="{FF2B5EF4-FFF2-40B4-BE49-F238E27FC236}">
                  <a16:creationId xmlns="" xmlns:a16="http://schemas.microsoft.com/office/drawing/2014/main" id="{947DE7E3-EC9F-4331-B252-7BCE51B7F0DA}"/>
                </a:ext>
              </a:extLst>
            </p:cNvPr>
            <p:cNvSpPr/>
            <p:nvPr userDrawn="1"/>
          </p:nvSpPr>
          <p:spPr>
            <a:xfrm>
              <a:off x="12246898" y="5773453"/>
              <a:ext cx="919908" cy="288000"/>
            </a:xfrm>
            <a:prstGeom prst="rect">
              <a:avLst/>
            </a:prstGeom>
            <a:solidFill>
              <a:srgbClr val="8BC9A0"/>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69" name="文本框 68">
              <a:extLst>
                <a:ext uri="{FF2B5EF4-FFF2-40B4-BE49-F238E27FC236}">
                  <a16:creationId xmlns=""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绿</a:t>
              </a:r>
            </a:p>
          </p:txBody>
        </p:sp>
      </p:grpSp>
    </p:spTree>
    <p:extLst>
      <p:ext uri="{BB962C8B-B14F-4D97-AF65-F5344CB8AC3E}">
        <p14:creationId xmlns:p14="http://schemas.microsoft.com/office/powerpoint/2010/main" val="144499256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4020">
          <p15:clr>
            <a:srgbClr val="F26B43"/>
          </p15:clr>
        </p15:guide>
        <p15:guide id="5" orient="horz" pos="777">
          <p15:clr>
            <a:srgbClr val="F26B43"/>
          </p15:clr>
        </p15:guide>
        <p15:guide id="6" pos="3840">
          <p15:clr>
            <a:srgbClr val="F26B43"/>
          </p15:clr>
        </p15:guide>
        <p15:guide id="7"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wrap="square">
            <a:noAutofit/>
          </a:bodyPr>
          <a:lstStyle/>
          <a:p>
            <a:pPr fontAlgn="ctr"/>
            <a:r>
              <a:rPr lang="en-US" altLang="zh-CN" dirty="0" smtClean="0">
                <a:latin typeface="Huawei Sans" panose="020C0503030203020204" pitchFamily="34" charset="0"/>
              </a:rPr>
              <a:t>Lu </a:t>
            </a:r>
            <a:r>
              <a:rPr lang="en-US" altLang="zh-CN" dirty="0" err="1" smtClean="0">
                <a:latin typeface="Huawei Sans" panose="020C0503030203020204" pitchFamily="34" charset="0"/>
              </a:rPr>
              <a:t>Yueyue</a:t>
            </a:r>
            <a:r>
              <a:rPr lang="en-US" altLang="zh-CN" dirty="0" smtClean="0">
                <a:latin typeface="Huawei Sans" panose="020C0503030203020204" pitchFamily="34" charset="0"/>
              </a:rPr>
              <a:t>, WX445705</a:t>
            </a:r>
            <a:endParaRPr lang="zh-CN" altLang="en-US" dirty="0">
              <a:latin typeface="Huawei Sans" panose="020C0503030203020204" pitchFamily="34" charset="0"/>
            </a:endParaRPr>
          </a:p>
        </p:txBody>
      </p:sp>
      <p:sp>
        <p:nvSpPr>
          <p:cNvPr id="5" name="文本占位符 4"/>
          <p:cNvSpPr>
            <a:spLocks noGrp="1"/>
          </p:cNvSpPr>
          <p:nvPr>
            <p:ph type="body" sz="quarter" idx="14"/>
          </p:nvPr>
        </p:nvSpPr>
        <p:spPr/>
        <p:txBody>
          <a:bodyPr wrap="square">
            <a:noAutofit/>
          </a:bodyPr>
          <a:lstStyle/>
          <a:p>
            <a:pPr fontAlgn="ctr"/>
            <a:r>
              <a:rPr lang="en-US" altLang="zh-CN" dirty="0" smtClean="0">
                <a:latin typeface="Huawei Sans" panose="020C0503030203020204" pitchFamily="34" charset="0"/>
              </a:rPr>
              <a:t>October 2019</a:t>
            </a:r>
            <a:endParaRPr lang="zh-CN" altLang="en-US" dirty="0">
              <a:latin typeface="Huawei Sans" panose="020C0503030203020204" pitchFamily="34" charset="0"/>
            </a:endParaRPr>
          </a:p>
        </p:txBody>
      </p:sp>
      <p:sp>
        <p:nvSpPr>
          <p:cNvPr id="2" name="矩形 1"/>
          <p:cNvSpPr/>
          <p:nvPr/>
        </p:nvSpPr>
        <p:spPr>
          <a:xfrm>
            <a:off x="5974011" y="3244334"/>
            <a:ext cx="243978" cy="369332"/>
          </a:xfrm>
          <a:prstGeom prst="rect">
            <a:avLst/>
          </a:prstGeom>
        </p:spPr>
        <p:txBody>
          <a:bodyPr wrap="square">
            <a:noAutofit/>
          </a:bodyPr>
          <a:lstStyle/>
          <a:p>
            <a:pPr fontAlgn="ctr"/>
            <a:r>
              <a:rPr lang="en-US" altLang="zh-CN" dirty="0">
                <a:solidFill>
                  <a:srgbClr val="000000"/>
                </a:solidFill>
                <a:latin typeface="Huawei Sans" panose="020C0503030203020204" pitchFamily="34" charset="0"/>
                <a:cs typeface="Times New Roman" panose="02020603050405020304" pitchFamily="18" charset="0"/>
              </a:rPr>
              <a:t>'</a:t>
            </a:r>
            <a:endParaRPr lang="zh-CN" altLang="en-US" dirty="0">
              <a:latin typeface="Huawei Sans" panose="020C0503030203020204" pitchFamily="34" charset="0"/>
            </a:endParaRPr>
          </a:p>
        </p:txBody>
      </p:sp>
      <p:sp>
        <p:nvSpPr>
          <p:cNvPr id="3" name="矩形 2"/>
          <p:cNvSpPr/>
          <p:nvPr/>
        </p:nvSpPr>
        <p:spPr>
          <a:xfrm>
            <a:off x="5974011" y="3244334"/>
            <a:ext cx="243978" cy="369332"/>
          </a:xfrm>
          <a:prstGeom prst="rect">
            <a:avLst/>
          </a:prstGeom>
        </p:spPr>
        <p:txBody>
          <a:bodyPr wrap="square">
            <a:noAutofit/>
          </a:bodyPr>
          <a:lstStyle/>
          <a:p>
            <a:pPr fontAlgn="ctr"/>
            <a:r>
              <a:rPr lang="en-US" altLang="zh-CN" dirty="0">
                <a:solidFill>
                  <a:srgbClr val="000000"/>
                </a:solidFill>
                <a:latin typeface="Huawei Sans" panose="020C0503030203020204" pitchFamily="34" charset="0"/>
                <a:cs typeface="Times New Roman" panose="02020603050405020304" pitchFamily="18" charset="0"/>
              </a:rPr>
              <a:t>'</a:t>
            </a:r>
            <a:endParaRPr lang="zh-CN" altLang="en-US" dirty="0">
              <a:latin typeface="Huawei Sans" panose="020C0503030203020204" pitchFamily="34" charset="0"/>
            </a:endParaRPr>
          </a:p>
        </p:txBody>
      </p:sp>
      <p:sp>
        <p:nvSpPr>
          <p:cNvPr id="28" name="矩形 27"/>
          <p:cNvSpPr/>
          <p:nvPr/>
        </p:nvSpPr>
        <p:spPr>
          <a:xfrm>
            <a:off x="5974011" y="3244334"/>
            <a:ext cx="243978" cy="369332"/>
          </a:xfrm>
          <a:prstGeom prst="rect">
            <a:avLst/>
          </a:prstGeom>
        </p:spPr>
        <p:txBody>
          <a:bodyPr wrap="square">
            <a:noAutofit/>
          </a:bodyPr>
          <a:lstStyle/>
          <a:p>
            <a:pPr fontAlgn="ctr"/>
            <a:r>
              <a:rPr lang="en-US" altLang="zh-CN" dirty="0">
                <a:solidFill>
                  <a:srgbClr val="000000"/>
                </a:solidFill>
                <a:latin typeface="Huawei Sans" panose="020C0503030203020204" pitchFamily="34" charset="0"/>
                <a:cs typeface="Times New Roman" panose="02020603050405020304" pitchFamily="18" charset="0"/>
              </a:rPr>
              <a:t>'</a:t>
            </a:r>
            <a:endParaRPr lang="zh-CN" altLang="en-US" dirty="0">
              <a:latin typeface="Huawei Sans" panose="020C0503030203020204" pitchFamily="34" charset="0"/>
            </a:endParaRPr>
          </a:p>
        </p:txBody>
      </p:sp>
    </p:spTree>
    <p:extLst>
      <p:ext uri="{BB962C8B-B14F-4D97-AF65-F5344CB8AC3E}">
        <p14:creationId xmlns:p14="http://schemas.microsoft.com/office/powerpoint/2010/main" val="3318426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103431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a:latin typeface="Huawei Sans" panose="020C0503030203020204" pitchFamily="34" charset="0"/>
              </a:rPr>
              <a:t>Data Packet Fragmentation</a:t>
            </a:r>
          </a:p>
        </p:txBody>
      </p:sp>
      <p:sp>
        <p:nvSpPr>
          <p:cNvPr id="3" name="文本占位符 2"/>
          <p:cNvSpPr>
            <a:spLocks noGrp="1"/>
          </p:cNvSpPr>
          <p:nvPr>
            <p:ph type="body" sz="quarter" idx="10"/>
          </p:nvPr>
        </p:nvSpPr>
        <p:spPr>
          <a:xfrm>
            <a:off x="468317" y="1233488"/>
            <a:ext cx="11276183" cy="1773138"/>
          </a:xfrm>
        </p:spPr>
        <p:txBody>
          <a:bodyPr wrap="square">
            <a:noAutofit/>
          </a:bodyPr>
          <a:lstStyle/>
          <a:p>
            <a:pPr fontAlgn="ctr"/>
            <a:r>
              <a:rPr lang="en-US" sz="2000" dirty="0">
                <a:latin typeface="Huawei Sans" panose="020C0503030203020204" pitchFamily="34" charset="0"/>
              </a:rPr>
              <a:t>The process of dividing a packet into multiple fragments is called fragmentation.</a:t>
            </a:r>
          </a:p>
          <a:p>
            <a:pPr fontAlgn="ctr"/>
            <a:r>
              <a:rPr lang="en-US" sz="2000" dirty="0">
                <a:latin typeface="Huawei Sans" panose="020C0503030203020204" pitchFamily="34" charset="0"/>
              </a:rPr>
              <a:t>The sizes of IP packets forwarded on a network may be different. If the size of an IP packet exceeds the maximum size supported by a data link, the packet needs to be divided into several smaller fragments before being transmitted on the link.</a:t>
            </a:r>
          </a:p>
          <a:p>
            <a:pPr fontAlgn="ctr"/>
            <a:endParaRPr lang="zh-CN" altLang="en-US" sz="2000" dirty="0">
              <a:latin typeface="Huawei Sans" panose="020C0503030203020204" pitchFamily="34" charset="0"/>
            </a:endParaRPr>
          </a:p>
          <a:p>
            <a:pPr fontAlgn="ctr"/>
            <a:endParaRPr lang="zh-CN" altLang="en-US" sz="2000" dirty="0">
              <a:latin typeface="Huawei Sans" panose="020C0503030203020204" pitchFamily="34" charset="0"/>
            </a:endParaRPr>
          </a:p>
        </p:txBody>
      </p:sp>
      <p:graphicFrame>
        <p:nvGraphicFramePr>
          <p:cNvPr id="6" name="表格 5"/>
          <p:cNvGraphicFramePr>
            <a:graphicFrameLocks noGrp="1"/>
          </p:cNvGraphicFramePr>
          <p:nvPr>
            <p:extLst/>
          </p:nvPr>
        </p:nvGraphicFramePr>
        <p:xfrm>
          <a:off x="854229" y="3406197"/>
          <a:ext cx="5114770" cy="2402840"/>
        </p:xfrm>
        <a:graphic>
          <a:graphicData uri="http://schemas.openxmlformats.org/drawingml/2006/table">
            <a:tbl>
              <a:tblPr firstRow="1" bandRow="1">
                <a:tableStyleId>{2D5ABB26-0587-4C30-8999-92F81FD0307C}</a:tableStyleId>
              </a:tblPr>
              <a:tblGrid>
                <a:gridCol w="861828">
                  <a:extLst>
                    <a:ext uri="{9D8B030D-6E8A-4147-A177-3AD203B41FA5}">
                      <a16:colId xmlns="" xmlns:a16="http://schemas.microsoft.com/office/drawing/2014/main" val="20000"/>
                    </a:ext>
                  </a:extLst>
                </a:gridCol>
                <a:gridCol w="429400">
                  <a:extLst>
                    <a:ext uri="{9D8B030D-6E8A-4147-A177-3AD203B41FA5}">
                      <a16:colId xmlns="" xmlns:a16="http://schemas.microsoft.com/office/drawing/2014/main" val="20001"/>
                    </a:ext>
                  </a:extLst>
                </a:gridCol>
                <a:gridCol w="432013">
                  <a:extLst>
                    <a:ext uri="{9D8B030D-6E8A-4147-A177-3AD203B41FA5}">
                      <a16:colId xmlns="" xmlns:a16="http://schemas.microsoft.com/office/drawing/2014/main" val="20002"/>
                    </a:ext>
                  </a:extLst>
                </a:gridCol>
                <a:gridCol w="834060">
                  <a:extLst>
                    <a:ext uri="{9D8B030D-6E8A-4147-A177-3AD203B41FA5}">
                      <a16:colId xmlns="" xmlns:a16="http://schemas.microsoft.com/office/drawing/2014/main" val="20003"/>
                    </a:ext>
                  </a:extLst>
                </a:gridCol>
                <a:gridCol w="683680">
                  <a:extLst>
                    <a:ext uri="{9D8B030D-6E8A-4147-A177-3AD203B41FA5}">
                      <a16:colId xmlns="" xmlns:a16="http://schemas.microsoft.com/office/drawing/2014/main" val="20004"/>
                    </a:ext>
                  </a:extLst>
                </a:gridCol>
                <a:gridCol w="683680">
                  <a:extLst>
                    <a:ext uri="{9D8B030D-6E8A-4147-A177-3AD203B41FA5}">
                      <a16:colId xmlns="" xmlns:a16="http://schemas.microsoft.com/office/drawing/2014/main" val="20005"/>
                    </a:ext>
                  </a:extLst>
                </a:gridCol>
                <a:gridCol w="1190109">
                  <a:extLst>
                    <a:ext uri="{9D8B030D-6E8A-4147-A177-3AD203B41FA5}">
                      <a16:colId xmlns="" xmlns:a16="http://schemas.microsoft.com/office/drawing/2014/main" val="20006"/>
                    </a:ext>
                  </a:extLst>
                </a:gridCol>
              </a:tblGrid>
              <a:tr h="370840">
                <a:tc>
                  <a:txBody>
                    <a:bodyPr/>
                    <a:lstStyle/>
                    <a:p>
                      <a:pPr algn="ctr" fontAlgn="ctr"/>
                      <a:r>
                        <a:rPr lang="en-US" sz="1500" b="0" dirty="0">
                          <a:latin typeface="Huawei Sans" panose="020C0503030203020204" pitchFamily="34" charset="0"/>
                          <a:ea typeface="+mn-ea"/>
                        </a:rPr>
                        <a:t>Version</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500" b="0">
                          <a:solidFill>
                            <a:schemeClr val="tx1"/>
                          </a:solidFill>
                          <a:latin typeface="Huawei Sans" panose="020C0503030203020204" pitchFamily="34" charset="0"/>
                          <a:ea typeface="+mn-ea"/>
                          <a:cs typeface="+mn-cs"/>
                        </a:rPr>
                        <a:t>Header Length</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500" b="0">
                          <a:latin typeface="Huawei Sans" panose="020C0503030203020204" pitchFamily="34" charset="0"/>
                          <a:ea typeface="+mn-ea"/>
                        </a:rPr>
                        <a:t>Type of Service</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3">
                  <a:txBody>
                    <a:bodyPr/>
                    <a:lstStyle/>
                    <a:p>
                      <a:pPr algn="ctr" fontAlgn="ctr"/>
                      <a:r>
                        <a:rPr lang="en-US" sz="1500" b="0">
                          <a:latin typeface="Huawei Sans" panose="020C0503030203020204" pitchFamily="34" charset="0"/>
                          <a:ea typeface="+mn-ea"/>
                        </a:rPr>
                        <a:t>Total Length</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370840">
                <a:tc gridSpan="4">
                  <a:txBody>
                    <a:bodyPr/>
                    <a:lstStyle/>
                    <a:p>
                      <a:pPr marL="0" algn="ctr" defTabSz="914400" rtl="0" eaLnBrk="1" fontAlgn="ctr" latinLnBrk="0" hangingPunct="1"/>
                      <a:r>
                        <a:rPr lang="en-US" sz="1500" b="1">
                          <a:solidFill>
                            <a:schemeClr val="bg1"/>
                          </a:solidFill>
                          <a:latin typeface="Huawei Sans" panose="020C0503030203020204" pitchFamily="34" charset="0"/>
                          <a:ea typeface="+mn-ea"/>
                          <a:cs typeface="+mn-cs"/>
                        </a:rPr>
                        <a:t>Identification</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en-US" sz="1500" b="1">
                          <a:solidFill>
                            <a:schemeClr val="bg1"/>
                          </a:solidFill>
                          <a:latin typeface="Huawei Sans" panose="020C0503030203020204" pitchFamily="34" charset="0"/>
                          <a:ea typeface="+mn-ea"/>
                          <a:cs typeface="+mn-cs"/>
                        </a:rPr>
                        <a:t>Flags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gridSpan="2">
                  <a:txBody>
                    <a:bodyPr/>
                    <a:lstStyle/>
                    <a:p>
                      <a:pPr marL="0" algn="ctr" defTabSz="914400" rtl="0" eaLnBrk="1" fontAlgn="ctr" latinLnBrk="0" hangingPunct="1"/>
                      <a:r>
                        <a:rPr lang="en-US" sz="1500" b="1">
                          <a:solidFill>
                            <a:schemeClr val="bg1"/>
                          </a:solidFill>
                          <a:latin typeface="Huawei Sans" panose="020C0503030203020204" pitchFamily="34" charset="0"/>
                          <a:ea typeface="+mn-ea"/>
                          <a:cs typeface="+mn-cs"/>
                        </a:rPr>
                        <a:t>Fragment Offset</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hMerge="1">
                  <a:txBody>
                    <a:bodyPr/>
                    <a:lstStyle/>
                    <a:p>
                      <a:endParaRPr lang="zh-CN" altLang="en-US"/>
                    </a:p>
                  </a:txBody>
                  <a:tcPr/>
                </a:tc>
                <a:extLst>
                  <a:ext uri="{0D108BD9-81ED-4DB2-BD59-A6C34878D82A}">
                    <a16:rowId xmlns="" xmlns:a16="http://schemas.microsoft.com/office/drawing/2014/main" val="10001"/>
                  </a:ext>
                </a:extLst>
              </a:tr>
              <a:tr h="370840">
                <a:tc gridSpan="2">
                  <a:txBody>
                    <a:bodyPr/>
                    <a:lstStyle/>
                    <a:p>
                      <a:pPr algn="ctr" fontAlgn="ctr"/>
                      <a:r>
                        <a:rPr lang="en-US" sz="1500" b="0">
                          <a:solidFill>
                            <a:schemeClr val="tx1"/>
                          </a:solidFill>
                          <a:latin typeface="Huawei Sans" panose="020C0503030203020204" pitchFamily="34" charset="0"/>
                          <a:ea typeface="+mn-ea"/>
                        </a:rPr>
                        <a:t>TTL</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hMerge="1">
                  <a:txBody>
                    <a:bodyPr/>
                    <a:lstStyle/>
                    <a:p>
                      <a:pPr algn="l" rtl="0"/>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1500">
                          <a:latin typeface="Huawei Sans" panose="020C0503030203020204" pitchFamily="34" charset="0"/>
                          <a:ea typeface="+mn-ea"/>
                        </a:rPr>
                        <a:t>Protocol</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gridSpan="3">
                  <a:txBody>
                    <a:bodyPr/>
                    <a:lstStyle/>
                    <a:p>
                      <a:pPr algn="ctr" fontAlgn="ctr"/>
                      <a:r>
                        <a:rPr lang="en-US" sz="1500" dirty="0">
                          <a:latin typeface="Huawei Sans" panose="020C0503030203020204" pitchFamily="34" charset="0"/>
                          <a:ea typeface="+mn-ea"/>
                        </a:rPr>
                        <a:t>Header Checksum</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2"/>
                  </a:ext>
                </a:extLst>
              </a:tr>
              <a:tr h="370840">
                <a:tc gridSpan="7">
                  <a:txBody>
                    <a:bodyPr/>
                    <a:lstStyle/>
                    <a:p>
                      <a:pPr algn="ctr" fontAlgn="ctr"/>
                      <a:r>
                        <a:rPr lang="en-US" sz="1500" b="0">
                          <a:latin typeface="Huawei Sans" panose="020C0503030203020204" pitchFamily="34" charset="0"/>
                          <a:ea typeface="+mn-ea"/>
                        </a:rPr>
                        <a:t>Source IP Address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3"/>
                  </a:ext>
                </a:extLst>
              </a:tr>
              <a:tr h="370840">
                <a:tc gridSpan="7">
                  <a:txBody>
                    <a:bodyPr/>
                    <a:lstStyle/>
                    <a:p>
                      <a:pPr algn="ctr" fontAlgn="ctr"/>
                      <a:r>
                        <a:rPr lang="en-US" sz="1500" b="0">
                          <a:latin typeface="Huawei Sans" panose="020C0503030203020204" pitchFamily="34" charset="0"/>
                          <a:ea typeface="+mn-ea"/>
                        </a:rPr>
                        <a:t>Destination IP Address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4"/>
                  </a:ext>
                </a:extLst>
              </a:tr>
              <a:tr h="370840">
                <a:tc gridSpan="6">
                  <a:txBody>
                    <a:bodyPr/>
                    <a:lstStyle/>
                    <a:p>
                      <a:pPr algn="ctr" fontAlgn="ctr"/>
                      <a:r>
                        <a:rPr lang="en-US" sz="1500">
                          <a:latin typeface="Huawei Sans" panose="020C0503030203020204" pitchFamily="34" charset="0"/>
                          <a:ea typeface="+mn-ea"/>
                        </a:rPr>
                        <a:t>Options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en-US" sz="1500">
                          <a:latin typeface="Huawei Sans" panose="020C0503030203020204" pitchFamily="34" charset="0"/>
                          <a:ea typeface="+mn-ea"/>
                        </a:rPr>
                        <a:t>Padding</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7" name="TextBox 44"/>
          <p:cNvSpPr txBox="1">
            <a:spLocks noChangeArrowheads="1"/>
          </p:cNvSpPr>
          <p:nvPr/>
        </p:nvSpPr>
        <p:spPr bwMode="auto">
          <a:xfrm>
            <a:off x="6356434" y="4227196"/>
            <a:ext cx="8483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600" b="1">
                <a:latin typeface="Huawei Sans" panose="020C0503030203020204" pitchFamily="34" charset="0"/>
                <a:ea typeface="+mn-ea"/>
              </a:rPr>
              <a:t>Host A</a:t>
            </a:r>
          </a:p>
        </p:txBody>
      </p:sp>
      <p:pic>
        <p:nvPicPr>
          <p:cNvPr id="8" name="图片 7" descr="PC.png"/>
          <p:cNvPicPr>
            <a:picLocks noChangeAspect="1"/>
          </p:cNvPicPr>
          <p:nvPr/>
        </p:nvPicPr>
        <p:blipFill>
          <a:blip r:embed="rId3" cstate="print"/>
          <a:stretch>
            <a:fillRect/>
          </a:stretch>
        </p:blipFill>
        <p:spPr>
          <a:xfrm>
            <a:off x="6415728" y="3682256"/>
            <a:ext cx="703126" cy="540000"/>
          </a:xfrm>
          <a:prstGeom prst="rect">
            <a:avLst/>
          </a:prstGeom>
        </p:spPr>
      </p:pic>
      <p:pic>
        <p:nvPicPr>
          <p:cNvPr id="9" name="图片 8" descr="PC.png"/>
          <p:cNvPicPr>
            <a:picLocks noChangeAspect="1"/>
          </p:cNvPicPr>
          <p:nvPr/>
        </p:nvPicPr>
        <p:blipFill>
          <a:blip r:embed="rId3" cstate="print"/>
          <a:stretch>
            <a:fillRect/>
          </a:stretch>
        </p:blipFill>
        <p:spPr>
          <a:xfrm>
            <a:off x="10278581" y="3682256"/>
            <a:ext cx="703126" cy="540000"/>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52944" y="3682256"/>
            <a:ext cx="691546" cy="540000"/>
          </a:xfrm>
          <a:prstGeom prst="rect">
            <a:avLst/>
          </a:prstGeom>
        </p:spPr>
      </p:pic>
      <p:cxnSp>
        <p:nvCxnSpPr>
          <p:cNvPr id="11" name="直接连接符 10"/>
          <p:cNvCxnSpPr>
            <a:stCxn id="8" idx="3"/>
            <a:endCxn id="10" idx="1"/>
          </p:cNvCxnSpPr>
          <p:nvPr/>
        </p:nvCxnSpPr>
        <p:spPr bwMode="auto">
          <a:xfrm>
            <a:off x="7118854" y="3952256"/>
            <a:ext cx="1234090"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2" name="直接连接符 11"/>
          <p:cNvCxnSpPr>
            <a:stCxn id="10" idx="3"/>
            <a:endCxn id="9" idx="1"/>
          </p:cNvCxnSpPr>
          <p:nvPr/>
        </p:nvCxnSpPr>
        <p:spPr bwMode="auto">
          <a:xfrm>
            <a:off x="9044490" y="3952256"/>
            <a:ext cx="1234091"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sp>
        <p:nvSpPr>
          <p:cNvPr id="13" name="TextBox 44"/>
          <p:cNvSpPr txBox="1">
            <a:spLocks noChangeArrowheads="1"/>
          </p:cNvSpPr>
          <p:nvPr/>
        </p:nvSpPr>
        <p:spPr bwMode="auto">
          <a:xfrm>
            <a:off x="10286399" y="4227196"/>
            <a:ext cx="833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600" b="1">
                <a:latin typeface="Huawei Sans" panose="020C0503030203020204" pitchFamily="34" charset="0"/>
                <a:ea typeface="+mn-ea"/>
              </a:rPr>
              <a:t>Host B</a:t>
            </a:r>
          </a:p>
        </p:txBody>
      </p:sp>
      <p:sp>
        <p:nvSpPr>
          <p:cNvPr id="14" name="矩形 13"/>
          <p:cNvSpPr/>
          <p:nvPr/>
        </p:nvSpPr>
        <p:spPr bwMode="gray">
          <a:xfrm>
            <a:off x="7315828" y="4401642"/>
            <a:ext cx="900000" cy="360040"/>
          </a:xfrm>
          <a:prstGeom prst="rect">
            <a:avLst/>
          </a:prstGeom>
          <a:solidFill>
            <a:srgbClr val="00B0F0"/>
          </a:solidFill>
          <a:ln w="9525" cap="flat" cmpd="sng" algn="ctr">
            <a:noFill/>
            <a:prstDash val="solid"/>
          </a:ln>
          <a:effectLst/>
        </p:spPr>
        <p:txBody>
          <a:bodyPr wrap="square" rtlCol="0" anchor="ctr">
            <a:noAutofit/>
          </a:bodyPr>
          <a:lstStyle/>
          <a:p>
            <a:pPr lvl="0" algn="ctr" fontAlgn="ctr"/>
            <a:r>
              <a:rPr lang="en-US" sz="1600">
                <a:solidFill>
                  <a:prstClr val="white"/>
                </a:solidFill>
                <a:latin typeface="Huawei Sans" panose="020C0503030203020204" pitchFamily="34" charset="0"/>
              </a:rPr>
              <a:t>Data</a:t>
            </a:r>
          </a:p>
        </p:txBody>
      </p:sp>
      <p:sp>
        <p:nvSpPr>
          <p:cNvPr id="15" name="矩形 14"/>
          <p:cNvSpPr/>
          <p:nvPr/>
        </p:nvSpPr>
        <p:spPr>
          <a:xfrm>
            <a:off x="9908156" y="4401642"/>
            <a:ext cx="360000" cy="360040"/>
          </a:xfrm>
          <a:prstGeom prst="rect">
            <a:avLst/>
          </a:prstGeom>
          <a:solidFill>
            <a:srgbClr val="00B0F0"/>
          </a:solidFill>
          <a:ln w="9525" cap="flat" cmpd="sng" algn="ctr">
            <a:no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600" b="0" i="0" u="none" strike="noStrike" kern="0" cap="none" spc="0" normalizeH="0" baseline="0" noProof="0">
              <a:ln>
                <a:noFill/>
              </a:ln>
              <a:solidFill>
                <a:srgbClr val="000000"/>
              </a:solidFill>
              <a:effectLst/>
              <a:uLnTx/>
              <a:uFillTx/>
              <a:latin typeface="Huawei Sans" panose="020C0503030203020204" pitchFamily="34" charset="0"/>
              <a:ea typeface="微软雅黑" pitchFamily="34" charset="-122"/>
              <a:cs typeface="+mn-cs"/>
            </a:endParaRPr>
          </a:p>
        </p:txBody>
      </p:sp>
      <p:sp>
        <p:nvSpPr>
          <p:cNvPr id="16" name="矩形 15"/>
          <p:cNvSpPr/>
          <p:nvPr/>
        </p:nvSpPr>
        <p:spPr>
          <a:xfrm>
            <a:off x="9494110" y="4401642"/>
            <a:ext cx="360000" cy="360040"/>
          </a:xfrm>
          <a:prstGeom prst="rect">
            <a:avLst/>
          </a:prstGeom>
          <a:solidFill>
            <a:srgbClr val="00B0F0"/>
          </a:solidFill>
          <a:ln w="9525" cap="flat" cmpd="sng" algn="ctr">
            <a:no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600" b="0" i="0" u="none" strike="noStrike" kern="0" cap="none" spc="0" normalizeH="0" baseline="0" noProof="0">
              <a:ln>
                <a:noFill/>
              </a:ln>
              <a:solidFill>
                <a:srgbClr val="000000"/>
              </a:solidFill>
              <a:effectLst/>
              <a:uLnTx/>
              <a:uFillTx/>
              <a:latin typeface="Huawei Sans" panose="020C0503030203020204" pitchFamily="34" charset="0"/>
              <a:ea typeface="微软雅黑" pitchFamily="34" charset="-122"/>
              <a:cs typeface="+mn-cs"/>
            </a:endParaRPr>
          </a:p>
        </p:txBody>
      </p:sp>
      <p:sp>
        <p:nvSpPr>
          <p:cNvPr id="17" name="矩形 16"/>
          <p:cNvSpPr/>
          <p:nvPr/>
        </p:nvSpPr>
        <p:spPr>
          <a:xfrm>
            <a:off x="9260064" y="4401642"/>
            <a:ext cx="180000" cy="360040"/>
          </a:xfrm>
          <a:prstGeom prst="rect">
            <a:avLst/>
          </a:prstGeom>
          <a:solidFill>
            <a:srgbClr val="00B0F0"/>
          </a:solidFill>
          <a:ln w="9525" cap="flat" cmpd="sng" algn="ctr">
            <a:no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600" b="0" i="0" u="none" strike="noStrike" kern="0" cap="none" spc="0" normalizeH="0" baseline="0" noProof="0">
              <a:ln>
                <a:noFill/>
              </a:ln>
              <a:solidFill>
                <a:srgbClr val="000000"/>
              </a:solidFill>
              <a:effectLst/>
              <a:uLnTx/>
              <a:uFillTx/>
              <a:latin typeface="Huawei Sans" panose="020C0503030203020204" pitchFamily="34" charset="0"/>
              <a:ea typeface="微软雅黑" pitchFamily="34" charset="-122"/>
              <a:cs typeface="+mn-cs"/>
            </a:endParaRPr>
          </a:p>
        </p:txBody>
      </p:sp>
      <p:sp>
        <p:nvSpPr>
          <p:cNvPr id="19" name="TextBox 44"/>
          <p:cNvSpPr txBox="1">
            <a:spLocks noChangeArrowheads="1"/>
          </p:cNvSpPr>
          <p:nvPr/>
        </p:nvSpPr>
        <p:spPr bwMode="auto">
          <a:xfrm>
            <a:off x="8976069" y="4807402"/>
            <a:ext cx="15728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600" dirty="0">
                <a:latin typeface="Huawei Sans" panose="020C0503030203020204" pitchFamily="34" charset="0"/>
                <a:ea typeface="+mn-ea"/>
              </a:rPr>
              <a:t>Data fragment</a:t>
            </a:r>
          </a:p>
        </p:txBody>
      </p:sp>
    </p:spTree>
    <p:extLst>
      <p:ext uri="{BB962C8B-B14F-4D97-AF65-F5344CB8AC3E}">
        <p14:creationId xmlns:p14="http://schemas.microsoft.com/office/powerpoint/2010/main" val="95846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a:latin typeface="Huawei Sans" panose="020C0503030203020204" pitchFamily="34" charset="0"/>
              </a:rPr>
              <a:t>Time to Live</a:t>
            </a:r>
          </a:p>
        </p:txBody>
      </p:sp>
      <p:sp>
        <p:nvSpPr>
          <p:cNvPr id="3" name="文本占位符 2"/>
          <p:cNvSpPr>
            <a:spLocks noGrp="1"/>
          </p:cNvSpPr>
          <p:nvPr>
            <p:ph type="body" sz="quarter" idx="10"/>
          </p:nvPr>
        </p:nvSpPr>
        <p:spPr>
          <a:xfrm>
            <a:off x="468317" y="1233488"/>
            <a:ext cx="11276183" cy="1139127"/>
          </a:xfrm>
        </p:spPr>
        <p:txBody>
          <a:bodyPr wrap="square">
            <a:noAutofit/>
          </a:bodyPr>
          <a:lstStyle/>
          <a:p>
            <a:pPr fontAlgn="ctr"/>
            <a:r>
              <a:rPr lang="en-US" sz="2000" dirty="0">
                <a:latin typeface="Huawei Sans" panose="020C0503030203020204" pitchFamily="34" charset="0"/>
              </a:rPr>
              <a:t>The TTL field specifies the number of routers that a packet can pass through.</a:t>
            </a:r>
          </a:p>
          <a:p>
            <a:pPr fontAlgn="ctr"/>
            <a:r>
              <a:rPr lang="en-US" sz="2000" dirty="0">
                <a:latin typeface="Huawei Sans" panose="020C0503030203020204" pitchFamily="34" charset="0"/>
              </a:rPr>
              <a:t>Once a packet passes through a router, the TTL is reduced by 1. If the TTL value is reduced to 0, a data packet is discarded.</a:t>
            </a:r>
          </a:p>
          <a:p>
            <a:pPr fontAlgn="ctr"/>
            <a:endParaRPr lang="zh-CN" altLang="en-US" sz="2000" dirty="0">
              <a:latin typeface="Huawei Sans" panose="020C0503030203020204" pitchFamily="34" charset="0"/>
            </a:endParaRPr>
          </a:p>
          <a:p>
            <a:pPr fontAlgn="ctr"/>
            <a:endParaRPr lang="zh-CN" altLang="en-US" sz="2000" dirty="0">
              <a:latin typeface="Huawei Sans" panose="020C0503030203020204" pitchFamily="34" charset="0"/>
            </a:endParaRPr>
          </a:p>
        </p:txBody>
      </p:sp>
      <p:sp>
        <p:nvSpPr>
          <p:cNvPr id="4" name="TextBox 44"/>
          <p:cNvSpPr txBox="1">
            <a:spLocks noChangeArrowheads="1"/>
          </p:cNvSpPr>
          <p:nvPr/>
        </p:nvSpPr>
        <p:spPr bwMode="auto">
          <a:xfrm>
            <a:off x="6585950" y="4393162"/>
            <a:ext cx="7649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Host A</a:t>
            </a:r>
          </a:p>
        </p:txBody>
      </p:sp>
      <p:sp>
        <p:nvSpPr>
          <p:cNvPr id="5" name="TextBox 46"/>
          <p:cNvSpPr txBox="1">
            <a:spLocks noChangeArrowheads="1"/>
          </p:cNvSpPr>
          <p:nvPr/>
        </p:nvSpPr>
        <p:spPr bwMode="auto">
          <a:xfrm>
            <a:off x="7076716" y="3236848"/>
            <a:ext cx="997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TTL = 255</a:t>
            </a:r>
          </a:p>
        </p:txBody>
      </p:sp>
      <p:pic>
        <p:nvPicPr>
          <p:cNvPr id="6" name="图片 5" descr="PC.png"/>
          <p:cNvPicPr>
            <a:picLocks noChangeAspect="1"/>
          </p:cNvPicPr>
          <p:nvPr/>
        </p:nvPicPr>
        <p:blipFill>
          <a:blip r:embed="rId3" cstate="print"/>
          <a:stretch>
            <a:fillRect/>
          </a:stretch>
        </p:blipFill>
        <p:spPr>
          <a:xfrm>
            <a:off x="6603566" y="3848222"/>
            <a:ext cx="703126" cy="540000"/>
          </a:xfrm>
          <a:prstGeom prst="rect">
            <a:avLst/>
          </a:prstGeom>
        </p:spPr>
      </p:pic>
      <p:pic>
        <p:nvPicPr>
          <p:cNvPr id="7" name="图片 6" descr="PC.png"/>
          <p:cNvPicPr>
            <a:picLocks noChangeAspect="1"/>
          </p:cNvPicPr>
          <p:nvPr/>
        </p:nvPicPr>
        <p:blipFill>
          <a:blip r:embed="rId3" cstate="print"/>
          <a:stretch>
            <a:fillRect/>
          </a:stretch>
        </p:blipFill>
        <p:spPr>
          <a:xfrm>
            <a:off x="10466419" y="3848222"/>
            <a:ext cx="703126" cy="540000"/>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199" y="3848222"/>
            <a:ext cx="691546" cy="540000"/>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0275" y="3848222"/>
            <a:ext cx="691546" cy="540000"/>
          </a:xfrm>
          <a:prstGeom prst="rect">
            <a:avLst/>
          </a:prstGeom>
        </p:spPr>
      </p:pic>
      <p:cxnSp>
        <p:nvCxnSpPr>
          <p:cNvPr id="10" name="直接连接符 9"/>
          <p:cNvCxnSpPr>
            <a:stCxn id="6" idx="3"/>
            <a:endCxn id="8" idx="1"/>
          </p:cNvCxnSpPr>
          <p:nvPr/>
        </p:nvCxnSpPr>
        <p:spPr bwMode="auto">
          <a:xfrm>
            <a:off x="7306692" y="4118222"/>
            <a:ext cx="541507"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1" name="直接连接符 10"/>
          <p:cNvCxnSpPr>
            <a:stCxn id="8" idx="3"/>
            <a:endCxn id="9" idx="1"/>
          </p:cNvCxnSpPr>
          <p:nvPr/>
        </p:nvCxnSpPr>
        <p:spPr bwMode="auto">
          <a:xfrm>
            <a:off x="8539745" y="4118222"/>
            <a:ext cx="630530"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2" name="直接连接符 11"/>
          <p:cNvCxnSpPr>
            <a:stCxn id="9" idx="3"/>
            <a:endCxn id="7" idx="1"/>
          </p:cNvCxnSpPr>
          <p:nvPr/>
        </p:nvCxnSpPr>
        <p:spPr bwMode="auto">
          <a:xfrm>
            <a:off x="9861821" y="4118222"/>
            <a:ext cx="604598"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sp>
        <p:nvSpPr>
          <p:cNvPr id="13" name="TextBox 44"/>
          <p:cNvSpPr txBox="1">
            <a:spLocks noChangeArrowheads="1"/>
          </p:cNvSpPr>
          <p:nvPr/>
        </p:nvSpPr>
        <p:spPr bwMode="auto">
          <a:xfrm>
            <a:off x="10514313" y="4393162"/>
            <a:ext cx="7537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Host B</a:t>
            </a:r>
          </a:p>
        </p:txBody>
      </p:sp>
      <p:cxnSp>
        <p:nvCxnSpPr>
          <p:cNvPr id="14" name="直接箭头连接符 13"/>
          <p:cNvCxnSpPr/>
          <p:nvPr/>
        </p:nvCxnSpPr>
        <p:spPr bwMode="auto">
          <a:xfrm>
            <a:off x="7395694" y="3956928"/>
            <a:ext cx="360000"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sp>
        <p:nvSpPr>
          <p:cNvPr id="17" name="TextBox 46"/>
          <p:cNvSpPr txBox="1">
            <a:spLocks noChangeArrowheads="1"/>
          </p:cNvSpPr>
          <p:nvPr/>
        </p:nvSpPr>
        <p:spPr bwMode="auto">
          <a:xfrm>
            <a:off x="8336856" y="3236848"/>
            <a:ext cx="997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TTL = 254</a:t>
            </a:r>
          </a:p>
        </p:txBody>
      </p:sp>
      <p:cxnSp>
        <p:nvCxnSpPr>
          <p:cNvPr id="18" name="直接箭头连接符 17"/>
          <p:cNvCxnSpPr/>
          <p:nvPr/>
        </p:nvCxnSpPr>
        <p:spPr bwMode="auto">
          <a:xfrm>
            <a:off x="8655834" y="3956928"/>
            <a:ext cx="360000"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sp>
        <p:nvSpPr>
          <p:cNvPr id="20" name="TextBox 46"/>
          <p:cNvSpPr txBox="1">
            <a:spLocks noChangeArrowheads="1"/>
          </p:cNvSpPr>
          <p:nvPr/>
        </p:nvSpPr>
        <p:spPr bwMode="auto">
          <a:xfrm>
            <a:off x="9633000" y="3236848"/>
            <a:ext cx="997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TTL = 253</a:t>
            </a:r>
          </a:p>
        </p:txBody>
      </p:sp>
      <p:cxnSp>
        <p:nvCxnSpPr>
          <p:cNvPr id="21" name="直接箭头连接符 20"/>
          <p:cNvCxnSpPr/>
          <p:nvPr/>
        </p:nvCxnSpPr>
        <p:spPr bwMode="auto">
          <a:xfrm>
            <a:off x="9951978" y="3956928"/>
            <a:ext cx="360000"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graphicFrame>
        <p:nvGraphicFramePr>
          <p:cNvPr id="35" name="表格 34"/>
          <p:cNvGraphicFramePr>
            <a:graphicFrameLocks noGrp="1"/>
          </p:cNvGraphicFramePr>
          <p:nvPr>
            <p:extLst/>
          </p:nvPr>
        </p:nvGraphicFramePr>
        <p:xfrm>
          <a:off x="904866" y="2916802"/>
          <a:ext cx="5102531" cy="2402840"/>
        </p:xfrm>
        <a:graphic>
          <a:graphicData uri="http://schemas.openxmlformats.org/drawingml/2006/table">
            <a:tbl>
              <a:tblPr firstRow="1" bandRow="1">
                <a:tableStyleId>{2D5ABB26-0587-4C30-8999-92F81FD0307C}</a:tableStyleId>
              </a:tblPr>
              <a:tblGrid>
                <a:gridCol w="859766">
                  <a:extLst>
                    <a:ext uri="{9D8B030D-6E8A-4147-A177-3AD203B41FA5}">
                      <a16:colId xmlns="" xmlns:a16="http://schemas.microsoft.com/office/drawing/2014/main" val="20000"/>
                    </a:ext>
                  </a:extLst>
                </a:gridCol>
                <a:gridCol w="428372">
                  <a:extLst>
                    <a:ext uri="{9D8B030D-6E8A-4147-A177-3AD203B41FA5}">
                      <a16:colId xmlns="" xmlns:a16="http://schemas.microsoft.com/office/drawing/2014/main" val="20001"/>
                    </a:ext>
                  </a:extLst>
                </a:gridCol>
                <a:gridCol w="430979">
                  <a:extLst>
                    <a:ext uri="{9D8B030D-6E8A-4147-A177-3AD203B41FA5}">
                      <a16:colId xmlns="" xmlns:a16="http://schemas.microsoft.com/office/drawing/2014/main" val="20002"/>
                    </a:ext>
                  </a:extLst>
                </a:gridCol>
                <a:gridCol w="832065">
                  <a:extLst>
                    <a:ext uri="{9D8B030D-6E8A-4147-A177-3AD203B41FA5}">
                      <a16:colId xmlns="" xmlns:a16="http://schemas.microsoft.com/office/drawing/2014/main" val="20003"/>
                    </a:ext>
                  </a:extLst>
                </a:gridCol>
                <a:gridCol w="682044">
                  <a:extLst>
                    <a:ext uri="{9D8B030D-6E8A-4147-A177-3AD203B41FA5}">
                      <a16:colId xmlns="" xmlns:a16="http://schemas.microsoft.com/office/drawing/2014/main" val="20004"/>
                    </a:ext>
                  </a:extLst>
                </a:gridCol>
                <a:gridCol w="682044">
                  <a:extLst>
                    <a:ext uri="{9D8B030D-6E8A-4147-A177-3AD203B41FA5}">
                      <a16:colId xmlns="" xmlns:a16="http://schemas.microsoft.com/office/drawing/2014/main" val="20005"/>
                    </a:ext>
                  </a:extLst>
                </a:gridCol>
                <a:gridCol w="1187261">
                  <a:extLst>
                    <a:ext uri="{9D8B030D-6E8A-4147-A177-3AD203B41FA5}">
                      <a16:colId xmlns="" xmlns:a16="http://schemas.microsoft.com/office/drawing/2014/main" val="20006"/>
                    </a:ext>
                  </a:extLst>
                </a:gridCol>
              </a:tblGrid>
              <a:tr h="370840">
                <a:tc>
                  <a:txBody>
                    <a:bodyPr/>
                    <a:lstStyle/>
                    <a:p>
                      <a:pPr algn="ctr" fontAlgn="ctr"/>
                      <a:r>
                        <a:rPr lang="en-US" sz="1500" b="0" dirty="0">
                          <a:latin typeface="Huawei Sans" panose="020C0503030203020204" pitchFamily="34" charset="0"/>
                          <a:ea typeface="+mn-ea"/>
                        </a:rPr>
                        <a:t>Version</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500" b="0" dirty="0">
                          <a:solidFill>
                            <a:schemeClr val="tx1"/>
                          </a:solidFill>
                          <a:latin typeface="Huawei Sans" panose="020C0503030203020204" pitchFamily="34" charset="0"/>
                          <a:ea typeface="+mn-ea"/>
                          <a:cs typeface="+mn-cs"/>
                        </a:rPr>
                        <a:t>Header Length</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500" b="0">
                          <a:latin typeface="Huawei Sans" panose="020C0503030203020204" pitchFamily="34" charset="0"/>
                          <a:ea typeface="+mn-ea"/>
                        </a:rPr>
                        <a:t>Type of Service</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3">
                  <a:txBody>
                    <a:bodyPr/>
                    <a:lstStyle/>
                    <a:p>
                      <a:pPr algn="ctr" fontAlgn="ctr"/>
                      <a:r>
                        <a:rPr lang="en-US" sz="1500" b="0">
                          <a:latin typeface="Huawei Sans" panose="020C0503030203020204" pitchFamily="34" charset="0"/>
                          <a:ea typeface="+mn-ea"/>
                        </a:rPr>
                        <a:t>Total Length</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370840">
                <a:tc gridSpan="4">
                  <a:txBody>
                    <a:bodyPr/>
                    <a:lstStyle/>
                    <a:p>
                      <a:pPr marL="0" algn="ctr" defTabSz="914400" rtl="0" eaLnBrk="1" fontAlgn="ctr" latinLnBrk="0" hangingPunct="1"/>
                      <a:r>
                        <a:rPr lang="en-US" sz="1500" b="0">
                          <a:solidFill>
                            <a:schemeClr val="tx1"/>
                          </a:solidFill>
                          <a:latin typeface="Huawei Sans" panose="020C0503030203020204" pitchFamily="34" charset="0"/>
                          <a:ea typeface="+mn-ea"/>
                          <a:cs typeface="+mn-cs"/>
                        </a:rPr>
                        <a:t>Identification</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en-US" sz="1500" b="0">
                          <a:solidFill>
                            <a:schemeClr val="tx1"/>
                          </a:solidFill>
                          <a:latin typeface="Huawei Sans" panose="020C0503030203020204" pitchFamily="34" charset="0"/>
                          <a:ea typeface="+mn-ea"/>
                          <a:cs typeface="+mn-cs"/>
                        </a:rPr>
                        <a:t>Flags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gridSpan="2">
                  <a:txBody>
                    <a:bodyPr/>
                    <a:lstStyle/>
                    <a:p>
                      <a:pPr marL="0" algn="ctr" defTabSz="914400" rtl="0" eaLnBrk="1" fontAlgn="ctr" latinLnBrk="0" hangingPunct="1"/>
                      <a:r>
                        <a:rPr lang="en-US" sz="1500" b="0">
                          <a:solidFill>
                            <a:schemeClr val="tx1"/>
                          </a:solidFill>
                          <a:latin typeface="Huawei Sans" panose="020C0503030203020204" pitchFamily="34" charset="0"/>
                          <a:ea typeface="+mn-ea"/>
                          <a:cs typeface="+mn-cs"/>
                        </a:rPr>
                        <a:t>Fragment Offset</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hMerge="1">
                  <a:txBody>
                    <a:bodyPr/>
                    <a:lstStyle/>
                    <a:p>
                      <a:endParaRPr lang="zh-CN" altLang="en-US"/>
                    </a:p>
                  </a:txBody>
                  <a:tcPr/>
                </a:tc>
                <a:extLst>
                  <a:ext uri="{0D108BD9-81ED-4DB2-BD59-A6C34878D82A}">
                    <a16:rowId xmlns="" xmlns:a16="http://schemas.microsoft.com/office/drawing/2014/main" val="10001"/>
                  </a:ext>
                </a:extLst>
              </a:tr>
              <a:tr h="370840">
                <a:tc gridSpan="2">
                  <a:txBody>
                    <a:bodyPr/>
                    <a:lstStyle/>
                    <a:p>
                      <a:pPr algn="ctr" fontAlgn="ctr"/>
                      <a:r>
                        <a:rPr lang="en-US" sz="1500" b="1">
                          <a:solidFill>
                            <a:schemeClr val="bg1"/>
                          </a:solidFill>
                          <a:latin typeface="Huawei Sans" panose="020C0503030203020204" pitchFamily="34" charset="0"/>
                          <a:ea typeface="+mn-ea"/>
                        </a:rPr>
                        <a:t>TTL</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hMerge="1">
                  <a:txBody>
                    <a:bodyPr/>
                    <a:lstStyle/>
                    <a:p>
                      <a:pPr algn="l" rtl="0"/>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1500">
                          <a:latin typeface="Huawei Sans" panose="020C0503030203020204" pitchFamily="34" charset="0"/>
                          <a:ea typeface="+mn-ea"/>
                        </a:rPr>
                        <a:t>Protocol</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gridSpan="3">
                  <a:txBody>
                    <a:bodyPr/>
                    <a:lstStyle/>
                    <a:p>
                      <a:pPr algn="ctr" fontAlgn="ctr"/>
                      <a:r>
                        <a:rPr lang="en-US" sz="1500">
                          <a:latin typeface="Huawei Sans" panose="020C0503030203020204" pitchFamily="34" charset="0"/>
                          <a:ea typeface="+mn-ea"/>
                        </a:rPr>
                        <a:t>Header Checksum</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2"/>
                  </a:ext>
                </a:extLst>
              </a:tr>
              <a:tr h="370840">
                <a:tc gridSpan="7">
                  <a:txBody>
                    <a:bodyPr/>
                    <a:lstStyle/>
                    <a:p>
                      <a:pPr algn="ctr" fontAlgn="ctr"/>
                      <a:r>
                        <a:rPr lang="en-US" sz="1500" b="0">
                          <a:latin typeface="Huawei Sans" panose="020C0503030203020204" pitchFamily="34" charset="0"/>
                          <a:ea typeface="+mn-ea"/>
                        </a:rPr>
                        <a:t>Source IP Address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3"/>
                  </a:ext>
                </a:extLst>
              </a:tr>
              <a:tr h="370840">
                <a:tc gridSpan="7">
                  <a:txBody>
                    <a:bodyPr/>
                    <a:lstStyle/>
                    <a:p>
                      <a:pPr algn="ctr" fontAlgn="ctr"/>
                      <a:r>
                        <a:rPr lang="en-US" sz="1500" b="0">
                          <a:latin typeface="Huawei Sans" panose="020C0503030203020204" pitchFamily="34" charset="0"/>
                          <a:ea typeface="+mn-ea"/>
                        </a:rPr>
                        <a:t>Destination IP Address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4"/>
                  </a:ext>
                </a:extLst>
              </a:tr>
              <a:tr h="370840">
                <a:tc gridSpan="6">
                  <a:txBody>
                    <a:bodyPr/>
                    <a:lstStyle/>
                    <a:p>
                      <a:pPr algn="ctr" fontAlgn="ctr"/>
                      <a:r>
                        <a:rPr lang="en-US" sz="1500">
                          <a:latin typeface="Huawei Sans" panose="020C0503030203020204" pitchFamily="34" charset="0"/>
                          <a:ea typeface="+mn-ea"/>
                        </a:rPr>
                        <a:t>Options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en-US" sz="1500">
                          <a:latin typeface="Huawei Sans" panose="020C0503030203020204" pitchFamily="34" charset="0"/>
                          <a:ea typeface="+mn-ea"/>
                        </a:rPr>
                        <a:t>Padding</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grpSp>
        <p:nvGrpSpPr>
          <p:cNvPr id="36" name="组合 35"/>
          <p:cNvGrpSpPr/>
          <p:nvPr/>
        </p:nvGrpSpPr>
        <p:grpSpPr>
          <a:xfrm rot="10800000">
            <a:off x="7383369" y="3660258"/>
            <a:ext cx="321775" cy="216024"/>
            <a:chOff x="7383369" y="3528374"/>
            <a:chExt cx="321775" cy="216024"/>
          </a:xfrm>
        </p:grpSpPr>
        <p:sp>
          <p:nvSpPr>
            <p:cNvPr id="24" name="同侧圆角矩形 23"/>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22" name="等腰三角形 21"/>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grpSp>
        <p:nvGrpSpPr>
          <p:cNvPr id="37" name="组合 36"/>
          <p:cNvGrpSpPr/>
          <p:nvPr/>
        </p:nvGrpSpPr>
        <p:grpSpPr>
          <a:xfrm rot="10800000">
            <a:off x="8642534" y="3660258"/>
            <a:ext cx="321775" cy="216024"/>
            <a:chOff x="7383369" y="3528374"/>
            <a:chExt cx="321775" cy="216024"/>
          </a:xfrm>
        </p:grpSpPr>
        <p:sp>
          <p:nvSpPr>
            <p:cNvPr id="38" name="同侧圆角矩形 3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39" name="等腰三角形 38"/>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grpSp>
        <p:nvGrpSpPr>
          <p:cNvPr id="40" name="组合 39"/>
          <p:cNvGrpSpPr/>
          <p:nvPr/>
        </p:nvGrpSpPr>
        <p:grpSpPr>
          <a:xfrm rot="10800000">
            <a:off x="9951978" y="3660258"/>
            <a:ext cx="321775" cy="216024"/>
            <a:chOff x="7383369" y="3528374"/>
            <a:chExt cx="321775" cy="216024"/>
          </a:xfrm>
        </p:grpSpPr>
        <p:sp>
          <p:nvSpPr>
            <p:cNvPr id="41" name="同侧圆角矩形 40"/>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42" name="等腰三角形 41"/>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spTree>
    <p:extLst>
      <p:ext uri="{BB962C8B-B14F-4D97-AF65-F5344CB8AC3E}">
        <p14:creationId xmlns:p14="http://schemas.microsoft.com/office/powerpoint/2010/main" val="4093841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a:latin typeface="Huawei Sans" panose="020C0503030203020204" pitchFamily="34" charset="0"/>
              </a:rPr>
              <a:t>Protocol</a:t>
            </a:r>
          </a:p>
        </p:txBody>
      </p:sp>
      <p:sp>
        <p:nvSpPr>
          <p:cNvPr id="3" name="文本占位符 2"/>
          <p:cNvSpPr>
            <a:spLocks noGrp="1"/>
          </p:cNvSpPr>
          <p:nvPr>
            <p:ph type="body" sz="quarter" idx="10"/>
          </p:nvPr>
        </p:nvSpPr>
        <p:spPr>
          <a:xfrm>
            <a:off x="468317" y="1233488"/>
            <a:ext cx="11276183" cy="1436046"/>
          </a:xfrm>
        </p:spPr>
        <p:txBody>
          <a:bodyPr wrap="square">
            <a:noAutofit/>
          </a:bodyPr>
          <a:lstStyle/>
          <a:p>
            <a:pPr fontAlgn="ctr"/>
            <a:r>
              <a:rPr lang="en-US" sz="2000" dirty="0">
                <a:latin typeface="Huawei Sans" panose="020C0503030203020204" pitchFamily="34" charset="0"/>
              </a:rPr>
              <a:t>The Protocol field in the IP packet header identifies </a:t>
            </a:r>
            <a:r>
              <a:rPr lang="en-US" sz="2000" dirty="0" smtClean="0">
                <a:latin typeface="Huawei Sans" panose="020C0503030203020204" pitchFamily="34" charset="0"/>
              </a:rPr>
              <a:t>a </a:t>
            </a:r>
            <a:r>
              <a:rPr lang="en-US" sz="2000" dirty="0">
                <a:latin typeface="Huawei Sans" panose="020C0503030203020204" pitchFamily="34" charset="0"/>
              </a:rPr>
              <a:t>protocol that will continue to process the packet.</a:t>
            </a:r>
          </a:p>
          <a:p>
            <a:pPr fontAlgn="ctr"/>
            <a:r>
              <a:rPr lang="en-US" sz="2000" dirty="0">
                <a:latin typeface="Huawei Sans" panose="020C0503030203020204" pitchFamily="34" charset="0"/>
              </a:rPr>
              <a:t>This field identifies the protocol used by the data carried in the data packet so that the IP layer of the destination host sends the data to the process mapped to the Protocol field.</a:t>
            </a:r>
          </a:p>
          <a:p>
            <a:pPr fontAlgn="ctr"/>
            <a:endParaRPr lang="zh-CN" altLang="en-US" sz="2000" dirty="0">
              <a:latin typeface="Huawei Sans" panose="020C0503030203020204" pitchFamily="34" charset="0"/>
            </a:endParaRPr>
          </a:p>
        </p:txBody>
      </p:sp>
      <p:graphicFrame>
        <p:nvGraphicFramePr>
          <p:cNvPr id="6" name="表格 5"/>
          <p:cNvGraphicFramePr>
            <a:graphicFrameLocks noGrp="1"/>
          </p:cNvGraphicFramePr>
          <p:nvPr>
            <p:extLst/>
          </p:nvPr>
        </p:nvGraphicFramePr>
        <p:xfrm>
          <a:off x="7450281" y="3254083"/>
          <a:ext cx="3004533" cy="423218"/>
        </p:xfrm>
        <a:graphic>
          <a:graphicData uri="http://schemas.openxmlformats.org/drawingml/2006/table">
            <a:tbl>
              <a:tblPr firstRow="1" bandRow="1">
                <a:tableStyleId>{F5AB1C69-6EDB-4FF4-983F-18BD219EF322}</a:tableStyleId>
              </a:tblPr>
              <a:tblGrid>
                <a:gridCol w="1126700">
                  <a:extLst>
                    <a:ext uri="{9D8B030D-6E8A-4147-A177-3AD203B41FA5}">
                      <a16:colId xmlns="" xmlns:a16="http://schemas.microsoft.com/office/drawing/2014/main" val="20000"/>
                    </a:ext>
                  </a:extLst>
                </a:gridCol>
                <a:gridCol w="1877833">
                  <a:extLst>
                    <a:ext uri="{9D8B030D-6E8A-4147-A177-3AD203B41FA5}">
                      <a16:colId xmlns="" xmlns:a16="http://schemas.microsoft.com/office/drawing/2014/main" val="20001"/>
                    </a:ext>
                  </a:extLst>
                </a:gridCol>
              </a:tblGrid>
              <a:tr h="423218">
                <a:tc>
                  <a:txBody>
                    <a:bodyPr/>
                    <a:lstStyle/>
                    <a:p>
                      <a:pPr algn="ctr" fontAlgn="ctr"/>
                      <a:r>
                        <a:rPr lang="en-US" sz="1600" b="0" dirty="0">
                          <a:solidFill>
                            <a:schemeClr val="tx1"/>
                          </a:solidFill>
                          <a:latin typeface="Huawei Sans" panose="020C0503030203020204" pitchFamily="34" charset="0"/>
                          <a:ea typeface="+mn-ea"/>
                        </a:rPr>
                        <a:t>IP header</a:t>
                      </a:r>
                    </a:p>
                  </a:txBody>
                  <a:tcPr anchor="ct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600" b="0" dirty="0">
                          <a:solidFill>
                            <a:schemeClr val="tx1"/>
                          </a:solidFill>
                          <a:latin typeface="Huawei Sans" panose="020C0503030203020204" pitchFamily="34" charset="0"/>
                          <a:ea typeface="+mn-ea"/>
                        </a:rPr>
                        <a:t>User data</a:t>
                      </a:r>
                    </a:p>
                  </a:txBody>
                  <a:tcPr anchor="ct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 xmlns:a16="http://schemas.microsoft.com/office/drawing/2014/main" val="10000"/>
                  </a:ext>
                </a:extLst>
              </a:tr>
            </a:tbl>
          </a:graphicData>
        </a:graphic>
      </p:graphicFrame>
      <p:graphicFrame>
        <p:nvGraphicFramePr>
          <p:cNvPr id="7" name="表格 6"/>
          <p:cNvGraphicFramePr>
            <a:graphicFrameLocks noGrp="1"/>
          </p:cNvGraphicFramePr>
          <p:nvPr>
            <p:extLst/>
          </p:nvPr>
        </p:nvGraphicFramePr>
        <p:xfrm>
          <a:off x="7952172" y="4002086"/>
          <a:ext cx="1080000" cy="423218"/>
        </p:xfrm>
        <a:graphic>
          <a:graphicData uri="http://schemas.openxmlformats.org/drawingml/2006/table">
            <a:tbl>
              <a:tblPr firstRow="1" bandRow="1">
                <a:tableStyleId>{F5AB1C69-6EDB-4FF4-983F-18BD219EF322}</a:tableStyleId>
              </a:tblPr>
              <a:tblGrid>
                <a:gridCol w="1080000">
                  <a:extLst>
                    <a:ext uri="{9D8B030D-6E8A-4147-A177-3AD203B41FA5}">
                      <a16:colId xmlns="" xmlns:a16="http://schemas.microsoft.com/office/drawing/2014/main" val="20000"/>
                    </a:ext>
                  </a:extLst>
                </a:gridCol>
              </a:tblGrid>
              <a:tr h="423218">
                <a:tc>
                  <a:txBody>
                    <a:bodyPr/>
                    <a:lstStyle/>
                    <a:p>
                      <a:pPr algn="ctr" fontAlgn="ctr"/>
                      <a:r>
                        <a:rPr lang="en-US" sz="1600" b="1">
                          <a:solidFill>
                            <a:schemeClr val="bg1"/>
                          </a:solidFill>
                          <a:latin typeface="Huawei Sans" panose="020C0503030203020204" pitchFamily="34" charset="0"/>
                          <a:ea typeface="+mn-ea"/>
                        </a:rPr>
                        <a:t>Protocol</a:t>
                      </a:r>
                    </a:p>
                  </a:txBody>
                  <a:tcPr anchor="ct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bl>
          </a:graphicData>
        </a:graphic>
      </p:graphicFrame>
      <p:sp>
        <p:nvSpPr>
          <p:cNvPr id="8" name="矩形 7"/>
          <p:cNvSpPr/>
          <p:nvPr/>
        </p:nvSpPr>
        <p:spPr>
          <a:xfrm>
            <a:off x="8456228" y="3253292"/>
            <a:ext cx="72000" cy="424800"/>
          </a:xfrm>
          <a:prstGeom prst="rect">
            <a:avLst/>
          </a:prstGeom>
          <a:solidFill>
            <a:srgbClr val="00B0F0"/>
          </a:solidFill>
          <a:ln w="9525" cap="flat" cmpd="sng" algn="ctr">
            <a:no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9" name="表格 8"/>
          <p:cNvGraphicFramePr>
            <a:graphicFrameLocks noGrp="1"/>
          </p:cNvGraphicFramePr>
          <p:nvPr>
            <p:extLst/>
          </p:nvPr>
        </p:nvGraphicFramePr>
        <p:xfrm>
          <a:off x="7952172" y="4631065"/>
          <a:ext cx="2880000" cy="423218"/>
        </p:xfrm>
        <a:graphic>
          <a:graphicData uri="http://schemas.openxmlformats.org/drawingml/2006/table">
            <a:tbl>
              <a:tblPr firstRow="1" bandRow="1">
                <a:tableStyleId>{F5AB1C69-6EDB-4FF4-983F-18BD219EF322}</a:tableStyleId>
              </a:tblPr>
              <a:tblGrid>
                <a:gridCol w="1080000">
                  <a:extLst>
                    <a:ext uri="{9D8B030D-6E8A-4147-A177-3AD203B41FA5}">
                      <a16:colId xmlns="" xmlns:a16="http://schemas.microsoft.com/office/drawing/2014/main" val="20000"/>
                    </a:ext>
                  </a:extLst>
                </a:gridCol>
                <a:gridCol w="1800000">
                  <a:extLst>
                    <a:ext uri="{9D8B030D-6E8A-4147-A177-3AD203B41FA5}">
                      <a16:colId xmlns="" xmlns:a16="http://schemas.microsoft.com/office/drawing/2014/main" val="20001"/>
                    </a:ext>
                  </a:extLst>
                </a:gridCol>
              </a:tblGrid>
              <a:tr h="423218">
                <a:tc>
                  <a:txBody>
                    <a:bodyPr/>
                    <a:lstStyle/>
                    <a:p>
                      <a:pPr algn="ctr" fontAlgn="ctr"/>
                      <a:r>
                        <a:rPr lang="en-US" sz="1600" b="0" dirty="0">
                          <a:solidFill>
                            <a:schemeClr val="tx1"/>
                          </a:solidFill>
                          <a:latin typeface="Huawei Sans" panose="020C0503030203020204" pitchFamily="34" charset="0"/>
                          <a:ea typeface="+mn-ea"/>
                        </a:rPr>
                        <a:t>6/17</a:t>
                      </a:r>
                    </a:p>
                  </a:txBody>
                  <a:tcPr anchor="ct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600" b="0" dirty="0">
                          <a:solidFill>
                            <a:schemeClr val="tx1"/>
                          </a:solidFill>
                          <a:latin typeface="Huawei Sans" panose="020C0503030203020204" pitchFamily="34" charset="0"/>
                          <a:ea typeface="+mn-ea"/>
                        </a:rPr>
                        <a:t>TCP/UDP</a:t>
                      </a:r>
                    </a:p>
                  </a:txBody>
                  <a:tcPr anchor="ct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 xmlns:a16="http://schemas.microsoft.com/office/drawing/2014/main" val="10000"/>
                  </a:ext>
                </a:extLst>
              </a:tr>
            </a:tbl>
          </a:graphicData>
        </a:graphic>
      </p:graphicFrame>
      <p:graphicFrame>
        <p:nvGraphicFramePr>
          <p:cNvPr id="10" name="表格 9"/>
          <p:cNvGraphicFramePr>
            <a:graphicFrameLocks noGrp="1"/>
          </p:cNvGraphicFramePr>
          <p:nvPr>
            <p:extLst/>
          </p:nvPr>
        </p:nvGraphicFramePr>
        <p:xfrm>
          <a:off x="7952172" y="5207129"/>
          <a:ext cx="2880000" cy="423218"/>
        </p:xfrm>
        <a:graphic>
          <a:graphicData uri="http://schemas.openxmlformats.org/drawingml/2006/table">
            <a:tbl>
              <a:tblPr firstRow="1" bandRow="1">
                <a:tableStyleId>{F5AB1C69-6EDB-4FF4-983F-18BD219EF322}</a:tableStyleId>
              </a:tblPr>
              <a:tblGrid>
                <a:gridCol w="1080000">
                  <a:extLst>
                    <a:ext uri="{9D8B030D-6E8A-4147-A177-3AD203B41FA5}">
                      <a16:colId xmlns="" xmlns:a16="http://schemas.microsoft.com/office/drawing/2014/main" val="20000"/>
                    </a:ext>
                  </a:extLst>
                </a:gridCol>
                <a:gridCol w="1800000">
                  <a:extLst>
                    <a:ext uri="{9D8B030D-6E8A-4147-A177-3AD203B41FA5}">
                      <a16:colId xmlns="" xmlns:a16="http://schemas.microsoft.com/office/drawing/2014/main" val="20001"/>
                    </a:ext>
                  </a:extLst>
                </a:gridCol>
              </a:tblGrid>
              <a:tr h="423218">
                <a:tc>
                  <a:txBody>
                    <a:bodyPr/>
                    <a:lstStyle/>
                    <a:p>
                      <a:pPr algn="ctr" fontAlgn="ctr"/>
                      <a:r>
                        <a:rPr lang="en-US" sz="1600" b="0">
                          <a:solidFill>
                            <a:schemeClr val="tx1"/>
                          </a:solidFill>
                          <a:latin typeface="Huawei Sans" panose="020C0503030203020204" pitchFamily="34" charset="0"/>
                          <a:ea typeface="+mn-ea"/>
                        </a:rPr>
                        <a:t>1</a:t>
                      </a:r>
                    </a:p>
                  </a:txBody>
                  <a:tcPr anchor="ct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600" b="0">
                          <a:solidFill>
                            <a:schemeClr val="tx1"/>
                          </a:solidFill>
                          <a:latin typeface="Huawei Sans" panose="020C0503030203020204" pitchFamily="34" charset="0"/>
                          <a:ea typeface="+mn-ea"/>
                        </a:rPr>
                        <a:t>ICMP</a:t>
                      </a:r>
                    </a:p>
                  </a:txBody>
                  <a:tcPr anchor="ct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 xmlns:a16="http://schemas.microsoft.com/office/drawing/2014/main" val="10000"/>
                  </a:ext>
                </a:extLst>
              </a:tr>
            </a:tbl>
          </a:graphicData>
        </a:graphic>
      </p:graphicFrame>
      <p:sp>
        <p:nvSpPr>
          <p:cNvPr id="11" name="下箭头 10"/>
          <p:cNvSpPr/>
          <p:nvPr/>
        </p:nvSpPr>
        <p:spPr bwMode="auto">
          <a:xfrm>
            <a:off x="8418128" y="3722135"/>
            <a:ext cx="144016" cy="21602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12" name="表格 11"/>
          <p:cNvGraphicFramePr>
            <a:graphicFrameLocks noGrp="1"/>
          </p:cNvGraphicFramePr>
          <p:nvPr>
            <p:extLst/>
          </p:nvPr>
        </p:nvGraphicFramePr>
        <p:xfrm>
          <a:off x="854228" y="3278308"/>
          <a:ext cx="5787477" cy="2402840"/>
        </p:xfrm>
        <a:graphic>
          <a:graphicData uri="http://schemas.openxmlformats.org/drawingml/2006/table">
            <a:tbl>
              <a:tblPr firstRow="1" bandRow="1">
                <a:tableStyleId>{2D5ABB26-0587-4C30-8999-92F81FD0307C}</a:tableStyleId>
              </a:tblPr>
              <a:tblGrid>
                <a:gridCol w="975178">
                  <a:extLst>
                    <a:ext uri="{9D8B030D-6E8A-4147-A177-3AD203B41FA5}">
                      <a16:colId xmlns="" xmlns:a16="http://schemas.microsoft.com/office/drawing/2014/main" val="20000"/>
                    </a:ext>
                  </a:extLst>
                </a:gridCol>
                <a:gridCol w="485876">
                  <a:extLst>
                    <a:ext uri="{9D8B030D-6E8A-4147-A177-3AD203B41FA5}">
                      <a16:colId xmlns="" xmlns:a16="http://schemas.microsoft.com/office/drawing/2014/main" val="20001"/>
                    </a:ext>
                  </a:extLst>
                </a:gridCol>
                <a:gridCol w="488832">
                  <a:extLst>
                    <a:ext uri="{9D8B030D-6E8A-4147-A177-3AD203B41FA5}">
                      <a16:colId xmlns="" xmlns:a16="http://schemas.microsoft.com/office/drawing/2014/main" val="20002"/>
                    </a:ext>
                  </a:extLst>
                </a:gridCol>
                <a:gridCol w="943758">
                  <a:extLst>
                    <a:ext uri="{9D8B030D-6E8A-4147-A177-3AD203B41FA5}">
                      <a16:colId xmlns="" xmlns:a16="http://schemas.microsoft.com/office/drawing/2014/main" val="20003"/>
                    </a:ext>
                  </a:extLst>
                </a:gridCol>
                <a:gridCol w="773599">
                  <a:extLst>
                    <a:ext uri="{9D8B030D-6E8A-4147-A177-3AD203B41FA5}">
                      <a16:colId xmlns="" xmlns:a16="http://schemas.microsoft.com/office/drawing/2014/main" val="20004"/>
                    </a:ext>
                  </a:extLst>
                </a:gridCol>
                <a:gridCol w="773599">
                  <a:extLst>
                    <a:ext uri="{9D8B030D-6E8A-4147-A177-3AD203B41FA5}">
                      <a16:colId xmlns="" xmlns:a16="http://schemas.microsoft.com/office/drawing/2014/main" val="20005"/>
                    </a:ext>
                  </a:extLst>
                </a:gridCol>
                <a:gridCol w="1346635">
                  <a:extLst>
                    <a:ext uri="{9D8B030D-6E8A-4147-A177-3AD203B41FA5}">
                      <a16:colId xmlns="" xmlns:a16="http://schemas.microsoft.com/office/drawing/2014/main" val="20006"/>
                    </a:ext>
                  </a:extLst>
                </a:gridCol>
              </a:tblGrid>
              <a:tr h="370840">
                <a:tc>
                  <a:txBody>
                    <a:bodyPr/>
                    <a:lstStyle/>
                    <a:p>
                      <a:pPr algn="ctr" fontAlgn="ctr"/>
                      <a:r>
                        <a:rPr lang="en-US" sz="1500" b="0" dirty="0">
                          <a:latin typeface="Huawei Sans" panose="020C0503030203020204" pitchFamily="34" charset="0"/>
                          <a:ea typeface="+mn-ea"/>
                        </a:rPr>
                        <a:t>Version</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500" b="0">
                          <a:solidFill>
                            <a:schemeClr val="tx1"/>
                          </a:solidFill>
                          <a:latin typeface="Huawei Sans" panose="020C0503030203020204" pitchFamily="34" charset="0"/>
                          <a:ea typeface="+mn-ea"/>
                          <a:cs typeface="+mn-cs"/>
                        </a:rPr>
                        <a:t>Header Length</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500" b="0">
                          <a:latin typeface="Huawei Sans" panose="020C0503030203020204" pitchFamily="34" charset="0"/>
                          <a:ea typeface="+mn-ea"/>
                        </a:rPr>
                        <a:t>Type of Service</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3">
                  <a:txBody>
                    <a:bodyPr/>
                    <a:lstStyle/>
                    <a:p>
                      <a:pPr algn="ctr" fontAlgn="ctr"/>
                      <a:r>
                        <a:rPr lang="en-US" sz="1500" b="0" dirty="0">
                          <a:latin typeface="Huawei Sans" panose="020C0503030203020204" pitchFamily="34" charset="0"/>
                          <a:ea typeface="+mn-ea"/>
                        </a:rPr>
                        <a:t>Total Length</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370840">
                <a:tc gridSpan="4">
                  <a:txBody>
                    <a:bodyPr/>
                    <a:lstStyle/>
                    <a:p>
                      <a:pPr marL="0" algn="ctr" defTabSz="914400" rtl="0" eaLnBrk="1" fontAlgn="ctr" latinLnBrk="0" hangingPunct="1"/>
                      <a:r>
                        <a:rPr lang="en-US" sz="1500" b="0">
                          <a:solidFill>
                            <a:schemeClr val="tx1"/>
                          </a:solidFill>
                          <a:latin typeface="Huawei Sans" panose="020C0503030203020204" pitchFamily="34" charset="0"/>
                          <a:ea typeface="+mn-ea"/>
                          <a:cs typeface="+mn-cs"/>
                        </a:rPr>
                        <a:t>Identification</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en-US" sz="1500" b="0">
                          <a:solidFill>
                            <a:schemeClr val="tx1"/>
                          </a:solidFill>
                          <a:latin typeface="Huawei Sans" panose="020C0503030203020204" pitchFamily="34" charset="0"/>
                          <a:ea typeface="+mn-ea"/>
                          <a:cs typeface="+mn-cs"/>
                        </a:rPr>
                        <a:t>Flags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gridSpan="2">
                  <a:txBody>
                    <a:bodyPr/>
                    <a:lstStyle/>
                    <a:p>
                      <a:pPr marL="0" algn="ctr" defTabSz="914400" rtl="0" eaLnBrk="1" fontAlgn="ctr" latinLnBrk="0" hangingPunct="1"/>
                      <a:r>
                        <a:rPr lang="en-US" sz="1500" b="0">
                          <a:solidFill>
                            <a:schemeClr val="tx1"/>
                          </a:solidFill>
                          <a:latin typeface="Huawei Sans" panose="020C0503030203020204" pitchFamily="34" charset="0"/>
                          <a:ea typeface="+mn-ea"/>
                          <a:cs typeface="+mn-cs"/>
                        </a:rPr>
                        <a:t>Fragment Offset</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hMerge="1">
                  <a:txBody>
                    <a:bodyPr/>
                    <a:lstStyle/>
                    <a:p>
                      <a:endParaRPr lang="zh-CN" altLang="en-US"/>
                    </a:p>
                  </a:txBody>
                  <a:tcPr/>
                </a:tc>
                <a:extLst>
                  <a:ext uri="{0D108BD9-81ED-4DB2-BD59-A6C34878D82A}">
                    <a16:rowId xmlns="" xmlns:a16="http://schemas.microsoft.com/office/drawing/2014/main" val="10001"/>
                  </a:ext>
                </a:extLst>
              </a:tr>
              <a:tr h="370840">
                <a:tc gridSpan="2">
                  <a:txBody>
                    <a:bodyPr/>
                    <a:lstStyle/>
                    <a:p>
                      <a:pPr algn="ctr" fontAlgn="ctr"/>
                      <a:r>
                        <a:rPr lang="en-US" sz="1500" b="0">
                          <a:solidFill>
                            <a:schemeClr val="tx1"/>
                          </a:solidFill>
                          <a:latin typeface="Huawei Sans" panose="020C0503030203020204" pitchFamily="34" charset="0"/>
                          <a:ea typeface="+mn-ea"/>
                        </a:rPr>
                        <a:t>TTL</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hMerge="1">
                  <a:txBody>
                    <a:bodyPr/>
                    <a:lstStyle/>
                    <a:p>
                      <a:pPr algn="l" rtl="0"/>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1500" b="1" dirty="0">
                          <a:solidFill>
                            <a:schemeClr val="bg1"/>
                          </a:solidFill>
                          <a:latin typeface="Huawei Sans" panose="020C0503030203020204" pitchFamily="34" charset="0"/>
                          <a:ea typeface="+mn-ea"/>
                        </a:rPr>
                        <a:t>Protocol</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hMerge="1">
                  <a:txBody>
                    <a:bodyPr/>
                    <a:lstStyle/>
                    <a:p>
                      <a:endParaRPr lang="zh-CN" altLang="en-US"/>
                    </a:p>
                  </a:txBody>
                  <a:tcPr/>
                </a:tc>
                <a:tc gridSpan="3">
                  <a:txBody>
                    <a:bodyPr/>
                    <a:lstStyle/>
                    <a:p>
                      <a:pPr algn="ctr" fontAlgn="ctr"/>
                      <a:r>
                        <a:rPr lang="en-US" sz="1500">
                          <a:latin typeface="Huawei Sans" panose="020C0503030203020204" pitchFamily="34" charset="0"/>
                          <a:ea typeface="+mn-ea"/>
                        </a:rPr>
                        <a:t>Header Checksum</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2"/>
                  </a:ext>
                </a:extLst>
              </a:tr>
              <a:tr h="370840">
                <a:tc gridSpan="7">
                  <a:txBody>
                    <a:bodyPr/>
                    <a:lstStyle/>
                    <a:p>
                      <a:pPr algn="ctr" fontAlgn="ctr"/>
                      <a:r>
                        <a:rPr lang="en-US" sz="1500" b="0">
                          <a:latin typeface="Huawei Sans" panose="020C0503030203020204" pitchFamily="34" charset="0"/>
                          <a:ea typeface="+mn-ea"/>
                        </a:rPr>
                        <a:t>Source IP Address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3"/>
                  </a:ext>
                </a:extLst>
              </a:tr>
              <a:tr h="370840">
                <a:tc gridSpan="7">
                  <a:txBody>
                    <a:bodyPr/>
                    <a:lstStyle/>
                    <a:p>
                      <a:pPr algn="ctr" fontAlgn="ctr"/>
                      <a:r>
                        <a:rPr lang="en-US" sz="1500" b="0">
                          <a:latin typeface="Huawei Sans" panose="020C0503030203020204" pitchFamily="34" charset="0"/>
                          <a:ea typeface="+mn-ea"/>
                        </a:rPr>
                        <a:t>Destination IP Address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4"/>
                  </a:ext>
                </a:extLst>
              </a:tr>
              <a:tr h="370840">
                <a:tc gridSpan="6">
                  <a:txBody>
                    <a:bodyPr/>
                    <a:lstStyle/>
                    <a:p>
                      <a:pPr algn="ctr" fontAlgn="ctr"/>
                      <a:r>
                        <a:rPr lang="en-US" sz="1500">
                          <a:latin typeface="Huawei Sans" panose="020C0503030203020204" pitchFamily="34" charset="0"/>
                          <a:ea typeface="+mn-ea"/>
                        </a:rPr>
                        <a:t>Options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en-US" sz="1500" dirty="0">
                          <a:latin typeface="Huawei Sans" panose="020C0503030203020204" pitchFamily="34" charset="0"/>
                          <a:ea typeface="+mn-ea"/>
                        </a:rPr>
                        <a:t>Padding</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460965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wrap="square">
            <a:noAutofit/>
          </a:bodyPr>
          <a:lstStyle/>
          <a:p>
            <a:pPr fontAlgn="ctr"/>
            <a:r>
              <a:rPr lang="en-US">
                <a:solidFill>
                  <a:schemeClr val="bg1">
                    <a:lumMod val="50000"/>
                  </a:schemeClr>
                </a:solidFill>
                <a:latin typeface="Huawei Sans" panose="020C0503030203020204" pitchFamily="34" charset="0"/>
              </a:rPr>
              <a:t>Network Layer Protocols</a:t>
            </a:r>
          </a:p>
          <a:p>
            <a:pPr fontAlgn="ctr"/>
            <a:r>
              <a:rPr lang="en-US" b="1">
                <a:latin typeface="Huawei Sans" panose="020C0503030203020204" pitchFamily="34" charset="0"/>
              </a:rPr>
              <a:t>Introduction to IPv4 Addresses</a:t>
            </a:r>
          </a:p>
          <a:p>
            <a:pPr fontAlgn="ctr"/>
            <a:r>
              <a:rPr lang="en-US">
                <a:solidFill>
                  <a:schemeClr val="bg1">
                    <a:lumMod val="50000"/>
                  </a:schemeClr>
                </a:solidFill>
                <a:latin typeface="Huawei Sans" panose="020C0503030203020204" pitchFamily="34" charset="0"/>
              </a:rPr>
              <a:t>Subnetting</a:t>
            </a:r>
          </a:p>
          <a:p>
            <a:pPr fontAlgn="ctr"/>
            <a:r>
              <a:rPr lang="en-US">
                <a:solidFill>
                  <a:schemeClr val="bg1">
                    <a:lumMod val="50000"/>
                  </a:schemeClr>
                </a:solidFill>
                <a:latin typeface="Huawei Sans" panose="020C0503030203020204" pitchFamily="34" charset="0"/>
              </a:rPr>
              <a:t>ICMP</a:t>
            </a:r>
          </a:p>
          <a:p>
            <a:pPr fontAlgn="ctr"/>
            <a:r>
              <a:rPr lang="en-US">
                <a:solidFill>
                  <a:schemeClr val="bg1">
                    <a:lumMod val="50000"/>
                  </a:schemeClr>
                </a:solidFill>
                <a:latin typeface="Huawei Sans" panose="020C0503030203020204" pitchFamily="34" charset="0"/>
              </a:rPr>
              <a:t>IPv4 Address Configuration and Basic Application</a:t>
            </a:r>
          </a:p>
        </p:txBody>
      </p:sp>
    </p:spTree>
    <p:extLst>
      <p:ext uri="{BB962C8B-B14F-4D97-AF65-F5344CB8AC3E}">
        <p14:creationId xmlns:p14="http://schemas.microsoft.com/office/powerpoint/2010/main" val="2250981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wrap="square">
            <a:noAutofit/>
          </a:bodyPr>
          <a:lstStyle/>
          <a:p>
            <a:r>
              <a:rPr lang="en-US" dirty="0">
                <a:latin typeface="Huawei Sans" panose="020C0503030203020204" pitchFamily="34" charset="0"/>
              </a:rPr>
              <a:t>What Is an IP Address?</a:t>
            </a:r>
          </a:p>
        </p:txBody>
      </p:sp>
      <p:sp>
        <p:nvSpPr>
          <p:cNvPr id="4" name="文本占位符 3"/>
          <p:cNvSpPr>
            <a:spLocks noGrp="1"/>
          </p:cNvSpPr>
          <p:nvPr>
            <p:ph type="body" sz="quarter" idx="10"/>
          </p:nvPr>
        </p:nvSpPr>
        <p:spPr>
          <a:xfrm>
            <a:off x="468317" y="1233488"/>
            <a:ext cx="11276183" cy="1007344"/>
          </a:xfrm>
        </p:spPr>
        <p:txBody>
          <a:bodyPr wrap="square">
            <a:noAutofit/>
          </a:bodyPr>
          <a:lstStyle/>
          <a:p>
            <a:pPr fontAlgn="ctr"/>
            <a:r>
              <a:rPr lang="en-US" sz="2000" dirty="0">
                <a:latin typeface="Huawei Sans" panose="020C0503030203020204" pitchFamily="34" charset="0"/>
              </a:rPr>
              <a:t>An IP address identifies a node (or an interface on a network device) on a network.</a:t>
            </a:r>
          </a:p>
          <a:p>
            <a:pPr fontAlgn="ctr"/>
            <a:r>
              <a:rPr lang="en-US" sz="2000" dirty="0">
                <a:latin typeface="Huawei Sans" panose="020C0503030203020204" pitchFamily="34" charset="0"/>
              </a:rPr>
              <a:t>IP addresses are used </a:t>
            </a:r>
            <a:r>
              <a:rPr lang="en-US" sz="2000" dirty="0" smtClean="0">
                <a:latin typeface="Huawei Sans" panose="020C0503030203020204" pitchFamily="34" charset="0"/>
              </a:rPr>
              <a:t>to forward </a:t>
            </a:r>
            <a:r>
              <a:rPr lang="en-US" sz="2000" dirty="0">
                <a:latin typeface="Huawei Sans" panose="020C0503030203020204" pitchFamily="34" charset="0"/>
              </a:rPr>
              <a:t>IP packets on the network.</a:t>
            </a:r>
          </a:p>
        </p:txBody>
      </p:sp>
      <p:sp>
        <p:nvSpPr>
          <p:cNvPr id="80" name="矩形 79"/>
          <p:cNvSpPr/>
          <p:nvPr/>
        </p:nvSpPr>
        <p:spPr bwMode="auto">
          <a:xfrm>
            <a:off x="1641292" y="2537420"/>
            <a:ext cx="5292588" cy="3348372"/>
          </a:xfrm>
          <a:prstGeom prst="rect">
            <a:avLst/>
          </a:prstGeom>
          <a:noFill/>
          <a:ln w="1905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92" name="组合 91"/>
          <p:cNvGrpSpPr/>
          <p:nvPr/>
        </p:nvGrpSpPr>
        <p:grpSpPr>
          <a:xfrm>
            <a:off x="3188543" y="2825452"/>
            <a:ext cx="3457305" cy="2916288"/>
            <a:chOff x="2350663" y="2744924"/>
            <a:chExt cx="3457305" cy="2916288"/>
          </a:xfrm>
        </p:grpSpPr>
        <p:cxnSp>
          <p:nvCxnSpPr>
            <p:cNvPr id="127" name="直接连接符 126"/>
            <p:cNvCxnSpPr>
              <a:stCxn id="166" idx="0"/>
              <a:endCxn id="156" idx="2"/>
            </p:cNvCxnSpPr>
            <p:nvPr/>
          </p:nvCxnSpPr>
          <p:spPr bwMode="auto">
            <a:xfrm flipV="1">
              <a:off x="5610407" y="3608984"/>
              <a:ext cx="0" cy="720116"/>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28" name="直接连接符 127"/>
            <p:cNvCxnSpPr>
              <a:stCxn id="168" idx="0"/>
              <a:endCxn id="161" idx="2"/>
            </p:cNvCxnSpPr>
            <p:nvPr/>
          </p:nvCxnSpPr>
          <p:spPr bwMode="auto">
            <a:xfrm flipV="1">
              <a:off x="4301033" y="3068924"/>
              <a:ext cx="0" cy="1764232"/>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30" name="直接连接符 129"/>
            <p:cNvCxnSpPr>
              <a:stCxn id="171" idx="0"/>
              <a:endCxn id="153" idx="2"/>
            </p:cNvCxnSpPr>
            <p:nvPr/>
          </p:nvCxnSpPr>
          <p:spPr bwMode="auto">
            <a:xfrm flipV="1">
              <a:off x="2981194" y="3608984"/>
              <a:ext cx="0" cy="1728228"/>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31" name="直接连接符 130"/>
            <p:cNvCxnSpPr>
              <a:stCxn id="172" idx="0"/>
              <a:endCxn id="157" idx="2"/>
            </p:cNvCxnSpPr>
            <p:nvPr/>
          </p:nvCxnSpPr>
          <p:spPr bwMode="auto">
            <a:xfrm flipH="1" flipV="1">
              <a:off x="2548225" y="4148937"/>
              <a:ext cx="1309373" cy="1188275"/>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33" name="直接连接符 132"/>
            <p:cNvCxnSpPr>
              <a:stCxn id="168" idx="0"/>
              <a:endCxn id="153" idx="2"/>
            </p:cNvCxnSpPr>
            <p:nvPr/>
          </p:nvCxnSpPr>
          <p:spPr bwMode="auto">
            <a:xfrm flipH="1" flipV="1">
              <a:off x="2981194" y="3608984"/>
              <a:ext cx="1319839" cy="1224172"/>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34" name="直接连接符 133"/>
            <p:cNvCxnSpPr>
              <a:stCxn id="170" idx="0"/>
              <a:endCxn id="155" idx="2"/>
            </p:cNvCxnSpPr>
            <p:nvPr/>
          </p:nvCxnSpPr>
          <p:spPr bwMode="auto">
            <a:xfrm flipH="1" flipV="1">
              <a:off x="3857598" y="3608984"/>
              <a:ext cx="1319840" cy="1224172"/>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46" name="直接连接符 145"/>
            <p:cNvCxnSpPr>
              <a:stCxn id="166" idx="0"/>
              <a:endCxn id="161" idx="2"/>
            </p:cNvCxnSpPr>
            <p:nvPr/>
          </p:nvCxnSpPr>
          <p:spPr bwMode="auto">
            <a:xfrm flipH="1" flipV="1">
              <a:off x="4301033" y="3068924"/>
              <a:ext cx="1309374" cy="1260176"/>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47" name="直接连接符 146"/>
            <p:cNvCxnSpPr>
              <a:stCxn id="171" idx="0"/>
              <a:endCxn id="162" idx="2"/>
            </p:cNvCxnSpPr>
            <p:nvPr/>
          </p:nvCxnSpPr>
          <p:spPr bwMode="auto">
            <a:xfrm flipV="1">
              <a:off x="2981194" y="3068924"/>
              <a:ext cx="2196244" cy="2268288"/>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48" name="直接连接符 147"/>
            <p:cNvCxnSpPr>
              <a:stCxn id="167" idx="0"/>
              <a:endCxn id="161" idx="2"/>
            </p:cNvCxnSpPr>
            <p:nvPr/>
          </p:nvCxnSpPr>
          <p:spPr bwMode="auto">
            <a:xfrm flipV="1">
              <a:off x="2548225" y="3068924"/>
              <a:ext cx="1752808" cy="1764232"/>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49" name="直接连接符 148"/>
            <p:cNvCxnSpPr>
              <a:stCxn id="167" idx="3"/>
              <a:endCxn id="170" idx="1"/>
            </p:cNvCxnSpPr>
            <p:nvPr/>
          </p:nvCxnSpPr>
          <p:spPr bwMode="auto">
            <a:xfrm>
              <a:off x="2745786" y="4995156"/>
              <a:ext cx="2234090" cy="0"/>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50" name="直接连接符 149"/>
            <p:cNvCxnSpPr>
              <a:stCxn id="163" idx="3"/>
              <a:endCxn id="166" idx="1"/>
            </p:cNvCxnSpPr>
            <p:nvPr/>
          </p:nvCxnSpPr>
          <p:spPr bwMode="auto">
            <a:xfrm>
              <a:off x="3178755" y="4491100"/>
              <a:ext cx="2234090" cy="0"/>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51" name="直接连接符 150"/>
            <p:cNvCxnSpPr>
              <a:stCxn id="157" idx="3"/>
              <a:endCxn id="160" idx="1"/>
            </p:cNvCxnSpPr>
            <p:nvPr/>
          </p:nvCxnSpPr>
          <p:spPr bwMode="auto">
            <a:xfrm>
              <a:off x="2745786" y="3986937"/>
              <a:ext cx="2234090" cy="0"/>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52" name="直接连接符 151"/>
            <p:cNvCxnSpPr>
              <a:stCxn id="153" idx="3"/>
              <a:endCxn id="156" idx="1"/>
            </p:cNvCxnSpPr>
            <p:nvPr/>
          </p:nvCxnSpPr>
          <p:spPr bwMode="auto">
            <a:xfrm>
              <a:off x="3178755" y="3446984"/>
              <a:ext cx="2234090" cy="0"/>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pic>
          <p:nvPicPr>
            <p:cNvPr id="153" name="图片 152"/>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2783632" y="3284984"/>
              <a:ext cx="395123" cy="324000"/>
            </a:xfrm>
            <a:prstGeom prst="rect">
              <a:avLst/>
            </a:prstGeom>
          </p:spPr>
        </p:pic>
        <p:pic>
          <p:nvPicPr>
            <p:cNvPr id="154" name="图片 153"/>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4536440" y="3284984"/>
              <a:ext cx="395123" cy="324000"/>
            </a:xfrm>
            <a:prstGeom prst="rect">
              <a:avLst/>
            </a:prstGeom>
          </p:spPr>
        </p:pic>
        <p:pic>
          <p:nvPicPr>
            <p:cNvPr id="155" name="图片 154"/>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3660036" y="3284984"/>
              <a:ext cx="395123" cy="324000"/>
            </a:xfrm>
            <a:prstGeom prst="rect">
              <a:avLst/>
            </a:prstGeom>
          </p:spPr>
        </p:pic>
        <p:pic>
          <p:nvPicPr>
            <p:cNvPr id="156" name="图片 155"/>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5412845" y="3284984"/>
              <a:ext cx="395123" cy="324000"/>
            </a:xfrm>
            <a:prstGeom prst="rect">
              <a:avLst/>
            </a:prstGeom>
          </p:spPr>
        </p:pic>
        <p:pic>
          <p:nvPicPr>
            <p:cNvPr id="157" name="图片 156"/>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2350663" y="3824937"/>
              <a:ext cx="395123" cy="324000"/>
            </a:xfrm>
            <a:prstGeom prst="rect">
              <a:avLst/>
            </a:prstGeom>
          </p:spPr>
        </p:pic>
        <p:pic>
          <p:nvPicPr>
            <p:cNvPr id="158" name="图片 157"/>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4103471" y="3824937"/>
              <a:ext cx="395123" cy="324000"/>
            </a:xfrm>
            <a:prstGeom prst="rect">
              <a:avLst/>
            </a:prstGeom>
          </p:spPr>
        </p:pic>
        <p:pic>
          <p:nvPicPr>
            <p:cNvPr id="159" name="图片 158"/>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3227067" y="3824937"/>
              <a:ext cx="395123" cy="324000"/>
            </a:xfrm>
            <a:prstGeom prst="rect">
              <a:avLst/>
            </a:prstGeom>
          </p:spPr>
        </p:pic>
        <p:pic>
          <p:nvPicPr>
            <p:cNvPr id="160" name="图片 159"/>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4979876" y="3824937"/>
              <a:ext cx="395123" cy="324000"/>
            </a:xfrm>
            <a:prstGeom prst="rect">
              <a:avLst/>
            </a:prstGeom>
          </p:spPr>
        </p:pic>
        <p:pic>
          <p:nvPicPr>
            <p:cNvPr id="161" name="图片 160"/>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4103471" y="2744924"/>
              <a:ext cx="395123" cy="324000"/>
            </a:xfrm>
            <a:prstGeom prst="rect">
              <a:avLst/>
            </a:prstGeom>
          </p:spPr>
        </p:pic>
        <p:pic>
          <p:nvPicPr>
            <p:cNvPr id="162" name="图片 161"/>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4979876" y="2744924"/>
              <a:ext cx="395123" cy="324000"/>
            </a:xfrm>
            <a:prstGeom prst="rect">
              <a:avLst/>
            </a:prstGeom>
          </p:spPr>
        </p:pic>
        <p:pic>
          <p:nvPicPr>
            <p:cNvPr id="163" name="图片 162"/>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2783632" y="4329100"/>
              <a:ext cx="395123" cy="324000"/>
            </a:xfrm>
            <a:prstGeom prst="rect">
              <a:avLst/>
            </a:prstGeom>
          </p:spPr>
        </p:pic>
        <p:pic>
          <p:nvPicPr>
            <p:cNvPr id="164" name="图片 163"/>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4536440" y="4329100"/>
              <a:ext cx="395123" cy="324000"/>
            </a:xfrm>
            <a:prstGeom prst="rect">
              <a:avLst/>
            </a:prstGeom>
          </p:spPr>
        </p:pic>
        <p:pic>
          <p:nvPicPr>
            <p:cNvPr id="165" name="图片 164"/>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3660036" y="4329100"/>
              <a:ext cx="395123" cy="324000"/>
            </a:xfrm>
            <a:prstGeom prst="rect">
              <a:avLst/>
            </a:prstGeom>
          </p:spPr>
        </p:pic>
        <p:pic>
          <p:nvPicPr>
            <p:cNvPr id="166" name="图片 165"/>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5412845" y="4329100"/>
              <a:ext cx="395123" cy="324000"/>
            </a:xfrm>
            <a:prstGeom prst="rect">
              <a:avLst/>
            </a:prstGeom>
          </p:spPr>
        </p:pic>
        <p:pic>
          <p:nvPicPr>
            <p:cNvPr id="167" name="图片 166"/>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2350663" y="4833156"/>
              <a:ext cx="395123" cy="324000"/>
            </a:xfrm>
            <a:prstGeom prst="rect">
              <a:avLst/>
            </a:prstGeom>
          </p:spPr>
        </p:pic>
        <p:pic>
          <p:nvPicPr>
            <p:cNvPr id="168" name="图片 167"/>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4103471" y="4833156"/>
              <a:ext cx="395123" cy="324000"/>
            </a:xfrm>
            <a:prstGeom prst="rect">
              <a:avLst/>
            </a:prstGeom>
          </p:spPr>
        </p:pic>
        <p:pic>
          <p:nvPicPr>
            <p:cNvPr id="169" name="图片 168"/>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3227067" y="4833156"/>
              <a:ext cx="395123" cy="324000"/>
            </a:xfrm>
            <a:prstGeom prst="rect">
              <a:avLst/>
            </a:prstGeom>
          </p:spPr>
        </p:pic>
        <p:pic>
          <p:nvPicPr>
            <p:cNvPr id="170" name="图片 169"/>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4979876" y="4833156"/>
              <a:ext cx="395123" cy="324000"/>
            </a:xfrm>
            <a:prstGeom prst="rect">
              <a:avLst/>
            </a:prstGeom>
          </p:spPr>
        </p:pic>
        <p:pic>
          <p:nvPicPr>
            <p:cNvPr id="171" name="图片 170"/>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2783632" y="5337212"/>
              <a:ext cx="395123" cy="324000"/>
            </a:xfrm>
            <a:prstGeom prst="rect">
              <a:avLst/>
            </a:prstGeom>
          </p:spPr>
        </p:pic>
        <p:pic>
          <p:nvPicPr>
            <p:cNvPr id="172" name="图片 171"/>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3660036" y="5337212"/>
              <a:ext cx="395123" cy="324000"/>
            </a:xfrm>
            <a:prstGeom prst="rect">
              <a:avLst/>
            </a:prstGeom>
          </p:spPr>
        </p:pic>
      </p:grpSp>
      <p:sp>
        <p:nvSpPr>
          <p:cNvPr id="93" name="man-angry_10752"/>
          <p:cNvSpPr>
            <a:spLocks noChangeAspect="1"/>
          </p:cNvSpPr>
          <p:nvPr/>
        </p:nvSpPr>
        <p:spPr bwMode="auto">
          <a:xfrm>
            <a:off x="2220444" y="4107418"/>
            <a:ext cx="498822" cy="892415"/>
          </a:xfrm>
          <a:custGeom>
            <a:avLst/>
            <a:gdLst>
              <a:gd name="connsiteX0" fmla="*/ 68160 w 334098"/>
              <a:gd name="connsiteY0" fmla="*/ 270064 h 597716"/>
              <a:gd name="connsiteX1" fmla="*/ 101585 w 334098"/>
              <a:gd name="connsiteY1" fmla="*/ 307987 h 597716"/>
              <a:gd name="connsiteX2" fmla="*/ 137289 w 334098"/>
              <a:gd name="connsiteY2" fmla="*/ 310262 h 597716"/>
              <a:gd name="connsiteX3" fmla="*/ 160839 w 334098"/>
              <a:gd name="connsiteY3" fmla="*/ 308745 h 597716"/>
              <a:gd name="connsiteX4" fmla="*/ 159320 w 334098"/>
              <a:gd name="connsiteY4" fmla="*/ 437682 h 597716"/>
              <a:gd name="connsiteX5" fmla="*/ 159320 w 334098"/>
              <a:gd name="connsiteY5" fmla="*/ 572687 h 597716"/>
              <a:gd name="connsiteX6" fmla="*/ 110701 w 334098"/>
              <a:gd name="connsiteY6" fmla="*/ 572687 h 597716"/>
              <a:gd name="connsiteX7" fmla="*/ 110701 w 334098"/>
              <a:gd name="connsiteY7" fmla="*/ 380798 h 597716"/>
              <a:gd name="connsiteX8" fmla="*/ 87152 w 334098"/>
              <a:gd name="connsiteY8" fmla="*/ 380798 h 597716"/>
              <a:gd name="connsiteX9" fmla="*/ 87152 w 334098"/>
              <a:gd name="connsiteY9" fmla="*/ 571928 h 597716"/>
              <a:gd name="connsiteX10" fmla="*/ 59804 w 334098"/>
              <a:gd name="connsiteY10" fmla="*/ 597716 h 597716"/>
              <a:gd name="connsiteX11" fmla="*/ 34735 w 334098"/>
              <a:gd name="connsiteY11" fmla="*/ 571928 h 597716"/>
              <a:gd name="connsiteX12" fmla="*/ 34735 w 334098"/>
              <a:gd name="connsiteY12" fmla="*/ 437682 h 597716"/>
              <a:gd name="connsiteX13" fmla="*/ 34735 w 334098"/>
              <a:gd name="connsiteY13" fmla="*/ 289784 h 597716"/>
              <a:gd name="connsiteX14" fmla="*/ 68160 w 334098"/>
              <a:gd name="connsiteY14" fmla="*/ 270064 h 597716"/>
              <a:gd name="connsiteX15" fmla="*/ 126724 w 334098"/>
              <a:gd name="connsiteY15" fmla="*/ 150296 h 597716"/>
              <a:gd name="connsiteX16" fmla="*/ 155584 w 334098"/>
              <a:gd name="connsiteY16" fmla="*/ 160916 h 597716"/>
              <a:gd name="connsiteX17" fmla="*/ 160900 w 334098"/>
              <a:gd name="connsiteY17" fmla="*/ 163191 h 597716"/>
              <a:gd name="connsiteX18" fmla="*/ 206468 w 334098"/>
              <a:gd name="connsiteY18" fmla="*/ 261800 h 597716"/>
              <a:gd name="connsiteX19" fmla="*/ 200392 w 334098"/>
              <a:gd name="connsiteY19" fmla="*/ 274695 h 597716"/>
              <a:gd name="connsiteX20" fmla="*/ 198114 w 334098"/>
              <a:gd name="connsiteY20" fmla="*/ 277729 h 597716"/>
              <a:gd name="connsiteX21" fmla="*/ 103180 w 334098"/>
              <a:gd name="connsiteY21" fmla="*/ 294417 h 597716"/>
              <a:gd name="connsiteX22" fmla="*/ 81915 w 334098"/>
              <a:gd name="connsiteY22" fmla="*/ 267110 h 597716"/>
              <a:gd name="connsiteX23" fmla="*/ 101661 w 334098"/>
              <a:gd name="connsiteY23" fmla="*/ 251180 h 597716"/>
              <a:gd name="connsiteX24" fmla="*/ 130521 w 334098"/>
              <a:gd name="connsiteY24" fmla="*/ 252698 h 597716"/>
              <a:gd name="connsiteX25" fmla="*/ 133559 w 334098"/>
              <a:gd name="connsiteY25" fmla="*/ 253456 h 597716"/>
              <a:gd name="connsiteX26" fmla="*/ 166976 w 334098"/>
              <a:gd name="connsiteY26" fmla="*/ 246629 h 597716"/>
              <a:gd name="connsiteX27" fmla="*/ 156343 w 334098"/>
              <a:gd name="connsiteY27" fmla="*/ 208703 h 597716"/>
              <a:gd name="connsiteX28" fmla="*/ 139635 w 334098"/>
              <a:gd name="connsiteY28" fmla="*/ 192774 h 597716"/>
              <a:gd name="connsiteX29" fmla="*/ 139635 w 334098"/>
              <a:gd name="connsiteY29" fmla="*/ 192015 h 597716"/>
              <a:gd name="connsiteX30" fmla="*/ 138116 w 334098"/>
              <a:gd name="connsiteY30" fmla="*/ 191257 h 597716"/>
              <a:gd name="connsiteX31" fmla="*/ 132040 w 334098"/>
              <a:gd name="connsiteY31" fmla="*/ 186706 h 597716"/>
              <a:gd name="connsiteX32" fmla="*/ 127483 w 334098"/>
              <a:gd name="connsiteY32" fmla="*/ 192015 h 597716"/>
              <a:gd name="connsiteX33" fmla="*/ 128243 w 334098"/>
              <a:gd name="connsiteY33" fmla="*/ 201118 h 597716"/>
              <a:gd name="connsiteX34" fmla="*/ 127483 w 334098"/>
              <a:gd name="connsiteY34" fmla="*/ 201118 h 597716"/>
              <a:gd name="connsiteX35" fmla="*/ 129002 w 334098"/>
              <a:gd name="connsiteY35" fmla="*/ 202635 h 597716"/>
              <a:gd name="connsiteX36" fmla="*/ 131281 w 334098"/>
              <a:gd name="connsiteY36" fmla="*/ 204152 h 597716"/>
              <a:gd name="connsiteX37" fmla="*/ 145711 w 334098"/>
              <a:gd name="connsiteY37" fmla="*/ 217805 h 597716"/>
              <a:gd name="connsiteX38" fmla="*/ 154824 w 334098"/>
              <a:gd name="connsiteY38" fmla="*/ 238286 h 597716"/>
              <a:gd name="connsiteX39" fmla="*/ 133559 w 334098"/>
              <a:gd name="connsiteY39" fmla="*/ 239044 h 597716"/>
              <a:gd name="connsiteX40" fmla="*/ 131281 w 334098"/>
              <a:gd name="connsiteY40" fmla="*/ 239044 h 597716"/>
              <a:gd name="connsiteX41" fmla="*/ 103180 w 334098"/>
              <a:gd name="connsiteY41" fmla="*/ 236768 h 597716"/>
              <a:gd name="connsiteX42" fmla="*/ 91029 w 334098"/>
              <a:gd name="connsiteY42" fmla="*/ 238286 h 597716"/>
              <a:gd name="connsiteX43" fmla="*/ 106218 w 334098"/>
              <a:gd name="connsiteY43" fmla="*/ 206427 h 597716"/>
              <a:gd name="connsiteX44" fmla="*/ 122167 w 334098"/>
              <a:gd name="connsiteY44" fmla="*/ 173052 h 597716"/>
              <a:gd name="connsiteX45" fmla="*/ 126724 w 334098"/>
              <a:gd name="connsiteY45" fmla="*/ 150296 h 597716"/>
              <a:gd name="connsiteX46" fmla="*/ 84913 w 334098"/>
              <a:gd name="connsiteY46" fmla="*/ 137342 h 597716"/>
              <a:gd name="connsiteX47" fmla="*/ 111501 w 334098"/>
              <a:gd name="connsiteY47" fmla="*/ 147204 h 597716"/>
              <a:gd name="connsiteX48" fmla="*/ 110742 w 334098"/>
              <a:gd name="connsiteY48" fmla="*/ 166169 h 597716"/>
              <a:gd name="connsiteX49" fmla="*/ 94029 w 334098"/>
              <a:gd name="connsiteY49" fmla="*/ 200307 h 597716"/>
              <a:gd name="connsiteX50" fmla="*/ 34775 w 334098"/>
              <a:gd name="connsiteY50" fmla="*/ 275409 h 597716"/>
              <a:gd name="connsiteX51" fmla="*/ 4389 w 334098"/>
              <a:gd name="connsiteY51" fmla="*/ 257203 h 597716"/>
              <a:gd name="connsiteX52" fmla="*/ 21101 w 334098"/>
              <a:gd name="connsiteY52" fmla="*/ 172997 h 597716"/>
              <a:gd name="connsiteX53" fmla="*/ 55286 w 334098"/>
              <a:gd name="connsiteY53" fmla="*/ 154790 h 597716"/>
              <a:gd name="connsiteX54" fmla="*/ 46170 w 334098"/>
              <a:gd name="connsiteY54" fmla="*/ 173755 h 597716"/>
              <a:gd name="connsiteX55" fmla="*/ 26419 w 334098"/>
              <a:gd name="connsiteY55" fmla="*/ 229893 h 597716"/>
              <a:gd name="connsiteX56" fmla="*/ 32496 w 334098"/>
              <a:gd name="connsiteY56" fmla="*/ 233686 h 597716"/>
              <a:gd name="connsiteX57" fmla="*/ 58325 w 334098"/>
              <a:gd name="connsiteY57" fmla="*/ 179824 h 597716"/>
              <a:gd name="connsiteX58" fmla="*/ 75037 w 334098"/>
              <a:gd name="connsiteY58" fmla="*/ 145687 h 597716"/>
              <a:gd name="connsiteX59" fmla="*/ 84913 w 334098"/>
              <a:gd name="connsiteY59" fmla="*/ 137342 h 597716"/>
              <a:gd name="connsiteX60" fmla="*/ 232297 w 334098"/>
              <a:gd name="connsiteY60" fmla="*/ 121421 h 597716"/>
              <a:gd name="connsiteX61" fmla="*/ 223187 w 334098"/>
              <a:gd name="connsiteY61" fmla="*/ 122179 h 597716"/>
              <a:gd name="connsiteX62" fmla="*/ 232297 w 334098"/>
              <a:gd name="connsiteY62" fmla="*/ 125972 h 597716"/>
              <a:gd name="connsiteX63" fmla="*/ 232297 w 334098"/>
              <a:gd name="connsiteY63" fmla="*/ 121421 h 597716"/>
              <a:gd name="connsiteX64" fmla="*/ 223946 w 334098"/>
              <a:gd name="connsiteY64" fmla="*/ 82731 h 597716"/>
              <a:gd name="connsiteX65" fmla="*/ 223946 w 334098"/>
              <a:gd name="connsiteY65" fmla="*/ 88042 h 597716"/>
              <a:gd name="connsiteX66" fmla="*/ 230020 w 334098"/>
              <a:gd name="connsiteY66" fmla="*/ 92593 h 597716"/>
              <a:gd name="connsiteX67" fmla="*/ 239130 w 334098"/>
              <a:gd name="connsiteY67" fmla="*/ 95628 h 597716"/>
              <a:gd name="connsiteX68" fmla="*/ 245963 w 334098"/>
              <a:gd name="connsiteY68" fmla="*/ 93352 h 597716"/>
              <a:gd name="connsiteX69" fmla="*/ 274812 w 334098"/>
              <a:gd name="connsiteY69" fmla="*/ 98662 h 597716"/>
              <a:gd name="connsiteX70" fmla="*/ 286959 w 334098"/>
              <a:gd name="connsiteY70" fmla="*/ 97145 h 597716"/>
              <a:gd name="connsiteX71" fmla="*/ 292273 w 334098"/>
              <a:gd name="connsiteY71" fmla="*/ 88042 h 597716"/>
              <a:gd name="connsiteX72" fmla="*/ 283922 w 334098"/>
              <a:gd name="connsiteY72" fmla="*/ 88800 h 597716"/>
              <a:gd name="connsiteX73" fmla="*/ 278608 w 334098"/>
              <a:gd name="connsiteY73" fmla="*/ 89559 h 597716"/>
              <a:gd name="connsiteX74" fmla="*/ 274053 w 334098"/>
              <a:gd name="connsiteY74" fmla="*/ 88800 h 597716"/>
              <a:gd name="connsiteX75" fmla="*/ 260387 w 334098"/>
              <a:gd name="connsiteY75" fmla="*/ 88042 h 597716"/>
              <a:gd name="connsiteX76" fmla="*/ 223946 w 334098"/>
              <a:gd name="connsiteY76" fmla="*/ 82731 h 597716"/>
              <a:gd name="connsiteX77" fmla="*/ 237611 w 334098"/>
              <a:gd name="connsiteY77" fmla="*/ 66042 h 597716"/>
              <a:gd name="connsiteX78" fmla="*/ 226224 w 334098"/>
              <a:gd name="connsiteY78" fmla="*/ 70594 h 597716"/>
              <a:gd name="connsiteX79" fmla="*/ 245203 w 334098"/>
              <a:gd name="connsiteY79" fmla="*/ 74387 h 597716"/>
              <a:gd name="connsiteX80" fmla="*/ 252036 w 334098"/>
              <a:gd name="connsiteY80" fmla="*/ 75145 h 597716"/>
              <a:gd name="connsiteX81" fmla="*/ 247481 w 334098"/>
              <a:gd name="connsiteY81" fmla="*/ 66801 h 597716"/>
              <a:gd name="connsiteX82" fmla="*/ 237611 w 334098"/>
              <a:gd name="connsiteY82" fmla="*/ 66042 h 597716"/>
              <a:gd name="connsiteX83" fmla="*/ 261146 w 334098"/>
              <a:gd name="connsiteY83" fmla="*/ 55421 h 597716"/>
              <a:gd name="connsiteX84" fmla="*/ 260387 w 334098"/>
              <a:gd name="connsiteY84" fmla="*/ 56180 h 597716"/>
              <a:gd name="connsiteX85" fmla="*/ 264942 w 334098"/>
              <a:gd name="connsiteY85" fmla="*/ 57697 h 597716"/>
              <a:gd name="connsiteX86" fmla="*/ 261146 w 334098"/>
              <a:gd name="connsiteY86" fmla="*/ 55421 h 597716"/>
              <a:gd name="connsiteX87" fmla="*/ 248240 w 334098"/>
              <a:gd name="connsiteY87" fmla="*/ 52387 h 597716"/>
              <a:gd name="connsiteX88" fmla="*/ 239130 w 334098"/>
              <a:gd name="connsiteY88" fmla="*/ 53904 h 597716"/>
              <a:gd name="connsiteX89" fmla="*/ 247481 w 334098"/>
              <a:gd name="connsiteY89" fmla="*/ 53904 h 597716"/>
              <a:gd name="connsiteX90" fmla="*/ 248240 w 334098"/>
              <a:gd name="connsiteY90" fmla="*/ 52387 h 597716"/>
              <a:gd name="connsiteX91" fmla="*/ 290755 w 334098"/>
              <a:gd name="connsiteY91" fmla="*/ 44042 h 597716"/>
              <a:gd name="connsiteX92" fmla="*/ 275571 w 334098"/>
              <a:gd name="connsiteY92" fmla="*/ 46318 h 597716"/>
              <a:gd name="connsiteX93" fmla="*/ 272534 w 334098"/>
              <a:gd name="connsiteY93" fmla="*/ 47077 h 597716"/>
              <a:gd name="connsiteX94" fmla="*/ 289237 w 334098"/>
              <a:gd name="connsiteY94" fmla="*/ 59973 h 597716"/>
              <a:gd name="connsiteX95" fmla="*/ 299106 w 334098"/>
              <a:gd name="connsiteY95" fmla="*/ 73628 h 597716"/>
              <a:gd name="connsiteX96" fmla="*/ 317327 w 334098"/>
              <a:gd name="connsiteY96" fmla="*/ 49352 h 597716"/>
              <a:gd name="connsiteX97" fmla="*/ 297588 w 334098"/>
              <a:gd name="connsiteY97" fmla="*/ 44042 h 597716"/>
              <a:gd name="connsiteX98" fmla="*/ 290755 w 334098"/>
              <a:gd name="connsiteY98" fmla="*/ 44042 h 597716"/>
              <a:gd name="connsiteX99" fmla="*/ 98579 w 334098"/>
              <a:gd name="connsiteY99" fmla="*/ 36498 h 597716"/>
              <a:gd name="connsiteX100" fmla="*/ 144147 w 334098"/>
              <a:gd name="connsiteY100" fmla="*/ 82005 h 597716"/>
              <a:gd name="connsiteX101" fmla="*/ 98579 w 334098"/>
              <a:gd name="connsiteY101" fmla="*/ 127512 h 597716"/>
              <a:gd name="connsiteX102" fmla="*/ 53011 w 334098"/>
              <a:gd name="connsiteY102" fmla="*/ 82005 h 597716"/>
              <a:gd name="connsiteX103" fmla="*/ 98579 w 334098"/>
              <a:gd name="connsiteY103" fmla="*/ 36498 h 597716"/>
              <a:gd name="connsiteX104" fmla="*/ 277469 w 334098"/>
              <a:gd name="connsiteY104" fmla="*/ 13129 h 597716"/>
              <a:gd name="connsiteX105" fmla="*/ 249759 w 334098"/>
              <a:gd name="connsiteY105" fmla="*/ 14456 h 597716"/>
              <a:gd name="connsiteX106" fmla="*/ 200411 w 334098"/>
              <a:gd name="connsiteY106" fmla="*/ 28111 h 597716"/>
              <a:gd name="connsiteX107" fmla="*/ 185986 w 334098"/>
              <a:gd name="connsiteY107" fmla="*/ 48594 h 597716"/>
              <a:gd name="connsiteX108" fmla="*/ 208762 w 334098"/>
              <a:gd name="connsiteY108" fmla="*/ 65283 h 597716"/>
              <a:gd name="connsiteX109" fmla="*/ 212558 w 334098"/>
              <a:gd name="connsiteY109" fmla="*/ 66801 h 597716"/>
              <a:gd name="connsiteX110" fmla="*/ 214076 w 334098"/>
              <a:gd name="connsiteY110" fmla="*/ 65283 h 597716"/>
              <a:gd name="connsiteX111" fmla="*/ 226983 w 334098"/>
              <a:gd name="connsiteY111" fmla="*/ 46318 h 597716"/>
              <a:gd name="connsiteX112" fmla="*/ 257350 w 334098"/>
              <a:gd name="connsiteY112" fmla="*/ 41008 h 597716"/>
              <a:gd name="connsiteX113" fmla="*/ 289237 w 334098"/>
              <a:gd name="connsiteY113" fmla="*/ 31146 h 597716"/>
              <a:gd name="connsiteX114" fmla="*/ 277469 w 334098"/>
              <a:gd name="connsiteY114" fmla="*/ 13129 h 597716"/>
              <a:gd name="connsiteX115" fmla="*/ 256876 w 334098"/>
              <a:gd name="connsiteY115" fmla="*/ 422 h 597716"/>
              <a:gd name="connsiteX116" fmla="*/ 302143 w 334098"/>
              <a:gd name="connsiteY116" fmla="*/ 31904 h 597716"/>
              <a:gd name="connsiteX117" fmla="*/ 312772 w 334098"/>
              <a:gd name="connsiteY117" fmla="*/ 34180 h 597716"/>
              <a:gd name="connsiteX118" fmla="*/ 327196 w 334098"/>
              <a:gd name="connsiteY118" fmla="*/ 73628 h 597716"/>
              <a:gd name="connsiteX119" fmla="*/ 303661 w 334098"/>
              <a:gd name="connsiteY119" fmla="*/ 85766 h 597716"/>
              <a:gd name="connsiteX120" fmla="*/ 289996 w 334098"/>
              <a:gd name="connsiteY120" fmla="*/ 109283 h 597716"/>
              <a:gd name="connsiteX121" fmla="*/ 276330 w 334098"/>
              <a:gd name="connsiteY121" fmla="*/ 111559 h 597716"/>
              <a:gd name="connsiteX122" fmla="*/ 273294 w 334098"/>
              <a:gd name="connsiteY122" fmla="*/ 115352 h 597716"/>
              <a:gd name="connsiteX123" fmla="*/ 253555 w 334098"/>
              <a:gd name="connsiteY123" fmla="*/ 122938 h 597716"/>
              <a:gd name="connsiteX124" fmla="*/ 240648 w 334098"/>
              <a:gd name="connsiteY124" fmla="*/ 135834 h 597716"/>
              <a:gd name="connsiteX125" fmla="*/ 258869 w 334098"/>
              <a:gd name="connsiteY125" fmla="*/ 148731 h 597716"/>
              <a:gd name="connsiteX126" fmla="*/ 248240 w 334098"/>
              <a:gd name="connsiteY126" fmla="*/ 155558 h 597716"/>
              <a:gd name="connsiteX127" fmla="*/ 207244 w 334098"/>
              <a:gd name="connsiteY127" fmla="*/ 124455 h 597716"/>
              <a:gd name="connsiteX128" fmla="*/ 217872 w 334098"/>
              <a:gd name="connsiteY128" fmla="*/ 106248 h 597716"/>
              <a:gd name="connsiteX129" fmla="*/ 216354 w 334098"/>
              <a:gd name="connsiteY129" fmla="*/ 103214 h 597716"/>
              <a:gd name="connsiteX130" fmla="*/ 211799 w 334098"/>
              <a:gd name="connsiteY130" fmla="*/ 91076 h 597716"/>
              <a:gd name="connsiteX131" fmla="*/ 208762 w 334098"/>
              <a:gd name="connsiteY131" fmla="*/ 78180 h 597716"/>
              <a:gd name="connsiteX132" fmla="*/ 193578 w 334098"/>
              <a:gd name="connsiteY132" fmla="*/ 71352 h 597716"/>
              <a:gd name="connsiteX133" fmla="*/ 185986 w 334098"/>
              <a:gd name="connsiteY133" fmla="*/ 21284 h 597716"/>
              <a:gd name="connsiteX134" fmla="*/ 256876 w 334098"/>
              <a:gd name="connsiteY134" fmla="*/ 422 h 597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334098" h="597716">
                <a:moveTo>
                  <a:pt x="68160" y="270064"/>
                </a:moveTo>
                <a:cubicBezTo>
                  <a:pt x="68160" y="288267"/>
                  <a:pt x="80315" y="305712"/>
                  <a:pt x="101585" y="307987"/>
                </a:cubicBezTo>
                <a:cubicBezTo>
                  <a:pt x="111461" y="308745"/>
                  <a:pt x="123615" y="310262"/>
                  <a:pt x="137289" y="310262"/>
                </a:cubicBezTo>
                <a:cubicBezTo>
                  <a:pt x="144886" y="310262"/>
                  <a:pt x="152483" y="309504"/>
                  <a:pt x="160839" y="308745"/>
                </a:cubicBezTo>
                <a:lnTo>
                  <a:pt x="159320" y="437682"/>
                </a:lnTo>
                <a:lnTo>
                  <a:pt x="159320" y="572687"/>
                </a:lnTo>
                <a:cubicBezTo>
                  <a:pt x="159320" y="603783"/>
                  <a:pt x="110701" y="603783"/>
                  <a:pt x="110701" y="572687"/>
                </a:cubicBezTo>
                <a:lnTo>
                  <a:pt x="110701" y="380798"/>
                </a:lnTo>
                <a:lnTo>
                  <a:pt x="87152" y="380798"/>
                </a:lnTo>
                <a:lnTo>
                  <a:pt x="87152" y="571928"/>
                </a:lnTo>
                <a:cubicBezTo>
                  <a:pt x="87152" y="586339"/>
                  <a:pt x="74997" y="597716"/>
                  <a:pt x="59804" y="597716"/>
                </a:cubicBezTo>
                <a:cubicBezTo>
                  <a:pt x="45370" y="597716"/>
                  <a:pt x="34735" y="586339"/>
                  <a:pt x="34735" y="571928"/>
                </a:cubicBezTo>
                <a:lnTo>
                  <a:pt x="34735" y="437682"/>
                </a:lnTo>
                <a:lnTo>
                  <a:pt x="34735" y="289784"/>
                </a:lnTo>
                <a:cubicBezTo>
                  <a:pt x="48409" y="285992"/>
                  <a:pt x="59044" y="279166"/>
                  <a:pt x="68160" y="270064"/>
                </a:cubicBezTo>
                <a:close/>
                <a:moveTo>
                  <a:pt x="126724" y="150296"/>
                </a:moveTo>
                <a:cubicBezTo>
                  <a:pt x="141154" y="154089"/>
                  <a:pt x="151027" y="158640"/>
                  <a:pt x="155584" y="160916"/>
                </a:cubicBezTo>
                <a:cubicBezTo>
                  <a:pt x="157103" y="161674"/>
                  <a:pt x="158621" y="162433"/>
                  <a:pt x="160900" y="163191"/>
                </a:cubicBezTo>
                <a:cubicBezTo>
                  <a:pt x="193557" y="186706"/>
                  <a:pt x="217860" y="220081"/>
                  <a:pt x="206468" y="261800"/>
                </a:cubicBezTo>
                <a:cubicBezTo>
                  <a:pt x="204949" y="267110"/>
                  <a:pt x="202671" y="270902"/>
                  <a:pt x="200392" y="274695"/>
                </a:cubicBezTo>
                <a:cubicBezTo>
                  <a:pt x="199633" y="275453"/>
                  <a:pt x="198873" y="276970"/>
                  <a:pt x="198114" y="277729"/>
                </a:cubicBezTo>
                <a:cubicBezTo>
                  <a:pt x="179127" y="298209"/>
                  <a:pt x="141913" y="297451"/>
                  <a:pt x="103180" y="294417"/>
                </a:cubicBezTo>
                <a:cubicBezTo>
                  <a:pt x="87991" y="292900"/>
                  <a:pt x="81156" y="279246"/>
                  <a:pt x="81915" y="267110"/>
                </a:cubicBezTo>
                <a:cubicBezTo>
                  <a:pt x="82675" y="263317"/>
                  <a:pt x="85713" y="249663"/>
                  <a:pt x="101661" y="251180"/>
                </a:cubicBezTo>
                <a:cubicBezTo>
                  <a:pt x="112294" y="251939"/>
                  <a:pt x="121408" y="252698"/>
                  <a:pt x="130521" y="252698"/>
                </a:cubicBezTo>
                <a:lnTo>
                  <a:pt x="133559" y="253456"/>
                </a:lnTo>
                <a:cubicBezTo>
                  <a:pt x="157862" y="253456"/>
                  <a:pt x="164697" y="252698"/>
                  <a:pt x="166976" y="246629"/>
                </a:cubicBezTo>
                <a:cubicBezTo>
                  <a:pt x="173052" y="233734"/>
                  <a:pt x="165457" y="217805"/>
                  <a:pt x="156343" y="208703"/>
                </a:cubicBezTo>
                <a:cubicBezTo>
                  <a:pt x="150267" y="201876"/>
                  <a:pt x="144951" y="197325"/>
                  <a:pt x="139635" y="192774"/>
                </a:cubicBezTo>
                <a:cubicBezTo>
                  <a:pt x="139635" y="192774"/>
                  <a:pt x="139635" y="192774"/>
                  <a:pt x="139635" y="192015"/>
                </a:cubicBezTo>
                <a:cubicBezTo>
                  <a:pt x="138875" y="192015"/>
                  <a:pt x="138116" y="191257"/>
                  <a:pt x="138116" y="191257"/>
                </a:cubicBezTo>
                <a:lnTo>
                  <a:pt x="132040" y="186706"/>
                </a:lnTo>
                <a:lnTo>
                  <a:pt x="127483" y="192015"/>
                </a:lnTo>
                <a:cubicBezTo>
                  <a:pt x="124445" y="195808"/>
                  <a:pt x="125964" y="198842"/>
                  <a:pt x="128243" y="201118"/>
                </a:cubicBezTo>
                <a:lnTo>
                  <a:pt x="127483" y="201118"/>
                </a:lnTo>
                <a:cubicBezTo>
                  <a:pt x="128243" y="201876"/>
                  <a:pt x="129002" y="201876"/>
                  <a:pt x="129002" y="202635"/>
                </a:cubicBezTo>
                <a:cubicBezTo>
                  <a:pt x="129762" y="202635"/>
                  <a:pt x="130521" y="203393"/>
                  <a:pt x="131281" y="204152"/>
                </a:cubicBezTo>
                <a:cubicBezTo>
                  <a:pt x="135837" y="207944"/>
                  <a:pt x="140394" y="211737"/>
                  <a:pt x="145711" y="217805"/>
                </a:cubicBezTo>
                <a:cubicBezTo>
                  <a:pt x="151027" y="223873"/>
                  <a:pt x="155584" y="232217"/>
                  <a:pt x="154824" y="238286"/>
                </a:cubicBezTo>
                <a:cubicBezTo>
                  <a:pt x="149508" y="239044"/>
                  <a:pt x="138116" y="239044"/>
                  <a:pt x="133559" y="239044"/>
                </a:cubicBezTo>
                <a:lnTo>
                  <a:pt x="131281" y="239044"/>
                </a:lnTo>
                <a:cubicBezTo>
                  <a:pt x="122167" y="239044"/>
                  <a:pt x="113053" y="238286"/>
                  <a:pt x="103180" y="236768"/>
                </a:cubicBezTo>
                <a:cubicBezTo>
                  <a:pt x="98624" y="236768"/>
                  <a:pt x="94826" y="236768"/>
                  <a:pt x="91029" y="238286"/>
                </a:cubicBezTo>
                <a:cubicBezTo>
                  <a:pt x="96345" y="227666"/>
                  <a:pt x="101661" y="216288"/>
                  <a:pt x="106218" y="206427"/>
                </a:cubicBezTo>
                <a:cubicBezTo>
                  <a:pt x="111535" y="194291"/>
                  <a:pt x="116851" y="182154"/>
                  <a:pt x="122167" y="173052"/>
                </a:cubicBezTo>
                <a:cubicBezTo>
                  <a:pt x="126724" y="165467"/>
                  <a:pt x="128243" y="157882"/>
                  <a:pt x="126724" y="150296"/>
                </a:cubicBezTo>
                <a:close/>
                <a:moveTo>
                  <a:pt x="84913" y="137342"/>
                </a:moveTo>
                <a:cubicBezTo>
                  <a:pt x="94789" y="135066"/>
                  <a:pt x="105424" y="139618"/>
                  <a:pt x="111501" y="147204"/>
                </a:cubicBezTo>
                <a:cubicBezTo>
                  <a:pt x="114540" y="152514"/>
                  <a:pt x="114540" y="159342"/>
                  <a:pt x="110742" y="166169"/>
                </a:cubicBezTo>
                <a:cubicBezTo>
                  <a:pt x="104664" y="176031"/>
                  <a:pt x="99347" y="188169"/>
                  <a:pt x="94029" y="200307"/>
                </a:cubicBezTo>
                <a:cubicBezTo>
                  <a:pt x="79595" y="232927"/>
                  <a:pt x="64402" y="266306"/>
                  <a:pt x="34775" y="275409"/>
                </a:cubicBezTo>
                <a:cubicBezTo>
                  <a:pt x="34775" y="275409"/>
                  <a:pt x="8947" y="279202"/>
                  <a:pt x="4389" y="257203"/>
                </a:cubicBezTo>
                <a:cubicBezTo>
                  <a:pt x="-11564" y="201065"/>
                  <a:pt x="21101" y="172997"/>
                  <a:pt x="21101" y="172997"/>
                </a:cubicBezTo>
                <a:cubicBezTo>
                  <a:pt x="32496" y="164652"/>
                  <a:pt x="43891" y="158583"/>
                  <a:pt x="55286" y="154790"/>
                </a:cubicBezTo>
                <a:cubicBezTo>
                  <a:pt x="50728" y="163893"/>
                  <a:pt x="46170" y="172997"/>
                  <a:pt x="46170" y="173755"/>
                </a:cubicBezTo>
                <a:lnTo>
                  <a:pt x="26419" y="229893"/>
                </a:lnTo>
                <a:lnTo>
                  <a:pt x="32496" y="233686"/>
                </a:lnTo>
                <a:lnTo>
                  <a:pt x="58325" y="179824"/>
                </a:lnTo>
                <a:cubicBezTo>
                  <a:pt x="58325" y="179066"/>
                  <a:pt x="68960" y="156307"/>
                  <a:pt x="75037" y="145687"/>
                </a:cubicBezTo>
                <a:cubicBezTo>
                  <a:pt x="78076" y="141135"/>
                  <a:pt x="81115" y="138859"/>
                  <a:pt x="84913" y="137342"/>
                </a:cubicBezTo>
                <a:close/>
                <a:moveTo>
                  <a:pt x="232297" y="121421"/>
                </a:moveTo>
                <a:cubicBezTo>
                  <a:pt x="228501" y="120662"/>
                  <a:pt x="225464" y="121421"/>
                  <a:pt x="223187" y="122179"/>
                </a:cubicBezTo>
                <a:cubicBezTo>
                  <a:pt x="223187" y="124455"/>
                  <a:pt x="226224" y="125972"/>
                  <a:pt x="232297" y="125972"/>
                </a:cubicBezTo>
                <a:cubicBezTo>
                  <a:pt x="240648" y="125214"/>
                  <a:pt x="238371" y="121421"/>
                  <a:pt x="232297" y="121421"/>
                </a:cubicBezTo>
                <a:close/>
                <a:moveTo>
                  <a:pt x="223946" y="82731"/>
                </a:moveTo>
                <a:cubicBezTo>
                  <a:pt x="223187" y="84249"/>
                  <a:pt x="223946" y="86525"/>
                  <a:pt x="223946" y="88042"/>
                </a:cubicBezTo>
                <a:cubicBezTo>
                  <a:pt x="225464" y="89559"/>
                  <a:pt x="227742" y="91076"/>
                  <a:pt x="230020" y="92593"/>
                </a:cubicBezTo>
                <a:cubicBezTo>
                  <a:pt x="233056" y="93352"/>
                  <a:pt x="236093" y="94869"/>
                  <a:pt x="239130" y="95628"/>
                </a:cubicBezTo>
                <a:cubicBezTo>
                  <a:pt x="241407" y="94869"/>
                  <a:pt x="243685" y="94111"/>
                  <a:pt x="245963" y="93352"/>
                </a:cubicBezTo>
                <a:cubicBezTo>
                  <a:pt x="255832" y="91835"/>
                  <a:pt x="267220" y="91076"/>
                  <a:pt x="274812" y="98662"/>
                </a:cubicBezTo>
                <a:cubicBezTo>
                  <a:pt x="278608" y="98662"/>
                  <a:pt x="283163" y="97904"/>
                  <a:pt x="286959" y="97145"/>
                </a:cubicBezTo>
                <a:cubicBezTo>
                  <a:pt x="291514" y="95628"/>
                  <a:pt x="293033" y="92593"/>
                  <a:pt x="292273" y="88042"/>
                </a:cubicBezTo>
                <a:cubicBezTo>
                  <a:pt x="289237" y="88800"/>
                  <a:pt x="286200" y="88800"/>
                  <a:pt x="283922" y="88800"/>
                </a:cubicBezTo>
                <a:cubicBezTo>
                  <a:pt x="282404" y="88800"/>
                  <a:pt x="280126" y="89559"/>
                  <a:pt x="278608" y="89559"/>
                </a:cubicBezTo>
                <a:cubicBezTo>
                  <a:pt x="277090" y="89559"/>
                  <a:pt x="275571" y="89559"/>
                  <a:pt x="274053" y="88800"/>
                </a:cubicBezTo>
                <a:cubicBezTo>
                  <a:pt x="269498" y="88800"/>
                  <a:pt x="264942" y="88800"/>
                  <a:pt x="260387" y="88042"/>
                </a:cubicBezTo>
                <a:cubicBezTo>
                  <a:pt x="248240" y="87283"/>
                  <a:pt x="235334" y="85766"/>
                  <a:pt x="223946" y="82731"/>
                </a:cubicBezTo>
                <a:close/>
                <a:moveTo>
                  <a:pt x="237611" y="66042"/>
                </a:moveTo>
                <a:cubicBezTo>
                  <a:pt x="233815" y="66801"/>
                  <a:pt x="229260" y="68318"/>
                  <a:pt x="226224" y="70594"/>
                </a:cubicBezTo>
                <a:cubicBezTo>
                  <a:pt x="232297" y="72111"/>
                  <a:pt x="239130" y="72870"/>
                  <a:pt x="245203" y="74387"/>
                </a:cubicBezTo>
                <a:cubicBezTo>
                  <a:pt x="247481" y="74387"/>
                  <a:pt x="249759" y="74387"/>
                  <a:pt x="252036" y="75145"/>
                </a:cubicBezTo>
                <a:cubicBezTo>
                  <a:pt x="249759" y="72111"/>
                  <a:pt x="248240" y="69835"/>
                  <a:pt x="247481" y="66801"/>
                </a:cubicBezTo>
                <a:cubicBezTo>
                  <a:pt x="244444" y="66042"/>
                  <a:pt x="240648" y="66042"/>
                  <a:pt x="237611" y="66042"/>
                </a:cubicBezTo>
                <a:close/>
                <a:moveTo>
                  <a:pt x="261146" y="55421"/>
                </a:moveTo>
                <a:cubicBezTo>
                  <a:pt x="260387" y="55421"/>
                  <a:pt x="260387" y="56180"/>
                  <a:pt x="260387" y="56180"/>
                </a:cubicBezTo>
                <a:cubicBezTo>
                  <a:pt x="261906" y="56939"/>
                  <a:pt x="263424" y="56939"/>
                  <a:pt x="264942" y="57697"/>
                </a:cubicBezTo>
                <a:cubicBezTo>
                  <a:pt x="263424" y="56939"/>
                  <a:pt x="261906" y="56180"/>
                  <a:pt x="261146" y="55421"/>
                </a:cubicBezTo>
                <a:close/>
                <a:moveTo>
                  <a:pt x="248240" y="52387"/>
                </a:moveTo>
                <a:cubicBezTo>
                  <a:pt x="245203" y="51628"/>
                  <a:pt x="242167" y="52387"/>
                  <a:pt x="239130" y="53904"/>
                </a:cubicBezTo>
                <a:cubicBezTo>
                  <a:pt x="241407" y="53904"/>
                  <a:pt x="244444" y="53904"/>
                  <a:pt x="247481" y="53904"/>
                </a:cubicBezTo>
                <a:cubicBezTo>
                  <a:pt x="248240" y="53146"/>
                  <a:pt x="248240" y="52387"/>
                  <a:pt x="248240" y="52387"/>
                </a:cubicBezTo>
                <a:close/>
                <a:moveTo>
                  <a:pt x="290755" y="44042"/>
                </a:moveTo>
                <a:cubicBezTo>
                  <a:pt x="285441" y="44801"/>
                  <a:pt x="280126" y="45559"/>
                  <a:pt x="275571" y="46318"/>
                </a:cubicBezTo>
                <a:cubicBezTo>
                  <a:pt x="274812" y="46318"/>
                  <a:pt x="274053" y="47077"/>
                  <a:pt x="272534" y="47077"/>
                </a:cubicBezTo>
                <a:cubicBezTo>
                  <a:pt x="278608" y="50870"/>
                  <a:pt x="284681" y="55421"/>
                  <a:pt x="289237" y="59973"/>
                </a:cubicBezTo>
                <a:cubicBezTo>
                  <a:pt x="293033" y="63008"/>
                  <a:pt x="296069" y="68318"/>
                  <a:pt x="299106" y="73628"/>
                </a:cubicBezTo>
                <a:cubicBezTo>
                  <a:pt x="307457" y="71352"/>
                  <a:pt x="334029" y="58456"/>
                  <a:pt x="317327" y="49352"/>
                </a:cubicBezTo>
                <a:cubicBezTo>
                  <a:pt x="311253" y="46318"/>
                  <a:pt x="304420" y="44801"/>
                  <a:pt x="297588" y="44042"/>
                </a:cubicBezTo>
                <a:cubicBezTo>
                  <a:pt x="296069" y="45559"/>
                  <a:pt x="293033" y="45559"/>
                  <a:pt x="290755" y="44042"/>
                </a:cubicBezTo>
                <a:close/>
                <a:moveTo>
                  <a:pt x="98579" y="36498"/>
                </a:moveTo>
                <a:cubicBezTo>
                  <a:pt x="123746" y="36498"/>
                  <a:pt x="144147" y="56872"/>
                  <a:pt x="144147" y="82005"/>
                </a:cubicBezTo>
                <a:cubicBezTo>
                  <a:pt x="144147" y="107138"/>
                  <a:pt x="123746" y="127512"/>
                  <a:pt x="98579" y="127512"/>
                </a:cubicBezTo>
                <a:cubicBezTo>
                  <a:pt x="73412" y="127512"/>
                  <a:pt x="53011" y="107138"/>
                  <a:pt x="53011" y="82005"/>
                </a:cubicBezTo>
                <a:cubicBezTo>
                  <a:pt x="53011" y="56872"/>
                  <a:pt x="73412" y="36498"/>
                  <a:pt x="98579" y="36498"/>
                </a:cubicBezTo>
                <a:close/>
                <a:moveTo>
                  <a:pt x="277469" y="13129"/>
                </a:moveTo>
                <a:cubicBezTo>
                  <a:pt x="269498" y="11232"/>
                  <a:pt x="258869" y="12560"/>
                  <a:pt x="249759" y="14456"/>
                </a:cubicBezTo>
                <a:cubicBezTo>
                  <a:pt x="233815" y="17491"/>
                  <a:pt x="215595" y="20525"/>
                  <a:pt x="200411" y="28111"/>
                </a:cubicBezTo>
                <a:cubicBezTo>
                  <a:pt x="193578" y="31904"/>
                  <a:pt x="178394" y="37973"/>
                  <a:pt x="185986" y="48594"/>
                </a:cubicBezTo>
                <a:cubicBezTo>
                  <a:pt x="192060" y="56939"/>
                  <a:pt x="200411" y="61490"/>
                  <a:pt x="208762" y="65283"/>
                </a:cubicBezTo>
                <a:cubicBezTo>
                  <a:pt x="210280" y="65283"/>
                  <a:pt x="211799" y="66042"/>
                  <a:pt x="212558" y="66801"/>
                </a:cubicBezTo>
                <a:cubicBezTo>
                  <a:pt x="213317" y="66042"/>
                  <a:pt x="213317" y="65283"/>
                  <a:pt x="214076" y="65283"/>
                </a:cubicBezTo>
                <a:cubicBezTo>
                  <a:pt x="216354" y="57697"/>
                  <a:pt x="220909" y="50870"/>
                  <a:pt x="226983" y="46318"/>
                </a:cubicBezTo>
                <a:cubicBezTo>
                  <a:pt x="236852" y="39491"/>
                  <a:pt x="247481" y="38732"/>
                  <a:pt x="257350" y="41008"/>
                </a:cubicBezTo>
                <a:cubicBezTo>
                  <a:pt x="266461" y="34939"/>
                  <a:pt x="277849" y="31904"/>
                  <a:pt x="289237" y="31146"/>
                </a:cubicBezTo>
                <a:cubicBezTo>
                  <a:pt x="290755" y="20146"/>
                  <a:pt x="285441" y="15025"/>
                  <a:pt x="277469" y="13129"/>
                </a:cubicBezTo>
                <a:close/>
                <a:moveTo>
                  <a:pt x="256876" y="422"/>
                </a:moveTo>
                <a:cubicBezTo>
                  <a:pt x="283543" y="-1854"/>
                  <a:pt x="305939" y="4594"/>
                  <a:pt x="302143" y="31904"/>
                </a:cubicBezTo>
                <a:cubicBezTo>
                  <a:pt x="305939" y="32663"/>
                  <a:pt x="309735" y="33422"/>
                  <a:pt x="312772" y="34180"/>
                </a:cubicBezTo>
                <a:cubicBezTo>
                  <a:pt x="330233" y="38732"/>
                  <a:pt x="342380" y="57697"/>
                  <a:pt x="327196" y="73628"/>
                </a:cubicBezTo>
                <a:cubicBezTo>
                  <a:pt x="321123" y="79697"/>
                  <a:pt x="312772" y="83490"/>
                  <a:pt x="303661" y="85766"/>
                </a:cubicBezTo>
                <a:cubicBezTo>
                  <a:pt x="305939" y="96387"/>
                  <a:pt x="303661" y="106248"/>
                  <a:pt x="289996" y="109283"/>
                </a:cubicBezTo>
                <a:cubicBezTo>
                  <a:pt x="286200" y="110042"/>
                  <a:pt x="280885" y="110800"/>
                  <a:pt x="276330" y="111559"/>
                </a:cubicBezTo>
                <a:cubicBezTo>
                  <a:pt x="275571" y="112317"/>
                  <a:pt x="274812" y="113835"/>
                  <a:pt x="273294" y="115352"/>
                </a:cubicBezTo>
                <a:cubicBezTo>
                  <a:pt x="268738" y="120662"/>
                  <a:pt x="261146" y="122938"/>
                  <a:pt x="253555" y="122938"/>
                </a:cubicBezTo>
                <a:cubicBezTo>
                  <a:pt x="254314" y="129007"/>
                  <a:pt x="248240" y="133559"/>
                  <a:pt x="240648" y="135834"/>
                </a:cubicBezTo>
                <a:cubicBezTo>
                  <a:pt x="247481" y="139627"/>
                  <a:pt x="254314" y="143421"/>
                  <a:pt x="258869" y="148731"/>
                </a:cubicBezTo>
                <a:cubicBezTo>
                  <a:pt x="263424" y="155558"/>
                  <a:pt x="252795" y="161627"/>
                  <a:pt x="248240" y="155558"/>
                </a:cubicBezTo>
                <a:cubicBezTo>
                  <a:pt x="239130" y="143421"/>
                  <a:pt x="207244" y="142662"/>
                  <a:pt x="207244" y="124455"/>
                </a:cubicBezTo>
                <a:cubicBezTo>
                  <a:pt x="206485" y="117628"/>
                  <a:pt x="211040" y="111559"/>
                  <a:pt x="217872" y="106248"/>
                </a:cubicBezTo>
                <a:cubicBezTo>
                  <a:pt x="217113" y="105490"/>
                  <a:pt x="216354" y="104731"/>
                  <a:pt x="216354" y="103214"/>
                </a:cubicBezTo>
                <a:cubicBezTo>
                  <a:pt x="214076" y="99421"/>
                  <a:pt x="212558" y="94869"/>
                  <a:pt x="211799" y="91076"/>
                </a:cubicBezTo>
                <a:cubicBezTo>
                  <a:pt x="210280" y="86525"/>
                  <a:pt x="208762" y="82731"/>
                  <a:pt x="208762" y="78180"/>
                </a:cubicBezTo>
                <a:cubicBezTo>
                  <a:pt x="203448" y="76663"/>
                  <a:pt x="198893" y="74387"/>
                  <a:pt x="193578" y="71352"/>
                </a:cubicBezTo>
                <a:cubicBezTo>
                  <a:pt x="173839" y="59214"/>
                  <a:pt x="161692" y="36456"/>
                  <a:pt x="185986" y="21284"/>
                </a:cubicBezTo>
                <a:cubicBezTo>
                  <a:pt x="199272" y="13698"/>
                  <a:pt x="230209" y="2698"/>
                  <a:pt x="256876" y="422"/>
                </a:cubicBezTo>
                <a:close/>
              </a:path>
            </a:pathLst>
          </a:custGeom>
          <a:solidFill>
            <a:srgbClr val="000000"/>
          </a:solidFill>
          <a:ln>
            <a:noFill/>
          </a:ln>
        </p:spPr>
        <p:txBody>
          <a:bodyPr wrap="square">
            <a:noAutofit/>
          </a:bodyPr>
          <a:lstStyle/>
          <a:p>
            <a:pPr fontAlgn="ctr"/>
            <a:endParaRPr lang="zh-CN" altLang="en-US">
              <a:latin typeface="Huawei Sans" panose="020C0503030203020204" pitchFamily="34" charset="0"/>
            </a:endParaRPr>
          </a:p>
        </p:txBody>
      </p:sp>
      <p:grpSp>
        <p:nvGrpSpPr>
          <p:cNvPr id="95" name="组合 94"/>
          <p:cNvGrpSpPr/>
          <p:nvPr/>
        </p:nvGrpSpPr>
        <p:grpSpPr>
          <a:xfrm>
            <a:off x="1677296" y="3149454"/>
            <a:ext cx="1391745" cy="931912"/>
            <a:chOff x="4223792" y="2626817"/>
            <a:chExt cx="1391745" cy="765485"/>
          </a:xfrm>
        </p:grpSpPr>
        <p:sp>
          <p:nvSpPr>
            <p:cNvPr id="124" name="云形 123"/>
            <p:cNvSpPr/>
            <p:nvPr/>
          </p:nvSpPr>
          <p:spPr bwMode="auto">
            <a:xfrm>
              <a:off x="4223792" y="2626817"/>
              <a:ext cx="1377096" cy="765485"/>
            </a:xfrm>
            <a:prstGeom prst="cloud">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5" name="文本框 124"/>
            <p:cNvSpPr txBox="1"/>
            <p:nvPr/>
          </p:nvSpPr>
          <p:spPr bwMode="auto">
            <a:xfrm rot="21336980">
              <a:off x="4233724" y="2690712"/>
              <a:ext cx="1381813" cy="60373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Destination IP address:</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IP 5</a:t>
              </a:r>
            </a:p>
          </p:txBody>
        </p:sp>
      </p:grpSp>
      <p:grpSp>
        <p:nvGrpSpPr>
          <p:cNvPr id="96" name="组合 95"/>
          <p:cNvGrpSpPr/>
          <p:nvPr/>
        </p:nvGrpSpPr>
        <p:grpSpPr>
          <a:xfrm>
            <a:off x="3128829" y="3652850"/>
            <a:ext cx="470668" cy="288032"/>
            <a:chOff x="454745" y="3104964"/>
            <a:chExt cx="470668" cy="288032"/>
          </a:xfrm>
        </p:grpSpPr>
        <p:sp>
          <p:nvSpPr>
            <p:cNvPr id="121" name="椭圆形标注 120"/>
            <p:cNvSpPr/>
            <p:nvPr/>
          </p:nvSpPr>
          <p:spPr>
            <a:xfrm>
              <a:off x="479377" y="3104964"/>
              <a:ext cx="432048" cy="288032"/>
            </a:xfrm>
            <a:prstGeom prst="wedgeEllipseCallout">
              <a:avLst/>
            </a:prstGeom>
            <a:solidFill>
              <a:srgbClr val="F4FBFE"/>
            </a:solidFill>
            <a:ln w="9525" cap="flat" cmpd="sng" algn="ctr">
              <a:solidFill>
                <a:srgbClr val="000000"/>
              </a:solidFill>
              <a:prstDash val="solid"/>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2" name="文本框 121"/>
            <p:cNvSpPr txBox="1"/>
            <p:nvPr/>
          </p:nvSpPr>
          <p:spPr bwMode="auto">
            <a:xfrm>
              <a:off x="454745" y="3104964"/>
              <a:ext cx="47066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IP 1</a:t>
              </a:r>
            </a:p>
          </p:txBody>
        </p:sp>
      </p:grpSp>
      <p:grpSp>
        <p:nvGrpSpPr>
          <p:cNvPr id="98" name="组合 97"/>
          <p:cNvGrpSpPr/>
          <p:nvPr/>
        </p:nvGrpSpPr>
        <p:grpSpPr>
          <a:xfrm>
            <a:off x="3729525" y="4193604"/>
            <a:ext cx="462651" cy="288032"/>
            <a:chOff x="479377" y="3104964"/>
            <a:chExt cx="462651" cy="288032"/>
          </a:xfrm>
        </p:grpSpPr>
        <p:sp>
          <p:nvSpPr>
            <p:cNvPr id="118" name="椭圆形标注 117"/>
            <p:cNvSpPr/>
            <p:nvPr/>
          </p:nvSpPr>
          <p:spPr>
            <a:xfrm>
              <a:off x="479377" y="3104964"/>
              <a:ext cx="432048" cy="288032"/>
            </a:xfrm>
            <a:prstGeom prst="wedgeEllipseCallout">
              <a:avLst/>
            </a:prstGeom>
            <a:solidFill>
              <a:srgbClr val="F4FBFE"/>
            </a:solidFill>
            <a:ln w="9525" cap="flat" cmpd="sng" algn="ctr">
              <a:solidFill>
                <a:srgbClr val="000000"/>
              </a:solidFill>
              <a:prstDash val="solid"/>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0" name="文本框 119"/>
            <p:cNvSpPr txBox="1"/>
            <p:nvPr/>
          </p:nvSpPr>
          <p:spPr bwMode="auto">
            <a:xfrm>
              <a:off x="487390" y="3104964"/>
              <a:ext cx="45463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cap="none" normalizeH="0" baseline="0" noProof="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IP 2</a:t>
              </a:r>
            </a:p>
          </p:txBody>
        </p:sp>
      </p:grpSp>
      <p:grpSp>
        <p:nvGrpSpPr>
          <p:cNvPr id="99" name="组合 98"/>
          <p:cNvGrpSpPr/>
          <p:nvPr/>
        </p:nvGrpSpPr>
        <p:grpSpPr>
          <a:xfrm>
            <a:off x="4197578" y="4697660"/>
            <a:ext cx="462652" cy="288032"/>
            <a:chOff x="479377" y="3104964"/>
            <a:chExt cx="462652" cy="288032"/>
          </a:xfrm>
        </p:grpSpPr>
        <p:sp>
          <p:nvSpPr>
            <p:cNvPr id="115" name="椭圆形标注 114"/>
            <p:cNvSpPr/>
            <p:nvPr/>
          </p:nvSpPr>
          <p:spPr>
            <a:xfrm>
              <a:off x="479377" y="3104964"/>
              <a:ext cx="432048" cy="288032"/>
            </a:xfrm>
            <a:prstGeom prst="wedgeEllipseCallout">
              <a:avLst/>
            </a:prstGeom>
            <a:solidFill>
              <a:srgbClr val="F4FBFE"/>
            </a:solidFill>
            <a:ln w="9525" cap="flat" cmpd="sng" algn="ctr">
              <a:solidFill>
                <a:srgbClr val="000000"/>
              </a:solidFill>
              <a:prstDash val="solid"/>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7" name="文本框 116"/>
            <p:cNvSpPr txBox="1"/>
            <p:nvPr/>
          </p:nvSpPr>
          <p:spPr bwMode="auto">
            <a:xfrm>
              <a:off x="487390" y="3104964"/>
              <a:ext cx="454639"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cap="none" normalizeH="0" baseline="0" noProof="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IP 3</a:t>
              </a:r>
            </a:p>
          </p:txBody>
        </p:sp>
      </p:grpSp>
      <p:grpSp>
        <p:nvGrpSpPr>
          <p:cNvPr id="101" name="组合 100"/>
          <p:cNvGrpSpPr/>
          <p:nvPr/>
        </p:nvGrpSpPr>
        <p:grpSpPr>
          <a:xfrm>
            <a:off x="5349706" y="4157600"/>
            <a:ext cx="462652" cy="288032"/>
            <a:chOff x="479377" y="3104964"/>
            <a:chExt cx="462652" cy="288032"/>
          </a:xfrm>
        </p:grpSpPr>
        <p:sp>
          <p:nvSpPr>
            <p:cNvPr id="112" name="椭圆形标注 111"/>
            <p:cNvSpPr/>
            <p:nvPr/>
          </p:nvSpPr>
          <p:spPr>
            <a:xfrm>
              <a:off x="479377" y="3104964"/>
              <a:ext cx="432048" cy="288032"/>
            </a:xfrm>
            <a:prstGeom prst="wedgeEllipseCallout">
              <a:avLst/>
            </a:prstGeom>
            <a:solidFill>
              <a:srgbClr val="F4FBFE"/>
            </a:solidFill>
            <a:ln w="9525" cap="flat" cmpd="sng" algn="ctr">
              <a:solidFill>
                <a:srgbClr val="000000"/>
              </a:solidFill>
              <a:prstDash val="solid"/>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4" name="文本框 113"/>
            <p:cNvSpPr txBox="1"/>
            <p:nvPr/>
          </p:nvSpPr>
          <p:spPr bwMode="auto">
            <a:xfrm>
              <a:off x="487390" y="3104964"/>
              <a:ext cx="454639"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cap="none" normalizeH="0" baseline="0" noProof="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IP 4</a:t>
              </a:r>
            </a:p>
          </p:txBody>
        </p:sp>
      </p:grpSp>
      <p:grpSp>
        <p:nvGrpSpPr>
          <p:cNvPr id="102" name="组合 101"/>
          <p:cNvGrpSpPr/>
          <p:nvPr/>
        </p:nvGrpSpPr>
        <p:grpSpPr>
          <a:xfrm>
            <a:off x="4977445" y="3652850"/>
            <a:ext cx="454639" cy="288032"/>
            <a:chOff x="467156" y="3104964"/>
            <a:chExt cx="454639" cy="288032"/>
          </a:xfrm>
        </p:grpSpPr>
        <p:sp>
          <p:nvSpPr>
            <p:cNvPr id="110" name="椭圆形标注 109"/>
            <p:cNvSpPr/>
            <p:nvPr/>
          </p:nvSpPr>
          <p:spPr>
            <a:xfrm>
              <a:off x="479377" y="3104964"/>
              <a:ext cx="432048" cy="288032"/>
            </a:xfrm>
            <a:prstGeom prst="wedgeEllipseCallout">
              <a:avLst/>
            </a:prstGeom>
            <a:solidFill>
              <a:srgbClr val="00B0F0"/>
            </a:solidFill>
            <a:ln w="12700" cap="flat" cmpd="sng" algn="ctr">
              <a:noFill/>
              <a:prstDash val="solid"/>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1" name="文本框 110"/>
            <p:cNvSpPr txBox="1"/>
            <p:nvPr/>
          </p:nvSpPr>
          <p:spPr bwMode="auto">
            <a:xfrm>
              <a:off x="467156" y="3107111"/>
              <a:ext cx="454639"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cap="none" normalizeH="0" baseline="0" noProof="0" dirty="0">
                  <a:ln>
                    <a:noFill/>
                  </a:ln>
                  <a:solidFill>
                    <a:schemeClr val="bg1"/>
                  </a:solidFill>
                  <a:uLnTx/>
                  <a:uFillTx/>
                  <a:latin typeface="Huawei Sans" panose="020C0503030203020204" pitchFamily="34" charset="0"/>
                  <a:ea typeface="方正兰亭黑简体" panose="02000000000000000000" pitchFamily="2" charset="-122"/>
                  <a:cs typeface="Huawei Sans" panose="020C0503030203020204" pitchFamily="34" charset="0"/>
                </a:rPr>
                <a:t>IP 5</a:t>
              </a:r>
            </a:p>
          </p:txBody>
        </p:sp>
      </p:grpSp>
      <p:sp>
        <p:nvSpPr>
          <p:cNvPr id="104" name="椭圆形标注 103"/>
          <p:cNvSpPr/>
          <p:nvPr/>
        </p:nvSpPr>
        <p:spPr>
          <a:xfrm>
            <a:off x="4557616" y="3221496"/>
            <a:ext cx="252027" cy="180020"/>
          </a:xfrm>
          <a:prstGeom prst="wedgeEllipseCallout">
            <a:avLst/>
          </a:prstGeom>
          <a:solidFill>
            <a:srgbClr val="F4FBFE"/>
          </a:solidFill>
          <a:ln w="9525" cap="flat" cmpd="sng" algn="ctr">
            <a:solidFill>
              <a:srgbClr val="000000"/>
            </a:solidFill>
            <a:prstDash val="solid"/>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5" name="椭圆形标注 104"/>
          <p:cNvSpPr/>
          <p:nvPr/>
        </p:nvSpPr>
        <p:spPr>
          <a:xfrm>
            <a:off x="5853760" y="2681436"/>
            <a:ext cx="252027" cy="180020"/>
          </a:xfrm>
          <a:prstGeom prst="wedgeEllipseCallout">
            <a:avLst/>
          </a:prstGeom>
          <a:solidFill>
            <a:srgbClr val="F4FBFE"/>
          </a:solidFill>
          <a:ln w="9525" cap="flat" cmpd="sng" algn="ctr">
            <a:solidFill>
              <a:srgbClr val="000000"/>
            </a:solidFill>
            <a:prstDash val="solid"/>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6" name="椭圆形标注 105"/>
          <p:cNvSpPr/>
          <p:nvPr/>
        </p:nvSpPr>
        <p:spPr>
          <a:xfrm>
            <a:off x="5217062" y="4769668"/>
            <a:ext cx="252027" cy="180020"/>
          </a:xfrm>
          <a:prstGeom prst="wedgeEllipseCallout">
            <a:avLst/>
          </a:prstGeom>
          <a:solidFill>
            <a:srgbClr val="F4FBFE"/>
          </a:solidFill>
          <a:ln w="9525" cap="flat" cmpd="sng" algn="ctr">
            <a:solidFill>
              <a:srgbClr val="000000"/>
            </a:solidFill>
            <a:prstDash val="solid"/>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7" name="椭圆形标注 106"/>
          <p:cNvSpPr/>
          <p:nvPr/>
        </p:nvSpPr>
        <p:spPr>
          <a:xfrm>
            <a:off x="3873540" y="5309728"/>
            <a:ext cx="252027" cy="180020"/>
          </a:xfrm>
          <a:prstGeom prst="wedgeEllipseCallout">
            <a:avLst/>
          </a:prstGeom>
          <a:solidFill>
            <a:srgbClr val="F4FBFE"/>
          </a:solidFill>
          <a:ln w="9525" cap="flat" cmpd="sng" algn="ctr">
            <a:solidFill>
              <a:srgbClr val="000000"/>
            </a:solidFill>
            <a:prstDash val="solid"/>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8" name="任意多边形 107"/>
          <p:cNvSpPr/>
          <p:nvPr/>
        </p:nvSpPr>
        <p:spPr>
          <a:xfrm>
            <a:off x="2865428" y="4047221"/>
            <a:ext cx="2279560" cy="1043189"/>
          </a:xfrm>
          <a:custGeom>
            <a:avLst/>
            <a:gdLst>
              <a:gd name="connsiteX0" fmla="*/ 0 w 2279560"/>
              <a:gd name="connsiteY0" fmla="*/ 38637 h 1043189"/>
              <a:gd name="connsiteX1" fmla="*/ 334850 w 2279560"/>
              <a:gd name="connsiteY1" fmla="*/ 38637 h 1043189"/>
              <a:gd name="connsiteX2" fmla="*/ 1339402 w 2279560"/>
              <a:gd name="connsiteY2" fmla="*/ 1043189 h 1043189"/>
              <a:gd name="connsiteX3" fmla="*/ 1481070 w 2279560"/>
              <a:gd name="connsiteY3" fmla="*/ 1043189 h 1043189"/>
              <a:gd name="connsiteX4" fmla="*/ 2279560 w 2279560"/>
              <a:gd name="connsiteY4" fmla="*/ 1043189 h 1043189"/>
              <a:gd name="connsiteX5" fmla="*/ 2279560 w 2279560"/>
              <a:gd name="connsiteY5" fmla="*/ 0 h 104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9560" h="1043189">
                <a:moveTo>
                  <a:pt x="0" y="38637"/>
                </a:moveTo>
                <a:lnTo>
                  <a:pt x="334850" y="38637"/>
                </a:lnTo>
                <a:lnTo>
                  <a:pt x="1339402" y="1043189"/>
                </a:lnTo>
                <a:lnTo>
                  <a:pt x="1481070" y="1043189"/>
                </a:lnTo>
                <a:lnTo>
                  <a:pt x="2279560" y="1043189"/>
                </a:lnTo>
                <a:lnTo>
                  <a:pt x="2279560" y="0"/>
                </a:lnTo>
              </a:path>
            </a:pathLst>
          </a:custGeom>
          <a:noFill/>
          <a:ln w="38100" cap="flat" cmpd="sng" algn="ctr">
            <a:solidFill>
              <a:srgbClr val="00B0F0"/>
            </a:solidFill>
            <a:prstDash val="solid"/>
          </a:ln>
          <a:effectLst/>
        </p:spPr>
        <p:txBody>
          <a:bodyPr vert="horz" wrap="square" lIns="91440" tIns="45720" rIns="91440" bIns="45720" numCol="1" rtlCol="0" anchor="t" anchorCtr="0" compatLnSpc="1">
            <a:prstTxWarp prst="textNoShape">
              <a:avLst/>
            </a:prstTxWarp>
            <a:noAutofit/>
          </a:bodyPr>
          <a:lstStyle/>
          <a:p>
            <a:pPr marL="0" marR="0" lvl="0" indent="0"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3" name="矩形 172"/>
          <p:cNvSpPr/>
          <p:nvPr/>
        </p:nvSpPr>
        <p:spPr>
          <a:xfrm>
            <a:off x="1950485" y="5014095"/>
            <a:ext cx="731912" cy="307777"/>
          </a:xfrm>
          <a:prstGeom prst="rect">
            <a:avLst/>
          </a:prstGeom>
        </p:spPr>
        <p:txBody>
          <a:bodyPr wrap="square">
            <a:noAutofit/>
          </a:bodyPr>
          <a:lstStyle/>
          <a:p>
            <a:pPr algn="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Data</a:t>
            </a:r>
          </a:p>
        </p:txBody>
      </p:sp>
      <p:sp>
        <p:nvSpPr>
          <p:cNvPr id="5" name="等腰三角形 4"/>
          <p:cNvSpPr/>
          <p:nvPr/>
        </p:nvSpPr>
        <p:spPr>
          <a:xfrm rot="5400000">
            <a:off x="5553885" y="3965819"/>
            <a:ext cx="3350836" cy="489109"/>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noAutofit/>
          </a:bodyPr>
          <a:lstStyle/>
          <a:p>
            <a:pPr algn="ctr" defTabSz="914400" fontAlgn="ctr">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4" name="圆角矩形 75"/>
          <p:cNvSpPr/>
          <p:nvPr/>
        </p:nvSpPr>
        <p:spPr>
          <a:xfrm>
            <a:off x="7492235" y="3063768"/>
            <a:ext cx="2866969" cy="394020"/>
          </a:xfrm>
          <a:prstGeom prst="roundRect">
            <a:avLst>
              <a:gd name="adj" fmla="val 10604"/>
            </a:avLst>
          </a:prstGeom>
          <a:solidFill>
            <a:srgbClr val="00B0F0"/>
          </a:solidFill>
          <a:ln>
            <a:noFill/>
          </a:ln>
        </p:spPr>
        <p:txBody>
          <a:bodyPr wrap="square" rtlCol="0" anchor="ctr" anchorCtr="0">
            <a:noAutofit/>
          </a:bodyPr>
          <a:lstStyle/>
          <a:p>
            <a:pPr algn="ctr" fontAlgn="auto">
              <a:spcBef>
                <a:spcPts val="0"/>
              </a:spcBef>
              <a:spcAft>
                <a:spcPts val="0"/>
              </a:spcAft>
            </a:pPr>
            <a:r>
              <a:rPr lang="en-US" altLang="zh-CN" sz="1800" b="1" dirty="0" smtClean="0">
                <a:solidFill>
                  <a:prstClr val="white"/>
                </a:solidFill>
              </a:rPr>
              <a:t>IP</a:t>
            </a:r>
            <a:r>
              <a:rPr lang="zh-CN" altLang="en-US" b="1" dirty="0">
                <a:solidFill>
                  <a:prstClr val="white"/>
                </a:solidFill>
              </a:rPr>
              <a:t> </a:t>
            </a:r>
            <a:r>
              <a:rPr lang="en-US" altLang="zh-CN" b="1" dirty="0" smtClean="0">
                <a:solidFill>
                  <a:prstClr val="white"/>
                </a:solidFill>
              </a:rPr>
              <a:t>Address</a:t>
            </a:r>
            <a:endParaRPr lang="zh-CN" altLang="en-US" sz="1800" b="1" dirty="0">
              <a:solidFill>
                <a:prstClr val="white"/>
              </a:solidFill>
            </a:endParaRPr>
          </a:p>
        </p:txBody>
      </p:sp>
      <p:sp>
        <p:nvSpPr>
          <p:cNvPr id="75" name="圆角矩形 75"/>
          <p:cNvSpPr/>
          <p:nvPr/>
        </p:nvSpPr>
        <p:spPr>
          <a:xfrm>
            <a:off x="7492235" y="3495273"/>
            <a:ext cx="2866969" cy="1675024"/>
          </a:xfrm>
          <a:prstGeom prst="roundRect">
            <a:avLst>
              <a:gd name="adj" fmla="val 874"/>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noAutofit/>
          </a:bodyPr>
          <a:lstStyle/>
          <a:p>
            <a:pPr algn="just">
              <a:lnSpc>
                <a:spcPts val="2600"/>
              </a:lnSpc>
              <a:spcAft>
                <a:spcPts val="600"/>
              </a:spcAft>
            </a:pPr>
            <a:r>
              <a:rPr lang="en-US" altLang="zh-CN" sz="1600" dirty="0">
                <a:solidFill>
                  <a:prstClr val="black"/>
                </a:solidFill>
              </a:rPr>
              <a:t>An IP address identifies a node on a network and is used to find the destination for data.</a:t>
            </a:r>
          </a:p>
        </p:txBody>
      </p:sp>
      <p:sp>
        <p:nvSpPr>
          <p:cNvPr id="79" name="五边形 78"/>
          <p:cNvSpPr/>
          <p:nvPr/>
        </p:nvSpPr>
        <p:spPr bwMode="auto">
          <a:xfrm>
            <a:off x="6367500" y="113812"/>
            <a:ext cx="900100" cy="227227"/>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9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Concepts</a:t>
            </a:r>
          </a:p>
        </p:txBody>
      </p:sp>
      <p:sp>
        <p:nvSpPr>
          <p:cNvPr id="84" name="燕尾形 83"/>
          <p:cNvSpPr/>
          <p:nvPr/>
        </p:nvSpPr>
        <p:spPr bwMode="auto">
          <a:xfrm>
            <a:off x="7178402" y="113812"/>
            <a:ext cx="143510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Address Classification</a:t>
            </a:r>
          </a:p>
        </p:txBody>
      </p:sp>
      <p:sp>
        <p:nvSpPr>
          <p:cNvPr id="85" name="燕尾形 84"/>
          <p:cNvSpPr/>
          <p:nvPr/>
        </p:nvSpPr>
        <p:spPr bwMode="auto">
          <a:xfrm>
            <a:off x="8524304" y="113812"/>
            <a:ext cx="1376664"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Address Calculation</a:t>
            </a:r>
          </a:p>
        </p:txBody>
      </p:sp>
      <p:sp>
        <p:nvSpPr>
          <p:cNvPr id="86" name="燕尾形 85"/>
          <p:cNvSpPr/>
          <p:nvPr/>
        </p:nvSpPr>
        <p:spPr bwMode="auto">
          <a:xfrm>
            <a:off x="9811770" y="113812"/>
            <a:ext cx="123825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Special Addresses</a:t>
            </a:r>
          </a:p>
        </p:txBody>
      </p:sp>
      <p:sp>
        <p:nvSpPr>
          <p:cNvPr id="87" name="燕尾形 86"/>
          <p:cNvSpPr/>
          <p:nvPr/>
        </p:nvSpPr>
        <p:spPr bwMode="auto">
          <a:xfrm>
            <a:off x="10960822" y="113812"/>
            <a:ext cx="108000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IPv4 vs. IPv6</a:t>
            </a:r>
          </a:p>
        </p:txBody>
      </p:sp>
    </p:spTree>
    <p:extLst>
      <p:ext uri="{BB962C8B-B14F-4D97-AF65-F5344CB8AC3E}">
        <p14:creationId xmlns:p14="http://schemas.microsoft.com/office/powerpoint/2010/main" val="319936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a:latin typeface="Huawei Sans" panose="020C0503030203020204" pitchFamily="34" charset="0"/>
              </a:rPr>
              <a:t>IP address Notation</a:t>
            </a:r>
          </a:p>
        </p:txBody>
      </p:sp>
      <p:sp>
        <p:nvSpPr>
          <p:cNvPr id="3" name="文本占位符 2"/>
          <p:cNvSpPr>
            <a:spLocks noGrp="1"/>
          </p:cNvSpPr>
          <p:nvPr>
            <p:ph type="body" sz="quarter" idx="10"/>
          </p:nvPr>
        </p:nvSpPr>
        <p:spPr/>
        <p:txBody>
          <a:bodyPr wrap="square">
            <a:noAutofit/>
          </a:bodyPr>
          <a:lstStyle/>
          <a:p>
            <a:pPr fontAlgn="ctr"/>
            <a:r>
              <a:rPr lang="en-US" sz="2000" dirty="0">
                <a:latin typeface="Huawei Sans" panose="020C0503030203020204" pitchFamily="34" charset="0"/>
              </a:rPr>
              <a:t>An IPv4 address is 32 bits long.</a:t>
            </a:r>
          </a:p>
          <a:p>
            <a:pPr fontAlgn="ctr"/>
            <a:r>
              <a:rPr lang="en-US" sz="2000" dirty="0">
                <a:latin typeface="Huawei Sans" panose="020C0503030203020204" pitchFamily="34" charset="0"/>
              </a:rPr>
              <a:t>It is in dotted decimal notation.</a:t>
            </a:r>
          </a:p>
          <a:p>
            <a:pPr fontAlgn="ctr"/>
            <a:endParaRPr lang="en-US" altLang="zh-CN" sz="2000" dirty="0">
              <a:latin typeface="Huawei Sans" panose="020C0503030203020204" pitchFamily="34" charset="0"/>
            </a:endParaRPr>
          </a:p>
          <a:p>
            <a:pPr fontAlgn="ctr"/>
            <a:endParaRPr lang="en-US" altLang="zh-CN" sz="2000" dirty="0">
              <a:latin typeface="Huawei Sans" panose="020C0503030203020204" pitchFamily="34" charset="0"/>
            </a:endParaRPr>
          </a:p>
          <a:p>
            <a:pPr fontAlgn="ctr"/>
            <a:endParaRPr lang="en-US" altLang="zh-CN" sz="2000" dirty="0">
              <a:latin typeface="Huawei Sans" panose="020C0503030203020204" pitchFamily="34" charset="0"/>
            </a:endParaRPr>
          </a:p>
          <a:p>
            <a:pPr fontAlgn="ctr"/>
            <a:endParaRPr lang="en-US" altLang="zh-CN" sz="2000" dirty="0" smtClean="0">
              <a:latin typeface="Huawei Sans" panose="020C0503030203020204" pitchFamily="34" charset="0"/>
            </a:endParaRPr>
          </a:p>
          <a:p>
            <a:pPr fontAlgn="ctr"/>
            <a:endParaRPr lang="en-US" altLang="zh-CN" sz="2000" dirty="0" smtClean="0">
              <a:latin typeface="Huawei Sans" panose="020C0503030203020204" pitchFamily="34" charset="0"/>
            </a:endParaRPr>
          </a:p>
          <a:p>
            <a:pPr marL="0" indent="0" fontAlgn="ctr">
              <a:buNone/>
            </a:pPr>
            <a:endParaRPr lang="en-US" altLang="zh-CN" sz="2000" dirty="0">
              <a:latin typeface="Huawei Sans" panose="020C0503030203020204" pitchFamily="34" charset="0"/>
            </a:endParaRPr>
          </a:p>
          <a:p>
            <a:pPr fontAlgn="ctr"/>
            <a:r>
              <a:rPr lang="en-US" sz="1800" dirty="0">
                <a:latin typeface="Huawei Sans" panose="020C0503030203020204" pitchFamily="34" charset="0"/>
              </a:rPr>
              <a:t>IPv4 address range is 0.0.0.0–255.255.255.255.</a:t>
            </a:r>
          </a:p>
        </p:txBody>
      </p:sp>
      <p:graphicFrame>
        <p:nvGraphicFramePr>
          <p:cNvPr id="4" name="表格 3"/>
          <p:cNvGraphicFramePr>
            <a:graphicFrameLocks noGrp="1"/>
          </p:cNvGraphicFramePr>
          <p:nvPr>
            <p:extLst/>
          </p:nvPr>
        </p:nvGraphicFramePr>
        <p:xfrm>
          <a:off x="4303879" y="2441384"/>
          <a:ext cx="5392752" cy="670560"/>
        </p:xfrm>
        <a:graphic>
          <a:graphicData uri="http://schemas.openxmlformats.org/drawingml/2006/table">
            <a:tbl>
              <a:tblPr firstRow="1" bandRow="1">
                <a:tableStyleId>{2A488322-F2BA-4B5B-9748-0D474271808F}</a:tableStyleId>
              </a:tblPr>
              <a:tblGrid>
                <a:gridCol w="1348188">
                  <a:extLst>
                    <a:ext uri="{9D8B030D-6E8A-4147-A177-3AD203B41FA5}">
                      <a16:colId xmlns="" xmlns:a16="http://schemas.microsoft.com/office/drawing/2014/main" val="20000"/>
                    </a:ext>
                  </a:extLst>
                </a:gridCol>
                <a:gridCol w="1348188">
                  <a:extLst>
                    <a:ext uri="{9D8B030D-6E8A-4147-A177-3AD203B41FA5}">
                      <a16:colId xmlns="" xmlns:a16="http://schemas.microsoft.com/office/drawing/2014/main" val="20001"/>
                    </a:ext>
                  </a:extLst>
                </a:gridCol>
                <a:gridCol w="1348188">
                  <a:extLst>
                    <a:ext uri="{9D8B030D-6E8A-4147-A177-3AD203B41FA5}">
                      <a16:colId xmlns="" xmlns:a16="http://schemas.microsoft.com/office/drawing/2014/main" val="20002"/>
                    </a:ext>
                  </a:extLst>
                </a:gridCol>
                <a:gridCol w="1348188">
                  <a:extLst>
                    <a:ext uri="{9D8B030D-6E8A-4147-A177-3AD203B41FA5}">
                      <a16:colId xmlns="" xmlns:a16="http://schemas.microsoft.com/office/drawing/2014/main" val="20003"/>
                    </a:ext>
                  </a:extLst>
                </a:gridCol>
              </a:tblGrid>
              <a:tr h="288032">
                <a:tc>
                  <a:txBody>
                    <a:bodyPr/>
                    <a:lstStyle/>
                    <a:p>
                      <a:pPr algn="ctr" fontAlgn="ctr"/>
                      <a:r>
                        <a:rPr lang="en-US" sz="1600" b="1">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192.</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fontAlgn="ctr"/>
                      <a:r>
                        <a:rPr lang="en-US" sz="1600" b="1">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168.</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fontAlgn="ctr"/>
                      <a:r>
                        <a:rPr lang="en-US" sz="1600" b="1">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10.</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fontAlgn="ctr"/>
                      <a:r>
                        <a:rPr lang="en-US" sz="1600" b="1">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88032">
                <a:tc>
                  <a:txBody>
                    <a:bodyPr/>
                    <a:lstStyle/>
                    <a:p>
                      <a:pPr algn="ctr" fontAlgn="ctr"/>
                      <a:r>
                        <a:rPr lang="en-US" sz="1600" b="1">
                          <a:ln>
                            <a:noFill/>
                          </a:ln>
                          <a:latin typeface="Huawei Sans" panose="020C0503030203020204" pitchFamily="34" charset="0"/>
                          <a:ea typeface="方正兰亭黑简体" panose="02000000000000000000" pitchFamily="2" charset="-122"/>
                          <a:cs typeface="Huawei Sans" panose="020C0503030203020204" pitchFamily="34" charset="0"/>
                        </a:rPr>
                        <a:t>11000000</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600">
                          <a:ln>
                            <a:noFill/>
                          </a:ln>
                          <a:latin typeface="Huawei Sans" panose="020C0503030203020204" pitchFamily="34" charset="0"/>
                          <a:ea typeface="方正兰亭黑简体" panose="02000000000000000000" pitchFamily="2" charset="-122"/>
                          <a:cs typeface="Huawei Sans" panose="020C0503030203020204" pitchFamily="34" charset="0"/>
                        </a:rPr>
                        <a:t>10101000</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sz="1600">
                          <a:ln>
                            <a:noFill/>
                          </a:ln>
                          <a:latin typeface="Huawei Sans" panose="020C0503030203020204" pitchFamily="34" charset="0"/>
                          <a:ea typeface="方正兰亭黑简体" panose="02000000000000000000" pitchFamily="2" charset="-122"/>
                          <a:cs typeface="Huawei Sans" panose="020C0503030203020204" pitchFamily="34" charset="0"/>
                        </a:rPr>
                        <a:t>00001010</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sz="1600">
                          <a:ln>
                            <a:noFill/>
                          </a:ln>
                          <a:latin typeface="Huawei Sans" panose="020C0503030203020204" pitchFamily="34" charset="0"/>
                          <a:ea typeface="方正兰亭黑简体" panose="02000000000000000000" pitchFamily="2" charset="-122"/>
                          <a:cs typeface="Huawei Sans" panose="020C0503030203020204" pitchFamily="34" charset="0"/>
                        </a:rPr>
                        <a:t>00000001</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extLst>
                  <a:ext uri="{0D108BD9-81ED-4DB2-BD59-A6C34878D82A}">
                    <a16:rowId xmlns="" xmlns:a16="http://schemas.microsoft.com/office/drawing/2014/main" val="10001"/>
                  </a:ext>
                </a:extLst>
              </a:tr>
            </a:tbl>
          </a:graphicData>
        </a:graphic>
      </p:graphicFrame>
      <p:sp>
        <p:nvSpPr>
          <p:cNvPr id="5" name="TextBox 2"/>
          <p:cNvSpPr txBox="1"/>
          <p:nvPr/>
        </p:nvSpPr>
        <p:spPr>
          <a:xfrm>
            <a:off x="3332060" y="2453518"/>
            <a:ext cx="946093" cy="338554"/>
          </a:xfrm>
          <a:prstGeom prst="rect">
            <a:avLst/>
          </a:prstGeom>
          <a:noFill/>
        </p:spPr>
        <p:txBody>
          <a:bodyPr wrap="square" rtlCol="0">
            <a:noAutofit/>
          </a:bodyPr>
          <a:lstStyle/>
          <a:p>
            <a:pPr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Decimal</a:t>
            </a:r>
          </a:p>
        </p:txBody>
      </p:sp>
      <p:sp>
        <p:nvSpPr>
          <p:cNvPr id="6" name="TextBox 5"/>
          <p:cNvSpPr txBox="1"/>
          <p:nvPr/>
        </p:nvSpPr>
        <p:spPr>
          <a:xfrm>
            <a:off x="3332060" y="2825162"/>
            <a:ext cx="800219" cy="338554"/>
          </a:xfrm>
          <a:prstGeom prst="rect">
            <a:avLst/>
          </a:prstGeom>
          <a:noFill/>
        </p:spPr>
        <p:txBody>
          <a:bodyPr wrap="square" rtlCol="0">
            <a:noAutofit/>
          </a:bodyPr>
          <a:lstStyle/>
          <a:p>
            <a:pP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Binary</a:t>
            </a:r>
          </a:p>
        </p:txBody>
      </p:sp>
      <p:graphicFrame>
        <p:nvGraphicFramePr>
          <p:cNvPr id="8" name="表格 7"/>
          <p:cNvGraphicFramePr>
            <a:graphicFrameLocks noGrp="1"/>
          </p:cNvGraphicFramePr>
          <p:nvPr>
            <p:extLst/>
          </p:nvPr>
        </p:nvGraphicFramePr>
        <p:xfrm>
          <a:off x="4087855" y="3716444"/>
          <a:ext cx="5184576" cy="720080"/>
        </p:xfrm>
        <a:graphic>
          <a:graphicData uri="http://schemas.openxmlformats.org/drawingml/2006/table">
            <a:tbl>
              <a:tblPr/>
              <a:tblGrid>
                <a:gridCol w="648072">
                  <a:extLst>
                    <a:ext uri="{9D8B030D-6E8A-4147-A177-3AD203B41FA5}">
                      <a16:colId xmlns="" xmlns:a16="http://schemas.microsoft.com/office/drawing/2014/main" val="20000"/>
                    </a:ext>
                  </a:extLst>
                </a:gridCol>
                <a:gridCol w="648072">
                  <a:extLst>
                    <a:ext uri="{9D8B030D-6E8A-4147-A177-3AD203B41FA5}">
                      <a16:colId xmlns="" xmlns:a16="http://schemas.microsoft.com/office/drawing/2014/main" val="20001"/>
                    </a:ext>
                  </a:extLst>
                </a:gridCol>
                <a:gridCol w="648072">
                  <a:extLst>
                    <a:ext uri="{9D8B030D-6E8A-4147-A177-3AD203B41FA5}">
                      <a16:colId xmlns="" xmlns:a16="http://schemas.microsoft.com/office/drawing/2014/main" val="20002"/>
                    </a:ext>
                  </a:extLst>
                </a:gridCol>
                <a:gridCol w="648072">
                  <a:extLst>
                    <a:ext uri="{9D8B030D-6E8A-4147-A177-3AD203B41FA5}">
                      <a16:colId xmlns="" xmlns:a16="http://schemas.microsoft.com/office/drawing/2014/main" val="20003"/>
                    </a:ext>
                  </a:extLst>
                </a:gridCol>
                <a:gridCol w="648072">
                  <a:extLst>
                    <a:ext uri="{9D8B030D-6E8A-4147-A177-3AD203B41FA5}">
                      <a16:colId xmlns="" xmlns:a16="http://schemas.microsoft.com/office/drawing/2014/main" val="20004"/>
                    </a:ext>
                  </a:extLst>
                </a:gridCol>
                <a:gridCol w="648072">
                  <a:extLst>
                    <a:ext uri="{9D8B030D-6E8A-4147-A177-3AD203B41FA5}">
                      <a16:colId xmlns="" xmlns:a16="http://schemas.microsoft.com/office/drawing/2014/main" val="20005"/>
                    </a:ext>
                  </a:extLst>
                </a:gridCol>
                <a:gridCol w="648072">
                  <a:extLst>
                    <a:ext uri="{9D8B030D-6E8A-4147-A177-3AD203B41FA5}">
                      <a16:colId xmlns="" xmlns:a16="http://schemas.microsoft.com/office/drawing/2014/main" val="20006"/>
                    </a:ext>
                  </a:extLst>
                </a:gridCol>
                <a:gridCol w="648072">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a:t>
                      </a:r>
                      <a:r>
                        <a:rPr kumimoji="0" lang="en-US" sz="1600" b="0" i="0" u="none" strike="noStrike" cap="none" normalizeH="0" baseline="3000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7</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a:t>
                      </a:r>
                      <a:r>
                        <a:rPr kumimoji="0" lang="en-US" sz="1600" b="0" i="0" u="none" strike="noStrike" cap="none" normalizeH="0" baseline="3000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6</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a:t>
                      </a:r>
                      <a:r>
                        <a:rPr kumimoji="0" lang="en-US" sz="1600" b="0" i="0" u="none" strike="noStrike" cap="none" normalizeH="0" baseline="3000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5</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a:t>
                      </a:r>
                      <a:r>
                        <a:rPr kumimoji="0" lang="en-US" sz="1600" b="0" i="0" u="none" strike="noStrike" cap="none" normalizeH="0" baseline="3000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4</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a:t>
                      </a:r>
                      <a:r>
                        <a:rPr kumimoji="0" lang="en-US" sz="1600" b="0" i="0" u="none" strike="noStrike" cap="none" normalizeH="0" baseline="3000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3</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a:t>
                      </a:r>
                      <a:r>
                        <a:rPr kumimoji="0" lang="en-US" sz="1600" b="0" i="0" u="none" strike="noStrike" cap="none" normalizeH="0" baseline="3000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a:t>
                      </a:r>
                      <a:r>
                        <a:rPr kumimoji="0" lang="en-US" sz="1600" b="0" i="0" u="none" strike="noStrike" cap="none" normalizeH="0" baseline="3000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a:t>
                      </a:r>
                      <a:r>
                        <a:rPr kumimoji="0" lang="en-US" sz="1600" b="0" i="0" u="none" strike="noStrike" cap="none" normalizeH="0" baseline="3000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128</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64</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32</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8</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4</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9" name="表格 8"/>
          <p:cNvGraphicFramePr>
            <a:graphicFrameLocks noGrp="1"/>
          </p:cNvGraphicFramePr>
          <p:nvPr>
            <p:extLst/>
          </p:nvPr>
        </p:nvGraphicFramePr>
        <p:xfrm>
          <a:off x="4087855" y="4576818"/>
          <a:ext cx="5184576" cy="360040"/>
        </p:xfrm>
        <a:graphic>
          <a:graphicData uri="http://schemas.openxmlformats.org/drawingml/2006/table">
            <a:tbl>
              <a:tblPr/>
              <a:tblGrid>
                <a:gridCol w="648072">
                  <a:extLst>
                    <a:ext uri="{9D8B030D-6E8A-4147-A177-3AD203B41FA5}">
                      <a16:colId xmlns="" xmlns:a16="http://schemas.microsoft.com/office/drawing/2014/main" val="20000"/>
                    </a:ext>
                  </a:extLst>
                </a:gridCol>
                <a:gridCol w="648072">
                  <a:extLst>
                    <a:ext uri="{9D8B030D-6E8A-4147-A177-3AD203B41FA5}">
                      <a16:colId xmlns="" xmlns:a16="http://schemas.microsoft.com/office/drawing/2014/main" val="20001"/>
                    </a:ext>
                  </a:extLst>
                </a:gridCol>
                <a:gridCol w="648072">
                  <a:extLst>
                    <a:ext uri="{9D8B030D-6E8A-4147-A177-3AD203B41FA5}">
                      <a16:colId xmlns="" xmlns:a16="http://schemas.microsoft.com/office/drawing/2014/main" val="20002"/>
                    </a:ext>
                  </a:extLst>
                </a:gridCol>
                <a:gridCol w="648072">
                  <a:extLst>
                    <a:ext uri="{9D8B030D-6E8A-4147-A177-3AD203B41FA5}">
                      <a16:colId xmlns="" xmlns:a16="http://schemas.microsoft.com/office/drawing/2014/main" val="20003"/>
                    </a:ext>
                  </a:extLst>
                </a:gridCol>
                <a:gridCol w="648072">
                  <a:extLst>
                    <a:ext uri="{9D8B030D-6E8A-4147-A177-3AD203B41FA5}">
                      <a16:colId xmlns="" xmlns:a16="http://schemas.microsoft.com/office/drawing/2014/main" val="20004"/>
                    </a:ext>
                  </a:extLst>
                </a:gridCol>
                <a:gridCol w="648072">
                  <a:extLst>
                    <a:ext uri="{9D8B030D-6E8A-4147-A177-3AD203B41FA5}">
                      <a16:colId xmlns="" xmlns:a16="http://schemas.microsoft.com/office/drawing/2014/main" val="20005"/>
                    </a:ext>
                  </a:extLst>
                </a:gridCol>
                <a:gridCol w="648072">
                  <a:extLst>
                    <a:ext uri="{9D8B030D-6E8A-4147-A177-3AD203B41FA5}">
                      <a16:colId xmlns="" xmlns:a16="http://schemas.microsoft.com/office/drawing/2014/main" val="20006"/>
                    </a:ext>
                  </a:extLst>
                </a:gridCol>
                <a:gridCol w="648072">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sp>
        <p:nvSpPr>
          <p:cNvPr id="10" name="矩形 9"/>
          <p:cNvSpPr/>
          <p:nvPr/>
        </p:nvSpPr>
        <p:spPr>
          <a:xfrm>
            <a:off x="3991675" y="5012904"/>
            <a:ext cx="2412268" cy="400110"/>
          </a:xfrm>
          <a:prstGeom prst="rect">
            <a:avLst/>
          </a:prstGeom>
        </p:spPr>
        <p:txBody>
          <a:bodyPr wrap="square">
            <a:noAutofit/>
          </a:bodyPr>
          <a:lstStyle/>
          <a:p>
            <a:pPr algn="l" fontAlgn="ctr"/>
            <a:r>
              <a:rPr lang="en-US" sz="2000" b="1">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 128 + 64 = 192</a:t>
            </a:r>
          </a:p>
        </p:txBody>
      </p:sp>
      <p:sp>
        <p:nvSpPr>
          <p:cNvPr id="11" name="矩形 10"/>
          <p:cNvSpPr/>
          <p:nvPr/>
        </p:nvSpPr>
        <p:spPr>
          <a:xfrm>
            <a:off x="3218782" y="3852048"/>
            <a:ext cx="819058" cy="338554"/>
          </a:xfrm>
          <a:prstGeom prst="rect">
            <a:avLst/>
          </a:prstGeom>
        </p:spPr>
        <p:txBody>
          <a:bodyPr wrap="square">
            <a:noAutofit/>
          </a:bodyPr>
          <a:lstStyle/>
          <a:p>
            <a:pPr algn="r"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Power</a:t>
            </a:r>
          </a:p>
        </p:txBody>
      </p:sp>
      <p:sp>
        <p:nvSpPr>
          <p:cNvPr id="12" name="矩形 11"/>
          <p:cNvSpPr/>
          <p:nvPr/>
        </p:nvSpPr>
        <p:spPr>
          <a:xfrm>
            <a:off x="3582128" y="4568406"/>
            <a:ext cx="455712" cy="338554"/>
          </a:xfrm>
          <a:prstGeom prst="rect">
            <a:avLst/>
          </a:prstGeom>
        </p:spPr>
        <p:txBody>
          <a:bodyPr wrap="square">
            <a:noAutofit/>
          </a:bodyPr>
          <a:lstStyle/>
          <a:p>
            <a:pPr algn="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Bit</a:t>
            </a:r>
          </a:p>
        </p:txBody>
      </p:sp>
      <p:sp>
        <p:nvSpPr>
          <p:cNvPr id="34" name="íṥliḑe">
            <a:extLst>
              <a:ext uri="{FF2B5EF4-FFF2-40B4-BE49-F238E27FC236}">
                <a16:creationId xmlns="" xmlns:a16="http://schemas.microsoft.com/office/drawing/2014/main" id="{03370132-C199-466C-9FF3-97790D081173}"/>
              </a:ext>
            </a:extLst>
          </p:cNvPr>
          <p:cNvSpPr txBox="1"/>
          <p:nvPr/>
        </p:nvSpPr>
        <p:spPr bwMode="gray">
          <a:xfrm>
            <a:off x="886947" y="2549396"/>
            <a:ext cx="2340000" cy="540000"/>
          </a:xfrm>
          <a:prstGeom prst="rect">
            <a:avLst/>
          </a:prstGeom>
          <a:solidFill>
            <a:srgbClr val="F4FBFE"/>
          </a:solidFill>
          <a:ln w="12700">
            <a:solidFill>
              <a:srgbClr val="99DFF9"/>
            </a:solidFill>
            <a:prstDash val="solid"/>
            <a:miter lim="800000"/>
            <a:headEnd/>
            <a:tailEnd/>
          </a:ln>
        </p:spPr>
        <p:txBody>
          <a:bodyPr wrap="square" lIns="91440" tIns="45720" rIns="91440" bIns="45720" anchor="ctr">
            <a:noAutofit/>
          </a:bodyPr>
          <a:lstStyle>
            <a:defPPr>
              <a:defRPr lang="en-US"/>
            </a:defPPr>
            <a:lvl1pPr algn="ctr" defTabSz="914400">
              <a:defRPr sz="1600" b="1">
                <a:latin typeface="Huawei Sans" panose="020C0503030203020204" pitchFamily="34" charset="0"/>
                <a:ea typeface="方正兰亭黑简体" panose="02000000000000000000" pitchFamily="2" charset="-122"/>
                <a:cs typeface="Huawei Sans" panose="020C0503030203020204" pitchFamily="34"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fontAlgn="ctr"/>
            <a:r>
              <a:rPr lang="en-US">
                <a:latin typeface="Huawei Sans" panose="020C0503030203020204" pitchFamily="34" charset="0"/>
              </a:rPr>
              <a:t>Dotted decimal notation</a:t>
            </a:r>
          </a:p>
        </p:txBody>
      </p:sp>
      <p:sp>
        <p:nvSpPr>
          <p:cNvPr id="38" name="íṥliḑe">
            <a:extLst>
              <a:ext uri="{FF2B5EF4-FFF2-40B4-BE49-F238E27FC236}">
                <a16:creationId xmlns="" xmlns:a16="http://schemas.microsoft.com/office/drawing/2014/main" id="{03370132-C199-466C-9FF3-97790D081173}"/>
              </a:ext>
            </a:extLst>
          </p:cNvPr>
          <p:cNvSpPr txBox="1"/>
          <p:nvPr/>
        </p:nvSpPr>
        <p:spPr bwMode="gray">
          <a:xfrm>
            <a:off x="886947" y="4117253"/>
            <a:ext cx="2340000" cy="794710"/>
          </a:xfrm>
          <a:prstGeom prst="rect">
            <a:avLst/>
          </a:prstGeom>
          <a:solidFill>
            <a:srgbClr val="F4FBFE"/>
          </a:solidFill>
          <a:ln w="12700">
            <a:solidFill>
              <a:srgbClr val="99DFF9"/>
            </a:solidFill>
            <a:prstDash val="solid"/>
            <a:miter lim="800000"/>
            <a:headEnd/>
            <a:tailEnd/>
          </a:ln>
        </p:spPr>
        <p:txBody>
          <a:bodyPr wrap="square" lIns="91440" tIns="45720" rIns="91440" bIns="45720" anchor="ctr">
            <a:noAutofit/>
          </a:bodyPr>
          <a:lstStyle>
            <a:defPPr>
              <a:defRPr lang="en-US"/>
            </a:defPPr>
            <a:lvl1pPr algn="ctr" defTabSz="914400">
              <a:defRPr sz="1600" b="1">
                <a:latin typeface="Huawei Sans" panose="020C0503030203020204" pitchFamily="34" charset="0"/>
                <a:ea typeface="方正兰亭黑简体" panose="02000000000000000000" pitchFamily="2" charset="-122"/>
                <a:cs typeface="Huawei Sans" panose="020C0503030203020204" pitchFamily="34"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fontAlgn="ctr"/>
            <a:r>
              <a:rPr lang="en-US" dirty="0">
                <a:latin typeface="Huawei Sans" panose="020C0503030203020204" pitchFamily="34" charset="0"/>
              </a:rPr>
              <a:t>Conversion </a:t>
            </a:r>
            <a:r>
              <a:rPr lang="en-US" dirty="0" smtClean="0"/>
              <a:t>between </a:t>
            </a:r>
            <a:r>
              <a:rPr lang="en-US" dirty="0" smtClean="0">
                <a:latin typeface="Huawei Sans" panose="020C0503030203020204" pitchFamily="34" charset="0"/>
              </a:rPr>
              <a:t> </a:t>
            </a:r>
            <a:r>
              <a:rPr lang="en-US" dirty="0">
                <a:latin typeface="Huawei Sans" panose="020C0503030203020204" pitchFamily="34" charset="0"/>
              </a:rPr>
              <a:t>decimal and binary systems</a:t>
            </a:r>
          </a:p>
        </p:txBody>
      </p:sp>
      <p:sp>
        <p:nvSpPr>
          <p:cNvPr id="15" name="矩形 14"/>
          <p:cNvSpPr/>
          <p:nvPr/>
        </p:nvSpPr>
        <p:spPr>
          <a:xfrm>
            <a:off x="9868489" y="2441384"/>
            <a:ext cx="1176264"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4 bytes</a:t>
            </a:r>
          </a:p>
        </p:txBody>
      </p:sp>
      <p:sp>
        <p:nvSpPr>
          <p:cNvPr id="16" name="矩形 15"/>
          <p:cNvSpPr/>
          <p:nvPr/>
        </p:nvSpPr>
        <p:spPr>
          <a:xfrm>
            <a:off x="9719020" y="2801424"/>
            <a:ext cx="1436032" cy="338554"/>
          </a:xfrm>
          <a:prstGeom prst="rect">
            <a:avLst/>
          </a:prstGeom>
        </p:spPr>
        <p:txBody>
          <a:bodyPr wrap="square">
            <a:noAutofit/>
          </a:bodyPr>
          <a:lstStyle/>
          <a:p>
            <a:pPr algn="ctr"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32 bits</a:t>
            </a:r>
          </a:p>
        </p:txBody>
      </p:sp>
      <p:sp>
        <p:nvSpPr>
          <p:cNvPr id="21" name="梯形 4"/>
          <p:cNvSpPr/>
          <p:nvPr/>
        </p:nvSpPr>
        <p:spPr bwMode="auto">
          <a:xfrm>
            <a:off x="4087855" y="3139978"/>
            <a:ext cx="5168418" cy="559278"/>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8418" h="861325">
                <a:moveTo>
                  <a:pt x="0" y="837617"/>
                </a:moveTo>
                <a:lnTo>
                  <a:pt x="204869" y="0"/>
                </a:lnTo>
                <a:lnTo>
                  <a:pt x="1544047" y="0"/>
                </a:lnTo>
                <a:lnTo>
                  <a:pt x="5168418" y="861325"/>
                </a:lnTo>
                <a:lnTo>
                  <a:pt x="0" y="837617"/>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solidFill>
                <a:schemeClr val="lt1"/>
              </a:solidFill>
              <a:latin typeface="Huawei Sans" panose="020C0503030203020204" pitchFamily="34" charset="0"/>
            </a:endParaRPr>
          </a:p>
        </p:txBody>
      </p:sp>
      <p:sp>
        <p:nvSpPr>
          <p:cNvPr id="29" name="五边形 28"/>
          <p:cNvSpPr/>
          <p:nvPr/>
        </p:nvSpPr>
        <p:spPr bwMode="auto">
          <a:xfrm>
            <a:off x="6367500" y="113812"/>
            <a:ext cx="900100" cy="227227"/>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9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Concepts</a:t>
            </a:r>
          </a:p>
        </p:txBody>
      </p:sp>
      <p:sp>
        <p:nvSpPr>
          <p:cNvPr id="30" name="燕尾形 29"/>
          <p:cNvSpPr/>
          <p:nvPr/>
        </p:nvSpPr>
        <p:spPr bwMode="auto">
          <a:xfrm>
            <a:off x="7178402" y="113812"/>
            <a:ext cx="143510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Address Classification</a:t>
            </a:r>
          </a:p>
        </p:txBody>
      </p:sp>
      <p:sp>
        <p:nvSpPr>
          <p:cNvPr id="31" name="燕尾形 30"/>
          <p:cNvSpPr/>
          <p:nvPr/>
        </p:nvSpPr>
        <p:spPr bwMode="auto">
          <a:xfrm>
            <a:off x="8524304" y="113812"/>
            <a:ext cx="1376664"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Address Calculation</a:t>
            </a:r>
          </a:p>
        </p:txBody>
      </p:sp>
      <p:sp>
        <p:nvSpPr>
          <p:cNvPr id="32" name="燕尾形 31"/>
          <p:cNvSpPr/>
          <p:nvPr/>
        </p:nvSpPr>
        <p:spPr bwMode="auto">
          <a:xfrm>
            <a:off x="9811770" y="113812"/>
            <a:ext cx="123825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Special Addresses</a:t>
            </a:r>
          </a:p>
        </p:txBody>
      </p:sp>
      <p:sp>
        <p:nvSpPr>
          <p:cNvPr id="33" name="燕尾形 32"/>
          <p:cNvSpPr/>
          <p:nvPr/>
        </p:nvSpPr>
        <p:spPr bwMode="auto">
          <a:xfrm>
            <a:off x="10960822" y="113812"/>
            <a:ext cx="108000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IPv4 vs. IPv6</a:t>
            </a:r>
          </a:p>
        </p:txBody>
      </p:sp>
    </p:spTree>
    <p:extLst>
      <p:ext uri="{BB962C8B-B14F-4D97-AF65-F5344CB8AC3E}">
        <p14:creationId xmlns:p14="http://schemas.microsoft.com/office/powerpoint/2010/main" val="25995717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梯形 4"/>
          <p:cNvSpPr/>
          <p:nvPr/>
        </p:nvSpPr>
        <p:spPr bwMode="auto">
          <a:xfrm>
            <a:off x="2531604" y="3894777"/>
            <a:ext cx="7435368" cy="354447"/>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5668372"/>
              <a:gd name="connsiteY0" fmla="*/ 837617 h 861325"/>
              <a:gd name="connsiteX1" fmla="*/ 204869 w 5668372"/>
              <a:gd name="connsiteY1" fmla="*/ 0 h 861325"/>
              <a:gd name="connsiteX2" fmla="*/ 5668372 w 5668372"/>
              <a:gd name="connsiteY2" fmla="*/ 22787 h 861325"/>
              <a:gd name="connsiteX3" fmla="*/ 5168418 w 5668372"/>
              <a:gd name="connsiteY3" fmla="*/ 861325 h 861325"/>
              <a:gd name="connsiteX4" fmla="*/ 0 w 5668372"/>
              <a:gd name="connsiteY4" fmla="*/ 837617 h 861325"/>
              <a:gd name="connsiteX0" fmla="*/ 0 w 7435368"/>
              <a:gd name="connsiteY0" fmla="*/ 837617 h 838538"/>
              <a:gd name="connsiteX1" fmla="*/ 204869 w 7435368"/>
              <a:gd name="connsiteY1" fmla="*/ 0 h 838538"/>
              <a:gd name="connsiteX2" fmla="*/ 5668372 w 7435368"/>
              <a:gd name="connsiteY2" fmla="*/ 22787 h 838538"/>
              <a:gd name="connsiteX3" fmla="*/ 7435368 w 7435368"/>
              <a:gd name="connsiteY3" fmla="*/ 838538 h 838538"/>
              <a:gd name="connsiteX4" fmla="*/ 0 w 7435368"/>
              <a:gd name="connsiteY4" fmla="*/ 837617 h 838538"/>
              <a:gd name="connsiteX0" fmla="*/ 0 w 7435368"/>
              <a:gd name="connsiteY0" fmla="*/ 860404 h 861325"/>
              <a:gd name="connsiteX1" fmla="*/ 33419 w 7435368"/>
              <a:gd name="connsiteY1" fmla="*/ 0 h 861325"/>
              <a:gd name="connsiteX2" fmla="*/ 5668372 w 7435368"/>
              <a:gd name="connsiteY2" fmla="*/ 45574 h 861325"/>
              <a:gd name="connsiteX3" fmla="*/ 7435368 w 7435368"/>
              <a:gd name="connsiteY3" fmla="*/ 861325 h 861325"/>
              <a:gd name="connsiteX4" fmla="*/ 0 w 7435368"/>
              <a:gd name="connsiteY4" fmla="*/ 860404 h 861325"/>
              <a:gd name="connsiteX0" fmla="*/ 0 w 7435368"/>
              <a:gd name="connsiteY0" fmla="*/ 860404 h 861325"/>
              <a:gd name="connsiteX1" fmla="*/ 33419 w 7435368"/>
              <a:gd name="connsiteY1" fmla="*/ 0 h 861325"/>
              <a:gd name="connsiteX2" fmla="*/ 5639797 w 7435368"/>
              <a:gd name="connsiteY2" fmla="*/ 9789 h 861325"/>
              <a:gd name="connsiteX3" fmla="*/ 7435368 w 7435368"/>
              <a:gd name="connsiteY3" fmla="*/ 861325 h 861325"/>
              <a:gd name="connsiteX4" fmla="*/ 0 w 7435368"/>
              <a:gd name="connsiteY4" fmla="*/ 860404 h 861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5368" h="861325">
                <a:moveTo>
                  <a:pt x="0" y="860404"/>
                </a:moveTo>
                <a:lnTo>
                  <a:pt x="33419" y="0"/>
                </a:lnTo>
                <a:lnTo>
                  <a:pt x="5639797" y="9789"/>
                </a:lnTo>
                <a:lnTo>
                  <a:pt x="7435368" y="861325"/>
                </a:lnTo>
                <a:lnTo>
                  <a:pt x="0" y="860404"/>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solidFill>
                <a:schemeClr val="lt1"/>
              </a:solidFill>
              <a:latin typeface="Huawei Sans" panose="020C0503030203020204" pitchFamily="34" charset="0"/>
            </a:endParaRPr>
          </a:p>
        </p:txBody>
      </p:sp>
      <p:sp>
        <p:nvSpPr>
          <p:cNvPr id="41" name="文本占位符 2"/>
          <p:cNvSpPr txBox="1">
            <a:spLocks/>
          </p:cNvSpPr>
          <p:nvPr/>
        </p:nvSpPr>
        <p:spPr bwMode="auto">
          <a:xfrm>
            <a:off x="468317" y="2885960"/>
            <a:ext cx="11276183" cy="471789"/>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fontAlgn="ctr"/>
            <a:r>
              <a:rPr lang="en-US" sz="1800" b="1" dirty="0">
                <a:latin typeface="Huawei Sans" panose="020C0503030203020204" pitchFamily="34" charset="0"/>
              </a:rPr>
              <a:t>Network mask:</a:t>
            </a:r>
            <a:r>
              <a:rPr lang="en-US" sz="1800" dirty="0">
                <a:latin typeface="Huawei Sans" panose="020C0503030203020204" pitchFamily="34" charset="0"/>
              </a:rPr>
              <a:t> is used to distinguish the network part from the host part in an IP address.</a:t>
            </a:r>
          </a:p>
        </p:txBody>
      </p:sp>
      <p:sp>
        <p:nvSpPr>
          <p:cNvPr id="2" name="标题 1"/>
          <p:cNvSpPr>
            <a:spLocks noGrp="1"/>
          </p:cNvSpPr>
          <p:nvPr>
            <p:ph type="title"/>
          </p:nvPr>
        </p:nvSpPr>
        <p:spPr/>
        <p:txBody>
          <a:bodyPr wrap="square">
            <a:noAutofit/>
          </a:bodyPr>
          <a:lstStyle/>
          <a:p>
            <a:r>
              <a:rPr lang="en-US">
                <a:latin typeface="Huawei Sans" panose="020C0503030203020204" pitchFamily="34" charset="0"/>
              </a:rPr>
              <a:t>IP Address Structure</a:t>
            </a:r>
          </a:p>
        </p:txBody>
      </p:sp>
      <p:sp>
        <p:nvSpPr>
          <p:cNvPr id="3" name="文本占位符 2"/>
          <p:cNvSpPr>
            <a:spLocks noGrp="1"/>
          </p:cNvSpPr>
          <p:nvPr>
            <p:ph type="body" sz="quarter" idx="10"/>
          </p:nvPr>
        </p:nvSpPr>
        <p:spPr/>
        <p:txBody>
          <a:bodyPr wrap="square">
            <a:noAutofit/>
          </a:bodyPr>
          <a:lstStyle/>
          <a:p>
            <a:pPr fontAlgn="ctr"/>
            <a:r>
              <a:rPr lang="en-US" sz="1800" b="1" dirty="0">
                <a:latin typeface="Huawei Sans" panose="020C0503030203020204" pitchFamily="34" charset="0"/>
              </a:rPr>
              <a:t>Network part:</a:t>
            </a:r>
            <a:r>
              <a:rPr lang="en-US" sz="1800" dirty="0">
                <a:latin typeface="Huawei Sans" panose="020C0503030203020204" pitchFamily="34" charset="0"/>
              </a:rPr>
              <a:t> identifies a network.</a:t>
            </a:r>
          </a:p>
          <a:p>
            <a:pPr fontAlgn="ctr"/>
            <a:r>
              <a:rPr lang="en-US" sz="1800" b="1" dirty="0">
                <a:latin typeface="Huawei Sans" panose="020C0503030203020204" pitchFamily="34" charset="0"/>
              </a:rPr>
              <a:t>Host part:</a:t>
            </a:r>
            <a:r>
              <a:rPr lang="en-US" sz="1800" dirty="0">
                <a:latin typeface="Huawei Sans" panose="020C0503030203020204" pitchFamily="34" charset="0"/>
              </a:rPr>
              <a:t> identifies a host and is used to differentiate hosts on a network.</a:t>
            </a:r>
          </a:p>
        </p:txBody>
      </p:sp>
      <p:graphicFrame>
        <p:nvGraphicFramePr>
          <p:cNvPr id="5" name="表格 4"/>
          <p:cNvGraphicFramePr>
            <a:graphicFrameLocks noGrp="1"/>
          </p:cNvGraphicFramePr>
          <p:nvPr>
            <p:extLst/>
          </p:nvPr>
        </p:nvGraphicFramePr>
        <p:xfrm>
          <a:off x="2567608" y="2276872"/>
          <a:ext cx="5628456" cy="365633"/>
        </p:xfrm>
        <a:graphic>
          <a:graphicData uri="http://schemas.openxmlformats.org/drawingml/2006/table">
            <a:tbl>
              <a:tblPr firstRow="1" bandRow="1">
                <a:tableStyleId>{2A488322-F2BA-4B5B-9748-0D474271808F}</a:tableStyleId>
              </a:tblPr>
              <a:tblGrid>
                <a:gridCol w="4221342">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tblGrid>
              <a:tr h="288032">
                <a:tc>
                  <a:txBody>
                    <a:bodyPr/>
                    <a:lstStyle/>
                    <a:p>
                      <a:pPr algn="ctr" fontAlgn="ctr"/>
                      <a:r>
                        <a:rPr lang="en-US"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Network </a:t>
                      </a:r>
                      <a:r>
                        <a:rPr lang="en-US" b="0" dirty="0" smtClean="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part</a:t>
                      </a:r>
                      <a:endParaRPr lang="en-US"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Host </a:t>
                      </a:r>
                      <a:r>
                        <a:rPr lang="en-US" b="0" dirty="0" smtClean="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part</a:t>
                      </a:r>
                      <a:endParaRPr lang="en-US"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bl>
          </a:graphicData>
        </a:graphic>
      </p:graphicFrame>
      <p:graphicFrame>
        <p:nvGraphicFramePr>
          <p:cNvPr id="7" name="表格 6"/>
          <p:cNvGraphicFramePr>
            <a:graphicFrameLocks noGrp="1"/>
          </p:cNvGraphicFramePr>
          <p:nvPr>
            <p:extLst/>
          </p:nvPr>
        </p:nvGraphicFramePr>
        <p:xfrm>
          <a:off x="2567608" y="3501008"/>
          <a:ext cx="5628456" cy="365633"/>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gridCol w="1407114">
                  <a:extLst>
                    <a:ext uri="{9D8B030D-6E8A-4147-A177-3AD203B41FA5}">
                      <a16:colId xmlns="" xmlns:a16="http://schemas.microsoft.com/office/drawing/2014/main" val="20003"/>
                    </a:ext>
                  </a:extLst>
                </a:gridCol>
              </a:tblGrid>
              <a:tr h="288032">
                <a:tc>
                  <a:txBody>
                    <a:bodyPr/>
                    <a:lstStyle/>
                    <a:p>
                      <a:pPr algn="ctr" fontAlgn="ctr"/>
                      <a:r>
                        <a:rPr lang="en-US"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b="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bl>
          </a:graphicData>
        </a:graphic>
      </p:graphicFrame>
      <p:graphicFrame>
        <p:nvGraphicFramePr>
          <p:cNvPr id="8" name="表格 7"/>
          <p:cNvGraphicFramePr>
            <a:graphicFrameLocks noGrp="1"/>
          </p:cNvGraphicFramePr>
          <p:nvPr>
            <p:extLst/>
          </p:nvPr>
        </p:nvGraphicFramePr>
        <p:xfrm>
          <a:off x="2531604" y="4293096"/>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9" name="表格 8"/>
          <p:cNvGraphicFramePr>
            <a:graphicFrameLocks noGrp="1"/>
          </p:cNvGraphicFramePr>
          <p:nvPr>
            <p:extLst/>
          </p:nvPr>
        </p:nvGraphicFramePr>
        <p:xfrm>
          <a:off x="4415813" y="4293096"/>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0" name="表格 9"/>
          <p:cNvGraphicFramePr>
            <a:graphicFrameLocks noGrp="1"/>
          </p:cNvGraphicFramePr>
          <p:nvPr>
            <p:extLst/>
          </p:nvPr>
        </p:nvGraphicFramePr>
        <p:xfrm>
          <a:off x="6300022" y="4293096"/>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1" name="表格 10"/>
          <p:cNvGraphicFramePr>
            <a:graphicFrameLocks noGrp="1"/>
          </p:cNvGraphicFramePr>
          <p:nvPr>
            <p:extLst/>
          </p:nvPr>
        </p:nvGraphicFramePr>
        <p:xfrm>
          <a:off x="8318192" y="4293096"/>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2" name="表格 11"/>
          <p:cNvGraphicFramePr>
            <a:graphicFrameLocks noGrp="1"/>
          </p:cNvGraphicFramePr>
          <p:nvPr>
            <p:extLst/>
          </p:nvPr>
        </p:nvGraphicFramePr>
        <p:xfrm>
          <a:off x="2531604"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3" name="表格 12"/>
          <p:cNvGraphicFramePr>
            <a:graphicFrameLocks noGrp="1"/>
          </p:cNvGraphicFramePr>
          <p:nvPr>
            <p:extLst/>
          </p:nvPr>
        </p:nvGraphicFramePr>
        <p:xfrm>
          <a:off x="4415813"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4" name="表格 13"/>
          <p:cNvGraphicFramePr>
            <a:graphicFrameLocks noGrp="1"/>
          </p:cNvGraphicFramePr>
          <p:nvPr>
            <p:extLst/>
          </p:nvPr>
        </p:nvGraphicFramePr>
        <p:xfrm>
          <a:off x="6300022"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5" name="表格 14"/>
          <p:cNvGraphicFramePr>
            <a:graphicFrameLocks noGrp="1"/>
          </p:cNvGraphicFramePr>
          <p:nvPr>
            <p:extLst/>
          </p:nvPr>
        </p:nvGraphicFramePr>
        <p:xfrm>
          <a:off x="8318192"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cxnSp>
        <p:nvCxnSpPr>
          <p:cNvPr id="17" name="直接连接符 16"/>
          <p:cNvCxnSpPr/>
          <p:nvPr/>
        </p:nvCxnSpPr>
        <p:spPr bwMode="auto">
          <a:xfrm>
            <a:off x="8148228" y="4257252"/>
            <a:ext cx="0" cy="1440000"/>
          </a:xfrm>
          <a:prstGeom prst="line">
            <a:avLst/>
          </a:prstGeom>
          <a:solidFill>
            <a:schemeClr val="accent1"/>
          </a:solidFill>
          <a:ln w="19050" cap="flat" cmpd="sng" algn="ctr">
            <a:solidFill>
              <a:srgbClr val="EC7061"/>
            </a:solidFill>
            <a:prstDash val="sysDash"/>
            <a:round/>
            <a:headEnd type="none" w="med" len="med"/>
            <a:tailEnd type="none" w="med" len="med"/>
          </a:ln>
          <a:effectLst/>
        </p:spPr>
      </p:cxnSp>
      <p:sp>
        <p:nvSpPr>
          <p:cNvPr id="19" name="矩形 18"/>
          <p:cNvSpPr/>
          <p:nvPr/>
        </p:nvSpPr>
        <p:spPr>
          <a:xfrm>
            <a:off x="4461873" y="5337212"/>
            <a:ext cx="1574120" cy="338554"/>
          </a:xfrm>
          <a:prstGeom prst="rect">
            <a:avLst/>
          </a:prstGeom>
        </p:spPr>
        <p:txBody>
          <a:bodyPr wrap="square">
            <a:noAutofit/>
          </a:bodyPr>
          <a:lstStyle/>
          <a:p>
            <a:pPr algn="ctr" fontAlgn="ctr"/>
            <a:r>
              <a:rPr lang="en-US" sz="16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Network part</a:t>
            </a:r>
          </a:p>
        </p:txBody>
      </p:sp>
      <p:sp>
        <p:nvSpPr>
          <p:cNvPr id="20" name="矩形 19"/>
          <p:cNvSpPr/>
          <p:nvPr/>
        </p:nvSpPr>
        <p:spPr>
          <a:xfrm>
            <a:off x="8416746" y="5337212"/>
            <a:ext cx="1476164" cy="338554"/>
          </a:xfrm>
          <a:prstGeom prst="rect">
            <a:avLst/>
          </a:prstGeom>
        </p:spPr>
        <p:txBody>
          <a:bodyPr wrap="square">
            <a:noAutofit/>
          </a:bodyPr>
          <a:lstStyle/>
          <a:p>
            <a:pPr algn="ctr" fontAlgn="ctr"/>
            <a:r>
              <a:rPr lang="en-US" sz="16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Host part</a:t>
            </a:r>
          </a:p>
        </p:txBody>
      </p:sp>
      <p:sp>
        <p:nvSpPr>
          <p:cNvPr id="22" name="矩形 21"/>
          <p:cNvSpPr/>
          <p:nvPr/>
        </p:nvSpPr>
        <p:spPr>
          <a:xfrm>
            <a:off x="839416" y="4329100"/>
            <a:ext cx="1656184" cy="307777"/>
          </a:xfrm>
          <a:prstGeom prst="rect">
            <a:avLst/>
          </a:prstGeom>
        </p:spPr>
        <p:txBody>
          <a:bodyPr wrap="square">
            <a:noAutofit/>
          </a:bodyPr>
          <a:lstStyle/>
          <a:p>
            <a:pPr algn="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192.168.10.1</a:t>
            </a:r>
          </a:p>
        </p:txBody>
      </p:sp>
      <p:sp>
        <p:nvSpPr>
          <p:cNvPr id="23" name="矩形 22"/>
          <p:cNvSpPr/>
          <p:nvPr/>
        </p:nvSpPr>
        <p:spPr>
          <a:xfrm>
            <a:off x="839416" y="4941168"/>
            <a:ext cx="1656184" cy="307777"/>
          </a:xfrm>
          <a:prstGeom prst="rect">
            <a:avLst/>
          </a:prstGeom>
        </p:spPr>
        <p:txBody>
          <a:bodyPr wrap="square">
            <a:noAutofit/>
          </a:bodyPr>
          <a:lstStyle/>
          <a:p>
            <a:pPr algn="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255.255.255.0</a:t>
            </a:r>
          </a:p>
        </p:txBody>
      </p:sp>
      <p:sp>
        <p:nvSpPr>
          <p:cNvPr id="27" name="矩形 26"/>
          <p:cNvSpPr/>
          <p:nvPr/>
        </p:nvSpPr>
        <p:spPr>
          <a:xfrm>
            <a:off x="10092444" y="4329100"/>
            <a:ext cx="1656184" cy="307777"/>
          </a:xfrm>
          <a:prstGeom prst="rect">
            <a:avLst/>
          </a:prstGeom>
        </p:spPr>
        <p:txBody>
          <a:bodyPr wrap="square">
            <a:noAutofit/>
          </a:bodyPr>
          <a:lstStyle/>
          <a:p>
            <a:pP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IP address</a:t>
            </a:r>
          </a:p>
        </p:txBody>
      </p:sp>
      <p:sp>
        <p:nvSpPr>
          <p:cNvPr id="28" name="矩形 27"/>
          <p:cNvSpPr/>
          <p:nvPr/>
        </p:nvSpPr>
        <p:spPr>
          <a:xfrm>
            <a:off x="10092444" y="4941168"/>
            <a:ext cx="1656184" cy="307777"/>
          </a:xfrm>
          <a:prstGeom prst="rect">
            <a:avLst/>
          </a:prstGeom>
        </p:spPr>
        <p:txBody>
          <a:bodyPr wrap="square">
            <a:noAutofit/>
          </a:bodyPr>
          <a:lstStyle/>
          <a:p>
            <a:pP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Network mask</a:t>
            </a:r>
          </a:p>
        </p:txBody>
      </p:sp>
      <p:cxnSp>
        <p:nvCxnSpPr>
          <p:cNvPr id="29" name="肘形连接符 28"/>
          <p:cNvCxnSpPr/>
          <p:nvPr/>
        </p:nvCxnSpPr>
        <p:spPr bwMode="auto">
          <a:xfrm rot="16200000" flipH="1">
            <a:off x="1919536" y="5372794"/>
            <a:ext cx="540060" cy="540060"/>
          </a:xfrm>
          <a:prstGeom prst="bentConnector3">
            <a:avLst>
              <a:gd name="adj1" fmla="val 99383"/>
            </a:avLst>
          </a:prstGeom>
          <a:solidFill>
            <a:schemeClr val="accent1"/>
          </a:solidFill>
          <a:ln w="9525" cap="flat" cmpd="sng" algn="ctr">
            <a:solidFill>
              <a:schemeClr val="tx1"/>
            </a:solidFill>
            <a:prstDash val="solid"/>
            <a:round/>
            <a:headEnd type="none" w="med" len="med"/>
            <a:tailEnd type="triangle"/>
          </a:ln>
          <a:effectLst/>
        </p:spPr>
      </p:cxnSp>
      <p:sp>
        <p:nvSpPr>
          <p:cNvPr id="30" name="íṥliḑe">
            <a:extLst>
              <a:ext uri="{FF2B5EF4-FFF2-40B4-BE49-F238E27FC236}">
                <a16:creationId xmlns="" xmlns:a16="http://schemas.microsoft.com/office/drawing/2014/main" id="{03370132-C199-466C-9FF3-97790D081173}"/>
              </a:ext>
            </a:extLst>
          </p:cNvPr>
          <p:cNvSpPr txBox="1"/>
          <p:nvPr/>
        </p:nvSpPr>
        <p:spPr bwMode="gray">
          <a:xfrm>
            <a:off x="2531604" y="5809954"/>
            <a:ext cx="4572508" cy="355350"/>
          </a:xfrm>
          <a:prstGeom prst="rect">
            <a:avLst/>
          </a:prstGeom>
          <a:solidFill>
            <a:srgbClr val="F4FBFE"/>
          </a:solidFill>
          <a:ln w="12700">
            <a:solidFill>
              <a:srgbClr val="00B0F0"/>
            </a:solidFill>
            <a:prstDash val="dash"/>
            <a:miter lim="800000"/>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ctr"/>
            <a:r>
              <a:rPr lang="en-US" sz="1400" b="1" dirty="0">
                <a:latin typeface="Huawei Sans" panose="020C0503030203020204" pitchFamily="34" charset="0"/>
                <a:ea typeface="方正兰亭黑简体" panose="02000000000000000000" pitchFamily="2" charset="-122"/>
                <a:cs typeface="Huawei Sans" panose="020C0503030203020204" pitchFamily="34" charset="0"/>
              </a:rPr>
              <a:t>192.168.10.1 </a:t>
            </a:r>
            <a:r>
              <a:rPr lang="en-US" sz="1400" b="1" dirty="0" smtClean="0">
                <a:latin typeface="Huawei Sans" panose="020C0503030203020204" pitchFamily="34" charset="0"/>
                <a:ea typeface="方正兰亭黑简体" panose="02000000000000000000" pitchFamily="2" charset="-122"/>
                <a:cs typeface="Huawei Sans" panose="020C0503030203020204" pitchFamily="34" charset="0"/>
              </a:rPr>
              <a:t>255.255.255.0 </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 192.168.10.1/24</a:t>
            </a:r>
          </a:p>
        </p:txBody>
      </p:sp>
      <p:sp>
        <p:nvSpPr>
          <p:cNvPr id="31" name="矩形 30"/>
          <p:cNvSpPr/>
          <p:nvPr/>
        </p:nvSpPr>
        <p:spPr>
          <a:xfrm>
            <a:off x="839417" y="5497065"/>
            <a:ext cx="1152128" cy="307777"/>
          </a:xfrm>
          <a:prstGeom prst="rect">
            <a:avLst/>
          </a:prstGeom>
        </p:spPr>
        <p:txBody>
          <a:bodyPr wrap="square">
            <a:noAutofit/>
          </a:bodyPr>
          <a:lstStyle/>
          <a:p>
            <a:pP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Written as</a:t>
            </a:r>
          </a:p>
        </p:txBody>
      </p:sp>
      <p:sp>
        <p:nvSpPr>
          <p:cNvPr id="32" name="五边形 31"/>
          <p:cNvSpPr/>
          <p:nvPr/>
        </p:nvSpPr>
        <p:spPr bwMode="auto">
          <a:xfrm>
            <a:off x="6367500" y="113812"/>
            <a:ext cx="900100" cy="227227"/>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9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Concepts</a:t>
            </a:r>
          </a:p>
        </p:txBody>
      </p:sp>
      <p:sp>
        <p:nvSpPr>
          <p:cNvPr id="33" name="燕尾形 32"/>
          <p:cNvSpPr/>
          <p:nvPr/>
        </p:nvSpPr>
        <p:spPr bwMode="auto">
          <a:xfrm>
            <a:off x="7178402" y="113812"/>
            <a:ext cx="143510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Address Classification</a:t>
            </a:r>
          </a:p>
        </p:txBody>
      </p:sp>
      <p:sp>
        <p:nvSpPr>
          <p:cNvPr id="34" name="燕尾形 33"/>
          <p:cNvSpPr/>
          <p:nvPr/>
        </p:nvSpPr>
        <p:spPr bwMode="auto">
          <a:xfrm>
            <a:off x="8524304" y="113812"/>
            <a:ext cx="1376664"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Address Calculation</a:t>
            </a:r>
          </a:p>
        </p:txBody>
      </p:sp>
      <p:sp>
        <p:nvSpPr>
          <p:cNvPr id="35" name="燕尾形 34"/>
          <p:cNvSpPr/>
          <p:nvPr/>
        </p:nvSpPr>
        <p:spPr bwMode="auto">
          <a:xfrm>
            <a:off x="9811770" y="113812"/>
            <a:ext cx="123825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Special Addresses</a:t>
            </a:r>
          </a:p>
        </p:txBody>
      </p:sp>
      <p:sp>
        <p:nvSpPr>
          <p:cNvPr id="43" name="燕尾形 42"/>
          <p:cNvSpPr/>
          <p:nvPr/>
        </p:nvSpPr>
        <p:spPr bwMode="auto">
          <a:xfrm>
            <a:off x="10960822" y="113812"/>
            <a:ext cx="108000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IPv4 vs. IPv6</a:t>
            </a:r>
          </a:p>
        </p:txBody>
      </p:sp>
    </p:spTree>
    <p:extLst>
      <p:ext uri="{BB962C8B-B14F-4D97-AF65-F5344CB8AC3E}">
        <p14:creationId xmlns:p14="http://schemas.microsoft.com/office/powerpoint/2010/main" val="4089506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177" y="410400"/>
            <a:ext cx="9827761" cy="640800"/>
          </a:xfrm>
        </p:spPr>
        <p:txBody>
          <a:bodyPr wrap="square">
            <a:noAutofit/>
          </a:bodyPr>
          <a:lstStyle/>
          <a:p>
            <a:r>
              <a:rPr lang="en-US" dirty="0">
                <a:latin typeface="Huawei Sans" panose="020C0503030203020204" pitchFamily="34" charset="0"/>
              </a:rPr>
              <a:t>IP Addressing</a:t>
            </a:r>
          </a:p>
        </p:txBody>
      </p:sp>
      <p:sp>
        <p:nvSpPr>
          <p:cNvPr id="16" name="文本占位符 15"/>
          <p:cNvSpPr>
            <a:spLocks noGrp="1"/>
          </p:cNvSpPr>
          <p:nvPr>
            <p:ph type="body" sz="quarter" idx="10"/>
          </p:nvPr>
        </p:nvSpPr>
        <p:spPr>
          <a:xfrm>
            <a:off x="468317" y="1233488"/>
            <a:ext cx="11276183" cy="989252"/>
          </a:xfrm>
        </p:spPr>
        <p:txBody>
          <a:bodyPr wrap="square">
            <a:noAutofit/>
          </a:bodyPr>
          <a:lstStyle/>
          <a:p>
            <a:pPr fontAlgn="ctr"/>
            <a:r>
              <a:rPr lang="en-US" sz="1800" b="1" dirty="0">
                <a:latin typeface="Huawei Sans" panose="020C0503030203020204" pitchFamily="34" charset="0"/>
              </a:rPr>
              <a:t>Network part (network ID):</a:t>
            </a:r>
            <a:r>
              <a:rPr lang="en-US" sz="1800" dirty="0">
                <a:latin typeface="Huawei Sans" panose="020C0503030203020204" pitchFamily="34" charset="0"/>
              </a:rPr>
              <a:t> identifies a network.</a:t>
            </a:r>
          </a:p>
          <a:p>
            <a:pPr fontAlgn="ctr"/>
            <a:r>
              <a:rPr lang="en-US" sz="1800" b="1" dirty="0">
                <a:latin typeface="Huawei Sans" panose="020C0503030203020204" pitchFamily="34" charset="0"/>
              </a:rPr>
              <a:t>Host part:</a:t>
            </a:r>
            <a:r>
              <a:rPr lang="en-US" sz="1800" dirty="0">
                <a:latin typeface="Huawei Sans" panose="020C0503030203020204" pitchFamily="34" charset="0"/>
              </a:rPr>
              <a:t> identifies a host and is used to differentiate hosts on a network.</a:t>
            </a:r>
          </a:p>
        </p:txBody>
      </p:sp>
      <p:sp>
        <p:nvSpPr>
          <p:cNvPr id="6" name="矩形 5"/>
          <p:cNvSpPr/>
          <p:nvPr/>
        </p:nvSpPr>
        <p:spPr bwMode="auto">
          <a:xfrm>
            <a:off x="1671840" y="2290530"/>
            <a:ext cx="1440000" cy="360040"/>
          </a:xfrm>
          <a:prstGeom prst="rect">
            <a:avLst/>
          </a:prstGeom>
          <a:noFill/>
          <a:ln w="19050">
            <a:solidFill>
              <a:srgbClr val="99DFF9"/>
            </a:solidFill>
            <a:prstDash val="solid"/>
            <a:miter lim="800000"/>
            <a:headEnd/>
            <a:tailEnd/>
          </a:ln>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Network part</a:t>
            </a:r>
          </a:p>
        </p:txBody>
      </p:sp>
      <p:sp>
        <p:nvSpPr>
          <p:cNvPr id="7" name="矩形 6"/>
          <p:cNvSpPr/>
          <p:nvPr/>
        </p:nvSpPr>
        <p:spPr bwMode="auto">
          <a:xfrm rot="607965">
            <a:off x="3976155" y="2378236"/>
            <a:ext cx="1080000" cy="360040"/>
          </a:xfrm>
          <a:prstGeom prst="rect">
            <a:avLst/>
          </a:prstGeom>
          <a:solidFill>
            <a:srgbClr val="00B0F0"/>
          </a:solidFill>
          <a:ln w="9525">
            <a:solidFill>
              <a:srgbClr val="99DFF9"/>
            </a:solidFill>
            <a:prstDash val="solid"/>
            <a:miter lim="800000"/>
            <a:headEnd/>
            <a:tailEnd/>
          </a:ln>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Host part</a:t>
            </a:r>
          </a:p>
        </p:txBody>
      </p:sp>
      <p:sp>
        <p:nvSpPr>
          <p:cNvPr id="17" name="矩形 16"/>
          <p:cNvSpPr/>
          <p:nvPr/>
        </p:nvSpPr>
        <p:spPr>
          <a:xfrm>
            <a:off x="1671840" y="2970502"/>
            <a:ext cx="1440000" cy="276999"/>
          </a:xfrm>
          <a:prstGeom prst="rect">
            <a:avLst/>
          </a:prstGeom>
          <a:ln w="19050">
            <a:solidFill>
              <a:srgbClr val="99DFF9"/>
            </a:solidFill>
            <a:prstDash val="sysDash"/>
          </a:ln>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Community A </a:t>
            </a:r>
          </a:p>
        </p:txBody>
      </p:sp>
      <p:sp>
        <p:nvSpPr>
          <p:cNvPr id="18" name="矩形 17"/>
          <p:cNvSpPr/>
          <p:nvPr/>
        </p:nvSpPr>
        <p:spPr>
          <a:xfrm>
            <a:off x="3283526" y="2970502"/>
            <a:ext cx="1592669" cy="276999"/>
          </a:xfrm>
          <a:prstGeom prst="rect">
            <a:avLst/>
          </a:prstGeom>
          <a:ln w="19050">
            <a:solidFill>
              <a:srgbClr val="99DFF9"/>
            </a:solidFill>
            <a:prstDash val="sysDash"/>
          </a:ln>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No. X, Street </a:t>
            </a:r>
            <a:r>
              <a:rPr lang="en-US" sz="1200" dirty="0" smtClean="0">
                <a:latin typeface="Huawei Sans" panose="020C0503030203020204" pitchFamily="34" charset="0"/>
                <a:ea typeface="方正兰亭黑简体" panose="02000000000000000000" pitchFamily="2" charset="-122"/>
                <a:cs typeface="Huawei Sans" panose="020C0503030203020204" pitchFamily="34" charset="0"/>
              </a:rPr>
              <a:t>Y, </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John</a:t>
            </a:r>
          </a:p>
        </p:txBody>
      </p:sp>
      <p:cxnSp>
        <p:nvCxnSpPr>
          <p:cNvPr id="20" name="直接箭头连接符 19"/>
          <p:cNvCxnSpPr/>
          <p:nvPr/>
        </p:nvCxnSpPr>
        <p:spPr bwMode="auto">
          <a:xfrm>
            <a:off x="2417387" y="2645677"/>
            <a:ext cx="0" cy="2880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直接箭头连接符 22"/>
          <p:cNvCxnSpPr>
            <a:stCxn id="7" idx="2"/>
            <a:endCxn id="18" idx="0"/>
          </p:cNvCxnSpPr>
          <p:nvPr/>
        </p:nvCxnSpPr>
        <p:spPr bwMode="auto">
          <a:xfrm flipH="1">
            <a:off x="4079861" y="2735468"/>
            <a:ext cx="404623" cy="23503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矩形 13"/>
          <p:cNvSpPr/>
          <p:nvPr/>
        </p:nvSpPr>
        <p:spPr>
          <a:xfrm>
            <a:off x="1876813" y="3902603"/>
            <a:ext cx="2844316" cy="338554"/>
          </a:xfrm>
          <a:prstGeom prst="rect">
            <a:avLst/>
          </a:prstGeom>
        </p:spPr>
        <p:txBody>
          <a:bodyPr wrap="square">
            <a:noAutofit/>
          </a:bodyPr>
          <a:lstStyle/>
          <a:p>
            <a:pPr algn="ctr"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Community A (network bits)</a:t>
            </a:r>
          </a:p>
        </p:txBody>
      </p:sp>
      <p:sp>
        <p:nvSpPr>
          <p:cNvPr id="15" name="矩形 14"/>
          <p:cNvSpPr/>
          <p:nvPr/>
        </p:nvSpPr>
        <p:spPr>
          <a:xfrm>
            <a:off x="2417387" y="5575687"/>
            <a:ext cx="2350797" cy="523220"/>
          </a:xfrm>
          <a:prstGeom prst="rect">
            <a:avLst/>
          </a:prstGeom>
        </p:spPr>
        <p:txBody>
          <a:bodyPr wrap="square">
            <a:noAutofit/>
          </a:bodyPr>
          <a:lstStyle/>
          <a:p>
            <a:pPr algn="ct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No. X, Street </a:t>
            </a:r>
            <a:r>
              <a:rPr lang="en-US" sz="1400" dirty="0" smtClean="0">
                <a:latin typeface="Huawei Sans" panose="020C0503030203020204" pitchFamily="34" charset="0"/>
                <a:ea typeface="方正兰亭黑简体" panose="02000000000000000000" pitchFamily="2" charset="-122"/>
                <a:cs typeface="Huawei Sans" panose="020C0503030203020204" pitchFamily="34" charset="0"/>
              </a:rPr>
              <a:t>Y, </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John </a:t>
            </a:r>
            <a:endParaRPr lang="en-US" sz="1400" dirty="0" smtClean="0">
              <a:latin typeface="Huawei Sans" panose="020C0503030203020204" pitchFamily="34" charset="0"/>
              <a:ea typeface="方正兰亭黑简体" panose="02000000000000000000" pitchFamily="2" charset="-122"/>
              <a:cs typeface="Huawei Sans" panose="020C0503030203020204" pitchFamily="34" charset="0"/>
            </a:endParaRPr>
          </a:p>
          <a:p>
            <a:pPr algn="ctr" fontAlgn="ctr"/>
            <a:r>
              <a:rPr lang="en-US" sz="1400" dirty="0" smtClean="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host bits)</a:t>
            </a:r>
          </a:p>
        </p:txBody>
      </p:sp>
      <p:grpSp>
        <p:nvGrpSpPr>
          <p:cNvPr id="8" name="组合 7"/>
          <p:cNvGrpSpPr/>
          <p:nvPr/>
        </p:nvGrpSpPr>
        <p:grpSpPr>
          <a:xfrm>
            <a:off x="2517419" y="4432378"/>
            <a:ext cx="1405186" cy="1027110"/>
            <a:chOff x="2459596" y="4473389"/>
            <a:chExt cx="2085849" cy="1524636"/>
          </a:xfrm>
        </p:grpSpPr>
        <p:sp>
          <p:nvSpPr>
            <p:cNvPr id="10" name="users-group_32441"/>
            <p:cNvSpPr>
              <a:spLocks noChangeAspect="1"/>
            </p:cNvSpPr>
            <p:nvPr/>
          </p:nvSpPr>
          <p:spPr bwMode="auto">
            <a:xfrm>
              <a:off x="3935760" y="4473389"/>
              <a:ext cx="609685" cy="557939"/>
            </a:xfrm>
            <a:custGeom>
              <a:avLst/>
              <a:gdLst>
                <a:gd name="T0" fmla="*/ 2878 w 7148"/>
                <a:gd name="T1" fmla="*/ 0 h 6551"/>
                <a:gd name="T2" fmla="*/ 2878 w 7148"/>
                <a:gd name="T3" fmla="*/ 1833 h 6551"/>
                <a:gd name="T4" fmla="*/ 3318 w 7148"/>
                <a:gd name="T5" fmla="*/ 2457 h 6551"/>
                <a:gd name="T6" fmla="*/ 3267 w 7148"/>
                <a:gd name="T7" fmla="*/ 1895 h 6551"/>
                <a:gd name="T8" fmla="*/ 2250 w 7148"/>
                <a:gd name="T9" fmla="*/ 1920 h 6551"/>
                <a:gd name="T10" fmla="*/ 2920 w 7148"/>
                <a:gd name="T11" fmla="*/ 2374 h 6551"/>
                <a:gd name="T12" fmla="*/ 3473 w 7148"/>
                <a:gd name="T13" fmla="*/ 2539 h 6551"/>
                <a:gd name="T14" fmla="*/ 4317 w 7148"/>
                <a:gd name="T15" fmla="*/ 3396 h 6551"/>
                <a:gd name="T16" fmla="*/ 4317 w 7148"/>
                <a:gd name="T17" fmla="*/ 1708 h 6551"/>
                <a:gd name="T18" fmla="*/ 2920 w 7148"/>
                <a:gd name="T19" fmla="*/ 4267 h 6551"/>
                <a:gd name="T20" fmla="*/ 2920 w 7148"/>
                <a:gd name="T21" fmla="*/ 2579 h 6551"/>
                <a:gd name="T22" fmla="*/ 2920 w 7148"/>
                <a:gd name="T23" fmla="*/ 4267 h 6551"/>
                <a:gd name="T24" fmla="*/ 2562 w 7148"/>
                <a:gd name="T25" fmla="*/ 4325 h 6551"/>
                <a:gd name="T26" fmla="*/ 1481 w 7148"/>
                <a:gd name="T27" fmla="*/ 6282 h 6551"/>
                <a:gd name="T28" fmla="*/ 1544 w 7148"/>
                <a:gd name="T29" fmla="*/ 6314 h 6551"/>
                <a:gd name="T30" fmla="*/ 4297 w 7148"/>
                <a:gd name="T31" fmla="*/ 6310 h 6551"/>
                <a:gd name="T32" fmla="*/ 4359 w 7148"/>
                <a:gd name="T33" fmla="*/ 6282 h 6551"/>
                <a:gd name="T34" fmla="*/ 3278 w 7148"/>
                <a:gd name="T35" fmla="*/ 4325 h 6551"/>
                <a:gd name="T36" fmla="*/ 3964 w 7148"/>
                <a:gd name="T37" fmla="*/ 3454 h 6551"/>
                <a:gd name="T38" fmla="*/ 4561 w 7148"/>
                <a:gd name="T39" fmla="*/ 5407 h 6551"/>
                <a:gd name="T40" fmla="*/ 5693 w 7148"/>
                <a:gd name="T41" fmla="*/ 5439 h 6551"/>
                <a:gd name="T42" fmla="*/ 5756 w 7148"/>
                <a:gd name="T43" fmla="*/ 5410 h 6551"/>
                <a:gd name="T44" fmla="*/ 4675 w 7148"/>
                <a:gd name="T45" fmla="*/ 3454 h 6551"/>
                <a:gd name="T46" fmla="*/ 5352 w 7148"/>
                <a:gd name="T47" fmla="*/ 2467 h 6551"/>
                <a:gd name="T48" fmla="*/ 6553 w 7148"/>
                <a:gd name="T49" fmla="*/ 1702 h 6551"/>
                <a:gd name="T50" fmla="*/ 4865 w 7148"/>
                <a:gd name="T51" fmla="*/ 1690 h 6551"/>
                <a:gd name="T52" fmla="*/ 5356 w 7148"/>
                <a:gd name="T53" fmla="*/ 2604 h 6551"/>
                <a:gd name="T54" fmla="*/ 5952 w 7148"/>
                <a:gd name="T55" fmla="*/ 4558 h 6551"/>
                <a:gd name="T56" fmla="*/ 7085 w 7148"/>
                <a:gd name="T57" fmla="*/ 4590 h 6551"/>
                <a:gd name="T58" fmla="*/ 7148 w 7148"/>
                <a:gd name="T59" fmla="*/ 4561 h 6551"/>
                <a:gd name="T60" fmla="*/ 6067 w 7148"/>
                <a:gd name="T61" fmla="*/ 2604 h 6551"/>
                <a:gd name="T62" fmla="*/ 1888 w 7148"/>
                <a:gd name="T63" fmla="*/ 3266 h 6551"/>
                <a:gd name="T64" fmla="*/ 2283 w 7148"/>
                <a:gd name="T65" fmla="*/ 2552 h 6551"/>
                <a:gd name="T66" fmla="*/ 595 w 7148"/>
                <a:gd name="T67" fmla="*/ 2552 h 6551"/>
                <a:gd name="T68" fmla="*/ 2197 w 7148"/>
                <a:gd name="T69" fmla="*/ 4178 h 6551"/>
                <a:gd name="T70" fmla="*/ 1797 w 7148"/>
                <a:gd name="T71" fmla="*/ 3454 h 6551"/>
                <a:gd name="T72" fmla="*/ 0 w 7148"/>
                <a:gd name="T73" fmla="*/ 4534 h 6551"/>
                <a:gd name="T74" fmla="*/ 2 w 7148"/>
                <a:gd name="T75" fmla="*/ 5424 h 6551"/>
                <a:gd name="T76" fmla="*/ 1280 w 7148"/>
                <a:gd name="T77" fmla="*/ 5672 h 6551"/>
                <a:gd name="T78" fmla="*/ 2197 w 7148"/>
                <a:gd name="T79" fmla="*/ 4178 h 6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148" h="6551">
                  <a:moveTo>
                    <a:pt x="1962" y="916"/>
                  </a:moveTo>
                  <a:cubicBezTo>
                    <a:pt x="1962" y="410"/>
                    <a:pt x="2372" y="0"/>
                    <a:pt x="2878" y="0"/>
                  </a:cubicBezTo>
                  <a:cubicBezTo>
                    <a:pt x="3384" y="0"/>
                    <a:pt x="3794" y="410"/>
                    <a:pt x="3794" y="916"/>
                  </a:cubicBezTo>
                  <a:cubicBezTo>
                    <a:pt x="3794" y="1422"/>
                    <a:pt x="3384" y="1833"/>
                    <a:pt x="2878" y="1833"/>
                  </a:cubicBezTo>
                  <a:cubicBezTo>
                    <a:pt x="2372" y="1833"/>
                    <a:pt x="1962" y="1422"/>
                    <a:pt x="1962" y="916"/>
                  </a:cubicBezTo>
                  <a:close/>
                  <a:moveTo>
                    <a:pt x="3318" y="2457"/>
                  </a:moveTo>
                  <a:cubicBezTo>
                    <a:pt x="3327" y="2257"/>
                    <a:pt x="3396" y="2073"/>
                    <a:pt x="3507" y="1920"/>
                  </a:cubicBezTo>
                  <a:cubicBezTo>
                    <a:pt x="3429" y="1904"/>
                    <a:pt x="3349" y="1895"/>
                    <a:pt x="3267" y="1895"/>
                  </a:cubicBezTo>
                  <a:lnTo>
                    <a:pt x="2489" y="1895"/>
                  </a:lnTo>
                  <a:cubicBezTo>
                    <a:pt x="2407" y="1895"/>
                    <a:pt x="2327" y="1904"/>
                    <a:pt x="2250" y="1920"/>
                  </a:cubicBezTo>
                  <a:cubicBezTo>
                    <a:pt x="2368" y="2083"/>
                    <a:pt x="2438" y="2282"/>
                    <a:pt x="2439" y="2498"/>
                  </a:cubicBezTo>
                  <a:cubicBezTo>
                    <a:pt x="2582" y="2419"/>
                    <a:pt x="2746" y="2374"/>
                    <a:pt x="2920" y="2374"/>
                  </a:cubicBezTo>
                  <a:cubicBezTo>
                    <a:pt x="3062" y="2374"/>
                    <a:pt x="3196" y="2404"/>
                    <a:pt x="3318" y="2457"/>
                  </a:cubicBezTo>
                  <a:close/>
                  <a:moveTo>
                    <a:pt x="3473" y="2539"/>
                  </a:moveTo>
                  <a:cubicBezTo>
                    <a:pt x="3740" y="2706"/>
                    <a:pt x="3926" y="2988"/>
                    <a:pt x="3960" y="3316"/>
                  </a:cubicBezTo>
                  <a:cubicBezTo>
                    <a:pt x="4069" y="3367"/>
                    <a:pt x="4189" y="3396"/>
                    <a:pt x="4317" y="3396"/>
                  </a:cubicBezTo>
                  <a:cubicBezTo>
                    <a:pt x="4783" y="3396"/>
                    <a:pt x="5161" y="3018"/>
                    <a:pt x="5161" y="2552"/>
                  </a:cubicBezTo>
                  <a:cubicBezTo>
                    <a:pt x="5161" y="2085"/>
                    <a:pt x="4783" y="1708"/>
                    <a:pt x="4317" y="1708"/>
                  </a:cubicBezTo>
                  <a:cubicBezTo>
                    <a:pt x="3855" y="1708"/>
                    <a:pt x="3480" y="2079"/>
                    <a:pt x="3473" y="2539"/>
                  </a:cubicBezTo>
                  <a:close/>
                  <a:moveTo>
                    <a:pt x="2920" y="4267"/>
                  </a:moveTo>
                  <a:cubicBezTo>
                    <a:pt x="3387" y="4267"/>
                    <a:pt x="3764" y="3889"/>
                    <a:pt x="3764" y="3423"/>
                  </a:cubicBezTo>
                  <a:cubicBezTo>
                    <a:pt x="3764" y="2957"/>
                    <a:pt x="3387" y="2579"/>
                    <a:pt x="2920" y="2579"/>
                  </a:cubicBezTo>
                  <a:cubicBezTo>
                    <a:pt x="2454" y="2579"/>
                    <a:pt x="2076" y="2957"/>
                    <a:pt x="2076" y="3423"/>
                  </a:cubicBezTo>
                  <a:cubicBezTo>
                    <a:pt x="2076" y="3889"/>
                    <a:pt x="2454" y="4267"/>
                    <a:pt x="2920" y="4267"/>
                  </a:cubicBezTo>
                  <a:close/>
                  <a:moveTo>
                    <a:pt x="3278" y="4325"/>
                  </a:moveTo>
                  <a:lnTo>
                    <a:pt x="2562" y="4325"/>
                  </a:lnTo>
                  <a:cubicBezTo>
                    <a:pt x="1966" y="4325"/>
                    <a:pt x="1481" y="4810"/>
                    <a:pt x="1481" y="5406"/>
                  </a:cubicBezTo>
                  <a:lnTo>
                    <a:pt x="1481" y="6282"/>
                  </a:lnTo>
                  <a:lnTo>
                    <a:pt x="1484" y="6296"/>
                  </a:lnTo>
                  <a:lnTo>
                    <a:pt x="1544" y="6314"/>
                  </a:lnTo>
                  <a:cubicBezTo>
                    <a:pt x="2113" y="6492"/>
                    <a:pt x="2607" y="6551"/>
                    <a:pt x="3014" y="6551"/>
                  </a:cubicBezTo>
                  <a:cubicBezTo>
                    <a:pt x="3808" y="6551"/>
                    <a:pt x="4268" y="6325"/>
                    <a:pt x="4297" y="6310"/>
                  </a:cubicBezTo>
                  <a:lnTo>
                    <a:pt x="4353" y="6282"/>
                  </a:lnTo>
                  <a:lnTo>
                    <a:pt x="4359" y="6282"/>
                  </a:lnTo>
                  <a:lnTo>
                    <a:pt x="4359" y="5406"/>
                  </a:lnTo>
                  <a:cubicBezTo>
                    <a:pt x="4359" y="4810"/>
                    <a:pt x="3874" y="4325"/>
                    <a:pt x="3278" y="4325"/>
                  </a:cubicBezTo>
                  <a:close/>
                  <a:moveTo>
                    <a:pt x="4675" y="3454"/>
                  </a:moveTo>
                  <a:lnTo>
                    <a:pt x="3964" y="3454"/>
                  </a:lnTo>
                  <a:cubicBezTo>
                    <a:pt x="3957" y="3738"/>
                    <a:pt x="3835" y="3994"/>
                    <a:pt x="3643" y="4178"/>
                  </a:cubicBezTo>
                  <a:cubicBezTo>
                    <a:pt x="4173" y="4336"/>
                    <a:pt x="4561" y="4827"/>
                    <a:pt x="4561" y="5407"/>
                  </a:cubicBezTo>
                  <a:lnTo>
                    <a:pt x="4561" y="5677"/>
                  </a:lnTo>
                  <a:cubicBezTo>
                    <a:pt x="5262" y="5651"/>
                    <a:pt x="5667" y="5453"/>
                    <a:pt x="5693" y="5439"/>
                  </a:cubicBezTo>
                  <a:lnTo>
                    <a:pt x="5750" y="5410"/>
                  </a:lnTo>
                  <a:lnTo>
                    <a:pt x="5756" y="5410"/>
                  </a:lnTo>
                  <a:lnTo>
                    <a:pt x="5756" y="4534"/>
                  </a:lnTo>
                  <a:cubicBezTo>
                    <a:pt x="5756" y="3938"/>
                    <a:pt x="5271" y="3454"/>
                    <a:pt x="4675" y="3454"/>
                  </a:cubicBezTo>
                  <a:close/>
                  <a:moveTo>
                    <a:pt x="4865" y="1690"/>
                  </a:moveTo>
                  <a:cubicBezTo>
                    <a:pt x="5131" y="1857"/>
                    <a:pt x="5318" y="2139"/>
                    <a:pt x="5352" y="2467"/>
                  </a:cubicBezTo>
                  <a:cubicBezTo>
                    <a:pt x="5460" y="2517"/>
                    <a:pt x="5581" y="2546"/>
                    <a:pt x="5709" y="2546"/>
                  </a:cubicBezTo>
                  <a:cubicBezTo>
                    <a:pt x="6175" y="2546"/>
                    <a:pt x="6553" y="2169"/>
                    <a:pt x="6553" y="1702"/>
                  </a:cubicBezTo>
                  <a:cubicBezTo>
                    <a:pt x="6553" y="1236"/>
                    <a:pt x="6175" y="858"/>
                    <a:pt x="5709" y="858"/>
                  </a:cubicBezTo>
                  <a:cubicBezTo>
                    <a:pt x="5247" y="858"/>
                    <a:pt x="4872" y="1229"/>
                    <a:pt x="4865" y="1690"/>
                  </a:cubicBezTo>
                  <a:close/>
                  <a:moveTo>
                    <a:pt x="6067" y="2604"/>
                  </a:moveTo>
                  <a:lnTo>
                    <a:pt x="5356" y="2604"/>
                  </a:lnTo>
                  <a:cubicBezTo>
                    <a:pt x="5348" y="2889"/>
                    <a:pt x="5227" y="3145"/>
                    <a:pt x="5035" y="3329"/>
                  </a:cubicBezTo>
                  <a:cubicBezTo>
                    <a:pt x="5565" y="3486"/>
                    <a:pt x="5952" y="3978"/>
                    <a:pt x="5952" y="4558"/>
                  </a:cubicBezTo>
                  <a:lnTo>
                    <a:pt x="5952" y="4828"/>
                  </a:lnTo>
                  <a:cubicBezTo>
                    <a:pt x="6654" y="4802"/>
                    <a:pt x="7059" y="4603"/>
                    <a:pt x="7085" y="4590"/>
                  </a:cubicBezTo>
                  <a:lnTo>
                    <a:pt x="7142" y="4561"/>
                  </a:lnTo>
                  <a:lnTo>
                    <a:pt x="7148" y="4561"/>
                  </a:lnTo>
                  <a:lnTo>
                    <a:pt x="7148" y="3685"/>
                  </a:lnTo>
                  <a:cubicBezTo>
                    <a:pt x="7148" y="3089"/>
                    <a:pt x="6663" y="2604"/>
                    <a:pt x="6067" y="2604"/>
                  </a:cubicBezTo>
                  <a:close/>
                  <a:moveTo>
                    <a:pt x="1439" y="3396"/>
                  </a:moveTo>
                  <a:cubicBezTo>
                    <a:pt x="1604" y="3396"/>
                    <a:pt x="1758" y="3348"/>
                    <a:pt x="1888" y="3266"/>
                  </a:cubicBezTo>
                  <a:cubicBezTo>
                    <a:pt x="1930" y="2996"/>
                    <a:pt x="2074" y="2760"/>
                    <a:pt x="2281" y="2599"/>
                  </a:cubicBezTo>
                  <a:cubicBezTo>
                    <a:pt x="2282" y="2583"/>
                    <a:pt x="2283" y="2568"/>
                    <a:pt x="2283" y="2552"/>
                  </a:cubicBezTo>
                  <a:cubicBezTo>
                    <a:pt x="2283" y="2085"/>
                    <a:pt x="1905" y="1708"/>
                    <a:pt x="1439" y="1708"/>
                  </a:cubicBezTo>
                  <a:cubicBezTo>
                    <a:pt x="973" y="1708"/>
                    <a:pt x="595" y="2085"/>
                    <a:pt x="595" y="2552"/>
                  </a:cubicBezTo>
                  <a:cubicBezTo>
                    <a:pt x="595" y="3018"/>
                    <a:pt x="973" y="3396"/>
                    <a:pt x="1439" y="3396"/>
                  </a:cubicBezTo>
                  <a:close/>
                  <a:moveTo>
                    <a:pt x="2197" y="4178"/>
                  </a:moveTo>
                  <a:cubicBezTo>
                    <a:pt x="2006" y="3995"/>
                    <a:pt x="1885" y="3740"/>
                    <a:pt x="1876" y="3457"/>
                  </a:cubicBezTo>
                  <a:cubicBezTo>
                    <a:pt x="1850" y="3455"/>
                    <a:pt x="1824" y="3454"/>
                    <a:pt x="1797" y="3454"/>
                  </a:cubicBezTo>
                  <a:lnTo>
                    <a:pt x="1081" y="3454"/>
                  </a:lnTo>
                  <a:cubicBezTo>
                    <a:pt x="485" y="3454"/>
                    <a:pt x="0" y="3938"/>
                    <a:pt x="0" y="4534"/>
                  </a:cubicBezTo>
                  <a:lnTo>
                    <a:pt x="0" y="5410"/>
                  </a:lnTo>
                  <a:lnTo>
                    <a:pt x="2" y="5424"/>
                  </a:lnTo>
                  <a:lnTo>
                    <a:pt x="63" y="5443"/>
                  </a:lnTo>
                  <a:cubicBezTo>
                    <a:pt x="519" y="5586"/>
                    <a:pt x="926" y="5651"/>
                    <a:pt x="1280" y="5672"/>
                  </a:cubicBezTo>
                  <a:lnTo>
                    <a:pt x="1280" y="5407"/>
                  </a:lnTo>
                  <a:cubicBezTo>
                    <a:pt x="1280" y="4827"/>
                    <a:pt x="1667" y="4336"/>
                    <a:pt x="2197" y="4178"/>
                  </a:cubicBezTo>
                  <a:close/>
                </a:path>
              </a:pathLst>
            </a:custGeom>
            <a:solidFill>
              <a:schemeClr val="bg1">
                <a:lumMod val="50000"/>
              </a:schemeClr>
            </a:solidFill>
            <a:ln>
              <a:noFill/>
            </a:ln>
          </p:spPr>
        </p:sp>
        <p:sp>
          <p:nvSpPr>
            <p:cNvPr id="12" name="house_120181"/>
            <p:cNvSpPr>
              <a:spLocks noChangeAspect="1"/>
            </p:cNvSpPr>
            <p:nvPr/>
          </p:nvSpPr>
          <p:spPr bwMode="auto">
            <a:xfrm>
              <a:off x="2459596" y="4509393"/>
              <a:ext cx="1781781" cy="1080120"/>
            </a:xfrm>
            <a:custGeom>
              <a:avLst/>
              <a:gdLst>
                <a:gd name="connsiteX0" fmla="*/ 32520 w 607004"/>
                <a:gd name="connsiteY0" fmla="*/ 324647 h 367967"/>
                <a:gd name="connsiteX1" fmla="*/ 32520 w 607004"/>
                <a:gd name="connsiteY1" fmla="*/ 346358 h 367967"/>
                <a:gd name="connsiteX2" fmla="*/ 574484 w 607004"/>
                <a:gd name="connsiteY2" fmla="*/ 346358 h 367967"/>
                <a:gd name="connsiteX3" fmla="*/ 574484 w 607004"/>
                <a:gd name="connsiteY3" fmla="*/ 324647 h 367967"/>
                <a:gd name="connsiteX4" fmla="*/ 531192 w 607004"/>
                <a:gd name="connsiteY4" fmla="*/ 270573 h 367967"/>
                <a:gd name="connsiteX5" fmla="*/ 531192 w 607004"/>
                <a:gd name="connsiteY5" fmla="*/ 303038 h 367967"/>
                <a:gd name="connsiteX6" fmla="*/ 563712 w 607004"/>
                <a:gd name="connsiteY6" fmla="*/ 303038 h 367967"/>
                <a:gd name="connsiteX7" fmla="*/ 563712 w 607004"/>
                <a:gd name="connsiteY7" fmla="*/ 270573 h 367967"/>
                <a:gd name="connsiteX8" fmla="*/ 476925 w 607004"/>
                <a:gd name="connsiteY8" fmla="*/ 270573 h 367967"/>
                <a:gd name="connsiteX9" fmla="*/ 476925 w 607004"/>
                <a:gd name="connsiteY9" fmla="*/ 303038 h 367967"/>
                <a:gd name="connsiteX10" fmla="*/ 509445 w 607004"/>
                <a:gd name="connsiteY10" fmla="*/ 303038 h 367967"/>
                <a:gd name="connsiteX11" fmla="*/ 509445 w 607004"/>
                <a:gd name="connsiteY11" fmla="*/ 270573 h 367967"/>
                <a:gd name="connsiteX12" fmla="*/ 260159 w 607004"/>
                <a:gd name="connsiteY12" fmla="*/ 270573 h 367967"/>
                <a:gd name="connsiteX13" fmla="*/ 260159 w 607004"/>
                <a:gd name="connsiteY13" fmla="*/ 303038 h 367967"/>
                <a:gd name="connsiteX14" fmla="*/ 346845 w 607004"/>
                <a:gd name="connsiteY14" fmla="*/ 303038 h 367967"/>
                <a:gd name="connsiteX15" fmla="*/ 346845 w 607004"/>
                <a:gd name="connsiteY15" fmla="*/ 270573 h 367967"/>
                <a:gd name="connsiteX16" fmla="*/ 151726 w 607004"/>
                <a:gd name="connsiteY16" fmla="*/ 270573 h 367967"/>
                <a:gd name="connsiteX17" fmla="*/ 151726 w 607004"/>
                <a:gd name="connsiteY17" fmla="*/ 303038 h 367967"/>
                <a:gd name="connsiteX18" fmla="*/ 238513 w 607004"/>
                <a:gd name="connsiteY18" fmla="*/ 303038 h 367967"/>
                <a:gd name="connsiteX19" fmla="*/ 238513 w 607004"/>
                <a:gd name="connsiteY19" fmla="*/ 270573 h 367967"/>
                <a:gd name="connsiteX20" fmla="*/ 97560 w 607004"/>
                <a:gd name="connsiteY20" fmla="*/ 270573 h 367967"/>
                <a:gd name="connsiteX21" fmla="*/ 97560 w 607004"/>
                <a:gd name="connsiteY21" fmla="*/ 303038 h 367967"/>
                <a:gd name="connsiteX22" fmla="*/ 130080 w 607004"/>
                <a:gd name="connsiteY22" fmla="*/ 303038 h 367967"/>
                <a:gd name="connsiteX23" fmla="*/ 130080 w 607004"/>
                <a:gd name="connsiteY23" fmla="*/ 270573 h 367967"/>
                <a:gd name="connsiteX24" fmla="*/ 43394 w 607004"/>
                <a:gd name="connsiteY24" fmla="*/ 270573 h 367967"/>
                <a:gd name="connsiteX25" fmla="*/ 43394 w 607004"/>
                <a:gd name="connsiteY25" fmla="*/ 303038 h 367967"/>
                <a:gd name="connsiteX26" fmla="*/ 75914 w 607004"/>
                <a:gd name="connsiteY26" fmla="*/ 303038 h 367967"/>
                <a:gd name="connsiteX27" fmla="*/ 75914 w 607004"/>
                <a:gd name="connsiteY27" fmla="*/ 270573 h 367967"/>
                <a:gd name="connsiteX28" fmla="*/ 249282 w 607004"/>
                <a:gd name="connsiteY28" fmla="*/ 162352 h 367967"/>
                <a:gd name="connsiteX29" fmla="*/ 249282 w 607004"/>
                <a:gd name="connsiteY29" fmla="*/ 216520 h 367967"/>
                <a:gd name="connsiteX30" fmla="*/ 292660 w 607004"/>
                <a:gd name="connsiteY30" fmla="*/ 216520 h 367967"/>
                <a:gd name="connsiteX31" fmla="*/ 292660 w 607004"/>
                <a:gd name="connsiteY31" fmla="*/ 162352 h 367967"/>
                <a:gd name="connsiteX32" fmla="*/ 151708 w 607004"/>
                <a:gd name="connsiteY32" fmla="*/ 162352 h 367967"/>
                <a:gd name="connsiteX33" fmla="*/ 151708 w 607004"/>
                <a:gd name="connsiteY33" fmla="*/ 216520 h 367967"/>
                <a:gd name="connsiteX34" fmla="*/ 195121 w 607004"/>
                <a:gd name="connsiteY34" fmla="*/ 216520 h 367967"/>
                <a:gd name="connsiteX35" fmla="*/ 195121 w 607004"/>
                <a:gd name="connsiteY35" fmla="*/ 162352 h 367967"/>
                <a:gd name="connsiteX36" fmla="*/ 368593 w 607004"/>
                <a:gd name="connsiteY36" fmla="*/ 162323 h 367967"/>
                <a:gd name="connsiteX37" fmla="*/ 368593 w 607004"/>
                <a:gd name="connsiteY37" fmla="*/ 248964 h 367967"/>
                <a:gd name="connsiteX38" fmla="*/ 379365 w 607004"/>
                <a:gd name="connsiteY38" fmla="*/ 259718 h 367967"/>
                <a:gd name="connsiteX39" fmla="*/ 368593 w 607004"/>
                <a:gd name="connsiteY39" fmla="*/ 270573 h 367967"/>
                <a:gd name="connsiteX40" fmla="*/ 368593 w 607004"/>
                <a:gd name="connsiteY40" fmla="*/ 303038 h 367967"/>
                <a:gd name="connsiteX41" fmla="*/ 455279 w 607004"/>
                <a:gd name="connsiteY41" fmla="*/ 303038 h 367967"/>
                <a:gd name="connsiteX42" fmla="*/ 455279 w 607004"/>
                <a:gd name="connsiteY42" fmla="*/ 270573 h 367967"/>
                <a:gd name="connsiteX43" fmla="*/ 444405 w 607004"/>
                <a:gd name="connsiteY43" fmla="*/ 259718 h 367967"/>
                <a:gd name="connsiteX44" fmla="*/ 455279 w 607004"/>
                <a:gd name="connsiteY44" fmla="*/ 248964 h 367967"/>
                <a:gd name="connsiteX45" fmla="*/ 455279 w 607004"/>
                <a:gd name="connsiteY45" fmla="*/ 162323 h 367967"/>
                <a:gd name="connsiteX46" fmla="*/ 238514 w 607004"/>
                <a:gd name="connsiteY46" fmla="*/ 140746 h 367967"/>
                <a:gd name="connsiteX47" fmla="*/ 303530 w 607004"/>
                <a:gd name="connsiteY47" fmla="*/ 140746 h 367967"/>
                <a:gd name="connsiteX48" fmla="*/ 314298 w 607004"/>
                <a:gd name="connsiteY48" fmla="*/ 151600 h 367967"/>
                <a:gd name="connsiteX49" fmla="*/ 314298 w 607004"/>
                <a:gd name="connsiteY49" fmla="*/ 227272 h 367967"/>
                <a:gd name="connsiteX50" fmla="*/ 303530 w 607004"/>
                <a:gd name="connsiteY50" fmla="*/ 238126 h 367967"/>
                <a:gd name="connsiteX51" fmla="*/ 238514 w 607004"/>
                <a:gd name="connsiteY51" fmla="*/ 238126 h 367967"/>
                <a:gd name="connsiteX52" fmla="*/ 227644 w 607004"/>
                <a:gd name="connsiteY52" fmla="*/ 227272 h 367967"/>
                <a:gd name="connsiteX53" fmla="*/ 227644 w 607004"/>
                <a:gd name="connsiteY53" fmla="*/ 151600 h 367967"/>
                <a:gd name="connsiteX54" fmla="*/ 238514 w 607004"/>
                <a:gd name="connsiteY54" fmla="*/ 140746 h 367967"/>
                <a:gd name="connsiteX55" fmla="*/ 140931 w 607004"/>
                <a:gd name="connsiteY55" fmla="*/ 140746 h 367967"/>
                <a:gd name="connsiteX56" fmla="*/ 206000 w 607004"/>
                <a:gd name="connsiteY56" fmla="*/ 140746 h 367967"/>
                <a:gd name="connsiteX57" fmla="*/ 216777 w 607004"/>
                <a:gd name="connsiteY57" fmla="*/ 151600 h 367967"/>
                <a:gd name="connsiteX58" fmla="*/ 216777 w 607004"/>
                <a:gd name="connsiteY58" fmla="*/ 227272 h 367967"/>
                <a:gd name="connsiteX59" fmla="*/ 206000 w 607004"/>
                <a:gd name="connsiteY59" fmla="*/ 238126 h 367967"/>
                <a:gd name="connsiteX60" fmla="*/ 140931 w 607004"/>
                <a:gd name="connsiteY60" fmla="*/ 238126 h 367967"/>
                <a:gd name="connsiteX61" fmla="*/ 130052 w 607004"/>
                <a:gd name="connsiteY61" fmla="*/ 227272 h 367967"/>
                <a:gd name="connsiteX62" fmla="*/ 130052 w 607004"/>
                <a:gd name="connsiteY62" fmla="*/ 151600 h 367967"/>
                <a:gd name="connsiteX63" fmla="*/ 140931 w 607004"/>
                <a:gd name="connsiteY63" fmla="*/ 140746 h 367967"/>
                <a:gd name="connsiteX64" fmla="*/ 303553 w 607004"/>
                <a:gd name="connsiteY64" fmla="*/ 65538 h 367967"/>
                <a:gd name="connsiteX65" fmla="*/ 97560 w 607004"/>
                <a:gd name="connsiteY65" fmla="*/ 130873 h 367967"/>
                <a:gd name="connsiteX66" fmla="*/ 97560 w 607004"/>
                <a:gd name="connsiteY66" fmla="*/ 248964 h 367967"/>
                <a:gd name="connsiteX67" fmla="*/ 346845 w 607004"/>
                <a:gd name="connsiteY67" fmla="*/ 248964 h 367967"/>
                <a:gd name="connsiteX68" fmla="*/ 346845 w 607004"/>
                <a:gd name="connsiteY68" fmla="*/ 151569 h 367967"/>
                <a:gd name="connsiteX69" fmla="*/ 357719 w 607004"/>
                <a:gd name="connsiteY69" fmla="*/ 140714 h 367967"/>
                <a:gd name="connsiteX70" fmla="*/ 466152 w 607004"/>
                <a:gd name="connsiteY70" fmla="*/ 140714 h 367967"/>
                <a:gd name="connsiteX71" fmla="*/ 476925 w 607004"/>
                <a:gd name="connsiteY71" fmla="*/ 151569 h 367967"/>
                <a:gd name="connsiteX72" fmla="*/ 476925 w 607004"/>
                <a:gd name="connsiteY72" fmla="*/ 248964 h 367967"/>
                <a:gd name="connsiteX73" fmla="*/ 509445 w 607004"/>
                <a:gd name="connsiteY73" fmla="*/ 248964 h 367967"/>
                <a:gd name="connsiteX74" fmla="*/ 509445 w 607004"/>
                <a:gd name="connsiteY74" fmla="*/ 130873 h 367967"/>
                <a:gd name="connsiteX75" fmla="*/ 303553 w 607004"/>
                <a:gd name="connsiteY75" fmla="*/ 22218 h 367967"/>
                <a:gd name="connsiteX76" fmla="*/ 75914 w 607004"/>
                <a:gd name="connsiteY76" fmla="*/ 94553 h 367967"/>
                <a:gd name="connsiteX77" fmla="*/ 75914 w 607004"/>
                <a:gd name="connsiteY77" fmla="*/ 115047 h 367967"/>
                <a:gd name="connsiteX78" fmla="*/ 300199 w 607004"/>
                <a:gd name="connsiteY78" fmla="*/ 43827 h 367967"/>
                <a:gd name="connsiteX79" fmla="*/ 303553 w 607004"/>
                <a:gd name="connsiteY79" fmla="*/ 43320 h 367967"/>
                <a:gd name="connsiteX80" fmla="*/ 306805 w 607004"/>
                <a:gd name="connsiteY80" fmla="*/ 43827 h 367967"/>
                <a:gd name="connsiteX81" fmla="*/ 531192 w 607004"/>
                <a:gd name="connsiteY81" fmla="*/ 115047 h 367967"/>
                <a:gd name="connsiteX82" fmla="*/ 531192 w 607004"/>
                <a:gd name="connsiteY82" fmla="*/ 94553 h 367967"/>
                <a:gd name="connsiteX83" fmla="*/ 119206 w 607004"/>
                <a:gd name="connsiteY83" fmla="*/ 21710 h 367967"/>
                <a:gd name="connsiteX84" fmla="*/ 119206 w 607004"/>
                <a:gd name="connsiteY84" fmla="*/ 58030 h 367967"/>
                <a:gd name="connsiteX85" fmla="*/ 162600 w 607004"/>
                <a:gd name="connsiteY85" fmla="*/ 44233 h 367967"/>
                <a:gd name="connsiteX86" fmla="*/ 162600 w 607004"/>
                <a:gd name="connsiteY86" fmla="*/ 21710 h 367967"/>
                <a:gd name="connsiteX87" fmla="*/ 108434 w 607004"/>
                <a:gd name="connsiteY87" fmla="*/ 0 h 367967"/>
                <a:gd name="connsiteX88" fmla="*/ 173474 w 607004"/>
                <a:gd name="connsiteY88" fmla="*/ 0 h 367967"/>
                <a:gd name="connsiteX89" fmla="*/ 184246 w 607004"/>
                <a:gd name="connsiteY89" fmla="*/ 10855 h 367967"/>
                <a:gd name="connsiteX90" fmla="*/ 184246 w 607004"/>
                <a:gd name="connsiteY90" fmla="*/ 37334 h 367967"/>
                <a:gd name="connsiteX91" fmla="*/ 300199 w 607004"/>
                <a:gd name="connsiteY91" fmla="*/ 507 h 367967"/>
                <a:gd name="connsiteX92" fmla="*/ 306805 w 607004"/>
                <a:gd name="connsiteY92" fmla="*/ 507 h 367967"/>
                <a:gd name="connsiteX93" fmla="*/ 545318 w 607004"/>
                <a:gd name="connsiteY93" fmla="*/ 76292 h 367967"/>
                <a:gd name="connsiteX94" fmla="*/ 552838 w 607004"/>
                <a:gd name="connsiteY94" fmla="*/ 86640 h 367967"/>
                <a:gd name="connsiteX95" fmla="*/ 552838 w 607004"/>
                <a:gd name="connsiteY95" fmla="*/ 129859 h 367967"/>
                <a:gd name="connsiteX96" fmla="*/ 548367 w 607004"/>
                <a:gd name="connsiteY96" fmla="*/ 138584 h 367967"/>
                <a:gd name="connsiteX97" fmla="*/ 541964 w 607004"/>
                <a:gd name="connsiteY97" fmla="*/ 140714 h 367967"/>
                <a:gd name="connsiteX98" fmla="*/ 538712 w 607004"/>
                <a:gd name="connsiteY98" fmla="*/ 140207 h 367967"/>
                <a:gd name="connsiteX99" fmla="*/ 531192 w 607004"/>
                <a:gd name="connsiteY99" fmla="*/ 137772 h 367967"/>
                <a:gd name="connsiteX100" fmla="*/ 531192 w 607004"/>
                <a:gd name="connsiteY100" fmla="*/ 248964 h 367967"/>
                <a:gd name="connsiteX101" fmla="*/ 585358 w 607004"/>
                <a:gd name="connsiteY101" fmla="*/ 248964 h 367967"/>
                <a:gd name="connsiteX102" fmla="*/ 596232 w 607004"/>
                <a:gd name="connsiteY102" fmla="*/ 259718 h 367967"/>
                <a:gd name="connsiteX103" fmla="*/ 585358 w 607004"/>
                <a:gd name="connsiteY103" fmla="*/ 270573 h 367967"/>
                <a:gd name="connsiteX104" fmla="*/ 585358 w 607004"/>
                <a:gd name="connsiteY104" fmla="*/ 303038 h 367967"/>
                <a:gd name="connsiteX105" fmla="*/ 596232 w 607004"/>
                <a:gd name="connsiteY105" fmla="*/ 313893 h 367967"/>
                <a:gd name="connsiteX106" fmla="*/ 596232 w 607004"/>
                <a:gd name="connsiteY106" fmla="*/ 346358 h 367967"/>
                <a:gd name="connsiteX107" fmla="*/ 607004 w 607004"/>
                <a:gd name="connsiteY107" fmla="*/ 357112 h 367967"/>
                <a:gd name="connsiteX108" fmla="*/ 596232 w 607004"/>
                <a:gd name="connsiteY108" fmla="*/ 367967 h 367967"/>
                <a:gd name="connsiteX109" fmla="*/ 10874 w 607004"/>
                <a:gd name="connsiteY109" fmla="*/ 367967 h 367967"/>
                <a:gd name="connsiteX110" fmla="*/ 0 w 607004"/>
                <a:gd name="connsiteY110" fmla="*/ 357112 h 367967"/>
                <a:gd name="connsiteX111" fmla="*/ 10874 w 607004"/>
                <a:gd name="connsiteY111" fmla="*/ 346358 h 367967"/>
                <a:gd name="connsiteX112" fmla="*/ 10874 w 607004"/>
                <a:gd name="connsiteY112" fmla="*/ 313893 h 367967"/>
                <a:gd name="connsiteX113" fmla="*/ 21646 w 607004"/>
                <a:gd name="connsiteY113" fmla="*/ 303038 h 367967"/>
                <a:gd name="connsiteX114" fmla="*/ 21646 w 607004"/>
                <a:gd name="connsiteY114" fmla="*/ 270573 h 367967"/>
                <a:gd name="connsiteX115" fmla="*/ 10874 w 607004"/>
                <a:gd name="connsiteY115" fmla="*/ 259718 h 367967"/>
                <a:gd name="connsiteX116" fmla="*/ 21646 w 607004"/>
                <a:gd name="connsiteY116" fmla="*/ 248964 h 367967"/>
                <a:gd name="connsiteX117" fmla="*/ 75914 w 607004"/>
                <a:gd name="connsiteY117" fmla="*/ 248964 h 367967"/>
                <a:gd name="connsiteX118" fmla="*/ 75914 w 607004"/>
                <a:gd name="connsiteY118" fmla="*/ 137772 h 367967"/>
                <a:gd name="connsiteX119" fmla="*/ 68292 w 607004"/>
                <a:gd name="connsiteY119" fmla="*/ 140207 h 367967"/>
                <a:gd name="connsiteX120" fmla="*/ 58638 w 607004"/>
                <a:gd name="connsiteY120" fmla="*/ 138584 h 367967"/>
                <a:gd name="connsiteX121" fmla="*/ 54166 w 607004"/>
                <a:gd name="connsiteY121" fmla="*/ 129859 h 367967"/>
                <a:gd name="connsiteX122" fmla="*/ 54166 w 607004"/>
                <a:gd name="connsiteY122" fmla="*/ 86640 h 367967"/>
                <a:gd name="connsiteX123" fmla="*/ 61788 w 607004"/>
                <a:gd name="connsiteY123" fmla="*/ 76292 h 367967"/>
                <a:gd name="connsiteX124" fmla="*/ 97560 w 607004"/>
                <a:gd name="connsiteY124" fmla="*/ 64929 h 367967"/>
                <a:gd name="connsiteX125" fmla="*/ 97560 w 607004"/>
                <a:gd name="connsiteY125" fmla="*/ 10855 h 367967"/>
                <a:gd name="connsiteX126" fmla="*/ 108434 w 607004"/>
                <a:gd name="connsiteY126" fmla="*/ 0 h 367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004" h="367967">
                  <a:moveTo>
                    <a:pt x="32520" y="324647"/>
                  </a:moveTo>
                  <a:lnTo>
                    <a:pt x="32520" y="346358"/>
                  </a:lnTo>
                  <a:lnTo>
                    <a:pt x="574484" y="346358"/>
                  </a:lnTo>
                  <a:lnTo>
                    <a:pt x="574484" y="324647"/>
                  </a:lnTo>
                  <a:close/>
                  <a:moveTo>
                    <a:pt x="531192" y="270573"/>
                  </a:moveTo>
                  <a:lnTo>
                    <a:pt x="531192" y="303038"/>
                  </a:lnTo>
                  <a:lnTo>
                    <a:pt x="563712" y="303038"/>
                  </a:lnTo>
                  <a:lnTo>
                    <a:pt x="563712" y="270573"/>
                  </a:lnTo>
                  <a:close/>
                  <a:moveTo>
                    <a:pt x="476925" y="270573"/>
                  </a:moveTo>
                  <a:lnTo>
                    <a:pt x="476925" y="303038"/>
                  </a:lnTo>
                  <a:lnTo>
                    <a:pt x="509445" y="303038"/>
                  </a:lnTo>
                  <a:lnTo>
                    <a:pt x="509445" y="270573"/>
                  </a:lnTo>
                  <a:close/>
                  <a:moveTo>
                    <a:pt x="260159" y="270573"/>
                  </a:moveTo>
                  <a:lnTo>
                    <a:pt x="260159" y="303038"/>
                  </a:lnTo>
                  <a:lnTo>
                    <a:pt x="346845" y="303038"/>
                  </a:lnTo>
                  <a:lnTo>
                    <a:pt x="346845" y="270573"/>
                  </a:lnTo>
                  <a:close/>
                  <a:moveTo>
                    <a:pt x="151726" y="270573"/>
                  </a:moveTo>
                  <a:lnTo>
                    <a:pt x="151726" y="303038"/>
                  </a:lnTo>
                  <a:lnTo>
                    <a:pt x="238513" y="303038"/>
                  </a:lnTo>
                  <a:lnTo>
                    <a:pt x="238513" y="270573"/>
                  </a:lnTo>
                  <a:close/>
                  <a:moveTo>
                    <a:pt x="97560" y="270573"/>
                  </a:moveTo>
                  <a:lnTo>
                    <a:pt x="97560" y="303038"/>
                  </a:lnTo>
                  <a:lnTo>
                    <a:pt x="130080" y="303038"/>
                  </a:lnTo>
                  <a:lnTo>
                    <a:pt x="130080" y="270573"/>
                  </a:lnTo>
                  <a:close/>
                  <a:moveTo>
                    <a:pt x="43394" y="270573"/>
                  </a:moveTo>
                  <a:lnTo>
                    <a:pt x="43394" y="303038"/>
                  </a:lnTo>
                  <a:lnTo>
                    <a:pt x="75914" y="303038"/>
                  </a:lnTo>
                  <a:lnTo>
                    <a:pt x="75914" y="270573"/>
                  </a:lnTo>
                  <a:close/>
                  <a:moveTo>
                    <a:pt x="249282" y="162352"/>
                  </a:moveTo>
                  <a:lnTo>
                    <a:pt x="249282" y="216520"/>
                  </a:lnTo>
                  <a:lnTo>
                    <a:pt x="292660" y="216520"/>
                  </a:lnTo>
                  <a:lnTo>
                    <a:pt x="292660" y="162352"/>
                  </a:lnTo>
                  <a:close/>
                  <a:moveTo>
                    <a:pt x="151708" y="162352"/>
                  </a:moveTo>
                  <a:lnTo>
                    <a:pt x="151708" y="216520"/>
                  </a:lnTo>
                  <a:lnTo>
                    <a:pt x="195121" y="216520"/>
                  </a:lnTo>
                  <a:lnTo>
                    <a:pt x="195121" y="162352"/>
                  </a:lnTo>
                  <a:close/>
                  <a:moveTo>
                    <a:pt x="368593" y="162323"/>
                  </a:moveTo>
                  <a:lnTo>
                    <a:pt x="368593" y="248964"/>
                  </a:lnTo>
                  <a:cubicBezTo>
                    <a:pt x="374589" y="248964"/>
                    <a:pt x="379365" y="253732"/>
                    <a:pt x="379365" y="259718"/>
                  </a:cubicBezTo>
                  <a:cubicBezTo>
                    <a:pt x="379365" y="265703"/>
                    <a:pt x="374589" y="270573"/>
                    <a:pt x="368593" y="270573"/>
                  </a:cubicBezTo>
                  <a:lnTo>
                    <a:pt x="368593" y="303038"/>
                  </a:lnTo>
                  <a:lnTo>
                    <a:pt x="455279" y="303038"/>
                  </a:lnTo>
                  <a:lnTo>
                    <a:pt x="455279" y="270573"/>
                  </a:lnTo>
                  <a:cubicBezTo>
                    <a:pt x="449283" y="270573"/>
                    <a:pt x="444405" y="265703"/>
                    <a:pt x="444405" y="259718"/>
                  </a:cubicBezTo>
                  <a:cubicBezTo>
                    <a:pt x="444405" y="253732"/>
                    <a:pt x="449283" y="248964"/>
                    <a:pt x="455279" y="248964"/>
                  </a:cubicBezTo>
                  <a:lnTo>
                    <a:pt x="455279" y="162323"/>
                  </a:lnTo>
                  <a:close/>
                  <a:moveTo>
                    <a:pt x="238514" y="140746"/>
                  </a:moveTo>
                  <a:lnTo>
                    <a:pt x="303530" y="140746"/>
                  </a:lnTo>
                  <a:cubicBezTo>
                    <a:pt x="309524" y="140746"/>
                    <a:pt x="314298" y="145615"/>
                    <a:pt x="314298" y="151600"/>
                  </a:cubicBezTo>
                  <a:lnTo>
                    <a:pt x="314298" y="227272"/>
                  </a:lnTo>
                  <a:cubicBezTo>
                    <a:pt x="314298" y="233257"/>
                    <a:pt x="309524" y="238126"/>
                    <a:pt x="303530" y="238126"/>
                  </a:cubicBezTo>
                  <a:lnTo>
                    <a:pt x="238514" y="238126"/>
                  </a:lnTo>
                  <a:cubicBezTo>
                    <a:pt x="232520" y="238126"/>
                    <a:pt x="227644" y="233257"/>
                    <a:pt x="227644" y="227272"/>
                  </a:cubicBezTo>
                  <a:lnTo>
                    <a:pt x="227644" y="151600"/>
                  </a:lnTo>
                  <a:cubicBezTo>
                    <a:pt x="227644" y="145615"/>
                    <a:pt x="232520" y="140746"/>
                    <a:pt x="238514" y="140746"/>
                  </a:cubicBezTo>
                  <a:close/>
                  <a:moveTo>
                    <a:pt x="140931" y="140746"/>
                  </a:moveTo>
                  <a:lnTo>
                    <a:pt x="206000" y="140746"/>
                  </a:lnTo>
                  <a:cubicBezTo>
                    <a:pt x="211999" y="140746"/>
                    <a:pt x="216777" y="145615"/>
                    <a:pt x="216777" y="151600"/>
                  </a:cubicBezTo>
                  <a:lnTo>
                    <a:pt x="216777" y="227272"/>
                  </a:lnTo>
                  <a:cubicBezTo>
                    <a:pt x="216777" y="233257"/>
                    <a:pt x="211999" y="238126"/>
                    <a:pt x="206000" y="238126"/>
                  </a:cubicBezTo>
                  <a:lnTo>
                    <a:pt x="140931" y="238126"/>
                  </a:lnTo>
                  <a:cubicBezTo>
                    <a:pt x="134932" y="238126"/>
                    <a:pt x="130052" y="233257"/>
                    <a:pt x="130052" y="227272"/>
                  </a:cubicBezTo>
                  <a:lnTo>
                    <a:pt x="130052" y="151600"/>
                  </a:lnTo>
                  <a:cubicBezTo>
                    <a:pt x="130052" y="145615"/>
                    <a:pt x="134932" y="140746"/>
                    <a:pt x="140931" y="140746"/>
                  </a:cubicBezTo>
                  <a:close/>
                  <a:moveTo>
                    <a:pt x="303553" y="65538"/>
                  </a:moveTo>
                  <a:lnTo>
                    <a:pt x="97560" y="130873"/>
                  </a:lnTo>
                  <a:lnTo>
                    <a:pt x="97560" y="248964"/>
                  </a:lnTo>
                  <a:lnTo>
                    <a:pt x="346845" y="248964"/>
                  </a:lnTo>
                  <a:lnTo>
                    <a:pt x="346845" y="151569"/>
                  </a:lnTo>
                  <a:cubicBezTo>
                    <a:pt x="346845" y="145584"/>
                    <a:pt x="351723" y="140714"/>
                    <a:pt x="357719" y="140714"/>
                  </a:cubicBezTo>
                  <a:lnTo>
                    <a:pt x="466152" y="140714"/>
                  </a:lnTo>
                  <a:cubicBezTo>
                    <a:pt x="472148" y="140714"/>
                    <a:pt x="476925" y="145584"/>
                    <a:pt x="476925" y="151569"/>
                  </a:cubicBezTo>
                  <a:lnTo>
                    <a:pt x="476925" y="248964"/>
                  </a:lnTo>
                  <a:lnTo>
                    <a:pt x="509445" y="248964"/>
                  </a:lnTo>
                  <a:lnTo>
                    <a:pt x="509445" y="130873"/>
                  </a:lnTo>
                  <a:close/>
                  <a:moveTo>
                    <a:pt x="303553" y="22218"/>
                  </a:moveTo>
                  <a:lnTo>
                    <a:pt x="75914" y="94553"/>
                  </a:lnTo>
                  <a:lnTo>
                    <a:pt x="75914" y="115047"/>
                  </a:lnTo>
                  <a:lnTo>
                    <a:pt x="300199" y="43827"/>
                  </a:lnTo>
                  <a:cubicBezTo>
                    <a:pt x="301317" y="43523"/>
                    <a:pt x="302435" y="43320"/>
                    <a:pt x="303553" y="43320"/>
                  </a:cubicBezTo>
                  <a:cubicBezTo>
                    <a:pt x="304671" y="43320"/>
                    <a:pt x="305687" y="43523"/>
                    <a:pt x="306805" y="43827"/>
                  </a:cubicBezTo>
                  <a:lnTo>
                    <a:pt x="531192" y="115047"/>
                  </a:lnTo>
                  <a:lnTo>
                    <a:pt x="531192" y="94553"/>
                  </a:lnTo>
                  <a:close/>
                  <a:moveTo>
                    <a:pt x="119206" y="21710"/>
                  </a:moveTo>
                  <a:lnTo>
                    <a:pt x="119206" y="58030"/>
                  </a:lnTo>
                  <a:lnTo>
                    <a:pt x="162600" y="44233"/>
                  </a:lnTo>
                  <a:lnTo>
                    <a:pt x="162600" y="21710"/>
                  </a:lnTo>
                  <a:close/>
                  <a:moveTo>
                    <a:pt x="108434" y="0"/>
                  </a:moveTo>
                  <a:lnTo>
                    <a:pt x="173474" y="0"/>
                  </a:lnTo>
                  <a:cubicBezTo>
                    <a:pt x="179469" y="0"/>
                    <a:pt x="184246" y="4869"/>
                    <a:pt x="184246" y="10855"/>
                  </a:cubicBezTo>
                  <a:lnTo>
                    <a:pt x="184246" y="37334"/>
                  </a:lnTo>
                  <a:lnTo>
                    <a:pt x="300199" y="507"/>
                  </a:lnTo>
                  <a:cubicBezTo>
                    <a:pt x="302334" y="-102"/>
                    <a:pt x="304671" y="-102"/>
                    <a:pt x="306805" y="507"/>
                  </a:cubicBezTo>
                  <a:lnTo>
                    <a:pt x="545318" y="76292"/>
                  </a:lnTo>
                  <a:cubicBezTo>
                    <a:pt x="549790" y="77712"/>
                    <a:pt x="552838" y="81872"/>
                    <a:pt x="552838" y="86640"/>
                  </a:cubicBezTo>
                  <a:lnTo>
                    <a:pt x="552838" y="129859"/>
                  </a:lnTo>
                  <a:cubicBezTo>
                    <a:pt x="552838" y="133308"/>
                    <a:pt x="551212" y="136555"/>
                    <a:pt x="548367" y="138584"/>
                  </a:cubicBezTo>
                  <a:cubicBezTo>
                    <a:pt x="546538" y="140004"/>
                    <a:pt x="544302" y="140714"/>
                    <a:pt x="541964" y="140714"/>
                  </a:cubicBezTo>
                  <a:cubicBezTo>
                    <a:pt x="540847" y="140714"/>
                    <a:pt x="539830" y="140511"/>
                    <a:pt x="538712" y="140207"/>
                  </a:cubicBezTo>
                  <a:lnTo>
                    <a:pt x="531192" y="137772"/>
                  </a:lnTo>
                  <a:lnTo>
                    <a:pt x="531192" y="248964"/>
                  </a:lnTo>
                  <a:lnTo>
                    <a:pt x="585358" y="248964"/>
                  </a:lnTo>
                  <a:cubicBezTo>
                    <a:pt x="591354" y="248964"/>
                    <a:pt x="596232" y="253732"/>
                    <a:pt x="596232" y="259718"/>
                  </a:cubicBezTo>
                  <a:cubicBezTo>
                    <a:pt x="596232" y="265703"/>
                    <a:pt x="591354" y="270573"/>
                    <a:pt x="585358" y="270573"/>
                  </a:cubicBezTo>
                  <a:lnTo>
                    <a:pt x="585358" y="303038"/>
                  </a:lnTo>
                  <a:cubicBezTo>
                    <a:pt x="591354" y="303038"/>
                    <a:pt x="596232" y="307907"/>
                    <a:pt x="596232" y="313893"/>
                  </a:cubicBezTo>
                  <a:lnTo>
                    <a:pt x="596232" y="346358"/>
                  </a:lnTo>
                  <a:cubicBezTo>
                    <a:pt x="602228" y="346358"/>
                    <a:pt x="607004" y="351126"/>
                    <a:pt x="607004" y="357112"/>
                  </a:cubicBezTo>
                  <a:cubicBezTo>
                    <a:pt x="607004" y="363098"/>
                    <a:pt x="602228" y="367967"/>
                    <a:pt x="596232" y="367967"/>
                  </a:cubicBezTo>
                  <a:lnTo>
                    <a:pt x="10874" y="367967"/>
                  </a:lnTo>
                  <a:cubicBezTo>
                    <a:pt x="4878" y="367967"/>
                    <a:pt x="0" y="363098"/>
                    <a:pt x="0" y="357112"/>
                  </a:cubicBezTo>
                  <a:cubicBezTo>
                    <a:pt x="0" y="351126"/>
                    <a:pt x="4878" y="346358"/>
                    <a:pt x="10874" y="346358"/>
                  </a:cubicBezTo>
                  <a:lnTo>
                    <a:pt x="10874" y="313893"/>
                  </a:lnTo>
                  <a:cubicBezTo>
                    <a:pt x="10874" y="307907"/>
                    <a:pt x="15650" y="303038"/>
                    <a:pt x="21646" y="303038"/>
                  </a:cubicBezTo>
                  <a:lnTo>
                    <a:pt x="21646" y="270573"/>
                  </a:lnTo>
                  <a:cubicBezTo>
                    <a:pt x="15650" y="270573"/>
                    <a:pt x="10874" y="265703"/>
                    <a:pt x="10874" y="259718"/>
                  </a:cubicBezTo>
                  <a:cubicBezTo>
                    <a:pt x="10874" y="253732"/>
                    <a:pt x="15650" y="248964"/>
                    <a:pt x="21646" y="248964"/>
                  </a:cubicBezTo>
                  <a:lnTo>
                    <a:pt x="75914" y="248964"/>
                  </a:lnTo>
                  <a:lnTo>
                    <a:pt x="75914" y="137772"/>
                  </a:lnTo>
                  <a:lnTo>
                    <a:pt x="68292" y="140207"/>
                  </a:lnTo>
                  <a:cubicBezTo>
                    <a:pt x="65040" y="141221"/>
                    <a:pt x="61483" y="140714"/>
                    <a:pt x="58638" y="138584"/>
                  </a:cubicBezTo>
                  <a:cubicBezTo>
                    <a:pt x="55894" y="136555"/>
                    <a:pt x="54166" y="133308"/>
                    <a:pt x="54166" y="129859"/>
                  </a:cubicBezTo>
                  <a:lnTo>
                    <a:pt x="54166" y="86640"/>
                  </a:lnTo>
                  <a:cubicBezTo>
                    <a:pt x="54166" y="81872"/>
                    <a:pt x="57215" y="77712"/>
                    <a:pt x="61788" y="76292"/>
                  </a:cubicBezTo>
                  <a:lnTo>
                    <a:pt x="97560" y="64929"/>
                  </a:lnTo>
                  <a:lnTo>
                    <a:pt x="97560" y="10855"/>
                  </a:lnTo>
                  <a:cubicBezTo>
                    <a:pt x="97560" y="4869"/>
                    <a:pt x="102438" y="0"/>
                    <a:pt x="108434" y="0"/>
                  </a:cubicBezTo>
                  <a:close/>
                </a:path>
              </a:pathLst>
            </a:custGeom>
            <a:solidFill>
              <a:schemeClr val="bg1">
                <a:lumMod val="50000"/>
              </a:schemeClr>
            </a:solidFill>
            <a:ln>
              <a:noFill/>
            </a:ln>
          </p:spPr>
        </p:sp>
        <p:sp>
          <p:nvSpPr>
            <p:cNvPr id="9" name="users-group_32441"/>
            <p:cNvSpPr>
              <a:spLocks noChangeAspect="1"/>
            </p:cNvSpPr>
            <p:nvPr/>
          </p:nvSpPr>
          <p:spPr bwMode="auto">
            <a:xfrm>
              <a:off x="2567608" y="5445497"/>
              <a:ext cx="432048" cy="522660"/>
            </a:xfrm>
            <a:custGeom>
              <a:avLst/>
              <a:gdLst>
                <a:gd name="T0" fmla="*/ 834 w 6052"/>
                <a:gd name="T1" fmla="*/ 2946 h 7332"/>
                <a:gd name="T2" fmla="*/ 2017 w 6052"/>
                <a:gd name="T3" fmla="*/ 1763 h 7332"/>
                <a:gd name="T4" fmla="*/ 3201 w 6052"/>
                <a:gd name="T5" fmla="*/ 2946 h 7332"/>
                <a:gd name="T6" fmla="*/ 2017 w 6052"/>
                <a:gd name="T7" fmla="*/ 4130 h 7332"/>
                <a:gd name="T8" fmla="*/ 834 w 6052"/>
                <a:gd name="T9" fmla="*/ 2946 h 7332"/>
                <a:gd name="T10" fmla="*/ 2520 w 6052"/>
                <a:gd name="T11" fmla="*/ 4210 h 7332"/>
                <a:gd name="T12" fmla="*/ 1515 w 6052"/>
                <a:gd name="T13" fmla="*/ 4210 h 7332"/>
                <a:gd name="T14" fmla="*/ 0 w 6052"/>
                <a:gd name="T15" fmla="*/ 5726 h 7332"/>
                <a:gd name="T16" fmla="*/ 0 w 6052"/>
                <a:gd name="T17" fmla="*/ 6954 h 7332"/>
                <a:gd name="T18" fmla="*/ 3 w 6052"/>
                <a:gd name="T19" fmla="*/ 6973 h 7332"/>
                <a:gd name="T20" fmla="*/ 88 w 6052"/>
                <a:gd name="T21" fmla="*/ 7000 h 7332"/>
                <a:gd name="T22" fmla="*/ 2148 w 6052"/>
                <a:gd name="T23" fmla="*/ 7332 h 7332"/>
                <a:gd name="T24" fmla="*/ 3947 w 6052"/>
                <a:gd name="T25" fmla="*/ 6994 h 7332"/>
                <a:gd name="T26" fmla="*/ 4027 w 6052"/>
                <a:gd name="T27" fmla="*/ 6954 h 7332"/>
                <a:gd name="T28" fmla="*/ 4035 w 6052"/>
                <a:gd name="T29" fmla="*/ 6954 h 7332"/>
                <a:gd name="T30" fmla="*/ 4035 w 6052"/>
                <a:gd name="T31" fmla="*/ 5726 h 7332"/>
                <a:gd name="T32" fmla="*/ 2520 w 6052"/>
                <a:gd name="T33" fmla="*/ 4210 h 7332"/>
                <a:gd name="T34" fmla="*/ 4035 w 6052"/>
                <a:gd name="T35" fmla="*/ 2367 h 7332"/>
                <a:gd name="T36" fmla="*/ 5218 w 6052"/>
                <a:gd name="T37" fmla="*/ 1184 h 7332"/>
                <a:gd name="T38" fmla="*/ 4035 w 6052"/>
                <a:gd name="T39" fmla="*/ 0 h 7332"/>
                <a:gd name="T40" fmla="*/ 2851 w 6052"/>
                <a:gd name="T41" fmla="*/ 1184 h 7332"/>
                <a:gd name="T42" fmla="*/ 4035 w 6052"/>
                <a:gd name="T43" fmla="*/ 2367 h 7332"/>
                <a:gd name="T44" fmla="*/ 4537 w 6052"/>
                <a:gd name="T45" fmla="*/ 2448 h 7332"/>
                <a:gd name="T46" fmla="*/ 3533 w 6052"/>
                <a:gd name="T47" fmla="*/ 2448 h 7332"/>
                <a:gd name="T48" fmla="*/ 3462 w 6052"/>
                <a:gd name="T49" fmla="*/ 2451 h 7332"/>
                <a:gd name="T50" fmla="*/ 3605 w 6052"/>
                <a:gd name="T51" fmla="*/ 3079 h 7332"/>
                <a:gd name="T52" fmla="*/ 3153 w 6052"/>
                <a:gd name="T53" fmla="*/ 4136 h 7332"/>
                <a:gd name="T54" fmla="*/ 4415 w 6052"/>
                <a:gd name="T55" fmla="*/ 5564 h 7332"/>
                <a:gd name="T56" fmla="*/ 5965 w 6052"/>
                <a:gd name="T57" fmla="*/ 5232 h 7332"/>
                <a:gd name="T58" fmla="*/ 6044 w 6052"/>
                <a:gd name="T59" fmla="*/ 5192 h 7332"/>
                <a:gd name="T60" fmla="*/ 6052 w 6052"/>
                <a:gd name="T61" fmla="*/ 5192 h 7332"/>
                <a:gd name="T62" fmla="*/ 6052 w 6052"/>
                <a:gd name="T63" fmla="*/ 3963 h 7332"/>
                <a:gd name="T64" fmla="*/ 4537 w 6052"/>
                <a:gd name="T65" fmla="*/ 2448 h 7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52" h="7332">
                  <a:moveTo>
                    <a:pt x="834" y="2946"/>
                  </a:moveTo>
                  <a:cubicBezTo>
                    <a:pt x="834" y="2292"/>
                    <a:pt x="1364" y="1763"/>
                    <a:pt x="2017" y="1763"/>
                  </a:cubicBezTo>
                  <a:cubicBezTo>
                    <a:pt x="2671" y="1763"/>
                    <a:pt x="3201" y="2292"/>
                    <a:pt x="3201" y="2946"/>
                  </a:cubicBezTo>
                  <a:cubicBezTo>
                    <a:pt x="3201" y="3600"/>
                    <a:pt x="2671" y="4130"/>
                    <a:pt x="2017" y="4130"/>
                  </a:cubicBezTo>
                  <a:cubicBezTo>
                    <a:pt x="1364" y="4130"/>
                    <a:pt x="834" y="3600"/>
                    <a:pt x="834" y="2946"/>
                  </a:cubicBezTo>
                  <a:close/>
                  <a:moveTo>
                    <a:pt x="2520" y="4210"/>
                  </a:moveTo>
                  <a:lnTo>
                    <a:pt x="1515" y="4210"/>
                  </a:lnTo>
                  <a:cubicBezTo>
                    <a:pt x="680" y="4210"/>
                    <a:pt x="0" y="4890"/>
                    <a:pt x="0" y="5726"/>
                  </a:cubicBezTo>
                  <a:lnTo>
                    <a:pt x="0" y="6954"/>
                  </a:lnTo>
                  <a:lnTo>
                    <a:pt x="3" y="6973"/>
                  </a:lnTo>
                  <a:lnTo>
                    <a:pt x="88" y="7000"/>
                  </a:lnTo>
                  <a:cubicBezTo>
                    <a:pt x="885" y="7249"/>
                    <a:pt x="1578" y="7332"/>
                    <a:pt x="2148" y="7332"/>
                  </a:cubicBezTo>
                  <a:cubicBezTo>
                    <a:pt x="3262" y="7332"/>
                    <a:pt x="3907" y="7015"/>
                    <a:pt x="3947" y="6994"/>
                  </a:cubicBezTo>
                  <a:lnTo>
                    <a:pt x="4027" y="6954"/>
                  </a:lnTo>
                  <a:lnTo>
                    <a:pt x="4035" y="6954"/>
                  </a:lnTo>
                  <a:lnTo>
                    <a:pt x="4035" y="5726"/>
                  </a:lnTo>
                  <a:cubicBezTo>
                    <a:pt x="4035" y="4890"/>
                    <a:pt x="3355" y="4210"/>
                    <a:pt x="2520" y="4210"/>
                  </a:cubicBezTo>
                  <a:close/>
                  <a:moveTo>
                    <a:pt x="4035" y="2367"/>
                  </a:moveTo>
                  <a:cubicBezTo>
                    <a:pt x="4689" y="2367"/>
                    <a:pt x="5218" y="1837"/>
                    <a:pt x="5218" y="1184"/>
                  </a:cubicBezTo>
                  <a:cubicBezTo>
                    <a:pt x="5218" y="530"/>
                    <a:pt x="4689" y="0"/>
                    <a:pt x="4035" y="0"/>
                  </a:cubicBezTo>
                  <a:cubicBezTo>
                    <a:pt x="3381" y="0"/>
                    <a:pt x="2851" y="530"/>
                    <a:pt x="2851" y="1184"/>
                  </a:cubicBezTo>
                  <a:cubicBezTo>
                    <a:pt x="2851" y="1837"/>
                    <a:pt x="3381" y="2367"/>
                    <a:pt x="4035" y="2367"/>
                  </a:cubicBezTo>
                  <a:close/>
                  <a:moveTo>
                    <a:pt x="4537" y="2448"/>
                  </a:moveTo>
                  <a:lnTo>
                    <a:pt x="3533" y="2448"/>
                  </a:lnTo>
                  <a:cubicBezTo>
                    <a:pt x="3509" y="2448"/>
                    <a:pt x="3485" y="2450"/>
                    <a:pt x="3462" y="2451"/>
                  </a:cubicBezTo>
                  <a:cubicBezTo>
                    <a:pt x="3553" y="2642"/>
                    <a:pt x="3605" y="2854"/>
                    <a:pt x="3605" y="3079"/>
                  </a:cubicBezTo>
                  <a:cubicBezTo>
                    <a:pt x="3605" y="3494"/>
                    <a:pt x="3431" y="3869"/>
                    <a:pt x="3153" y="4136"/>
                  </a:cubicBezTo>
                  <a:cubicBezTo>
                    <a:pt x="3804" y="4329"/>
                    <a:pt x="4301" y="4882"/>
                    <a:pt x="4415" y="5564"/>
                  </a:cubicBezTo>
                  <a:cubicBezTo>
                    <a:pt x="5375" y="5522"/>
                    <a:pt x="5928" y="5250"/>
                    <a:pt x="5965" y="5232"/>
                  </a:cubicBezTo>
                  <a:lnTo>
                    <a:pt x="6044" y="5192"/>
                  </a:lnTo>
                  <a:lnTo>
                    <a:pt x="6052" y="5192"/>
                  </a:lnTo>
                  <a:lnTo>
                    <a:pt x="6052" y="3963"/>
                  </a:lnTo>
                  <a:cubicBezTo>
                    <a:pt x="6052" y="3128"/>
                    <a:pt x="5373" y="2448"/>
                    <a:pt x="4537" y="2448"/>
                  </a:cubicBezTo>
                  <a:close/>
                </a:path>
              </a:pathLst>
            </a:custGeom>
            <a:solidFill>
              <a:schemeClr val="bg1">
                <a:lumMod val="50000"/>
              </a:schemeClr>
            </a:solidFill>
            <a:ln>
              <a:noFill/>
            </a:ln>
          </p:spPr>
          <p:txBody>
            <a:bodyPr wrap="square">
              <a:noAutofit/>
            </a:bodyPr>
            <a:lstStyle/>
            <a:p>
              <a:pPr fontAlgn="ctr"/>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user_209046"/>
            <p:cNvSpPr>
              <a:spLocks noChangeAspect="1"/>
            </p:cNvSpPr>
            <p:nvPr/>
          </p:nvSpPr>
          <p:spPr bwMode="auto">
            <a:xfrm>
              <a:off x="3719736" y="5483025"/>
              <a:ext cx="571103" cy="515000"/>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rgbClr val="D5F4FF"/>
            </a:solidFill>
            <a:ln>
              <a:solidFill>
                <a:srgbClr val="00B0F0"/>
              </a:solidFill>
            </a:ln>
          </p:spPr>
        </p:sp>
      </p:grpSp>
      <p:grpSp>
        <p:nvGrpSpPr>
          <p:cNvPr id="68" name="组合 67"/>
          <p:cNvGrpSpPr/>
          <p:nvPr/>
        </p:nvGrpSpPr>
        <p:grpSpPr>
          <a:xfrm>
            <a:off x="5668285" y="4042136"/>
            <a:ext cx="5112568" cy="1958734"/>
            <a:chOff x="6240016" y="4293096"/>
            <a:chExt cx="5112568" cy="1958734"/>
          </a:xfrm>
        </p:grpSpPr>
        <p:sp>
          <p:nvSpPr>
            <p:cNvPr id="61" name="椭圆 60"/>
            <p:cNvSpPr/>
            <p:nvPr/>
          </p:nvSpPr>
          <p:spPr bwMode="auto">
            <a:xfrm>
              <a:off x="9120336" y="4293096"/>
              <a:ext cx="2232248" cy="1440582"/>
            </a:xfrm>
            <a:prstGeom prst="ellipse">
              <a:avLst/>
            </a:prstGeom>
            <a:solidFill>
              <a:srgbClr val="F4FBFE"/>
            </a:solidFill>
            <a:ln w="9525" cap="flat" cmpd="sng" algn="ctr">
              <a:solidFill>
                <a:srgbClr val="99DFF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椭圆 59"/>
            <p:cNvSpPr/>
            <p:nvPr/>
          </p:nvSpPr>
          <p:spPr bwMode="auto">
            <a:xfrm>
              <a:off x="6240016" y="4293096"/>
              <a:ext cx="2232248" cy="1440582"/>
            </a:xfrm>
            <a:prstGeom prst="ellipse">
              <a:avLst/>
            </a:prstGeom>
            <a:solidFill>
              <a:srgbClr val="F4FBFE"/>
            </a:solidFill>
            <a:ln w="9525" cap="flat" cmpd="sng" algn="ctr">
              <a:solidFill>
                <a:srgbClr val="99DFF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2264" y="4725144"/>
              <a:ext cx="658537" cy="540000"/>
            </a:xfrm>
            <a:prstGeom prst="rect">
              <a:avLst/>
            </a:prstGeom>
          </p:spPr>
        </p:pic>
        <p:cxnSp>
          <p:nvCxnSpPr>
            <p:cNvPr id="31" name="直接连接符 30"/>
            <p:cNvCxnSpPr>
              <a:stCxn id="38" idx="3"/>
              <a:endCxn id="27" idx="1"/>
            </p:cNvCxnSpPr>
            <p:nvPr/>
          </p:nvCxnSpPr>
          <p:spPr bwMode="auto">
            <a:xfrm flipV="1">
              <a:off x="7534613" y="4995144"/>
              <a:ext cx="937651" cy="3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33" name="直接连接符 32"/>
            <p:cNvCxnSpPr>
              <a:stCxn id="27" idx="3"/>
              <a:endCxn id="43" idx="1"/>
            </p:cNvCxnSpPr>
            <p:nvPr/>
          </p:nvCxnSpPr>
          <p:spPr bwMode="auto">
            <a:xfrm>
              <a:off x="9130801" y="4995144"/>
              <a:ext cx="937500" cy="30"/>
            </a:xfrm>
            <a:prstGeom prst="line">
              <a:avLst/>
            </a:prstGeom>
            <a:solidFill>
              <a:schemeClr val="accent1"/>
            </a:solidFill>
            <a:ln w="19050" cap="flat" cmpd="sng" algn="ctr">
              <a:solidFill>
                <a:srgbClr val="00B0F0"/>
              </a:solidFill>
              <a:prstDash val="solid"/>
              <a:round/>
              <a:headEnd type="none" w="med" len="med"/>
              <a:tailEnd type="none" w="med" len="med"/>
            </a:ln>
            <a:effectLst/>
          </p:spPr>
        </p:cxnSp>
        <p:sp>
          <p:nvSpPr>
            <p:cNvPr id="37" name="矩形 36"/>
            <p:cNvSpPr/>
            <p:nvPr/>
          </p:nvSpPr>
          <p:spPr>
            <a:xfrm>
              <a:off x="8292244" y="4417367"/>
              <a:ext cx="972108" cy="307777"/>
            </a:xfrm>
            <a:prstGeom prst="rect">
              <a:avLst/>
            </a:prstGeom>
          </p:spPr>
          <p:txBody>
            <a:bodyPr wrap="square">
              <a:noAutofit/>
            </a:bodyPr>
            <a:lstStyle/>
            <a:p>
              <a:pPr algn="ctr" fontAlgn="ctr"/>
              <a:r>
                <a:rPr lang="en-US" sz="1400" b="1" dirty="0">
                  <a:latin typeface="Huawei Sans" panose="020C0503030203020204" pitchFamily="34" charset="0"/>
                  <a:ea typeface="方正兰亭黑简体" panose="02000000000000000000" pitchFamily="2" charset="-122"/>
                  <a:cs typeface="Huawei Sans" panose="020C0503030203020204" pitchFamily="34" charset="0"/>
                </a:rPr>
                <a:t>Gateway</a:t>
              </a:r>
            </a:p>
          </p:txBody>
        </p:sp>
        <p:pic>
          <p:nvPicPr>
            <p:cNvPr id="38" name="图片 37"/>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335258" y="4653136"/>
              <a:ext cx="1199355" cy="684076"/>
            </a:xfrm>
            <a:prstGeom prst="rect">
              <a:avLst/>
            </a:prstGeom>
          </p:spPr>
        </p:pic>
        <p:sp>
          <p:nvSpPr>
            <p:cNvPr id="46" name="矩形 45"/>
            <p:cNvSpPr/>
            <p:nvPr/>
          </p:nvSpPr>
          <p:spPr>
            <a:xfrm>
              <a:off x="6371262" y="4833156"/>
              <a:ext cx="1163501"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10.0.1.0/24</a:t>
              </a:r>
            </a:p>
          </p:txBody>
        </p:sp>
        <p:pic>
          <p:nvPicPr>
            <p:cNvPr id="43" name="图片 4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068301" y="4653136"/>
              <a:ext cx="1199355" cy="684076"/>
            </a:xfrm>
            <a:prstGeom prst="rect">
              <a:avLst/>
            </a:prstGeom>
          </p:spPr>
        </p:pic>
        <p:sp>
          <p:nvSpPr>
            <p:cNvPr id="47" name="矩形 46"/>
            <p:cNvSpPr/>
            <p:nvPr/>
          </p:nvSpPr>
          <p:spPr>
            <a:xfrm>
              <a:off x="10104305" y="4833156"/>
              <a:ext cx="1163501"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10.0.2.0/24</a:t>
              </a:r>
            </a:p>
          </p:txBody>
        </p:sp>
        <p:pic>
          <p:nvPicPr>
            <p:cNvPr id="40" name="图片 39" descr="PC.png"/>
            <p:cNvPicPr>
              <a:picLocks noChangeAspect="1"/>
            </p:cNvPicPr>
            <p:nvPr/>
          </p:nvPicPr>
          <p:blipFill>
            <a:blip r:embed="rId5" cstate="print"/>
            <a:stretch>
              <a:fillRect/>
            </a:stretch>
          </p:blipFill>
          <p:spPr>
            <a:xfrm>
              <a:off x="6659294" y="5157193"/>
              <a:ext cx="516826" cy="396922"/>
            </a:xfrm>
            <a:prstGeom prst="rect">
              <a:avLst/>
            </a:prstGeom>
          </p:spPr>
        </p:pic>
        <p:sp>
          <p:nvSpPr>
            <p:cNvPr id="52" name="矩形 51"/>
            <p:cNvSpPr/>
            <p:nvPr/>
          </p:nvSpPr>
          <p:spPr>
            <a:xfrm>
              <a:off x="7680176" y="5229200"/>
              <a:ext cx="1163501"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10.0.1.1/24</a:t>
              </a:r>
            </a:p>
          </p:txBody>
        </p:sp>
        <p:sp>
          <p:nvSpPr>
            <p:cNvPr id="54" name="矩形 53"/>
            <p:cNvSpPr/>
            <p:nvPr/>
          </p:nvSpPr>
          <p:spPr>
            <a:xfrm>
              <a:off x="8940316" y="5229200"/>
              <a:ext cx="1163501"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10.0.2.1/24</a:t>
              </a:r>
            </a:p>
          </p:txBody>
        </p:sp>
        <p:sp>
          <p:nvSpPr>
            <p:cNvPr id="55" name="矩形 54"/>
            <p:cNvSpPr/>
            <p:nvPr/>
          </p:nvSpPr>
          <p:spPr>
            <a:xfrm>
              <a:off x="7896200" y="5913276"/>
              <a:ext cx="1800200" cy="338554"/>
            </a:xfrm>
            <a:prstGeom prst="rect">
              <a:avLst/>
            </a:prstGeom>
          </p:spPr>
          <p:txBody>
            <a:bodyPr wrap="square">
              <a:noAutofit/>
            </a:bodyPr>
            <a:lstStyle/>
            <a:p>
              <a:pPr algn="ctr" fontAlgn="ctr"/>
              <a:r>
                <a:rPr lang="en-US" sz="1600" b="1">
                  <a:latin typeface="Huawei Sans" panose="020C0503030203020204" pitchFamily="34" charset="0"/>
                  <a:ea typeface="方正兰亭黑简体" panose="02000000000000000000" pitchFamily="2" charset="-122"/>
                  <a:cs typeface="Huawei Sans" panose="020C0503030203020204" pitchFamily="34" charset="0"/>
                </a:rPr>
                <a:t>Layer 3 network</a:t>
              </a:r>
            </a:p>
          </p:txBody>
        </p:sp>
        <p:sp>
          <p:nvSpPr>
            <p:cNvPr id="62" name="矩形 61"/>
            <p:cNvSpPr/>
            <p:nvPr/>
          </p:nvSpPr>
          <p:spPr>
            <a:xfrm>
              <a:off x="6492044" y="4365104"/>
              <a:ext cx="1800200"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Layer 2 network</a:t>
              </a:r>
            </a:p>
          </p:txBody>
        </p:sp>
        <p:sp>
          <p:nvSpPr>
            <p:cNvPr id="63" name="矩形 62"/>
            <p:cNvSpPr/>
            <p:nvPr/>
          </p:nvSpPr>
          <p:spPr>
            <a:xfrm>
              <a:off x="9264352" y="4365104"/>
              <a:ext cx="1800200"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Layer 2 network</a:t>
              </a:r>
            </a:p>
          </p:txBody>
        </p:sp>
        <p:pic>
          <p:nvPicPr>
            <p:cNvPr id="66" name="图片 65" descr="PC.png"/>
            <p:cNvPicPr>
              <a:picLocks noChangeAspect="1"/>
            </p:cNvPicPr>
            <p:nvPr/>
          </p:nvPicPr>
          <p:blipFill>
            <a:blip r:embed="rId5" cstate="print"/>
            <a:stretch>
              <a:fillRect/>
            </a:stretch>
          </p:blipFill>
          <p:spPr>
            <a:xfrm>
              <a:off x="10416480" y="5157193"/>
              <a:ext cx="516826" cy="396922"/>
            </a:xfrm>
            <a:prstGeom prst="rect">
              <a:avLst/>
            </a:prstGeom>
          </p:spPr>
        </p:pic>
      </p:grpSp>
      <p:sp>
        <p:nvSpPr>
          <p:cNvPr id="45" name="圆角矩形 75"/>
          <p:cNvSpPr/>
          <p:nvPr/>
        </p:nvSpPr>
        <p:spPr>
          <a:xfrm>
            <a:off x="1664437" y="3430779"/>
            <a:ext cx="3334675" cy="394020"/>
          </a:xfrm>
          <a:prstGeom prst="roundRect">
            <a:avLst>
              <a:gd name="adj" fmla="val 10604"/>
            </a:avLst>
          </a:prstGeom>
          <a:solidFill>
            <a:srgbClr val="00B0F0"/>
          </a:solidFill>
          <a:ln>
            <a:noFill/>
          </a:ln>
        </p:spPr>
        <p:txBody>
          <a:bodyPr wrap="square" rtlCol="0" anchor="ctr" anchorCtr="0">
            <a:noAutofit/>
          </a:bodyPr>
          <a:lstStyle/>
          <a:p>
            <a:pPr algn="ctr" fontAlgn="auto">
              <a:spcBef>
                <a:spcPts val="0"/>
              </a:spcBef>
              <a:spcAft>
                <a:spcPts val="0"/>
              </a:spcAft>
            </a:pPr>
            <a:r>
              <a:rPr lang="en-US" altLang="zh-CN" b="1" dirty="0">
                <a:solidFill>
                  <a:prstClr val="white"/>
                </a:solidFill>
              </a:rPr>
              <a:t>Layer 2 network addressing</a:t>
            </a:r>
          </a:p>
        </p:txBody>
      </p:sp>
      <p:sp>
        <p:nvSpPr>
          <p:cNvPr id="51" name="圆角矩形 75"/>
          <p:cNvSpPr/>
          <p:nvPr/>
        </p:nvSpPr>
        <p:spPr>
          <a:xfrm>
            <a:off x="1664437" y="3862284"/>
            <a:ext cx="3334675" cy="225600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endParaRPr>
          </a:p>
        </p:txBody>
      </p:sp>
      <p:sp>
        <p:nvSpPr>
          <p:cNvPr id="57" name="圆角矩形 75"/>
          <p:cNvSpPr/>
          <p:nvPr/>
        </p:nvSpPr>
        <p:spPr>
          <a:xfrm>
            <a:off x="5518930" y="3430779"/>
            <a:ext cx="5382201" cy="394020"/>
          </a:xfrm>
          <a:prstGeom prst="roundRect">
            <a:avLst>
              <a:gd name="adj" fmla="val 10604"/>
            </a:avLst>
          </a:prstGeom>
          <a:solidFill>
            <a:srgbClr val="00B0F0"/>
          </a:solidFill>
          <a:ln>
            <a:noFill/>
          </a:ln>
        </p:spPr>
        <p:txBody>
          <a:bodyPr wrap="square" rtlCol="0" anchor="ctr" anchorCtr="0">
            <a:noAutofit/>
          </a:bodyPr>
          <a:lstStyle/>
          <a:p>
            <a:pPr algn="ctr" fontAlgn="auto">
              <a:spcBef>
                <a:spcPts val="0"/>
              </a:spcBef>
              <a:spcAft>
                <a:spcPts val="0"/>
              </a:spcAft>
            </a:pPr>
            <a:r>
              <a:rPr lang="en-US" altLang="zh-CN" b="1" dirty="0">
                <a:solidFill>
                  <a:prstClr val="white"/>
                </a:solidFill>
              </a:rPr>
              <a:t>Layer 3 network addressing</a:t>
            </a:r>
          </a:p>
        </p:txBody>
      </p:sp>
      <p:sp>
        <p:nvSpPr>
          <p:cNvPr id="65" name="圆角矩形 75"/>
          <p:cNvSpPr/>
          <p:nvPr/>
        </p:nvSpPr>
        <p:spPr>
          <a:xfrm>
            <a:off x="5518930" y="3862284"/>
            <a:ext cx="5382201" cy="225600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endParaRPr>
          </a:p>
        </p:txBody>
      </p:sp>
      <p:sp>
        <p:nvSpPr>
          <p:cNvPr id="70" name="五边形 69"/>
          <p:cNvSpPr/>
          <p:nvPr/>
        </p:nvSpPr>
        <p:spPr bwMode="auto">
          <a:xfrm>
            <a:off x="6367500" y="113812"/>
            <a:ext cx="900100" cy="227227"/>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9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Concepts</a:t>
            </a:r>
          </a:p>
        </p:txBody>
      </p:sp>
      <p:sp>
        <p:nvSpPr>
          <p:cNvPr id="71" name="燕尾形 70"/>
          <p:cNvSpPr/>
          <p:nvPr/>
        </p:nvSpPr>
        <p:spPr bwMode="auto">
          <a:xfrm>
            <a:off x="7178402" y="113812"/>
            <a:ext cx="143510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Address Classification</a:t>
            </a:r>
          </a:p>
        </p:txBody>
      </p:sp>
      <p:sp>
        <p:nvSpPr>
          <p:cNvPr id="72" name="燕尾形 71"/>
          <p:cNvSpPr/>
          <p:nvPr/>
        </p:nvSpPr>
        <p:spPr bwMode="auto">
          <a:xfrm>
            <a:off x="8524304" y="113812"/>
            <a:ext cx="1376664"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Address Calculation</a:t>
            </a:r>
          </a:p>
        </p:txBody>
      </p:sp>
      <p:sp>
        <p:nvSpPr>
          <p:cNvPr id="73" name="燕尾形 72"/>
          <p:cNvSpPr/>
          <p:nvPr/>
        </p:nvSpPr>
        <p:spPr bwMode="auto">
          <a:xfrm>
            <a:off x="9811770" y="113812"/>
            <a:ext cx="123825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Special Addresses</a:t>
            </a:r>
          </a:p>
        </p:txBody>
      </p:sp>
      <p:sp>
        <p:nvSpPr>
          <p:cNvPr id="74" name="燕尾形 73"/>
          <p:cNvSpPr/>
          <p:nvPr/>
        </p:nvSpPr>
        <p:spPr bwMode="auto">
          <a:xfrm>
            <a:off x="10960822" y="113812"/>
            <a:ext cx="108000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IPv4 vs. IPv6</a:t>
            </a:r>
          </a:p>
        </p:txBody>
      </p:sp>
    </p:spTree>
    <p:extLst>
      <p:ext uri="{BB962C8B-B14F-4D97-AF65-F5344CB8AC3E}">
        <p14:creationId xmlns:p14="http://schemas.microsoft.com/office/powerpoint/2010/main" val="22139933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177" y="410400"/>
            <a:ext cx="10446645" cy="640800"/>
          </a:xfrm>
        </p:spPr>
        <p:txBody>
          <a:bodyPr wrap="square">
            <a:noAutofit/>
          </a:bodyPr>
          <a:lstStyle/>
          <a:p>
            <a:r>
              <a:rPr lang="en-US" dirty="0">
                <a:latin typeface="Huawei Sans" panose="020C0503030203020204" pitchFamily="34" charset="0"/>
              </a:rPr>
              <a:t>IP Address Classification (Classful Addressing)</a:t>
            </a:r>
          </a:p>
        </p:txBody>
      </p:sp>
      <p:sp>
        <p:nvSpPr>
          <p:cNvPr id="3" name="文本占位符 2"/>
          <p:cNvSpPr>
            <a:spLocks noGrp="1"/>
          </p:cNvSpPr>
          <p:nvPr>
            <p:ph type="body" sz="quarter" idx="10"/>
          </p:nvPr>
        </p:nvSpPr>
        <p:spPr>
          <a:xfrm>
            <a:off x="468317" y="1202315"/>
            <a:ext cx="11276183" cy="547712"/>
          </a:xfrm>
        </p:spPr>
        <p:txBody>
          <a:bodyPr wrap="square">
            <a:noAutofit/>
          </a:bodyPr>
          <a:lstStyle/>
          <a:p>
            <a:pPr fontAlgn="ctr"/>
            <a:r>
              <a:rPr lang="en-US" sz="2000" dirty="0">
                <a:latin typeface="Huawei Sans" panose="020C0503030203020204" pitchFamily="34" charset="0"/>
              </a:rPr>
              <a:t>To facilitate IP address management and networking, IP addresses are classified into the following classes:</a:t>
            </a:r>
          </a:p>
        </p:txBody>
      </p:sp>
      <p:graphicFrame>
        <p:nvGraphicFramePr>
          <p:cNvPr id="6" name="表格 5"/>
          <p:cNvGraphicFramePr>
            <a:graphicFrameLocks noGrp="1"/>
          </p:cNvGraphicFramePr>
          <p:nvPr>
            <p:extLst/>
          </p:nvPr>
        </p:nvGraphicFramePr>
        <p:xfrm>
          <a:off x="1669290" y="2220851"/>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algn="ctr" fontAlgn="ctr"/>
                      <a:r>
                        <a:rPr lang="en-US" sz="1400" b="1">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0</a:t>
                      </a: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NNNNNNN</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7" name="表格 6"/>
          <p:cNvGraphicFramePr>
            <a:graphicFrameLocks noGrp="1"/>
          </p:cNvGraphicFramePr>
          <p:nvPr>
            <p:extLst/>
          </p:nvPr>
        </p:nvGraphicFramePr>
        <p:xfrm>
          <a:off x="3169457" y="2220851"/>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algn="ctr" fontAlgn="ctr"/>
                      <a:r>
                        <a:rPr lang="en-US" sz="1400" b="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8" name="表格 7"/>
          <p:cNvGraphicFramePr>
            <a:graphicFrameLocks noGrp="1"/>
          </p:cNvGraphicFramePr>
          <p:nvPr>
            <p:extLst/>
          </p:nvPr>
        </p:nvGraphicFramePr>
        <p:xfrm>
          <a:off x="4669624" y="2220851"/>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algn="ctr" fontAlgn="ctr"/>
                      <a:r>
                        <a:rPr lang="en-US" sz="1400" b="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9" name="表格 8"/>
          <p:cNvGraphicFramePr>
            <a:graphicFrameLocks noGrp="1"/>
          </p:cNvGraphicFramePr>
          <p:nvPr>
            <p:extLst/>
          </p:nvPr>
        </p:nvGraphicFramePr>
        <p:xfrm>
          <a:off x="6169790" y="2220851"/>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algn="ctr" fontAlgn="ctr"/>
                      <a:r>
                        <a:rPr lang="en-US" sz="1400" b="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10" name="表格 9"/>
          <p:cNvGraphicFramePr>
            <a:graphicFrameLocks noGrp="1"/>
          </p:cNvGraphicFramePr>
          <p:nvPr>
            <p:extLst/>
          </p:nvPr>
        </p:nvGraphicFramePr>
        <p:xfrm>
          <a:off x="1669290" y="2713636"/>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algn="ctr" fontAlgn="ctr"/>
                      <a:r>
                        <a:rPr lang="en-US" sz="1400" b="1">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10</a:t>
                      </a: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NNNNNN</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11" name="表格 10"/>
          <p:cNvGraphicFramePr>
            <a:graphicFrameLocks noGrp="1"/>
          </p:cNvGraphicFramePr>
          <p:nvPr>
            <p:extLst/>
          </p:nvPr>
        </p:nvGraphicFramePr>
        <p:xfrm>
          <a:off x="3169457" y="2713636"/>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marL="0" algn="ctr" defTabSz="914400" rtl="0" eaLnBrk="1" fontAlgn="ctr" latinLnBrk="0" hangingPunct="1"/>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NNNNNNNN</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12" name="表格 11"/>
          <p:cNvGraphicFramePr>
            <a:graphicFrameLocks noGrp="1"/>
          </p:cNvGraphicFramePr>
          <p:nvPr>
            <p:extLst/>
          </p:nvPr>
        </p:nvGraphicFramePr>
        <p:xfrm>
          <a:off x="4669624" y="2713636"/>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algn="ctr" fontAlgn="ctr"/>
                      <a:r>
                        <a:rPr lang="en-US" sz="1400" b="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13" name="表格 12"/>
          <p:cNvGraphicFramePr>
            <a:graphicFrameLocks noGrp="1"/>
          </p:cNvGraphicFramePr>
          <p:nvPr>
            <p:extLst/>
          </p:nvPr>
        </p:nvGraphicFramePr>
        <p:xfrm>
          <a:off x="6169790" y="2713636"/>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algn="ctr" fontAlgn="ctr"/>
                      <a:r>
                        <a:rPr lang="en-US" sz="1400" b="0">
                          <a:ln>
                            <a:noFill/>
                          </a:ln>
                          <a:solidFill>
                            <a:schemeClr val="bg1"/>
                          </a:solidFill>
                          <a:latin typeface="Huawei Sans" panose="020C0503030203020204" pitchFamily="34" charset="0"/>
                        </a:rPr>
                        <a:t>NNNNNNNN</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14" name="表格 13"/>
          <p:cNvGraphicFramePr>
            <a:graphicFrameLocks noGrp="1"/>
          </p:cNvGraphicFramePr>
          <p:nvPr>
            <p:extLst/>
          </p:nvPr>
        </p:nvGraphicFramePr>
        <p:xfrm>
          <a:off x="1669290" y="3206421"/>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algn="ctr" fontAlgn="ctr"/>
                      <a:r>
                        <a:rPr lang="en-US" sz="1400" b="1" dirty="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110</a:t>
                      </a:r>
                      <a:r>
                        <a:rPr 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NNNNN</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15" name="表格 14"/>
          <p:cNvGraphicFramePr>
            <a:graphicFrameLocks noGrp="1"/>
          </p:cNvGraphicFramePr>
          <p:nvPr>
            <p:extLst/>
          </p:nvPr>
        </p:nvGraphicFramePr>
        <p:xfrm>
          <a:off x="3169457" y="3206421"/>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marL="0" algn="ctr" defTabSz="914400" rtl="0" eaLnBrk="1" fontAlgn="ctr" latinLnBrk="0" hangingPunct="1"/>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NNNNNNNN</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16" name="表格 15"/>
          <p:cNvGraphicFramePr>
            <a:graphicFrameLocks noGrp="1"/>
          </p:cNvGraphicFramePr>
          <p:nvPr>
            <p:extLst/>
          </p:nvPr>
        </p:nvGraphicFramePr>
        <p:xfrm>
          <a:off x="4669624" y="3206421"/>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marL="0" algn="ctr" defTabSz="914400" rtl="0" eaLnBrk="1" fontAlgn="ctr" latinLnBrk="0" hangingPunct="1"/>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NNNNNNNN</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17" name="表格 16"/>
          <p:cNvGraphicFramePr>
            <a:graphicFrameLocks noGrp="1"/>
          </p:cNvGraphicFramePr>
          <p:nvPr>
            <p:extLst/>
          </p:nvPr>
        </p:nvGraphicFramePr>
        <p:xfrm>
          <a:off x="6169790" y="3206421"/>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algn="ctr" fontAlgn="ctr"/>
                      <a:r>
                        <a:rPr lang="en-US" sz="1400" b="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18" name="表格 17"/>
          <p:cNvGraphicFramePr>
            <a:graphicFrameLocks noGrp="1"/>
          </p:cNvGraphicFramePr>
          <p:nvPr>
            <p:extLst/>
          </p:nvPr>
        </p:nvGraphicFramePr>
        <p:xfrm>
          <a:off x="1669290" y="3699206"/>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marL="0" algn="ctr" defTabSz="914400" rtl="0" eaLnBrk="1" fontAlgn="ctr" latinLnBrk="0" hangingPunct="1"/>
                      <a:r>
                        <a:rPr lang="en-US" sz="1400" b="1">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1110</a:t>
                      </a:r>
                      <a:r>
                        <a:rPr lang="en-US" sz="1400" b="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 xmlns:a16="http://schemas.microsoft.com/office/drawing/2014/main" val="10000"/>
                  </a:ext>
                </a:extLst>
              </a:tr>
            </a:tbl>
          </a:graphicData>
        </a:graphic>
      </p:graphicFrame>
      <p:graphicFrame>
        <p:nvGraphicFramePr>
          <p:cNvPr id="19" name="表格 18"/>
          <p:cNvGraphicFramePr>
            <a:graphicFrameLocks noGrp="1"/>
          </p:cNvGraphicFramePr>
          <p:nvPr>
            <p:extLst/>
          </p:nvPr>
        </p:nvGraphicFramePr>
        <p:xfrm>
          <a:off x="3169457" y="3699206"/>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marL="0" algn="ctr" defTabSz="914400" rtl="0" eaLnBrk="1" fontAlgn="ctr" latinLnBrk="0" hangingPunct="1"/>
                      <a:r>
                        <a:rPr lang="en-US" sz="1400" b="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 xmlns:a16="http://schemas.microsoft.com/office/drawing/2014/main" val="10000"/>
                  </a:ext>
                </a:extLst>
              </a:tr>
            </a:tbl>
          </a:graphicData>
        </a:graphic>
      </p:graphicFrame>
      <p:graphicFrame>
        <p:nvGraphicFramePr>
          <p:cNvPr id="20" name="表格 19"/>
          <p:cNvGraphicFramePr>
            <a:graphicFrameLocks noGrp="1"/>
          </p:cNvGraphicFramePr>
          <p:nvPr>
            <p:extLst/>
          </p:nvPr>
        </p:nvGraphicFramePr>
        <p:xfrm>
          <a:off x="4669624" y="3699206"/>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marL="0" algn="ctr" defTabSz="914400" rtl="0" eaLnBrk="1" fontAlgn="ctr" latinLnBrk="0" hangingPunct="1"/>
                      <a:r>
                        <a:rPr lang="en-US" sz="1400" b="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 xmlns:a16="http://schemas.microsoft.com/office/drawing/2014/main" val="10000"/>
                  </a:ext>
                </a:extLst>
              </a:tr>
            </a:tbl>
          </a:graphicData>
        </a:graphic>
      </p:graphicFrame>
      <p:graphicFrame>
        <p:nvGraphicFramePr>
          <p:cNvPr id="21" name="表格 20"/>
          <p:cNvGraphicFramePr>
            <a:graphicFrameLocks noGrp="1"/>
          </p:cNvGraphicFramePr>
          <p:nvPr>
            <p:extLst/>
          </p:nvPr>
        </p:nvGraphicFramePr>
        <p:xfrm>
          <a:off x="6169790" y="3699206"/>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algn="ctr" fontAlgn="ctr"/>
                      <a:r>
                        <a:rPr lang="en-US" sz="1400" b="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 xmlns:a16="http://schemas.microsoft.com/office/drawing/2014/main" val="10000"/>
                  </a:ext>
                </a:extLst>
              </a:tr>
            </a:tbl>
          </a:graphicData>
        </a:graphic>
      </p:graphicFrame>
      <p:graphicFrame>
        <p:nvGraphicFramePr>
          <p:cNvPr id="22" name="表格 21"/>
          <p:cNvGraphicFramePr>
            <a:graphicFrameLocks noGrp="1"/>
          </p:cNvGraphicFramePr>
          <p:nvPr>
            <p:extLst/>
          </p:nvPr>
        </p:nvGraphicFramePr>
        <p:xfrm>
          <a:off x="1669290" y="4191993"/>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marL="0" algn="ctr" defTabSz="914400" rtl="0" eaLnBrk="1" fontAlgn="ctr" latinLnBrk="0" hangingPunct="1"/>
                      <a:r>
                        <a:rPr lang="en-US" sz="1400" b="1">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1111</a:t>
                      </a:r>
                      <a:r>
                        <a:rPr lang="en-US" sz="1400" b="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 xmlns:a16="http://schemas.microsoft.com/office/drawing/2014/main" val="10000"/>
                  </a:ext>
                </a:extLst>
              </a:tr>
            </a:tbl>
          </a:graphicData>
        </a:graphic>
      </p:graphicFrame>
      <p:graphicFrame>
        <p:nvGraphicFramePr>
          <p:cNvPr id="23" name="表格 22"/>
          <p:cNvGraphicFramePr>
            <a:graphicFrameLocks noGrp="1"/>
          </p:cNvGraphicFramePr>
          <p:nvPr>
            <p:extLst/>
          </p:nvPr>
        </p:nvGraphicFramePr>
        <p:xfrm>
          <a:off x="3169457" y="4191993"/>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marL="0" algn="ctr" defTabSz="914400" rtl="0" eaLnBrk="1" fontAlgn="ctr" latinLnBrk="0" hangingPunct="1"/>
                      <a:r>
                        <a:rPr lang="en-US" sz="1400" b="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 xmlns:a16="http://schemas.microsoft.com/office/drawing/2014/main" val="10000"/>
                  </a:ext>
                </a:extLst>
              </a:tr>
            </a:tbl>
          </a:graphicData>
        </a:graphic>
      </p:graphicFrame>
      <p:graphicFrame>
        <p:nvGraphicFramePr>
          <p:cNvPr id="24" name="表格 23"/>
          <p:cNvGraphicFramePr>
            <a:graphicFrameLocks noGrp="1"/>
          </p:cNvGraphicFramePr>
          <p:nvPr>
            <p:extLst/>
          </p:nvPr>
        </p:nvGraphicFramePr>
        <p:xfrm>
          <a:off x="4669624" y="4191993"/>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marL="0" algn="ctr" defTabSz="914400" rtl="0" eaLnBrk="1" fontAlgn="ctr" latinLnBrk="0" hangingPunct="1"/>
                      <a:r>
                        <a:rPr lang="en-US" sz="1400" b="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 xmlns:a16="http://schemas.microsoft.com/office/drawing/2014/main" val="10000"/>
                  </a:ext>
                </a:extLst>
              </a:tr>
            </a:tbl>
          </a:graphicData>
        </a:graphic>
      </p:graphicFrame>
      <p:graphicFrame>
        <p:nvGraphicFramePr>
          <p:cNvPr id="25" name="表格 24"/>
          <p:cNvGraphicFramePr>
            <a:graphicFrameLocks noGrp="1"/>
          </p:cNvGraphicFramePr>
          <p:nvPr>
            <p:extLst/>
          </p:nvPr>
        </p:nvGraphicFramePr>
        <p:xfrm>
          <a:off x="6169790" y="4191993"/>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algn="ctr" fontAlgn="ctr"/>
                      <a:r>
                        <a:rPr lang="en-US" sz="1400" b="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 xmlns:a16="http://schemas.microsoft.com/office/drawing/2014/main" val="10000"/>
                  </a:ext>
                </a:extLst>
              </a:tr>
            </a:tbl>
          </a:graphicData>
        </a:graphic>
      </p:graphicFrame>
      <p:sp>
        <p:nvSpPr>
          <p:cNvPr id="26" name="矩形 25"/>
          <p:cNvSpPr/>
          <p:nvPr/>
        </p:nvSpPr>
        <p:spPr>
          <a:xfrm>
            <a:off x="468318" y="2197949"/>
            <a:ext cx="1188972" cy="338554"/>
          </a:xfrm>
          <a:prstGeom prst="rect">
            <a:avLst/>
          </a:prstGeom>
        </p:spPr>
        <p:txBody>
          <a:bodyPr wrap="square">
            <a:noAutofit/>
          </a:bodyPr>
          <a:lstStyle/>
          <a:p>
            <a:pPr algn="ctr" fontAlgn="ctr"/>
            <a:r>
              <a:rPr lang="en-US" sz="1600" b="1" dirty="0">
                <a:latin typeface="Huawei Sans" panose="020C0503030203020204" pitchFamily="34" charset="0"/>
                <a:ea typeface="方正兰亭黑简体" panose="02000000000000000000" pitchFamily="2" charset="-122"/>
                <a:cs typeface="Huawei Sans" panose="020C0503030203020204" pitchFamily="34" charset="0"/>
              </a:rPr>
              <a:t>Class A</a:t>
            </a:r>
          </a:p>
        </p:txBody>
      </p:sp>
      <p:sp>
        <p:nvSpPr>
          <p:cNvPr id="27" name="矩形 26"/>
          <p:cNvSpPr/>
          <p:nvPr/>
        </p:nvSpPr>
        <p:spPr>
          <a:xfrm>
            <a:off x="468318" y="2693004"/>
            <a:ext cx="1188972" cy="338554"/>
          </a:xfrm>
          <a:prstGeom prst="rect">
            <a:avLst/>
          </a:prstGeom>
        </p:spPr>
        <p:txBody>
          <a:bodyPr wrap="square">
            <a:noAutofit/>
          </a:bodyPr>
          <a:lstStyle/>
          <a:p>
            <a:pPr algn="ctr" fontAlgn="ctr"/>
            <a:r>
              <a:rPr lang="en-US" sz="1600" b="1">
                <a:latin typeface="Huawei Sans" panose="020C0503030203020204" pitchFamily="34" charset="0"/>
                <a:ea typeface="方正兰亭黑简体" panose="02000000000000000000" pitchFamily="2" charset="-122"/>
                <a:cs typeface="Huawei Sans" panose="020C0503030203020204" pitchFamily="34" charset="0"/>
              </a:rPr>
              <a:t>Class B</a:t>
            </a:r>
          </a:p>
        </p:txBody>
      </p:sp>
      <p:sp>
        <p:nvSpPr>
          <p:cNvPr id="28" name="矩形 27"/>
          <p:cNvSpPr/>
          <p:nvPr/>
        </p:nvSpPr>
        <p:spPr>
          <a:xfrm>
            <a:off x="468318" y="3188059"/>
            <a:ext cx="1188972" cy="338554"/>
          </a:xfrm>
          <a:prstGeom prst="rect">
            <a:avLst/>
          </a:prstGeom>
        </p:spPr>
        <p:txBody>
          <a:bodyPr wrap="square">
            <a:noAutofit/>
          </a:bodyPr>
          <a:lstStyle/>
          <a:p>
            <a:pPr algn="ctr" fontAlgn="ctr"/>
            <a:r>
              <a:rPr lang="en-US" sz="1600" b="1">
                <a:latin typeface="Huawei Sans" panose="020C0503030203020204" pitchFamily="34" charset="0"/>
                <a:ea typeface="方正兰亭黑简体" panose="02000000000000000000" pitchFamily="2" charset="-122"/>
                <a:cs typeface="Huawei Sans" panose="020C0503030203020204" pitchFamily="34" charset="0"/>
              </a:rPr>
              <a:t>Class C</a:t>
            </a:r>
          </a:p>
        </p:txBody>
      </p:sp>
      <p:sp>
        <p:nvSpPr>
          <p:cNvPr id="29" name="矩形 28"/>
          <p:cNvSpPr/>
          <p:nvPr/>
        </p:nvSpPr>
        <p:spPr>
          <a:xfrm>
            <a:off x="468318" y="3683114"/>
            <a:ext cx="1188972" cy="338554"/>
          </a:xfrm>
          <a:prstGeom prst="rect">
            <a:avLst/>
          </a:prstGeom>
        </p:spPr>
        <p:txBody>
          <a:bodyPr wrap="square">
            <a:noAutofit/>
          </a:bodyPr>
          <a:lstStyle/>
          <a:p>
            <a:pPr algn="ctr" fontAlgn="ctr"/>
            <a:r>
              <a:rPr lang="en-US" sz="1600" b="1">
                <a:latin typeface="Huawei Sans" panose="020C0503030203020204" pitchFamily="34" charset="0"/>
                <a:ea typeface="方正兰亭黑简体" panose="02000000000000000000" pitchFamily="2" charset="-122"/>
                <a:cs typeface="Huawei Sans" panose="020C0503030203020204" pitchFamily="34" charset="0"/>
              </a:rPr>
              <a:t>Class D</a:t>
            </a:r>
          </a:p>
        </p:txBody>
      </p:sp>
      <p:sp>
        <p:nvSpPr>
          <p:cNvPr id="30" name="矩形 29"/>
          <p:cNvSpPr/>
          <p:nvPr/>
        </p:nvSpPr>
        <p:spPr>
          <a:xfrm>
            <a:off x="468318" y="4178169"/>
            <a:ext cx="1188972" cy="338554"/>
          </a:xfrm>
          <a:prstGeom prst="rect">
            <a:avLst/>
          </a:prstGeom>
        </p:spPr>
        <p:txBody>
          <a:bodyPr wrap="square">
            <a:noAutofit/>
          </a:bodyPr>
          <a:lstStyle/>
          <a:p>
            <a:pPr algn="ctr" fontAlgn="ctr"/>
            <a:r>
              <a:rPr lang="en-US" sz="1600" b="1">
                <a:latin typeface="Huawei Sans" panose="020C0503030203020204" pitchFamily="34" charset="0"/>
                <a:ea typeface="方正兰亭黑简体" panose="02000000000000000000" pitchFamily="2" charset="-122"/>
                <a:cs typeface="Huawei Sans" panose="020C0503030203020204" pitchFamily="34" charset="0"/>
              </a:rPr>
              <a:t>Class E</a:t>
            </a:r>
          </a:p>
        </p:txBody>
      </p:sp>
      <p:sp>
        <p:nvSpPr>
          <p:cNvPr id="31" name="íṥliḑe">
            <a:extLst>
              <a:ext uri="{FF2B5EF4-FFF2-40B4-BE49-F238E27FC236}">
                <a16:creationId xmlns="" xmlns:a16="http://schemas.microsoft.com/office/drawing/2014/main" id="{03370132-C199-466C-9FF3-97790D081173}"/>
              </a:ext>
            </a:extLst>
          </p:cNvPr>
          <p:cNvSpPr txBox="1"/>
          <p:nvPr/>
        </p:nvSpPr>
        <p:spPr bwMode="gray">
          <a:xfrm>
            <a:off x="7753966" y="2168031"/>
            <a:ext cx="2448272" cy="355350"/>
          </a:xfrm>
          <a:prstGeom prst="roundRect">
            <a:avLst/>
          </a:prstGeom>
          <a:solidFill>
            <a:schemeClr val="bg1"/>
          </a:solidFill>
          <a:ln w="9525">
            <a:noFill/>
            <a:prstDash val="solid"/>
            <a:miter lim="800000"/>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0.0.0.0</a:t>
            </a:r>
            <a:r>
              <a:rPr lang="en-US" sz="1400">
                <a:latin typeface="Huawei Sans" panose="020C0503030203020204" pitchFamily="34" charset="0"/>
              </a:rPr>
              <a:t>–</a:t>
            </a:r>
            <a:r>
              <a:rPr lang="en-US" sz="1400">
                <a:latin typeface="Huawei Sans" panose="020C0503030203020204" pitchFamily="34" charset="0"/>
                <a:ea typeface="方正兰亭黑简体" panose="02000000000000000000" pitchFamily="2" charset="-122"/>
                <a:cs typeface="Huawei Sans" panose="020C0503030203020204" pitchFamily="34" charset="0"/>
              </a:rPr>
              <a:t>127.255.255.255</a:t>
            </a:r>
          </a:p>
        </p:txBody>
      </p:sp>
      <p:sp>
        <p:nvSpPr>
          <p:cNvPr id="32" name="íṥliḑe">
            <a:extLst>
              <a:ext uri="{FF2B5EF4-FFF2-40B4-BE49-F238E27FC236}">
                <a16:creationId xmlns="" xmlns:a16="http://schemas.microsoft.com/office/drawing/2014/main" id="{03370132-C199-466C-9FF3-97790D081173}"/>
              </a:ext>
            </a:extLst>
          </p:cNvPr>
          <p:cNvSpPr txBox="1"/>
          <p:nvPr/>
        </p:nvSpPr>
        <p:spPr bwMode="gray">
          <a:xfrm>
            <a:off x="7753966" y="2663086"/>
            <a:ext cx="2448272" cy="355350"/>
          </a:xfrm>
          <a:prstGeom prst="roundRect">
            <a:avLst/>
          </a:prstGeom>
          <a:solidFill>
            <a:schemeClr val="bg1"/>
          </a:solidFill>
          <a:ln w="9525">
            <a:noFill/>
            <a:prstDash val="solid"/>
            <a:miter lim="800000"/>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128.0.0.0</a:t>
            </a:r>
            <a:r>
              <a:rPr lang="en-US" sz="1400">
                <a:latin typeface="Huawei Sans" panose="020C0503030203020204" pitchFamily="34" charset="0"/>
              </a:rPr>
              <a:t>–</a:t>
            </a:r>
            <a:r>
              <a:rPr lang="en-US" sz="1400">
                <a:latin typeface="Huawei Sans" panose="020C0503030203020204" pitchFamily="34" charset="0"/>
                <a:ea typeface="方正兰亭黑简体" panose="02000000000000000000" pitchFamily="2" charset="-122"/>
                <a:cs typeface="Huawei Sans" panose="020C0503030203020204" pitchFamily="34" charset="0"/>
              </a:rPr>
              <a:t>191.255.255.255</a:t>
            </a:r>
          </a:p>
        </p:txBody>
      </p:sp>
      <p:sp>
        <p:nvSpPr>
          <p:cNvPr id="33" name="íṥliḑe">
            <a:extLst>
              <a:ext uri="{FF2B5EF4-FFF2-40B4-BE49-F238E27FC236}">
                <a16:creationId xmlns="" xmlns:a16="http://schemas.microsoft.com/office/drawing/2014/main" id="{03370132-C199-466C-9FF3-97790D081173}"/>
              </a:ext>
            </a:extLst>
          </p:cNvPr>
          <p:cNvSpPr txBox="1"/>
          <p:nvPr/>
        </p:nvSpPr>
        <p:spPr bwMode="gray">
          <a:xfrm>
            <a:off x="7753966" y="3166573"/>
            <a:ext cx="2448272" cy="355350"/>
          </a:xfrm>
          <a:prstGeom prst="roundRect">
            <a:avLst/>
          </a:prstGeom>
          <a:solidFill>
            <a:schemeClr val="bg1"/>
          </a:solidFill>
          <a:ln w="9525">
            <a:noFill/>
            <a:prstDash val="solid"/>
            <a:miter lim="800000"/>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ctr"/>
            <a:r>
              <a:rPr lang="en-US" sz="1400" dirty="0" smtClean="0">
                <a:latin typeface="Huawei Sans" panose="020C0503030203020204" pitchFamily="34" charset="0"/>
                <a:ea typeface="方正兰亭黑简体" panose="02000000000000000000" pitchFamily="2" charset="-122"/>
                <a:cs typeface="Huawei Sans" panose="020C0503030203020204" pitchFamily="34" charset="0"/>
              </a:rPr>
              <a:t>192.0.0.0</a:t>
            </a:r>
            <a:r>
              <a:rPr lang="en-US" sz="1400" dirty="0" smtClean="0">
                <a:latin typeface="Huawei Sans" panose="020C0503030203020204" pitchFamily="34" charset="0"/>
              </a:rPr>
              <a:t>–</a:t>
            </a:r>
            <a:r>
              <a:rPr lang="en-US" sz="1400" dirty="0" smtClean="0">
                <a:latin typeface="Huawei Sans" panose="020C0503030203020204" pitchFamily="34" charset="0"/>
                <a:ea typeface="方正兰亭黑简体" panose="02000000000000000000" pitchFamily="2" charset="-122"/>
                <a:cs typeface="Huawei Sans" panose="020C0503030203020204" pitchFamily="34" charset="0"/>
              </a:rPr>
              <a:t>223.255.255.255</a:t>
            </a:r>
            <a:endParaRPr 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íṥliḑe">
            <a:extLst>
              <a:ext uri="{FF2B5EF4-FFF2-40B4-BE49-F238E27FC236}">
                <a16:creationId xmlns="" xmlns:a16="http://schemas.microsoft.com/office/drawing/2014/main" id="{03370132-C199-466C-9FF3-97790D081173}"/>
              </a:ext>
            </a:extLst>
          </p:cNvPr>
          <p:cNvSpPr txBox="1"/>
          <p:nvPr/>
        </p:nvSpPr>
        <p:spPr bwMode="gray">
          <a:xfrm>
            <a:off x="7753966" y="3661628"/>
            <a:ext cx="2448272" cy="355350"/>
          </a:xfrm>
          <a:prstGeom prst="roundRect">
            <a:avLst/>
          </a:prstGeom>
          <a:solidFill>
            <a:schemeClr val="bg1"/>
          </a:solidFill>
          <a:ln w="9525">
            <a:noFill/>
            <a:prstDash val="solid"/>
            <a:miter lim="800000"/>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224.0.0.0</a:t>
            </a:r>
            <a:r>
              <a:rPr lang="en-US" sz="1400">
                <a:latin typeface="Huawei Sans" panose="020C0503030203020204" pitchFamily="34" charset="0"/>
              </a:rPr>
              <a:t>–</a:t>
            </a:r>
            <a:r>
              <a:rPr lang="en-US" sz="1400">
                <a:latin typeface="Huawei Sans" panose="020C0503030203020204" pitchFamily="34" charset="0"/>
                <a:ea typeface="方正兰亭黑简体" panose="02000000000000000000" pitchFamily="2" charset="-122"/>
                <a:cs typeface="Huawei Sans" panose="020C0503030203020204" pitchFamily="34" charset="0"/>
              </a:rPr>
              <a:t>239.255.255.255</a:t>
            </a:r>
          </a:p>
        </p:txBody>
      </p:sp>
      <p:sp>
        <p:nvSpPr>
          <p:cNvPr id="35" name="íṥliḑe">
            <a:extLst>
              <a:ext uri="{FF2B5EF4-FFF2-40B4-BE49-F238E27FC236}">
                <a16:creationId xmlns="" xmlns:a16="http://schemas.microsoft.com/office/drawing/2014/main" id="{03370132-C199-466C-9FF3-97790D081173}"/>
              </a:ext>
            </a:extLst>
          </p:cNvPr>
          <p:cNvSpPr txBox="1"/>
          <p:nvPr/>
        </p:nvSpPr>
        <p:spPr bwMode="gray">
          <a:xfrm>
            <a:off x="7753966" y="4156683"/>
            <a:ext cx="2448272" cy="355350"/>
          </a:xfrm>
          <a:prstGeom prst="roundRect">
            <a:avLst/>
          </a:prstGeom>
          <a:solidFill>
            <a:schemeClr val="bg1"/>
          </a:solidFill>
          <a:ln w="9525">
            <a:noFill/>
            <a:prstDash val="solid"/>
            <a:miter lim="800000"/>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240.0.0.0</a:t>
            </a:r>
            <a:r>
              <a:rPr lang="en-US" sz="1400">
                <a:latin typeface="Huawei Sans" panose="020C0503030203020204" pitchFamily="34" charset="0"/>
              </a:rPr>
              <a:t>–</a:t>
            </a:r>
            <a:r>
              <a:rPr lang="en-US" sz="1400">
                <a:latin typeface="Huawei Sans" panose="020C0503030203020204" pitchFamily="34" charset="0"/>
                <a:ea typeface="方正兰亭黑简体" panose="02000000000000000000" pitchFamily="2" charset="-122"/>
                <a:cs typeface="Huawei Sans" panose="020C0503030203020204" pitchFamily="34" charset="0"/>
              </a:rPr>
              <a:t>255.255.255.255</a:t>
            </a:r>
          </a:p>
        </p:txBody>
      </p:sp>
      <p:sp>
        <p:nvSpPr>
          <p:cNvPr id="37" name="右大括号 36"/>
          <p:cNvSpPr/>
          <p:nvPr/>
        </p:nvSpPr>
        <p:spPr bwMode="auto">
          <a:xfrm>
            <a:off x="10272464" y="2248471"/>
            <a:ext cx="180020" cy="1188132"/>
          </a:xfrm>
          <a:prstGeom prst="rightBrace">
            <a:avLst>
              <a:gd name="adj1" fmla="val 63889"/>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íṥliḑe">
            <a:extLst>
              <a:ext uri="{FF2B5EF4-FFF2-40B4-BE49-F238E27FC236}">
                <a16:creationId xmlns="" xmlns:a16="http://schemas.microsoft.com/office/drawing/2014/main" id="{03370132-C199-466C-9FF3-97790D081173}"/>
              </a:ext>
            </a:extLst>
          </p:cNvPr>
          <p:cNvSpPr txBox="1"/>
          <p:nvPr/>
        </p:nvSpPr>
        <p:spPr bwMode="gray">
          <a:xfrm>
            <a:off x="10416480" y="2608511"/>
            <a:ext cx="1296144" cy="468052"/>
          </a:xfrm>
          <a:prstGeom prst="roundRect">
            <a:avLst/>
          </a:prstGeom>
          <a:noFill/>
          <a:ln w="9525">
            <a:noFill/>
            <a:prstDash val="dash"/>
            <a:miter lim="800000"/>
            <a:headEnd/>
            <a:tailEnd/>
          </a:ln>
        </p:spPr>
        <p:txBody>
          <a:bodyPr wrap="square" lIns="91440" tIns="45720" rIns="91440" bIns="45720" anchor="ctr">
            <a:noAutofit/>
          </a:bodyPr>
          <a:lstStyle>
            <a:defPPr>
              <a:defRPr lang="zh-CN"/>
            </a:defPPr>
            <a:lvl1pPr marL="0" algn="ctr" defTabSz="914400" eaLnBrk="1" latinLnBrk="0" hangingPunct="1">
              <a:defRPr sz="1400" b="1">
                <a:latin typeface="+mn-ea"/>
                <a:ea typeface="+mn-ea"/>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pPr algn="l" fontAlgn="ctr"/>
            <a:r>
              <a:rPr lang="en-US" b="0" dirty="0">
                <a:latin typeface="Huawei Sans" panose="020C0503030203020204" pitchFamily="34" charset="0"/>
                <a:ea typeface="方正兰亭黑简体" panose="02000000000000000000" pitchFamily="2" charset="-122"/>
                <a:cs typeface="Huawei Sans" panose="020C0503030203020204" pitchFamily="34" charset="0"/>
              </a:rPr>
              <a:t>Assigned to hosts</a:t>
            </a:r>
          </a:p>
        </p:txBody>
      </p:sp>
      <p:sp>
        <p:nvSpPr>
          <p:cNvPr id="39" name="íṥliḑe">
            <a:extLst>
              <a:ext uri="{FF2B5EF4-FFF2-40B4-BE49-F238E27FC236}">
                <a16:creationId xmlns="" xmlns:a16="http://schemas.microsoft.com/office/drawing/2014/main" id="{03370132-C199-466C-9FF3-97790D081173}"/>
              </a:ext>
            </a:extLst>
          </p:cNvPr>
          <p:cNvSpPr txBox="1"/>
          <p:nvPr/>
        </p:nvSpPr>
        <p:spPr bwMode="gray">
          <a:xfrm>
            <a:off x="10164451" y="3580619"/>
            <a:ext cx="1733139" cy="468052"/>
          </a:xfrm>
          <a:prstGeom prst="roundRect">
            <a:avLst/>
          </a:prstGeom>
          <a:noFill/>
          <a:ln w="9525">
            <a:noFill/>
            <a:prstDash val="dash"/>
            <a:miter lim="800000"/>
            <a:headEnd/>
            <a:tailEnd/>
          </a:ln>
        </p:spPr>
        <p:txBody>
          <a:bodyPr wrap="square" lIns="91440" tIns="45720" rIns="91440" bIns="45720" anchor="ctr">
            <a:noAutofit/>
          </a:bodyPr>
          <a:lstStyle>
            <a:defPPr>
              <a:defRPr lang="zh-CN"/>
            </a:defPPr>
            <a:lvl1pPr marL="0" algn="ctr" defTabSz="914400" eaLnBrk="1" latinLnBrk="0" hangingPunct="1">
              <a:defRPr sz="1400" b="1">
                <a:latin typeface="+mn-ea"/>
                <a:ea typeface="+mn-ea"/>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pPr algn="l" fontAlgn="ctr"/>
            <a:r>
              <a:rPr lang="en-US" b="0" dirty="0">
                <a:latin typeface="Huawei Sans" panose="020C0503030203020204" pitchFamily="34" charset="0"/>
                <a:ea typeface="方正兰亭黑简体" panose="02000000000000000000" pitchFamily="2" charset="-122"/>
                <a:cs typeface="Huawei Sans" panose="020C0503030203020204" pitchFamily="34" charset="0"/>
              </a:rPr>
              <a:t>Used for multicast</a:t>
            </a:r>
          </a:p>
        </p:txBody>
      </p:sp>
      <p:sp>
        <p:nvSpPr>
          <p:cNvPr id="40" name="íṥliḑe">
            <a:extLst>
              <a:ext uri="{FF2B5EF4-FFF2-40B4-BE49-F238E27FC236}">
                <a16:creationId xmlns="" xmlns:a16="http://schemas.microsoft.com/office/drawing/2014/main" id="{03370132-C199-466C-9FF3-97790D081173}"/>
              </a:ext>
            </a:extLst>
          </p:cNvPr>
          <p:cNvSpPr txBox="1"/>
          <p:nvPr/>
        </p:nvSpPr>
        <p:spPr bwMode="gray">
          <a:xfrm>
            <a:off x="10164451" y="4084675"/>
            <a:ext cx="1733139" cy="468052"/>
          </a:xfrm>
          <a:prstGeom prst="roundRect">
            <a:avLst/>
          </a:prstGeom>
          <a:noFill/>
          <a:ln w="9525">
            <a:noFill/>
            <a:prstDash val="dash"/>
            <a:miter lim="800000"/>
            <a:headEnd/>
            <a:tailEnd/>
          </a:ln>
        </p:spPr>
        <p:txBody>
          <a:bodyPr wrap="square" lIns="91440" tIns="45720" rIns="91440" bIns="45720" anchor="ctr">
            <a:noAutofit/>
          </a:bodyPr>
          <a:lstStyle>
            <a:defPPr>
              <a:defRPr lang="zh-CN"/>
            </a:defPPr>
            <a:lvl1pPr marL="0" algn="ctr" defTabSz="914400" eaLnBrk="1" latinLnBrk="0" hangingPunct="1">
              <a:defRPr sz="1400" b="1">
                <a:latin typeface="+mn-ea"/>
                <a:ea typeface="+mn-ea"/>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pPr algn="l" fontAlgn="ctr"/>
            <a:r>
              <a:rPr lang="en-US" b="0">
                <a:latin typeface="Huawei Sans" panose="020C0503030203020204" pitchFamily="34" charset="0"/>
                <a:ea typeface="方正兰亭黑简体" panose="02000000000000000000" pitchFamily="2" charset="-122"/>
                <a:cs typeface="Huawei Sans" panose="020C0503030203020204" pitchFamily="34" charset="0"/>
              </a:rPr>
              <a:t>Used for research</a:t>
            </a:r>
          </a:p>
        </p:txBody>
      </p:sp>
      <p:sp>
        <p:nvSpPr>
          <p:cNvPr id="52" name="文本占位符 2"/>
          <p:cNvSpPr txBox="1">
            <a:spLocks/>
          </p:cNvSpPr>
          <p:nvPr/>
        </p:nvSpPr>
        <p:spPr bwMode="auto">
          <a:xfrm>
            <a:off x="468317" y="4547937"/>
            <a:ext cx="11276183" cy="1821626"/>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fontAlgn="ctr"/>
            <a:r>
              <a:rPr lang="en-US" sz="1800" dirty="0">
                <a:latin typeface="Huawei Sans" panose="020C0503030203020204" pitchFamily="34" charset="0"/>
              </a:rPr>
              <a:t>Default subnet masks of classes A, B, and C</a:t>
            </a:r>
          </a:p>
          <a:p>
            <a:pPr marL="654050" lvl="1" indent="-320675" fontAlgn="ctr"/>
            <a:r>
              <a:rPr lang="en-US" sz="1600" dirty="0">
                <a:latin typeface="Huawei Sans" panose="020C0503030203020204" pitchFamily="34" charset="0"/>
              </a:rPr>
              <a:t>Class A: 8 bits, 0.0.0.0–127.255.255.255/8</a:t>
            </a:r>
          </a:p>
          <a:p>
            <a:pPr marL="654050" lvl="1" indent="-320675" fontAlgn="ctr"/>
            <a:r>
              <a:rPr lang="en-US" sz="1600" dirty="0">
                <a:latin typeface="Huawei Sans" panose="020C0503030203020204" pitchFamily="34" charset="0"/>
              </a:rPr>
              <a:t>Class B: 16 bits, 128.0.0.0–191.255.255.255/16</a:t>
            </a:r>
          </a:p>
          <a:p>
            <a:pPr marL="654050" lvl="1" indent="-320675" fontAlgn="ctr"/>
            <a:r>
              <a:rPr lang="en-US" sz="1600" dirty="0">
                <a:latin typeface="Huawei Sans" panose="020C0503030203020204" pitchFamily="34" charset="0"/>
              </a:rPr>
              <a:t>Class C: 24 bits, </a:t>
            </a:r>
            <a:r>
              <a:rPr lang="en-US" sz="1600" dirty="0" smtClean="0">
                <a:latin typeface="Huawei Sans" panose="020C0503030203020204" pitchFamily="34" charset="0"/>
              </a:rPr>
              <a:t>192.0.0.0-223.255.255.255/24</a:t>
            </a:r>
            <a:endParaRPr lang="en-US" sz="1600" dirty="0">
              <a:latin typeface="Huawei Sans" panose="020C0503030203020204" pitchFamily="34" charset="0"/>
            </a:endParaRPr>
          </a:p>
        </p:txBody>
      </p:sp>
      <p:graphicFrame>
        <p:nvGraphicFramePr>
          <p:cNvPr id="42" name="表格 41"/>
          <p:cNvGraphicFramePr>
            <a:graphicFrameLocks noGrp="1"/>
          </p:cNvGraphicFramePr>
          <p:nvPr>
            <p:extLst/>
          </p:nvPr>
        </p:nvGraphicFramePr>
        <p:xfrm>
          <a:off x="9881755" y="5316286"/>
          <a:ext cx="1290809" cy="304800"/>
        </p:xfrm>
        <a:graphic>
          <a:graphicData uri="http://schemas.openxmlformats.org/drawingml/2006/table">
            <a:tbl>
              <a:tblPr firstRow="1" bandRow="1">
                <a:tableStyleId>{2A488322-F2BA-4B5B-9748-0D474271808F}</a:tableStyleId>
              </a:tblPr>
              <a:tblGrid>
                <a:gridCol w="1290809">
                  <a:extLst>
                    <a:ext uri="{9D8B030D-6E8A-4147-A177-3AD203B41FA5}">
                      <a16:colId xmlns="" xmlns:a16="http://schemas.microsoft.com/office/drawing/2014/main" val="20000"/>
                    </a:ext>
                  </a:extLst>
                </a:gridCol>
              </a:tblGrid>
              <a:tr h="288032">
                <a:tc>
                  <a:txBody>
                    <a:bodyPr/>
                    <a:lstStyle/>
                    <a:p>
                      <a:pPr marL="0" algn="ctr" defTabSz="914400" rtl="0" eaLnBrk="1" fontAlgn="ctr" latinLnBrk="0" hangingPunct="1"/>
                      <a:r>
                        <a:rPr 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Network part</a:t>
                      </a:r>
                    </a:p>
                  </a:txBody>
                  <a:tcP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43" name="表格 42"/>
          <p:cNvGraphicFramePr>
            <a:graphicFrameLocks noGrp="1"/>
          </p:cNvGraphicFramePr>
          <p:nvPr>
            <p:extLst/>
          </p:nvPr>
        </p:nvGraphicFramePr>
        <p:xfrm>
          <a:off x="9881755" y="5712330"/>
          <a:ext cx="1290809" cy="304800"/>
        </p:xfrm>
        <a:graphic>
          <a:graphicData uri="http://schemas.openxmlformats.org/drawingml/2006/table">
            <a:tbl>
              <a:tblPr firstRow="1" bandRow="1">
                <a:tableStyleId>{2A488322-F2BA-4B5B-9748-0D474271808F}</a:tableStyleId>
              </a:tblPr>
              <a:tblGrid>
                <a:gridCol w="1290809">
                  <a:extLst>
                    <a:ext uri="{9D8B030D-6E8A-4147-A177-3AD203B41FA5}">
                      <a16:colId xmlns="" xmlns:a16="http://schemas.microsoft.com/office/drawing/2014/main" val="20000"/>
                    </a:ext>
                  </a:extLst>
                </a:gridCol>
              </a:tblGrid>
              <a:tr h="288032">
                <a:tc>
                  <a:txBody>
                    <a:bodyPr/>
                    <a:lstStyle/>
                    <a:p>
                      <a:pPr marL="0" algn="ctr" defTabSz="914400" rtl="0" eaLnBrk="1" fontAlgn="ctr" latinLnBrk="0" hangingPunct="1"/>
                      <a:r>
                        <a:rPr lang="en-US" sz="1400" b="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Host part</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bl>
          </a:graphicData>
        </a:graphic>
      </p:graphicFrame>
      <p:sp>
        <p:nvSpPr>
          <p:cNvPr id="47" name="五边形 46"/>
          <p:cNvSpPr/>
          <p:nvPr/>
        </p:nvSpPr>
        <p:spPr bwMode="auto">
          <a:xfrm>
            <a:off x="6367500" y="113812"/>
            <a:ext cx="900100" cy="227227"/>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Concepts</a:t>
            </a:r>
          </a:p>
        </p:txBody>
      </p:sp>
      <p:sp>
        <p:nvSpPr>
          <p:cNvPr id="48" name="燕尾形 47"/>
          <p:cNvSpPr/>
          <p:nvPr/>
        </p:nvSpPr>
        <p:spPr bwMode="auto">
          <a:xfrm>
            <a:off x="7178402" y="113812"/>
            <a:ext cx="1435100" cy="227227"/>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Address Classification</a:t>
            </a:r>
          </a:p>
        </p:txBody>
      </p:sp>
      <p:sp>
        <p:nvSpPr>
          <p:cNvPr id="49" name="燕尾形 48"/>
          <p:cNvSpPr/>
          <p:nvPr/>
        </p:nvSpPr>
        <p:spPr bwMode="auto">
          <a:xfrm>
            <a:off x="8524304" y="113812"/>
            <a:ext cx="1376664"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Address Calculation</a:t>
            </a:r>
          </a:p>
        </p:txBody>
      </p:sp>
      <p:sp>
        <p:nvSpPr>
          <p:cNvPr id="57" name="燕尾形 56"/>
          <p:cNvSpPr/>
          <p:nvPr/>
        </p:nvSpPr>
        <p:spPr bwMode="auto">
          <a:xfrm>
            <a:off x="9811770" y="113812"/>
            <a:ext cx="123825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Special Addresses</a:t>
            </a:r>
          </a:p>
        </p:txBody>
      </p:sp>
      <p:sp>
        <p:nvSpPr>
          <p:cNvPr id="58" name="燕尾形 57"/>
          <p:cNvSpPr/>
          <p:nvPr/>
        </p:nvSpPr>
        <p:spPr bwMode="auto">
          <a:xfrm>
            <a:off x="10960822" y="113812"/>
            <a:ext cx="108000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IPv4 vs. IPv6</a:t>
            </a:r>
          </a:p>
        </p:txBody>
      </p:sp>
    </p:spTree>
    <p:extLst>
      <p:ext uri="{BB962C8B-B14F-4D97-AF65-F5344CB8AC3E}">
        <p14:creationId xmlns:p14="http://schemas.microsoft.com/office/powerpoint/2010/main" val="285170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en-US" smtClean="0"/>
              <a:t>Network Layer Protocols and IP Addressing</a:t>
            </a:r>
            <a:endParaRPr lang="en-US" dirty="0"/>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38291975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925167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a:latin typeface="Huawei Sans" panose="020C0503030203020204" pitchFamily="34" charset="0"/>
              </a:rPr>
              <a:t>IP Address Types</a:t>
            </a:r>
          </a:p>
        </p:txBody>
      </p:sp>
      <p:sp>
        <p:nvSpPr>
          <p:cNvPr id="3" name="文本占位符 2"/>
          <p:cNvSpPr>
            <a:spLocks noGrp="1"/>
          </p:cNvSpPr>
          <p:nvPr>
            <p:ph type="body" sz="quarter" idx="10"/>
          </p:nvPr>
        </p:nvSpPr>
        <p:spPr/>
        <p:txBody>
          <a:bodyPr wrap="square">
            <a:noAutofit/>
          </a:bodyPr>
          <a:lstStyle/>
          <a:p>
            <a:pPr fontAlgn="ctr"/>
            <a:r>
              <a:rPr lang="en-US" sz="1800" dirty="0">
                <a:latin typeface="Huawei Sans" panose="020C0503030203020204" pitchFamily="34" charset="0"/>
              </a:rPr>
              <a:t>A network range defined by a network ID is called a network segment.</a:t>
            </a:r>
          </a:p>
          <a:p>
            <a:pPr fontAlgn="ctr"/>
            <a:r>
              <a:rPr lang="en-US" sz="1800" b="1" dirty="0">
                <a:latin typeface="Huawei Sans" panose="020C0503030203020204" pitchFamily="34" charset="0"/>
              </a:rPr>
              <a:t>Network address</a:t>
            </a:r>
            <a:r>
              <a:rPr lang="en-US" sz="1800" dirty="0">
                <a:latin typeface="Huawei Sans" panose="020C0503030203020204" pitchFamily="34" charset="0"/>
              </a:rPr>
              <a:t>: identifies a network.</a:t>
            </a:r>
          </a:p>
        </p:txBody>
      </p:sp>
      <p:graphicFrame>
        <p:nvGraphicFramePr>
          <p:cNvPr id="4" name="表格 3"/>
          <p:cNvGraphicFramePr>
            <a:graphicFrameLocks noGrp="1"/>
          </p:cNvGraphicFramePr>
          <p:nvPr>
            <p:extLst/>
          </p:nvPr>
        </p:nvGraphicFramePr>
        <p:xfrm>
          <a:off x="836039" y="2553660"/>
          <a:ext cx="4824536" cy="304800"/>
        </p:xfrm>
        <a:graphic>
          <a:graphicData uri="http://schemas.openxmlformats.org/drawingml/2006/table">
            <a:tbl>
              <a:tblPr firstRow="1" bandRow="1">
                <a:tableStyleId>{2A488322-F2BA-4B5B-9748-0D474271808F}</a:tableStyleId>
              </a:tblPr>
              <a:tblGrid>
                <a:gridCol w="1206134">
                  <a:extLst>
                    <a:ext uri="{9D8B030D-6E8A-4147-A177-3AD203B41FA5}">
                      <a16:colId xmlns="" xmlns:a16="http://schemas.microsoft.com/office/drawing/2014/main" val="20000"/>
                    </a:ext>
                  </a:extLst>
                </a:gridCol>
                <a:gridCol w="1206134">
                  <a:extLst>
                    <a:ext uri="{9D8B030D-6E8A-4147-A177-3AD203B41FA5}">
                      <a16:colId xmlns="" xmlns:a16="http://schemas.microsoft.com/office/drawing/2014/main" val="20001"/>
                    </a:ext>
                  </a:extLst>
                </a:gridCol>
                <a:gridCol w="1206134">
                  <a:extLst>
                    <a:ext uri="{9D8B030D-6E8A-4147-A177-3AD203B41FA5}">
                      <a16:colId xmlns="" xmlns:a16="http://schemas.microsoft.com/office/drawing/2014/main" val="20002"/>
                    </a:ext>
                  </a:extLst>
                </a:gridCol>
                <a:gridCol w="1206134">
                  <a:extLst>
                    <a:ext uri="{9D8B030D-6E8A-4147-A177-3AD203B41FA5}">
                      <a16:colId xmlns="" xmlns:a16="http://schemas.microsoft.com/office/drawing/2014/main" val="20003"/>
                    </a:ext>
                  </a:extLst>
                </a:gridCol>
              </a:tblGrid>
              <a:tr h="288032">
                <a:tc>
                  <a:txBody>
                    <a:bodyPr/>
                    <a:lstStyle/>
                    <a:p>
                      <a:pPr algn="ctr" fontAlgn="ctr"/>
                      <a:r>
                        <a:rPr 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00000000</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bl>
          </a:graphicData>
        </a:graphic>
      </p:graphicFrame>
      <p:sp>
        <p:nvSpPr>
          <p:cNvPr id="5" name="文本占位符 2"/>
          <p:cNvSpPr txBox="1">
            <a:spLocks/>
          </p:cNvSpPr>
          <p:nvPr/>
        </p:nvSpPr>
        <p:spPr bwMode="auto">
          <a:xfrm>
            <a:off x="476860" y="2937810"/>
            <a:ext cx="6443855" cy="539328"/>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1625" indent="-301625" algn="just"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fontAlgn="ctr"/>
            <a:r>
              <a:rPr lang="en-US" sz="1800" b="1" dirty="0">
                <a:latin typeface="Huawei Sans" panose="020C0503030203020204" pitchFamily="34" charset="0"/>
                <a:ea typeface="方正兰亭黑简体" panose="02000000000000000000" pitchFamily="2" charset="-122"/>
                <a:cs typeface="Huawei Sans" panose="020C0503030203020204" pitchFamily="34" charset="0"/>
              </a:rPr>
              <a:t>Broadcast address</a:t>
            </a:r>
            <a:r>
              <a:rPr lang="en-US" sz="1800" dirty="0">
                <a:latin typeface="Huawei Sans" panose="020C0503030203020204" pitchFamily="34" charset="0"/>
                <a:ea typeface="方正兰亭黑简体" panose="02000000000000000000" pitchFamily="2" charset="-122"/>
                <a:cs typeface="Huawei Sans" panose="020C0503030203020204" pitchFamily="34" charset="0"/>
              </a:rPr>
              <a:t>: a special address used to send data to all hosts on a network.</a:t>
            </a:r>
          </a:p>
        </p:txBody>
      </p:sp>
      <p:sp>
        <p:nvSpPr>
          <p:cNvPr id="6" name="矩形 5"/>
          <p:cNvSpPr/>
          <p:nvPr/>
        </p:nvSpPr>
        <p:spPr>
          <a:xfrm>
            <a:off x="764030" y="2188116"/>
            <a:ext cx="2779269" cy="30777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Example: 192.168.10.0/24</a:t>
            </a:r>
          </a:p>
        </p:txBody>
      </p:sp>
      <p:graphicFrame>
        <p:nvGraphicFramePr>
          <p:cNvPr id="7" name="表格 6"/>
          <p:cNvGraphicFramePr>
            <a:graphicFrameLocks noGrp="1"/>
          </p:cNvGraphicFramePr>
          <p:nvPr>
            <p:extLst/>
          </p:nvPr>
        </p:nvGraphicFramePr>
        <p:xfrm>
          <a:off x="836039" y="4145583"/>
          <a:ext cx="4824536" cy="304800"/>
        </p:xfrm>
        <a:graphic>
          <a:graphicData uri="http://schemas.openxmlformats.org/drawingml/2006/table">
            <a:tbl>
              <a:tblPr firstRow="1" bandRow="1">
                <a:tableStyleId>{2A488322-F2BA-4B5B-9748-0D474271808F}</a:tableStyleId>
              </a:tblPr>
              <a:tblGrid>
                <a:gridCol w="1206134">
                  <a:extLst>
                    <a:ext uri="{9D8B030D-6E8A-4147-A177-3AD203B41FA5}">
                      <a16:colId xmlns="" xmlns:a16="http://schemas.microsoft.com/office/drawing/2014/main" val="20000"/>
                    </a:ext>
                  </a:extLst>
                </a:gridCol>
                <a:gridCol w="1206134">
                  <a:extLst>
                    <a:ext uri="{9D8B030D-6E8A-4147-A177-3AD203B41FA5}">
                      <a16:colId xmlns="" xmlns:a16="http://schemas.microsoft.com/office/drawing/2014/main" val="20001"/>
                    </a:ext>
                  </a:extLst>
                </a:gridCol>
                <a:gridCol w="1206134">
                  <a:extLst>
                    <a:ext uri="{9D8B030D-6E8A-4147-A177-3AD203B41FA5}">
                      <a16:colId xmlns="" xmlns:a16="http://schemas.microsoft.com/office/drawing/2014/main" val="20002"/>
                    </a:ext>
                  </a:extLst>
                </a:gridCol>
                <a:gridCol w="1206134">
                  <a:extLst>
                    <a:ext uri="{9D8B030D-6E8A-4147-A177-3AD203B41FA5}">
                      <a16:colId xmlns="" xmlns:a16="http://schemas.microsoft.com/office/drawing/2014/main" val="20003"/>
                    </a:ext>
                  </a:extLst>
                </a:gridCol>
              </a:tblGrid>
              <a:tr h="288032">
                <a:tc>
                  <a:txBody>
                    <a:bodyPr/>
                    <a:lstStyle/>
                    <a:p>
                      <a:pPr algn="ctr" fontAlgn="ctr"/>
                      <a:r>
                        <a:rPr lang="en-US" sz="1400" b="0" dirty="0" smtClean="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sz="1400" b="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11111111</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bl>
          </a:graphicData>
        </a:graphic>
      </p:graphicFrame>
      <p:sp>
        <p:nvSpPr>
          <p:cNvPr id="8" name="矩形 7"/>
          <p:cNvSpPr/>
          <p:nvPr/>
        </p:nvSpPr>
        <p:spPr>
          <a:xfrm>
            <a:off x="764030" y="3797623"/>
            <a:ext cx="3257251" cy="30777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Example: 192.168.10.255/24</a:t>
            </a:r>
          </a:p>
        </p:txBody>
      </p:sp>
      <p:sp>
        <p:nvSpPr>
          <p:cNvPr id="9" name="文本占位符 2"/>
          <p:cNvSpPr txBox="1">
            <a:spLocks/>
          </p:cNvSpPr>
          <p:nvPr/>
        </p:nvSpPr>
        <p:spPr bwMode="auto">
          <a:xfrm>
            <a:off x="476860" y="4485092"/>
            <a:ext cx="6587871" cy="539328"/>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1625" indent="-301625" algn="just"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fontAlgn="ctr"/>
            <a:r>
              <a:rPr lang="en-US" sz="1800" b="1" dirty="0">
                <a:latin typeface="Huawei Sans" panose="020C0503030203020204" pitchFamily="34" charset="0"/>
                <a:ea typeface="方正兰亭黑简体" panose="02000000000000000000" pitchFamily="2" charset="-122"/>
                <a:cs typeface="Huawei Sans" panose="020C0503030203020204" pitchFamily="34" charset="0"/>
              </a:rPr>
              <a:t>Available addresses</a:t>
            </a:r>
            <a:r>
              <a:rPr lang="en-US" sz="1800" dirty="0">
                <a:latin typeface="Huawei Sans" panose="020C0503030203020204" pitchFamily="34" charset="0"/>
                <a:ea typeface="方正兰亭黑简体" panose="02000000000000000000" pitchFamily="2" charset="-122"/>
                <a:cs typeface="Huawei Sans" panose="020C0503030203020204" pitchFamily="34" charset="0"/>
              </a:rPr>
              <a:t>: IP addresses that can be allocated to device interfaces on a network.</a:t>
            </a:r>
          </a:p>
        </p:txBody>
      </p:sp>
      <p:graphicFrame>
        <p:nvGraphicFramePr>
          <p:cNvPr id="10" name="表格 9"/>
          <p:cNvGraphicFramePr>
            <a:graphicFrameLocks noGrp="1"/>
          </p:cNvGraphicFramePr>
          <p:nvPr>
            <p:extLst/>
          </p:nvPr>
        </p:nvGraphicFramePr>
        <p:xfrm>
          <a:off x="836039" y="5704857"/>
          <a:ext cx="4824536" cy="304800"/>
        </p:xfrm>
        <a:graphic>
          <a:graphicData uri="http://schemas.openxmlformats.org/drawingml/2006/table">
            <a:tbl>
              <a:tblPr firstRow="1" bandRow="1">
                <a:tableStyleId>{2A488322-F2BA-4B5B-9748-0D474271808F}</a:tableStyleId>
              </a:tblPr>
              <a:tblGrid>
                <a:gridCol w="1206134">
                  <a:extLst>
                    <a:ext uri="{9D8B030D-6E8A-4147-A177-3AD203B41FA5}">
                      <a16:colId xmlns="" xmlns:a16="http://schemas.microsoft.com/office/drawing/2014/main" val="20000"/>
                    </a:ext>
                  </a:extLst>
                </a:gridCol>
                <a:gridCol w="1206134">
                  <a:extLst>
                    <a:ext uri="{9D8B030D-6E8A-4147-A177-3AD203B41FA5}">
                      <a16:colId xmlns="" xmlns:a16="http://schemas.microsoft.com/office/drawing/2014/main" val="20001"/>
                    </a:ext>
                  </a:extLst>
                </a:gridCol>
                <a:gridCol w="1206134">
                  <a:extLst>
                    <a:ext uri="{9D8B030D-6E8A-4147-A177-3AD203B41FA5}">
                      <a16:colId xmlns="" xmlns:a16="http://schemas.microsoft.com/office/drawing/2014/main" val="20002"/>
                    </a:ext>
                  </a:extLst>
                </a:gridCol>
                <a:gridCol w="1206134">
                  <a:extLst>
                    <a:ext uri="{9D8B030D-6E8A-4147-A177-3AD203B41FA5}">
                      <a16:colId xmlns="" xmlns:a16="http://schemas.microsoft.com/office/drawing/2014/main" val="20003"/>
                    </a:ext>
                  </a:extLst>
                </a:gridCol>
              </a:tblGrid>
              <a:tr h="288032">
                <a:tc>
                  <a:txBody>
                    <a:bodyPr/>
                    <a:lstStyle/>
                    <a:p>
                      <a:pPr algn="ctr" fontAlgn="ctr"/>
                      <a:r>
                        <a:rPr 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00000001</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bl>
          </a:graphicData>
        </a:graphic>
      </p:graphicFrame>
      <p:sp>
        <p:nvSpPr>
          <p:cNvPr id="11" name="矩形 10"/>
          <p:cNvSpPr/>
          <p:nvPr/>
        </p:nvSpPr>
        <p:spPr>
          <a:xfrm>
            <a:off x="764031" y="5348104"/>
            <a:ext cx="2448272" cy="30777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Example: 192.168.10.1/24</a:t>
            </a:r>
          </a:p>
        </p:txBody>
      </p:sp>
      <p:sp>
        <p:nvSpPr>
          <p:cNvPr id="26" name="圆角矩形 75"/>
          <p:cNvSpPr/>
          <p:nvPr/>
        </p:nvSpPr>
        <p:spPr>
          <a:xfrm>
            <a:off x="7814526" y="2457917"/>
            <a:ext cx="3720981" cy="394020"/>
          </a:xfrm>
          <a:prstGeom prst="roundRect">
            <a:avLst>
              <a:gd name="adj" fmla="val 10604"/>
            </a:avLst>
          </a:prstGeom>
          <a:solidFill>
            <a:srgbClr val="00B0F0"/>
          </a:solidFill>
          <a:ln>
            <a:noFill/>
          </a:ln>
        </p:spPr>
        <p:txBody>
          <a:bodyPr wrap="square" rtlCol="0" anchor="ctr" anchorCtr="0">
            <a:noAutofit/>
          </a:bodyPr>
          <a:lstStyle/>
          <a:p>
            <a:pPr algn="ctr" fontAlgn="auto">
              <a:spcBef>
                <a:spcPts val="0"/>
              </a:spcBef>
              <a:spcAft>
                <a:spcPts val="0"/>
              </a:spcAft>
            </a:pPr>
            <a:r>
              <a:rPr lang="en-US" altLang="zh-CN" sz="1800" b="1" dirty="0" smtClean="0">
                <a:solidFill>
                  <a:prstClr val="white"/>
                </a:solidFill>
              </a:rPr>
              <a:t>Note</a:t>
            </a:r>
            <a:endParaRPr lang="zh-CN" altLang="en-US" sz="1800" b="1" dirty="0">
              <a:solidFill>
                <a:prstClr val="white"/>
              </a:solidFill>
            </a:endParaRPr>
          </a:p>
        </p:txBody>
      </p:sp>
      <p:sp>
        <p:nvSpPr>
          <p:cNvPr id="28" name="圆角矩形 75"/>
          <p:cNvSpPr/>
          <p:nvPr/>
        </p:nvSpPr>
        <p:spPr>
          <a:xfrm>
            <a:off x="7814526" y="2889423"/>
            <a:ext cx="3720981" cy="213499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r>
              <a:rPr lang="en-US" altLang="zh-CN" sz="1600" dirty="0">
                <a:solidFill>
                  <a:prstClr val="black"/>
                </a:solidFill>
              </a:rPr>
              <a:t>Network and broadcast addresses cannot be directly used by devices or their interfaces.</a:t>
            </a:r>
          </a:p>
          <a:p>
            <a:pPr marL="177800" indent="-177800" algn="just" fontAlgn="auto">
              <a:lnSpc>
                <a:spcPts val="2600"/>
              </a:lnSpc>
              <a:spcBef>
                <a:spcPts val="0"/>
              </a:spcBef>
              <a:spcAft>
                <a:spcPts val="600"/>
              </a:spcAft>
              <a:buFont typeface="Arial" panose="020B0604020202020204" pitchFamily="34" charset="0"/>
              <a:buChar char="•"/>
            </a:pPr>
            <a:r>
              <a:rPr lang="en-US" altLang="zh-CN" sz="1600" dirty="0">
                <a:solidFill>
                  <a:prstClr val="black"/>
                </a:solidFill>
              </a:rPr>
              <a:t>Number of available addresses on a network segment is 2</a:t>
            </a:r>
            <a:r>
              <a:rPr lang="en-US" altLang="zh-CN" sz="1600" baseline="30000" dirty="0">
                <a:solidFill>
                  <a:prstClr val="black"/>
                </a:solidFill>
              </a:rPr>
              <a:t>n</a:t>
            </a:r>
            <a:r>
              <a:rPr lang="en-US" altLang="zh-CN" sz="1600" dirty="0">
                <a:solidFill>
                  <a:prstClr val="black"/>
                </a:solidFill>
              </a:rPr>
              <a:t> – 2 (n is the number of bits in the host part).</a:t>
            </a:r>
          </a:p>
        </p:txBody>
      </p:sp>
      <p:sp>
        <p:nvSpPr>
          <p:cNvPr id="29" name="五边形 28"/>
          <p:cNvSpPr/>
          <p:nvPr/>
        </p:nvSpPr>
        <p:spPr bwMode="auto">
          <a:xfrm>
            <a:off x="6367500" y="113812"/>
            <a:ext cx="900100" cy="227227"/>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Concepts</a:t>
            </a:r>
          </a:p>
        </p:txBody>
      </p:sp>
      <p:sp>
        <p:nvSpPr>
          <p:cNvPr id="30" name="燕尾形 29"/>
          <p:cNvSpPr/>
          <p:nvPr/>
        </p:nvSpPr>
        <p:spPr bwMode="auto">
          <a:xfrm>
            <a:off x="7178402" y="113812"/>
            <a:ext cx="1435100" cy="227227"/>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Address Classification</a:t>
            </a:r>
          </a:p>
        </p:txBody>
      </p:sp>
      <p:sp>
        <p:nvSpPr>
          <p:cNvPr id="31" name="燕尾形 30"/>
          <p:cNvSpPr/>
          <p:nvPr/>
        </p:nvSpPr>
        <p:spPr bwMode="auto">
          <a:xfrm>
            <a:off x="8524304" y="113812"/>
            <a:ext cx="1376664"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Address Calculation</a:t>
            </a:r>
          </a:p>
        </p:txBody>
      </p:sp>
      <p:sp>
        <p:nvSpPr>
          <p:cNvPr id="32" name="燕尾形 31"/>
          <p:cNvSpPr/>
          <p:nvPr/>
        </p:nvSpPr>
        <p:spPr bwMode="auto">
          <a:xfrm>
            <a:off x="9811770" y="113812"/>
            <a:ext cx="123825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Special Addresses</a:t>
            </a:r>
          </a:p>
        </p:txBody>
      </p:sp>
      <p:sp>
        <p:nvSpPr>
          <p:cNvPr id="33" name="燕尾形 32"/>
          <p:cNvSpPr/>
          <p:nvPr/>
        </p:nvSpPr>
        <p:spPr bwMode="auto">
          <a:xfrm>
            <a:off x="10960822" y="113812"/>
            <a:ext cx="108000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IPv4 vs. IPv6</a:t>
            </a:r>
          </a:p>
        </p:txBody>
      </p:sp>
    </p:spTree>
    <p:extLst>
      <p:ext uri="{BB962C8B-B14F-4D97-AF65-F5344CB8AC3E}">
        <p14:creationId xmlns:p14="http://schemas.microsoft.com/office/powerpoint/2010/main" val="20323807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梯形 4"/>
          <p:cNvSpPr/>
          <p:nvPr/>
        </p:nvSpPr>
        <p:spPr bwMode="auto">
          <a:xfrm>
            <a:off x="2356872" y="2396691"/>
            <a:ext cx="7056784" cy="426455"/>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5668372"/>
              <a:gd name="connsiteY0" fmla="*/ 837617 h 861325"/>
              <a:gd name="connsiteX1" fmla="*/ 204869 w 5668372"/>
              <a:gd name="connsiteY1" fmla="*/ 0 h 861325"/>
              <a:gd name="connsiteX2" fmla="*/ 5668372 w 5668372"/>
              <a:gd name="connsiteY2" fmla="*/ 22787 h 861325"/>
              <a:gd name="connsiteX3" fmla="*/ 5168418 w 5668372"/>
              <a:gd name="connsiteY3" fmla="*/ 861325 h 861325"/>
              <a:gd name="connsiteX4" fmla="*/ 0 w 5668372"/>
              <a:gd name="connsiteY4" fmla="*/ 837617 h 861325"/>
              <a:gd name="connsiteX0" fmla="*/ 0 w 7435368"/>
              <a:gd name="connsiteY0" fmla="*/ 837617 h 838538"/>
              <a:gd name="connsiteX1" fmla="*/ 204869 w 7435368"/>
              <a:gd name="connsiteY1" fmla="*/ 0 h 838538"/>
              <a:gd name="connsiteX2" fmla="*/ 5668372 w 7435368"/>
              <a:gd name="connsiteY2" fmla="*/ 22787 h 838538"/>
              <a:gd name="connsiteX3" fmla="*/ 7435368 w 7435368"/>
              <a:gd name="connsiteY3" fmla="*/ 838538 h 838538"/>
              <a:gd name="connsiteX4" fmla="*/ 0 w 7435368"/>
              <a:gd name="connsiteY4" fmla="*/ 837617 h 838538"/>
              <a:gd name="connsiteX0" fmla="*/ 0 w 7435368"/>
              <a:gd name="connsiteY0" fmla="*/ 860404 h 861325"/>
              <a:gd name="connsiteX1" fmla="*/ 33419 w 7435368"/>
              <a:gd name="connsiteY1" fmla="*/ 0 h 861325"/>
              <a:gd name="connsiteX2" fmla="*/ 5668372 w 7435368"/>
              <a:gd name="connsiteY2" fmla="*/ 45574 h 861325"/>
              <a:gd name="connsiteX3" fmla="*/ 7435368 w 7435368"/>
              <a:gd name="connsiteY3" fmla="*/ 861325 h 861325"/>
              <a:gd name="connsiteX4" fmla="*/ 0 w 7435368"/>
              <a:gd name="connsiteY4" fmla="*/ 860404 h 861325"/>
              <a:gd name="connsiteX0" fmla="*/ 0 w 7435368"/>
              <a:gd name="connsiteY0" fmla="*/ 860404 h 861325"/>
              <a:gd name="connsiteX1" fmla="*/ 33419 w 7435368"/>
              <a:gd name="connsiteY1" fmla="*/ 0 h 861325"/>
              <a:gd name="connsiteX2" fmla="*/ 5639797 w 7435368"/>
              <a:gd name="connsiteY2" fmla="*/ 9789 h 861325"/>
              <a:gd name="connsiteX3" fmla="*/ 7435368 w 7435368"/>
              <a:gd name="connsiteY3" fmla="*/ 861325 h 861325"/>
              <a:gd name="connsiteX4" fmla="*/ 0 w 7435368"/>
              <a:gd name="connsiteY4" fmla="*/ 860404 h 861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5368" h="861325">
                <a:moveTo>
                  <a:pt x="0" y="860404"/>
                </a:moveTo>
                <a:lnTo>
                  <a:pt x="33419" y="0"/>
                </a:lnTo>
                <a:lnTo>
                  <a:pt x="5639797" y="9789"/>
                </a:lnTo>
                <a:lnTo>
                  <a:pt x="7435368" y="861325"/>
                </a:lnTo>
                <a:lnTo>
                  <a:pt x="0" y="860404"/>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solidFill>
                <a:schemeClr val="lt1"/>
              </a:solidFill>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lang="en-US">
                <a:latin typeface="Huawei Sans" panose="020C0503030203020204" pitchFamily="34" charset="0"/>
              </a:rPr>
              <a:t>IP Address Calculation</a:t>
            </a:r>
          </a:p>
        </p:txBody>
      </p:sp>
      <p:sp>
        <p:nvSpPr>
          <p:cNvPr id="29" name="文本占位符 28"/>
          <p:cNvSpPr>
            <a:spLocks noGrp="1"/>
          </p:cNvSpPr>
          <p:nvPr>
            <p:ph type="body" sz="quarter" idx="10"/>
          </p:nvPr>
        </p:nvSpPr>
        <p:spPr>
          <a:xfrm>
            <a:off x="468317" y="1233488"/>
            <a:ext cx="11276183" cy="905583"/>
          </a:xfrm>
        </p:spPr>
        <p:txBody>
          <a:bodyPr wrap="square">
            <a:noAutofit/>
          </a:bodyPr>
          <a:lstStyle/>
          <a:p>
            <a:pPr fontAlgn="ctr"/>
            <a:r>
              <a:rPr lang="en-US" sz="2000" dirty="0">
                <a:latin typeface="Huawei Sans" panose="020C0503030203020204" pitchFamily="34" charset="0"/>
              </a:rPr>
              <a:t>Example: What are the network address, broadcast address, and number of available addresses of class B address 172.16.10.1/16?</a:t>
            </a:r>
          </a:p>
        </p:txBody>
      </p:sp>
      <p:graphicFrame>
        <p:nvGraphicFramePr>
          <p:cNvPr id="4" name="表格 3"/>
          <p:cNvGraphicFramePr>
            <a:graphicFrameLocks noGrp="1"/>
          </p:cNvGraphicFramePr>
          <p:nvPr>
            <p:extLst/>
          </p:nvPr>
        </p:nvGraphicFramePr>
        <p:xfrm>
          <a:off x="2392876" y="2186924"/>
          <a:ext cx="5628456"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gridCol w="1407114">
                  <a:extLst>
                    <a:ext uri="{9D8B030D-6E8A-4147-A177-3AD203B41FA5}">
                      <a16:colId xmlns="" xmlns:a16="http://schemas.microsoft.com/office/drawing/2014/main" val="20003"/>
                    </a:ext>
                  </a:extLst>
                </a:gridCol>
              </a:tblGrid>
              <a:tr h="288032">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172.</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400" b="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00001010.</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ctr"/>
                      <a:r>
                        <a:rPr lang="en-US"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00000001</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5" name="表格 4"/>
          <p:cNvGraphicFramePr>
            <a:graphicFrameLocks noGrp="1"/>
          </p:cNvGraphicFramePr>
          <p:nvPr>
            <p:extLst/>
          </p:nvPr>
        </p:nvGraphicFramePr>
        <p:xfrm>
          <a:off x="2356872" y="2823147"/>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6" name="表格 5"/>
          <p:cNvGraphicFramePr>
            <a:graphicFrameLocks noGrp="1"/>
          </p:cNvGraphicFramePr>
          <p:nvPr>
            <p:extLst/>
          </p:nvPr>
        </p:nvGraphicFramePr>
        <p:xfrm>
          <a:off x="4121068" y="2823147"/>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7" name="表格 6"/>
          <p:cNvGraphicFramePr>
            <a:graphicFrameLocks noGrp="1"/>
          </p:cNvGraphicFramePr>
          <p:nvPr>
            <p:extLst/>
          </p:nvPr>
        </p:nvGraphicFramePr>
        <p:xfrm>
          <a:off x="5983220" y="2823147"/>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8" name="表格 7"/>
          <p:cNvGraphicFramePr>
            <a:graphicFrameLocks noGrp="1"/>
          </p:cNvGraphicFramePr>
          <p:nvPr>
            <p:extLst/>
          </p:nvPr>
        </p:nvGraphicFramePr>
        <p:xfrm>
          <a:off x="7747416" y="2823147"/>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cxnSp>
        <p:nvCxnSpPr>
          <p:cNvPr id="9" name="直接连接符 8"/>
          <p:cNvCxnSpPr/>
          <p:nvPr/>
        </p:nvCxnSpPr>
        <p:spPr bwMode="auto">
          <a:xfrm>
            <a:off x="5885264" y="2807072"/>
            <a:ext cx="0" cy="2160000"/>
          </a:xfrm>
          <a:prstGeom prst="line">
            <a:avLst/>
          </a:prstGeom>
          <a:solidFill>
            <a:schemeClr val="accent1"/>
          </a:solidFill>
          <a:ln w="19050" cap="flat" cmpd="sng" algn="ctr">
            <a:solidFill>
              <a:srgbClr val="EC7061"/>
            </a:solidFill>
            <a:prstDash val="sysDash"/>
            <a:round/>
            <a:headEnd type="none" w="med" len="med"/>
            <a:tailEnd type="none" w="med" len="med"/>
          </a:ln>
          <a:effectLst/>
        </p:spPr>
      </p:cxnSp>
      <p:sp>
        <p:nvSpPr>
          <p:cNvPr id="11" name="矩形 10"/>
          <p:cNvSpPr/>
          <p:nvPr/>
        </p:nvSpPr>
        <p:spPr>
          <a:xfrm>
            <a:off x="761323" y="4010585"/>
            <a:ext cx="1748279" cy="276999"/>
          </a:xfrm>
          <a:prstGeom prst="rect">
            <a:avLst/>
          </a:prstGeom>
        </p:spPr>
        <p:txBody>
          <a:bodyPr wrap="square">
            <a:noAutofit/>
          </a:bodyPr>
          <a:lstStyle/>
          <a:p>
            <a:pPr fontAlgn="ctr"/>
            <a:r>
              <a:rPr lang="en-US" sz="1200" b="1" dirty="0">
                <a:latin typeface="Huawei Sans" panose="020C0503030203020204" pitchFamily="34" charset="0"/>
                <a:ea typeface="方正兰亭黑简体" panose="02000000000000000000" pitchFamily="2" charset="-122"/>
                <a:cs typeface="Huawei Sans" panose="020C0503030203020204" pitchFamily="34" charset="0"/>
              </a:rPr>
              <a:t>Network address</a:t>
            </a:r>
          </a:p>
        </p:txBody>
      </p:sp>
      <p:graphicFrame>
        <p:nvGraphicFramePr>
          <p:cNvPr id="12" name="表格 11"/>
          <p:cNvGraphicFramePr>
            <a:graphicFrameLocks noGrp="1"/>
          </p:cNvGraphicFramePr>
          <p:nvPr>
            <p:extLst/>
          </p:nvPr>
        </p:nvGraphicFramePr>
        <p:xfrm>
          <a:off x="2356872" y="4003558"/>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13" name="表格 12"/>
          <p:cNvGraphicFramePr>
            <a:graphicFrameLocks noGrp="1"/>
          </p:cNvGraphicFramePr>
          <p:nvPr>
            <p:extLst/>
          </p:nvPr>
        </p:nvGraphicFramePr>
        <p:xfrm>
          <a:off x="4121068" y="4003558"/>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14" name="表格 13"/>
          <p:cNvGraphicFramePr>
            <a:graphicFrameLocks noGrp="1"/>
          </p:cNvGraphicFramePr>
          <p:nvPr>
            <p:extLst/>
          </p:nvPr>
        </p:nvGraphicFramePr>
        <p:xfrm>
          <a:off x="5983220" y="4003558"/>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15" name="表格 14"/>
          <p:cNvGraphicFramePr>
            <a:graphicFrameLocks noGrp="1"/>
          </p:cNvGraphicFramePr>
          <p:nvPr>
            <p:extLst/>
          </p:nvPr>
        </p:nvGraphicFramePr>
        <p:xfrm>
          <a:off x="7747416" y="4003558"/>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sp>
        <p:nvSpPr>
          <p:cNvPr id="16" name="矩形 15"/>
          <p:cNvSpPr/>
          <p:nvPr/>
        </p:nvSpPr>
        <p:spPr>
          <a:xfrm>
            <a:off x="9377653" y="4010585"/>
            <a:ext cx="1692188" cy="276999"/>
          </a:xfrm>
          <a:prstGeom prst="rect">
            <a:avLst/>
          </a:prstGeom>
        </p:spPr>
        <p:txBody>
          <a:bodyPr wrap="square">
            <a:noAutofit/>
          </a:bodyPr>
          <a:lstStyle/>
          <a:p>
            <a:pP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172.16.0.0/16</a:t>
            </a:r>
          </a:p>
        </p:txBody>
      </p:sp>
      <p:sp>
        <p:nvSpPr>
          <p:cNvPr id="17" name="矩形 16"/>
          <p:cNvSpPr/>
          <p:nvPr/>
        </p:nvSpPr>
        <p:spPr>
          <a:xfrm>
            <a:off x="761323" y="4558366"/>
            <a:ext cx="1748279" cy="276999"/>
          </a:xfrm>
          <a:prstGeom prst="rect">
            <a:avLst/>
          </a:prstGeom>
        </p:spPr>
        <p:txBody>
          <a:bodyPr wrap="square">
            <a:noAutofit/>
          </a:bodyPr>
          <a:lstStyle/>
          <a:p>
            <a:pPr fontAlgn="ctr"/>
            <a:r>
              <a:rPr lang="en-US" sz="1200" b="1">
                <a:latin typeface="Huawei Sans" panose="020C0503030203020204" pitchFamily="34" charset="0"/>
                <a:ea typeface="方正兰亭黑简体" panose="02000000000000000000" pitchFamily="2" charset="-122"/>
                <a:cs typeface="Huawei Sans" panose="020C0503030203020204" pitchFamily="34" charset="0"/>
              </a:rPr>
              <a:t>Broadcast address</a:t>
            </a:r>
          </a:p>
        </p:txBody>
      </p:sp>
      <p:graphicFrame>
        <p:nvGraphicFramePr>
          <p:cNvPr id="18" name="表格 17"/>
          <p:cNvGraphicFramePr>
            <a:graphicFrameLocks noGrp="1"/>
          </p:cNvGraphicFramePr>
          <p:nvPr>
            <p:extLst/>
          </p:nvPr>
        </p:nvGraphicFramePr>
        <p:xfrm>
          <a:off x="2356872" y="4551339"/>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19" name="表格 18"/>
          <p:cNvGraphicFramePr>
            <a:graphicFrameLocks noGrp="1"/>
          </p:cNvGraphicFramePr>
          <p:nvPr>
            <p:extLst/>
          </p:nvPr>
        </p:nvGraphicFramePr>
        <p:xfrm>
          <a:off x="4121068" y="4551339"/>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20" name="表格 19"/>
          <p:cNvGraphicFramePr>
            <a:graphicFrameLocks noGrp="1"/>
          </p:cNvGraphicFramePr>
          <p:nvPr>
            <p:extLst/>
          </p:nvPr>
        </p:nvGraphicFramePr>
        <p:xfrm>
          <a:off x="5983220" y="4551339"/>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21" name="表格 20"/>
          <p:cNvGraphicFramePr>
            <a:graphicFrameLocks noGrp="1"/>
          </p:cNvGraphicFramePr>
          <p:nvPr>
            <p:extLst/>
          </p:nvPr>
        </p:nvGraphicFramePr>
        <p:xfrm>
          <a:off x="7747416" y="4551339"/>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sp>
        <p:nvSpPr>
          <p:cNvPr id="22" name="矩形 21"/>
          <p:cNvSpPr/>
          <p:nvPr/>
        </p:nvSpPr>
        <p:spPr>
          <a:xfrm>
            <a:off x="9377653" y="4691253"/>
            <a:ext cx="1908212" cy="276999"/>
          </a:xfrm>
          <a:prstGeom prst="rect">
            <a:avLst/>
          </a:prstGeom>
        </p:spPr>
        <p:txBody>
          <a:bodyPr wrap="square">
            <a:noAutofit/>
          </a:bodyPr>
          <a:lstStyle/>
          <a:p>
            <a:pP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172.16.255.255/16</a:t>
            </a:r>
          </a:p>
        </p:txBody>
      </p:sp>
      <p:sp>
        <p:nvSpPr>
          <p:cNvPr id="23" name="矩形 22"/>
          <p:cNvSpPr/>
          <p:nvPr/>
        </p:nvSpPr>
        <p:spPr>
          <a:xfrm>
            <a:off x="761323" y="5091399"/>
            <a:ext cx="1748279" cy="461665"/>
          </a:xfrm>
          <a:prstGeom prst="rect">
            <a:avLst/>
          </a:prstGeom>
        </p:spPr>
        <p:txBody>
          <a:bodyPr wrap="square">
            <a:noAutofit/>
          </a:bodyPr>
          <a:lstStyle/>
          <a:p>
            <a:pPr fontAlgn="ctr"/>
            <a:r>
              <a:rPr lang="en-US" sz="1200" b="1" dirty="0">
                <a:latin typeface="Huawei Sans" panose="020C0503030203020204" pitchFamily="34" charset="0"/>
                <a:ea typeface="方正兰亭黑简体" panose="02000000000000000000" pitchFamily="2" charset="-122"/>
                <a:cs typeface="Huawei Sans" panose="020C0503030203020204" pitchFamily="34" charset="0"/>
              </a:rPr>
              <a:t>Number of IP </a:t>
            </a:r>
            <a:r>
              <a:rPr lang="en-US" altLang="zh-CN" sz="1200" b="1" dirty="0" smtClean="0">
                <a:latin typeface="Huawei Sans" panose="020C0503030203020204" pitchFamily="34" charset="0"/>
                <a:ea typeface="方正兰亭黑简体" panose="02000000000000000000" pitchFamily="2" charset="-122"/>
                <a:cs typeface="Huawei Sans" panose="020C0503030203020204" pitchFamily="34" charset="0"/>
              </a:rPr>
              <a:t>a</a:t>
            </a:r>
            <a:r>
              <a:rPr lang="en-US" sz="1200" b="1" dirty="0" smtClean="0">
                <a:latin typeface="Huawei Sans" panose="020C0503030203020204" pitchFamily="34" charset="0"/>
                <a:ea typeface="方正兰亭黑简体" panose="02000000000000000000" pitchFamily="2" charset="-122"/>
                <a:cs typeface="Huawei Sans" panose="020C0503030203020204" pitchFamily="34" charset="0"/>
              </a:rPr>
              <a:t>ddresses</a:t>
            </a:r>
            <a:endParaRPr 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2435168" y="5127403"/>
            <a:ext cx="1163501" cy="30777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2</a:t>
            </a:r>
            <a:r>
              <a:rPr lang="en-US" sz="1400" baseline="30000" dirty="0">
                <a:latin typeface="Huawei Sans" panose="020C0503030203020204" pitchFamily="34" charset="0"/>
                <a:ea typeface="方正兰亭黑简体" panose="02000000000000000000" pitchFamily="2" charset="-122"/>
                <a:cs typeface="Huawei Sans" panose="020C0503030203020204" pitchFamily="34" charset="0"/>
              </a:rPr>
              <a:t>16 </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65536</a:t>
            </a:r>
          </a:p>
        </p:txBody>
      </p:sp>
      <p:sp>
        <p:nvSpPr>
          <p:cNvPr id="25" name="矩形 24"/>
          <p:cNvSpPr/>
          <p:nvPr/>
        </p:nvSpPr>
        <p:spPr>
          <a:xfrm>
            <a:off x="761323" y="5559451"/>
            <a:ext cx="2235177" cy="461665"/>
          </a:xfrm>
          <a:prstGeom prst="rect">
            <a:avLst/>
          </a:prstGeom>
        </p:spPr>
        <p:txBody>
          <a:bodyPr wrap="square">
            <a:noAutofit/>
          </a:bodyPr>
          <a:lstStyle/>
          <a:p>
            <a:pPr fontAlgn="ctr"/>
            <a:r>
              <a:rPr lang="en-US" sz="1200" b="1" dirty="0">
                <a:latin typeface="Huawei Sans" panose="020C0503030203020204" pitchFamily="34" charset="0"/>
                <a:ea typeface="方正兰亭黑简体" panose="02000000000000000000" pitchFamily="2" charset="-122"/>
                <a:cs typeface="Huawei Sans" panose="020C0503030203020204" pitchFamily="34" charset="0"/>
              </a:rPr>
              <a:t>Number of available addresses</a:t>
            </a:r>
          </a:p>
        </p:txBody>
      </p:sp>
      <p:sp>
        <p:nvSpPr>
          <p:cNvPr id="26" name="矩形 25"/>
          <p:cNvSpPr/>
          <p:nvPr/>
        </p:nvSpPr>
        <p:spPr>
          <a:xfrm>
            <a:off x="2435168" y="5595455"/>
            <a:ext cx="1584176" cy="30777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2</a:t>
            </a:r>
            <a:r>
              <a:rPr lang="en-US" sz="1400" baseline="30000" dirty="0">
                <a:latin typeface="Huawei Sans" panose="020C0503030203020204" pitchFamily="34" charset="0"/>
                <a:ea typeface="方正兰亭黑简体" panose="02000000000000000000" pitchFamily="2" charset="-122"/>
                <a:cs typeface="Huawei Sans" panose="020C0503030203020204" pitchFamily="34" charset="0"/>
              </a:rPr>
              <a:t>16</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a:latin typeface="Huawei Sans" panose="020C0503030203020204" pitchFamily="34" charset="0"/>
              </a:rPr>
              <a:t>– </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2 = 65534</a:t>
            </a:r>
          </a:p>
        </p:txBody>
      </p:sp>
      <p:sp>
        <p:nvSpPr>
          <p:cNvPr id="27" name="矩形 26"/>
          <p:cNvSpPr/>
          <p:nvPr/>
        </p:nvSpPr>
        <p:spPr>
          <a:xfrm>
            <a:off x="761323" y="5991499"/>
            <a:ext cx="1748279" cy="461665"/>
          </a:xfrm>
          <a:prstGeom prst="rect">
            <a:avLst/>
          </a:prstGeom>
        </p:spPr>
        <p:txBody>
          <a:bodyPr wrap="square">
            <a:noAutofit/>
          </a:bodyPr>
          <a:lstStyle/>
          <a:p>
            <a:pPr fontAlgn="ctr"/>
            <a:r>
              <a:rPr lang="en-US" sz="1200" b="1" dirty="0">
                <a:latin typeface="Huawei Sans" panose="020C0503030203020204" pitchFamily="34" charset="0"/>
                <a:ea typeface="方正兰亭黑简体" panose="02000000000000000000" pitchFamily="2" charset="-122"/>
                <a:cs typeface="Huawei Sans" panose="020C0503030203020204" pitchFamily="34" charset="0"/>
              </a:rPr>
              <a:t>Range of available addresses</a:t>
            </a:r>
          </a:p>
        </p:txBody>
      </p:sp>
      <p:sp>
        <p:nvSpPr>
          <p:cNvPr id="28" name="矩形 27"/>
          <p:cNvSpPr/>
          <p:nvPr/>
        </p:nvSpPr>
        <p:spPr>
          <a:xfrm>
            <a:off x="2435168" y="6027503"/>
            <a:ext cx="3528392" cy="30777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172.16.0.1/16–172.16.255.254/16</a:t>
            </a:r>
          </a:p>
        </p:txBody>
      </p:sp>
      <p:graphicFrame>
        <p:nvGraphicFramePr>
          <p:cNvPr id="33" name="表格 32"/>
          <p:cNvGraphicFramePr>
            <a:graphicFrameLocks noGrp="1"/>
          </p:cNvGraphicFramePr>
          <p:nvPr>
            <p:extLst/>
          </p:nvPr>
        </p:nvGraphicFramePr>
        <p:xfrm>
          <a:off x="2356872" y="3274940"/>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34" name="表格 33"/>
          <p:cNvGraphicFramePr>
            <a:graphicFrameLocks noGrp="1"/>
          </p:cNvGraphicFramePr>
          <p:nvPr>
            <p:extLst/>
          </p:nvPr>
        </p:nvGraphicFramePr>
        <p:xfrm>
          <a:off x="4121068" y="3274940"/>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35" name="表格 34"/>
          <p:cNvGraphicFramePr>
            <a:graphicFrameLocks noGrp="1"/>
          </p:cNvGraphicFramePr>
          <p:nvPr>
            <p:extLst/>
          </p:nvPr>
        </p:nvGraphicFramePr>
        <p:xfrm>
          <a:off x="5983220" y="3274940"/>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36" name="表格 35"/>
          <p:cNvGraphicFramePr>
            <a:graphicFrameLocks noGrp="1"/>
          </p:cNvGraphicFramePr>
          <p:nvPr>
            <p:extLst/>
          </p:nvPr>
        </p:nvGraphicFramePr>
        <p:xfrm>
          <a:off x="7747416" y="3274940"/>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sp>
        <p:nvSpPr>
          <p:cNvPr id="37" name="矩形 36"/>
          <p:cNvSpPr/>
          <p:nvPr/>
        </p:nvSpPr>
        <p:spPr>
          <a:xfrm>
            <a:off x="761323" y="2799167"/>
            <a:ext cx="1748279" cy="276999"/>
          </a:xfrm>
          <a:prstGeom prst="rect">
            <a:avLst/>
          </a:prstGeom>
        </p:spPr>
        <p:txBody>
          <a:bodyPr wrap="square">
            <a:noAutofit/>
          </a:bodyPr>
          <a:lstStyle/>
          <a:p>
            <a:pP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IP address</a:t>
            </a:r>
          </a:p>
        </p:txBody>
      </p:sp>
      <p:sp>
        <p:nvSpPr>
          <p:cNvPr id="38" name="矩形 37"/>
          <p:cNvSpPr/>
          <p:nvPr/>
        </p:nvSpPr>
        <p:spPr>
          <a:xfrm>
            <a:off x="761323" y="3238936"/>
            <a:ext cx="1748279" cy="276999"/>
          </a:xfrm>
          <a:prstGeom prst="rect">
            <a:avLst/>
          </a:prstGeom>
        </p:spPr>
        <p:txBody>
          <a:bodyPr wrap="square">
            <a:noAutofit/>
          </a:bodyPr>
          <a:lstStyle/>
          <a:p>
            <a:pP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Network mask</a:t>
            </a:r>
          </a:p>
        </p:txBody>
      </p:sp>
      <p:sp>
        <p:nvSpPr>
          <p:cNvPr id="40" name="矩形 39"/>
          <p:cNvSpPr/>
          <p:nvPr/>
        </p:nvSpPr>
        <p:spPr>
          <a:xfrm>
            <a:off x="9377652" y="3588164"/>
            <a:ext cx="2659854" cy="461665"/>
          </a:xfrm>
          <a:prstGeom prst="rect">
            <a:avLst/>
          </a:prstGeom>
        </p:spPr>
        <p:txBody>
          <a:bodyPr wrap="square">
            <a:noAutofit/>
          </a:bodyPr>
          <a:lstStyle/>
          <a:p>
            <a:pPr fontAlgn="ctr"/>
            <a:r>
              <a:rPr lang="en-US" sz="11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The network address is obtained, with all host bits set to 0s.</a:t>
            </a:r>
          </a:p>
        </p:txBody>
      </p:sp>
      <p:sp>
        <p:nvSpPr>
          <p:cNvPr id="41" name="矩形 40"/>
          <p:cNvSpPr/>
          <p:nvPr/>
        </p:nvSpPr>
        <p:spPr>
          <a:xfrm>
            <a:off x="9352112" y="4304099"/>
            <a:ext cx="2535090" cy="461665"/>
          </a:xfrm>
          <a:prstGeom prst="rect">
            <a:avLst/>
          </a:prstGeom>
        </p:spPr>
        <p:txBody>
          <a:bodyPr wrap="square">
            <a:noAutofit/>
          </a:bodyPr>
          <a:lstStyle/>
          <a:p>
            <a:pPr fontAlgn="ctr"/>
            <a:r>
              <a:rPr lang="en-US" sz="1100" b="1" dirty="0" smtClean="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The </a:t>
            </a:r>
            <a:r>
              <a:rPr lang="en-US" altLang="zh-CN" sz="1100" b="1" dirty="0" smtClean="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broadcast </a:t>
            </a:r>
            <a:r>
              <a:rPr lang="en-US" sz="1100" b="1" dirty="0" smtClean="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address </a:t>
            </a:r>
            <a:r>
              <a:rPr lang="en-US" sz="11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is obtained, with all host bits set to 1s.</a:t>
            </a:r>
          </a:p>
        </p:txBody>
      </p:sp>
      <p:sp>
        <p:nvSpPr>
          <p:cNvPr id="52" name="圆角矩形 75"/>
          <p:cNvSpPr/>
          <p:nvPr/>
        </p:nvSpPr>
        <p:spPr>
          <a:xfrm>
            <a:off x="5986680" y="5461933"/>
            <a:ext cx="3521470" cy="838707"/>
          </a:xfrm>
          <a:prstGeom prst="roundRect">
            <a:avLst>
              <a:gd name="adj" fmla="val 874"/>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noAutofit/>
          </a:bodyPr>
          <a:lstStyle/>
          <a:p>
            <a:pPr lvl="0" fontAlgn="ctr">
              <a:lnSpc>
                <a:spcPct val="125000"/>
              </a:lnSpc>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Example: </a:t>
            </a:r>
            <a:r>
              <a:rPr lang="en-US" sz="1200"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What </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are the network address, broadcast address, and number of available addresses of </a:t>
            </a:r>
            <a:r>
              <a:rPr lang="en-US" sz="1200"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class </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 </a:t>
            </a:r>
            <a:r>
              <a:rPr lang="en-US" sz="1200"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address </a:t>
            </a:r>
            <a:r>
              <a:rPr lang="en-US" altLang="zh-CN"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10.128.20.10/8</a:t>
            </a:r>
            <a:r>
              <a:rPr lang="en-US" sz="1200"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endPar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同侧圆角矩形 52"/>
          <p:cNvSpPr/>
          <p:nvPr/>
        </p:nvSpPr>
        <p:spPr>
          <a:xfrm>
            <a:off x="5986681" y="5101932"/>
            <a:ext cx="3521470" cy="360000"/>
          </a:xfrm>
          <a:prstGeom prst="round2Same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ctr"/>
            <a:r>
              <a:rPr lang="en-US" b="1" dirty="0" smtClean="0">
                <a:solidFill>
                  <a:schemeClr val="tx1"/>
                </a:solidFill>
                <a:latin typeface="Huawei Sans" panose="020C0503030203020204" pitchFamily="34" charset="0"/>
              </a:rPr>
              <a:t>Qui</a:t>
            </a:r>
            <a:r>
              <a:rPr lang="en-US" altLang="zh-CN" b="1" dirty="0" smtClean="0">
                <a:solidFill>
                  <a:schemeClr val="tx1"/>
                </a:solidFill>
                <a:latin typeface="Huawei Sans" panose="020C0503030203020204" pitchFamily="34" charset="0"/>
              </a:rPr>
              <a:t>z</a:t>
            </a:r>
            <a:endParaRPr lang="en-US" b="1" dirty="0">
              <a:solidFill>
                <a:schemeClr val="tx1"/>
              </a:solidFill>
              <a:latin typeface="Huawei Sans" panose="020C0503030203020204" pitchFamily="34" charset="0"/>
            </a:endParaRPr>
          </a:p>
        </p:txBody>
      </p:sp>
      <p:sp>
        <p:nvSpPr>
          <p:cNvPr id="45" name="五边形 44"/>
          <p:cNvSpPr/>
          <p:nvPr/>
        </p:nvSpPr>
        <p:spPr bwMode="auto">
          <a:xfrm>
            <a:off x="6367500" y="113812"/>
            <a:ext cx="900100" cy="227227"/>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Concepts</a:t>
            </a:r>
          </a:p>
        </p:txBody>
      </p:sp>
      <p:sp>
        <p:nvSpPr>
          <p:cNvPr id="47" name="燕尾形 46"/>
          <p:cNvSpPr/>
          <p:nvPr/>
        </p:nvSpPr>
        <p:spPr bwMode="auto">
          <a:xfrm>
            <a:off x="7178402" y="113812"/>
            <a:ext cx="143510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Address Classification</a:t>
            </a:r>
          </a:p>
        </p:txBody>
      </p:sp>
      <p:sp>
        <p:nvSpPr>
          <p:cNvPr id="48" name="燕尾形 47"/>
          <p:cNvSpPr/>
          <p:nvPr/>
        </p:nvSpPr>
        <p:spPr bwMode="auto">
          <a:xfrm>
            <a:off x="8524304" y="113812"/>
            <a:ext cx="1376664" cy="227227"/>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Address Calculation</a:t>
            </a:r>
          </a:p>
        </p:txBody>
      </p:sp>
      <p:sp>
        <p:nvSpPr>
          <p:cNvPr id="49" name="燕尾形 48"/>
          <p:cNvSpPr/>
          <p:nvPr/>
        </p:nvSpPr>
        <p:spPr bwMode="auto">
          <a:xfrm>
            <a:off x="9811770" y="113812"/>
            <a:ext cx="123825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Special Addresses</a:t>
            </a:r>
          </a:p>
        </p:txBody>
      </p:sp>
      <p:sp>
        <p:nvSpPr>
          <p:cNvPr id="58" name="燕尾形 57"/>
          <p:cNvSpPr/>
          <p:nvPr/>
        </p:nvSpPr>
        <p:spPr bwMode="auto">
          <a:xfrm>
            <a:off x="10960822" y="113812"/>
            <a:ext cx="108000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IPv4 vs. IPv6</a:t>
            </a:r>
          </a:p>
        </p:txBody>
      </p:sp>
    </p:spTree>
    <p:extLst>
      <p:ext uri="{BB962C8B-B14F-4D97-AF65-F5344CB8AC3E}">
        <p14:creationId xmlns:p14="http://schemas.microsoft.com/office/powerpoint/2010/main" val="15564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a:latin typeface="Huawei Sans" panose="020C0503030203020204" pitchFamily="34" charset="0"/>
              </a:rPr>
              <a:t>Private IP Addresses</a:t>
            </a:r>
          </a:p>
        </p:txBody>
      </p:sp>
      <p:sp>
        <p:nvSpPr>
          <p:cNvPr id="3" name="文本占位符 2"/>
          <p:cNvSpPr>
            <a:spLocks noGrp="1"/>
          </p:cNvSpPr>
          <p:nvPr>
            <p:ph type="body" sz="quarter" idx="10"/>
          </p:nvPr>
        </p:nvSpPr>
        <p:spPr/>
        <p:txBody>
          <a:bodyPr wrap="square">
            <a:noAutofit/>
          </a:bodyPr>
          <a:lstStyle/>
          <a:p>
            <a:r>
              <a:rPr lang="en-US" sz="1800" b="1" dirty="0">
                <a:latin typeface="Huawei Sans" panose="020C0503030203020204" pitchFamily="34" charset="0"/>
              </a:rPr>
              <a:t>Public IP address:</a:t>
            </a:r>
            <a:r>
              <a:rPr lang="en-US" sz="1800" dirty="0">
                <a:latin typeface="Huawei Sans" panose="020C0503030203020204" pitchFamily="34" charset="0"/>
              </a:rPr>
              <a:t> An IP address is assigned by the </a:t>
            </a:r>
            <a:r>
              <a:rPr lang="en-US" sz="1800" dirty="0"/>
              <a:t>Internet Assigned Numbers Authority </a:t>
            </a:r>
            <a:r>
              <a:rPr lang="en-US" sz="1800" dirty="0">
                <a:latin typeface="Huawei Sans" panose="020C0503030203020204" pitchFamily="34" charset="0"/>
              </a:rPr>
              <a:t>(</a:t>
            </a:r>
            <a:r>
              <a:rPr lang="en-US" sz="1800" dirty="0" smtClean="0">
                <a:latin typeface="Huawei Sans" panose="020C0503030203020204" pitchFamily="34" charset="0"/>
              </a:rPr>
              <a:t>IANA), </a:t>
            </a:r>
            <a:r>
              <a:rPr lang="en-US" sz="1800" dirty="0">
                <a:latin typeface="Huawei Sans" panose="020C0503030203020204" pitchFamily="34" charset="0"/>
              </a:rPr>
              <a:t>and this address allocation mode ensures that each IP address is unique on the Internet. Such an IP address is a public IP address.</a:t>
            </a:r>
          </a:p>
          <a:p>
            <a:pPr fontAlgn="ctr"/>
            <a:r>
              <a:rPr lang="en-US" sz="1800" b="1" dirty="0">
                <a:latin typeface="Huawei Sans" panose="020C0503030203020204" pitchFamily="34" charset="0"/>
              </a:rPr>
              <a:t>Private IP address:</a:t>
            </a:r>
            <a:r>
              <a:rPr lang="en-US" sz="1800" dirty="0">
                <a:latin typeface="Huawei Sans" panose="020C0503030203020204" pitchFamily="34" charset="0"/>
              </a:rPr>
              <a:t> In practice, some networks do not need to connect to the Internet. For example, on a network of a</a:t>
            </a:r>
            <a:r>
              <a:rPr lang="en-US" sz="1800" dirty="0" smtClean="0">
                <a:latin typeface="Huawei Sans" panose="020C0503030203020204" pitchFamily="34" charset="0"/>
              </a:rPr>
              <a:t> lab </a:t>
            </a:r>
            <a:r>
              <a:rPr lang="en-US" sz="1800" dirty="0">
                <a:latin typeface="Huawei Sans" panose="020C0503030203020204" pitchFamily="34" charset="0"/>
              </a:rPr>
              <a:t>in a college, IP addresses of devices need to avoid conflicting with each other only within the same network. In the IP address space, some IP addresses of class A, B, and C addresses are reserved for the preceding situations. These IP addresses are called private IP addresses.</a:t>
            </a:r>
          </a:p>
          <a:p>
            <a:pPr marL="654050" lvl="1" indent="-328613" fontAlgn="ctr"/>
            <a:r>
              <a:rPr lang="en-US" sz="1600" dirty="0">
                <a:latin typeface="Huawei Sans" panose="020C0503030203020204" pitchFamily="34" charset="0"/>
              </a:rPr>
              <a:t>Class A: 10.0.0.0–10.255.255.255</a:t>
            </a:r>
          </a:p>
          <a:p>
            <a:pPr marL="654050" lvl="1" indent="-328613" fontAlgn="ctr"/>
            <a:r>
              <a:rPr lang="en-US" sz="1600" dirty="0">
                <a:latin typeface="Huawei Sans" panose="020C0503030203020204" pitchFamily="34" charset="0"/>
              </a:rPr>
              <a:t>Class B: </a:t>
            </a:r>
            <a:r>
              <a:rPr lang="en-US" sz="1600" dirty="0" smtClean="0">
                <a:latin typeface="Huawei Sans" panose="020C0503030203020204" pitchFamily="34" charset="0"/>
              </a:rPr>
              <a:t>172.16.0.0–172.31.255.255</a:t>
            </a:r>
            <a:endParaRPr lang="en-US" sz="1600" dirty="0">
              <a:latin typeface="Huawei Sans" panose="020C0503030203020204" pitchFamily="34" charset="0"/>
            </a:endParaRPr>
          </a:p>
          <a:p>
            <a:pPr marL="654050" lvl="1" indent="-328613" fontAlgn="ctr"/>
            <a:r>
              <a:rPr lang="en-US" sz="1600" dirty="0">
                <a:latin typeface="Huawei Sans" panose="020C0503030203020204" pitchFamily="34" charset="0"/>
              </a:rPr>
              <a:t>Class C: 192.168.0.0–192.168.255.255</a:t>
            </a:r>
          </a:p>
          <a:p>
            <a:pPr fontAlgn="ctr"/>
            <a:endParaRPr lang="zh-CN" altLang="en-US" sz="1800" dirty="0">
              <a:latin typeface="Huawei Sans" panose="020C0503030203020204" pitchFamily="34" charset="0"/>
            </a:endParaRPr>
          </a:p>
        </p:txBody>
      </p:sp>
      <p:grpSp>
        <p:nvGrpSpPr>
          <p:cNvPr id="4" name="组合 3"/>
          <p:cNvGrpSpPr/>
          <p:nvPr/>
        </p:nvGrpSpPr>
        <p:grpSpPr>
          <a:xfrm>
            <a:off x="5424689" y="4239186"/>
            <a:ext cx="5962479" cy="1996073"/>
            <a:chOff x="5444104" y="3216410"/>
            <a:chExt cx="6424130" cy="2747587"/>
          </a:xfrm>
        </p:grpSpPr>
        <p:pic>
          <p:nvPicPr>
            <p:cNvPr id="36" name="图片 3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282335" y="3945010"/>
              <a:ext cx="1620180" cy="889423"/>
            </a:xfrm>
            <a:prstGeom prst="rect">
              <a:avLst/>
            </a:prstGeom>
          </p:spPr>
        </p:pic>
        <p:grpSp>
          <p:nvGrpSpPr>
            <p:cNvPr id="21" name="组合 20"/>
            <p:cNvGrpSpPr/>
            <p:nvPr/>
          </p:nvGrpSpPr>
          <p:grpSpPr>
            <a:xfrm>
              <a:off x="6152726" y="3468438"/>
              <a:ext cx="1224136" cy="684076"/>
              <a:chOff x="6636060" y="3501008"/>
              <a:chExt cx="1224136" cy="684076"/>
            </a:xfrm>
          </p:grpSpPr>
          <p:pic>
            <p:nvPicPr>
              <p:cNvPr id="13" name="图片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636060" y="3501008"/>
                <a:ext cx="1199355" cy="684076"/>
              </a:xfrm>
              <a:prstGeom prst="rect">
                <a:avLst/>
              </a:prstGeom>
            </p:spPr>
          </p:pic>
          <p:sp>
            <p:nvSpPr>
              <p:cNvPr id="17" name="矩形 16"/>
              <p:cNvSpPr/>
              <p:nvPr/>
            </p:nvSpPr>
            <p:spPr>
              <a:xfrm>
                <a:off x="6696695" y="3681028"/>
                <a:ext cx="1163501" cy="381288"/>
              </a:xfrm>
              <a:prstGeom prst="rect">
                <a:avLst/>
              </a:prstGeom>
            </p:spPr>
            <p:txBody>
              <a:bodyPr wrap="square">
                <a:noAutofit/>
              </a:bodyPr>
              <a:lstStyle/>
              <a:p>
                <a:pP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10.0.0.0/8</a:t>
                </a:r>
              </a:p>
            </p:txBody>
          </p:sp>
        </p:grpSp>
        <p:sp>
          <p:nvSpPr>
            <p:cNvPr id="19" name="矩形 18"/>
            <p:cNvSpPr/>
            <p:nvPr/>
          </p:nvSpPr>
          <p:spPr>
            <a:xfrm>
              <a:off x="7497753" y="4216295"/>
              <a:ext cx="1163501" cy="381288"/>
            </a:xfrm>
            <a:prstGeom prst="rect">
              <a:avLst/>
            </a:prstGeom>
          </p:spPr>
          <p:txBody>
            <a:bodyPr wrap="square">
              <a:noAutofit/>
            </a:bodyPr>
            <a:lstStyle/>
            <a:p>
              <a:pPr algn="ctr" fontAlgn="ctr"/>
              <a:r>
                <a:rPr lang="en-US" sz="1200" b="1">
                  <a:latin typeface="Huawei Sans" panose="020C0503030203020204" pitchFamily="34" charset="0"/>
                  <a:ea typeface="方正兰亭黑简体" panose="02000000000000000000" pitchFamily="2" charset="-122"/>
                  <a:cs typeface="Huawei Sans" panose="020C0503030203020204" pitchFamily="34" charset="0"/>
                </a:rPr>
                <a:t>Internet</a:t>
              </a:r>
            </a:p>
          </p:txBody>
        </p:sp>
        <p:grpSp>
          <p:nvGrpSpPr>
            <p:cNvPr id="22" name="组合 21"/>
            <p:cNvGrpSpPr/>
            <p:nvPr/>
          </p:nvGrpSpPr>
          <p:grpSpPr>
            <a:xfrm>
              <a:off x="6368750" y="4754405"/>
              <a:ext cx="1224136" cy="684076"/>
              <a:chOff x="6636060" y="3454827"/>
              <a:chExt cx="1224136" cy="684076"/>
            </a:xfrm>
          </p:grpSpPr>
          <p:pic>
            <p:nvPicPr>
              <p:cNvPr id="23" name="图片 2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636060" y="3454827"/>
                <a:ext cx="1199355" cy="684076"/>
              </a:xfrm>
              <a:prstGeom prst="rect">
                <a:avLst/>
              </a:prstGeom>
            </p:spPr>
          </p:pic>
          <p:sp>
            <p:nvSpPr>
              <p:cNvPr id="24" name="矩形 23"/>
              <p:cNvSpPr/>
              <p:nvPr/>
            </p:nvSpPr>
            <p:spPr>
              <a:xfrm>
                <a:off x="6696695" y="3634847"/>
                <a:ext cx="1163501" cy="381288"/>
              </a:xfrm>
              <a:prstGeom prst="rect">
                <a:avLst/>
              </a:prstGeom>
            </p:spPr>
            <p:txBody>
              <a:bodyPr wrap="square">
                <a:noAutofit/>
              </a:bodyPr>
              <a:lstStyle/>
              <a:p>
                <a:pP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10.0.0.0/8</a:t>
                </a:r>
              </a:p>
            </p:txBody>
          </p:sp>
        </p:grpSp>
        <p:grpSp>
          <p:nvGrpSpPr>
            <p:cNvPr id="25" name="组合 24"/>
            <p:cNvGrpSpPr/>
            <p:nvPr/>
          </p:nvGrpSpPr>
          <p:grpSpPr>
            <a:xfrm>
              <a:off x="8168950" y="3216410"/>
              <a:ext cx="1620180" cy="720080"/>
              <a:chOff x="6636060" y="3501008"/>
              <a:chExt cx="1620180" cy="720080"/>
            </a:xfrm>
          </p:grpSpPr>
          <p:pic>
            <p:nvPicPr>
              <p:cNvPr id="26" name="图片 2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636060" y="3501008"/>
                <a:ext cx="1620180" cy="720080"/>
              </a:xfrm>
              <a:prstGeom prst="rect">
                <a:avLst/>
              </a:prstGeom>
            </p:spPr>
          </p:pic>
          <p:sp>
            <p:nvSpPr>
              <p:cNvPr id="27" name="矩形 26"/>
              <p:cNvSpPr/>
              <p:nvPr/>
            </p:nvSpPr>
            <p:spPr>
              <a:xfrm>
                <a:off x="6696695" y="3697287"/>
                <a:ext cx="1559545" cy="381288"/>
              </a:xfrm>
              <a:prstGeom prst="rect">
                <a:avLst/>
              </a:prstGeom>
            </p:spPr>
            <p:txBody>
              <a:bodyPr wrap="square">
                <a:noAutofit/>
              </a:bodyPr>
              <a:lstStyle/>
              <a:p>
                <a:pP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192.168.1.0/24</a:t>
                </a:r>
              </a:p>
            </p:txBody>
          </p:sp>
        </p:grpSp>
        <p:grpSp>
          <p:nvGrpSpPr>
            <p:cNvPr id="28" name="组合 27"/>
            <p:cNvGrpSpPr/>
            <p:nvPr/>
          </p:nvGrpSpPr>
          <p:grpSpPr>
            <a:xfrm>
              <a:off x="8276962" y="4718401"/>
              <a:ext cx="1620180" cy="720080"/>
              <a:chOff x="6636060" y="3454827"/>
              <a:chExt cx="1620180" cy="720080"/>
            </a:xfrm>
          </p:grpSpPr>
          <p:pic>
            <p:nvPicPr>
              <p:cNvPr id="29" name="图片 2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636060" y="3454827"/>
                <a:ext cx="1620180" cy="720080"/>
              </a:xfrm>
              <a:prstGeom prst="rect">
                <a:avLst/>
              </a:prstGeom>
            </p:spPr>
          </p:pic>
          <p:sp>
            <p:nvSpPr>
              <p:cNvPr id="30" name="矩形 29"/>
              <p:cNvSpPr/>
              <p:nvPr/>
            </p:nvSpPr>
            <p:spPr>
              <a:xfrm>
                <a:off x="6696695" y="3651106"/>
                <a:ext cx="1559545" cy="381288"/>
              </a:xfrm>
              <a:prstGeom prst="rect">
                <a:avLst/>
              </a:prstGeom>
            </p:spPr>
            <p:txBody>
              <a:bodyPr wrap="square">
                <a:noAutofit/>
              </a:bodyPr>
              <a:lstStyle/>
              <a:p>
                <a:pP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192.168.1.0/24</a:t>
                </a:r>
              </a:p>
            </p:txBody>
          </p:sp>
        </p:grpSp>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6822" y="3912569"/>
              <a:ext cx="502212" cy="411814"/>
            </a:xfrm>
            <a:prstGeom prst="rect">
              <a:avLst/>
            </a:prstGeom>
          </p:spPr>
        </p:pic>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2846" y="4574386"/>
              <a:ext cx="502212" cy="411814"/>
            </a:xfrm>
            <a:prstGeom prst="rect">
              <a:avLst/>
            </a:prstGeom>
          </p:spPr>
        </p:pic>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20978" y="4502378"/>
              <a:ext cx="502212" cy="411814"/>
            </a:xfrm>
            <a:prstGeom prst="rect">
              <a:avLst/>
            </a:prstGeom>
          </p:spPr>
        </p:pic>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2966" y="3792474"/>
              <a:ext cx="502212" cy="411814"/>
            </a:xfrm>
            <a:prstGeom prst="rect">
              <a:avLst/>
            </a:prstGeom>
          </p:spPr>
        </p:pic>
        <p:sp>
          <p:nvSpPr>
            <p:cNvPr id="38" name="矩形 37"/>
            <p:cNvSpPr/>
            <p:nvPr/>
          </p:nvSpPr>
          <p:spPr>
            <a:xfrm>
              <a:off x="5444104" y="5582709"/>
              <a:ext cx="5270797" cy="381288"/>
            </a:xfrm>
            <a:prstGeom prst="rect">
              <a:avLst/>
            </a:prstGeom>
          </p:spPr>
          <p:txBody>
            <a:bodyPr wrap="square">
              <a:noAutofit/>
            </a:bodyPr>
            <a:lstStyle/>
            <a:p>
              <a:pPr algn="ctr" fontAlgn="ctr"/>
              <a:r>
                <a:rPr lang="en-US" sz="1200" b="1" dirty="0">
                  <a:latin typeface="Huawei Sans" panose="020C0503030203020204" pitchFamily="34" charset="0"/>
                  <a:ea typeface="方正兰亭黑简体" panose="02000000000000000000" pitchFamily="2" charset="-122"/>
                  <a:cs typeface="Huawei Sans" panose="020C0503030203020204" pitchFamily="34" charset="0"/>
                </a:rPr>
                <a:t>Connecting a </a:t>
              </a:r>
              <a:r>
                <a:rPr lang="en-US" sz="1200" b="1" dirty="0" smtClean="0">
                  <a:latin typeface="Huawei Sans" panose="020C0503030203020204" pitchFamily="34" charset="0"/>
                  <a:ea typeface="方正兰亭黑简体" panose="02000000000000000000" pitchFamily="2" charset="-122"/>
                  <a:cs typeface="Huawei Sans" panose="020C0503030203020204" pitchFamily="34" charset="0"/>
                </a:rPr>
                <a:t>private network to </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the Internet</a:t>
              </a:r>
            </a:p>
          </p:txBody>
        </p:sp>
        <p:sp>
          <p:nvSpPr>
            <p:cNvPr id="40" name="圆角矩形标注 39"/>
            <p:cNvSpPr/>
            <p:nvPr/>
          </p:nvSpPr>
          <p:spPr bwMode="auto">
            <a:xfrm>
              <a:off x="9478124" y="3882560"/>
              <a:ext cx="2390110" cy="878198"/>
            </a:xfrm>
            <a:prstGeom prst="wedgeRoundRectCallout">
              <a:avLst>
                <a:gd name="adj1" fmla="val -63070"/>
                <a:gd name="adj2" fmla="val 32344"/>
                <a:gd name="adj3" fmla="val 16667"/>
              </a:avLst>
            </a:prstGeom>
            <a:solidFill>
              <a:srgbClr val="F4FBFE"/>
            </a:solidFill>
            <a:ln w="1905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r>
                <a:rPr kumimoji="0" lang="en-US" sz="120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Implemented using network address translation (NAT)</a:t>
              </a:r>
            </a:p>
          </p:txBody>
        </p:sp>
      </p:grpSp>
      <p:sp>
        <p:nvSpPr>
          <p:cNvPr id="44" name="五边形 43"/>
          <p:cNvSpPr/>
          <p:nvPr/>
        </p:nvSpPr>
        <p:spPr bwMode="auto">
          <a:xfrm>
            <a:off x="6367500" y="113812"/>
            <a:ext cx="900100" cy="227227"/>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Concepts</a:t>
            </a:r>
          </a:p>
        </p:txBody>
      </p:sp>
      <p:sp>
        <p:nvSpPr>
          <p:cNvPr id="45" name="燕尾形 44"/>
          <p:cNvSpPr/>
          <p:nvPr/>
        </p:nvSpPr>
        <p:spPr bwMode="auto">
          <a:xfrm>
            <a:off x="7178402" y="113812"/>
            <a:ext cx="143510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Address Classification</a:t>
            </a:r>
          </a:p>
        </p:txBody>
      </p:sp>
      <p:sp>
        <p:nvSpPr>
          <p:cNvPr id="46" name="燕尾形 45"/>
          <p:cNvSpPr/>
          <p:nvPr/>
        </p:nvSpPr>
        <p:spPr bwMode="auto">
          <a:xfrm>
            <a:off x="8524304" y="113812"/>
            <a:ext cx="1376664"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Address Calculation</a:t>
            </a:r>
          </a:p>
        </p:txBody>
      </p:sp>
      <p:sp>
        <p:nvSpPr>
          <p:cNvPr id="47" name="燕尾形 46"/>
          <p:cNvSpPr/>
          <p:nvPr/>
        </p:nvSpPr>
        <p:spPr bwMode="auto">
          <a:xfrm>
            <a:off x="9811770" y="113812"/>
            <a:ext cx="1238250" cy="227227"/>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Special Addresses</a:t>
            </a:r>
          </a:p>
        </p:txBody>
      </p:sp>
      <p:sp>
        <p:nvSpPr>
          <p:cNvPr id="48" name="燕尾形 47"/>
          <p:cNvSpPr/>
          <p:nvPr/>
        </p:nvSpPr>
        <p:spPr bwMode="auto">
          <a:xfrm>
            <a:off x="10960822" y="113812"/>
            <a:ext cx="108000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IPv4 vs. IPv6</a:t>
            </a:r>
          </a:p>
        </p:txBody>
      </p:sp>
    </p:spTree>
    <p:extLst>
      <p:ext uri="{BB962C8B-B14F-4D97-AF65-F5344CB8AC3E}">
        <p14:creationId xmlns:p14="http://schemas.microsoft.com/office/powerpoint/2010/main" val="2708453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Special IP Addresses</a:t>
            </a:r>
            <a:endParaRPr lang="en-US"/>
          </a:p>
        </p:txBody>
      </p:sp>
      <p:sp>
        <p:nvSpPr>
          <p:cNvPr id="8" name="文本占位符 7"/>
          <p:cNvSpPr>
            <a:spLocks noGrp="1"/>
          </p:cNvSpPr>
          <p:nvPr>
            <p:ph type="body" sz="quarter" idx="10"/>
          </p:nvPr>
        </p:nvSpPr>
        <p:spPr>
          <a:xfrm>
            <a:off x="468317" y="1233488"/>
            <a:ext cx="11276183" cy="1066367"/>
          </a:xfrm>
        </p:spPr>
        <p:txBody>
          <a:bodyPr/>
          <a:lstStyle/>
          <a:p>
            <a:r>
              <a:rPr lang="en-US" sz="2000" dirty="0" smtClean="0"/>
              <a:t>Some IP addresses in the IP address space are of special meanings and functions. </a:t>
            </a:r>
          </a:p>
          <a:p>
            <a:r>
              <a:rPr lang="en-US" sz="2000" dirty="0" smtClean="0"/>
              <a:t>For example:</a:t>
            </a:r>
            <a:endParaRPr lang="en-US" sz="2000" dirty="0"/>
          </a:p>
        </p:txBody>
      </p:sp>
      <p:graphicFrame>
        <p:nvGraphicFramePr>
          <p:cNvPr id="6" name="表格 5"/>
          <p:cNvGraphicFramePr>
            <a:graphicFrameLocks noGrp="1"/>
          </p:cNvGraphicFramePr>
          <p:nvPr>
            <p:extLst/>
          </p:nvPr>
        </p:nvGraphicFramePr>
        <p:xfrm>
          <a:off x="833002" y="2404403"/>
          <a:ext cx="10858501" cy="3310144"/>
        </p:xfrm>
        <a:graphic>
          <a:graphicData uri="http://schemas.openxmlformats.org/drawingml/2006/table">
            <a:tbl>
              <a:tblPr>
                <a:tableStyleId>{2D5ABB26-0587-4C30-8999-92F81FD0307C}</a:tableStyleId>
              </a:tblPr>
              <a:tblGrid>
                <a:gridCol w="2878283">
                  <a:extLst>
                    <a:ext uri="{9D8B030D-6E8A-4147-A177-3AD203B41FA5}">
                      <a16:colId xmlns="" xmlns:a16="http://schemas.microsoft.com/office/drawing/2014/main" val="20000"/>
                    </a:ext>
                  </a:extLst>
                </a:gridCol>
                <a:gridCol w="2105891">
                  <a:extLst>
                    <a:ext uri="{9D8B030D-6E8A-4147-A177-3AD203B41FA5}">
                      <a16:colId xmlns="" xmlns:a16="http://schemas.microsoft.com/office/drawing/2014/main" val="20001"/>
                    </a:ext>
                  </a:extLst>
                </a:gridCol>
                <a:gridCol w="5874327">
                  <a:extLst>
                    <a:ext uri="{9D8B030D-6E8A-4147-A177-3AD203B41FA5}">
                      <a16:colId xmlns="" xmlns:a16="http://schemas.microsoft.com/office/drawing/2014/main" val="20002"/>
                    </a:ext>
                  </a:extLst>
                </a:gridCol>
              </a:tblGrid>
              <a:tr h="438921">
                <a:tc>
                  <a:txBody>
                    <a:bodyPr/>
                    <a:lstStyle/>
                    <a:p>
                      <a:pPr algn="ctr" fontAlgn="ctr"/>
                      <a:r>
                        <a:rPr lang="en-US" sz="1800" b="1" dirty="0">
                          <a:solidFill>
                            <a:schemeClr val="bg1"/>
                          </a:solidFill>
                          <a:latin typeface="Huawei Sans" panose="020C0503030203020204" pitchFamily="34" charset="0"/>
                          <a:ea typeface="+mn-ea"/>
                          <a:cs typeface="Huawei Sans" panose="020C0503030203020204" pitchFamily="34" charset="0"/>
                        </a:rPr>
                        <a:t>Special</a:t>
                      </a:r>
                      <a:r>
                        <a:rPr lang="en-US" sz="1800" b="1" baseline="0" dirty="0">
                          <a:solidFill>
                            <a:schemeClr val="bg1"/>
                          </a:solidFill>
                          <a:latin typeface="Huawei Sans" panose="020C0503030203020204" pitchFamily="34" charset="0"/>
                          <a:ea typeface="+mn-ea"/>
                          <a:cs typeface="Huawei Sans" panose="020C0503030203020204" pitchFamily="34" charset="0"/>
                        </a:rPr>
                        <a:t> IP Address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fontAlgn="ctr"/>
                      <a:r>
                        <a:rPr lang="en-US" sz="1800" b="1">
                          <a:solidFill>
                            <a:schemeClr val="bg1"/>
                          </a:solidFill>
                          <a:latin typeface="Huawei Sans" panose="020C0503030203020204" pitchFamily="34" charset="0"/>
                          <a:ea typeface="+mn-ea"/>
                          <a:cs typeface="Huawei Sans" panose="020C0503030203020204" pitchFamily="34" charset="0"/>
                        </a:rPr>
                        <a:t>Address Scope</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fontAlgn="ctr"/>
                      <a:r>
                        <a:rPr lang="en-US" sz="1800" b="1" dirty="0">
                          <a:solidFill>
                            <a:schemeClr val="bg1"/>
                          </a:solidFill>
                          <a:latin typeface="Huawei Sans" panose="020C0503030203020204" pitchFamily="34" charset="0"/>
                          <a:ea typeface="+mn-ea"/>
                          <a:cs typeface="Huawei Sans" panose="020C0503030203020204" pitchFamily="34" charset="0"/>
                        </a:rPr>
                        <a:t>Function</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694958">
                <a:tc>
                  <a:txBody>
                    <a:bodyPr/>
                    <a:lstStyle/>
                    <a:p>
                      <a:pPr algn="l" fontAlgn="ctr"/>
                      <a:r>
                        <a:rPr lang="en-US" sz="1600" b="1" dirty="0">
                          <a:latin typeface="Huawei Sans" panose="020C0503030203020204" pitchFamily="34" charset="0"/>
                          <a:ea typeface="+mn-ea"/>
                          <a:cs typeface="Huawei Sans" panose="020C0503030203020204" pitchFamily="34" charset="0"/>
                        </a:rPr>
                        <a:t>Limited broadcast address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fontAlgn="ctr"/>
                      <a:r>
                        <a:rPr lang="en-US" sz="1600" dirty="0">
                          <a:latin typeface="Huawei Sans" panose="020C0503030203020204" pitchFamily="34" charset="0"/>
                          <a:ea typeface="+mn-ea"/>
                          <a:cs typeface="Huawei Sans" panose="020C0503030203020204" pitchFamily="34" charset="0"/>
                        </a:rPr>
                        <a:t>255.255.255.255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fontAlgn="ctr"/>
                      <a:r>
                        <a:rPr lang="en-US" sz="1600" dirty="0">
                          <a:latin typeface="Huawei Sans" panose="020C0503030203020204" pitchFamily="34" charset="0"/>
                          <a:ea typeface="+mn-ea"/>
                          <a:cs typeface="Huawei Sans" panose="020C0503030203020204" pitchFamily="34" charset="0"/>
                        </a:rPr>
                        <a:t>It can be used as a destination address and traffic destined for it is sent to all hosts on the network segment to which the address belongs</a:t>
                      </a:r>
                      <a:r>
                        <a:rPr lang="en-US" sz="1600" dirty="0" smtClean="0">
                          <a:latin typeface="Huawei Sans" panose="020C0503030203020204" pitchFamily="34" charset="0"/>
                          <a:ea typeface="+mn-ea"/>
                          <a:cs typeface="Huawei Sans" panose="020C0503030203020204" pitchFamily="34" charset="0"/>
                        </a:rPr>
                        <a:t>.</a:t>
                      </a:r>
                      <a:r>
                        <a:rPr lang="en-US" sz="1600" baseline="0" dirty="0" smtClean="0">
                          <a:latin typeface="Huawei Sans" panose="020C0503030203020204" pitchFamily="34" charset="0"/>
                          <a:ea typeface="+mn-ea"/>
                          <a:cs typeface="Huawei Sans" panose="020C0503030203020204" pitchFamily="34" charset="0"/>
                        </a:rPr>
                        <a:t> </a:t>
                      </a:r>
                      <a:r>
                        <a:rPr lang="en-US" sz="1600" dirty="0" smtClean="0">
                          <a:latin typeface="Huawei Sans" panose="020C0503030203020204" pitchFamily="34" charset="0"/>
                          <a:ea typeface="+mn-ea"/>
                          <a:cs typeface="Huawei Sans" panose="020C0503030203020204" pitchFamily="34" charset="0"/>
                        </a:rPr>
                        <a:t>(</a:t>
                      </a:r>
                      <a:r>
                        <a:rPr lang="en-US" sz="1600" dirty="0">
                          <a:latin typeface="Huawei Sans" panose="020C0503030203020204" pitchFamily="34" charset="0"/>
                          <a:ea typeface="+mn-ea"/>
                          <a:cs typeface="Huawei Sans" panose="020C0503030203020204" pitchFamily="34" charset="0"/>
                        </a:rPr>
                        <a:t>Its usage is restricted by a gateway).</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1"/>
                  </a:ext>
                </a:extLst>
              </a:tr>
              <a:tr h="694958">
                <a:tc>
                  <a:txBody>
                    <a:bodyPr/>
                    <a:lstStyle/>
                    <a:p>
                      <a:pPr algn="l" fontAlgn="ctr"/>
                      <a:r>
                        <a:rPr lang="en-US" sz="1600" b="1" dirty="0">
                          <a:latin typeface="Huawei Sans" panose="020C0503030203020204" pitchFamily="34" charset="0"/>
                          <a:ea typeface="+mn-ea"/>
                          <a:cs typeface="Huawei Sans" panose="020C0503030203020204" pitchFamily="34" charset="0"/>
                        </a:rPr>
                        <a:t>Any IP address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fontAlgn="ctr"/>
                      <a:r>
                        <a:rPr lang="en-US" sz="1600" dirty="0">
                          <a:latin typeface="Huawei Sans" panose="020C0503030203020204" pitchFamily="34" charset="0"/>
                          <a:ea typeface="+mn-ea"/>
                          <a:cs typeface="Huawei Sans" panose="020C0503030203020204" pitchFamily="34" charset="0"/>
                        </a:rPr>
                        <a:t>0.0.0.0</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fontAlgn="ctr"/>
                      <a:r>
                        <a:rPr lang="en-US" sz="1600" dirty="0">
                          <a:latin typeface="Huawei Sans" panose="020C0503030203020204" pitchFamily="34" charset="0"/>
                          <a:ea typeface="+mn-ea"/>
                          <a:cs typeface="Huawei Sans" panose="020C0503030203020204" pitchFamily="34" charset="0"/>
                        </a:rPr>
                        <a:t>It </a:t>
                      </a:r>
                      <a:r>
                        <a:rPr lang="en-US" sz="1600" dirty="0" smtClean="0">
                          <a:latin typeface="Huawei Sans" panose="020C0503030203020204" pitchFamily="34" charset="0"/>
                          <a:ea typeface="+mn-ea"/>
                          <a:cs typeface="Huawei Sans" panose="020C0503030203020204" pitchFamily="34" charset="0"/>
                        </a:rPr>
                        <a:t>is an address </a:t>
                      </a:r>
                      <a:r>
                        <a:rPr lang="en-US" sz="1600" dirty="0">
                          <a:latin typeface="Huawei Sans" panose="020C0503030203020204" pitchFamily="34" charset="0"/>
                          <a:ea typeface="+mn-ea"/>
                          <a:cs typeface="Huawei Sans" panose="020C0503030203020204" pitchFamily="34" charset="0"/>
                        </a:rPr>
                        <a:t>of </a:t>
                      </a:r>
                      <a:r>
                        <a:rPr lang="en-US" sz="1600" dirty="0" smtClean="0">
                          <a:latin typeface="Huawei Sans" panose="020C0503030203020204" pitchFamily="34" charset="0"/>
                          <a:ea typeface="+mn-ea"/>
                          <a:cs typeface="Huawei Sans" panose="020C0503030203020204" pitchFamily="34" charset="0"/>
                        </a:rPr>
                        <a:t>any </a:t>
                      </a:r>
                      <a:r>
                        <a:rPr lang="en-US" sz="1600" dirty="0">
                          <a:latin typeface="Huawei Sans" panose="020C0503030203020204" pitchFamily="34" charset="0"/>
                          <a:ea typeface="+mn-ea"/>
                          <a:cs typeface="Huawei Sans" panose="020C0503030203020204" pitchFamily="34" charset="0"/>
                        </a:rPr>
                        <a:t>network.</a:t>
                      </a:r>
                    </a:p>
                    <a:p>
                      <a:pPr algn="l" fontAlgn="ctr"/>
                      <a:r>
                        <a:rPr lang="en-US" sz="1600" dirty="0">
                          <a:latin typeface="Huawei Sans" panose="020C0503030203020204" pitchFamily="34" charset="0"/>
                          <a:ea typeface="+mn-ea"/>
                          <a:cs typeface="Huawei Sans" panose="020C0503030203020204" pitchFamily="34" charset="0"/>
                        </a:rPr>
                        <a:t>Addresses in this block refer to source hosts on "this" network.</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2"/>
                  </a:ext>
                </a:extLst>
              </a:tr>
              <a:tr h="402343">
                <a:tc>
                  <a:txBody>
                    <a:bodyPr/>
                    <a:lstStyle/>
                    <a:p>
                      <a:pPr algn="l" fontAlgn="ctr"/>
                      <a:r>
                        <a:rPr lang="en-US" sz="1600" b="1" dirty="0">
                          <a:latin typeface="Huawei Sans" panose="020C0503030203020204" pitchFamily="34" charset="0"/>
                          <a:ea typeface="+mn-ea"/>
                          <a:cs typeface="Huawei Sans" panose="020C0503030203020204" pitchFamily="34" charset="0"/>
                        </a:rPr>
                        <a:t>Loopback address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fontAlgn="ctr"/>
                      <a:r>
                        <a:rPr lang="en-US" sz="1600" dirty="0">
                          <a:latin typeface="Huawei Sans" panose="020C0503030203020204" pitchFamily="34" charset="0"/>
                          <a:ea typeface="+mn-ea"/>
                          <a:cs typeface="Huawei Sans" panose="020C0503030203020204" pitchFamily="34" charset="0"/>
                        </a:rPr>
                        <a:t>127.0.0.0/8</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fontAlgn="ctr"/>
                      <a:r>
                        <a:rPr lang="en-US" sz="1600">
                          <a:latin typeface="Huawei Sans" panose="020C0503030203020204" pitchFamily="34" charset="0"/>
                          <a:ea typeface="+mn-ea"/>
                          <a:cs typeface="Huawei Sans" panose="020C0503030203020204" pitchFamily="34" charset="0"/>
                        </a:rPr>
                        <a:t>It is used to test the software system of a test device.</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3"/>
                  </a:ext>
                </a:extLst>
              </a:tr>
              <a:tr h="694958">
                <a:tc>
                  <a:txBody>
                    <a:bodyPr/>
                    <a:lstStyle/>
                    <a:p>
                      <a:pPr algn="l" fontAlgn="ctr"/>
                      <a:r>
                        <a:rPr lang="en-US" sz="1600" b="1" dirty="0">
                          <a:latin typeface="Huawei Sans" panose="020C0503030203020204" pitchFamily="34" charset="0"/>
                          <a:ea typeface="+mn-ea"/>
                          <a:cs typeface="Huawei Sans" panose="020C0503030203020204" pitchFamily="34" charset="0"/>
                        </a:rPr>
                        <a:t>Link-local address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fontAlgn="ctr"/>
                      <a:r>
                        <a:rPr lang="en-US" sz="1600" dirty="0">
                          <a:latin typeface="Huawei Sans" panose="020C0503030203020204" pitchFamily="34" charset="0"/>
                          <a:ea typeface="+mn-ea"/>
                          <a:cs typeface="Huawei Sans" panose="020C0503030203020204" pitchFamily="34" charset="0"/>
                        </a:rPr>
                        <a:t>169.254.0.0/24</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fontAlgn="ctr"/>
                      <a:r>
                        <a:rPr lang="en-US" sz="1600" dirty="0">
                          <a:latin typeface="Huawei Sans" panose="020C0503030203020204" pitchFamily="34" charset="0"/>
                          <a:ea typeface="+mn-ea"/>
                          <a:cs typeface="Huawei Sans" panose="020C0503030203020204" pitchFamily="34" charset="0"/>
                        </a:rPr>
                        <a:t>If a host fails to automatically obtain an IP address, the host can use an IP address in this address block for temporary communication.</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15" name="五边形 14"/>
          <p:cNvSpPr/>
          <p:nvPr/>
        </p:nvSpPr>
        <p:spPr bwMode="auto">
          <a:xfrm>
            <a:off x="6367500" y="113812"/>
            <a:ext cx="900100" cy="227227"/>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Concepts</a:t>
            </a:r>
          </a:p>
        </p:txBody>
      </p:sp>
      <p:sp>
        <p:nvSpPr>
          <p:cNvPr id="16" name="燕尾形 15"/>
          <p:cNvSpPr/>
          <p:nvPr/>
        </p:nvSpPr>
        <p:spPr bwMode="auto">
          <a:xfrm>
            <a:off x="7178402" y="113812"/>
            <a:ext cx="143510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Address Classification</a:t>
            </a:r>
          </a:p>
        </p:txBody>
      </p:sp>
      <p:sp>
        <p:nvSpPr>
          <p:cNvPr id="18" name="燕尾形 17"/>
          <p:cNvSpPr/>
          <p:nvPr/>
        </p:nvSpPr>
        <p:spPr bwMode="auto">
          <a:xfrm>
            <a:off x="8524304" y="113812"/>
            <a:ext cx="1376664"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Address Calculation</a:t>
            </a:r>
          </a:p>
        </p:txBody>
      </p:sp>
      <p:sp>
        <p:nvSpPr>
          <p:cNvPr id="19" name="燕尾形 18"/>
          <p:cNvSpPr/>
          <p:nvPr/>
        </p:nvSpPr>
        <p:spPr bwMode="auto">
          <a:xfrm>
            <a:off x="9811770" y="113812"/>
            <a:ext cx="1238250" cy="227227"/>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Special Addresses</a:t>
            </a:r>
          </a:p>
        </p:txBody>
      </p:sp>
      <p:sp>
        <p:nvSpPr>
          <p:cNvPr id="21" name="燕尾形 20"/>
          <p:cNvSpPr/>
          <p:nvPr/>
        </p:nvSpPr>
        <p:spPr bwMode="auto">
          <a:xfrm>
            <a:off x="10960822" y="113812"/>
            <a:ext cx="108000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IPv4 vs. IPv6</a:t>
            </a:r>
          </a:p>
        </p:txBody>
      </p:sp>
    </p:spTree>
    <p:extLst>
      <p:ext uri="{BB962C8B-B14F-4D97-AF65-F5344CB8AC3E}">
        <p14:creationId xmlns:p14="http://schemas.microsoft.com/office/powerpoint/2010/main" val="32524981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IPv4 vs. IPv6</a:t>
            </a:r>
            <a:endParaRPr lang="en-US"/>
          </a:p>
        </p:txBody>
      </p:sp>
      <p:sp>
        <p:nvSpPr>
          <p:cNvPr id="3" name="文本占位符 2"/>
          <p:cNvSpPr>
            <a:spLocks noGrp="1"/>
          </p:cNvSpPr>
          <p:nvPr>
            <p:ph type="body" sz="quarter" idx="10"/>
          </p:nvPr>
        </p:nvSpPr>
        <p:spPr>
          <a:xfrm>
            <a:off x="468317" y="1233488"/>
            <a:ext cx="11276183" cy="1842221"/>
          </a:xfrm>
        </p:spPr>
        <p:txBody>
          <a:bodyPr/>
          <a:lstStyle/>
          <a:p>
            <a:r>
              <a:rPr lang="en-US" sz="2000" dirty="0" smtClean="0"/>
              <a:t>IPv4 addresses managed by the </a:t>
            </a:r>
            <a:r>
              <a:rPr lang="en-US" sz="2000" dirty="0" smtClean="0"/>
              <a:t>IANA </a:t>
            </a:r>
            <a:r>
              <a:rPr lang="en-US" sz="2000" dirty="0" smtClean="0"/>
              <a:t>were exhausted in 2011. As the last public IPv4 address was allocated and more and more users and devices access the public network, IPv4 addresses were exhausted. This is the biggest driving force for IPv6 to replace IPv4.</a:t>
            </a:r>
            <a:endParaRPr lang="en-US" sz="2000" dirty="0"/>
          </a:p>
        </p:txBody>
      </p:sp>
      <p:sp>
        <p:nvSpPr>
          <p:cNvPr id="11" name="圆角矩形 75"/>
          <p:cNvSpPr/>
          <p:nvPr/>
        </p:nvSpPr>
        <p:spPr>
          <a:xfrm>
            <a:off x="1259325" y="3578833"/>
            <a:ext cx="4252833" cy="2556599"/>
          </a:xfrm>
          <a:prstGeom prst="roundRect">
            <a:avLst>
              <a:gd name="adj" fmla="val 0"/>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263525" indent="-263525" algn="just" fontAlgn="ctr">
              <a:spcBef>
                <a:spcPts val="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rPr>
              <a:t>Address length: 32 bits</a:t>
            </a:r>
          </a:p>
          <a:p>
            <a:pPr marL="263525" indent="-263525" algn="just" fontAlgn="ctr">
              <a:spcBef>
                <a:spcPts val="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rPr>
              <a:t>Address types: unicast address, broadcast address, and multicast address</a:t>
            </a:r>
          </a:p>
          <a:p>
            <a:pPr marL="263525" indent="-263525" algn="just" fontAlgn="ctr">
              <a:spcBef>
                <a:spcPts val="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rPr>
              <a:t>Characteristics:</a:t>
            </a:r>
          </a:p>
          <a:p>
            <a:pPr marL="540000" lvl="1" indent="-285750" algn="just" fontAlgn="ctr">
              <a:spcAft>
                <a:spcPts val="600"/>
              </a:spcAft>
              <a:buFont typeface="Huawei Sans" panose="020C0503030203020204" pitchFamily="34" charset="0"/>
              <a:buChar char="▫"/>
            </a:pPr>
            <a:r>
              <a:rPr lang="en-US" sz="1600" dirty="0">
                <a:solidFill>
                  <a:prstClr val="black"/>
                </a:solidFill>
                <a:latin typeface="Huawei Sans" panose="020C0503030203020204" pitchFamily="34" charset="0"/>
              </a:rPr>
              <a:t>IPv4 address depletion</a:t>
            </a:r>
          </a:p>
          <a:p>
            <a:pPr marL="540000" lvl="1" indent="-285750" algn="just" fontAlgn="ctr">
              <a:spcAft>
                <a:spcPts val="600"/>
              </a:spcAft>
              <a:buFont typeface="Huawei Sans" panose="020C0503030203020204" pitchFamily="34" charset="0"/>
              <a:buChar char="▫"/>
            </a:pPr>
            <a:r>
              <a:rPr lang="en-US" sz="1600" dirty="0">
                <a:solidFill>
                  <a:prstClr val="black"/>
                </a:solidFill>
                <a:latin typeface="Huawei Sans" panose="020C0503030203020204" pitchFamily="34" charset="0"/>
              </a:rPr>
              <a:t>Inappropriate packet header design</a:t>
            </a:r>
          </a:p>
          <a:p>
            <a:pPr marL="540000" lvl="1" indent="-285750" algn="just" fontAlgn="ctr">
              <a:spcAft>
                <a:spcPts val="600"/>
              </a:spcAft>
              <a:buFont typeface="Huawei Sans" panose="020C0503030203020204" pitchFamily="34" charset="0"/>
              <a:buChar char="▫"/>
            </a:pPr>
            <a:r>
              <a:rPr lang="en-US" sz="1600" dirty="0">
                <a:solidFill>
                  <a:prstClr val="black"/>
                </a:solidFill>
                <a:latin typeface="Huawei Sans" panose="020C0503030203020204" pitchFamily="34" charset="0"/>
              </a:rPr>
              <a:t>ARP dependency-induced flooding</a:t>
            </a:r>
          </a:p>
          <a:p>
            <a:pPr marL="540000" lvl="1" indent="-285750" algn="just" fontAlgn="ctr">
              <a:spcAft>
                <a:spcPts val="600"/>
              </a:spcAft>
              <a:buFont typeface="Huawei Sans" panose="020C0503030203020204" pitchFamily="34" charset="0"/>
              <a:buChar char="▫"/>
            </a:pPr>
            <a:r>
              <a:rPr lang="en-US" sz="1600" dirty="0">
                <a:solidFill>
                  <a:prstClr val="black"/>
                </a:solidFill>
                <a:latin typeface="Huawei Sans" panose="020C0503030203020204" pitchFamily="34" charset="0"/>
              </a:rPr>
              <a:t>...</a:t>
            </a:r>
          </a:p>
        </p:txBody>
      </p:sp>
      <p:sp>
        <p:nvSpPr>
          <p:cNvPr id="13" name="圆角矩形 75"/>
          <p:cNvSpPr/>
          <p:nvPr/>
        </p:nvSpPr>
        <p:spPr>
          <a:xfrm>
            <a:off x="6096000" y="3578832"/>
            <a:ext cx="4252833" cy="2556599"/>
          </a:xfrm>
          <a:prstGeom prst="roundRect">
            <a:avLst>
              <a:gd name="adj" fmla="val 874"/>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263525" indent="-263525" algn="just" fontAlgn="ctr">
              <a:spcBef>
                <a:spcPts val="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rPr>
              <a:t>Address length: 128 bits</a:t>
            </a:r>
          </a:p>
          <a:p>
            <a:pPr marL="263525" indent="-263525" algn="just" fontAlgn="ctr">
              <a:spcBef>
                <a:spcPts val="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rPr>
              <a:t>Address types: unicast address, </a:t>
            </a:r>
            <a:r>
              <a:rPr lang="en-US" sz="1600" dirty="0" smtClean="0">
                <a:solidFill>
                  <a:prstClr val="black"/>
                </a:solidFill>
                <a:latin typeface="Huawei Sans" panose="020C0503030203020204" pitchFamily="34" charset="0"/>
              </a:rPr>
              <a:t>multicast </a:t>
            </a:r>
            <a:r>
              <a:rPr lang="en-US" sz="1600" dirty="0">
                <a:solidFill>
                  <a:prstClr val="black"/>
                </a:solidFill>
                <a:latin typeface="Huawei Sans" panose="020C0503030203020204" pitchFamily="34" charset="0"/>
              </a:rPr>
              <a:t>address, and </a:t>
            </a:r>
            <a:r>
              <a:rPr lang="en-US" sz="1600" dirty="0" err="1">
                <a:solidFill>
                  <a:prstClr val="black"/>
                </a:solidFill>
                <a:latin typeface="Huawei Sans" panose="020C0503030203020204" pitchFamily="34" charset="0"/>
              </a:rPr>
              <a:t>anycast</a:t>
            </a:r>
            <a:r>
              <a:rPr lang="en-US" sz="1600" dirty="0">
                <a:solidFill>
                  <a:prstClr val="black"/>
                </a:solidFill>
                <a:latin typeface="Huawei Sans" panose="020C0503030203020204" pitchFamily="34" charset="0"/>
              </a:rPr>
              <a:t> address</a:t>
            </a:r>
          </a:p>
          <a:p>
            <a:pPr marL="263525" indent="-263525" algn="just" fontAlgn="ctr">
              <a:spcBef>
                <a:spcPts val="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rPr>
              <a:t>Characteristics:</a:t>
            </a:r>
          </a:p>
          <a:p>
            <a:pPr marL="540000" lvl="1" indent="-285750" algn="just" fontAlgn="ctr">
              <a:spcAft>
                <a:spcPts val="600"/>
              </a:spcAft>
              <a:buFont typeface="Huawei Sans" panose="020C0503030203020204" pitchFamily="34" charset="0"/>
              <a:buChar char="▫"/>
            </a:pPr>
            <a:r>
              <a:rPr lang="en-US" sz="1600" dirty="0">
                <a:solidFill>
                  <a:prstClr val="black"/>
                </a:solidFill>
                <a:latin typeface="Huawei Sans" panose="020C0503030203020204" pitchFamily="34" charset="0"/>
              </a:rPr>
              <a:t>Unlimited number of addresses</a:t>
            </a:r>
          </a:p>
          <a:p>
            <a:pPr marL="540000" lvl="1" indent="-285750" algn="just" fontAlgn="ctr">
              <a:spcAft>
                <a:spcPts val="600"/>
              </a:spcAft>
              <a:buFont typeface="Huawei Sans" panose="020C0503030203020204" pitchFamily="34" charset="0"/>
              <a:buChar char="▫"/>
            </a:pPr>
            <a:r>
              <a:rPr lang="en-US" sz="1600" dirty="0">
                <a:solidFill>
                  <a:prstClr val="black"/>
                </a:solidFill>
                <a:latin typeface="Huawei Sans" panose="020C0503030203020204" pitchFamily="34" charset="0"/>
              </a:rPr>
              <a:t>Simplified packet header</a:t>
            </a:r>
          </a:p>
          <a:p>
            <a:pPr marL="540000" lvl="1" indent="-285750" algn="just" fontAlgn="ctr">
              <a:spcAft>
                <a:spcPts val="600"/>
              </a:spcAft>
              <a:buFont typeface="Huawei Sans" panose="020C0503030203020204" pitchFamily="34" charset="0"/>
              <a:buChar char="▫"/>
            </a:pPr>
            <a:r>
              <a:rPr lang="en-US" sz="1600" dirty="0">
                <a:solidFill>
                  <a:prstClr val="black"/>
                </a:solidFill>
                <a:latin typeface="Huawei Sans" panose="020C0503030203020204" pitchFamily="34" charset="0"/>
              </a:rPr>
              <a:t>Automatic IPv6 address allocation</a:t>
            </a:r>
          </a:p>
          <a:p>
            <a:pPr marL="540000" lvl="1" indent="-285750" algn="just" fontAlgn="ctr">
              <a:spcAft>
                <a:spcPts val="600"/>
              </a:spcAft>
              <a:buFont typeface="Huawei Sans" panose="020C0503030203020204" pitchFamily="34" charset="0"/>
              <a:buChar char="▫"/>
            </a:pPr>
            <a:r>
              <a:rPr lang="en-US" sz="1600" dirty="0">
                <a:solidFill>
                  <a:prstClr val="black"/>
                </a:solidFill>
                <a:latin typeface="Huawei Sans" panose="020C0503030203020204" pitchFamily="34" charset="0"/>
              </a:rPr>
              <a:t>...</a:t>
            </a:r>
          </a:p>
        </p:txBody>
      </p:sp>
      <p:sp>
        <p:nvSpPr>
          <p:cNvPr id="15" name="同侧圆角矩形 14"/>
          <p:cNvSpPr/>
          <p:nvPr/>
        </p:nvSpPr>
        <p:spPr>
          <a:xfrm>
            <a:off x="1259324" y="3218833"/>
            <a:ext cx="4252833" cy="360000"/>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r>
              <a:rPr lang="en-US" b="1">
                <a:solidFill>
                  <a:prstClr val="white"/>
                </a:solidFill>
                <a:latin typeface="Huawei Sans" panose="020C0503030203020204" pitchFamily="34" charset="0"/>
              </a:rPr>
              <a:t>IPv4</a:t>
            </a:r>
          </a:p>
        </p:txBody>
      </p:sp>
      <p:sp>
        <p:nvSpPr>
          <p:cNvPr id="16" name="同侧圆角矩形 15"/>
          <p:cNvSpPr/>
          <p:nvPr/>
        </p:nvSpPr>
        <p:spPr>
          <a:xfrm>
            <a:off x="6095999" y="3218833"/>
            <a:ext cx="4252833" cy="360000"/>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r>
              <a:rPr lang="en-US" b="1">
                <a:solidFill>
                  <a:prstClr val="white"/>
                </a:solidFill>
                <a:latin typeface="Huawei Sans" panose="020C0503030203020204" pitchFamily="34" charset="0"/>
              </a:rPr>
              <a:t>IPv6</a:t>
            </a:r>
          </a:p>
        </p:txBody>
      </p:sp>
      <p:sp>
        <p:nvSpPr>
          <p:cNvPr id="22" name="五边形 21"/>
          <p:cNvSpPr/>
          <p:nvPr/>
        </p:nvSpPr>
        <p:spPr bwMode="auto">
          <a:xfrm>
            <a:off x="6367500" y="113812"/>
            <a:ext cx="900100" cy="227227"/>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Concepts</a:t>
            </a:r>
          </a:p>
        </p:txBody>
      </p:sp>
      <p:sp>
        <p:nvSpPr>
          <p:cNvPr id="23" name="燕尾形 22"/>
          <p:cNvSpPr/>
          <p:nvPr/>
        </p:nvSpPr>
        <p:spPr bwMode="auto">
          <a:xfrm>
            <a:off x="7178402" y="113812"/>
            <a:ext cx="143510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Address Classification</a:t>
            </a:r>
          </a:p>
        </p:txBody>
      </p:sp>
      <p:sp>
        <p:nvSpPr>
          <p:cNvPr id="24" name="燕尾形 23"/>
          <p:cNvSpPr/>
          <p:nvPr/>
        </p:nvSpPr>
        <p:spPr bwMode="auto">
          <a:xfrm>
            <a:off x="8524304" y="113812"/>
            <a:ext cx="1376664"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Address Calculation</a:t>
            </a:r>
          </a:p>
        </p:txBody>
      </p:sp>
      <p:sp>
        <p:nvSpPr>
          <p:cNvPr id="25" name="燕尾形 24"/>
          <p:cNvSpPr/>
          <p:nvPr/>
        </p:nvSpPr>
        <p:spPr bwMode="auto">
          <a:xfrm>
            <a:off x="9811770" y="113812"/>
            <a:ext cx="1238250" cy="22722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cs typeface="Huawei Sans" panose="020C0503030203020204" pitchFamily="34" charset="0"/>
              </a:rPr>
              <a:t>Special Addresses</a:t>
            </a:r>
          </a:p>
        </p:txBody>
      </p:sp>
      <p:sp>
        <p:nvSpPr>
          <p:cNvPr id="26" name="燕尾形 25"/>
          <p:cNvSpPr/>
          <p:nvPr/>
        </p:nvSpPr>
        <p:spPr bwMode="auto">
          <a:xfrm>
            <a:off x="10960822" y="113812"/>
            <a:ext cx="1080000" cy="227227"/>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IPv4 vs. IPv6</a:t>
            </a:r>
          </a:p>
        </p:txBody>
      </p:sp>
    </p:spTree>
    <p:extLst>
      <p:ext uri="{BB962C8B-B14F-4D97-AF65-F5344CB8AC3E}">
        <p14:creationId xmlns:p14="http://schemas.microsoft.com/office/powerpoint/2010/main" val="3430438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wrap="square">
            <a:noAutofit/>
          </a:bodyPr>
          <a:lstStyle/>
          <a:p>
            <a:pPr fontAlgn="ctr">
              <a:buClr>
                <a:schemeClr val="bg1">
                  <a:lumMod val="50000"/>
                </a:schemeClr>
              </a:buClr>
            </a:pPr>
            <a:r>
              <a:rPr lang="en-US">
                <a:solidFill>
                  <a:schemeClr val="bg1">
                    <a:lumMod val="50000"/>
                  </a:schemeClr>
                </a:solidFill>
                <a:latin typeface="Huawei Sans" panose="020C0503030203020204" pitchFamily="34" charset="0"/>
              </a:rPr>
              <a:t>Network Layer Protocols</a:t>
            </a:r>
          </a:p>
          <a:p>
            <a:pPr fontAlgn="ctr">
              <a:buClr>
                <a:schemeClr val="bg1">
                  <a:lumMod val="50000"/>
                </a:schemeClr>
              </a:buClr>
            </a:pPr>
            <a:r>
              <a:rPr lang="en-US">
                <a:solidFill>
                  <a:schemeClr val="bg1">
                    <a:lumMod val="50000"/>
                  </a:schemeClr>
                </a:solidFill>
                <a:latin typeface="Huawei Sans" panose="020C0503030203020204" pitchFamily="34" charset="0"/>
              </a:rPr>
              <a:t>Introduction to IPv4 Addresses</a:t>
            </a:r>
          </a:p>
          <a:p>
            <a:pPr fontAlgn="ctr"/>
            <a:r>
              <a:rPr lang="en-US" b="1">
                <a:latin typeface="Huawei Sans" panose="020C0503030203020204" pitchFamily="34" charset="0"/>
              </a:rPr>
              <a:t>Subnetting</a:t>
            </a:r>
          </a:p>
          <a:p>
            <a:pPr fontAlgn="ctr">
              <a:buClr>
                <a:schemeClr val="bg1">
                  <a:lumMod val="50000"/>
                </a:schemeClr>
              </a:buClr>
            </a:pPr>
            <a:r>
              <a:rPr lang="en-US">
                <a:solidFill>
                  <a:schemeClr val="bg1">
                    <a:lumMod val="50000"/>
                  </a:schemeClr>
                </a:solidFill>
                <a:latin typeface="Huawei Sans" panose="020C0503030203020204" pitchFamily="34" charset="0"/>
              </a:rPr>
              <a:t>ICMP</a:t>
            </a:r>
          </a:p>
          <a:p>
            <a:pPr fontAlgn="ctr">
              <a:buClr>
                <a:schemeClr val="bg1">
                  <a:lumMod val="50000"/>
                </a:schemeClr>
              </a:buClr>
            </a:pPr>
            <a:r>
              <a:rPr lang="en-US">
                <a:solidFill>
                  <a:schemeClr val="bg1">
                    <a:lumMod val="50000"/>
                  </a:schemeClr>
                </a:solidFill>
                <a:latin typeface="Huawei Sans" panose="020C0503030203020204" pitchFamily="34" charset="0"/>
              </a:rPr>
              <a:t>IPv4 Address Configuration and Basic Application</a:t>
            </a:r>
          </a:p>
        </p:txBody>
      </p:sp>
    </p:spTree>
    <p:extLst>
      <p:ext uri="{BB962C8B-B14F-4D97-AF65-F5344CB8AC3E}">
        <p14:creationId xmlns:p14="http://schemas.microsoft.com/office/powerpoint/2010/main" val="23114586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wrap="square">
            <a:noAutofit/>
          </a:bodyPr>
          <a:lstStyle/>
          <a:p>
            <a:r>
              <a:rPr lang="en-US">
                <a:latin typeface="Huawei Sans" panose="020C0503030203020204" pitchFamily="34" charset="0"/>
                <a:ea typeface="方正兰亭黑简体" panose="02000000000000000000" pitchFamily="2" charset="-122"/>
                <a:cs typeface="Huawei Sans" panose="020C0503030203020204" pitchFamily="34" charset="0"/>
              </a:rPr>
              <a:t>Why Subnetting?</a:t>
            </a:r>
          </a:p>
        </p:txBody>
      </p:sp>
      <p:grpSp>
        <p:nvGrpSpPr>
          <p:cNvPr id="4" name="组合 3"/>
          <p:cNvGrpSpPr/>
          <p:nvPr/>
        </p:nvGrpSpPr>
        <p:grpSpPr>
          <a:xfrm>
            <a:off x="523155" y="2092539"/>
            <a:ext cx="4925432" cy="1310730"/>
            <a:chOff x="981085" y="1676260"/>
            <a:chExt cx="5513304" cy="1467172"/>
          </a:xfrm>
        </p:grpSpPr>
        <p:pic>
          <p:nvPicPr>
            <p:cNvPr id="5" name="图片 4" descr="PC.png"/>
            <p:cNvPicPr>
              <a:picLocks noChangeAspect="1"/>
            </p:cNvPicPr>
            <p:nvPr/>
          </p:nvPicPr>
          <p:blipFill>
            <a:blip r:embed="rId3" cstate="print"/>
            <a:stretch>
              <a:fillRect/>
            </a:stretch>
          </p:blipFill>
          <p:spPr>
            <a:xfrm>
              <a:off x="1271464" y="2056168"/>
              <a:ext cx="703126" cy="540000"/>
            </a:xfrm>
            <a:prstGeom prst="rect">
              <a:avLst/>
            </a:prstGeom>
          </p:spPr>
        </p:pic>
        <p:pic>
          <p:nvPicPr>
            <p:cNvPr id="6" name="图片 5" descr="PC.png"/>
            <p:cNvPicPr>
              <a:picLocks noChangeAspect="1"/>
            </p:cNvPicPr>
            <p:nvPr/>
          </p:nvPicPr>
          <p:blipFill>
            <a:blip r:embed="rId3" cstate="print"/>
            <a:stretch>
              <a:fillRect/>
            </a:stretch>
          </p:blipFill>
          <p:spPr>
            <a:xfrm>
              <a:off x="2495600" y="2056168"/>
              <a:ext cx="703126" cy="540000"/>
            </a:xfrm>
            <a:prstGeom prst="rect">
              <a:avLst/>
            </a:prstGeom>
          </p:spPr>
        </p:pic>
        <p:pic>
          <p:nvPicPr>
            <p:cNvPr id="7" name="图片 6" descr="PC.png"/>
            <p:cNvPicPr>
              <a:picLocks noChangeAspect="1"/>
            </p:cNvPicPr>
            <p:nvPr/>
          </p:nvPicPr>
          <p:blipFill>
            <a:blip r:embed="rId3" cstate="print"/>
            <a:stretch>
              <a:fillRect/>
            </a:stretch>
          </p:blipFill>
          <p:spPr>
            <a:xfrm>
              <a:off x="4132734" y="2056168"/>
              <a:ext cx="703126" cy="540000"/>
            </a:xfrm>
            <a:prstGeom prst="rect">
              <a:avLst/>
            </a:prstGeom>
          </p:spPr>
        </p:pic>
        <p:pic>
          <p:nvPicPr>
            <p:cNvPr id="8" name="图片 7" descr="PC.png"/>
            <p:cNvPicPr>
              <a:picLocks noChangeAspect="1"/>
            </p:cNvPicPr>
            <p:nvPr/>
          </p:nvPicPr>
          <p:blipFill>
            <a:blip r:embed="rId3" cstate="print"/>
            <a:stretch>
              <a:fillRect/>
            </a:stretch>
          </p:blipFill>
          <p:spPr>
            <a:xfrm>
              <a:off x="5375920" y="2056168"/>
              <a:ext cx="703126" cy="540000"/>
            </a:xfrm>
            <a:prstGeom prst="rect">
              <a:avLst/>
            </a:prstGeom>
          </p:spPr>
        </p:pic>
        <p:grpSp>
          <p:nvGrpSpPr>
            <p:cNvPr id="2" name="组合 1"/>
            <p:cNvGrpSpPr/>
            <p:nvPr/>
          </p:nvGrpSpPr>
          <p:grpSpPr>
            <a:xfrm>
              <a:off x="1199456" y="2588334"/>
              <a:ext cx="4968552" cy="201407"/>
              <a:chOff x="1199456" y="2596168"/>
              <a:chExt cx="4968552" cy="400784"/>
            </a:xfrm>
          </p:grpSpPr>
          <p:cxnSp>
            <p:nvCxnSpPr>
              <p:cNvPr id="10" name="直接连接符 9"/>
              <p:cNvCxnSpPr/>
              <p:nvPr/>
            </p:nvCxnSpPr>
            <p:spPr bwMode="auto">
              <a:xfrm>
                <a:off x="1199456" y="2996952"/>
                <a:ext cx="4968552"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13" name="直接连接符 12"/>
              <p:cNvCxnSpPr>
                <a:stCxn id="5" idx="2"/>
              </p:cNvCxnSpPr>
              <p:nvPr/>
            </p:nvCxnSpPr>
            <p:spPr bwMode="auto">
              <a:xfrm>
                <a:off x="1623027" y="2596168"/>
                <a:ext cx="0" cy="40078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5" name="直接连接符 14"/>
              <p:cNvCxnSpPr>
                <a:stCxn id="6" idx="2"/>
              </p:cNvCxnSpPr>
              <p:nvPr/>
            </p:nvCxnSpPr>
            <p:spPr bwMode="auto">
              <a:xfrm>
                <a:off x="2847163" y="2596168"/>
                <a:ext cx="0" cy="40078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7" name="直接连接符 16"/>
              <p:cNvCxnSpPr>
                <a:stCxn id="7" idx="2"/>
              </p:cNvCxnSpPr>
              <p:nvPr/>
            </p:nvCxnSpPr>
            <p:spPr bwMode="auto">
              <a:xfrm flipH="1">
                <a:off x="4475820" y="2596168"/>
                <a:ext cx="0" cy="40078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8" name="直接连接符 17"/>
              <p:cNvCxnSpPr>
                <a:stCxn id="8" idx="2"/>
              </p:cNvCxnSpPr>
              <p:nvPr/>
            </p:nvCxnSpPr>
            <p:spPr bwMode="auto">
              <a:xfrm flipH="1">
                <a:off x="5699956" y="2596168"/>
                <a:ext cx="0" cy="400784"/>
              </a:xfrm>
              <a:prstGeom prst="line">
                <a:avLst/>
              </a:prstGeom>
              <a:solidFill>
                <a:schemeClr val="accent1"/>
              </a:solidFill>
              <a:ln w="19050" cap="flat" cmpd="sng" algn="ctr">
                <a:solidFill>
                  <a:srgbClr val="00B0F0"/>
                </a:solidFill>
                <a:prstDash val="solid"/>
                <a:round/>
                <a:headEnd type="none" w="med" len="med"/>
                <a:tailEnd type="none" w="med" len="med"/>
              </a:ln>
              <a:effectLst/>
            </p:spPr>
          </p:cxnSp>
        </p:grpSp>
        <p:sp>
          <p:nvSpPr>
            <p:cNvPr id="21" name="矩形 20"/>
            <p:cNvSpPr/>
            <p:nvPr/>
          </p:nvSpPr>
          <p:spPr>
            <a:xfrm>
              <a:off x="3071664" y="2798920"/>
              <a:ext cx="1284717" cy="344512"/>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172.16.0.0</a:t>
              </a:r>
            </a:p>
          </p:txBody>
        </p:sp>
        <p:sp>
          <p:nvSpPr>
            <p:cNvPr id="22" name="矩形 21"/>
            <p:cNvSpPr/>
            <p:nvPr/>
          </p:nvSpPr>
          <p:spPr>
            <a:xfrm>
              <a:off x="981085" y="1676260"/>
              <a:ext cx="1143102" cy="344512"/>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172.16.0.1</a:t>
              </a:r>
            </a:p>
          </p:txBody>
        </p:sp>
        <p:sp>
          <p:nvSpPr>
            <p:cNvPr id="23" name="矩形 22"/>
            <p:cNvSpPr/>
            <p:nvPr/>
          </p:nvSpPr>
          <p:spPr>
            <a:xfrm>
              <a:off x="2286301" y="1676260"/>
              <a:ext cx="1172515" cy="344512"/>
            </a:xfrm>
            <a:prstGeom prst="rect">
              <a:avLst/>
            </a:prstGeom>
          </p:spPr>
          <p:txBody>
            <a:bodyPr wrap="square">
              <a:noAutofit/>
            </a:bodyPr>
            <a:lstStyle/>
            <a:p>
              <a:pPr algn="ct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172.16.0.2</a:t>
              </a:r>
            </a:p>
          </p:txBody>
        </p:sp>
        <p:sp>
          <p:nvSpPr>
            <p:cNvPr id="24" name="矩形 23"/>
            <p:cNvSpPr/>
            <p:nvPr/>
          </p:nvSpPr>
          <p:spPr>
            <a:xfrm>
              <a:off x="3783597" y="1676260"/>
              <a:ext cx="1396229" cy="344512"/>
            </a:xfrm>
            <a:prstGeom prst="rect">
              <a:avLst/>
            </a:prstGeom>
          </p:spPr>
          <p:txBody>
            <a:bodyPr wrap="square">
              <a:noAutofit/>
            </a:bodyPr>
            <a:lstStyle/>
            <a:p>
              <a:pPr algn="ct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172.16.0.253</a:t>
              </a:r>
            </a:p>
          </p:txBody>
        </p:sp>
        <p:sp>
          <p:nvSpPr>
            <p:cNvPr id="25" name="矩形 24"/>
            <p:cNvSpPr/>
            <p:nvPr/>
          </p:nvSpPr>
          <p:spPr>
            <a:xfrm>
              <a:off x="5051884" y="1676260"/>
              <a:ext cx="1442505" cy="344512"/>
            </a:xfrm>
            <a:prstGeom prst="rect">
              <a:avLst/>
            </a:prstGeom>
          </p:spPr>
          <p:txBody>
            <a:bodyPr wrap="square">
              <a:noAutofit/>
            </a:bodyPr>
            <a:lstStyle/>
            <a:p>
              <a:pPr algn="ct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172.16.0.254</a:t>
              </a:r>
            </a:p>
          </p:txBody>
        </p:sp>
        <p:sp>
          <p:nvSpPr>
            <p:cNvPr id="26" name="矩形 25"/>
            <p:cNvSpPr/>
            <p:nvPr/>
          </p:nvSpPr>
          <p:spPr>
            <a:xfrm>
              <a:off x="3071664" y="2168860"/>
              <a:ext cx="1116124" cy="344512"/>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a:t>
              </a:r>
            </a:p>
          </p:txBody>
        </p:sp>
      </p:grpSp>
      <p:grpSp>
        <p:nvGrpSpPr>
          <p:cNvPr id="11" name="组合 10"/>
          <p:cNvGrpSpPr/>
          <p:nvPr/>
        </p:nvGrpSpPr>
        <p:grpSpPr>
          <a:xfrm>
            <a:off x="6770795" y="1298250"/>
            <a:ext cx="4932348" cy="2830828"/>
            <a:chOff x="1407003" y="3379608"/>
            <a:chExt cx="4932348" cy="2830828"/>
          </a:xfrm>
        </p:grpSpPr>
        <p:pic>
          <p:nvPicPr>
            <p:cNvPr id="28" name="图片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2907" y="4543958"/>
              <a:ext cx="576064" cy="472372"/>
            </a:xfrm>
            <a:prstGeom prst="rect">
              <a:avLst/>
            </a:prstGeom>
          </p:spPr>
        </p:pic>
        <p:pic>
          <p:nvPicPr>
            <p:cNvPr id="29" name="图片 28" descr="PC.png"/>
            <p:cNvPicPr>
              <a:picLocks noChangeAspect="1"/>
            </p:cNvPicPr>
            <p:nvPr/>
          </p:nvPicPr>
          <p:blipFill>
            <a:blip r:embed="rId3" cstate="print"/>
            <a:stretch>
              <a:fillRect/>
            </a:stretch>
          </p:blipFill>
          <p:spPr>
            <a:xfrm>
              <a:off x="1442807" y="3643910"/>
              <a:ext cx="609376" cy="468000"/>
            </a:xfrm>
            <a:prstGeom prst="rect">
              <a:avLst/>
            </a:prstGeom>
          </p:spPr>
        </p:pic>
        <p:cxnSp>
          <p:nvCxnSpPr>
            <p:cNvPr id="31" name="直接连接符 30"/>
            <p:cNvCxnSpPr/>
            <p:nvPr/>
          </p:nvCxnSpPr>
          <p:spPr bwMode="auto">
            <a:xfrm>
              <a:off x="1407003" y="4332738"/>
              <a:ext cx="1800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pic>
          <p:nvPicPr>
            <p:cNvPr id="34" name="图片 33" descr="PC.png"/>
            <p:cNvPicPr>
              <a:picLocks noChangeAspect="1"/>
            </p:cNvPicPr>
            <p:nvPr/>
          </p:nvPicPr>
          <p:blipFill>
            <a:blip r:embed="rId3" cstate="print"/>
            <a:stretch>
              <a:fillRect/>
            </a:stretch>
          </p:blipFill>
          <p:spPr>
            <a:xfrm>
              <a:off x="2486923" y="3643910"/>
              <a:ext cx="609376" cy="468000"/>
            </a:xfrm>
            <a:prstGeom prst="rect">
              <a:avLst/>
            </a:prstGeom>
          </p:spPr>
        </p:pic>
        <p:cxnSp>
          <p:nvCxnSpPr>
            <p:cNvPr id="36" name="直接连接符 35"/>
            <p:cNvCxnSpPr>
              <a:stCxn id="29" idx="2"/>
            </p:cNvCxnSpPr>
            <p:nvPr/>
          </p:nvCxnSpPr>
          <p:spPr bwMode="auto">
            <a:xfrm>
              <a:off x="1747495" y="4111910"/>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39" name="直接连接符 38"/>
            <p:cNvCxnSpPr>
              <a:stCxn id="34" idx="2"/>
            </p:cNvCxnSpPr>
            <p:nvPr/>
          </p:nvCxnSpPr>
          <p:spPr bwMode="auto">
            <a:xfrm flipH="1">
              <a:off x="2774955" y="4111910"/>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41" name="直接连接符 40"/>
            <p:cNvCxnSpPr>
              <a:endCxn id="28" idx="0"/>
            </p:cNvCxnSpPr>
            <p:nvPr/>
          </p:nvCxnSpPr>
          <p:spPr bwMode="auto">
            <a:xfrm>
              <a:off x="2630939" y="4327934"/>
              <a:ext cx="0" cy="21602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43" name="直接连接符 42"/>
            <p:cNvCxnSpPr>
              <a:stCxn id="28" idx="2"/>
            </p:cNvCxnSpPr>
            <p:nvPr/>
          </p:nvCxnSpPr>
          <p:spPr bwMode="auto">
            <a:xfrm>
              <a:off x="2630939" y="5016330"/>
              <a:ext cx="0" cy="21170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45" name="直接连接符 44"/>
            <p:cNvCxnSpPr/>
            <p:nvPr/>
          </p:nvCxnSpPr>
          <p:spPr bwMode="auto">
            <a:xfrm flipV="1">
              <a:off x="1407003" y="5223230"/>
              <a:ext cx="1800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46" name="直接连接符 45"/>
            <p:cNvCxnSpPr/>
            <p:nvPr/>
          </p:nvCxnSpPr>
          <p:spPr bwMode="auto">
            <a:xfrm flipV="1">
              <a:off x="1747495" y="5228034"/>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47" name="直接连接符 46"/>
            <p:cNvCxnSpPr/>
            <p:nvPr/>
          </p:nvCxnSpPr>
          <p:spPr bwMode="auto">
            <a:xfrm flipH="1" flipV="1">
              <a:off x="2774955" y="5228034"/>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49" name="图片 48" descr="PC.png"/>
            <p:cNvPicPr>
              <a:picLocks noChangeAspect="1"/>
            </p:cNvPicPr>
            <p:nvPr/>
          </p:nvPicPr>
          <p:blipFill>
            <a:blip r:embed="rId3" cstate="print"/>
            <a:stretch>
              <a:fillRect/>
            </a:stretch>
          </p:blipFill>
          <p:spPr>
            <a:xfrm>
              <a:off x="1442807" y="5408054"/>
              <a:ext cx="609376" cy="468000"/>
            </a:xfrm>
            <a:prstGeom prst="rect">
              <a:avLst/>
            </a:prstGeom>
          </p:spPr>
        </p:pic>
        <p:pic>
          <p:nvPicPr>
            <p:cNvPr id="50" name="图片 49" descr="PC.png"/>
            <p:cNvPicPr>
              <a:picLocks noChangeAspect="1"/>
            </p:cNvPicPr>
            <p:nvPr/>
          </p:nvPicPr>
          <p:blipFill>
            <a:blip r:embed="rId3" cstate="print"/>
            <a:stretch>
              <a:fillRect/>
            </a:stretch>
          </p:blipFill>
          <p:spPr>
            <a:xfrm>
              <a:off x="2486923" y="5408054"/>
              <a:ext cx="609376" cy="468000"/>
            </a:xfrm>
            <a:prstGeom prst="rect">
              <a:avLst/>
            </a:prstGeom>
          </p:spPr>
        </p:pic>
        <p:pic>
          <p:nvPicPr>
            <p:cNvPr id="51" name="图片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3127" y="4543958"/>
              <a:ext cx="576064" cy="472372"/>
            </a:xfrm>
            <a:prstGeom prst="rect">
              <a:avLst/>
            </a:prstGeom>
          </p:spPr>
        </p:pic>
        <p:cxnSp>
          <p:nvCxnSpPr>
            <p:cNvPr id="52" name="直接连接符 51"/>
            <p:cNvCxnSpPr>
              <a:stCxn id="51" idx="3"/>
            </p:cNvCxnSpPr>
            <p:nvPr/>
          </p:nvCxnSpPr>
          <p:spPr bwMode="auto">
            <a:xfrm flipV="1">
              <a:off x="4899191" y="4759982"/>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55" name="直接连接符 54"/>
            <p:cNvCxnSpPr/>
            <p:nvPr/>
          </p:nvCxnSpPr>
          <p:spPr bwMode="auto">
            <a:xfrm flipV="1">
              <a:off x="5187223" y="4040102"/>
              <a:ext cx="0" cy="180000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58" name="直接连接符 57"/>
            <p:cNvCxnSpPr/>
            <p:nvPr/>
          </p:nvCxnSpPr>
          <p:spPr bwMode="auto">
            <a:xfrm flipV="1">
              <a:off x="5187223" y="4237898"/>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59" name="图片 58" descr="PC.png"/>
            <p:cNvPicPr>
              <a:picLocks noChangeAspect="1"/>
            </p:cNvPicPr>
            <p:nvPr/>
          </p:nvPicPr>
          <p:blipFill>
            <a:blip r:embed="rId3" cstate="print"/>
            <a:stretch>
              <a:fillRect/>
            </a:stretch>
          </p:blipFill>
          <p:spPr>
            <a:xfrm>
              <a:off x="5475255" y="4003898"/>
              <a:ext cx="609376" cy="468000"/>
            </a:xfrm>
            <a:prstGeom prst="rect">
              <a:avLst/>
            </a:prstGeom>
          </p:spPr>
        </p:pic>
        <p:cxnSp>
          <p:nvCxnSpPr>
            <p:cNvPr id="60" name="直接连接符 59"/>
            <p:cNvCxnSpPr/>
            <p:nvPr/>
          </p:nvCxnSpPr>
          <p:spPr bwMode="auto">
            <a:xfrm flipV="1">
              <a:off x="5187223" y="4921974"/>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61" name="图片 60" descr="PC.png"/>
            <p:cNvPicPr>
              <a:picLocks noChangeAspect="1"/>
            </p:cNvPicPr>
            <p:nvPr/>
          </p:nvPicPr>
          <p:blipFill>
            <a:blip r:embed="rId3" cstate="print"/>
            <a:stretch>
              <a:fillRect/>
            </a:stretch>
          </p:blipFill>
          <p:spPr>
            <a:xfrm>
              <a:off x="5475255" y="4687974"/>
              <a:ext cx="609376" cy="468000"/>
            </a:xfrm>
            <a:prstGeom prst="rect">
              <a:avLst/>
            </a:prstGeom>
          </p:spPr>
        </p:pic>
        <p:cxnSp>
          <p:nvCxnSpPr>
            <p:cNvPr id="62" name="直接连接符 61"/>
            <p:cNvCxnSpPr/>
            <p:nvPr/>
          </p:nvCxnSpPr>
          <p:spPr bwMode="auto">
            <a:xfrm flipV="1">
              <a:off x="5187223" y="5534042"/>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63" name="图片 62" descr="PC.png"/>
            <p:cNvPicPr>
              <a:picLocks noChangeAspect="1"/>
            </p:cNvPicPr>
            <p:nvPr/>
          </p:nvPicPr>
          <p:blipFill>
            <a:blip r:embed="rId3" cstate="print"/>
            <a:stretch>
              <a:fillRect/>
            </a:stretch>
          </p:blipFill>
          <p:spPr>
            <a:xfrm>
              <a:off x="5475255" y="5300042"/>
              <a:ext cx="609376" cy="468000"/>
            </a:xfrm>
            <a:prstGeom prst="rect">
              <a:avLst/>
            </a:prstGeom>
          </p:spPr>
        </p:pic>
        <p:sp>
          <p:nvSpPr>
            <p:cNvPr id="64" name="任意多边形 63"/>
            <p:cNvSpPr/>
            <p:nvPr/>
          </p:nvSpPr>
          <p:spPr bwMode="auto">
            <a:xfrm>
              <a:off x="2909471" y="4687974"/>
              <a:ext cx="1409700" cy="155724"/>
            </a:xfrm>
            <a:custGeom>
              <a:avLst/>
              <a:gdLst>
                <a:gd name="connsiteX0" fmla="*/ 0 w 1409700"/>
                <a:gd name="connsiteY0" fmla="*/ 0 h 203200"/>
                <a:gd name="connsiteX1" fmla="*/ 736600 w 1409700"/>
                <a:gd name="connsiteY1" fmla="*/ 0 h 203200"/>
                <a:gd name="connsiteX2" fmla="*/ 533400 w 1409700"/>
                <a:gd name="connsiteY2" fmla="*/ 203200 h 203200"/>
                <a:gd name="connsiteX3" fmla="*/ 1409700 w 1409700"/>
                <a:gd name="connsiteY3" fmla="*/ 203200 h 203200"/>
              </a:gdLst>
              <a:ahLst/>
              <a:cxnLst>
                <a:cxn ang="0">
                  <a:pos x="connsiteX0" y="connsiteY0"/>
                </a:cxn>
                <a:cxn ang="0">
                  <a:pos x="connsiteX1" y="connsiteY1"/>
                </a:cxn>
                <a:cxn ang="0">
                  <a:pos x="connsiteX2" y="connsiteY2"/>
                </a:cxn>
                <a:cxn ang="0">
                  <a:pos x="connsiteX3" y="connsiteY3"/>
                </a:cxn>
              </a:cxnLst>
              <a:rect l="l" t="t" r="r" b="b"/>
              <a:pathLst>
                <a:path w="1409700" h="203200">
                  <a:moveTo>
                    <a:pt x="0" y="0"/>
                  </a:moveTo>
                  <a:lnTo>
                    <a:pt x="736600" y="0"/>
                  </a:lnTo>
                  <a:lnTo>
                    <a:pt x="533400" y="203200"/>
                  </a:lnTo>
                  <a:lnTo>
                    <a:pt x="1409700" y="203200"/>
                  </a:lnTo>
                </a:path>
              </a:pathLst>
            </a:cu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5" name="矩形 64"/>
            <p:cNvSpPr/>
            <p:nvPr/>
          </p:nvSpPr>
          <p:spPr>
            <a:xfrm>
              <a:off x="1675487" y="3379608"/>
              <a:ext cx="111612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172.16.1.0</a:t>
              </a:r>
            </a:p>
          </p:txBody>
        </p:sp>
        <p:sp>
          <p:nvSpPr>
            <p:cNvPr id="66" name="矩形 65"/>
            <p:cNvSpPr/>
            <p:nvPr/>
          </p:nvSpPr>
          <p:spPr>
            <a:xfrm>
              <a:off x="1658831" y="5902659"/>
              <a:ext cx="111612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172.16.2.0</a:t>
              </a:r>
            </a:p>
          </p:txBody>
        </p:sp>
        <p:sp>
          <p:nvSpPr>
            <p:cNvPr id="67" name="矩形 66"/>
            <p:cNvSpPr/>
            <p:nvPr/>
          </p:nvSpPr>
          <p:spPr>
            <a:xfrm>
              <a:off x="3062987" y="4363938"/>
              <a:ext cx="111612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172.16.3.0</a:t>
              </a:r>
            </a:p>
          </p:txBody>
        </p:sp>
        <p:sp>
          <p:nvSpPr>
            <p:cNvPr id="68" name="矩形 67"/>
            <p:cNvSpPr/>
            <p:nvPr/>
          </p:nvSpPr>
          <p:spPr>
            <a:xfrm>
              <a:off x="5223227" y="3571850"/>
              <a:ext cx="111612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172.16.4.0</a:t>
              </a:r>
            </a:p>
          </p:txBody>
        </p:sp>
      </p:grpSp>
      <p:sp>
        <p:nvSpPr>
          <p:cNvPr id="72" name="文本框 71"/>
          <p:cNvSpPr txBox="1"/>
          <p:nvPr/>
        </p:nvSpPr>
        <p:spPr bwMode="auto">
          <a:xfrm>
            <a:off x="732590" y="4042340"/>
            <a:ext cx="4620459" cy="162754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marL="285750" indent="-285750" fontAlgn="ctr">
              <a:lnSpc>
                <a:spcPct val="125000"/>
              </a:lnSpc>
              <a:buFont typeface="Arial" panose="020B0604020202020204" pitchFamily="34" charset="0"/>
              <a:buChar char="•"/>
            </a:pPr>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 class B address is used for a broadcast domain, wasting addresses.</a:t>
            </a:r>
          </a:p>
          <a:p>
            <a:pPr marL="285750" indent="-285750" fontAlgn="ctr">
              <a:lnSpc>
                <a:spcPct val="125000"/>
              </a:lnSpc>
              <a:buFont typeface="Arial" panose="020B0604020202020204" pitchFamily="34" charset="0"/>
              <a:buChar char="•"/>
            </a:pPr>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The broadcast domain is too large. Once broadcast occurs, an internal network is overloaded.</a:t>
            </a:r>
          </a:p>
        </p:txBody>
      </p:sp>
      <p:sp>
        <p:nvSpPr>
          <p:cNvPr id="74" name="圆角矩形标注 73"/>
          <p:cNvSpPr/>
          <p:nvPr/>
        </p:nvSpPr>
        <p:spPr bwMode="auto">
          <a:xfrm>
            <a:off x="1290158" y="3567313"/>
            <a:ext cx="2248392" cy="396160"/>
          </a:xfrm>
          <a:prstGeom prst="wedgeRoundRectCallout">
            <a:avLst>
              <a:gd name="adj1" fmla="val -32417"/>
              <a:gd name="adj2" fmla="val 101726"/>
              <a:gd name="adj3" fmla="val 16667"/>
            </a:avLst>
          </a:prstGeom>
          <a:solidFill>
            <a:srgbClr val="F4FBFE"/>
          </a:solid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2</a:t>
            </a:r>
            <a:r>
              <a:rPr lang="en-US" sz="1400" baseline="30000">
                <a:latin typeface="Huawei Sans" panose="020C0503030203020204" pitchFamily="34" charset="0"/>
                <a:ea typeface="方正兰亭黑简体" panose="02000000000000000000" pitchFamily="2" charset="-122"/>
                <a:cs typeface="Huawei Sans" panose="020C0503030203020204" pitchFamily="34" charset="0"/>
              </a:rPr>
              <a:t>16 </a:t>
            </a:r>
            <a:r>
              <a:rPr lang="en-US" sz="1400">
                <a:latin typeface="Huawei Sans" panose="020C0503030203020204" pitchFamily="34" charset="0"/>
                <a:ea typeface="方正兰亭黑简体" panose="02000000000000000000" pitchFamily="2" charset="-122"/>
                <a:cs typeface="Huawei Sans" panose="020C0503030203020204" pitchFamily="34" charset="0"/>
              </a:rPr>
              <a:t>= 65536 IP addresses</a:t>
            </a:r>
          </a:p>
        </p:txBody>
      </p:sp>
      <p:sp>
        <p:nvSpPr>
          <p:cNvPr id="56" name="文本框 55"/>
          <p:cNvSpPr txBox="1"/>
          <p:nvPr/>
        </p:nvSpPr>
        <p:spPr bwMode="auto">
          <a:xfrm>
            <a:off x="6770795" y="4117100"/>
            <a:ext cx="4763980" cy="193531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marL="285750" indent="-285750" fontAlgn="ctr">
              <a:lnSpc>
                <a:spcPct val="125000"/>
              </a:lnSpc>
              <a:buFont typeface="Arial" panose="020B0604020202020204" pitchFamily="34" charset="0"/>
              <a:buChar char="•"/>
            </a:pPr>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 network number is divided into multiple subnets, and each subnet is allocated to a separate broadcast domain.</a:t>
            </a:r>
          </a:p>
          <a:p>
            <a:pPr marL="285750" indent="-285750" fontAlgn="ctr">
              <a:lnSpc>
                <a:spcPct val="125000"/>
              </a:lnSpc>
              <a:buFont typeface="Arial" panose="020B0604020202020204" pitchFamily="34" charset="0"/>
              <a:buChar char="•"/>
            </a:pPr>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In this way, the broadcast domain is smaller, and the network planning is more reasonable.</a:t>
            </a:r>
          </a:p>
          <a:p>
            <a:pPr marL="285750" indent="-285750" fontAlgn="ctr">
              <a:lnSpc>
                <a:spcPct val="125000"/>
              </a:lnSpc>
              <a:buFont typeface="Arial" panose="020B0604020202020204" pitchFamily="34" charset="0"/>
              <a:buChar char="•"/>
            </a:pPr>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IP addresses are properly used.</a:t>
            </a:r>
          </a:p>
        </p:txBody>
      </p:sp>
    </p:spTree>
    <p:extLst>
      <p:ext uri="{BB962C8B-B14F-4D97-AF65-F5344CB8AC3E}">
        <p14:creationId xmlns:p14="http://schemas.microsoft.com/office/powerpoint/2010/main" val="1031230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6119737" y="1844824"/>
            <a:ext cx="2088232" cy="2988332"/>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矩形 26"/>
          <p:cNvSpPr/>
          <p:nvPr/>
        </p:nvSpPr>
        <p:spPr bwMode="auto">
          <a:xfrm>
            <a:off x="727363" y="1844824"/>
            <a:ext cx="5320365" cy="2988332"/>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 name="标题 1"/>
          <p:cNvSpPr>
            <a:spLocks noGrp="1"/>
          </p:cNvSpPr>
          <p:nvPr>
            <p:ph type="title"/>
          </p:nvPr>
        </p:nvSpPr>
        <p:spPr/>
        <p:txBody>
          <a:bodyPr/>
          <a:lstStyle/>
          <a:p>
            <a:r>
              <a:rPr lang="en-US" dirty="0" err="1" smtClean="0"/>
              <a:t>Subnetting</a:t>
            </a:r>
            <a:r>
              <a:rPr lang="en-US" dirty="0" smtClean="0"/>
              <a:t> </a:t>
            </a:r>
            <a:r>
              <a:rPr lang="en-US" altLang="zh-CN" dirty="0" smtClean="0"/>
              <a:t>-</a:t>
            </a:r>
            <a:r>
              <a:rPr lang="en-US" dirty="0" smtClean="0"/>
              <a:t> Analyzing the Original Network Segment</a:t>
            </a:r>
            <a:endParaRPr lang="en-US" dirty="0"/>
          </a:p>
        </p:txBody>
      </p:sp>
      <p:sp>
        <p:nvSpPr>
          <p:cNvPr id="8" name="文本占位符 7"/>
          <p:cNvSpPr>
            <a:spLocks noGrp="1"/>
          </p:cNvSpPr>
          <p:nvPr>
            <p:ph type="body" sz="quarter" idx="10"/>
          </p:nvPr>
        </p:nvSpPr>
        <p:spPr/>
        <p:txBody>
          <a:bodyPr/>
          <a:lstStyle/>
          <a:p>
            <a:r>
              <a:rPr lang="en-US" sz="2000" dirty="0" smtClean="0"/>
              <a:t>Example: 192.168.10.0/24</a:t>
            </a:r>
            <a:endParaRPr lang="en-US" sz="2000" dirty="0"/>
          </a:p>
        </p:txBody>
      </p:sp>
      <p:graphicFrame>
        <p:nvGraphicFramePr>
          <p:cNvPr id="12" name="表格 11"/>
          <p:cNvGraphicFramePr>
            <a:graphicFrameLocks noGrp="1"/>
          </p:cNvGraphicFramePr>
          <p:nvPr>
            <p:extLst/>
          </p:nvPr>
        </p:nvGraphicFramePr>
        <p:xfrm>
          <a:off x="6119737" y="2618890"/>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sp>
        <p:nvSpPr>
          <p:cNvPr id="18" name="矩形 17"/>
          <p:cNvSpPr/>
          <p:nvPr/>
        </p:nvSpPr>
        <p:spPr>
          <a:xfrm>
            <a:off x="3187698" y="4455114"/>
            <a:ext cx="1652448" cy="338554"/>
          </a:xfrm>
          <a:prstGeom prst="rect">
            <a:avLst/>
          </a:prstGeom>
        </p:spPr>
        <p:txBody>
          <a:bodyPr wrap="square">
            <a:noAutofit/>
          </a:bodyPr>
          <a:lstStyle/>
          <a:p>
            <a:pPr algn="ctr" fontAlgn="ctr"/>
            <a:r>
              <a:rPr lang="en-US" sz="1600" b="1" dirty="0">
                <a:latin typeface="Huawei Sans" panose="020C0503030203020204" pitchFamily="34" charset="0"/>
                <a:ea typeface="方正兰亭黑简体" panose="02000000000000000000" pitchFamily="2" charset="-122"/>
                <a:cs typeface="Huawei Sans" panose="020C0503030203020204" pitchFamily="34" charset="0"/>
              </a:rPr>
              <a:t>Network part</a:t>
            </a:r>
          </a:p>
        </p:txBody>
      </p:sp>
      <p:sp>
        <p:nvSpPr>
          <p:cNvPr id="19" name="矩形 18"/>
          <p:cNvSpPr/>
          <p:nvPr/>
        </p:nvSpPr>
        <p:spPr>
          <a:xfrm>
            <a:off x="6488047" y="4455114"/>
            <a:ext cx="1252615" cy="338554"/>
          </a:xfrm>
          <a:prstGeom prst="rect">
            <a:avLst/>
          </a:prstGeom>
        </p:spPr>
        <p:txBody>
          <a:bodyPr wrap="square">
            <a:noAutofit/>
          </a:bodyPr>
          <a:lstStyle/>
          <a:p>
            <a:pPr algn="ctr" fontAlgn="ctr"/>
            <a:r>
              <a:rPr lang="en-US" sz="1600" b="1" dirty="0">
                <a:latin typeface="Huawei Sans" panose="020C0503030203020204" pitchFamily="34" charset="0"/>
                <a:ea typeface="方正兰亭黑简体" panose="02000000000000000000" pitchFamily="2" charset="-122"/>
                <a:cs typeface="Huawei Sans" panose="020C0503030203020204" pitchFamily="34" charset="0"/>
              </a:rPr>
              <a:t>Host part</a:t>
            </a:r>
          </a:p>
        </p:txBody>
      </p:sp>
      <p:sp>
        <p:nvSpPr>
          <p:cNvPr id="21" name="矩形 20"/>
          <p:cNvSpPr/>
          <p:nvPr/>
        </p:nvSpPr>
        <p:spPr>
          <a:xfrm>
            <a:off x="8796300" y="2533650"/>
            <a:ext cx="2402045" cy="1569660"/>
          </a:xfrm>
          <a:prstGeom prst="rect">
            <a:avLst/>
          </a:prstGeom>
        </p:spPr>
        <p:txBody>
          <a:bodyPr wrap="square">
            <a:noAutofit/>
          </a:bodyPr>
          <a:lstStyle/>
          <a:p>
            <a:pPr fontAlgn="ctr">
              <a:lnSpc>
                <a:spcPct val="150000"/>
              </a:lnSpc>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One class C network: 192.168.10.0/24</a:t>
            </a:r>
          </a:p>
          <a:p>
            <a:pPr fontAlgn="ctr">
              <a:lnSpc>
                <a:spcPct val="150000"/>
              </a:lnSpc>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Default subnet mask: 255.255.255.0</a:t>
            </a:r>
          </a:p>
        </p:txBody>
      </p:sp>
      <p:graphicFrame>
        <p:nvGraphicFramePr>
          <p:cNvPr id="23" name="表格 22"/>
          <p:cNvGraphicFramePr>
            <a:graphicFrameLocks noGrp="1"/>
          </p:cNvGraphicFramePr>
          <p:nvPr>
            <p:extLst/>
          </p:nvPr>
        </p:nvGraphicFramePr>
        <p:xfrm>
          <a:off x="1907269" y="2618910"/>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fontAlgn="ctr"/>
                      <a:r>
                        <a:rPr lang="en-US" sz="1400" b="0">
                          <a:ln>
                            <a:noFill/>
                          </a:ln>
                          <a:solidFill>
                            <a:schemeClr val="tx1"/>
                          </a:solidFill>
                          <a:latin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25" name="表格 24"/>
          <p:cNvGraphicFramePr>
            <a:graphicFrameLocks noGrp="1"/>
          </p:cNvGraphicFramePr>
          <p:nvPr>
            <p:extLst/>
          </p:nvPr>
        </p:nvGraphicFramePr>
        <p:xfrm>
          <a:off x="6119737" y="4005064"/>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26" name="表格 25"/>
          <p:cNvGraphicFramePr>
            <a:graphicFrameLocks noGrp="1"/>
          </p:cNvGraphicFramePr>
          <p:nvPr>
            <p:extLst/>
          </p:nvPr>
        </p:nvGraphicFramePr>
        <p:xfrm>
          <a:off x="1907269" y="4005084"/>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fontAlgn="ctr"/>
                      <a:r>
                        <a:rPr lang="en-US" sz="1400" b="0">
                          <a:ln>
                            <a:noFill/>
                          </a:ln>
                          <a:solidFill>
                            <a:schemeClr val="tx1"/>
                          </a:solidFill>
                          <a:latin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29" name="矩形 28"/>
          <p:cNvSpPr/>
          <p:nvPr/>
        </p:nvSpPr>
        <p:spPr>
          <a:xfrm>
            <a:off x="6407769" y="3104964"/>
            <a:ext cx="1044116" cy="338554"/>
          </a:xfrm>
          <a:prstGeom prst="rect">
            <a:avLst/>
          </a:prstGeom>
        </p:spPr>
        <p:txBody>
          <a:bodyPr wrap="square">
            <a:noAutofit/>
          </a:bodyPr>
          <a:lstStyle/>
          <a:p>
            <a:pPr algn="ctr" fontAlgn="ctr"/>
            <a:r>
              <a:rPr lang="en-US" sz="1600" b="1">
                <a:latin typeface="Huawei Sans" panose="020C0503030203020204" pitchFamily="34" charset="0"/>
                <a:ea typeface="方正兰亭黑简体" panose="02000000000000000000" pitchFamily="2" charset="-122"/>
                <a:cs typeface="Huawei Sans" panose="020C0503030203020204" pitchFamily="34" charset="0"/>
              </a:rPr>
              <a:t>...</a:t>
            </a:r>
          </a:p>
        </p:txBody>
      </p:sp>
      <p:graphicFrame>
        <p:nvGraphicFramePr>
          <p:cNvPr id="31" name="表格 30"/>
          <p:cNvGraphicFramePr>
            <a:graphicFrameLocks noGrp="1"/>
          </p:cNvGraphicFramePr>
          <p:nvPr>
            <p:extLst/>
          </p:nvPr>
        </p:nvGraphicFramePr>
        <p:xfrm>
          <a:off x="6119737" y="2276872"/>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32" name="表格 31"/>
          <p:cNvGraphicFramePr>
            <a:graphicFrameLocks noGrp="1"/>
          </p:cNvGraphicFramePr>
          <p:nvPr>
            <p:extLst/>
          </p:nvPr>
        </p:nvGraphicFramePr>
        <p:xfrm>
          <a:off x="1907269" y="2276892"/>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fontAlgn="ctr"/>
                      <a:r>
                        <a:rPr lang="en-US" sz="1400" b="0">
                          <a:ln>
                            <a:noFill/>
                          </a:ln>
                          <a:solidFill>
                            <a:schemeClr val="tx1"/>
                          </a:solidFill>
                          <a:latin typeface="Huawei Sans" panose="020C0503030203020204" pitchFamily="34" charset="0"/>
                        </a:rPr>
                        <a:t>192.</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rPr>
                        <a:t>168.</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rPr>
                        <a:t>10.</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33" name="表格 32"/>
          <p:cNvGraphicFramePr>
            <a:graphicFrameLocks noGrp="1"/>
          </p:cNvGraphicFramePr>
          <p:nvPr>
            <p:extLst/>
          </p:nvPr>
        </p:nvGraphicFramePr>
        <p:xfrm>
          <a:off x="6119737" y="3645024"/>
          <a:ext cx="2016000" cy="360040"/>
        </p:xfrm>
        <a:graphic>
          <a:graphicData uri="http://schemas.openxmlformats.org/drawingml/2006/table">
            <a:tbl>
              <a:tblPr/>
              <a:tblGrid>
                <a:gridCol w="29572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34" name="表格 33"/>
          <p:cNvGraphicFramePr>
            <a:graphicFrameLocks noGrp="1"/>
          </p:cNvGraphicFramePr>
          <p:nvPr>
            <p:extLst/>
          </p:nvPr>
        </p:nvGraphicFramePr>
        <p:xfrm>
          <a:off x="1907269" y="3645044"/>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fontAlgn="ctr"/>
                      <a:r>
                        <a:rPr lang="en-US" sz="1400" b="0" dirty="0">
                          <a:ln>
                            <a:noFill/>
                          </a:ln>
                          <a:solidFill>
                            <a:schemeClr val="tx1"/>
                          </a:solidFill>
                          <a:latin typeface="Huawei Sans" panose="020C0503030203020204" pitchFamily="34" charset="0"/>
                        </a:rPr>
                        <a:t>192.</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rPr>
                        <a:t>168.</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rPr>
                        <a:t>10.</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35" name="矩形 34"/>
          <p:cNvSpPr/>
          <p:nvPr/>
        </p:nvSpPr>
        <p:spPr>
          <a:xfrm>
            <a:off x="810491" y="2276872"/>
            <a:ext cx="1132782" cy="307777"/>
          </a:xfrm>
          <a:prstGeom prst="rect">
            <a:avLst/>
          </a:prstGeom>
        </p:spPr>
        <p:txBody>
          <a:bodyPr wrap="square">
            <a:noAutofit/>
          </a:bodyPr>
          <a:lstStyle/>
          <a:p>
            <a:pPr algn="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IP address</a:t>
            </a:r>
          </a:p>
        </p:txBody>
      </p:sp>
      <p:sp>
        <p:nvSpPr>
          <p:cNvPr id="36" name="矩形 35"/>
          <p:cNvSpPr/>
          <p:nvPr/>
        </p:nvSpPr>
        <p:spPr>
          <a:xfrm>
            <a:off x="564306" y="2531404"/>
            <a:ext cx="1361382" cy="523220"/>
          </a:xfrm>
          <a:prstGeom prst="rect">
            <a:avLst/>
          </a:prstGeom>
        </p:spPr>
        <p:txBody>
          <a:bodyPr wrap="square">
            <a:noAutofit/>
          </a:bodyPr>
          <a:lstStyle/>
          <a:p>
            <a:pPr algn="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Default subnet mask</a:t>
            </a:r>
          </a:p>
        </p:txBody>
      </p:sp>
      <p:sp>
        <p:nvSpPr>
          <p:cNvPr id="37" name="矩形 36"/>
          <p:cNvSpPr/>
          <p:nvPr/>
        </p:nvSpPr>
        <p:spPr>
          <a:xfrm>
            <a:off x="810491" y="3655806"/>
            <a:ext cx="1132782" cy="307777"/>
          </a:xfrm>
          <a:prstGeom prst="rect">
            <a:avLst/>
          </a:prstGeom>
        </p:spPr>
        <p:txBody>
          <a:bodyPr wrap="square">
            <a:noAutofit/>
          </a:bodyPr>
          <a:lstStyle/>
          <a:p>
            <a:pPr algn="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IP address</a:t>
            </a:r>
          </a:p>
        </p:txBody>
      </p:sp>
      <p:sp>
        <p:nvSpPr>
          <p:cNvPr id="38" name="矩形 37"/>
          <p:cNvSpPr/>
          <p:nvPr/>
        </p:nvSpPr>
        <p:spPr>
          <a:xfrm>
            <a:off x="705192" y="3927923"/>
            <a:ext cx="1220498" cy="738664"/>
          </a:xfrm>
          <a:prstGeom prst="rect">
            <a:avLst/>
          </a:prstGeom>
        </p:spPr>
        <p:txBody>
          <a:bodyPr wrap="square">
            <a:noAutofit/>
          </a:bodyPr>
          <a:lstStyle/>
          <a:p>
            <a:pPr algn="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Default subnet mask</a:t>
            </a:r>
          </a:p>
        </p:txBody>
      </p:sp>
      <p:sp>
        <p:nvSpPr>
          <p:cNvPr id="39" name="矩形 38"/>
          <p:cNvSpPr/>
          <p:nvPr/>
        </p:nvSpPr>
        <p:spPr>
          <a:xfrm>
            <a:off x="1883532" y="1952836"/>
            <a:ext cx="1332148"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192.168.10.1</a:t>
            </a:r>
          </a:p>
        </p:txBody>
      </p:sp>
      <p:sp>
        <p:nvSpPr>
          <p:cNvPr id="40" name="矩形 39"/>
          <p:cNvSpPr/>
          <p:nvPr/>
        </p:nvSpPr>
        <p:spPr>
          <a:xfrm>
            <a:off x="1883532" y="3320988"/>
            <a:ext cx="1548172"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192.168.10.255</a:t>
            </a:r>
          </a:p>
        </p:txBody>
      </p:sp>
      <p:sp>
        <p:nvSpPr>
          <p:cNvPr id="41" name="圆角矩形 40"/>
          <p:cNvSpPr/>
          <p:nvPr/>
        </p:nvSpPr>
        <p:spPr>
          <a:xfrm>
            <a:off x="8207969" y="4958938"/>
            <a:ext cx="3541119" cy="1422812"/>
          </a:xfrm>
          <a:prstGeom prst="roundRect">
            <a:avLst>
              <a:gd name="adj" fmla="val 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ct val="125000"/>
              </a:lnSpc>
            </a:pP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Network address: 192.168.10.0/24</a:t>
            </a:r>
          </a:p>
          <a:p>
            <a:pPr fontAlgn="ctr">
              <a:lnSpc>
                <a:spcPct val="125000"/>
              </a:lnSpc>
            </a:pP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Broadcast address: 192.168.10.255</a:t>
            </a:r>
          </a:p>
          <a:p>
            <a:pPr fontAlgn="ctr">
              <a:lnSpc>
                <a:spcPct val="125000"/>
              </a:lnSpc>
            </a:pP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Total IP addresses: 2</a:t>
            </a:r>
            <a:r>
              <a:rPr lang="en-US" sz="1600" baseline="300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8 </a:t>
            </a: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256</a:t>
            </a:r>
          </a:p>
          <a:p>
            <a:pPr fontAlgn="ctr">
              <a:lnSpc>
                <a:spcPct val="125000"/>
              </a:lnSpc>
            </a:pP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Available IP </a:t>
            </a:r>
            <a:r>
              <a:rPr lang="en-US" sz="16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addresses: 2</a:t>
            </a:r>
            <a:r>
              <a:rPr lang="en-US" sz="1600" baseline="300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8</a:t>
            </a:r>
            <a:r>
              <a:rPr lang="en-US" sz="16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a:solidFill>
                  <a:schemeClr val="tx1"/>
                </a:solidFill>
                <a:latin typeface="Huawei Sans" panose="020C0503030203020204" pitchFamily="34" charset="0"/>
              </a:rPr>
              <a:t>– </a:t>
            </a: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 = 254</a:t>
            </a:r>
          </a:p>
        </p:txBody>
      </p:sp>
      <p:sp>
        <p:nvSpPr>
          <p:cNvPr id="43" name="等腰三角形 42"/>
          <p:cNvSpPr/>
          <p:nvPr/>
        </p:nvSpPr>
        <p:spPr>
          <a:xfrm rot="5400000">
            <a:off x="6976345" y="3085435"/>
            <a:ext cx="3006336" cy="489109"/>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noAutofit/>
          </a:bodyPr>
          <a:lstStyle/>
          <a:p>
            <a:pPr algn="ctr" defTabSz="914400" fontAlgn="ctr">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5001797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p:cNvSpPr/>
          <p:nvPr/>
        </p:nvSpPr>
        <p:spPr bwMode="auto">
          <a:xfrm>
            <a:off x="6119737" y="2188276"/>
            <a:ext cx="228291" cy="2700300"/>
          </a:xfrm>
          <a:prstGeom prst="rect">
            <a:avLst/>
          </a:prstGeom>
          <a:pattFill prst="wdUpDiag">
            <a:fgClr>
              <a:srgbClr val="FFD17D"/>
            </a:fgClr>
            <a:bgClr>
              <a:schemeClr val="bg1"/>
            </a:bgClr>
          </a:patt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 name="标题 1"/>
          <p:cNvSpPr>
            <a:spLocks noGrp="1"/>
          </p:cNvSpPr>
          <p:nvPr>
            <p:ph type="title"/>
          </p:nvPr>
        </p:nvSpPr>
        <p:spPr/>
        <p:txBody>
          <a:bodyPr/>
          <a:lstStyle/>
          <a:p>
            <a:r>
              <a:rPr lang="en-US" dirty="0" err="1" smtClean="0"/>
              <a:t>Subnetting</a:t>
            </a:r>
            <a:r>
              <a:rPr lang="en-US" dirty="0" smtClean="0"/>
              <a:t> </a:t>
            </a:r>
            <a:r>
              <a:rPr lang="en-US" altLang="zh-CN" dirty="0" smtClean="0"/>
              <a:t>-</a:t>
            </a:r>
            <a:r>
              <a:rPr lang="en-US" dirty="0" smtClean="0"/>
              <a:t> Taking Bits from the Host Part</a:t>
            </a:r>
            <a:endParaRPr lang="en-US" dirty="0"/>
          </a:p>
        </p:txBody>
      </p:sp>
      <p:sp>
        <p:nvSpPr>
          <p:cNvPr id="8" name="文本占位符 7"/>
          <p:cNvSpPr>
            <a:spLocks noGrp="1"/>
          </p:cNvSpPr>
          <p:nvPr>
            <p:ph type="body" sz="quarter" idx="10"/>
          </p:nvPr>
        </p:nvSpPr>
        <p:spPr>
          <a:xfrm>
            <a:off x="468317" y="1233488"/>
            <a:ext cx="11276183" cy="452802"/>
          </a:xfrm>
        </p:spPr>
        <p:txBody>
          <a:bodyPr/>
          <a:lstStyle/>
          <a:p>
            <a:r>
              <a:rPr lang="en-US" sz="2000" dirty="0" smtClean="0"/>
              <a:t>Bits can be taken from the host part to create subnets.</a:t>
            </a:r>
            <a:endParaRPr lang="en-US" sz="2000" dirty="0"/>
          </a:p>
        </p:txBody>
      </p:sp>
      <p:sp>
        <p:nvSpPr>
          <p:cNvPr id="39" name="文本占位符 7"/>
          <p:cNvSpPr txBox="1">
            <a:spLocks/>
          </p:cNvSpPr>
          <p:nvPr/>
        </p:nvSpPr>
        <p:spPr bwMode="auto">
          <a:xfrm>
            <a:off x="2348345" y="5881557"/>
            <a:ext cx="7666093" cy="482310"/>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fontAlgn="ctr"/>
            <a:r>
              <a:rPr lang="en-US" sz="1600" dirty="0">
                <a:latin typeface="Huawei Sans" panose="020C0503030203020204" pitchFamily="34" charset="0"/>
              </a:rPr>
              <a:t>Variable length subnet mask (VLSM)</a:t>
            </a:r>
          </a:p>
        </p:txBody>
      </p:sp>
      <p:sp>
        <p:nvSpPr>
          <p:cNvPr id="41" name="矩形 40"/>
          <p:cNvSpPr/>
          <p:nvPr/>
        </p:nvSpPr>
        <p:spPr bwMode="auto">
          <a:xfrm>
            <a:off x="6420035" y="2188276"/>
            <a:ext cx="1787933" cy="2700300"/>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7" name="矩形 46"/>
          <p:cNvSpPr/>
          <p:nvPr/>
        </p:nvSpPr>
        <p:spPr bwMode="auto">
          <a:xfrm>
            <a:off x="872837" y="2188276"/>
            <a:ext cx="5174892" cy="2700300"/>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48" name="表格 47"/>
          <p:cNvGraphicFramePr>
            <a:graphicFrameLocks noGrp="1"/>
          </p:cNvGraphicFramePr>
          <p:nvPr>
            <p:extLst/>
          </p:nvPr>
        </p:nvGraphicFramePr>
        <p:xfrm>
          <a:off x="6119737" y="2674310"/>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sp>
        <p:nvSpPr>
          <p:cNvPr id="49" name="矩形 48"/>
          <p:cNvSpPr/>
          <p:nvPr/>
        </p:nvSpPr>
        <p:spPr>
          <a:xfrm>
            <a:off x="3236256" y="4510534"/>
            <a:ext cx="1563368" cy="338554"/>
          </a:xfrm>
          <a:prstGeom prst="rect">
            <a:avLst/>
          </a:prstGeom>
        </p:spPr>
        <p:txBody>
          <a:bodyPr wrap="square">
            <a:noAutofit/>
          </a:bodyPr>
          <a:lstStyle/>
          <a:p>
            <a:pPr algn="ctr" fontAlgn="ctr"/>
            <a:r>
              <a:rPr lang="en-US" sz="1600" b="1" dirty="0">
                <a:latin typeface="Huawei Sans" panose="020C0503030203020204" pitchFamily="34" charset="0"/>
                <a:ea typeface="方正兰亭黑简体" panose="02000000000000000000" pitchFamily="2" charset="-122"/>
                <a:cs typeface="Huawei Sans" panose="020C0503030203020204" pitchFamily="34" charset="0"/>
              </a:rPr>
              <a:t>Network part</a:t>
            </a:r>
          </a:p>
        </p:txBody>
      </p:sp>
      <p:sp>
        <p:nvSpPr>
          <p:cNvPr id="50" name="矩形 49"/>
          <p:cNvSpPr/>
          <p:nvPr/>
        </p:nvSpPr>
        <p:spPr>
          <a:xfrm>
            <a:off x="6584284" y="4510534"/>
            <a:ext cx="1339746" cy="338554"/>
          </a:xfrm>
          <a:prstGeom prst="rect">
            <a:avLst/>
          </a:prstGeom>
        </p:spPr>
        <p:txBody>
          <a:bodyPr wrap="square">
            <a:noAutofit/>
          </a:bodyPr>
          <a:lstStyle/>
          <a:p>
            <a:pPr algn="ctr" fontAlgn="ctr"/>
            <a:r>
              <a:rPr lang="en-US" sz="1600" b="1" dirty="0">
                <a:latin typeface="Huawei Sans" panose="020C0503030203020204" pitchFamily="34" charset="0"/>
                <a:ea typeface="方正兰亭黑简体" panose="02000000000000000000" pitchFamily="2" charset="-122"/>
                <a:cs typeface="Huawei Sans" panose="020C0503030203020204" pitchFamily="34" charset="0"/>
              </a:rPr>
              <a:t>Host part</a:t>
            </a:r>
          </a:p>
        </p:txBody>
      </p:sp>
      <p:graphicFrame>
        <p:nvGraphicFramePr>
          <p:cNvPr id="53" name="表格 52"/>
          <p:cNvGraphicFramePr>
            <a:graphicFrameLocks noGrp="1"/>
          </p:cNvGraphicFramePr>
          <p:nvPr>
            <p:extLst/>
          </p:nvPr>
        </p:nvGraphicFramePr>
        <p:xfrm>
          <a:off x="1907269" y="2674330"/>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fontAlgn="ctr"/>
                      <a:r>
                        <a:rPr lang="en-US" sz="1400" b="0">
                          <a:ln>
                            <a:noFill/>
                          </a:ln>
                          <a:solidFill>
                            <a:schemeClr val="tx1"/>
                          </a:solidFill>
                          <a:latin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54" name="表格 53"/>
          <p:cNvGraphicFramePr>
            <a:graphicFrameLocks noGrp="1"/>
          </p:cNvGraphicFramePr>
          <p:nvPr>
            <p:extLst/>
          </p:nvPr>
        </p:nvGraphicFramePr>
        <p:xfrm>
          <a:off x="6119737" y="4060484"/>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55" name="表格 54"/>
          <p:cNvGraphicFramePr>
            <a:graphicFrameLocks noGrp="1"/>
          </p:cNvGraphicFramePr>
          <p:nvPr>
            <p:extLst/>
          </p:nvPr>
        </p:nvGraphicFramePr>
        <p:xfrm>
          <a:off x="1907269" y="4060504"/>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fontAlgn="ctr"/>
                      <a:r>
                        <a:rPr lang="en-US" sz="1400" b="0">
                          <a:ln>
                            <a:noFill/>
                          </a:ln>
                          <a:solidFill>
                            <a:schemeClr val="tx1"/>
                          </a:solidFill>
                          <a:latin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56" name="矩形 55"/>
          <p:cNvSpPr/>
          <p:nvPr/>
        </p:nvSpPr>
        <p:spPr>
          <a:xfrm>
            <a:off x="6407769" y="3160384"/>
            <a:ext cx="1044116" cy="338554"/>
          </a:xfrm>
          <a:prstGeom prst="rect">
            <a:avLst/>
          </a:prstGeom>
        </p:spPr>
        <p:txBody>
          <a:bodyPr wrap="square">
            <a:noAutofit/>
          </a:bodyPr>
          <a:lstStyle/>
          <a:p>
            <a:pPr algn="ctr" fontAlgn="ctr"/>
            <a:r>
              <a:rPr lang="en-US" sz="1600" b="1">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57" name="等腰三角形 56"/>
          <p:cNvSpPr/>
          <p:nvPr/>
        </p:nvSpPr>
        <p:spPr>
          <a:xfrm rot="16200000" flipV="1">
            <a:off x="6994443" y="3162042"/>
            <a:ext cx="3078509" cy="554914"/>
          </a:xfrm>
          <a:prstGeom prst="triangle">
            <a:avLst/>
          </a:prstGeom>
          <a:gradFill>
            <a:gsLst>
              <a:gs pos="96000">
                <a:schemeClr val="bg1"/>
              </a:gs>
              <a:gs pos="0">
                <a:srgbClr val="CCEC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58" name="表格 57"/>
          <p:cNvGraphicFramePr>
            <a:graphicFrameLocks noGrp="1"/>
          </p:cNvGraphicFramePr>
          <p:nvPr>
            <p:extLst/>
          </p:nvPr>
        </p:nvGraphicFramePr>
        <p:xfrm>
          <a:off x="6119737" y="2332292"/>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59" name="表格 58"/>
          <p:cNvGraphicFramePr>
            <a:graphicFrameLocks noGrp="1"/>
          </p:cNvGraphicFramePr>
          <p:nvPr>
            <p:extLst/>
          </p:nvPr>
        </p:nvGraphicFramePr>
        <p:xfrm>
          <a:off x="1907269" y="2332312"/>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fontAlgn="ctr"/>
                      <a:r>
                        <a:rPr lang="en-US" sz="1400" b="0">
                          <a:ln>
                            <a:noFill/>
                          </a:ln>
                          <a:solidFill>
                            <a:schemeClr val="tx1"/>
                          </a:solidFill>
                          <a:latin typeface="Huawei Sans" panose="020C0503030203020204" pitchFamily="34" charset="0"/>
                        </a:rPr>
                        <a:t>192.</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rPr>
                        <a:t>168.</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rPr>
                        <a:t>10.</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60" name="表格 59"/>
          <p:cNvGraphicFramePr>
            <a:graphicFrameLocks noGrp="1"/>
          </p:cNvGraphicFramePr>
          <p:nvPr>
            <p:extLst/>
          </p:nvPr>
        </p:nvGraphicFramePr>
        <p:xfrm>
          <a:off x="6119737" y="3700444"/>
          <a:ext cx="2016000" cy="360040"/>
        </p:xfrm>
        <a:graphic>
          <a:graphicData uri="http://schemas.openxmlformats.org/drawingml/2006/table">
            <a:tbl>
              <a:tblPr/>
              <a:tblGrid>
                <a:gridCol w="29572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61" name="表格 60"/>
          <p:cNvGraphicFramePr>
            <a:graphicFrameLocks noGrp="1"/>
          </p:cNvGraphicFramePr>
          <p:nvPr>
            <p:extLst/>
          </p:nvPr>
        </p:nvGraphicFramePr>
        <p:xfrm>
          <a:off x="1907269" y="3700464"/>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fontAlgn="ctr"/>
                      <a:r>
                        <a:rPr lang="en-US" sz="1400" b="0">
                          <a:ln>
                            <a:noFill/>
                          </a:ln>
                          <a:solidFill>
                            <a:schemeClr val="tx1"/>
                          </a:solidFill>
                          <a:latin typeface="Huawei Sans" panose="020C0503030203020204" pitchFamily="34" charset="0"/>
                        </a:rPr>
                        <a:t>192.</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rPr>
                        <a:t>168.</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rPr>
                        <a:t>10.</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62" name="矩形 61"/>
          <p:cNvSpPr/>
          <p:nvPr/>
        </p:nvSpPr>
        <p:spPr>
          <a:xfrm>
            <a:off x="872837" y="2332292"/>
            <a:ext cx="1101609" cy="307777"/>
          </a:xfrm>
          <a:prstGeom prst="rect">
            <a:avLst/>
          </a:prstGeom>
        </p:spPr>
        <p:txBody>
          <a:bodyPr wrap="square">
            <a:noAutofit/>
          </a:bodyPr>
          <a:lstStyle/>
          <a:p>
            <a:pPr algn="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IP address</a:t>
            </a:r>
          </a:p>
        </p:txBody>
      </p:sp>
      <p:sp>
        <p:nvSpPr>
          <p:cNvPr id="63" name="矩形 62"/>
          <p:cNvSpPr/>
          <p:nvPr/>
        </p:nvSpPr>
        <p:spPr>
          <a:xfrm>
            <a:off x="872837" y="2692332"/>
            <a:ext cx="1101609" cy="307777"/>
          </a:xfrm>
          <a:prstGeom prst="rect">
            <a:avLst/>
          </a:prstGeom>
        </p:spPr>
        <p:txBody>
          <a:bodyPr wrap="square">
            <a:noAutofit/>
          </a:bodyPr>
          <a:lstStyle/>
          <a:p>
            <a:pPr algn="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New mask</a:t>
            </a:r>
          </a:p>
        </p:txBody>
      </p:sp>
      <p:sp>
        <p:nvSpPr>
          <p:cNvPr id="64" name="矩形 63"/>
          <p:cNvSpPr/>
          <p:nvPr/>
        </p:nvSpPr>
        <p:spPr>
          <a:xfrm>
            <a:off x="872837" y="3737602"/>
            <a:ext cx="1101609" cy="307777"/>
          </a:xfrm>
          <a:prstGeom prst="rect">
            <a:avLst/>
          </a:prstGeom>
        </p:spPr>
        <p:txBody>
          <a:bodyPr wrap="square">
            <a:noAutofit/>
          </a:bodyPr>
          <a:lstStyle/>
          <a:p>
            <a:pPr algn="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IP address</a:t>
            </a:r>
          </a:p>
        </p:txBody>
      </p:sp>
      <p:sp>
        <p:nvSpPr>
          <p:cNvPr id="65" name="矩形 64"/>
          <p:cNvSpPr/>
          <p:nvPr/>
        </p:nvSpPr>
        <p:spPr>
          <a:xfrm>
            <a:off x="872837" y="4097642"/>
            <a:ext cx="1101609" cy="307777"/>
          </a:xfrm>
          <a:prstGeom prst="rect">
            <a:avLst/>
          </a:prstGeom>
        </p:spPr>
        <p:txBody>
          <a:bodyPr wrap="square">
            <a:noAutofit/>
          </a:bodyPr>
          <a:lstStyle/>
          <a:p>
            <a:pPr algn="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New mask</a:t>
            </a:r>
          </a:p>
        </p:txBody>
      </p:sp>
      <p:sp>
        <p:nvSpPr>
          <p:cNvPr id="69" name="矩形 68"/>
          <p:cNvSpPr/>
          <p:nvPr/>
        </p:nvSpPr>
        <p:spPr>
          <a:xfrm>
            <a:off x="8664415" y="2581252"/>
            <a:ext cx="3119935" cy="1569660"/>
          </a:xfrm>
          <a:prstGeom prst="rect">
            <a:avLst/>
          </a:prstGeom>
        </p:spPr>
        <p:txBody>
          <a:bodyPr wrap="square">
            <a:noAutofit/>
          </a:bodyPr>
          <a:lstStyle/>
          <a:p>
            <a:pPr fontAlgn="ctr">
              <a:lnSpc>
                <a:spcPct val="150000"/>
              </a:lnSpc>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Two subnets:</a:t>
            </a:r>
          </a:p>
          <a:p>
            <a:pPr fontAlgn="ctr">
              <a:lnSpc>
                <a:spcPct val="150000"/>
              </a:lnSpc>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   Subnet 1: 192.168.10.0/25</a:t>
            </a:r>
          </a:p>
          <a:p>
            <a:pPr fontAlgn="ctr">
              <a:lnSpc>
                <a:spcPct val="150000"/>
              </a:lnSpc>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   Subnet 2: 192.168.10.128/25</a:t>
            </a:r>
          </a:p>
          <a:p>
            <a:pPr fontAlgn="ctr">
              <a:lnSpc>
                <a:spcPct val="150000"/>
              </a:lnSpc>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  New mask: 255.255.255.128</a:t>
            </a:r>
          </a:p>
        </p:txBody>
      </p:sp>
      <p:sp>
        <p:nvSpPr>
          <p:cNvPr id="70" name="圆角矩形 69"/>
          <p:cNvSpPr/>
          <p:nvPr/>
        </p:nvSpPr>
        <p:spPr>
          <a:xfrm>
            <a:off x="8172197" y="5488123"/>
            <a:ext cx="3568423" cy="897342"/>
          </a:xfrm>
          <a:prstGeom prst="roundRect">
            <a:avLst>
              <a:gd name="adj" fmla="val 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ct val="125000"/>
              </a:lnSpc>
            </a:pP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Total IP addresses: 2</a:t>
            </a:r>
            <a:r>
              <a:rPr lang="en-US" sz="1600" baseline="300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7 </a:t>
            </a: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128</a:t>
            </a:r>
          </a:p>
          <a:p>
            <a:pPr fontAlgn="ctr">
              <a:lnSpc>
                <a:spcPct val="125000"/>
              </a:lnSpc>
            </a:pP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Available IP addresses: </a:t>
            </a:r>
            <a:r>
              <a:rPr lang="en-US" sz="16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a:t>
            </a:r>
            <a:r>
              <a:rPr lang="en-US" sz="1600" baseline="300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7</a:t>
            </a:r>
            <a:r>
              <a:rPr lang="en-US" sz="1600" dirty="0" smtClean="0">
                <a:latin typeface="Huawei Sans" panose="020C0503030203020204" pitchFamily="34" charset="0"/>
              </a:rPr>
              <a:t> </a:t>
            </a:r>
            <a:r>
              <a:rPr lang="en-US" sz="1600" dirty="0">
                <a:solidFill>
                  <a:schemeClr val="tx1"/>
                </a:solidFill>
                <a:latin typeface="Huawei Sans" panose="020C0503030203020204" pitchFamily="34" charset="0"/>
              </a:rPr>
              <a:t>–</a:t>
            </a:r>
            <a:r>
              <a:rPr lang="en-US" sz="1600" dirty="0">
                <a:latin typeface="Huawei Sans" panose="020C0503030203020204" pitchFamily="34" charset="0"/>
              </a:rPr>
              <a:t> </a:t>
            </a: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 = 126</a:t>
            </a:r>
          </a:p>
        </p:txBody>
      </p:sp>
      <p:sp>
        <p:nvSpPr>
          <p:cNvPr id="71" name="矩形 70"/>
          <p:cNvSpPr/>
          <p:nvPr/>
        </p:nvSpPr>
        <p:spPr>
          <a:xfrm>
            <a:off x="5434445" y="5090082"/>
            <a:ext cx="1345631" cy="338554"/>
          </a:xfrm>
          <a:prstGeom prst="rect">
            <a:avLst/>
          </a:prstGeom>
        </p:spPr>
        <p:txBody>
          <a:bodyPr wrap="square">
            <a:noAutofit/>
          </a:bodyPr>
          <a:lstStyle/>
          <a:p>
            <a:pPr algn="ctr"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Subnet bits</a:t>
            </a:r>
          </a:p>
        </p:txBody>
      </p:sp>
      <p:sp>
        <p:nvSpPr>
          <p:cNvPr id="72" name="下箭头 71"/>
          <p:cNvSpPr/>
          <p:nvPr/>
        </p:nvSpPr>
        <p:spPr bwMode="auto">
          <a:xfrm>
            <a:off x="6168008" y="4802050"/>
            <a:ext cx="144016" cy="288032"/>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73" name="直接箭头连接符 72"/>
          <p:cNvCxnSpPr/>
          <p:nvPr/>
        </p:nvCxnSpPr>
        <p:spPr bwMode="auto">
          <a:xfrm>
            <a:off x="6168008" y="2101750"/>
            <a:ext cx="1080000" cy="0"/>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sp>
        <p:nvSpPr>
          <p:cNvPr id="74" name="矩形 73"/>
          <p:cNvSpPr/>
          <p:nvPr/>
        </p:nvSpPr>
        <p:spPr>
          <a:xfrm>
            <a:off x="5309755" y="1747270"/>
            <a:ext cx="3709553" cy="338554"/>
          </a:xfrm>
          <a:prstGeom prst="rect">
            <a:avLst/>
          </a:prstGeom>
        </p:spPr>
        <p:txBody>
          <a:bodyPr wrap="square">
            <a:noAutofit/>
          </a:bodyPr>
          <a:lstStyle/>
          <a:p>
            <a:pPr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Take 1 bit from the host part.</a:t>
            </a:r>
          </a:p>
        </p:txBody>
      </p:sp>
      <p:cxnSp>
        <p:nvCxnSpPr>
          <p:cNvPr id="78" name="直接箭头连接符 77"/>
          <p:cNvCxnSpPr/>
          <p:nvPr/>
        </p:nvCxnSpPr>
        <p:spPr bwMode="auto">
          <a:xfrm flipH="1">
            <a:off x="6032859" y="5584206"/>
            <a:ext cx="173756" cy="280336"/>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spTree>
    <p:extLst>
      <p:ext uri="{BB962C8B-B14F-4D97-AF65-F5344CB8AC3E}">
        <p14:creationId xmlns:p14="http://schemas.microsoft.com/office/powerpoint/2010/main" val="2051362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9565" y="1233488"/>
            <a:ext cx="11118697" cy="4679788"/>
          </a:xfrm>
        </p:spPr>
        <p:txBody>
          <a:bodyPr wrap="square">
            <a:noAutofit/>
          </a:bodyPr>
          <a:lstStyle/>
          <a:p>
            <a:pPr fontAlgn="ctr"/>
            <a:r>
              <a:rPr lang="en-US" dirty="0">
                <a:latin typeface="Huawei Sans" panose="020C0503030203020204" pitchFamily="34" charset="0"/>
              </a:rPr>
              <a:t>Internet Protocol Version 4 (IPv4) is the core protocol </a:t>
            </a:r>
            <a:r>
              <a:rPr lang="en-US" dirty="0" smtClean="0">
                <a:latin typeface="Huawei Sans" panose="020C0503030203020204" pitchFamily="34" charset="0"/>
              </a:rPr>
              <a:t>suite in </a:t>
            </a:r>
            <a:r>
              <a:rPr lang="en-US" dirty="0">
                <a:latin typeface="Huawei Sans" panose="020C0503030203020204" pitchFamily="34" charset="0"/>
              </a:rPr>
              <a:t>the TCP/IP protocol suite. It works at the network layer in the TCP/IP protocol stack and this layer corresponds to the network layer in the Open System Interconnection Reference Model (OSI RM).</a:t>
            </a:r>
          </a:p>
          <a:p>
            <a:pPr fontAlgn="ctr"/>
            <a:r>
              <a:rPr lang="en-US" dirty="0">
                <a:latin typeface="Huawei Sans" panose="020C0503030203020204" pitchFamily="34" charset="0"/>
              </a:rPr>
              <a:t>The network layer provides connectionless data transmission services. A network does not need to establish a connection before sending data packets. Each IP data packet is sent separately.</a:t>
            </a:r>
          </a:p>
          <a:p>
            <a:pPr fontAlgn="ctr"/>
            <a:r>
              <a:rPr lang="en-US" dirty="0">
                <a:latin typeface="Huawei Sans" panose="020C0503030203020204" pitchFamily="34" charset="0"/>
              </a:rPr>
              <a:t>This presentation describes the basic concepts of IPv4 addresses, </a:t>
            </a:r>
            <a:r>
              <a:rPr lang="en-US" dirty="0" err="1">
                <a:latin typeface="Huawei Sans" panose="020C0503030203020204" pitchFamily="34" charset="0"/>
              </a:rPr>
              <a:t>subnetting</a:t>
            </a:r>
            <a:r>
              <a:rPr lang="en-US" dirty="0">
                <a:latin typeface="Huawei Sans" panose="020C0503030203020204" pitchFamily="34" charset="0"/>
              </a:rPr>
              <a:t>, network IP address planning, and basic IP address configuration.</a:t>
            </a:r>
          </a:p>
          <a:p>
            <a:pPr fontAlgn="ctr"/>
            <a:endParaRPr lang="zh-CN" altLang="en-US" dirty="0">
              <a:latin typeface="Huawei Sans" panose="020C0503030203020204" pitchFamily="34" charset="0"/>
            </a:endParaRPr>
          </a:p>
        </p:txBody>
      </p:sp>
    </p:spTree>
    <p:extLst>
      <p:ext uri="{BB962C8B-B14F-4D97-AF65-F5344CB8AC3E}">
        <p14:creationId xmlns:p14="http://schemas.microsoft.com/office/powerpoint/2010/main" val="33849670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p:txBody>
          <a:bodyPr/>
          <a:lstStyle/>
          <a:p>
            <a:r>
              <a:rPr lang="en-US" sz="2000" smtClean="0"/>
              <a:t>The network address is obtained, with all host bits set to 0s.</a:t>
            </a:r>
            <a:endParaRPr lang="en-US" sz="2000" dirty="0"/>
          </a:p>
        </p:txBody>
      </p:sp>
      <p:sp>
        <p:nvSpPr>
          <p:cNvPr id="2" name="标题 1"/>
          <p:cNvSpPr>
            <a:spLocks noGrp="1"/>
          </p:cNvSpPr>
          <p:nvPr>
            <p:ph type="title"/>
          </p:nvPr>
        </p:nvSpPr>
        <p:spPr/>
        <p:txBody>
          <a:bodyPr/>
          <a:lstStyle/>
          <a:p>
            <a:r>
              <a:rPr lang="en-US" smtClean="0"/>
              <a:t>Subnetting </a:t>
            </a:r>
            <a:r>
              <a:rPr lang="en-US" altLang="zh-CN" smtClean="0"/>
              <a:t>-</a:t>
            </a:r>
            <a:r>
              <a:rPr lang="en-US" smtClean="0"/>
              <a:t> Calculating the Subnet Network Address</a:t>
            </a:r>
            <a:endParaRPr lang="en-US" dirty="0"/>
          </a:p>
        </p:txBody>
      </p:sp>
      <p:sp>
        <p:nvSpPr>
          <p:cNvPr id="29" name="矩形 28"/>
          <p:cNvSpPr/>
          <p:nvPr/>
        </p:nvSpPr>
        <p:spPr bwMode="auto">
          <a:xfrm>
            <a:off x="7044371" y="2132856"/>
            <a:ext cx="1895945" cy="1440160"/>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矩形 29"/>
          <p:cNvSpPr/>
          <p:nvPr/>
        </p:nvSpPr>
        <p:spPr bwMode="auto">
          <a:xfrm>
            <a:off x="6744073" y="2132856"/>
            <a:ext cx="216023" cy="3364732"/>
          </a:xfrm>
          <a:prstGeom prst="rect">
            <a:avLst/>
          </a:prstGeom>
          <a:pattFill prst="wdUpDiag">
            <a:fgClr>
              <a:srgbClr val="FFD17D"/>
            </a:fgClr>
            <a:bgClr>
              <a:schemeClr val="bg1"/>
            </a:bgClr>
          </a:patt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矩形 36"/>
          <p:cNvSpPr/>
          <p:nvPr/>
        </p:nvSpPr>
        <p:spPr bwMode="auto">
          <a:xfrm>
            <a:off x="1008063" y="2132856"/>
            <a:ext cx="5664002" cy="1440160"/>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38" name="表格 37"/>
          <p:cNvGraphicFramePr>
            <a:graphicFrameLocks noGrp="1"/>
          </p:cNvGraphicFramePr>
          <p:nvPr>
            <p:extLst/>
          </p:nvPr>
        </p:nvGraphicFramePr>
        <p:xfrm>
          <a:off x="6744073" y="2618890"/>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1"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sp>
        <p:nvSpPr>
          <p:cNvPr id="39" name="矩形 38"/>
          <p:cNvSpPr/>
          <p:nvPr/>
        </p:nvSpPr>
        <p:spPr>
          <a:xfrm>
            <a:off x="3740726" y="3212976"/>
            <a:ext cx="1901536" cy="338554"/>
          </a:xfrm>
          <a:prstGeom prst="rect">
            <a:avLst/>
          </a:prstGeom>
        </p:spPr>
        <p:txBody>
          <a:bodyPr wrap="square">
            <a:noAutofit/>
          </a:bodyPr>
          <a:lstStyle/>
          <a:p>
            <a:pPr algn="ctr" fontAlgn="ctr"/>
            <a:r>
              <a:rPr lang="en-US" sz="1600" b="1" dirty="0">
                <a:latin typeface="Huawei Sans" panose="020C0503030203020204" pitchFamily="34" charset="0"/>
                <a:ea typeface="方正兰亭黑简体" panose="02000000000000000000" pitchFamily="2" charset="-122"/>
                <a:cs typeface="Huawei Sans" panose="020C0503030203020204" pitchFamily="34" charset="0"/>
              </a:rPr>
              <a:t>Network part</a:t>
            </a:r>
          </a:p>
        </p:txBody>
      </p:sp>
      <p:graphicFrame>
        <p:nvGraphicFramePr>
          <p:cNvPr id="40" name="表格 39"/>
          <p:cNvGraphicFramePr>
            <a:graphicFrameLocks noGrp="1"/>
          </p:cNvGraphicFramePr>
          <p:nvPr>
            <p:extLst/>
          </p:nvPr>
        </p:nvGraphicFramePr>
        <p:xfrm>
          <a:off x="2531605" y="2618910"/>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43" name="表格 42"/>
          <p:cNvGraphicFramePr>
            <a:graphicFrameLocks noGrp="1"/>
          </p:cNvGraphicFramePr>
          <p:nvPr>
            <p:extLst/>
          </p:nvPr>
        </p:nvGraphicFramePr>
        <p:xfrm>
          <a:off x="6744073" y="5013176"/>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1"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44" name="表格 43"/>
          <p:cNvGraphicFramePr>
            <a:graphicFrameLocks noGrp="1"/>
          </p:cNvGraphicFramePr>
          <p:nvPr>
            <p:extLst/>
          </p:nvPr>
        </p:nvGraphicFramePr>
        <p:xfrm>
          <a:off x="2531605" y="5013196"/>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45" name="表格 44"/>
          <p:cNvGraphicFramePr>
            <a:graphicFrameLocks noGrp="1"/>
          </p:cNvGraphicFramePr>
          <p:nvPr>
            <p:extLst/>
          </p:nvPr>
        </p:nvGraphicFramePr>
        <p:xfrm>
          <a:off x="6744073" y="2276872"/>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46" name="表格 45"/>
          <p:cNvGraphicFramePr>
            <a:graphicFrameLocks noGrp="1"/>
          </p:cNvGraphicFramePr>
          <p:nvPr>
            <p:extLst/>
          </p:nvPr>
        </p:nvGraphicFramePr>
        <p:xfrm>
          <a:off x="2531605" y="2276892"/>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47" name="表格 46"/>
          <p:cNvGraphicFramePr>
            <a:graphicFrameLocks noGrp="1"/>
          </p:cNvGraphicFramePr>
          <p:nvPr>
            <p:extLst/>
          </p:nvPr>
        </p:nvGraphicFramePr>
        <p:xfrm>
          <a:off x="6744073" y="3753036"/>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1" i="0" u="none" strike="noStrike" cap="none" normalizeH="0" baseline="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48" name="表格 47"/>
          <p:cNvGraphicFramePr>
            <a:graphicFrameLocks noGrp="1"/>
          </p:cNvGraphicFramePr>
          <p:nvPr>
            <p:extLst/>
          </p:nvPr>
        </p:nvGraphicFramePr>
        <p:xfrm>
          <a:off x="2531605" y="3753056"/>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49" name="矩形 48"/>
          <p:cNvSpPr/>
          <p:nvPr/>
        </p:nvSpPr>
        <p:spPr>
          <a:xfrm>
            <a:off x="983432" y="2276872"/>
            <a:ext cx="1332147"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192.168.10.0</a:t>
            </a:r>
          </a:p>
        </p:txBody>
      </p:sp>
      <p:sp>
        <p:nvSpPr>
          <p:cNvPr id="55" name="矩形 54"/>
          <p:cNvSpPr/>
          <p:nvPr/>
        </p:nvSpPr>
        <p:spPr>
          <a:xfrm>
            <a:off x="983432" y="2636912"/>
            <a:ext cx="1406477" cy="30777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New mask /25</a:t>
            </a:r>
          </a:p>
        </p:txBody>
      </p:sp>
      <p:sp>
        <p:nvSpPr>
          <p:cNvPr id="56" name="右大括号 55"/>
          <p:cNvSpPr/>
          <p:nvPr/>
        </p:nvSpPr>
        <p:spPr bwMode="auto">
          <a:xfrm rot="5400000">
            <a:off x="4632104" y="908720"/>
            <a:ext cx="252028" cy="4428492"/>
          </a:xfrm>
          <a:prstGeom prst="rightBrace">
            <a:avLst>
              <a:gd name="adj1" fmla="val 62755"/>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右大括号 56"/>
          <p:cNvSpPr/>
          <p:nvPr/>
        </p:nvSpPr>
        <p:spPr bwMode="auto">
          <a:xfrm rot="5400000">
            <a:off x="7800008" y="2288693"/>
            <a:ext cx="252030" cy="1668547"/>
          </a:xfrm>
          <a:prstGeom prst="rightBrace">
            <a:avLst>
              <a:gd name="adj1" fmla="val 56708"/>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矩形 57"/>
          <p:cNvSpPr/>
          <p:nvPr/>
        </p:nvSpPr>
        <p:spPr>
          <a:xfrm>
            <a:off x="7036724" y="3212976"/>
            <a:ext cx="1901536" cy="338554"/>
          </a:xfrm>
          <a:prstGeom prst="rect">
            <a:avLst/>
          </a:prstGeom>
        </p:spPr>
        <p:txBody>
          <a:bodyPr wrap="square">
            <a:noAutofit/>
          </a:bodyPr>
          <a:lstStyle/>
          <a:p>
            <a:pPr algn="ctr" fontAlgn="ctr"/>
            <a:r>
              <a:rPr lang="en-US" sz="1600" b="1" dirty="0">
                <a:latin typeface="Huawei Sans" panose="020C0503030203020204" pitchFamily="34" charset="0"/>
                <a:ea typeface="方正兰亭黑简体" panose="02000000000000000000" pitchFamily="2" charset="-122"/>
                <a:cs typeface="Huawei Sans" panose="020C0503030203020204" pitchFamily="34" charset="0"/>
              </a:rPr>
              <a:t>Host part</a:t>
            </a:r>
          </a:p>
        </p:txBody>
      </p:sp>
      <p:sp>
        <p:nvSpPr>
          <p:cNvPr id="61" name="矩形 60"/>
          <p:cNvSpPr/>
          <p:nvPr/>
        </p:nvSpPr>
        <p:spPr>
          <a:xfrm>
            <a:off x="8868308" y="3753036"/>
            <a:ext cx="1728192" cy="307777"/>
          </a:xfrm>
          <a:prstGeom prst="rect">
            <a:avLst/>
          </a:prstGeom>
        </p:spPr>
        <p:txBody>
          <a:bodyPr wrap="square">
            <a:noAutofit/>
          </a:bodyPr>
          <a:lstStyle/>
          <a:p>
            <a:pP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192.168.10.0/25</a:t>
            </a:r>
          </a:p>
        </p:txBody>
      </p:sp>
      <p:sp>
        <p:nvSpPr>
          <p:cNvPr id="62" name="矩形 61"/>
          <p:cNvSpPr/>
          <p:nvPr/>
        </p:nvSpPr>
        <p:spPr>
          <a:xfrm>
            <a:off x="8868308" y="5013176"/>
            <a:ext cx="1908212" cy="307777"/>
          </a:xfrm>
          <a:prstGeom prst="rect">
            <a:avLst/>
          </a:prstGeom>
        </p:spPr>
        <p:txBody>
          <a:bodyPr wrap="square">
            <a:noAutofit/>
          </a:bodyPr>
          <a:lstStyle/>
          <a:p>
            <a:pP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192.168.10.128/25</a:t>
            </a:r>
          </a:p>
        </p:txBody>
      </p:sp>
      <p:sp>
        <p:nvSpPr>
          <p:cNvPr id="27" name="矩形 26"/>
          <p:cNvSpPr/>
          <p:nvPr/>
        </p:nvSpPr>
        <p:spPr>
          <a:xfrm>
            <a:off x="906700" y="3673907"/>
            <a:ext cx="1620180" cy="523220"/>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Subnet 1's network address</a:t>
            </a:r>
          </a:p>
        </p:txBody>
      </p:sp>
      <p:sp>
        <p:nvSpPr>
          <p:cNvPr id="28" name="矩形 27"/>
          <p:cNvSpPr/>
          <p:nvPr/>
        </p:nvSpPr>
        <p:spPr>
          <a:xfrm>
            <a:off x="906700" y="4934047"/>
            <a:ext cx="1620180" cy="523220"/>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Subnet 2's network address</a:t>
            </a:r>
          </a:p>
        </p:txBody>
      </p:sp>
    </p:spTree>
    <p:extLst>
      <p:ext uri="{BB962C8B-B14F-4D97-AF65-F5344CB8AC3E}">
        <p14:creationId xmlns:p14="http://schemas.microsoft.com/office/powerpoint/2010/main" val="31396225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bwMode="auto">
          <a:xfrm>
            <a:off x="7044371" y="2132856"/>
            <a:ext cx="1895945" cy="1440160"/>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文本占位符 7"/>
          <p:cNvSpPr>
            <a:spLocks noGrp="1"/>
          </p:cNvSpPr>
          <p:nvPr>
            <p:ph type="body" sz="quarter" idx="10"/>
          </p:nvPr>
        </p:nvSpPr>
        <p:spPr/>
        <p:txBody>
          <a:bodyPr/>
          <a:lstStyle/>
          <a:p>
            <a:r>
              <a:rPr lang="en-US" sz="2000" smtClean="0"/>
              <a:t>The broadcast address is obtained, with all host bits set to 1s.</a:t>
            </a:r>
            <a:endParaRPr lang="en-US" sz="2000" dirty="0"/>
          </a:p>
        </p:txBody>
      </p:sp>
      <p:sp>
        <p:nvSpPr>
          <p:cNvPr id="2" name="标题 1"/>
          <p:cNvSpPr>
            <a:spLocks noGrp="1"/>
          </p:cNvSpPr>
          <p:nvPr>
            <p:ph type="title"/>
          </p:nvPr>
        </p:nvSpPr>
        <p:spPr/>
        <p:txBody>
          <a:bodyPr/>
          <a:lstStyle/>
          <a:p>
            <a:r>
              <a:rPr lang="en-US" smtClean="0"/>
              <a:t>Subnetting </a:t>
            </a:r>
            <a:r>
              <a:rPr lang="en-US" altLang="zh-CN" smtClean="0"/>
              <a:t>-</a:t>
            </a:r>
            <a:r>
              <a:rPr lang="en-US" smtClean="0"/>
              <a:t> Calculating the Subnet Broadcast Address</a:t>
            </a:r>
            <a:endParaRPr lang="en-US" dirty="0"/>
          </a:p>
        </p:txBody>
      </p:sp>
      <p:sp>
        <p:nvSpPr>
          <p:cNvPr id="28" name="矩形 27"/>
          <p:cNvSpPr/>
          <p:nvPr/>
        </p:nvSpPr>
        <p:spPr bwMode="auto">
          <a:xfrm>
            <a:off x="6744073" y="2132856"/>
            <a:ext cx="216023" cy="3852000"/>
          </a:xfrm>
          <a:prstGeom prst="rect">
            <a:avLst/>
          </a:prstGeom>
          <a:pattFill prst="wdUpDiag">
            <a:fgClr>
              <a:srgbClr val="FFD17D"/>
            </a:fgClr>
            <a:bgClr>
              <a:schemeClr val="bg1"/>
            </a:bgClr>
          </a:patt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矩形 26"/>
          <p:cNvSpPr/>
          <p:nvPr/>
        </p:nvSpPr>
        <p:spPr bwMode="auto">
          <a:xfrm>
            <a:off x="1008063" y="2132856"/>
            <a:ext cx="5664002" cy="1440160"/>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12" name="表格 11"/>
          <p:cNvGraphicFramePr>
            <a:graphicFrameLocks noGrp="1"/>
          </p:cNvGraphicFramePr>
          <p:nvPr>
            <p:extLst/>
          </p:nvPr>
        </p:nvGraphicFramePr>
        <p:xfrm>
          <a:off x="6744073" y="2618890"/>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1"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23" name="表格 22"/>
          <p:cNvGraphicFramePr>
            <a:graphicFrameLocks noGrp="1"/>
          </p:cNvGraphicFramePr>
          <p:nvPr>
            <p:extLst/>
          </p:nvPr>
        </p:nvGraphicFramePr>
        <p:xfrm>
          <a:off x="2531605" y="2618910"/>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25" name="表格 24"/>
          <p:cNvGraphicFramePr>
            <a:graphicFrameLocks noGrp="1"/>
          </p:cNvGraphicFramePr>
          <p:nvPr>
            <p:extLst/>
          </p:nvPr>
        </p:nvGraphicFramePr>
        <p:xfrm>
          <a:off x="6744073" y="5013176"/>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1"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26" name="表格 25"/>
          <p:cNvGraphicFramePr>
            <a:graphicFrameLocks noGrp="1"/>
          </p:cNvGraphicFramePr>
          <p:nvPr>
            <p:extLst/>
          </p:nvPr>
        </p:nvGraphicFramePr>
        <p:xfrm>
          <a:off x="2531605" y="5013196"/>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31" name="表格 30"/>
          <p:cNvGraphicFramePr>
            <a:graphicFrameLocks noGrp="1"/>
          </p:cNvGraphicFramePr>
          <p:nvPr>
            <p:extLst/>
          </p:nvPr>
        </p:nvGraphicFramePr>
        <p:xfrm>
          <a:off x="6744073" y="2276872"/>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32" name="表格 31"/>
          <p:cNvGraphicFramePr>
            <a:graphicFrameLocks noGrp="1"/>
          </p:cNvGraphicFramePr>
          <p:nvPr>
            <p:extLst/>
          </p:nvPr>
        </p:nvGraphicFramePr>
        <p:xfrm>
          <a:off x="2531605" y="2276892"/>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33" name="表格 32"/>
          <p:cNvGraphicFramePr>
            <a:graphicFrameLocks noGrp="1"/>
          </p:cNvGraphicFramePr>
          <p:nvPr>
            <p:extLst/>
          </p:nvPr>
        </p:nvGraphicFramePr>
        <p:xfrm>
          <a:off x="6744073" y="3753036"/>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1"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34" name="表格 33"/>
          <p:cNvGraphicFramePr>
            <a:graphicFrameLocks noGrp="1"/>
          </p:cNvGraphicFramePr>
          <p:nvPr>
            <p:extLst/>
          </p:nvPr>
        </p:nvGraphicFramePr>
        <p:xfrm>
          <a:off x="2531605" y="3753056"/>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35" name="矩形 34"/>
          <p:cNvSpPr/>
          <p:nvPr/>
        </p:nvSpPr>
        <p:spPr>
          <a:xfrm>
            <a:off x="983432" y="2276872"/>
            <a:ext cx="1332147"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192.168.10.0</a:t>
            </a:r>
          </a:p>
        </p:txBody>
      </p:sp>
      <p:sp>
        <p:nvSpPr>
          <p:cNvPr id="36" name="矩形 35"/>
          <p:cNvSpPr/>
          <p:nvPr/>
        </p:nvSpPr>
        <p:spPr>
          <a:xfrm>
            <a:off x="983432" y="2636912"/>
            <a:ext cx="1548173" cy="30777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New mask /25</a:t>
            </a:r>
          </a:p>
        </p:txBody>
      </p:sp>
      <p:sp>
        <p:nvSpPr>
          <p:cNvPr id="3" name="右大括号 2"/>
          <p:cNvSpPr/>
          <p:nvPr/>
        </p:nvSpPr>
        <p:spPr bwMode="auto">
          <a:xfrm rot="5400000">
            <a:off x="4632104" y="908720"/>
            <a:ext cx="252028" cy="4428492"/>
          </a:xfrm>
          <a:prstGeom prst="rightBrace">
            <a:avLst>
              <a:gd name="adj1" fmla="val 62755"/>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 name="右大括号 40"/>
          <p:cNvSpPr/>
          <p:nvPr/>
        </p:nvSpPr>
        <p:spPr bwMode="auto">
          <a:xfrm rot="5400000">
            <a:off x="7800008" y="2288693"/>
            <a:ext cx="252030" cy="1668547"/>
          </a:xfrm>
          <a:prstGeom prst="rightBrace">
            <a:avLst>
              <a:gd name="adj1" fmla="val 56708"/>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矩形 50"/>
          <p:cNvSpPr/>
          <p:nvPr/>
        </p:nvSpPr>
        <p:spPr>
          <a:xfrm>
            <a:off x="906700" y="3673907"/>
            <a:ext cx="1620180" cy="523220"/>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Subnet 1's network address</a:t>
            </a:r>
          </a:p>
        </p:txBody>
      </p:sp>
      <p:sp>
        <p:nvSpPr>
          <p:cNvPr id="52" name="矩形 51"/>
          <p:cNvSpPr/>
          <p:nvPr/>
        </p:nvSpPr>
        <p:spPr>
          <a:xfrm>
            <a:off x="906700" y="4934047"/>
            <a:ext cx="1620180" cy="523220"/>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Subnet 2's network address</a:t>
            </a:r>
          </a:p>
        </p:txBody>
      </p:sp>
      <p:sp>
        <p:nvSpPr>
          <p:cNvPr id="53" name="矩形 52"/>
          <p:cNvSpPr/>
          <p:nvPr/>
        </p:nvSpPr>
        <p:spPr>
          <a:xfrm>
            <a:off x="8868308" y="3753036"/>
            <a:ext cx="1728192"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192.168.10.0/25</a:t>
            </a:r>
          </a:p>
        </p:txBody>
      </p:sp>
      <p:sp>
        <p:nvSpPr>
          <p:cNvPr id="54" name="矩形 53"/>
          <p:cNvSpPr/>
          <p:nvPr/>
        </p:nvSpPr>
        <p:spPr>
          <a:xfrm>
            <a:off x="8868308" y="5013176"/>
            <a:ext cx="1908212"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192.168.10.128/25</a:t>
            </a:r>
          </a:p>
        </p:txBody>
      </p:sp>
      <p:graphicFrame>
        <p:nvGraphicFramePr>
          <p:cNvPr id="29" name="表格 28"/>
          <p:cNvGraphicFramePr>
            <a:graphicFrameLocks noGrp="1"/>
          </p:cNvGraphicFramePr>
          <p:nvPr>
            <p:extLst/>
          </p:nvPr>
        </p:nvGraphicFramePr>
        <p:xfrm>
          <a:off x="6744073" y="4257092"/>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1"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30" name="表格 29"/>
          <p:cNvGraphicFramePr>
            <a:graphicFrameLocks noGrp="1"/>
          </p:cNvGraphicFramePr>
          <p:nvPr>
            <p:extLst/>
          </p:nvPr>
        </p:nvGraphicFramePr>
        <p:xfrm>
          <a:off x="2531605" y="4257112"/>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37" name="矩形 36"/>
          <p:cNvSpPr/>
          <p:nvPr/>
        </p:nvSpPr>
        <p:spPr>
          <a:xfrm>
            <a:off x="906699" y="4177963"/>
            <a:ext cx="1707813" cy="523220"/>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Subnet 1's broadcast address</a:t>
            </a:r>
          </a:p>
        </p:txBody>
      </p:sp>
      <p:sp>
        <p:nvSpPr>
          <p:cNvPr id="38" name="矩形 37"/>
          <p:cNvSpPr/>
          <p:nvPr/>
        </p:nvSpPr>
        <p:spPr>
          <a:xfrm>
            <a:off x="8868308" y="4257092"/>
            <a:ext cx="2124236" cy="307777"/>
          </a:xfrm>
          <a:prstGeom prst="rect">
            <a:avLst/>
          </a:prstGeom>
        </p:spPr>
        <p:txBody>
          <a:bodyPr wrap="square">
            <a:noAutofit/>
          </a:bodyPr>
          <a:lstStyle/>
          <a:p>
            <a:pP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192.168.10.127/25</a:t>
            </a:r>
          </a:p>
        </p:txBody>
      </p:sp>
      <p:graphicFrame>
        <p:nvGraphicFramePr>
          <p:cNvPr id="39" name="表格 38"/>
          <p:cNvGraphicFramePr>
            <a:graphicFrameLocks noGrp="1"/>
          </p:cNvGraphicFramePr>
          <p:nvPr>
            <p:extLst/>
          </p:nvPr>
        </p:nvGraphicFramePr>
        <p:xfrm>
          <a:off x="6744073" y="5517212"/>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600" b="1"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40" name="表格 39"/>
          <p:cNvGraphicFramePr>
            <a:graphicFrameLocks noGrp="1"/>
          </p:cNvGraphicFramePr>
          <p:nvPr>
            <p:extLst/>
          </p:nvPr>
        </p:nvGraphicFramePr>
        <p:xfrm>
          <a:off x="2531605" y="5517232"/>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43" name="矩形 42"/>
          <p:cNvSpPr/>
          <p:nvPr/>
        </p:nvSpPr>
        <p:spPr>
          <a:xfrm>
            <a:off x="906700" y="5438083"/>
            <a:ext cx="1801332" cy="523220"/>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Subnet 2's broadcast address</a:t>
            </a:r>
          </a:p>
        </p:txBody>
      </p:sp>
      <p:sp>
        <p:nvSpPr>
          <p:cNvPr id="44" name="矩形 43"/>
          <p:cNvSpPr/>
          <p:nvPr/>
        </p:nvSpPr>
        <p:spPr>
          <a:xfrm>
            <a:off x="8868308" y="5517212"/>
            <a:ext cx="2124236" cy="307777"/>
          </a:xfrm>
          <a:prstGeom prst="rect">
            <a:avLst/>
          </a:prstGeom>
        </p:spPr>
        <p:txBody>
          <a:bodyPr wrap="square">
            <a:noAutofit/>
          </a:bodyPr>
          <a:lstStyle/>
          <a:p>
            <a:pP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192.168.10.255/25</a:t>
            </a:r>
          </a:p>
        </p:txBody>
      </p:sp>
      <p:sp>
        <p:nvSpPr>
          <p:cNvPr id="47" name="矩形 46"/>
          <p:cNvSpPr/>
          <p:nvPr/>
        </p:nvSpPr>
        <p:spPr>
          <a:xfrm>
            <a:off x="3740726" y="3212976"/>
            <a:ext cx="1901536" cy="338554"/>
          </a:xfrm>
          <a:prstGeom prst="rect">
            <a:avLst/>
          </a:prstGeom>
        </p:spPr>
        <p:txBody>
          <a:bodyPr wrap="square">
            <a:noAutofit/>
          </a:bodyPr>
          <a:lstStyle/>
          <a:p>
            <a:pPr algn="ctr" fontAlgn="ctr"/>
            <a:r>
              <a:rPr lang="en-US" sz="1600" b="1" dirty="0">
                <a:latin typeface="Huawei Sans" panose="020C0503030203020204" pitchFamily="34" charset="0"/>
                <a:ea typeface="方正兰亭黑简体" panose="02000000000000000000" pitchFamily="2" charset="-122"/>
                <a:cs typeface="Huawei Sans" panose="020C0503030203020204" pitchFamily="34" charset="0"/>
              </a:rPr>
              <a:t>Network part</a:t>
            </a:r>
          </a:p>
        </p:txBody>
      </p:sp>
      <p:sp>
        <p:nvSpPr>
          <p:cNvPr id="48" name="矩形 47"/>
          <p:cNvSpPr/>
          <p:nvPr/>
        </p:nvSpPr>
        <p:spPr>
          <a:xfrm>
            <a:off x="7036724" y="3212976"/>
            <a:ext cx="1901536" cy="338554"/>
          </a:xfrm>
          <a:prstGeom prst="rect">
            <a:avLst/>
          </a:prstGeom>
        </p:spPr>
        <p:txBody>
          <a:bodyPr wrap="square">
            <a:noAutofit/>
          </a:bodyPr>
          <a:lstStyle/>
          <a:p>
            <a:pPr algn="ctr" fontAlgn="ctr"/>
            <a:r>
              <a:rPr lang="en-US" sz="1600" b="1" dirty="0">
                <a:latin typeface="Huawei Sans" panose="020C0503030203020204" pitchFamily="34" charset="0"/>
                <a:ea typeface="方正兰亭黑简体" panose="02000000000000000000" pitchFamily="2" charset="-122"/>
                <a:cs typeface="Huawei Sans" panose="020C0503030203020204" pitchFamily="34" charset="0"/>
              </a:rPr>
              <a:t>Host part</a:t>
            </a:r>
          </a:p>
        </p:txBody>
      </p:sp>
    </p:spTree>
    <p:extLst>
      <p:ext uri="{BB962C8B-B14F-4D97-AF65-F5344CB8AC3E}">
        <p14:creationId xmlns:p14="http://schemas.microsoft.com/office/powerpoint/2010/main" val="3932354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bwMode="auto">
          <a:xfrm>
            <a:off x="8572176" y="4566610"/>
            <a:ext cx="972108" cy="1044116"/>
          </a:xfrm>
          <a:prstGeom prst="rect">
            <a:avLst/>
          </a:prstGeom>
          <a:pattFill prst="wdUpDiag">
            <a:fgClr>
              <a:srgbClr val="FFD17D"/>
            </a:fgClr>
            <a:bgClr>
              <a:schemeClr val="bg1"/>
            </a:bgClr>
          </a:patt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 name="标题 1"/>
          <p:cNvSpPr>
            <a:spLocks noGrp="1"/>
          </p:cNvSpPr>
          <p:nvPr>
            <p:ph type="title"/>
          </p:nvPr>
        </p:nvSpPr>
        <p:spPr/>
        <p:txBody>
          <a:bodyPr wrap="square">
            <a:noAutofit/>
          </a:bodyPr>
          <a:lstStyle/>
          <a:p>
            <a:r>
              <a:rPr lang="en-US" dirty="0" smtClean="0">
                <a:latin typeface="Huawei Sans" panose="020C0503030203020204" pitchFamily="34" charset="0"/>
                <a:ea typeface="方正兰亭黑简体" panose="02000000000000000000" pitchFamily="2" charset="-122"/>
                <a:cs typeface="Huawei Sans" panose="020C0503030203020204" pitchFamily="34" charset="0"/>
              </a:rPr>
              <a:t>Practice: </a:t>
            </a:r>
            <a:r>
              <a:rPr lang="en-US" dirty="0">
                <a:latin typeface="Huawei Sans" panose="020C0503030203020204" pitchFamily="34" charset="0"/>
                <a:ea typeface="方正兰亭黑简体" panose="02000000000000000000" pitchFamily="2" charset="-122"/>
                <a:cs typeface="Huawei Sans" panose="020C0503030203020204" pitchFamily="34" charset="0"/>
              </a:rPr>
              <a:t>Computing Subnets (1)</a:t>
            </a:r>
          </a:p>
        </p:txBody>
      </p:sp>
      <p:sp>
        <p:nvSpPr>
          <p:cNvPr id="44" name="文本框 43"/>
          <p:cNvSpPr txBox="1"/>
          <p:nvPr/>
        </p:nvSpPr>
        <p:spPr bwMode="auto">
          <a:xfrm>
            <a:off x="6123904" y="2473660"/>
            <a:ext cx="5584676" cy="4349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marL="285750" indent="-285750" fontAlgn="ctr">
              <a:lnSpc>
                <a:spcPct val="125000"/>
              </a:lnSpc>
              <a:buFont typeface="Arial" panose="020B0604020202020204" pitchFamily="34" charset="0"/>
              <a:buChar char="•"/>
            </a:pPr>
            <a:r>
              <a:rPr lang="en-US" b="1"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Answer: </a:t>
            </a:r>
            <a:r>
              <a:rPr lang="en-US" sz="1400"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Use a network with 10 hosts as an </a:t>
            </a:r>
            <a:r>
              <a:rPr lang="en-US" sz="1400"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example.)</a:t>
            </a:r>
            <a:endPar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5" name="文本框 44"/>
          <p:cNvSpPr txBox="1"/>
          <p:nvPr/>
        </p:nvSpPr>
        <p:spPr bwMode="auto">
          <a:xfrm>
            <a:off x="6411936" y="2856463"/>
            <a:ext cx="4968552" cy="89657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Step 1: Calculate the number of host bits to be taken.</a:t>
            </a:r>
          </a:p>
          <a:p>
            <a:pPr fontAlgn="ctr">
              <a:lnSpc>
                <a:spcPct val="125000"/>
              </a:lnSpc>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2</a:t>
            </a:r>
            <a:r>
              <a:rPr lang="en-US" sz="1400" baseline="30000" dirty="0">
                <a:latin typeface="Huawei Sans" panose="020C0503030203020204" pitchFamily="34" charset="0"/>
                <a:ea typeface="方正兰亭黑简体" panose="02000000000000000000" pitchFamily="2" charset="-122"/>
                <a:cs typeface="Huawei Sans" panose="020C0503030203020204" pitchFamily="34" charset="0"/>
              </a:rPr>
              <a:t>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a:latin typeface="Huawei Sans" panose="020C0503030203020204" pitchFamily="34" charset="0"/>
              </a:rPr>
              <a:t>– </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2 ≥ 10</a:t>
            </a:r>
          </a:p>
          <a:p>
            <a:pPr fontAlgn="ctr">
              <a:lnSpc>
                <a:spcPct val="1250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n ≥ 4, host bits</a:t>
            </a:r>
          </a:p>
        </p:txBody>
      </p:sp>
      <p:sp>
        <p:nvSpPr>
          <p:cNvPr id="46" name="文本框 45"/>
          <p:cNvSpPr txBox="1"/>
          <p:nvPr/>
        </p:nvSpPr>
        <p:spPr bwMode="auto">
          <a:xfrm>
            <a:off x="6411936" y="3863124"/>
            <a:ext cx="4968552" cy="357964"/>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defPPr>
              <a:defRPr lang="zh-CN"/>
            </a:defPPr>
            <a:lvl1pPr fontAlgn="base">
              <a:lnSpc>
                <a:spcPct val="125000"/>
              </a:lnSpc>
              <a:defRPr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fontAlgn="ctr"/>
            <a:r>
              <a:rPr lang="en-US">
                <a:latin typeface="Huawei Sans" panose="020C0503030203020204" pitchFamily="34" charset="0"/>
              </a:rPr>
              <a:t>Step 2: Take bits from the host part.</a:t>
            </a:r>
          </a:p>
        </p:txBody>
      </p:sp>
      <p:graphicFrame>
        <p:nvGraphicFramePr>
          <p:cNvPr id="47" name="表格 46"/>
          <p:cNvGraphicFramePr>
            <a:graphicFrameLocks noGrp="1"/>
          </p:cNvGraphicFramePr>
          <p:nvPr>
            <p:extLst/>
          </p:nvPr>
        </p:nvGraphicFramePr>
        <p:xfrm>
          <a:off x="8536396" y="5034662"/>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48" name="表格 47"/>
          <p:cNvGraphicFramePr>
            <a:graphicFrameLocks noGrp="1"/>
          </p:cNvGraphicFramePr>
          <p:nvPr>
            <p:extLst/>
          </p:nvPr>
        </p:nvGraphicFramePr>
        <p:xfrm>
          <a:off x="6928595" y="5034682"/>
          <a:ext cx="1620000" cy="360000"/>
        </p:xfrm>
        <a:graphic>
          <a:graphicData uri="http://schemas.openxmlformats.org/drawingml/2006/table">
            <a:tbl>
              <a:tblPr firstRow="1" bandRow="1">
                <a:tableStyleId>{2A488322-F2BA-4B5B-9748-0D474271808F}</a:tableStyleId>
              </a:tblPr>
              <a:tblGrid>
                <a:gridCol w="540000">
                  <a:extLst>
                    <a:ext uri="{9D8B030D-6E8A-4147-A177-3AD203B41FA5}">
                      <a16:colId xmlns="" xmlns:a16="http://schemas.microsoft.com/office/drawing/2014/main" val="20000"/>
                    </a:ext>
                  </a:extLst>
                </a:gridCol>
                <a:gridCol w="540000">
                  <a:extLst>
                    <a:ext uri="{9D8B030D-6E8A-4147-A177-3AD203B41FA5}">
                      <a16:colId xmlns="" xmlns:a16="http://schemas.microsoft.com/office/drawing/2014/main" val="20001"/>
                    </a:ext>
                  </a:extLst>
                </a:gridCol>
                <a:gridCol w="540000">
                  <a:extLst>
                    <a:ext uri="{9D8B030D-6E8A-4147-A177-3AD203B41FA5}">
                      <a16:colId xmlns="" xmlns:a16="http://schemas.microsoft.com/office/drawing/2014/main" val="20002"/>
                    </a:ext>
                  </a:extLst>
                </a:gridCol>
              </a:tblGrid>
              <a:tr h="360000">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49" name="表格 48"/>
          <p:cNvGraphicFramePr>
            <a:graphicFrameLocks noGrp="1"/>
          </p:cNvGraphicFramePr>
          <p:nvPr>
            <p:extLst/>
          </p:nvPr>
        </p:nvGraphicFramePr>
        <p:xfrm>
          <a:off x="8536396" y="4692644"/>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50" name="表格 49"/>
          <p:cNvGraphicFramePr>
            <a:graphicFrameLocks noGrp="1"/>
          </p:cNvGraphicFramePr>
          <p:nvPr>
            <p:extLst/>
          </p:nvPr>
        </p:nvGraphicFramePr>
        <p:xfrm>
          <a:off x="6928595" y="4692664"/>
          <a:ext cx="1620000" cy="360000"/>
        </p:xfrm>
        <a:graphic>
          <a:graphicData uri="http://schemas.openxmlformats.org/drawingml/2006/table">
            <a:tbl>
              <a:tblPr firstRow="1" bandRow="1">
                <a:tableStyleId>{2A488322-F2BA-4B5B-9748-0D474271808F}</a:tableStyleId>
              </a:tblPr>
              <a:tblGrid>
                <a:gridCol w="540000">
                  <a:extLst>
                    <a:ext uri="{9D8B030D-6E8A-4147-A177-3AD203B41FA5}">
                      <a16:colId xmlns="" xmlns:a16="http://schemas.microsoft.com/office/drawing/2014/main" val="20000"/>
                    </a:ext>
                  </a:extLst>
                </a:gridCol>
                <a:gridCol w="540000">
                  <a:extLst>
                    <a:ext uri="{9D8B030D-6E8A-4147-A177-3AD203B41FA5}">
                      <a16:colId xmlns="" xmlns:a16="http://schemas.microsoft.com/office/drawing/2014/main" val="20001"/>
                    </a:ext>
                  </a:extLst>
                </a:gridCol>
                <a:gridCol w="540000">
                  <a:extLst>
                    <a:ext uri="{9D8B030D-6E8A-4147-A177-3AD203B41FA5}">
                      <a16:colId xmlns="" xmlns:a16="http://schemas.microsoft.com/office/drawing/2014/main" val="20002"/>
                    </a:ext>
                  </a:extLst>
                </a:gridCol>
              </a:tblGrid>
              <a:tr h="360000">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52" name="矩形 51"/>
          <p:cNvSpPr/>
          <p:nvPr/>
        </p:nvSpPr>
        <p:spPr>
          <a:xfrm>
            <a:off x="8042564" y="5790746"/>
            <a:ext cx="1573728" cy="338554"/>
          </a:xfrm>
          <a:prstGeom prst="rect">
            <a:avLst/>
          </a:prstGeom>
        </p:spPr>
        <p:txBody>
          <a:bodyPr wrap="square">
            <a:noAutofit/>
          </a:bodyPr>
          <a:lstStyle/>
          <a:p>
            <a:pPr algn="ctr" fontAlgn="ctr"/>
            <a:r>
              <a:rPr lang="en-US" sz="1600" b="1" dirty="0">
                <a:latin typeface="Huawei Sans" panose="020C0503030203020204" pitchFamily="34" charset="0"/>
                <a:ea typeface="方正兰亭黑简体" panose="02000000000000000000" pitchFamily="2" charset="-122"/>
                <a:cs typeface="Huawei Sans" panose="020C0503030203020204" pitchFamily="34" charset="0"/>
              </a:rPr>
              <a:t>Subnet bits</a:t>
            </a:r>
          </a:p>
        </p:txBody>
      </p:sp>
      <p:sp>
        <p:nvSpPr>
          <p:cNvPr id="53" name="下箭头 52"/>
          <p:cNvSpPr/>
          <p:nvPr/>
        </p:nvSpPr>
        <p:spPr bwMode="auto">
          <a:xfrm>
            <a:off x="9004224" y="5502714"/>
            <a:ext cx="144016" cy="288032"/>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54" name="直接箭头连接符 53"/>
          <p:cNvCxnSpPr/>
          <p:nvPr/>
        </p:nvCxnSpPr>
        <p:spPr bwMode="auto">
          <a:xfrm>
            <a:off x="8572176" y="4458598"/>
            <a:ext cx="900000"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sp>
        <p:nvSpPr>
          <p:cNvPr id="55" name="矩形 54"/>
          <p:cNvSpPr/>
          <p:nvPr/>
        </p:nvSpPr>
        <p:spPr>
          <a:xfrm>
            <a:off x="7805893" y="4147356"/>
            <a:ext cx="2836718" cy="307777"/>
          </a:xfrm>
          <a:prstGeom prst="rect">
            <a:avLst/>
          </a:prstGeom>
        </p:spPr>
        <p:txBody>
          <a:bodyPr wrap="square">
            <a:noAutofit/>
          </a:bodyPr>
          <a:lstStyle/>
          <a:p>
            <a:pPr fontAlgn="ctr"/>
            <a:r>
              <a:rPr lang="en-US" sz="1400" b="1" dirty="0">
                <a:latin typeface="Huawei Sans" panose="020C0503030203020204" pitchFamily="34" charset="0"/>
                <a:ea typeface="方正兰亭黑简体" panose="02000000000000000000" pitchFamily="2" charset="-122"/>
                <a:cs typeface="Huawei Sans" panose="020C0503030203020204" pitchFamily="34" charset="0"/>
              </a:rPr>
              <a:t>Take 4 bits from the host part.</a:t>
            </a:r>
          </a:p>
        </p:txBody>
      </p:sp>
      <p:sp>
        <p:nvSpPr>
          <p:cNvPr id="56" name="矩形 55"/>
          <p:cNvSpPr/>
          <p:nvPr/>
        </p:nvSpPr>
        <p:spPr>
          <a:xfrm>
            <a:off x="5590309" y="4705399"/>
            <a:ext cx="1361687" cy="307777"/>
          </a:xfrm>
          <a:prstGeom prst="rect">
            <a:avLst/>
          </a:prstGeom>
        </p:spPr>
        <p:txBody>
          <a:bodyPr wrap="square">
            <a:noAutofit/>
          </a:bodyPr>
          <a:lstStyle/>
          <a:p>
            <a:pPr algn="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IP address</a:t>
            </a:r>
          </a:p>
        </p:txBody>
      </p:sp>
      <p:sp>
        <p:nvSpPr>
          <p:cNvPr id="57" name="矩形 56"/>
          <p:cNvSpPr/>
          <p:nvPr/>
        </p:nvSpPr>
        <p:spPr>
          <a:xfrm>
            <a:off x="5590309" y="5065439"/>
            <a:ext cx="1361687" cy="307777"/>
          </a:xfrm>
          <a:prstGeom prst="rect">
            <a:avLst/>
          </a:prstGeom>
        </p:spPr>
        <p:txBody>
          <a:bodyPr wrap="square">
            <a:noAutofit/>
          </a:bodyPr>
          <a:lstStyle/>
          <a:p>
            <a:pPr algn="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Subnet mask</a:t>
            </a:r>
          </a:p>
        </p:txBody>
      </p:sp>
      <p:sp>
        <p:nvSpPr>
          <p:cNvPr id="59" name="文本框 58"/>
          <p:cNvSpPr txBox="1"/>
          <p:nvPr/>
        </p:nvSpPr>
        <p:spPr bwMode="auto">
          <a:xfrm>
            <a:off x="9576643" y="5798266"/>
            <a:ext cx="2131937" cy="523220"/>
          </a:xfrm>
          <a:prstGeom prst="rect">
            <a:avLst/>
          </a:prstGeom>
        </p:spPr>
        <p:txBody>
          <a:bodyPr wrap="square">
            <a:noAutofit/>
          </a:bodyPr>
          <a:lstStyle>
            <a:defPPr>
              <a:defRPr lang="zh-CN"/>
            </a:defPPr>
            <a:lvl1pPr fontAlgn="base">
              <a:defRPr sz="1400">
                <a:latin typeface="Huawei Sans" panose="020C0503030203020204" pitchFamily="34" charset="0"/>
                <a:ea typeface="方正兰亭黑简体" panose="02000000000000000000" pitchFamily="2" charset="-122"/>
                <a:cs typeface="Huawei Sans" panose="020C0503030203020204" pitchFamily="34" charset="0"/>
              </a:defRPr>
            </a:lvl1pPr>
          </a:lstStyle>
          <a:p>
            <a:pPr fontAlgn="ctr"/>
            <a:r>
              <a:rPr lang="en-US" dirty="0">
                <a:latin typeface="Huawei Sans" panose="020C0503030203020204" pitchFamily="34" charset="0"/>
              </a:rPr>
              <a:t>Number of subnets: </a:t>
            </a:r>
            <a:endParaRPr lang="en-US" dirty="0" smtClean="0">
              <a:latin typeface="Huawei Sans" panose="020C0503030203020204" pitchFamily="34" charset="0"/>
            </a:endParaRPr>
          </a:p>
          <a:p>
            <a:pPr fontAlgn="ctr"/>
            <a:r>
              <a:rPr lang="en-US" dirty="0" smtClean="0">
                <a:latin typeface="Huawei Sans" panose="020C0503030203020204" pitchFamily="34" charset="0"/>
              </a:rPr>
              <a:t>2</a:t>
            </a:r>
            <a:r>
              <a:rPr lang="en-US" baseline="30000" dirty="0" smtClean="0">
                <a:latin typeface="Huawei Sans" panose="020C0503030203020204" pitchFamily="34" charset="0"/>
              </a:rPr>
              <a:t>4</a:t>
            </a:r>
            <a:r>
              <a:rPr lang="en-US" dirty="0" smtClean="0">
                <a:latin typeface="Huawei Sans" panose="020C0503030203020204" pitchFamily="34" charset="0"/>
              </a:rPr>
              <a:t> </a:t>
            </a:r>
            <a:r>
              <a:rPr lang="en-US" dirty="0">
                <a:latin typeface="Huawei Sans" panose="020C0503030203020204" pitchFamily="34" charset="0"/>
              </a:rPr>
              <a:t>= 16 subnets</a:t>
            </a:r>
          </a:p>
        </p:txBody>
      </p:sp>
      <p:sp>
        <p:nvSpPr>
          <p:cNvPr id="93" name="矩形 92"/>
          <p:cNvSpPr/>
          <p:nvPr/>
        </p:nvSpPr>
        <p:spPr bwMode="auto">
          <a:xfrm>
            <a:off x="6126409" y="1331429"/>
            <a:ext cx="5004556" cy="864096"/>
          </a:xfrm>
          <a:prstGeom prst="rect">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4" name="文本框 93"/>
          <p:cNvSpPr txBox="1"/>
          <p:nvPr/>
        </p:nvSpPr>
        <p:spPr bwMode="auto">
          <a:xfrm>
            <a:off x="6126409" y="1247833"/>
            <a:ext cx="4968552" cy="101198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defPPr>
              <a:defRPr lang="zh-CN"/>
            </a:defPPr>
            <a:lvl1pPr marL="285750" indent="-285750" fontAlgn="base">
              <a:lnSpc>
                <a:spcPct val="125000"/>
              </a:lnSpc>
              <a:buFont typeface="Arial" panose="020B0604020202020204" pitchFamily="34" charset="0"/>
              <a:buChar char="•"/>
              <a:defRPr sz="1600" b="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fontAlgn="ctr">
              <a:lnSpc>
                <a:spcPct val="100000"/>
              </a:lnSpc>
            </a:pPr>
            <a:r>
              <a:rPr lang="en-US" b="1" dirty="0">
                <a:latin typeface="Huawei Sans" panose="020C0503030203020204" pitchFamily="34" charset="0"/>
              </a:rPr>
              <a:t>Question</a:t>
            </a:r>
            <a:r>
              <a:rPr lang="en-US" dirty="0">
                <a:latin typeface="Huawei Sans" panose="020C0503030203020204" pitchFamily="34" charset="0"/>
              </a:rPr>
              <a:t>: </a:t>
            </a:r>
            <a:r>
              <a:rPr lang="en-US" b="0" dirty="0">
                <a:latin typeface="Huawei Sans" panose="020C0503030203020204" pitchFamily="34" charset="0"/>
              </a:rPr>
              <a:t>An existing class C network segment is 192.168.1.0/24. Use the VLSM to allocate IP addresses to three subnets.</a:t>
            </a:r>
          </a:p>
        </p:txBody>
      </p:sp>
      <p:grpSp>
        <p:nvGrpSpPr>
          <p:cNvPr id="95" name="组合 94"/>
          <p:cNvGrpSpPr/>
          <p:nvPr/>
        </p:nvGrpSpPr>
        <p:grpSpPr>
          <a:xfrm>
            <a:off x="556032" y="1807865"/>
            <a:ext cx="5076601" cy="3456806"/>
            <a:chOff x="1008063" y="2168860"/>
            <a:chExt cx="5076601" cy="3456806"/>
          </a:xfrm>
        </p:grpSpPr>
        <p:sp>
          <p:nvSpPr>
            <p:cNvPr id="96" name="任意多边形 95"/>
            <p:cNvSpPr/>
            <p:nvPr/>
          </p:nvSpPr>
          <p:spPr bwMode="auto">
            <a:xfrm>
              <a:off x="2773932" y="3799607"/>
              <a:ext cx="873796" cy="133449"/>
            </a:xfrm>
            <a:custGeom>
              <a:avLst/>
              <a:gdLst>
                <a:gd name="connsiteX0" fmla="*/ 0 w 1409700"/>
                <a:gd name="connsiteY0" fmla="*/ 0 h 203200"/>
                <a:gd name="connsiteX1" fmla="*/ 736600 w 1409700"/>
                <a:gd name="connsiteY1" fmla="*/ 0 h 203200"/>
                <a:gd name="connsiteX2" fmla="*/ 533400 w 1409700"/>
                <a:gd name="connsiteY2" fmla="*/ 203200 h 203200"/>
                <a:gd name="connsiteX3" fmla="*/ 1409700 w 1409700"/>
                <a:gd name="connsiteY3" fmla="*/ 203200 h 203200"/>
              </a:gdLst>
              <a:ahLst/>
              <a:cxnLst>
                <a:cxn ang="0">
                  <a:pos x="connsiteX0" y="connsiteY0"/>
                </a:cxn>
                <a:cxn ang="0">
                  <a:pos x="connsiteX1" y="connsiteY1"/>
                </a:cxn>
                <a:cxn ang="0">
                  <a:pos x="connsiteX2" y="connsiteY2"/>
                </a:cxn>
                <a:cxn ang="0">
                  <a:pos x="connsiteX3" y="connsiteY3"/>
                </a:cxn>
              </a:cxnLst>
              <a:rect l="l" t="t" r="r" b="b"/>
              <a:pathLst>
                <a:path w="1409700" h="203200">
                  <a:moveTo>
                    <a:pt x="0" y="0"/>
                  </a:moveTo>
                  <a:lnTo>
                    <a:pt x="736600" y="0"/>
                  </a:lnTo>
                  <a:lnTo>
                    <a:pt x="533400" y="203200"/>
                  </a:lnTo>
                  <a:lnTo>
                    <a:pt x="1409700" y="203200"/>
                  </a:lnTo>
                </a:path>
              </a:pathLst>
            </a:cu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7" name="椭圆 96"/>
            <p:cNvSpPr/>
            <p:nvPr/>
          </p:nvSpPr>
          <p:spPr bwMode="auto">
            <a:xfrm>
              <a:off x="4104444" y="2636912"/>
              <a:ext cx="1980220" cy="2628292"/>
            </a:xfrm>
            <a:prstGeom prst="ellipse">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8" name="椭圆 97"/>
            <p:cNvSpPr/>
            <p:nvPr/>
          </p:nvSpPr>
          <p:spPr bwMode="auto">
            <a:xfrm>
              <a:off x="1008063" y="3969060"/>
              <a:ext cx="2232248" cy="1656606"/>
            </a:xfrm>
            <a:prstGeom prst="ellipse">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9" name="椭圆 98"/>
            <p:cNvSpPr/>
            <p:nvPr/>
          </p:nvSpPr>
          <p:spPr bwMode="auto">
            <a:xfrm>
              <a:off x="1020999" y="2168860"/>
              <a:ext cx="2232248" cy="1656606"/>
            </a:xfrm>
            <a:prstGeom prst="ellipse">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00" name="图片 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7368" y="3655591"/>
              <a:ext cx="576064" cy="472372"/>
            </a:xfrm>
            <a:prstGeom prst="rect">
              <a:avLst/>
            </a:prstGeom>
          </p:spPr>
        </p:pic>
        <p:pic>
          <p:nvPicPr>
            <p:cNvPr id="101" name="图片 100" descr="PC.png"/>
            <p:cNvPicPr>
              <a:picLocks noChangeAspect="1"/>
            </p:cNvPicPr>
            <p:nvPr/>
          </p:nvPicPr>
          <p:blipFill>
            <a:blip r:embed="rId4" cstate="print"/>
            <a:stretch>
              <a:fillRect/>
            </a:stretch>
          </p:blipFill>
          <p:spPr>
            <a:xfrm>
              <a:off x="1307268" y="2755543"/>
              <a:ext cx="609376" cy="468000"/>
            </a:xfrm>
            <a:prstGeom prst="rect">
              <a:avLst/>
            </a:prstGeom>
          </p:spPr>
        </p:pic>
        <p:cxnSp>
          <p:nvCxnSpPr>
            <p:cNvPr id="102" name="直接连接符 101"/>
            <p:cNvCxnSpPr/>
            <p:nvPr/>
          </p:nvCxnSpPr>
          <p:spPr bwMode="auto">
            <a:xfrm>
              <a:off x="1271464" y="3444371"/>
              <a:ext cx="1800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pic>
          <p:nvPicPr>
            <p:cNvPr id="103" name="图片 102" descr="PC.png"/>
            <p:cNvPicPr>
              <a:picLocks noChangeAspect="1"/>
            </p:cNvPicPr>
            <p:nvPr/>
          </p:nvPicPr>
          <p:blipFill>
            <a:blip r:embed="rId4" cstate="print"/>
            <a:stretch>
              <a:fillRect/>
            </a:stretch>
          </p:blipFill>
          <p:spPr>
            <a:xfrm>
              <a:off x="2351384" y="2755543"/>
              <a:ext cx="609376" cy="468000"/>
            </a:xfrm>
            <a:prstGeom prst="rect">
              <a:avLst/>
            </a:prstGeom>
          </p:spPr>
        </p:pic>
        <p:cxnSp>
          <p:nvCxnSpPr>
            <p:cNvPr id="104" name="直接连接符 103"/>
            <p:cNvCxnSpPr>
              <a:stCxn id="101" idx="2"/>
            </p:cNvCxnSpPr>
            <p:nvPr/>
          </p:nvCxnSpPr>
          <p:spPr bwMode="auto">
            <a:xfrm>
              <a:off x="1611956" y="3223543"/>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05" name="直接连接符 104"/>
            <p:cNvCxnSpPr>
              <a:stCxn id="103" idx="2"/>
            </p:cNvCxnSpPr>
            <p:nvPr/>
          </p:nvCxnSpPr>
          <p:spPr bwMode="auto">
            <a:xfrm flipH="1">
              <a:off x="2639416" y="3223543"/>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06" name="直接连接符 105"/>
            <p:cNvCxnSpPr>
              <a:endCxn id="100" idx="0"/>
            </p:cNvCxnSpPr>
            <p:nvPr/>
          </p:nvCxnSpPr>
          <p:spPr bwMode="auto">
            <a:xfrm>
              <a:off x="2495400" y="3439567"/>
              <a:ext cx="0" cy="21602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07" name="直接连接符 106"/>
            <p:cNvCxnSpPr>
              <a:stCxn id="100" idx="2"/>
            </p:cNvCxnSpPr>
            <p:nvPr/>
          </p:nvCxnSpPr>
          <p:spPr bwMode="auto">
            <a:xfrm>
              <a:off x="2495400" y="4127963"/>
              <a:ext cx="0" cy="21170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08" name="直接连接符 107"/>
            <p:cNvCxnSpPr/>
            <p:nvPr/>
          </p:nvCxnSpPr>
          <p:spPr bwMode="auto">
            <a:xfrm flipV="1">
              <a:off x="1271464" y="4334863"/>
              <a:ext cx="1800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109" name="直接连接符 108"/>
            <p:cNvCxnSpPr/>
            <p:nvPr/>
          </p:nvCxnSpPr>
          <p:spPr bwMode="auto">
            <a:xfrm flipV="1">
              <a:off x="1611956" y="4339667"/>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10" name="直接连接符 109"/>
            <p:cNvCxnSpPr/>
            <p:nvPr/>
          </p:nvCxnSpPr>
          <p:spPr bwMode="auto">
            <a:xfrm flipH="1" flipV="1">
              <a:off x="2639416" y="4339667"/>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111" name="图片 110" descr="PC.png"/>
            <p:cNvPicPr>
              <a:picLocks noChangeAspect="1"/>
            </p:cNvPicPr>
            <p:nvPr/>
          </p:nvPicPr>
          <p:blipFill>
            <a:blip r:embed="rId4" cstate="print"/>
            <a:stretch>
              <a:fillRect/>
            </a:stretch>
          </p:blipFill>
          <p:spPr>
            <a:xfrm>
              <a:off x="1307268" y="4519687"/>
              <a:ext cx="609376" cy="468000"/>
            </a:xfrm>
            <a:prstGeom prst="rect">
              <a:avLst/>
            </a:prstGeom>
          </p:spPr>
        </p:pic>
        <p:pic>
          <p:nvPicPr>
            <p:cNvPr id="112" name="图片 111" descr="PC.png"/>
            <p:cNvPicPr>
              <a:picLocks noChangeAspect="1"/>
            </p:cNvPicPr>
            <p:nvPr/>
          </p:nvPicPr>
          <p:blipFill>
            <a:blip r:embed="rId4" cstate="print"/>
            <a:stretch>
              <a:fillRect/>
            </a:stretch>
          </p:blipFill>
          <p:spPr>
            <a:xfrm>
              <a:off x="2351384" y="4519687"/>
              <a:ext cx="609376" cy="468000"/>
            </a:xfrm>
            <a:prstGeom prst="rect">
              <a:avLst/>
            </a:prstGeom>
          </p:spPr>
        </p:pic>
        <p:pic>
          <p:nvPicPr>
            <p:cNvPr id="113" name="图片 1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7728" y="3655591"/>
              <a:ext cx="576064" cy="472372"/>
            </a:xfrm>
            <a:prstGeom prst="rect">
              <a:avLst/>
            </a:prstGeom>
          </p:spPr>
        </p:pic>
        <p:cxnSp>
          <p:nvCxnSpPr>
            <p:cNvPr id="114" name="直接连接符 113"/>
            <p:cNvCxnSpPr>
              <a:stCxn id="113" idx="3"/>
            </p:cNvCxnSpPr>
            <p:nvPr/>
          </p:nvCxnSpPr>
          <p:spPr bwMode="auto">
            <a:xfrm flipV="1">
              <a:off x="4223792" y="3871615"/>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15" name="直接连接符 114"/>
            <p:cNvCxnSpPr/>
            <p:nvPr/>
          </p:nvCxnSpPr>
          <p:spPr bwMode="auto">
            <a:xfrm flipV="1">
              <a:off x="4511824" y="3151735"/>
              <a:ext cx="0" cy="180000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116" name="直接连接符 115"/>
            <p:cNvCxnSpPr/>
            <p:nvPr/>
          </p:nvCxnSpPr>
          <p:spPr bwMode="auto">
            <a:xfrm flipV="1">
              <a:off x="4511824" y="3349531"/>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117" name="图片 116" descr="PC.png"/>
            <p:cNvPicPr>
              <a:picLocks noChangeAspect="1"/>
            </p:cNvPicPr>
            <p:nvPr/>
          </p:nvPicPr>
          <p:blipFill>
            <a:blip r:embed="rId4" cstate="print"/>
            <a:stretch>
              <a:fillRect/>
            </a:stretch>
          </p:blipFill>
          <p:spPr>
            <a:xfrm>
              <a:off x="4799856" y="3115531"/>
              <a:ext cx="609376" cy="468000"/>
            </a:xfrm>
            <a:prstGeom prst="rect">
              <a:avLst/>
            </a:prstGeom>
          </p:spPr>
        </p:pic>
        <p:cxnSp>
          <p:nvCxnSpPr>
            <p:cNvPr id="118" name="直接连接符 117"/>
            <p:cNvCxnSpPr/>
            <p:nvPr/>
          </p:nvCxnSpPr>
          <p:spPr bwMode="auto">
            <a:xfrm flipV="1">
              <a:off x="4511824" y="4033607"/>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119" name="图片 118" descr="PC.png"/>
            <p:cNvPicPr>
              <a:picLocks noChangeAspect="1"/>
            </p:cNvPicPr>
            <p:nvPr/>
          </p:nvPicPr>
          <p:blipFill>
            <a:blip r:embed="rId4" cstate="print"/>
            <a:stretch>
              <a:fillRect/>
            </a:stretch>
          </p:blipFill>
          <p:spPr>
            <a:xfrm>
              <a:off x="4799856" y="3799607"/>
              <a:ext cx="609376" cy="468000"/>
            </a:xfrm>
            <a:prstGeom prst="rect">
              <a:avLst/>
            </a:prstGeom>
          </p:spPr>
        </p:pic>
        <p:cxnSp>
          <p:nvCxnSpPr>
            <p:cNvPr id="120" name="直接连接符 119"/>
            <p:cNvCxnSpPr/>
            <p:nvPr/>
          </p:nvCxnSpPr>
          <p:spPr bwMode="auto">
            <a:xfrm flipV="1">
              <a:off x="4511824" y="4887188"/>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121" name="图片 120" descr="PC.png"/>
            <p:cNvPicPr>
              <a:picLocks noChangeAspect="1"/>
            </p:cNvPicPr>
            <p:nvPr/>
          </p:nvPicPr>
          <p:blipFill>
            <a:blip r:embed="rId4" cstate="print"/>
            <a:stretch>
              <a:fillRect/>
            </a:stretch>
          </p:blipFill>
          <p:spPr>
            <a:xfrm>
              <a:off x="4799856" y="4653188"/>
              <a:ext cx="609376" cy="468000"/>
            </a:xfrm>
            <a:prstGeom prst="rect">
              <a:avLst/>
            </a:prstGeom>
          </p:spPr>
        </p:pic>
        <p:sp>
          <p:nvSpPr>
            <p:cNvPr id="122" name="矩形 121"/>
            <p:cNvSpPr/>
            <p:nvPr/>
          </p:nvSpPr>
          <p:spPr>
            <a:xfrm>
              <a:off x="1523292" y="2348880"/>
              <a:ext cx="111612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10 hosts</a:t>
              </a:r>
            </a:p>
          </p:txBody>
        </p:sp>
        <p:sp>
          <p:nvSpPr>
            <p:cNvPr id="123" name="矩形 122"/>
            <p:cNvSpPr/>
            <p:nvPr/>
          </p:nvSpPr>
          <p:spPr>
            <a:xfrm>
              <a:off x="1523292" y="5014292"/>
              <a:ext cx="111612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10 hosts</a:t>
              </a:r>
            </a:p>
          </p:txBody>
        </p:sp>
        <p:sp>
          <p:nvSpPr>
            <p:cNvPr id="124" name="矩形 123"/>
            <p:cNvSpPr/>
            <p:nvPr/>
          </p:nvSpPr>
          <p:spPr>
            <a:xfrm>
              <a:off x="4511824" y="2744924"/>
              <a:ext cx="111612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30 hosts</a:t>
              </a:r>
            </a:p>
          </p:txBody>
        </p:sp>
        <p:sp>
          <p:nvSpPr>
            <p:cNvPr id="125" name="矩形 124"/>
            <p:cNvSpPr/>
            <p:nvPr/>
          </p:nvSpPr>
          <p:spPr>
            <a:xfrm>
              <a:off x="1595500" y="2780928"/>
              <a:ext cx="111612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26" name="矩形 125"/>
            <p:cNvSpPr/>
            <p:nvPr/>
          </p:nvSpPr>
          <p:spPr>
            <a:xfrm>
              <a:off x="1595500" y="4581128"/>
              <a:ext cx="111612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27" name="矩形 126"/>
            <p:cNvSpPr/>
            <p:nvPr/>
          </p:nvSpPr>
          <p:spPr>
            <a:xfrm rot="5400000">
              <a:off x="4575702" y="4337230"/>
              <a:ext cx="111612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a:t>
              </a:r>
            </a:p>
          </p:txBody>
        </p:sp>
      </p:grpSp>
    </p:spTree>
    <p:extLst>
      <p:ext uri="{BB962C8B-B14F-4D97-AF65-F5344CB8AC3E}">
        <p14:creationId xmlns:p14="http://schemas.microsoft.com/office/powerpoint/2010/main" val="150164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4" grpId="0"/>
      <p:bldP spid="45" grpId="0"/>
      <p:bldP spid="46" grpId="0"/>
      <p:bldP spid="52" grpId="0"/>
      <p:bldP spid="53" grpId="0" animBg="1"/>
      <p:bldP spid="55" grpId="0"/>
      <p:bldP spid="56" grpId="0"/>
      <p:bldP spid="57" grpId="0"/>
      <p:bldP spid="5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组合 80"/>
          <p:cNvGrpSpPr/>
          <p:nvPr/>
        </p:nvGrpSpPr>
        <p:grpSpPr>
          <a:xfrm>
            <a:off x="556032" y="1807865"/>
            <a:ext cx="5076601" cy="3456806"/>
            <a:chOff x="1008063" y="2168860"/>
            <a:chExt cx="5076601" cy="3456806"/>
          </a:xfrm>
        </p:grpSpPr>
        <p:sp>
          <p:nvSpPr>
            <p:cNvPr id="107" name="任意多边形 106"/>
            <p:cNvSpPr/>
            <p:nvPr/>
          </p:nvSpPr>
          <p:spPr bwMode="auto">
            <a:xfrm>
              <a:off x="2773932" y="3799607"/>
              <a:ext cx="873796" cy="133449"/>
            </a:xfrm>
            <a:custGeom>
              <a:avLst/>
              <a:gdLst>
                <a:gd name="connsiteX0" fmla="*/ 0 w 1409700"/>
                <a:gd name="connsiteY0" fmla="*/ 0 h 203200"/>
                <a:gd name="connsiteX1" fmla="*/ 736600 w 1409700"/>
                <a:gd name="connsiteY1" fmla="*/ 0 h 203200"/>
                <a:gd name="connsiteX2" fmla="*/ 533400 w 1409700"/>
                <a:gd name="connsiteY2" fmla="*/ 203200 h 203200"/>
                <a:gd name="connsiteX3" fmla="*/ 1409700 w 1409700"/>
                <a:gd name="connsiteY3" fmla="*/ 203200 h 203200"/>
              </a:gdLst>
              <a:ahLst/>
              <a:cxnLst>
                <a:cxn ang="0">
                  <a:pos x="connsiteX0" y="connsiteY0"/>
                </a:cxn>
                <a:cxn ang="0">
                  <a:pos x="connsiteX1" y="connsiteY1"/>
                </a:cxn>
                <a:cxn ang="0">
                  <a:pos x="connsiteX2" y="connsiteY2"/>
                </a:cxn>
                <a:cxn ang="0">
                  <a:pos x="connsiteX3" y="connsiteY3"/>
                </a:cxn>
              </a:cxnLst>
              <a:rect l="l" t="t" r="r" b="b"/>
              <a:pathLst>
                <a:path w="1409700" h="203200">
                  <a:moveTo>
                    <a:pt x="0" y="0"/>
                  </a:moveTo>
                  <a:lnTo>
                    <a:pt x="736600" y="0"/>
                  </a:lnTo>
                  <a:lnTo>
                    <a:pt x="533400" y="203200"/>
                  </a:lnTo>
                  <a:lnTo>
                    <a:pt x="1409700" y="203200"/>
                  </a:lnTo>
                </a:path>
              </a:pathLst>
            </a:cu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2" name="椭圆 81"/>
            <p:cNvSpPr/>
            <p:nvPr/>
          </p:nvSpPr>
          <p:spPr bwMode="auto">
            <a:xfrm>
              <a:off x="4104444" y="2636912"/>
              <a:ext cx="1980220" cy="2628292"/>
            </a:xfrm>
            <a:prstGeom prst="ellipse">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3" name="椭圆 82"/>
            <p:cNvSpPr/>
            <p:nvPr/>
          </p:nvSpPr>
          <p:spPr bwMode="auto">
            <a:xfrm>
              <a:off x="1008063" y="3969060"/>
              <a:ext cx="2232248" cy="1656606"/>
            </a:xfrm>
            <a:prstGeom prst="ellipse">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椭圆 83"/>
            <p:cNvSpPr/>
            <p:nvPr/>
          </p:nvSpPr>
          <p:spPr bwMode="auto">
            <a:xfrm>
              <a:off x="1020999" y="2168860"/>
              <a:ext cx="2232248" cy="1656606"/>
            </a:xfrm>
            <a:prstGeom prst="ellipse">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85" name="图片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7368" y="3655591"/>
              <a:ext cx="576064" cy="472372"/>
            </a:xfrm>
            <a:prstGeom prst="rect">
              <a:avLst/>
            </a:prstGeom>
          </p:spPr>
        </p:pic>
        <p:pic>
          <p:nvPicPr>
            <p:cNvPr id="86" name="图片 85" descr="PC.png"/>
            <p:cNvPicPr>
              <a:picLocks noChangeAspect="1"/>
            </p:cNvPicPr>
            <p:nvPr/>
          </p:nvPicPr>
          <p:blipFill>
            <a:blip r:embed="rId4" cstate="print"/>
            <a:stretch>
              <a:fillRect/>
            </a:stretch>
          </p:blipFill>
          <p:spPr>
            <a:xfrm>
              <a:off x="1307268" y="2755543"/>
              <a:ext cx="609376" cy="468000"/>
            </a:xfrm>
            <a:prstGeom prst="rect">
              <a:avLst/>
            </a:prstGeom>
          </p:spPr>
        </p:pic>
        <p:cxnSp>
          <p:nvCxnSpPr>
            <p:cNvPr id="87" name="直接连接符 86"/>
            <p:cNvCxnSpPr/>
            <p:nvPr/>
          </p:nvCxnSpPr>
          <p:spPr bwMode="auto">
            <a:xfrm>
              <a:off x="1271464" y="3444371"/>
              <a:ext cx="1800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pic>
          <p:nvPicPr>
            <p:cNvPr id="88" name="图片 87" descr="PC.png"/>
            <p:cNvPicPr>
              <a:picLocks noChangeAspect="1"/>
            </p:cNvPicPr>
            <p:nvPr/>
          </p:nvPicPr>
          <p:blipFill>
            <a:blip r:embed="rId4" cstate="print"/>
            <a:stretch>
              <a:fillRect/>
            </a:stretch>
          </p:blipFill>
          <p:spPr>
            <a:xfrm>
              <a:off x="2351384" y="2755543"/>
              <a:ext cx="609376" cy="468000"/>
            </a:xfrm>
            <a:prstGeom prst="rect">
              <a:avLst/>
            </a:prstGeom>
          </p:spPr>
        </p:pic>
        <p:cxnSp>
          <p:nvCxnSpPr>
            <p:cNvPr id="89" name="直接连接符 88"/>
            <p:cNvCxnSpPr>
              <a:stCxn id="86" idx="2"/>
            </p:cNvCxnSpPr>
            <p:nvPr/>
          </p:nvCxnSpPr>
          <p:spPr bwMode="auto">
            <a:xfrm>
              <a:off x="1611956" y="3223543"/>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90" name="直接连接符 89"/>
            <p:cNvCxnSpPr>
              <a:stCxn id="88" idx="2"/>
            </p:cNvCxnSpPr>
            <p:nvPr/>
          </p:nvCxnSpPr>
          <p:spPr bwMode="auto">
            <a:xfrm flipH="1">
              <a:off x="2639416" y="3223543"/>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91" name="直接连接符 90"/>
            <p:cNvCxnSpPr>
              <a:endCxn id="85" idx="0"/>
            </p:cNvCxnSpPr>
            <p:nvPr/>
          </p:nvCxnSpPr>
          <p:spPr bwMode="auto">
            <a:xfrm>
              <a:off x="2495400" y="3439567"/>
              <a:ext cx="0" cy="21602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92" name="直接连接符 91"/>
            <p:cNvCxnSpPr>
              <a:stCxn id="85" idx="2"/>
            </p:cNvCxnSpPr>
            <p:nvPr/>
          </p:nvCxnSpPr>
          <p:spPr bwMode="auto">
            <a:xfrm>
              <a:off x="2495400" y="4127963"/>
              <a:ext cx="0" cy="21170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93" name="直接连接符 92"/>
            <p:cNvCxnSpPr/>
            <p:nvPr/>
          </p:nvCxnSpPr>
          <p:spPr bwMode="auto">
            <a:xfrm flipV="1">
              <a:off x="1271464" y="4334863"/>
              <a:ext cx="1800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94" name="直接连接符 93"/>
            <p:cNvCxnSpPr/>
            <p:nvPr/>
          </p:nvCxnSpPr>
          <p:spPr bwMode="auto">
            <a:xfrm flipV="1">
              <a:off x="1611956" y="4339667"/>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95" name="直接连接符 94"/>
            <p:cNvCxnSpPr/>
            <p:nvPr/>
          </p:nvCxnSpPr>
          <p:spPr bwMode="auto">
            <a:xfrm flipH="1" flipV="1">
              <a:off x="2639416" y="4339667"/>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96" name="图片 95" descr="PC.png"/>
            <p:cNvPicPr>
              <a:picLocks noChangeAspect="1"/>
            </p:cNvPicPr>
            <p:nvPr/>
          </p:nvPicPr>
          <p:blipFill>
            <a:blip r:embed="rId4" cstate="print"/>
            <a:stretch>
              <a:fillRect/>
            </a:stretch>
          </p:blipFill>
          <p:spPr>
            <a:xfrm>
              <a:off x="1307268" y="4519687"/>
              <a:ext cx="609376" cy="468000"/>
            </a:xfrm>
            <a:prstGeom prst="rect">
              <a:avLst/>
            </a:prstGeom>
          </p:spPr>
        </p:pic>
        <p:pic>
          <p:nvPicPr>
            <p:cNvPr id="97" name="图片 96" descr="PC.png"/>
            <p:cNvPicPr>
              <a:picLocks noChangeAspect="1"/>
            </p:cNvPicPr>
            <p:nvPr/>
          </p:nvPicPr>
          <p:blipFill>
            <a:blip r:embed="rId4" cstate="print"/>
            <a:stretch>
              <a:fillRect/>
            </a:stretch>
          </p:blipFill>
          <p:spPr>
            <a:xfrm>
              <a:off x="2351384" y="4519687"/>
              <a:ext cx="609376" cy="468000"/>
            </a:xfrm>
            <a:prstGeom prst="rect">
              <a:avLst/>
            </a:prstGeom>
          </p:spPr>
        </p:pic>
        <p:pic>
          <p:nvPicPr>
            <p:cNvPr id="98" name="图片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7728" y="3655591"/>
              <a:ext cx="576064" cy="472372"/>
            </a:xfrm>
            <a:prstGeom prst="rect">
              <a:avLst/>
            </a:prstGeom>
          </p:spPr>
        </p:pic>
        <p:cxnSp>
          <p:nvCxnSpPr>
            <p:cNvPr id="99" name="直接连接符 98"/>
            <p:cNvCxnSpPr>
              <a:stCxn id="98" idx="3"/>
            </p:cNvCxnSpPr>
            <p:nvPr/>
          </p:nvCxnSpPr>
          <p:spPr bwMode="auto">
            <a:xfrm flipV="1">
              <a:off x="4223792" y="3871615"/>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00" name="直接连接符 99"/>
            <p:cNvCxnSpPr/>
            <p:nvPr/>
          </p:nvCxnSpPr>
          <p:spPr bwMode="auto">
            <a:xfrm flipV="1">
              <a:off x="4511824" y="3151735"/>
              <a:ext cx="0" cy="180000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101" name="直接连接符 100"/>
            <p:cNvCxnSpPr/>
            <p:nvPr/>
          </p:nvCxnSpPr>
          <p:spPr bwMode="auto">
            <a:xfrm flipV="1">
              <a:off x="4511824" y="3349531"/>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102" name="图片 101" descr="PC.png"/>
            <p:cNvPicPr>
              <a:picLocks noChangeAspect="1"/>
            </p:cNvPicPr>
            <p:nvPr/>
          </p:nvPicPr>
          <p:blipFill>
            <a:blip r:embed="rId4" cstate="print"/>
            <a:stretch>
              <a:fillRect/>
            </a:stretch>
          </p:blipFill>
          <p:spPr>
            <a:xfrm>
              <a:off x="4799856" y="3115531"/>
              <a:ext cx="609376" cy="468000"/>
            </a:xfrm>
            <a:prstGeom prst="rect">
              <a:avLst/>
            </a:prstGeom>
          </p:spPr>
        </p:pic>
        <p:cxnSp>
          <p:nvCxnSpPr>
            <p:cNvPr id="103" name="直接连接符 102"/>
            <p:cNvCxnSpPr/>
            <p:nvPr/>
          </p:nvCxnSpPr>
          <p:spPr bwMode="auto">
            <a:xfrm flipV="1">
              <a:off x="4511824" y="4033607"/>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104" name="图片 103" descr="PC.png"/>
            <p:cNvPicPr>
              <a:picLocks noChangeAspect="1"/>
            </p:cNvPicPr>
            <p:nvPr/>
          </p:nvPicPr>
          <p:blipFill>
            <a:blip r:embed="rId4" cstate="print"/>
            <a:stretch>
              <a:fillRect/>
            </a:stretch>
          </p:blipFill>
          <p:spPr>
            <a:xfrm>
              <a:off x="4799856" y="3799607"/>
              <a:ext cx="609376" cy="468000"/>
            </a:xfrm>
            <a:prstGeom prst="rect">
              <a:avLst/>
            </a:prstGeom>
          </p:spPr>
        </p:pic>
        <p:cxnSp>
          <p:nvCxnSpPr>
            <p:cNvPr id="105" name="直接连接符 104"/>
            <p:cNvCxnSpPr/>
            <p:nvPr/>
          </p:nvCxnSpPr>
          <p:spPr bwMode="auto">
            <a:xfrm flipV="1">
              <a:off x="4511824" y="4887188"/>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106" name="图片 105" descr="PC.png"/>
            <p:cNvPicPr>
              <a:picLocks noChangeAspect="1"/>
            </p:cNvPicPr>
            <p:nvPr/>
          </p:nvPicPr>
          <p:blipFill>
            <a:blip r:embed="rId4" cstate="print"/>
            <a:stretch>
              <a:fillRect/>
            </a:stretch>
          </p:blipFill>
          <p:spPr>
            <a:xfrm>
              <a:off x="4799856" y="4653188"/>
              <a:ext cx="609376" cy="468000"/>
            </a:xfrm>
            <a:prstGeom prst="rect">
              <a:avLst/>
            </a:prstGeom>
          </p:spPr>
        </p:pic>
        <p:sp>
          <p:nvSpPr>
            <p:cNvPr id="108" name="矩形 107"/>
            <p:cNvSpPr/>
            <p:nvPr/>
          </p:nvSpPr>
          <p:spPr>
            <a:xfrm>
              <a:off x="1523292" y="2348880"/>
              <a:ext cx="111612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10 hosts</a:t>
              </a:r>
            </a:p>
          </p:txBody>
        </p:sp>
        <p:sp>
          <p:nvSpPr>
            <p:cNvPr id="109" name="矩形 108"/>
            <p:cNvSpPr/>
            <p:nvPr/>
          </p:nvSpPr>
          <p:spPr>
            <a:xfrm>
              <a:off x="1523292" y="5014292"/>
              <a:ext cx="111612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10 hosts</a:t>
              </a:r>
            </a:p>
          </p:txBody>
        </p:sp>
        <p:sp>
          <p:nvSpPr>
            <p:cNvPr id="110" name="矩形 109"/>
            <p:cNvSpPr/>
            <p:nvPr/>
          </p:nvSpPr>
          <p:spPr>
            <a:xfrm>
              <a:off x="4511824" y="2744924"/>
              <a:ext cx="111612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30 hosts</a:t>
              </a:r>
            </a:p>
          </p:txBody>
        </p:sp>
        <p:sp>
          <p:nvSpPr>
            <p:cNvPr id="111" name="矩形 110"/>
            <p:cNvSpPr/>
            <p:nvPr/>
          </p:nvSpPr>
          <p:spPr>
            <a:xfrm>
              <a:off x="1595500" y="2780928"/>
              <a:ext cx="111612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12" name="矩形 111"/>
            <p:cNvSpPr/>
            <p:nvPr/>
          </p:nvSpPr>
          <p:spPr>
            <a:xfrm>
              <a:off x="1595500" y="4581128"/>
              <a:ext cx="111612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13" name="矩形 112"/>
            <p:cNvSpPr/>
            <p:nvPr/>
          </p:nvSpPr>
          <p:spPr>
            <a:xfrm rot="5400000">
              <a:off x="4575702" y="4337230"/>
              <a:ext cx="111612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a:t>
              </a:r>
            </a:p>
          </p:txBody>
        </p:sp>
      </p:grpSp>
      <p:sp>
        <p:nvSpPr>
          <p:cNvPr id="51" name="矩形 50"/>
          <p:cNvSpPr/>
          <p:nvPr/>
        </p:nvSpPr>
        <p:spPr bwMode="auto">
          <a:xfrm>
            <a:off x="8214641" y="3088645"/>
            <a:ext cx="972108" cy="2880000"/>
          </a:xfrm>
          <a:prstGeom prst="rect">
            <a:avLst/>
          </a:prstGeom>
          <a:pattFill prst="wdUpDiag">
            <a:fgClr>
              <a:srgbClr val="FFD17D"/>
            </a:fgClr>
            <a:bgClr>
              <a:schemeClr val="bg1"/>
            </a:bgClr>
          </a:patt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 name="标题 1"/>
          <p:cNvSpPr>
            <a:spLocks noGrp="1"/>
          </p:cNvSpPr>
          <p:nvPr>
            <p:ph type="title"/>
          </p:nvPr>
        </p:nvSpPr>
        <p:spPr/>
        <p:txBody>
          <a:bodyPr wrap="square">
            <a:noAutofit/>
          </a:bodyPr>
          <a:lstStyle/>
          <a:p>
            <a:r>
              <a:rPr lang="en-US" dirty="0" smtClean="0">
                <a:latin typeface="Huawei Sans" panose="020C0503030203020204" pitchFamily="34" charset="0"/>
                <a:ea typeface="方正兰亭黑简体" panose="02000000000000000000" pitchFamily="2" charset="-122"/>
                <a:cs typeface="Huawei Sans" panose="020C0503030203020204" pitchFamily="34" charset="0"/>
              </a:rPr>
              <a:t>Practice: </a:t>
            </a:r>
            <a:r>
              <a:rPr lang="en-US" dirty="0">
                <a:latin typeface="Huawei Sans" panose="020C0503030203020204" pitchFamily="34" charset="0"/>
                <a:ea typeface="方正兰亭黑简体" panose="02000000000000000000" pitchFamily="2" charset="-122"/>
                <a:cs typeface="Huawei Sans" panose="020C0503030203020204" pitchFamily="34" charset="0"/>
              </a:rPr>
              <a:t>Computing Subnets (2)</a:t>
            </a:r>
          </a:p>
        </p:txBody>
      </p:sp>
      <p:sp>
        <p:nvSpPr>
          <p:cNvPr id="79" name="矩形 78"/>
          <p:cNvSpPr/>
          <p:nvPr/>
        </p:nvSpPr>
        <p:spPr>
          <a:xfrm>
            <a:off x="783429" y="1735857"/>
            <a:ext cx="1800200"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192.168.1.0/28</a:t>
            </a:r>
          </a:p>
        </p:txBody>
      </p:sp>
      <p:sp>
        <p:nvSpPr>
          <p:cNvPr id="80" name="矩形 79"/>
          <p:cNvSpPr/>
          <p:nvPr/>
        </p:nvSpPr>
        <p:spPr>
          <a:xfrm>
            <a:off x="783429" y="4940213"/>
            <a:ext cx="1800200"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192.168.1.16/28</a:t>
            </a:r>
          </a:p>
        </p:txBody>
      </p:sp>
      <p:sp>
        <p:nvSpPr>
          <p:cNvPr id="41" name="矩形 40"/>
          <p:cNvSpPr/>
          <p:nvPr/>
        </p:nvSpPr>
        <p:spPr bwMode="auto">
          <a:xfrm>
            <a:off x="6126409" y="1331429"/>
            <a:ext cx="5004556" cy="864096"/>
          </a:xfrm>
          <a:prstGeom prst="rect">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文本框 41"/>
          <p:cNvSpPr txBox="1"/>
          <p:nvPr/>
        </p:nvSpPr>
        <p:spPr bwMode="auto">
          <a:xfrm>
            <a:off x="6126409" y="1247833"/>
            <a:ext cx="4968552" cy="101198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defPPr>
              <a:defRPr lang="zh-CN"/>
            </a:defPPr>
            <a:lvl1pPr marL="285750" indent="-285750" fontAlgn="base">
              <a:lnSpc>
                <a:spcPct val="125000"/>
              </a:lnSpc>
              <a:buFont typeface="Arial" panose="020B0604020202020204" pitchFamily="34" charset="0"/>
              <a:buChar char="•"/>
              <a:defRPr sz="1600" b="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fontAlgn="ctr">
              <a:lnSpc>
                <a:spcPct val="100000"/>
              </a:lnSpc>
            </a:pPr>
            <a:r>
              <a:rPr lang="en-US" b="1" dirty="0">
                <a:latin typeface="Huawei Sans" panose="020C0503030203020204" pitchFamily="34" charset="0"/>
              </a:rPr>
              <a:t>Question</a:t>
            </a:r>
            <a:r>
              <a:rPr lang="en-US" dirty="0">
                <a:latin typeface="Huawei Sans" panose="020C0503030203020204" pitchFamily="34" charset="0"/>
              </a:rPr>
              <a:t>: </a:t>
            </a:r>
            <a:r>
              <a:rPr lang="en-US" b="0" dirty="0">
                <a:latin typeface="Huawei Sans" panose="020C0503030203020204" pitchFamily="34" charset="0"/>
              </a:rPr>
              <a:t>An existing class C network segment is 192.168.1.0/24. Use the VLSM to allocate IP addresses to three subnets.</a:t>
            </a:r>
          </a:p>
        </p:txBody>
      </p:sp>
      <p:sp>
        <p:nvSpPr>
          <p:cNvPr id="44" name="文本框 43"/>
          <p:cNvSpPr txBox="1"/>
          <p:nvPr/>
        </p:nvSpPr>
        <p:spPr bwMode="auto">
          <a:xfrm>
            <a:off x="6126409" y="2320306"/>
            <a:ext cx="5426684" cy="4349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marL="285750" indent="-285750" fontAlgn="ctr">
              <a:lnSpc>
                <a:spcPct val="125000"/>
              </a:lnSpc>
              <a:buFont typeface="Arial" panose="020B0604020202020204" pitchFamily="34" charset="0"/>
              <a:buChar char="•"/>
            </a:pPr>
            <a:r>
              <a:rPr lang="en-US" b="1"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Answer: </a:t>
            </a:r>
            <a:r>
              <a:rPr lang="en-US" sz="1400"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Use a network with 10 hosts as an </a:t>
            </a:r>
            <a:r>
              <a:rPr lang="en-US" sz="1400"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example.)</a:t>
            </a:r>
            <a:endPar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47" name="表格 46"/>
          <p:cNvGraphicFramePr>
            <a:graphicFrameLocks noGrp="1"/>
          </p:cNvGraphicFramePr>
          <p:nvPr>
            <p:extLst/>
          </p:nvPr>
        </p:nvGraphicFramePr>
        <p:xfrm>
          <a:off x="8178861" y="3513155"/>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48" name="表格 47"/>
          <p:cNvGraphicFramePr>
            <a:graphicFrameLocks noGrp="1"/>
          </p:cNvGraphicFramePr>
          <p:nvPr>
            <p:extLst/>
          </p:nvPr>
        </p:nvGraphicFramePr>
        <p:xfrm>
          <a:off x="6571060" y="3513175"/>
          <a:ext cx="1620000" cy="360000"/>
        </p:xfrm>
        <a:graphic>
          <a:graphicData uri="http://schemas.openxmlformats.org/drawingml/2006/table">
            <a:tbl>
              <a:tblPr firstRow="1" bandRow="1">
                <a:tableStyleId>{2A488322-F2BA-4B5B-9748-0D474271808F}</a:tableStyleId>
              </a:tblPr>
              <a:tblGrid>
                <a:gridCol w="540000">
                  <a:extLst>
                    <a:ext uri="{9D8B030D-6E8A-4147-A177-3AD203B41FA5}">
                      <a16:colId xmlns="" xmlns:a16="http://schemas.microsoft.com/office/drawing/2014/main" val="20000"/>
                    </a:ext>
                  </a:extLst>
                </a:gridCol>
                <a:gridCol w="540000">
                  <a:extLst>
                    <a:ext uri="{9D8B030D-6E8A-4147-A177-3AD203B41FA5}">
                      <a16:colId xmlns="" xmlns:a16="http://schemas.microsoft.com/office/drawing/2014/main" val="20001"/>
                    </a:ext>
                  </a:extLst>
                </a:gridCol>
                <a:gridCol w="540000">
                  <a:extLst>
                    <a:ext uri="{9D8B030D-6E8A-4147-A177-3AD203B41FA5}">
                      <a16:colId xmlns="" xmlns:a16="http://schemas.microsoft.com/office/drawing/2014/main" val="20002"/>
                    </a:ext>
                  </a:extLst>
                </a:gridCol>
              </a:tblGrid>
              <a:tr h="360000">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49" name="表格 48"/>
          <p:cNvGraphicFramePr>
            <a:graphicFrameLocks noGrp="1"/>
          </p:cNvGraphicFramePr>
          <p:nvPr>
            <p:extLst/>
          </p:nvPr>
        </p:nvGraphicFramePr>
        <p:xfrm>
          <a:off x="8178861" y="3171137"/>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50" name="表格 49"/>
          <p:cNvGraphicFramePr>
            <a:graphicFrameLocks noGrp="1"/>
          </p:cNvGraphicFramePr>
          <p:nvPr>
            <p:extLst/>
          </p:nvPr>
        </p:nvGraphicFramePr>
        <p:xfrm>
          <a:off x="6571060" y="3171157"/>
          <a:ext cx="1620000" cy="360000"/>
        </p:xfrm>
        <a:graphic>
          <a:graphicData uri="http://schemas.openxmlformats.org/drawingml/2006/table">
            <a:tbl>
              <a:tblPr firstRow="1" bandRow="1">
                <a:tableStyleId>{2A488322-F2BA-4B5B-9748-0D474271808F}</a:tableStyleId>
              </a:tblPr>
              <a:tblGrid>
                <a:gridCol w="540000">
                  <a:extLst>
                    <a:ext uri="{9D8B030D-6E8A-4147-A177-3AD203B41FA5}">
                      <a16:colId xmlns="" xmlns:a16="http://schemas.microsoft.com/office/drawing/2014/main" val="20000"/>
                    </a:ext>
                  </a:extLst>
                </a:gridCol>
                <a:gridCol w="540000">
                  <a:extLst>
                    <a:ext uri="{9D8B030D-6E8A-4147-A177-3AD203B41FA5}">
                      <a16:colId xmlns="" xmlns:a16="http://schemas.microsoft.com/office/drawing/2014/main" val="20001"/>
                    </a:ext>
                  </a:extLst>
                </a:gridCol>
                <a:gridCol w="540000">
                  <a:extLst>
                    <a:ext uri="{9D8B030D-6E8A-4147-A177-3AD203B41FA5}">
                      <a16:colId xmlns="" xmlns:a16="http://schemas.microsoft.com/office/drawing/2014/main" val="20002"/>
                    </a:ext>
                  </a:extLst>
                </a:gridCol>
              </a:tblGrid>
              <a:tr h="360000">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56" name="矩形 55"/>
          <p:cNvSpPr/>
          <p:nvPr/>
        </p:nvSpPr>
        <p:spPr>
          <a:xfrm>
            <a:off x="5611851" y="3183892"/>
            <a:ext cx="1141848" cy="30777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IP address</a:t>
            </a:r>
          </a:p>
        </p:txBody>
      </p:sp>
      <p:sp>
        <p:nvSpPr>
          <p:cNvPr id="57" name="矩形 56"/>
          <p:cNvSpPr/>
          <p:nvPr/>
        </p:nvSpPr>
        <p:spPr>
          <a:xfrm>
            <a:off x="5611851" y="3543932"/>
            <a:ext cx="1141848" cy="30777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New mask</a:t>
            </a:r>
          </a:p>
        </p:txBody>
      </p:sp>
      <p:sp>
        <p:nvSpPr>
          <p:cNvPr id="58" name="文本框 57"/>
          <p:cNvSpPr txBox="1"/>
          <p:nvPr/>
        </p:nvSpPr>
        <p:spPr bwMode="auto">
          <a:xfrm>
            <a:off x="6414441" y="2701657"/>
            <a:ext cx="4968552" cy="357964"/>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Step 3: Calculate </a:t>
            </a:r>
            <a:r>
              <a:rPr lang="en-US" sz="1400"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subnet </a:t>
            </a: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network </a:t>
            </a:r>
            <a:r>
              <a:rPr lang="en-US" sz="1400"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addresses.</a:t>
            </a:r>
            <a:endPar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59" name="表格 58"/>
          <p:cNvGraphicFramePr>
            <a:graphicFrameLocks noGrp="1"/>
          </p:cNvGraphicFramePr>
          <p:nvPr>
            <p:extLst/>
          </p:nvPr>
        </p:nvGraphicFramePr>
        <p:xfrm>
          <a:off x="8178861" y="4139741"/>
          <a:ext cx="2016000" cy="304906"/>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25200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60" name="表格 59"/>
          <p:cNvGraphicFramePr>
            <a:graphicFrameLocks noGrp="1"/>
          </p:cNvGraphicFramePr>
          <p:nvPr>
            <p:extLst/>
          </p:nvPr>
        </p:nvGraphicFramePr>
        <p:xfrm>
          <a:off x="6571060" y="4139761"/>
          <a:ext cx="1620000" cy="304800"/>
        </p:xfrm>
        <a:graphic>
          <a:graphicData uri="http://schemas.openxmlformats.org/drawingml/2006/table">
            <a:tbl>
              <a:tblPr firstRow="1" bandRow="1">
                <a:tableStyleId>{2A488322-F2BA-4B5B-9748-0D474271808F}</a:tableStyleId>
              </a:tblPr>
              <a:tblGrid>
                <a:gridCol w="540000">
                  <a:extLst>
                    <a:ext uri="{9D8B030D-6E8A-4147-A177-3AD203B41FA5}">
                      <a16:colId xmlns="" xmlns:a16="http://schemas.microsoft.com/office/drawing/2014/main" val="20000"/>
                    </a:ext>
                  </a:extLst>
                </a:gridCol>
                <a:gridCol w="540000">
                  <a:extLst>
                    <a:ext uri="{9D8B030D-6E8A-4147-A177-3AD203B41FA5}">
                      <a16:colId xmlns="" xmlns:a16="http://schemas.microsoft.com/office/drawing/2014/main" val="20001"/>
                    </a:ext>
                  </a:extLst>
                </a:gridCol>
                <a:gridCol w="540000">
                  <a:extLst>
                    <a:ext uri="{9D8B030D-6E8A-4147-A177-3AD203B41FA5}">
                      <a16:colId xmlns="" xmlns:a16="http://schemas.microsoft.com/office/drawing/2014/main" val="20002"/>
                    </a:ext>
                  </a:extLst>
                </a:gridCol>
              </a:tblGrid>
              <a:tr h="252000">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63" name="表格 62"/>
          <p:cNvGraphicFramePr>
            <a:graphicFrameLocks noGrp="1"/>
          </p:cNvGraphicFramePr>
          <p:nvPr>
            <p:extLst/>
          </p:nvPr>
        </p:nvGraphicFramePr>
        <p:xfrm>
          <a:off x="8178861" y="4535228"/>
          <a:ext cx="2016000" cy="30600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0600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64" name="表格 63"/>
          <p:cNvGraphicFramePr>
            <a:graphicFrameLocks noGrp="1"/>
          </p:cNvGraphicFramePr>
          <p:nvPr>
            <p:extLst/>
          </p:nvPr>
        </p:nvGraphicFramePr>
        <p:xfrm>
          <a:off x="6571060" y="4535795"/>
          <a:ext cx="1620000" cy="304800"/>
        </p:xfrm>
        <a:graphic>
          <a:graphicData uri="http://schemas.openxmlformats.org/drawingml/2006/table">
            <a:tbl>
              <a:tblPr firstRow="1" bandRow="1">
                <a:tableStyleId>{2A488322-F2BA-4B5B-9748-0D474271808F}</a:tableStyleId>
              </a:tblPr>
              <a:tblGrid>
                <a:gridCol w="540000">
                  <a:extLst>
                    <a:ext uri="{9D8B030D-6E8A-4147-A177-3AD203B41FA5}">
                      <a16:colId xmlns="" xmlns:a16="http://schemas.microsoft.com/office/drawing/2014/main" val="20000"/>
                    </a:ext>
                  </a:extLst>
                </a:gridCol>
                <a:gridCol w="540000">
                  <a:extLst>
                    <a:ext uri="{9D8B030D-6E8A-4147-A177-3AD203B41FA5}">
                      <a16:colId xmlns="" xmlns:a16="http://schemas.microsoft.com/office/drawing/2014/main" val="20001"/>
                    </a:ext>
                  </a:extLst>
                </a:gridCol>
                <a:gridCol w="540000">
                  <a:extLst>
                    <a:ext uri="{9D8B030D-6E8A-4147-A177-3AD203B41FA5}">
                      <a16:colId xmlns="" xmlns:a16="http://schemas.microsoft.com/office/drawing/2014/main" val="20002"/>
                    </a:ext>
                  </a:extLst>
                </a:gridCol>
              </a:tblGrid>
              <a:tr h="252000">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65" name="表格 64"/>
          <p:cNvGraphicFramePr>
            <a:graphicFrameLocks noGrp="1"/>
          </p:cNvGraphicFramePr>
          <p:nvPr>
            <p:extLst/>
          </p:nvPr>
        </p:nvGraphicFramePr>
        <p:xfrm>
          <a:off x="8178861" y="5579901"/>
          <a:ext cx="2016000" cy="304906"/>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25200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66" name="表格 65"/>
          <p:cNvGraphicFramePr>
            <a:graphicFrameLocks noGrp="1"/>
          </p:cNvGraphicFramePr>
          <p:nvPr>
            <p:extLst/>
          </p:nvPr>
        </p:nvGraphicFramePr>
        <p:xfrm>
          <a:off x="6571060" y="5579921"/>
          <a:ext cx="1620000" cy="304800"/>
        </p:xfrm>
        <a:graphic>
          <a:graphicData uri="http://schemas.openxmlformats.org/drawingml/2006/table">
            <a:tbl>
              <a:tblPr firstRow="1" bandRow="1">
                <a:tableStyleId>{2A488322-F2BA-4B5B-9748-0D474271808F}</a:tableStyleId>
              </a:tblPr>
              <a:tblGrid>
                <a:gridCol w="540000">
                  <a:extLst>
                    <a:ext uri="{9D8B030D-6E8A-4147-A177-3AD203B41FA5}">
                      <a16:colId xmlns="" xmlns:a16="http://schemas.microsoft.com/office/drawing/2014/main" val="20000"/>
                    </a:ext>
                  </a:extLst>
                </a:gridCol>
                <a:gridCol w="540000">
                  <a:extLst>
                    <a:ext uri="{9D8B030D-6E8A-4147-A177-3AD203B41FA5}">
                      <a16:colId xmlns="" xmlns:a16="http://schemas.microsoft.com/office/drawing/2014/main" val="20001"/>
                    </a:ext>
                  </a:extLst>
                </a:gridCol>
                <a:gridCol w="540000">
                  <a:extLst>
                    <a:ext uri="{9D8B030D-6E8A-4147-A177-3AD203B41FA5}">
                      <a16:colId xmlns="" xmlns:a16="http://schemas.microsoft.com/office/drawing/2014/main" val="20002"/>
                    </a:ext>
                  </a:extLst>
                </a:gridCol>
              </a:tblGrid>
              <a:tr h="252000">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67" name="矩形 66"/>
          <p:cNvSpPr/>
          <p:nvPr/>
        </p:nvSpPr>
        <p:spPr>
          <a:xfrm>
            <a:off x="5611851" y="4175745"/>
            <a:ext cx="1141848"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Subnet 1</a:t>
            </a:r>
          </a:p>
        </p:txBody>
      </p:sp>
      <p:sp>
        <p:nvSpPr>
          <p:cNvPr id="68" name="矩形 67"/>
          <p:cNvSpPr/>
          <p:nvPr/>
        </p:nvSpPr>
        <p:spPr>
          <a:xfrm>
            <a:off x="5611851" y="4553777"/>
            <a:ext cx="1141848"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Subnet 2</a:t>
            </a:r>
          </a:p>
        </p:txBody>
      </p:sp>
      <p:sp>
        <p:nvSpPr>
          <p:cNvPr id="69" name="矩形 68"/>
          <p:cNvSpPr/>
          <p:nvPr/>
        </p:nvSpPr>
        <p:spPr>
          <a:xfrm>
            <a:off x="5611851" y="5579901"/>
            <a:ext cx="1141848"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Subnet 16</a:t>
            </a:r>
          </a:p>
        </p:txBody>
      </p:sp>
      <p:sp>
        <p:nvSpPr>
          <p:cNvPr id="70" name="矩形 69"/>
          <p:cNvSpPr/>
          <p:nvPr/>
        </p:nvSpPr>
        <p:spPr>
          <a:xfrm rot="5400000">
            <a:off x="8494542" y="5263994"/>
            <a:ext cx="540061"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71" name="矩形 70"/>
          <p:cNvSpPr/>
          <p:nvPr/>
        </p:nvSpPr>
        <p:spPr>
          <a:xfrm>
            <a:off x="10194861" y="4123482"/>
            <a:ext cx="1475072"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192.168.1.0/28</a:t>
            </a:r>
          </a:p>
        </p:txBody>
      </p:sp>
      <p:sp>
        <p:nvSpPr>
          <p:cNvPr id="72" name="矩形 71"/>
          <p:cNvSpPr/>
          <p:nvPr/>
        </p:nvSpPr>
        <p:spPr>
          <a:xfrm>
            <a:off x="10194861" y="4516040"/>
            <a:ext cx="1728192"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192.168.1.16/28</a:t>
            </a:r>
          </a:p>
        </p:txBody>
      </p:sp>
      <p:sp>
        <p:nvSpPr>
          <p:cNvPr id="73" name="矩形 72"/>
          <p:cNvSpPr/>
          <p:nvPr/>
        </p:nvSpPr>
        <p:spPr>
          <a:xfrm>
            <a:off x="10194861" y="5560156"/>
            <a:ext cx="1656184"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192.168.1.240/28</a:t>
            </a:r>
          </a:p>
        </p:txBody>
      </p:sp>
      <p:sp>
        <p:nvSpPr>
          <p:cNvPr id="74" name="矩形 73"/>
          <p:cNvSpPr/>
          <p:nvPr/>
        </p:nvSpPr>
        <p:spPr>
          <a:xfrm>
            <a:off x="10119148" y="3815705"/>
            <a:ext cx="1803905" cy="307777"/>
          </a:xfrm>
          <a:prstGeom prst="rect">
            <a:avLst/>
          </a:prstGeom>
        </p:spPr>
        <p:txBody>
          <a:bodyPr wrap="square">
            <a:noAutofit/>
          </a:bodyPr>
          <a:lstStyle/>
          <a:p>
            <a:pPr algn="ctr" fontAlgn="ctr"/>
            <a:r>
              <a:rPr lang="en-US" sz="1400" b="1" dirty="0">
                <a:latin typeface="Huawei Sans" panose="020C0503030203020204" pitchFamily="34" charset="0"/>
                <a:ea typeface="方正兰亭黑简体" panose="02000000000000000000" pitchFamily="2" charset="-122"/>
                <a:cs typeface="Huawei Sans" panose="020C0503030203020204" pitchFamily="34" charset="0"/>
              </a:rPr>
              <a:t>Network </a:t>
            </a:r>
            <a:r>
              <a:rPr lang="en-US" sz="1400" b="1" dirty="0" smtClean="0">
                <a:latin typeface="Huawei Sans" panose="020C0503030203020204" pitchFamily="34" charset="0"/>
                <a:ea typeface="方正兰亭黑简体" panose="02000000000000000000" pitchFamily="2" charset="-122"/>
                <a:cs typeface="Huawei Sans" panose="020C0503030203020204" pitchFamily="34" charset="0"/>
              </a:rPr>
              <a:t>address</a:t>
            </a:r>
            <a:endParaRPr 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75" name="表格 74"/>
          <p:cNvGraphicFramePr>
            <a:graphicFrameLocks noGrp="1"/>
          </p:cNvGraphicFramePr>
          <p:nvPr>
            <p:extLst/>
          </p:nvPr>
        </p:nvGraphicFramePr>
        <p:xfrm>
          <a:off x="8178861" y="4931809"/>
          <a:ext cx="2016000" cy="30600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0600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1" i="0" u="none" strike="noStrike" cap="none" normalizeH="0" baseline="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400" b="0" i="0" u="none" strike="noStrike" cap="none" normalizeH="0" baseline="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76" name="表格 75"/>
          <p:cNvGraphicFramePr>
            <a:graphicFrameLocks noGrp="1"/>
          </p:cNvGraphicFramePr>
          <p:nvPr>
            <p:extLst/>
          </p:nvPr>
        </p:nvGraphicFramePr>
        <p:xfrm>
          <a:off x="6571060" y="4931829"/>
          <a:ext cx="1620000" cy="304800"/>
        </p:xfrm>
        <a:graphic>
          <a:graphicData uri="http://schemas.openxmlformats.org/drawingml/2006/table">
            <a:tbl>
              <a:tblPr firstRow="1" bandRow="1">
                <a:tableStyleId>{2A488322-F2BA-4B5B-9748-0D474271808F}</a:tableStyleId>
              </a:tblPr>
              <a:tblGrid>
                <a:gridCol w="540000">
                  <a:extLst>
                    <a:ext uri="{9D8B030D-6E8A-4147-A177-3AD203B41FA5}">
                      <a16:colId xmlns="" xmlns:a16="http://schemas.microsoft.com/office/drawing/2014/main" val="20000"/>
                    </a:ext>
                  </a:extLst>
                </a:gridCol>
                <a:gridCol w="540000">
                  <a:extLst>
                    <a:ext uri="{9D8B030D-6E8A-4147-A177-3AD203B41FA5}">
                      <a16:colId xmlns="" xmlns:a16="http://schemas.microsoft.com/office/drawing/2014/main" val="20001"/>
                    </a:ext>
                  </a:extLst>
                </a:gridCol>
                <a:gridCol w="540000">
                  <a:extLst>
                    <a:ext uri="{9D8B030D-6E8A-4147-A177-3AD203B41FA5}">
                      <a16:colId xmlns="" xmlns:a16="http://schemas.microsoft.com/office/drawing/2014/main" val="20002"/>
                    </a:ext>
                  </a:extLst>
                </a:gridCol>
              </a:tblGrid>
              <a:tr h="252000">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400" b="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77" name="矩形 76"/>
          <p:cNvSpPr/>
          <p:nvPr/>
        </p:nvSpPr>
        <p:spPr>
          <a:xfrm>
            <a:off x="5611851" y="4931809"/>
            <a:ext cx="1141848"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Subnet 3</a:t>
            </a:r>
          </a:p>
        </p:txBody>
      </p:sp>
      <p:sp>
        <p:nvSpPr>
          <p:cNvPr id="78" name="矩形 77"/>
          <p:cNvSpPr/>
          <p:nvPr/>
        </p:nvSpPr>
        <p:spPr>
          <a:xfrm>
            <a:off x="10194861" y="4912084"/>
            <a:ext cx="1728192"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192.168.1.32/28</a:t>
            </a:r>
          </a:p>
        </p:txBody>
      </p:sp>
    </p:spTree>
    <p:extLst>
      <p:ext uri="{BB962C8B-B14F-4D97-AF65-F5344CB8AC3E}">
        <p14:creationId xmlns:p14="http://schemas.microsoft.com/office/powerpoint/2010/main" val="4888287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wrap="square">
            <a:noAutofit/>
          </a:bodyPr>
          <a:lstStyle/>
          <a:p>
            <a:pPr fontAlgn="ctr">
              <a:buClr>
                <a:schemeClr val="bg1">
                  <a:lumMod val="50000"/>
                </a:schemeClr>
              </a:buClr>
            </a:pPr>
            <a:r>
              <a:rPr lang="en-US">
                <a:solidFill>
                  <a:schemeClr val="bg1">
                    <a:lumMod val="50000"/>
                  </a:schemeClr>
                </a:solidFill>
                <a:latin typeface="Huawei Sans" panose="020C0503030203020204" pitchFamily="34" charset="0"/>
              </a:rPr>
              <a:t>Network Layer Protocols</a:t>
            </a:r>
          </a:p>
          <a:p>
            <a:pPr fontAlgn="ctr">
              <a:buClr>
                <a:schemeClr val="bg1">
                  <a:lumMod val="50000"/>
                </a:schemeClr>
              </a:buClr>
            </a:pPr>
            <a:r>
              <a:rPr lang="en-US">
                <a:solidFill>
                  <a:schemeClr val="bg1">
                    <a:lumMod val="50000"/>
                  </a:schemeClr>
                </a:solidFill>
                <a:latin typeface="Huawei Sans" panose="020C0503030203020204" pitchFamily="34" charset="0"/>
              </a:rPr>
              <a:t>Introduction to IPv4 Addresses</a:t>
            </a:r>
          </a:p>
          <a:p>
            <a:pPr fontAlgn="ctr">
              <a:buClr>
                <a:schemeClr val="bg1">
                  <a:lumMod val="50000"/>
                </a:schemeClr>
              </a:buClr>
            </a:pPr>
            <a:r>
              <a:rPr lang="en-US">
                <a:solidFill>
                  <a:schemeClr val="bg1">
                    <a:lumMod val="50000"/>
                  </a:schemeClr>
                </a:solidFill>
                <a:latin typeface="Huawei Sans" panose="020C0503030203020204" pitchFamily="34" charset="0"/>
              </a:rPr>
              <a:t>Subnetting</a:t>
            </a:r>
          </a:p>
          <a:p>
            <a:pPr fontAlgn="ctr">
              <a:buClr>
                <a:schemeClr val="bg1">
                  <a:lumMod val="50000"/>
                </a:schemeClr>
              </a:buClr>
            </a:pPr>
            <a:r>
              <a:rPr lang="en-US" b="1">
                <a:solidFill>
                  <a:srgbClr val="151515"/>
                </a:solidFill>
                <a:latin typeface="Huawei Sans" panose="020C0503030203020204" pitchFamily="34" charset="0"/>
              </a:rPr>
              <a:t>ICMP</a:t>
            </a:r>
          </a:p>
          <a:p>
            <a:pPr fontAlgn="ctr">
              <a:buClr>
                <a:schemeClr val="bg1">
                  <a:lumMod val="50000"/>
                </a:schemeClr>
              </a:buClr>
            </a:pPr>
            <a:r>
              <a:rPr lang="en-US">
                <a:solidFill>
                  <a:schemeClr val="bg1">
                    <a:lumMod val="50000"/>
                  </a:schemeClr>
                </a:solidFill>
                <a:latin typeface="Huawei Sans" panose="020C0503030203020204" pitchFamily="34" charset="0"/>
              </a:rPr>
              <a:t>IPv4 Address Configuration and Basic Application</a:t>
            </a:r>
          </a:p>
          <a:p>
            <a:pPr fontAlgn="ctr">
              <a:buClr>
                <a:schemeClr val="bg1">
                  <a:lumMod val="50000"/>
                </a:schemeClr>
              </a:buClr>
            </a:pPr>
            <a:endParaRPr lang="zh-CN" altLang="en-US" b="1" dirty="0">
              <a:solidFill>
                <a:srgbClr val="151515"/>
              </a:solidFill>
              <a:latin typeface="Huawei Sans" panose="020C0503030203020204" pitchFamily="34" charset="0"/>
            </a:endParaRPr>
          </a:p>
        </p:txBody>
      </p:sp>
    </p:spTree>
    <p:extLst>
      <p:ext uri="{BB962C8B-B14F-4D97-AF65-F5344CB8AC3E}">
        <p14:creationId xmlns:p14="http://schemas.microsoft.com/office/powerpoint/2010/main" val="39833854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68317" y="1233488"/>
            <a:ext cx="11276183" cy="586455"/>
          </a:xfrm>
        </p:spPr>
        <p:txBody>
          <a:bodyPr wrap="square">
            <a:noAutofit/>
          </a:bodyPr>
          <a:lstStyle/>
          <a:p>
            <a:pPr fontAlgn="ctr"/>
            <a:r>
              <a:rPr lang="en-US" sz="2000">
                <a:latin typeface="Huawei Sans" panose="020C0503030203020204" pitchFamily="34" charset="0"/>
              </a:rPr>
              <a:t>The Internet Control Message Protocol (ICMP) is an auxiliary protocol of the IP protocol.</a:t>
            </a:r>
          </a:p>
        </p:txBody>
      </p:sp>
      <p:sp>
        <p:nvSpPr>
          <p:cNvPr id="22" name="梯形 2"/>
          <p:cNvSpPr/>
          <p:nvPr/>
        </p:nvSpPr>
        <p:spPr>
          <a:xfrm>
            <a:off x="6944776" y="2590007"/>
            <a:ext cx="3793073" cy="206598"/>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6916906"/>
              <a:gd name="connsiteY0" fmla="*/ 726885 h 726885"/>
              <a:gd name="connsiteX1" fmla="*/ 1804458 w 6916906"/>
              <a:gd name="connsiteY1" fmla="*/ -1 h 726885"/>
              <a:gd name="connsiteX2" fmla="*/ 6916906 w 6916906"/>
              <a:gd name="connsiteY2" fmla="*/ 34891 h 726885"/>
              <a:gd name="connsiteX3" fmla="*/ 6840000 w 6916906"/>
              <a:gd name="connsiteY3" fmla="*/ 726885 h 726885"/>
              <a:gd name="connsiteX4" fmla="*/ 0 w 6916906"/>
              <a:gd name="connsiteY4" fmla="*/ 726885 h 726885"/>
              <a:gd name="connsiteX0" fmla="*/ 0 w 6916906"/>
              <a:gd name="connsiteY0" fmla="*/ 691994 h 691994"/>
              <a:gd name="connsiteX1" fmla="*/ 3366205 w 6916906"/>
              <a:gd name="connsiteY1" fmla="*/ 28877 h 691994"/>
              <a:gd name="connsiteX2" fmla="*/ 6916906 w 6916906"/>
              <a:gd name="connsiteY2" fmla="*/ 0 h 691994"/>
              <a:gd name="connsiteX3" fmla="*/ 6840000 w 6916906"/>
              <a:gd name="connsiteY3" fmla="*/ 691994 h 691994"/>
              <a:gd name="connsiteX4" fmla="*/ 0 w 6916906"/>
              <a:gd name="connsiteY4" fmla="*/ 691994 h 691994"/>
              <a:gd name="connsiteX0" fmla="*/ 0 w 6916906"/>
              <a:gd name="connsiteY0" fmla="*/ 691994 h 691994"/>
              <a:gd name="connsiteX1" fmla="*/ 3359502 w 6916906"/>
              <a:gd name="connsiteY1" fmla="*/ 14706 h 691994"/>
              <a:gd name="connsiteX2" fmla="*/ 6916906 w 6916906"/>
              <a:gd name="connsiteY2" fmla="*/ 0 h 691994"/>
              <a:gd name="connsiteX3" fmla="*/ 6840000 w 6916906"/>
              <a:gd name="connsiteY3" fmla="*/ 691994 h 691994"/>
              <a:gd name="connsiteX4" fmla="*/ 0 w 6916906"/>
              <a:gd name="connsiteY4" fmla="*/ 691994 h 691994"/>
              <a:gd name="connsiteX0" fmla="*/ 0 w 9132350"/>
              <a:gd name="connsiteY0" fmla="*/ 691994 h 691994"/>
              <a:gd name="connsiteX1" fmla="*/ 3359502 w 9132350"/>
              <a:gd name="connsiteY1" fmla="*/ 14706 h 691994"/>
              <a:gd name="connsiteX2" fmla="*/ 6916906 w 9132350"/>
              <a:gd name="connsiteY2" fmla="*/ 0 h 691994"/>
              <a:gd name="connsiteX3" fmla="*/ 9132350 w 9132350"/>
              <a:gd name="connsiteY3" fmla="*/ 677823 h 691994"/>
              <a:gd name="connsiteX4" fmla="*/ 0 w 9132350"/>
              <a:gd name="connsiteY4" fmla="*/ 691994 h 691994"/>
              <a:gd name="connsiteX0" fmla="*/ 0 w 9132350"/>
              <a:gd name="connsiteY0" fmla="*/ 680382 h 680382"/>
              <a:gd name="connsiteX1" fmla="*/ 3359502 w 9132350"/>
              <a:gd name="connsiteY1" fmla="*/ 3094 h 680382"/>
              <a:gd name="connsiteX2" fmla="*/ 7245609 w 9132350"/>
              <a:gd name="connsiteY2" fmla="*/ 0 h 680382"/>
              <a:gd name="connsiteX3" fmla="*/ 9132350 w 9132350"/>
              <a:gd name="connsiteY3" fmla="*/ 666211 h 680382"/>
              <a:gd name="connsiteX4" fmla="*/ 0 w 9132350"/>
              <a:gd name="connsiteY4" fmla="*/ 680382 h 680382"/>
              <a:gd name="connsiteX0" fmla="*/ 0 w 9132350"/>
              <a:gd name="connsiteY0" fmla="*/ 683094 h 683094"/>
              <a:gd name="connsiteX1" fmla="*/ 3214260 w 9132350"/>
              <a:gd name="connsiteY1" fmla="*/ 0 h 683094"/>
              <a:gd name="connsiteX2" fmla="*/ 7245609 w 9132350"/>
              <a:gd name="connsiteY2" fmla="*/ 2712 h 683094"/>
              <a:gd name="connsiteX3" fmla="*/ 9132350 w 9132350"/>
              <a:gd name="connsiteY3" fmla="*/ 668923 h 683094"/>
              <a:gd name="connsiteX4" fmla="*/ 0 w 9132350"/>
              <a:gd name="connsiteY4" fmla="*/ 683094 h 683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350" h="683094">
                <a:moveTo>
                  <a:pt x="0" y="683094"/>
                </a:moveTo>
                <a:lnTo>
                  <a:pt x="3214260" y="0"/>
                </a:lnTo>
                <a:lnTo>
                  <a:pt x="7245609" y="2712"/>
                </a:lnTo>
                <a:lnTo>
                  <a:pt x="9132350" y="668923"/>
                </a:lnTo>
                <a:lnTo>
                  <a:pt x="0" y="683094"/>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lang="en-US">
                <a:latin typeface="Huawei Sans" panose="020C0503030203020204" pitchFamily="34" charset="0"/>
              </a:rPr>
              <a:t>ICMP</a:t>
            </a:r>
          </a:p>
        </p:txBody>
      </p:sp>
      <p:grpSp>
        <p:nvGrpSpPr>
          <p:cNvPr id="13" name="组合 12"/>
          <p:cNvGrpSpPr/>
          <p:nvPr/>
        </p:nvGrpSpPr>
        <p:grpSpPr>
          <a:xfrm>
            <a:off x="930143" y="4096351"/>
            <a:ext cx="4472391" cy="1223691"/>
            <a:chOff x="1202704" y="4202079"/>
            <a:chExt cx="4472391" cy="1223691"/>
          </a:xfrm>
        </p:grpSpPr>
        <p:pic>
          <p:nvPicPr>
            <p:cNvPr id="27" name="图片 26"/>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964369" y="4363980"/>
              <a:ext cx="1710726" cy="1061790"/>
            </a:xfrm>
            <a:prstGeom prst="rect">
              <a:avLst/>
            </a:prstGeom>
          </p:spPr>
        </p:pic>
        <p:grpSp>
          <p:nvGrpSpPr>
            <p:cNvPr id="6" name="Group 14"/>
            <p:cNvGrpSpPr>
              <a:grpSpLocks/>
            </p:cNvGrpSpPr>
            <p:nvPr/>
          </p:nvGrpSpPr>
          <p:grpSpPr bwMode="auto">
            <a:xfrm>
              <a:off x="2066800" y="4398300"/>
              <a:ext cx="1800000" cy="892513"/>
              <a:chOff x="2132013" y="2529856"/>
              <a:chExt cx="1800000" cy="892640"/>
            </a:xfrm>
          </p:grpSpPr>
          <p:cxnSp>
            <p:nvCxnSpPr>
              <p:cNvPr id="11" name="直接箭头连接符 16"/>
              <p:cNvCxnSpPr>
                <a:cxnSpLocks noChangeShapeType="1"/>
              </p:cNvCxnSpPr>
              <p:nvPr/>
            </p:nvCxnSpPr>
            <p:spPr bwMode="auto">
              <a:xfrm flipV="1">
                <a:off x="2132013" y="2873684"/>
                <a:ext cx="1800000" cy="0"/>
              </a:xfrm>
              <a:prstGeom prst="straightConnector1">
                <a:avLst/>
              </a:prstGeom>
              <a:noFill/>
              <a:ln w="28575" algn="ctr">
                <a:solidFill>
                  <a:srgbClr val="00B0F0"/>
                </a:solidFill>
                <a:round/>
                <a:headEnd/>
                <a:tailEnd type="arrow" w="med" len="med"/>
              </a:ln>
              <a:extLst>
                <a:ext uri="{909E8E84-426E-40DD-AFC4-6F175D3DCCD1}">
                  <a14:hiddenFill xmlns:a14="http://schemas.microsoft.com/office/drawing/2010/main">
                    <a:noFill/>
                  </a14:hiddenFill>
                </a:ext>
              </a:extLst>
            </p:spPr>
          </p:cxnSp>
          <p:sp>
            <p:nvSpPr>
              <p:cNvPr id="12" name="TextBox 19"/>
              <p:cNvSpPr txBox="1">
                <a:spLocks noChangeArrowheads="1"/>
              </p:cNvSpPr>
              <p:nvPr/>
            </p:nvSpPr>
            <p:spPr bwMode="auto">
              <a:xfrm>
                <a:off x="2590511" y="2529856"/>
                <a:ext cx="893193" cy="307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r>
                  <a:rPr lang="en-US" sz="1400">
                    <a:latin typeface="Huawei Sans" panose="020C0503030203020204" pitchFamily="34" charset="0"/>
                    <a:ea typeface="+mn-ea"/>
                  </a:rPr>
                  <a:t>Message</a:t>
                </a:r>
              </a:p>
            </p:txBody>
          </p:sp>
          <p:cxnSp>
            <p:nvCxnSpPr>
              <p:cNvPr id="14" name="直接箭头连接符 16"/>
              <p:cNvCxnSpPr>
                <a:cxnSpLocks noChangeShapeType="1"/>
              </p:cNvCxnSpPr>
              <p:nvPr/>
            </p:nvCxnSpPr>
            <p:spPr bwMode="auto">
              <a:xfrm flipH="1" flipV="1">
                <a:off x="2132013" y="3114675"/>
                <a:ext cx="1800000" cy="0"/>
              </a:xfrm>
              <a:prstGeom prst="straightConnector1">
                <a:avLst/>
              </a:prstGeom>
              <a:noFill/>
              <a:ln w="28575" algn="ctr">
                <a:solidFill>
                  <a:srgbClr val="00B0F0"/>
                </a:solidFill>
                <a:round/>
                <a:headEnd/>
                <a:tailEnd type="arrow" w="med" len="med"/>
              </a:ln>
              <a:extLst>
                <a:ext uri="{909E8E84-426E-40DD-AFC4-6F175D3DCCD1}">
                  <a14:hiddenFill xmlns:a14="http://schemas.microsoft.com/office/drawing/2010/main">
                    <a:noFill/>
                  </a14:hiddenFill>
                </a:ext>
              </a:extLst>
            </p:spPr>
          </p:cxnSp>
          <p:sp>
            <p:nvSpPr>
              <p:cNvPr id="25" name="TextBox 19"/>
              <p:cNvSpPr txBox="1">
                <a:spLocks noChangeArrowheads="1"/>
              </p:cNvSpPr>
              <p:nvPr/>
            </p:nvSpPr>
            <p:spPr bwMode="auto">
              <a:xfrm>
                <a:off x="2590511" y="3114675"/>
                <a:ext cx="893193" cy="307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r>
                  <a:rPr lang="en-US" sz="1400">
                    <a:latin typeface="Huawei Sans" panose="020C0503030203020204" pitchFamily="34" charset="0"/>
                    <a:ea typeface="+mn-ea"/>
                  </a:rPr>
                  <a:t>Message</a:t>
                </a:r>
              </a:p>
            </p:txBody>
          </p:sp>
        </p:grpSp>
        <p:sp>
          <p:nvSpPr>
            <p:cNvPr id="7" name="Text Box 62"/>
            <p:cNvSpPr txBox="1">
              <a:spLocks noChangeArrowheads="1"/>
            </p:cNvSpPr>
            <p:nvPr/>
          </p:nvSpPr>
          <p:spPr bwMode="auto">
            <a:xfrm>
              <a:off x="1202704" y="5066118"/>
              <a:ext cx="8194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fontAlgn="ctr" hangingPunct="1"/>
              <a:r>
                <a:rPr lang="en-US" sz="1600">
                  <a:latin typeface="Huawei Sans" panose="020C0503030203020204" pitchFamily="34" charset="0"/>
                  <a:ea typeface="+mn-ea"/>
                </a:rPr>
                <a:t>Host A</a:t>
              </a:r>
            </a:p>
          </p:txBody>
        </p:sp>
        <p:pic>
          <p:nvPicPr>
            <p:cNvPr id="8" name="图片 7" descr="PC.png"/>
            <p:cNvPicPr>
              <a:picLocks noChangeAspect="1"/>
            </p:cNvPicPr>
            <p:nvPr/>
          </p:nvPicPr>
          <p:blipFill>
            <a:blip r:embed="rId4" cstate="print"/>
            <a:stretch>
              <a:fillRect/>
            </a:stretch>
          </p:blipFill>
          <p:spPr>
            <a:xfrm>
              <a:off x="4806599" y="4816548"/>
              <a:ext cx="703125" cy="540000"/>
            </a:xfrm>
            <a:prstGeom prst="rect">
              <a:avLst/>
            </a:prstGeom>
          </p:spPr>
        </p:pic>
        <p:pic>
          <p:nvPicPr>
            <p:cNvPr id="9" name="图片 8" descr="PC.png"/>
            <p:cNvPicPr>
              <a:picLocks noChangeAspect="1"/>
            </p:cNvPicPr>
            <p:nvPr/>
          </p:nvPicPr>
          <p:blipFill>
            <a:blip r:embed="rId4" cstate="print"/>
            <a:stretch>
              <a:fillRect/>
            </a:stretch>
          </p:blipFill>
          <p:spPr>
            <a:xfrm>
              <a:off x="1233614" y="4546548"/>
              <a:ext cx="703125" cy="540000"/>
            </a:xfrm>
            <a:prstGeom prst="rect">
              <a:avLst/>
            </a:prstGeom>
          </p:spPr>
        </p:pic>
        <p:pic>
          <p:nvPicPr>
            <p:cNvPr id="10" name="图片 9" descr="交换机.png"/>
            <p:cNvPicPr>
              <a:picLocks noChangeAspect="1"/>
            </p:cNvPicPr>
            <p:nvPr/>
          </p:nvPicPr>
          <p:blipFill>
            <a:blip r:embed="rId5" cstate="print"/>
            <a:stretch>
              <a:fillRect/>
            </a:stretch>
          </p:blipFill>
          <p:spPr>
            <a:xfrm>
              <a:off x="4662869" y="4202079"/>
              <a:ext cx="660000" cy="540000"/>
            </a:xfrm>
            <a:prstGeom prst="rect">
              <a:avLst/>
            </a:prstGeom>
          </p:spPr>
        </p:pic>
      </p:grpSp>
      <p:graphicFrame>
        <p:nvGraphicFramePr>
          <p:cNvPr id="20" name="表格 19"/>
          <p:cNvGraphicFramePr>
            <a:graphicFrameLocks noGrp="1"/>
          </p:cNvGraphicFramePr>
          <p:nvPr>
            <p:extLst/>
          </p:nvPr>
        </p:nvGraphicFramePr>
        <p:xfrm>
          <a:off x="6944777" y="2796606"/>
          <a:ext cx="3793073" cy="720000"/>
        </p:xfrm>
        <a:graphic>
          <a:graphicData uri="http://schemas.openxmlformats.org/drawingml/2006/table">
            <a:tbl>
              <a:tblPr firstRow="1" bandRow="1">
                <a:tableStyleId>{2D5ABB26-0587-4C30-8999-92F81FD0307C}</a:tableStyleId>
              </a:tblPr>
              <a:tblGrid>
                <a:gridCol w="948268">
                  <a:extLst>
                    <a:ext uri="{9D8B030D-6E8A-4147-A177-3AD203B41FA5}">
                      <a16:colId xmlns="" xmlns:a16="http://schemas.microsoft.com/office/drawing/2014/main" val="20000"/>
                    </a:ext>
                  </a:extLst>
                </a:gridCol>
                <a:gridCol w="948268">
                  <a:extLst>
                    <a:ext uri="{9D8B030D-6E8A-4147-A177-3AD203B41FA5}">
                      <a16:colId xmlns="" xmlns:a16="http://schemas.microsoft.com/office/drawing/2014/main" val="20001"/>
                    </a:ext>
                  </a:extLst>
                </a:gridCol>
                <a:gridCol w="1896537">
                  <a:extLst>
                    <a:ext uri="{9D8B030D-6E8A-4147-A177-3AD203B41FA5}">
                      <a16:colId xmlns="" xmlns:a16="http://schemas.microsoft.com/office/drawing/2014/main" val="20002"/>
                    </a:ext>
                  </a:extLst>
                </a:gridCol>
              </a:tblGrid>
              <a:tr h="360000">
                <a:tc>
                  <a:txBody>
                    <a:bodyPr/>
                    <a:lstStyle/>
                    <a:p>
                      <a:pPr algn="ctr" fontAlgn="ctr"/>
                      <a:r>
                        <a:rPr lang="en-US" sz="1400" b="1" dirty="0">
                          <a:latin typeface="Huawei Sans" panose="020C0503030203020204" pitchFamily="34" charset="0"/>
                          <a:ea typeface="+mn-ea"/>
                        </a:rPr>
                        <a:t>Type</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a:solidFill>
                            <a:schemeClr val="tx1"/>
                          </a:solidFill>
                          <a:latin typeface="Huawei Sans" panose="020C0503030203020204" pitchFamily="34" charset="0"/>
                          <a:ea typeface="+mn-ea"/>
                          <a:cs typeface="+mn-cs"/>
                        </a:rPr>
                        <a:t>Code</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a:latin typeface="Huawei Sans" panose="020C0503030203020204" pitchFamily="34" charset="0"/>
                          <a:ea typeface="+mn-ea"/>
                        </a:rPr>
                        <a:t>Checksum</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0"/>
                  </a:ext>
                </a:extLst>
              </a:tr>
              <a:tr h="360000">
                <a:tc gridSpan="3">
                  <a:txBody>
                    <a:bodyPr/>
                    <a:lstStyle/>
                    <a:p>
                      <a:pPr algn="ctr" fontAlgn="ctr"/>
                      <a:r>
                        <a:rPr lang="en-US" sz="1400" dirty="0">
                          <a:latin typeface="Huawei Sans" panose="020C0503030203020204" pitchFamily="34" charset="0"/>
                          <a:ea typeface="+mn-ea"/>
                        </a:rPr>
                        <a:t>ICMP message content</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1"/>
                  </a:ext>
                </a:extLst>
              </a:tr>
            </a:tbl>
          </a:graphicData>
        </a:graphic>
      </p:graphicFrame>
      <p:graphicFrame>
        <p:nvGraphicFramePr>
          <p:cNvPr id="21" name="表格 20"/>
          <p:cNvGraphicFramePr>
            <a:graphicFrameLocks noGrp="1"/>
          </p:cNvGraphicFramePr>
          <p:nvPr>
            <p:extLst/>
          </p:nvPr>
        </p:nvGraphicFramePr>
        <p:xfrm>
          <a:off x="5894430" y="2010887"/>
          <a:ext cx="5424439" cy="579120"/>
        </p:xfrm>
        <a:graphic>
          <a:graphicData uri="http://schemas.openxmlformats.org/drawingml/2006/table">
            <a:tbl>
              <a:tblPr firstRow="1" bandRow="1">
                <a:tableStyleId>{F5AB1C69-6EDB-4FF4-983F-18BD219EF322}</a:tableStyleId>
              </a:tblPr>
              <a:tblGrid>
                <a:gridCol w="1356110">
                  <a:extLst>
                    <a:ext uri="{9D8B030D-6E8A-4147-A177-3AD203B41FA5}">
                      <a16:colId xmlns="" xmlns:a16="http://schemas.microsoft.com/office/drawing/2014/main" val="20000"/>
                    </a:ext>
                  </a:extLst>
                </a:gridCol>
                <a:gridCol w="1017082">
                  <a:extLst>
                    <a:ext uri="{9D8B030D-6E8A-4147-A177-3AD203B41FA5}">
                      <a16:colId xmlns="" xmlns:a16="http://schemas.microsoft.com/office/drawing/2014/main" val="20001"/>
                    </a:ext>
                  </a:extLst>
                </a:gridCol>
                <a:gridCol w="1695137">
                  <a:extLst>
                    <a:ext uri="{9D8B030D-6E8A-4147-A177-3AD203B41FA5}">
                      <a16:colId xmlns="" xmlns:a16="http://schemas.microsoft.com/office/drawing/2014/main" val="20002"/>
                    </a:ext>
                  </a:extLst>
                </a:gridCol>
                <a:gridCol w="1356110">
                  <a:extLst>
                    <a:ext uri="{9D8B030D-6E8A-4147-A177-3AD203B41FA5}">
                      <a16:colId xmlns="" xmlns:a16="http://schemas.microsoft.com/office/drawing/2014/main" val="20003"/>
                    </a:ext>
                  </a:extLst>
                </a:gridCol>
              </a:tblGrid>
              <a:tr h="407299">
                <a:tc>
                  <a:txBody>
                    <a:bodyPr/>
                    <a:lstStyle/>
                    <a:p>
                      <a:pPr algn="ctr" fontAlgn="ctr"/>
                      <a:r>
                        <a:rPr lang="en-US" sz="1600" b="0" dirty="0">
                          <a:solidFill>
                            <a:schemeClr val="tx1"/>
                          </a:solidFill>
                          <a:latin typeface="Huawei Sans" panose="020C0503030203020204" pitchFamily="34" charset="0"/>
                          <a:ea typeface="+mn-ea"/>
                        </a:rPr>
                        <a:t>Ethernet header</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600" b="0">
                          <a:solidFill>
                            <a:schemeClr val="tx1"/>
                          </a:solidFill>
                          <a:latin typeface="Huawei Sans" panose="020C0503030203020204" pitchFamily="34" charset="0"/>
                          <a:ea typeface="+mn-ea"/>
                        </a:rPr>
                        <a:t>IP header</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600" b="1" dirty="0">
                          <a:solidFill>
                            <a:schemeClr val="tx1"/>
                          </a:solidFill>
                          <a:latin typeface="Huawei Sans" panose="020C0503030203020204" pitchFamily="34" charset="0"/>
                          <a:ea typeface="+mn-ea"/>
                        </a:rPr>
                        <a:t>ICMP message</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600" b="0">
                          <a:solidFill>
                            <a:schemeClr val="tx1"/>
                          </a:solidFill>
                          <a:latin typeface="Huawei Sans" panose="020C0503030203020204" pitchFamily="34" charset="0"/>
                          <a:ea typeface="+mn-ea"/>
                        </a:rPr>
                        <a:t>Ethernet tail</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23" name="表格 22"/>
          <p:cNvGraphicFramePr>
            <a:graphicFrameLocks noGrp="1"/>
          </p:cNvGraphicFramePr>
          <p:nvPr>
            <p:extLst/>
          </p:nvPr>
        </p:nvGraphicFramePr>
        <p:xfrm>
          <a:off x="6944777" y="3665366"/>
          <a:ext cx="3793073" cy="2493680"/>
        </p:xfrm>
        <a:graphic>
          <a:graphicData uri="http://schemas.openxmlformats.org/drawingml/2006/table">
            <a:tbl>
              <a:tblPr firstRow="1" bandRow="1">
                <a:tableStyleId>{2D5ABB26-0587-4C30-8999-92F81FD0307C}</a:tableStyleId>
              </a:tblPr>
              <a:tblGrid>
                <a:gridCol w="948268">
                  <a:extLst>
                    <a:ext uri="{9D8B030D-6E8A-4147-A177-3AD203B41FA5}">
                      <a16:colId xmlns="" xmlns:a16="http://schemas.microsoft.com/office/drawing/2014/main" val="20000"/>
                    </a:ext>
                  </a:extLst>
                </a:gridCol>
                <a:gridCol w="948268">
                  <a:extLst>
                    <a:ext uri="{9D8B030D-6E8A-4147-A177-3AD203B41FA5}">
                      <a16:colId xmlns="" xmlns:a16="http://schemas.microsoft.com/office/drawing/2014/main" val="20001"/>
                    </a:ext>
                  </a:extLst>
                </a:gridCol>
                <a:gridCol w="1896537">
                  <a:extLst>
                    <a:ext uri="{9D8B030D-6E8A-4147-A177-3AD203B41FA5}">
                      <a16:colId xmlns="" xmlns:a16="http://schemas.microsoft.com/office/drawing/2014/main" val="20002"/>
                    </a:ext>
                  </a:extLst>
                </a:gridCol>
              </a:tblGrid>
              <a:tr h="271534">
                <a:tc>
                  <a:txBody>
                    <a:bodyPr/>
                    <a:lstStyle/>
                    <a:p>
                      <a:pPr marL="0" algn="ctr" defTabSz="914400" rtl="0" eaLnBrk="1" fontAlgn="ctr" latinLnBrk="0" hangingPunct="1"/>
                      <a:r>
                        <a:rPr lang="en-US" sz="1200" b="1" dirty="0">
                          <a:solidFill>
                            <a:schemeClr val="bg1"/>
                          </a:solidFill>
                          <a:latin typeface="Huawei Sans" panose="020C0503030203020204" pitchFamily="34" charset="0"/>
                          <a:ea typeface="+mn-ea"/>
                          <a:cs typeface="Arial" pitchFamily="34" charset="0"/>
                        </a:rPr>
                        <a:t>Type</a:t>
                      </a: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marL="0" algn="ctr" defTabSz="914400" rtl="0" eaLnBrk="1" fontAlgn="ctr" latinLnBrk="0" hangingPunct="1"/>
                      <a:r>
                        <a:rPr lang="en-US" sz="1200" b="1">
                          <a:solidFill>
                            <a:schemeClr val="bg1"/>
                          </a:solidFill>
                          <a:latin typeface="Huawei Sans" panose="020C0503030203020204" pitchFamily="34" charset="0"/>
                          <a:ea typeface="+mn-ea"/>
                          <a:cs typeface="Arial" pitchFamily="34" charset="0"/>
                        </a:rPr>
                        <a:t>Code</a:t>
                      </a: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fontAlgn="ctr"/>
                      <a:r>
                        <a:rPr lang="en-US" sz="1200" b="1">
                          <a:solidFill>
                            <a:schemeClr val="bg1"/>
                          </a:solidFill>
                          <a:latin typeface="Huawei Sans" panose="020C0503030203020204" pitchFamily="34" charset="0"/>
                        </a:rPr>
                        <a:t>Description</a:t>
                      </a: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49358">
                <a:tc>
                  <a:txBody>
                    <a:bodyPr/>
                    <a:lstStyle/>
                    <a:p>
                      <a:pPr marL="0" algn="ctr" defTabSz="914400" rtl="0" eaLnBrk="1" fontAlgn="ctr" latinLnBrk="0" hangingPunct="1"/>
                      <a:r>
                        <a:rPr lang="en-US" sz="1200">
                          <a:latin typeface="Huawei Sans" panose="020C0503030203020204" pitchFamily="34" charset="0"/>
                        </a:rPr>
                        <a:t>0</a:t>
                      </a: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fontAlgn="ctr" latinLnBrk="0" hangingPunct="1"/>
                      <a:r>
                        <a:rPr lang="en-US" sz="1200">
                          <a:latin typeface="Huawei Sans" panose="020C0503030203020204" pitchFamily="34" charset="0"/>
                        </a:rPr>
                        <a:t>0</a:t>
                      </a: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fontAlgn="ctr" latinLnBrk="0" hangingPunct="1"/>
                      <a:r>
                        <a:rPr lang="en-US" sz="1200">
                          <a:latin typeface="Huawei Sans" panose="020C0503030203020204" pitchFamily="34" charset="0"/>
                        </a:rPr>
                        <a:t>Echo Reply</a:t>
                      </a: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1"/>
                  </a:ext>
                </a:extLst>
              </a:tr>
              <a:tr h="423916">
                <a:tc>
                  <a:txBody>
                    <a:bodyPr/>
                    <a:lstStyle/>
                    <a:p>
                      <a:pPr marL="0" algn="ctr" defTabSz="914400" rtl="0" eaLnBrk="1" fontAlgn="ctr" latinLnBrk="0" hangingPunct="1"/>
                      <a:r>
                        <a:rPr lang="en-US" sz="1200">
                          <a:latin typeface="Huawei Sans" panose="020C0503030203020204" pitchFamily="34" charset="0"/>
                        </a:rPr>
                        <a:t>3</a:t>
                      </a: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fontAlgn="ctr" latinLnBrk="0" hangingPunct="1"/>
                      <a:r>
                        <a:rPr lang="en-US" sz="1200">
                          <a:latin typeface="Huawei Sans" panose="020C0503030203020204" pitchFamily="34" charset="0"/>
                        </a:rPr>
                        <a:t>0</a:t>
                      </a: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fontAlgn="ctr" latinLnBrk="0" hangingPunct="1"/>
                      <a:r>
                        <a:rPr lang="en-US" sz="1200" dirty="0">
                          <a:latin typeface="Huawei Sans" panose="020C0503030203020204" pitchFamily="34" charset="0"/>
                        </a:rPr>
                        <a:t>Network </a:t>
                      </a:r>
                      <a:r>
                        <a:rPr lang="en-US" sz="1200" dirty="0" smtClean="0">
                          <a:latin typeface="Huawei Sans" panose="020C0503030203020204" pitchFamily="34" charset="0"/>
                        </a:rPr>
                        <a:t>Unreachable</a:t>
                      </a:r>
                      <a:endParaRPr lang="en-US" sz="1200" dirty="0">
                        <a:latin typeface="Huawei Sans" panose="020C0503030203020204"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2"/>
                  </a:ext>
                </a:extLst>
              </a:tr>
              <a:tr h="249358">
                <a:tc>
                  <a:txBody>
                    <a:bodyPr/>
                    <a:lstStyle/>
                    <a:p>
                      <a:pPr marL="0" algn="ctr" defTabSz="914400" rtl="0" eaLnBrk="1" fontAlgn="ctr" latinLnBrk="0" hangingPunct="1"/>
                      <a:r>
                        <a:rPr lang="en-US" sz="1200">
                          <a:latin typeface="Huawei Sans" panose="020C0503030203020204" pitchFamily="34" charset="0"/>
                        </a:rPr>
                        <a:t>3</a:t>
                      </a: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fontAlgn="ctr" latinLnBrk="0" hangingPunct="1"/>
                      <a:r>
                        <a:rPr lang="en-US" sz="1200">
                          <a:latin typeface="Huawei Sans" panose="020C0503030203020204" pitchFamily="34" charset="0"/>
                        </a:rPr>
                        <a:t>1</a:t>
                      </a: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fontAlgn="ctr" latinLnBrk="0" hangingPunct="1"/>
                      <a:r>
                        <a:rPr lang="en-US" sz="1200" dirty="0">
                          <a:latin typeface="Huawei Sans" panose="020C0503030203020204" pitchFamily="34" charset="0"/>
                        </a:rPr>
                        <a:t>Host </a:t>
                      </a:r>
                      <a:r>
                        <a:rPr lang="en-US" sz="1200" dirty="0" smtClean="0">
                          <a:latin typeface="Huawei Sans" panose="020C0503030203020204" pitchFamily="34" charset="0"/>
                        </a:rPr>
                        <a:t>Unreachable</a:t>
                      </a:r>
                      <a:endParaRPr lang="en-US" sz="1200" dirty="0">
                        <a:latin typeface="Huawei Sans" panose="020C0503030203020204"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3"/>
                  </a:ext>
                </a:extLst>
              </a:tr>
              <a:tr h="423916">
                <a:tc>
                  <a:txBody>
                    <a:bodyPr/>
                    <a:lstStyle/>
                    <a:p>
                      <a:pPr marL="0" algn="ctr" defTabSz="914400" rtl="0" eaLnBrk="1" fontAlgn="ctr" latinLnBrk="0" hangingPunct="1"/>
                      <a:r>
                        <a:rPr lang="en-US" sz="1200">
                          <a:latin typeface="Huawei Sans" panose="020C0503030203020204" pitchFamily="34" charset="0"/>
                        </a:rPr>
                        <a:t>3</a:t>
                      </a: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fontAlgn="ctr" latinLnBrk="0" hangingPunct="1"/>
                      <a:r>
                        <a:rPr lang="en-US" sz="1200">
                          <a:latin typeface="Huawei Sans" panose="020C0503030203020204" pitchFamily="34" charset="0"/>
                        </a:rPr>
                        <a:t>2</a:t>
                      </a: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dirty="0">
                          <a:latin typeface="Huawei Sans" panose="020C0503030203020204" pitchFamily="34" charset="0"/>
                        </a:rPr>
                        <a:t>Protocol </a:t>
                      </a:r>
                      <a:r>
                        <a:rPr lang="en-US" sz="1200" dirty="0" smtClean="0">
                          <a:latin typeface="Huawei Sans" panose="020C0503030203020204" pitchFamily="34" charset="0"/>
                        </a:rPr>
                        <a:t>Unreachable</a:t>
                      </a:r>
                      <a:endParaRPr lang="en-US" sz="1200" dirty="0">
                        <a:latin typeface="Huawei Sans" panose="020C0503030203020204"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4"/>
                  </a:ext>
                </a:extLst>
              </a:tr>
              <a:tr h="249358">
                <a:tc>
                  <a:txBody>
                    <a:bodyPr/>
                    <a:lstStyle/>
                    <a:p>
                      <a:pPr marL="0" algn="ctr" defTabSz="914400" rtl="0" eaLnBrk="1" fontAlgn="ctr" latinLnBrk="0" hangingPunct="1"/>
                      <a:r>
                        <a:rPr lang="en-US" sz="1200">
                          <a:latin typeface="Huawei Sans" panose="020C0503030203020204" pitchFamily="34" charset="0"/>
                        </a:rPr>
                        <a:t>3</a:t>
                      </a: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fontAlgn="ctr" latinLnBrk="0" hangingPunct="1"/>
                      <a:r>
                        <a:rPr lang="en-US" sz="1200">
                          <a:latin typeface="Huawei Sans" panose="020C0503030203020204" pitchFamily="34" charset="0"/>
                        </a:rPr>
                        <a:t>3</a:t>
                      </a: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fontAlgn="ctr" latinLnBrk="0" hangingPunct="1"/>
                      <a:r>
                        <a:rPr lang="en-US" sz="1200" dirty="0">
                          <a:latin typeface="Huawei Sans" panose="020C0503030203020204" pitchFamily="34" charset="0"/>
                        </a:rPr>
                        <a:t>Port </a:t>
                      </a:r>
                      <a:r>
                        <a:rPr lang="en-US" sz="1200" dirty="0" smtClean="0">
                          <a:latin typeface="Huawei Sans" panose="020C0503030203020204" pitchFamily="34" charset="0"/>
                        </a:rPr>
                        <a:t>Unreachable</a:t>
                      </a:r>
                      <a:endParaRPr lang="en-US" sz="1200" dirty="0">
                        <a:latin typeface="Huawei Sans" panose="020C0503030203020204"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5"/>
                  </a:ext>
                </a:extLst>
              </a:tr>
              <a:tr h="249358">
                <a:tc>
                  <a:txBody>
                    <a:bodyPr/>
                    <a:lstStyle/>
                    <a:p>
                      <a:pPr marL="0" algn="ctr" defTabSz="914400" rtl="0" eaLnBrk="1" fontAlgn="ctr" latinLnBrk="0" hangingPunct="1"/>
                      <a:r>
                        <a:rPr lang="en-US" sz="1200">
                          <a:latin typeface="Huawei Sans" panose="020C0503030203020204" pitchFamily="34" charset="0"/>
                        </a:rPr>
                        <a:t>5</a:t>
                      </a: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fontAlgn="ctr" latinLnBrk="0" hangingPunct="1"/>
                      <a:r>
                        <a:rPr lang="en-US" sz="1200">
                          <a:latin typeface="Huawei Sans" panose="020C0503030203020204" pitchFamily="34" charset="0"/>
                        </a:rPr>
                        <a:t>0</a:t>
                      </a: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fontAlgn="ctr" latinLnBrk="0" hangingPunct="1"/>
                      <a:r>
                        <a:rPr lang="en-US" sz="1200">
                          <a:latin typeface="Huawei Sans" panose="020C0503030203020204" pitchFamily="34" charset="0"/>
                        </a:rPr>
                        <a:t>Redirect</a:t>
                      </a: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6"/>
                  </a:ext>
                </a:extLst>
              </a:tr>
              <a:tr h="249358">
                <a:tc>
                  <a:txBody>
                    <a:bodyPr/>
                    <a:lstStyle/>
                    <a:p>
                      <a:pPr marL="0" algn="ctr" defTabSz="914400" rtl="0" eaLnBrk="1" fontAlgn="ctr" latinLnBrk="0" hangingPunct="1"/>
                      <a:r>
                        <a:rPr lang="en-US" sz="1200">
                          <a:latin typeface="Huawei Sans" panose="020C0503030203020204" pitchFamily="34" charset="0"/>
                        </a:rPr>
                        <a:t>8</a:t>
                      </a: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fontAlgn="ctr" latinLnBrk="0" hangingPunct="1"/>
                      <a:r>
                        <a:rPr lang="en-US" sz="1200">
                          <a:latin typeface="Huawei Sans" panose="020C0503030203020204" pitchFamily="34" charset="0"/>
                        </a:rPr>
                        <a:t>0</a:t>
                      </a: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fontAlgn="ctr" latinLnBrk="0" hangingPunct="1"/>
                      <a:r>
                        <a:rPr lang="en-US" sz="1200" dirty="0">
                          <a:latin typeface="Huawei Sans" panose="020C0503030203020204" pitchFamily="34" charset="0"/>
                        </a:rPr>
                        <a:t>Echo </a:t>
                      </a:r>
                      <a:r>
                        <a:rPr lang="en-US" altLang="zh-CN" sz="1200" dirty="0" smtClean="0">
                          <a:latin typeface="Huawei Sans" panose="020C0503030203020204" pitchFamily="34" charset="0"/>
                        </a:rPr>
                        <a:t>R</a:t>
                      </a:r>
                      <a:r>
                        <a:rPr lang="en-US" sz="1200" dirty="0" smtClean="0">
                          <a:latin typeface="Huawei Sans" panose="020C0503030203020204" pitchFamily="34" charset="0"/>
                        </a:rPr>
                        <a:t>equest</a:t>
                      </a:r>
                      <a:endParaRPr lang="en-US" sz="1200" dirty="0">
                        <a:latin typeface="Huawei Sans" panose="020C0503030203020204"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
        <p:nvSpPr>
          <p:cNvPr id="24" name="文本占位符 2"/>
          <p:cNvSpPr txBox="1">
            <a:spLocks/>
          </p:cNvSpPr>
          <p:nvPr/>
        </p:nvSpPr>
        <p:spPr bwMode="auto">
          <a:xfrm>
            <a:off x="468318" y="2002230"/>
            <a:ext cx="5206778" cy="1722382"/>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fontAlgn="ctr"/>
            <a:r>
              <a:rPr lang="en-US" sz="1800" dirty="0">
                <a:latin typeface="Huawei Sans" panose="020C0503030203020204" pitchFamily="34" charset="0"/>
              </a:rPr>
              <a:t>ICMP is used to transmit error and control information between network devices. It plays an important role in collecting network information, diagnosing and rectifying network faults.</a:t>
            </a:r>
          </a:p>
          <a:p>
            <a:pPr fontAlgn="ctr"/>
            <a:endParaRPr lang="zh-CN" altLang="en-US" sz="1800" dirty="0">
              <a:latin typeface="Huawei Sans" panose="020C0503030203020204" pitchFamily="34" charset="0"/>
            </a:endParaRPr>
          </a:p>
        </p:txBody>
      </p:sp>
    </p:spTree>
    <p:extLst>
      <p:ext uri="{BB962C8B-B14F-4D97-AF65-F5344CB8AC3E}">
        <p14:creationId xmlns:p14="http://schemas.microsoft.com/office/powerpoint/2010/main" val="32036364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ICMP Redirection</a:t>
            </a:r>
            <a:endParaRPr lang="en-US"/>
          </a:p>
        </p:txBody>
      </p:sp>
      <p:sp>
        <p:nvSpPr>
          <p:cNvPr id="104" name="文本占位符 103"/>
          <p:cNvSpPr>
            <a:spLocks noGrp="1"/>
          </p:cNvSpPr>
          <p:nvPr>
            <p:ph type="body" sz="quarter" idx="10"/>
          </p:nvPr>
        </p:nvSpPr>
        <p:spPr>
          <a:xfrm>
            <a:off x="468317" y="1233488"/>
            <a:ext cx="11276183" cy="1318413"/>
          </a:xfrm>
        </p:spPr>
        <p:txBody>
          <a:bodyPr/>
          <a:lstStyle/>
          <a:p>
            <a:r>
              <a:rPr lang="en-US" sz="2000" dirty="0" smtClean="0"/>
              <a:t>ICMP Redirect messages are a type of ICMP control message. When a router detects that a host uses a non-optimal route in a specific scenario, the router sends an ICMP Redirect message to the host, requesting the host to change the route.</a:t>
            </a:r>
            <a:endParaRPr lang="en-US" sz="2000" dirty="0"/>
          </a:p>
        </p:txBody>
      </p:sp>
      <p:grpSp>
        <p:nvGrpSpPr>
          <p:cNvPr id="3" name="组合 2"/>
          <p:cNvGrpSpPr/>
          <p:nvPr/>
        </p:nvGrpSpPr>
        <p:grpSpPr>
          <a:xfrm>
            <a:off x="3124764" y="2886444"/>
            <a:ext cx="5738681" cy="3075710"/>
            <a:chOff x="3124764" y="2886444"/>
            <a:chExt cx="5738681" cy="3075710"/>
          </a:xfrm>
        </p:grpSpPr>
        <p:sp>
          <p:nvSpPr>
            <p:cNvPr id="7" name="Text Box 62"/>
            <p:cNvSpPr txBox="1">
              <a:spLocks noChangeArrowheads="1"/>
            </p:cNvSpPr>
            <p:nvPr/>
          </p:nvSpPr>
          <p:spPr bwMode="auto">
            <a:xfrm>
              <a:off x="4674703" y="5565555"/>
              <a:ext cx="7393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fontAlgn="ctr" hangingPunct="1"/>
              <a:r>
                <a:rPr lang="en-US" sz="1400">
                  <a:latin typeface="Huawei Sans" panose="020C0503030203020204" pitchFamily="34" charset="0"/>
                  <a:ea typeface="+mn-ea"/>
                </a:rPr>
                <a:t>Host A</a:t>
              </a:r>
            </a:p>
          </p:txBody>
        </p:sp>
        <p:pic>
          <p:nvPicPr>
            <p:cNvPr id="9" name="图片 8" descr="PC.png"/>
            <p:cNvPicPr>
              <a:picLocks noChangeAspect="1"/>
            </p:cNvPicPr>
            <p:nvPr/>
          </p:nvPicPr>
          <p:blipFill>
            <a:blip r:embed="rId3" cstate="print"/>
            <a:stretch>
              <a:fillRect/>
            </a:stretch>
          </p:blipFill>
          <p:spPr>
            <a:xfrm>
              <a:off x="5377195" y="5422154"/>
              <a:ext cx="703125" cy="540000"/>
            </a:xfrm>
            <a:prstGeom prst="rect">
              <a:avLst/>
            </a:prstGeom>
          </p:spPr>
        </p:pic>
        <p:pic>
          <p:nvPicPr>
            <p:cNvPr id="10" name="图片 9" descr="交换机.png"/>
            <p:cNvPicPr>
              <a:picLocks noChangeAspect="1"/>
            </p:cNvPicPr>
            <p:nvPr/>
          </p:nvPicPr>
          <p:blipFill>
            <a:blip r:embed="rId4" cstate="print"/>
            <a:stretch>
              <a:fillRect/>
            </a:stretch>
          </p:blipFill>
          <p:spPr>
            <a:xfrm>
              <a:off x="3193407" y="2961903"/>
              <a:ext cx="660000" cy="540000"/>
            </a:xfrm>
            <a:prstGeom prst="rect">
              <a:avLst/>
            </a:prstGeom>
          </p:spPr>
        </p:pic>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21499" y="3985841"/>
              <a:ext cx="658537" cy="540000"/>
            </a:xfrm>
            <a:prstGeom prst="rect">
              <a:avLst/>
            </a:prstGeom>
          </p:spPr>
        </p:pic>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7478" y="3985841"/>
              <a:ext cx="658537" cy="540000"/>
            </a:xfrm>
            <a:prstGeom prst="rect">
              <a:avLst/>
            </a:prstGeom>
          </p:spPr>
        </p:pic>
        <p:cxnSp>
          <p:nvCxnSpPr>
            <p:cNvPr id="16" name="直接连接符 15"/>
            <p:cNvCxnSpPr>
              <a:stCxn id="19" idx="2"/>
            </p:cNvCxnSpPr>
            <p:nvPr/>
          </p:nvCxnSpPr>
          <p:spPr>
            <a:xfrm flipH="1">
              <a:off x="4350767" y="4525841"/>
              <a:ext cx="1" cy="4500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0" idx="2"/>
            </p:cNvCxnSpPr>
            <p:nvPr/>
          </p:nvCxnSpPr>
          <p:spPr>
            <a:xfrm>
              <a:off x="7106747" y="4525841"/>
              <a:ext cx="0" cy="4500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50877" y="4975841"/>
              <a:ext cx="36000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9" idx="0"/>
            </p:cNvCxnSpPr>
            <p:nvPr/>
          </p:nvCxnSpPr>
          <p:spPr>
            <a:xfrm>
              <a:off x="5728758" y="4975841"/>
              <a:ext cx="0" cy="4463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124764" y="3743941"/>
              <a:ext cx="18000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endCxn id="19" idx="0"/>
            </p:cNvCxnSpPr>
            <p:nvPr/>
          </p:nvCxnSpPr>
          <p:spPr>
            <a:xfrm flipH="1">
              <a:off x="4350768" y="3743941"/>
              <a:ext cx="1" cy="2419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0" idx="2"/>
            </p:cNvCxnSpPr>
            <p:nvPr/>
          </p:nvCxnSpPr>
          <p:spPr>
            <a:xfrm>
              <a:off x="3523407" y="3501903"/>
              <a:ext cx="1" cy="24203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7" idx="2"/>
              <a:endCxn id="20" idx="0"/>
            </p:cNvCxnSpPr>
            <p:nvPr/>
          </p:nvCxnSpPr>
          <p:spPr>
            <a:xfrm flipH="1">
              <a:off x="7106747" y="3570520"/>
              <a:ext cx="988" cy="41532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40" name="Text Box 62"/>
            <p:cNvSpPr txBox="1">
              <a:spLocks noChangeArrowheads="1"/>
            </p:cNvSpPr>
            <p:nvPr/>
          </p:nvSpPr>
          <p:spPr bwMode="auto">
            <a:xfrm>
              <a:off x="3573190" y="4125441"/>
              <a:ext cx="511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fontAlgn="ctr" hangingPunct="1"/>
              <a:r>
                <a:rPr lang="en-US" sz="1400">
                  <a:latin typeface="Huawei Sans" panose="020C0503030203020204" pitchFamily="34" charset="0"/>
                  <a:ea typeface="+mn-ea"/>
                </a:rPr>
                <a:t>RTA</a:t>
              </a:r>
            </a:p>
          </p:txBody>
        </p:sp>
        <p:sp>
          <p:nvSpPr>
            <p:cNvPr id="41" name="Text Box 62"/>
            <p:cNvSpPr txBox="1">
              <a:spLocks noChangeArrowheads="1"/>
            </p:cNvSpPr>
            <p:nvPr/>
          </p:nvSpPr>
          <p:spPr bwMode="auto">
            <a:xfrm>
              <a:off x="7410676" y="4125441"/>
              <a:ext cx="5020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fontAlgn="ctr" hangingPunct="1"/>
              <a:r>
                <a:rPr lang="en-US" sz="1400">
                  <a:latin typeface="Huawei Sans" panose="020C0503030203020204" pitchFamily="34" charset="0"/>
                  <a:ea typeface="+mn-ea"/>
                </a:rPr>
                <a:t>RTB</a:t>
              </a:r>
            </a:p>
          </p:txBody>
        </p:sp>
        <p:sp>
          <p:nvSpPr>
            <p:cNvPr id="42" name="Text Box 62"/>
            <p:cNvSpPr txBox="1">
              <a:spLocks noChangeArrowheads="1"/>
            </p:cNvSpPr>
            <p:nvPr/>
          </p:nvSpPr>
          <p:spPr bwMode="auto">
            <a:xfrm>
              <a:off x="3826917" y="3082774"/>
              <a:ext cx="8659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fontAlgn="ctr" hangingPunct="1"/>
              <a:r>
                <a:rPr lang="en-US" sz="1400">
                  <a:latin typeface="Huawei Sans" panose="020C0503030203020204" pitchFamily="34" charset="0"/>
                  <a:ea typeface="+mn-ea"/>
                </a:rPr>
                <a:t>Server A</a:t>
              </a:r>
            </a:p>
          </p:txBody>
        </p:sp>
        <p:sp>
          <p:nvSpPr>
            <p:cNvPr id="43" name="Text Box 62"/>
            <p:cNvSpPr txBox="1">
              <a:spLocks noChangeArrowheads="1"/>
            </p:cNvSpPr>
            <p:nvPr/>
          </p:nvSpPr>
          <p:spPr bwMode="auto">
            <a:xfrm>
              <a:off x="3462631" y="3443817"/>
              <a:ext cx="9557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fontAlgn="ctr" hangingPunct="1"/>
              <a:r>
                <a:rPr lang="en-US" sz="1200" dirty="0">
                  <a:latin typeface="Huawei Sans" panose="020C0503030203020204" pitchFamily="34" charset="0"/>
                  <a:ea typeface="+mn-ea"/>
                </a:rPr>
                <a:t>20.0.0.1/24</a:t>
              </a:r>
            </a:p>
          </p:txBody>
        </p:sp>
        <p:sp>
          <p:nvSpPr>
            <p:cNvPr id="44" name="Text Box 62"/>
            <p:cNvSpPr txBox="1">
              <a:spLocks noChangeArrowheads="1"/>
            </p:cNvSpPr>
            <p:nvPr/>
          </p:nvSpPr>
          <p:spPr bwMode="auto">
            <a:xfrm>
              <a:off x="4350547" y="3765802"/>
              <a:ext cx="95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fontAlgn="ctr" hangingPunct="1"/>
              <a:r>
                <a:rPr lang="en-US" sz="1200" dirty="0">
                  <a:latin typeface="Huawei Sans" panose="020C0503030203020204" pitchFamily="34" charset="0"/>
                  <a:ea typeface="+mn-ea"/>
                </a:rPr>
                <a:t>20.0.0.2/24</a:t>
              </a:r>
            </a:p>
          </p:txBody>
        </p:sp>
        <p:sp>
          <p:nvSpPr>
            <p:cNvPr id="45" name="Text Box 62"/>
            <p:cNvSpPr txBox="1">
              <a:spLocks noChangeArrowheads="1"/>
            </p:cNvSpPr>
            <p:nvPr/>
          </p:nvSpPr>
          <p:spPr bwMode="auto">
            <a:xfrm>
              <a:off x="3250725" y="4499504"/>
              <a:ext cx="11288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fontAlgn="ctr" hangingPunct="1"/>
              <a:r>
                <a:rPr lang="en-US" sz="1200">
                  <a:latin typeface="Huawei Sans" panose="020C0503030203020204" pitchFamily="34" charset="0"/>
                  <a:ea typeface="+mn-ea"/>
                </a:rPr>
                <a:t>10.0.0.200/24</a:t>
              </a:r>
            </a:p>
          </p:txBody>
        </p:sp>
        <p:sp>
          <p:nvSpPr>
            <p:cNvPr id="46" name="Text Box 62"/>
            <p:cNvSpPr txBox="1">
              <a:spLocks noChangeArrowheads="1"/>
            </p:cNvSpPr>
            <p:nvPr/>
          </p:nvSpPr>
          <p:spPr bwMode="auto">
            <a:xfrm>
              <a:off x="7243054" y="4499504"/>
              <a:ext cx="11288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fontAlgn="ctr" hangingPunct="1"/>
              <a:r>
                <a:rPr lang="en-US" sz="1200">
                  <a:latin typeface="Huawei Sans" panose="020C0503030203020204" pitchFamily="34" charset="0"/>
                  <a:ea typeface="+mn-ea"/>
                </a:rPr>
                <a:t>10.0.0.100/24</a:t>
              </a:r>
            </a:p>
          </p:txBody>
        </p:sp>
        <p:sp>
          <p:nvSpPr>
            <p:cNvPr id="47" name="Text Box 62"/>
            <p:cNvSpPr txBox="1">
              <a:spLocks noChangeArrowheads="1"/>
            </p:cNvSpPr>
            <p:nvPr/>
          </p:nvSpPr>
          <p:spPr bwMode="auto">
            <a:xfrm>
              <a:off x="6126953" y="5488612"/>
              <a:ext cx="21403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fontAlgn="ctr" hangingPunct="1"/>
              <a:r>
                <a:rPr lang="en-US" sz="1200">
                  <a:latin typeface="Huawei Sans" panose="020C0503030203020204" pitchFamily="34" charset="0"/>
                  <a:ea typeface="+mn-ea"/>
                </a:rPr>
                <a:t>IP address: 10.0.0.1/24</a:t>
              </a:r>
            </a:p>
            <a:p>
              <a:pPr eaLnBrk="1" fontAlgn="ctr" hangingPunct="1"/>
              <a:r>
                <a:rPr lang="en-US" sz="1200">
                  <a:latin typeface="Huawei Sans" panose="020C0503030203020204" pitchFamily="34" charset="0"/>
                  <a:ea typeface="+mn-ea"/>
                </a:rPr>
                <a:t>Default gateway: 10.0.0.100</a:t>
              </a:r>
            </a:p>
          </p:txBody>
        </p:sp>
        <p:sp>
          <p:nvSpPr>
            <p:cNvPr id="54" name="Oval 4"/>
            <p:cNvSpPr>
              <a:spLocks noChangeAspect="1"/>
            </p:cNvSpPr>
            <p:nvPr/>
          </p:nvSpPr>
          <p:spPr>
            <a:xfrm>
              <a:off x="6482618" y="4590385"/>
              <a:ext cx="216000" cy="21600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600" b="1">
                  <a:solidFill>
                    <a:schemeClr val="bg1"/>
                  </a:solidFill>
                  <a:latin typeface="Huawei Sans" panose="020C0503030203020204" pitchFamily="34" charset="0"/>
                </a:rPr>
                <a:t>1</a:t>
              </a:r>
            </a:p>
          </p:txBody>
        </p:sp>
        <p:sp>
          <p:nvSpPr>
            <p:cNvPr id="78" name="Oval 4"/>
            <p:cNvSpPr>
              <a:spLocks noChangeAspect="1"/>
            </p:cNvSpPr>
            <p:nvPr/>
          </p:nvSpPr>
          <p:spPr>
            <a:xfrm>
              <a:off x="6482618" y="5158931"/>
              <a:ext cx="216000" cy="21600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600" b="1">
                  <a:solidFill>
                    <a:schemeClr val="bg1"/>
                  </a:solidFill>
                  <a:latin typeface="Huawei Sans" panose="020C0503030203020204" pitchFamily="34" charset="0"/>
                </a:rPr>
                <a:t>2</a:t>
              </a:r>
            </a:p>
          </p:txBody>
        </p:sp>
        <p:cxnSp>
          <p:nvCxnSpPr>
            <p:cNvPr id="81" name="肘形连接符 80"/>
            <p:cNvCxnSpPr/>
            <p:nvPr/>
          </p:nvCxnSpPr>
          <p:spPr>
            <a:xfrm rot="16200000" flipV="1">
              <a:off x="4700788" y="4463486"/>
              <a:ext cx="720000" cy="973798"/>
            </a:xfrm>
            <a:prstGeom prst="bentConnector3">
              <a:avLst>
                <a:gd name="adj1" fmla="val 6023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Oval 4"/>
            <p:cNvSpPr>
              <a:spLocks noChangeAspect="1"/>
            </p:cNvSpPr>
            <p:nvPr/>
          </p:nvSpPr>
          <p:spPr>
            <a:xfrm>
              <a:off x="4796151" y="4590385"/>
              <a:ext cx="216000" cy="21600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600" b="1">
                  <a:solidFill>
                    <a:schemeClr val="bg1"/>
                  </a:solidFill>
                  <a:latin typeface="Huawei Sans" panose="020C0503030203020204" pitchFamily="34" charset="0"/>
                </a:rPr>
                <a:t>3</a:t>
              </a:r>
            </a:p>
          </p:txBody>
        </p:sp>
        <p:cxnSp>
          <p:nvCxnSpPr>
            <p:cNvPr id="99" name="肘形连接符 98"/>
            <p:cNvCxnSpPr/>
            <p:nvPr/>
          </p:nvCxnSpPr>
          <p:spPr>
            <a:xfrm rot="5400000" flipH="1" flipV="1">
              <a:off x="6057521" y="4463486"/>
              <a:ext cx="720000" cy="973798"/>
            </a:xfrm>
            <a:prstGeom prst="bentConnector3">
              <a:avLst>
                <a:gd name="adj1" fmla="val 60232"/>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0" name="肘形连接符 99"/>
            <p:cNvCxnSpPr/>
            <p:nvPr/>
          </p:nvCxnSpPr>
          <p:spPr>
            <a:xfrm rot="5400000">
              <a:off x="6304130" y="4388046"/>
              <a:ext cx="720000" cy="1188000"/>
            </a:xfrm>
            <a:prstGeom prst="bentConnector3">
              <a:avLst>
                <a:gd name="adj1" fmla="val 6023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8"/>
            <p:cNvSpPr txBox="1">
              <a:spLocks noChangeArrowheads="1"/>
            </p:cNvSpPr>
            <p:nvPr/>
          </p:nvSpPr>
          <p:spPr bwMode="auto">
            <a:xfrm>
              <a:off x="6731423" y="5094152"/>
              <a:ext cx="2132022" cy="307777"/>
            </a:xfrm>
            <a:prstGeom prst="rect">
              <a:avLst/>
            </a:prstGeom>
            <a:solidFill>
              <a:srgbClr val="F4FBFE"/>
            </a:solidFill>
            <a:ln w="12700">
              <a:solidFill>
                <a:srgbClr val="99DFF9"/>
              </a:solidFill>
              <a:miter lim="800000"/>
              <a:headEnd/>
              <a:tailEnd/>
            </a:ln>
          </p:spPr>
          <p:txBody>
            <a:bodyPr wrap="square" anchor="ctr" anchorCtr="0">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r>
                <a:rPr lang="en-US" sz="1400" dirty="0">
                  <a:latin typeface="Huawei Sans" panose="020C0503030203020204" pitchFamily="34" charset="0"/>
                  <a:ea typeface="+mn-ea"/>
                </a:rPr>
                <a:t>ICMP Redirect message</a:t>
              </a:r>
            </a:p>
          </p:txBody>
        </p:sp>
        <p:pic>
          <p:nvPicPr>
            <p:cNvPr id="37" name="图片 36"/>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08057" y="2886444"/>
              <a:ext cx="1199355" cy="684076"/>
            </a:xfrm>
            <a:prstGeom prst="rect">
              <a:avLst/>
            </a:prstGeom>
          </p:spPr>
        </p:pic>
        <p:sp>
          <p:nvSpPr>
            <p:cNvPr id="39" name="Text Box 62"/>
            <p:cNvSpPr txBox="1">
              <a:spLocks noChangeArrowheads="1"/>
            </p:cNvSpPr>
            <p:nvPr/>
          </p:nvSpPr>
          <p:spPr bwMode="auto">
            <a:xfrm>
              <a:off x="6602083" y="3056321"/>
              <a:ext cx="9893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fontAlgn="ctr" hangingPunct="1"/>
              <a:r>
                <a:rPr lang="en-US" sz="1600" b="1">
                  <a:latin typeface="Huawei Sans" panose="020C0503030203020204" pitchFamily="34" charset="0"/>
                  <a:ea typeface="+mn-ea"/>
                </a:rPr>
                <a:t>Internet</a:t>
              </a:r>
            </a:p>
          </p:txBody>
        </p:sp>
      </p:grpSp>
    </p:spTree>
    <p:extLst>
      <p:ext uri="{BB962C8B-B14F-4D97-AF65-F5344CB8AC3E}">
        <p14:creationId xmlns:p14="http://schemas.microsoft.com/office/powerpoint/2010/main" val="210529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038602" y="2899297"/>
            <a:ext cx="4433059" cy="817041"/>
            <a:chOff x="1080821" y="3273381"/>
            <a:chExt cx="4433059" cy="817041"/>
          </a:xfrm>
        </p:grpSpPr>
        <p:sp>
          <p:nvSpPr>
            <p:cNvPr id="30" name="Text Box 62"/>
            <p:cNvSpPr txBox="1">
              <a:spLocks noChangeArrowheads="1"/>
            </p:cNvSpPr>
            <p:nvPr/>
          </p:nvSpPr>
          <p:spPr bwMode="auto">
            <a:xfrm>
              <a:off x="1137323" y="3782645"/>
              <a:ext cx="511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fontAlgn="ctr" hangingPunct="1"/>
              <a:r>
                <a:rPr lang="en-US" sz="1400">
                  <a:latin typeface="Huawei Sans" panose="020C0503030203020204" pitchFamily="34" charset="0"/>
                  <a:ea typeface="+mn-ea"/>
                </a:rPr>
                <a:t>RTA</a:t>
              </a:r>
            </a:p>
          </p:txBody>
        </p:sp>
        <p:pic>
          <p:nvPicPr>
            <p:cNvPr id="31" name="图片 30" descr="交换机.png"/>
            <p:cNvPicPr>
              <a:picLocks noChangeAspect="1"/>
            </p:cNvPicPr>
            <p:nvPr/>
          </p:nvPicPr>
          <p:blipFill>
            <a:blip r:embed="rId3" cstate="print"/>
            <a:stretch>
              <a:fillRect/>
            </a:stretch>
          </p:blipFill>
          <p:spPr>
            <a:xfrm>
              <a:off x="4748209" y="3273381"/>
              <a:ext cx="660000" cy="540000"/>
            </a:xfrm>
            <a:prstGeom prst="rect">
              <a:avLst/>
            </a:prstGeom>
          </p:spPr>
        </p:pic>
        <p:cxnSp>
          <p:nvCxnSpPr>
            <p:cNvPr id="32" name="直接连接符 31"/>
            <p:cNvCxnSpPr>
              <a:stCxn id="35" idx="3"/>
              <a:endCxn id="36" idx="1"/>
            </p:cNvCxnSpPr>
            <p:nvPr/>
          </p:nvCxnSpPr>
          <p:spPr>
            <a:xfrm>
              <a:off x="1739358" y="3543381"/>
              <a:ext cx="1093533"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36" idx="3"/>
              <a:endCxn id="31" idx="1"/>
            </p:cNvCxnSpPr>
            <p:nvPr/>
          </p:nvCxnSpPr>
          <p:spPr>
            <a:xfrm>
              <a:off x="3491428" y="3543381"/>
              <a:ext cx="1256781"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4" name="Text Box 62"/>
            <p:cNvSpPr txBox="1">
              <a:spLocks noChangeArrowheads="1"/>
            </p:cNvSpPr>
            <p:nvPr/>
          </p:nvSpPr>
          <p:spPr bwMode="auto">
            <a:xfrm>
              <a:off x="4641782" y="3782645"/>
              <a:ext cx="8720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fontAlgn="ctr" hangingPunct="1"/>
              <a:r>
                <a:rPr lang="en-US" sz="1400">
                  <a:latin typeface="Huawei Sans" panose="020C0503030203020204" pitchFamily="34" charset="0"/>
                  <a:ea typeface="+mn-ea"/>
                </a:rPr>
                <a:t>Server A</a:t>
              </a:r>
            </a:p>
          </p:txBody>
        </p:sp>
        <p:pic>
          <p:nvPicPr>
            <p:cNvPr id="35" name="图片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821" y="3273381"/>
              <a:ext cx="658537" cy="540000"/>
            </a:xfrm>
            <a:prstGeom prst="rect">
              <a:avLst/>
            </a:prstGeom>
          </p:spPr>
        </p:pic>
        <p:pic>
          <p:nvPicPr>
            <p:cNvPr id="36" name="图片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2891" y="3273381"/>
              <a:ext cx="658537" cy="540000"/>
            </a:xfrm>
            <a:prstGeom prst="rect">
              <a:avLst/>
            </a:prstGeom>
          </p:spPr>
        </p:pic>
        <p:sp>
          <p:nvSpPr>
            <p:cNvPr id="37" name="Text Box 62"/>
            <p:cNvSpPr txBox="1">
              <a:spLocks noChangeArrowheads="1"/>
            </p:cNvSpPr>
            <p:nvPr/>
          </p:nvSpPr>
          <p:spPr bwMode="auto">
            <a:xfrm>
              <a:off x="2910724" y="3782645"/>
              <a:ext cx="5020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fontAlgn="ctr" hangingPunct="1"/>
              <a:r>
                <a:rPr lang="en-US" sz="1400">
                  <a:latin typeface="Huawei Sans" panose="020C0503030203020204" pitchFamily="34" charset="0"/>
                  <a:ea typeface="+mn-ea"/>
                </a:rPr>
                <a:t>RTB</a:t>
              </a:r>
            </a:p>
          </p:txBody>
        </p:sp>
        <p:sp>
          <p:nvSpPr>
            <p:cNvPr id="38" name="Text Box 62"/>
            <p:cNvSpPr txBox="1">
              <a:spLocks noChangeArrowheads="1"/>
            </p:cNvSpPr>
            <p:nvPr/>
          </p:nvSpPr>
          <p:spPr bwMode="auto">
            <a:xfrm>
              <a:off x="1829885" y="3288769"/>
              <a:ext cx="9557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fontAlgn="ctr" hangingPunct="1"/>
              <a:r>
                <a:rPr lang="en-US" sz="1200" dirty="0">
                  <a:latin typeface="Huawei Sans" panose="020C0503030203020204" pitchFamily="34" charset="0"/>
                  <a:ea typeface="+mn-ea"/>
                </a:rPr>
                <a:t>10.0.0.0/24</a:t>
              </a:r>
            </a:p>
          </p:txBody>
        </p:sp>
        <p:sp>
          <p:nvSpPr>
            <p:cNvPr id="39" name="Text Box 62"/>
            <p:cNvSpPr txBox="1">
              <a:spLocks noChangeArrowheads="1"/>
            </p:cNvSpPr>
            <p:nvPr/>
          </p:nvSpPr>
          <p:spPr bwMode="auto">
            <a:xfrm>
              <a:off x="3629251" y="3288769"/>
              <a:ext cx="95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fontAlgn="ctr" hangingPunct="1"/>
              <a:r>
                <a:rPr lang="en-US" sz="1200">
                  <a:latin typeface="Huawei Sans" panose="020C0503030203020204" pitchFamily="34" charset="0"/>
                  <a:ea typeface="+mn-ea"/>
                </a:rPr>
                <a:t>20.0.0.0/24</a:t>
              </a:r>
            </a:p>
          </p:txBody>
        </p:sp>
        <p:sp>
          <p:nvSpPr>
            <p:cNvPr id="40" name="Text Box 62"/>
            <p:cNvSpPr txBox="1">
              <a:spLocks noChangeArrowheads="1"/>
            </p:cNvSpPr>
            <p:nvPr/>
          </p:nvSpPr>
          <p:spPr bwMode="auto">
            <a:xfrm>
              <a:off x="1711907" y="3543381"/>
              <a:ext cx="3064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fontAlgn="ctr" hangingPunct="1"/>
              <a:r>
                <a:rPr lang="en-US" sz="1200">
                  <a:latin typeface="Huawei Sans" panose="020C0503030203020204" pitchFamily="34" charset="0"/>
                  <a:ea typeface="+mn-ea"/>
                </a:rPr>
                <a:t>.1</a:t>
              </a:r>
            </a:p>
          </p:txBody>
        </p:sp>
        <p:sp>
          <p:nvSpPr>
            <p:cNvPr id="41" name="Text Box 62"/>
            <p:cNvSpPr txBox="1">
              <a:spLocks noChangeArrowheads="1"/>
            </p:cNvSpPr>
            <p:nvPr/>
          </p:nvSpPr>
          <p:spPr bwMode="auto">
            <a:xfrm>
              <a:off x="2537014" y="3543381"/>
              <a:ext cx="3064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fontAlgn="ctr" hangingPunct="1"/>
              <a:r>
                <a:rPr lang="en-US" sz="1200" dirty="0">
                  <a:latin typeface="Huawei Sans" panose="020C0503030203020204" pitchFamily="34" charset="0"/>
                  <a:ea typeface="+mn-ea"/>
                </a:rPr>
                <a:t>.2</a:t>
              </a:r>
            </a:p>
          </p:txBody>
        </p:sp>
        <p:sp>
          <p:nvSpPr>
            <p:cNvPr id="42" name="Text Box 62"/>
            <p:cNvSpPr txBox="1">
              <a:spLocks noChangeArrowheads="1"/>
            </p:cNvSpPr>
            <p:nvPr/>
          </p:nvSpPr>
          <p:spPr bwMode="auto">
            <a:xfrm>
              <a:off x="3438677" y="3543381"/>
              <a:ext cx="3064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fontAlgn="ctr" hangingPunct="1"/>
              <a:r>
                <a:rPr lang="en-US" sz="1200">
                  <a:latin typeface="Huawei Sans" panose="020C0503030203020204" pitchFamily="34" charset="0"/>
                  <a:ea typeface="+mn-ea"/>
                </a:rPr>
                <a:t>.1</a:t>
              </a:r>
            </a:p>
          </p:txBody>
        </p:sp>
        <p:sp>
          <p:nvSpPr>
            <p:cNvPr id="43" name="Text Box 62"/>
            <p:cNvSpPr txBox="1">
              <a:spLocks noChangeArrowheads="1"/>
            </p:cNvSpPr>
            <p:nvPr/>
          </p:nvSpPr>
          <p:spPr bwMode="auto">
            <a:xfrm>
              <a:off x="4453856" y="3543381"/>
              <a:ext cx="3064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fontAlgn="ctr" hangingPunct="1"/>
              <a:r>
                <a:rPr lang="en-US" sz="1200">
                  <a:latin typeface="Huawei Sans" panose="020C0503030203020204" pitchFamily="34" charset="0"/>
                  <a:ea typeface="+mn-ea"/>
                </a:rPr>
                <a:t>.2</a:t>
              </a:r>
            </a:p>
          </p:txBody>
        </p:sp>
      </p:grpSp>
      <p:sp>
        <p:nvSpPr>
          <p:cNvPr id="2" name="标题 1"/>
          <p:cNvSpPr>
            <a:spLocks noGrp="1"/>
          </p:cNvSpPr>
          <p:nvPr>
            <p:ph type="title"/>
          </p:nvPr>
        </p:nvSpPr>
        <p:spPr/>
        <p:txBody>
          <a:bodyPr/>
          <a:lstStyle/>
          <a:p>
            <a:r>
              <a:rPr lang="en-US" smtClean="0"/>
              <a:t>ICMP Error Detection</a:t>
            </a:r>
            <a:endParaRPr lang="en-US"/>
          </a:p>
        </p:txBody>
      </p:sp>
      <p:sp>
        <p:nvSpPr>
          <p:cNvPr id="25" name="文本占位符 24"/>
          <p:cNvSpPr>
            <a:spLocks noGrp="1"/>
          </p:cNvSpPr>
          <p:nvPr>
            <p:ph type="body" sz="quarter" idx="10"/>
          </p:nvPr>
        </p:nvSpPr>
        <p:spPr/>
        <p:txBody>
          <a:bodyPr/>
          <a:lstStyle/>
          <a:p>
            <a:r>
              <a:rPr lang="en-US" sz="2000" dirty="0" smtClean="0"/>
              <a:t>ICMP Echo messages are used to check network connectivity between the source and destination and provide other information, such as the round-trip time.</a:t>
            </a:r>
          </a:p>
          <a:p>
            <a:endParaRPr lang="zh-CN" altLang="en-US" sz="2000" dirty="0"/>
          </a:p>
        </p:txBody>
      </p:sp>
      <p:sp>
        <p:nvSpPr>
          <p:cNvPr id="26" name="Rectangle 3"/>
          <p:cNvSpPr/>
          <p:nvPr/>
        </p:nvSpPr>
        <p:spPr>
          <a:xfrm>
            <a:off x="6238270" y="2339959"/>
            <a:ext cx="5506230" cy="3259867"/>
          </a:xfrm>
          <a:prstGeom prst="rect">
            <a:avLst/>
          </a:prstGeom>
          <a:solidFill>
            <a:srgbClr val="F4FBFE"/>
          </a:solidFill>
          <a:ln>
            <a:solidFill>
              <a:srgbClr val="99DFF9"/>
            </a:solidFill>
          </a:ln>
        </p:spPr>
        <p:txBody>
          <a:bodyPr wrap="square">
            <a:noAutofit/>
          </a:bodyPr>
          <a:lstStyle/>
          <a:p>
            <a:pPr fontAlgn="ctr">
              <a:lnSpc>
                <a:spcPts val="1900"/>
              </a:lnSpc>
            </a:pPr>
            <a:r>
              <a:rPr lang="en-US" sz="1400" dirty="0">
                <a:latin typeface="Huawei Sans" panose="020C0503030203020204" pitchFamily="34" charset="0"/>
                <a:cs typeface="Courier New" panose="02070309020205020404" pitchFamily="49" charset="0"/>
              </a:rPr>
              <a:t>[RTA]</a:t>
            </a:r>
            <a:r>
              <a:rPr lang="en-US" sz="1400" b="1" dirty="0">
                <a:solidFill>
                  <a:srgbClr val="EC7061"/>
                </a:solidFill>
                <a:latin typeface="Huawei Sans" panose="020C0503030203020204" pitchFamily="34" charset="0"/>
                <a:cs typeface="Courier New" panose="02070309020205020404" pitchFamily="49" charset="0"/>
              </a:rPr>
              <a:t>ping</a:t>
            </a:r>
            <a:r>
              <a:rPr lang="en-US" sz="1400" dirty="0">
                <a:latin typeface="Huawei Sans" panose="020C0503030203020204" pitchFamily="34" charset="0"/>
                <a:cs typeface="Courier New" panose="02070309020205020404" pitchFamily="49" charset="0"/>
              </a:rPr>
              <a:t> 20.0.0.2</a:t>
            </a:r>
          </a:p>
          <a:p>
            <a:pPr fontAlgn="ctr">
              <a:lnSpc>
                <a:spcPts val="1900"/>
              </a:lnSpc>
            </a:pPr>
            <a:r>
              <a:rPr lang="en-US" sz="1400" dirty="0">
                <a:latin typeface="Huawei Sans" panose="020C0503030203020204" pitchFamily="34" charset="0"/>
                <a:cs typeface="Courier New" panose="02070309020205020404" pitchFamily="49" charset="0"/>
              </a:rPr>
              <a:t>  PING 20.0.0.2: 56  data bytes, press CTRL_C to break</a:t>
            </a:r>
          </a:p>
          <a:p>
            <a:pPr fontAlgn="ctr">
              <a:lnSpc>
                <a:spcPts val="1900"/>
              </a:lnSpc>
            </a:pPr>
            <a:r>
              <a:rPr lang="en-US" sz="1400" dirty="0">
                <a:latin typeface="Huawei Sans" panose="020C0503030203020204" pitchFamily="34" charset="0"/>
                <a:cs typeface="Courier New" panose="02070309020205020404" pitchFamily="49" charset="0"/>
              </a:rPr>
              <a:t>    Reply from 20.0.0.2: bytes=56 Sequence=1 </a:t>
            </a:r>
            <a:r>
              <a:rPr lang="en-US" sz="1400" dirty="0" err="1">
                <a:latin typeface="Huawei Sans" panose="020C0503030203020204" pitchFamily="34" charset="0"/>
                <a:cs typeface="Courier New" panose="02070309020205020404" pitchFamily="49" charset="0"/>
              </a:rPr>
              <a:t>ttl</a:t>
            </a:r>
            <a:r>
              <a:rPr lang="en-US" sz="1400" dirty="0">
                <a:latin typeface="Huawei Sans" panose="020C0503030203020204" pitchFamily="34" charset="0"/>
                <a:cs typeface="Courier New" panose="02070309020205020404" pitchFamily="49" charset="0"/>
              </a:rPr>
              <a:t>=254 time=70 </a:t>
            </a:r>
            <a:r>
              <a:rPr lang="en-US" sz="1400" dirty="0" err="1">
                <a:latin typeface="Huawei Sans" panose="020C0503030203020204" pitchFamily="34" charset="0"/>
                <a:cs typeface="Courier New" panose="02070309020205020404" pitchFamily="49" charset="0"/>
              </a:rPr>
              <a:t>ms</a:t>
            </a:r>
            <a:endParaRPr lang="en-US" sz="1400" dirty="0">
              <a:latin typeface="Huawei Sans" panose="020C0503030203020204" pitchFamily="34" charset="0"/>
              <a:cs typeface="Courier New" panose="02070309020205020404" pitchFamily="49" charset="0"/>
            </a:endParaRPr>
          </a:p>
          <a:p>
            <a:pPr fontAlgn="ctr">
              <a:lnSpc>
                <a:spcPts val="1900"/>
              </a:lnSpc>
            </a:pPr>
            <a:r>
              <a:rPr lang="en-US" sz="1400" dirty="0">
                <a:latin typeface="Huawei Sans" panose="020C0503030203020204" pitchFamily="34" charset="0"/>
                <a:cs typeface="Courier New" panose="02070309020205020404" pitchFamily="49" charset="0"/>
              </a:rPr>
              <a:t>    Reply from 20.0.0.2: bytes=56 Sequence=2 </a:t>
            </a:r>
            <a:r>
              <a:rPr lang="en-US" sz="1400" dirty="0" err="1">
                <a:latin typeface="Huawei Sans" panose="020C0503030203020204" pitchFamily="34" charset="0"/>
                <a:cs typeface="Courier New" panose="02070309020205020404" pitchFamily="49" charset="0"/>
              </a:rPr>
              <a:t>ttl</a:t>
            </a:r>
            <a:r>
              <a:rPr lang="en-US" sz="1400" dirty="0">
                <a:latin typeface="Huawei Sans" panose="020C0503030203020204" pitchFamily="34" charset="0"/>
                <a:cs typeface="Courier New" panose="02070309020205020404" pitchFamily="49" charset="0"/>
              </a:rPr>
              <a:t>=254 time=30 </a:t>
            </a:r>
            <a:r>
              <a:rPr lang="en-US" sz="1400" dirty="0" err="1">
                <a:latin typeface="Huawei Sans" panose="020C0503030203020204" pitchFamily="34" charset="0"/>
                <a:cs typeface="Courier New" panose="02070309020205020404" pitchFamily="49" charset="0"/>
              </a:rPr>
              <a:t>ms</a:t>
            </a:r>
            <a:endParaRPr lang="en-US" sz="1400" dirty="0">
              <a:latin typeface="Huawei Sans" panose="020C0503030203020204" pitchFamily="34" charset="0"/>
              <a:cs typeface="Courier New" panose="02070309020205020404" pitchFamily="49" charset="0"/>
            </a:endParaRPr>
          </a:p>
          <a:p>
            <a:pPr fontAlgn="ctr">
              <a:lnSpc>
                <a:spcPts val="1900"/>
              </a:lnSpc>
            </a:pPr>
            <a:r>
              <a:rPr lang="en-US" sz="1400" dirty="0">
                <a:latin typeface="Huawei Sans" panose="020C0503030203020204" pitchFamily="34" charset="0"/>
                <a:cs typeface="Courier New" panose="02070309020205020404" pitchFamily="49" charset="0"/>
              </a:rPr>
              <a:t>    Reply from 20.0.0.2: bytes=56 Sequence=3 </a:t>
            </a:r>
            <a:r>
              <a:rPr lang="en-US" sz="1400" dirty="0" err="1">
                <a:latin typeface="Huawei Sans" panose="020C0503030203020204" pitchFamily="34" charset="0"/>
                <a:cs typeface="Courier New" panose="02070309020205020404" pitchFamily="49" charset="0"/>
              </a:rPr>
              <a:t>ttl</a:t>
            </a:r>
            <a:r>
              <a:rPr lang="en-US" sz="1400" dirty="0">
                <a:latin typeface="Huawei Sans" panose="020C0503030203020204" pitchFamily="34" charset="0"/>
                <a:cs typeface="Courier New" panose="02070309020205020404" pitchFamily="49" charset="0"/>
              </a:rPr>
              <a:t>=254 time=30 </a:t>
            </a:r>
            <a:r>
              <a:rPr lang="en-US" sz="1400" dirty="0" err="1">
                <a:latin typeface="Huawei Sans" panose="020C0503030203020204" pitchFamily="34" charset="0"/>
                <a:cs typeface="Courier New" panose="02070309020205020404" pitchFamily="49" charset="0"/>
              </a:rPr>
              <a:t>ms</a:t>
            </a:r>
            <a:endParaRPr lang="en-US" sz="1400" dirty="0">
              <a:latin typeface="Huawei Sans" panose="020C0503030203020204" pitchFamily="34" charset="0"/>
              <a:cs typeface="Courier New" panose="02070309020205020404" pitchFamily="49" charset="0"/>
            </a:endParaRPr>
          </a:p>
          <a:p>
            <a:pPr fontAlgn="ctr">
              <a:lnSpc>
                <a:spcPts val="1900"/>
              </a:lnSpc>
            </a:pPr>
            <a:r>
              <a:rPr lang="en-US" sz="1400" dirty="0">
                <a:latin typeface="Huawei Sans" panose="020C0503030203020204" pitchFamily="34" charset="0"/>
                <a:cs typeface="Courier New" panose="02070309020205020404" pitchFamily="49" charset="0"/>
              </a:rPr>
              <a:t>    Reply from 20.0.0.2: bytes=56 Sequence=4 </a:t>
            </a:r>
            <a:r>
              <a:rPr lang="en-US" sz="1400" dirty="0" err="1">
                <a:latin typeface="Huawei Sans" panose="020C0503030203020204" pitchFamily="34" charset="0"/>
                <a:cs typeface="Courier New" panose="02070309020205020404" pitchFamily="49" charset="0"/>
              </a:rPr>
              <a:t>ttl</a:t>
            </a:r>
            <a:r>
              <a:rPr lang="en-US" sz="1400" dirty="0">
                <a:latin typeface="Huawei Sans" panose="020C0503030203020204" pitchFamily="34" charset="0"/>
                <a:cs typeface="Courier New" panose="02070309020205020404" pitchFamily="49" charset="0"/>
              </a:rPr>
              <a:t>=254 time=40 </a:t>
            </a:r>
            <a:r>
              <a:rPr lang="en-US" sz="1400" dirty="0" err="1">
                <a:latin typeface="Huawei Sans" panose="020C0503030203020204" pitchFamily="34" charset="0"/>
                <a:cs typeface="Courier New" panose="02070309020205020404" pitchFamily="49" charset="0"/>
              </a:rPr>
              <a:t>ms</a:t>
            </a:r>
            <a:endParaRPr lang="en-US" sz="1400" dirty="0">
              <a:latin typeface="Huawei Sans" panose="020C0503030203020204" pitchFamily="34" charset="0"/>
              <a:cs typeface="Courier New" panose="02070309020205020404" pitchFamily="49" charset="0"/>
            </a:endParaRPr>
          </a:p>
          <a:p>
            <a:pPr fontAlgn="ctr">
              <a:lnSpc>
                <a:spcPts val="1900"/>
              </a:lnSpc>
            </a:pPr>
            <a:r>
              <a:rPr lang="en-US" sz="1400" dirty="0">
                <a:latin typeface="Huawei Sans" panose="020C0503030203020204" pitchFamily="34" charset="0"/>
                <a:cs typeface="Courier New" panose="02070309020205020404" pitchFamily="49" charset="0"/>
              </a:rPr>
              <a:t>    Reply from 20.0.0.2: bytes=56 Sequence=5 </a:t>
            </a:r>
            <a:r>
              <a:rPr lang="en-US" sz="1400" dirty="0" err="1">
                <a:latin typeface="Huawei Sans" panose="020C0503030203020204" pitchFamily="34" charset="0"/>
                <a:cs typeface="Courier New" panose="02070309020205020404" pitchFamily="49" charset="0"/>
              </a:rPr>
              <a:t>ttl</a:t>
            </a:r>
            <a:r>
              <a:rPr lang="en-US" sz="1400" dirty="0">
                <a:latin typeface="Huawei Sans" panose="020C0503030203020204" pitchFamily="34" charset="0"/>
                <a:cs typeface="Courier New" panose="02070309020205020404" pitchFamily="49" charset="0"/>
              </a:rPr>
              <a:t>=254 time=30 </a:t>
            </a:r>
            <a:r>
              <a:rPr lang="en-US" sz="1400" dirty="0" err="1">
                <a:latin typeface="Huawei Sans" panose="020C0503030203020204" pitchFamily="34" charset="0"/>
                <a:cs typeface="Courier New" panose="02070309020205020404" pitchFamily="49" charset="0"/>
              </a:rPr>
              <a:t>ms</a:t>
            </a:r>
            <a:endParaRPr lang="en-US" sz="1400" dirty="0">
              <a:latin typeface="Huawei Sans" panose="020C0503030203020204" pitchFamily="34" charset="0"/>
              <a:cs typeface="Courier New" panose="02070309020205020404" pitchFamily="49" charset="0"/>
            </a:endParaRPr>
          </a:p>
          <a:p>
            <a:pPr fontAlgn="ctr">
              <a:lnSpc>
                <a:spcPts val="1900"/>
              </a:lnSpc>
            </a:pPr>
            <a:endParaRPr lang="en-US" altLang="zh-CN" sz="1400" dirty="0">
              <a:latin typeface="Huawei Sans" panose="020C0503030203020204" pitchFamily="34" charset="0"/>
              <a:cs typeface="Courier New" panose="02070309020205020404" pitchFamily="49" charset="0"/>
            </a:endParaRPr>
          </a:p>
          <a:p>
            <a:pPr fontAlgn="ctr">
              <a:lnSpc>
                <a:spcPts val="1900"/>
              </a:lnSpc>
            </a:pPr>
            <a:r>
              <a:rPr lang="en-US" sz="1400" dirty="0">
                <a:latin typeface="Huawei Sans" panose="020C0503030203020204" pitchFamily="34" charset="0"/>
                <a:cs typeface="Courier New" panose="02070309020205020404" pitchFamily="49" charset="0"/>
              </a:rPr>
              <a:t>  --- 20.0.0.2 ping statistics ---</a:t>
            </a:r>
          </a:p>
          <a:p>
            <a:pPr fontAlgn="ctr">
              <a:lnSpc>
                <a:spcPts val="1900"/>
              </a:lnSpc>
            </a:pPr>
            <a:r>
              <a:rPr lang="en-US" sz="1400" dirty="0">
                <a:latin typeface="Huawei Sans" panose="020C0503030203020204" pitchFamily="34" charset="0"/>
                <a:cs typeface="Courier New" panose="02070309020205020404" pitchFamily="49" charset="0"/>
              </a:rPr>
              <a:t>    5 packet(s) transmitted</a:t>
            </a:r>
          </a:p>
          <a:p>
            <a:pPr fontAlgn="ctr">
              <a:lnSpc>
                <a:spcPts val="1900"/>
              </a:lnSpc>
            </a:pPr>
            <a:r>
              <a:rPr lang="en-US" sz="1400" dirty="0">
                <a:latin typeface="Huawei Sans" panose="020C0503030203020204" pitchFamily="34" charset="0"/>
                <a:cs typeface="Courier New" panose="02070309020205020404" pitchFamily="49" charset="0"/>
              </a:rPr>
              <a:t>    5 packet(s) received</a:t>
            </a:r>
          </a:p>
          <a:p>
            <a:pPr fontAlgn="ctr">
              <a:lnSpc>
                <a:spcPts val="1900"/>
              </a:lnSpc>
            </a:pPr>
            <a:r>
              <a:rPr lang="en-US" sz="1400" dirty="0">
                <a:latin typeface="Huawei Sans" panose="020C0503030203020204" pitchFamily="34" charset="0"/>
                <a:cs typeface="Courier New" panose="02070309020205020404" pitchFamily="49" charset="0"/>
              </a:rPr>
              <a:t>    0.00% packet loss</a:t>
            </a:r>
          </a:p>
          <a:p>
            <a:pPr fontAlgn="ctr">
              <a:lnSpc>
                <a:spcPts val="1900"/>
              </a:lnSpc>
            </a:pPr>
            <a:r>
              <a:rPr lang="en-US" sz="1400" dirty="0">
                <a:latin typeface="Huawei Sans" panose="020C0503030203020204" pitchFamily="34" charset="0"/>
                <a:cs typeface="Courier New" panose="02070309020205020404" pitchFamily="49" charset="0"/>
              </a:rPr>
              <a:t>    round-trip min/</a:t>
            </a:r>
            <a:r>
              <a:rPr lang="en-US" sz="1400" dirty="0" err="1">
                <a:latin typeface="Huawei Sans" panose="020C0503030203020204" pitchFamily="34" charset="0"/>
                <a:cs typeface="Courier New" panose="02070309020205020404" pitchFamily="49" charset="0"/>
              </a:rPr>
              <a:t>avg</a:t>
            </a:r>
            <a:r>
              <a:rPr lang="en-US" sz="1400" dirty="0">
                <a:latin typeface="Huawei Sans" panose="020C0503030203020204" pitchFamily="34" charset="0"/>
                <a:cs typeface="Courier New" panose="02070309020205020404" pitchFamily="49" charset="0"/>
              </a:rPr>
              <a:t>/max = 30/40/70 </a:t>
            </a:r>
            <a:r>
              <a:rPr lang="en-US" sz="1400" dirty="0" err="1">
                <a:latin typeface="Huawei Sans" panose="020C0503030203020204" pitchFamily="34" charset="0"/>
                <a:cs typeface="Courier New" panose="02070309020205020404" pitchFamily="49" charset="0"/>
              </a:rPr>
              <a:t>ms</a:t>
            </a:r>
            <a:endParaRPr lang="en-US" sz="1400" dirty="0">
              <a:latin typeface="Huawei Sans" panose="020C0503030203020204" pitchFamily="34" charset="0"/>
              <a:cs typeface="Courier New" panose="02070309020205020404" pitchFamily="49" charset="0"/>
            </a:endParaRPr>
          </a:p>
        </p:txBody>
      </p:sp>
      <p:cxnSp>
        <p:nvCxnSpPr>
          <p:cNvPr id="11" name="直接箭头连接符 16"/>
          <p:cNvCxnSpPr>
            <a:cxnSpLocks noChangeShapeType="1"/>
          </p:cNvCxnSpPr>
          <p:nvPr/>
        </p:nvCxnSpPr>
        <p:spPr bwMode="auto">
          <a:xfrm flipV="1">
            <a:off x="1809550" y="2850276"/>
            <a:ext cx="720000" cy="0"/>
          </a:xfrm>
          <a:prstGeom prst="straightConnector1">
            <a:avLst/>
          </a:prstGeom>
          <a:noFill/>
          <a:ln w="28575" algn="ctr">
            <a:solidFill>
              <a:srgbClr val="00B0F0"/>
            </a:solidFill>
            <a:round/>
            <a:headEnd/>
            <a:tailEnd type="arrow" w="med" len="med"/>
          </a:ln>
          <a:extLst>
            <a:ext uri="{909E8E84-426E-40DD-AFC4-6F175D3DCCD1}">
              <a14:hiddenFill xmlns:a14="http://schemas.microsoft.com/office/drawing/2010/main">
                <a:noFill/>
              </a14:hiddenFill>
            </a:ext>
          </a:extLst>
        </p:spPr>
      </p:cxnSp>
      <p:sp>
        <p:nvSpPr>
          <p:cNvPr id="12" name="TextBox 19"/>
          <p:cNvSpPr txBox="1">
            <a:spLocks noChangeArrowheads="1"/>
          </p:cNvSpPr>
          <p:nvPr/>
        </p:nvSpPr>
        <p:spPr bwMode="auto">
          <a:xfrm>
            <a:off x="1788132" y="2456520"/>
            <a:ext cx="1277914" cy="307777"/>
          </a:xfrm>
          <a:prstGeom prst="rect">
            <a:avLst/>
          </a:prstGeom>
          <a:solidFill>
            <a:srgbClr val="F4FBFE"/>
          </a:solidFill>
          <a:ln w="12700">
            <a:solidFill>
              <a:srgbClr val="99DFF9"/>
            </a:solidFill>
            <a:miter lim="800000"/>
            <a:headEnd/>
            <a:tailEnd/>
          </a:ln>
        </p:spPr>
        <p:txBody>
          <a:bodyPr wrap="square" anchor="ctr" anchorCtr="0">
            <a:noAutofit/>
          </a:bodyPr>
          <a:lstStyle>
            <a:defPPr>
              <a:defRPr lang="en-US"/>
            </a:defPPr>
            <a:lvl1pPr algn="ctr">
              <a:defRPr sz="1400">
                <a:solidFill>
                  <a:schemeClr val="bg1"/>
                </a:solidFill>
              </a:defRPr>
            </a:lvl1pPr>
            <a:lvl2pPr marL="742950" indent="-285750">
              <a:defRPr sz="2100">
                <a:latin typeface="Arial" panose="020B0604020202020204" pitchFamily="34" charset="0"/>
                <a:ea typeface="MS PGothic" panose="020B0600070205080204" pitchFamily="34" charset="-128"/>
              </a:defRPr>
            </a:lvl2pPr>
            <a:lvl3pPr marL="1143000" indent="-228600">
              <a:defRPr sz="2100">
                <a:latin typeface="Arial" panose="020B0604020202020204" pitchFamily="34" charset="0"/>
                <a:ea typeface="MS PGothic" panose="020B0600070205080204" pitchFamily="34" charset="-128"/>
              </a:defRPr>
            </a:lvl3pPr>
            <a:lvl4pPr marL="1600200" indent="-228600">
              <a:defRPr sz="2100">
                <a:latin typeface="Arial" panose="020B0604020202020204" pitchFamily="34" charset="0"/>
                <a:ea typeface="MS PGothic" panose="020B0600070205080204" pitchFamily="34" charset="-128"/>
              </a:defRPr>
            </a:lvl4pPr>
            <a:lvl5pPr marL="2057400" indent="-228600">
              <a:defRPr sz="2100">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9pPr>
          </a:lstStyle>
          <a:p>
            <a:pPr fontAlgn="ctr"/>
            <a:r>
              <a:rPr lang="en-US">
                <a:solidFill>
                  <a:schemeClr val="tx1"/>
                </a:solidFill>
                <a:latin typeface="Huawei Sans" panose="020C0503030203020204" pitchFamily="34" charset="0"/>
              </a:rPr>
              <a:t>Echo Request</a:t>
            </a:r>
          </a:p>
        </p:txBody>
      </p:sp>
      <p:sp>
        <p:nvSpPr>
          <p:cNvPr id="13" name="TextBox 20"/>
          <p:cNvSpPr txBox="1">
            <a:spLocks noChangeArrowheads="1"/>
          </p:cNvSpPr>
          <p:nvPr/>
        </p:nvSpPr>
        <p:spPr bwMode="auto">
          <a:xfrm>
            <a:off x="3381520" y="3536172"/>
            <a:ext cx="1074333" cy="307777"/>
          </a:xfrm>
          <a:prstGeom prst="rect">
            <a:avLst/>
          </a:prstGeom>
          <a:solidFill>
            <a:srgbClr val="F4FBFE"/>
          </a:solidFill>
          <a:ln w="12700">
            <a:solidFill>
              <a:srgbClr val="99DFF9"/>
            </a:solidFill>
            <a:miter lim="800000"/>
            <a:headEnd/>
            <a:tailEnd/>
          </a:ln>
        </p:spPr>
        <p:txBody>
          <a:bodyPr wrap="square" anchor="ctr" anchorCtr="0">
            <a:noAutofit/>
          </a:bodyPr>
          <a:lstStyle>
            <a:defPPr>
              <a:defRPr lang="en-US"/>
            </a:defPPr>
            <a:lvl1pPr algn="ctr">
              <a:defRPr sz="1400">
                <a:solidFill>
                  <a:schemeClr val="bg1"/>
                </a:solidFill>
              </a:defRPr>
            </a:lvl1pPr>
            <a:lvl2pPr marL="742950" indent="-285750">
              <a:defRPr sz="2100">
                <a:latin typeface="Arial" panose="020B0604020202020204" pitchFamily="34" charset="0"/>
                <a:ea typeface="MS PGothic" panose="020B0600070205080204" pitchFamily="34" charset="-128"/>
              </a:defRPr>
            </a:lvl2pPr>
            <a:lvl3pPr marL="1143000" indent="-228600">
              <a:defRPr sz="2100">
                <a:latin typeface="Arial" panose="020B0604020202020204" pitchFamily="34" charset="0"/>
                <a:ea typeface="MS PGothic" panose="020B0600070205080204" pitchFamily="34" charset="-128"/>
              </a:defRPr>
            </a:lvl3pPr>
            <a:lvl4pPr marL="1600200" indent="-228600">
              <a:defRPr sz="2100">
                <a:latin typeface="Arial" panose="020B0604020202020204" pitchFamily="34" charset="0"/>
                <a:ea typeface="MS PGothic" panose="020B0600070205080204" pitchFamily="34" charset="-128"/>
              </a:defRPr>
            </a:lvl4pPr>
            <a:lvl5pPr marL="2057400" indent="-228600">
              <a:defRPr sz="2100">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9pPr>
          </a:lstStyle>
          <a:p>
            <a:pPr fontAlgn="ctr"/>
            <a:r>
              <a:rPr lang="en-US">
                <a:solidFill>
                  <a:schemeClr val="tx1"/>
                </a:solidFill>
                <a:latin typeface="Huawei Sans" panose="020C0503030203020204" pitchFamily="34" charset="0"/>
              </a:rPr>
              <a:t>Echo Reply</a:t>
            </a:r>
          </a:p>
        </p:txBody>
      </p:sp>
      <p:cxnSp>
        <p:nvCxnSpPr>
          <p:cNvPr id="14" name="直接箭头连接符 16"/>
          <p:cNvCxnSpPr>
            <a:cxnSpLocks noChangeShapeType="1"/>
          </p:cNvCxnSpPr>
          <p:nvPr/>
        </p:nvCxnSpPr>
        <p:spPr bwMode="auto">
          <a:xfrm flipH="1" flipV="1">
            <a:off x="3719261" y="3444288"/>
            <a:ext cx="720000" cy="0"/>
          </a:xfrm>
          <a:prstGeom prst="straightConnector1">
            <a:avLst/>
          </a:prstGeom>
          <a:noFill/>
          <a:ln w="28575" algn="ctr">
            <a:solidFill>
              <a:srgbClr val="00B0F0"/>
            </a:solidFill>
            <a:round/>
            <a:headEnd/>
            <a:tailEnd type="arrow" w="med" len="med"/>
          </a:ln>
          <a:extLst>
            <a:ext uri="{909E8E84-426E-40DD-AFC4-6F175D3DCCD1}">
              <a14:hiddenFill xmlns:a14="http://schemas.microsoft.com/office/drawing/2010/main">
                <a:noFill/>
              </a14:hiddenFill>
            </a:ext>
          </a:extLst>
        </p:spPr>
      </p:cxnSp>
      <p:sp>
        <p:nvSpPr>
          <p:cNvPr id="27" name="圆角矩形 26"/>
          <p:cNvSpPr/>
          <p:nvPr/>
        </p:nvSpPr>
        <p:spPr>
          <a:xfrm>
            <a:off x="448079" y="4406229"/>
            <a:ext cx="5630580" cy="1374811"/>
          </a:xfrm>
          <a:prstGeom prst="roundRect">
            <a:avLst>
              <a:gd name="adj" fmla="val 2303"/>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ts val="2200"/>
              </a:lnSpc>
              <a:spcBef>
                <a:spcPts val="0"/>
              </a:spcBef>
              <a:spcAft>
                <a:spcPts val="0"/>
              </a:spcAft>
            </a:pPr>
            <a:r>
              <a:rPr lang="en-US" sz="1600" b="1" dirty="0">
                <a:solidFill>
                  <a:schemeClr val="tx1"/>
                </a:solidFill>
                <a:latin typeface="Huawei Sans" panose="020C0503030203020204" pitchFamily="34" charset="0"/>
              </a:rPr>
              <a:t>Function: Ping</a:t>
            </a:r>
          </a:p>
          <a:p>
            <a:pPr fontAlgn="ctr">
              <a:lnSpc>
                <a:spcPts val="2200"/>
              </a:lnSpc>
              <a:spcBef>
                <a:spcPts val="0"/>
              </a:spcBef>
              <a:spcAft>
                <a:spcPts val="0"/>
              </a:spcAft>
            </a:pPr>
            <a:r>
              <a:rPr lang="en-US" sz="1400" dirty="0">
                <a:solidFill>
                  <a:schemeClr val="tx1"/>
                </a:solidFill>
                <a:latin typeface="Huawei Sans" panose="020C0503030203020204" pitchFamily="34" charset="0"/>
              </a:rPr>
              <a:t>Ping is a command used on network devices, Windows OS, Unix OS, and Linux OS. Ping is a small and useful application based on the ICMP protocol.</a:t>
            </a:r>
          </a:p>
          <a:p>
            <a:pPr fontAlgn="ctr">
              <a:lnSpc>
                <a:spcPts val="2200"/>
              </a:lnSpc>
              <a:spcBef>
                <a:spcPts val="0"/>
              </a:spcBef>
              <a:spcAft>
                <a:spcPts val="0"/>
              </a:spcAft>
            </a:pPr>
            <a:r>
              <a:rPr lang="en-US" sz="1400" dirty="0">
                <a:solidFill>
                  <a:schemeClr val="tx1"/>
                </a:solidFill>
                <a:latin typeface="Huawei Sans" panose="020C0503030203020204" pitchFamily="34" charset="0"/>
              </a:rPr>
              <a:t>A ping tests the reachability of a destination node.</a:t>
            </a:r>
          </a:p>
        </p:txBody>
      </p:sp>
    </p:spTree>
    <p:extLst>
      <p:ext uri="{BB962C8B-B14F-4D97-AF65-F5344CB8AC3E}">
        <p14:creationId xmlns:p14="http://schemas.microsoft.com/office/powerpoint/2010/main" val="6819709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ICMP Error Report</a:t>
            </a:r>
            <a:endParaRPr lang="en-US"/>
          </a:p>
        </p:txBody>
      </p:sp>
      <p:sp>
        <p:nvSpPr>
          <p:cNvPr id="25" name="文本占位符 24"/>
          <p:cNvSpPr>
            <a:spLocks noGrp="1"/>
          </p:cNvSpPr>
          <p:nvPr>
            <p:ph type="body" sz="quarter" idx="10"/>
          </p:nvPr>
        </p:nvSpPr>
        <p:spPr/>
        <p:txBody>
          <a:bodyPr/>
          <a:lstStyle/>
          <a:p>
            <a:r>
              <a:rPr lang="en-US" sz="1800" dirty="0" smtClean="0"/>
              <a:t>ICMP defines various error messages for diagnosing network connectivity problems. The source can determine the cause for a data transmission failure based on the received error messages. For example, after a network device receives a packet, it cannot access the network where the destination device resides, the network device automatically sends an ICMP Destination Unreachable message to the source.</a:t>
            </a:r>
          </a:p>
          <a:p>
            <a:endParaRPr lang="zh-CN" altLang="en-US" sz="1800" dirty="0"/>
          </a:p>
        </p:txBody>
      </p:sp>
      <p:sp>
        <p:nvSpPr>
          <p:cNvPr id="26" name="Rectangle 3"/>
          <p:cNvSpPr/>
          <p:nvPr/>
        </p:nvSpPr>
        <p:spPr>
          <a:xfrm>
            <a:off x="6282485" y="3009352"/>
            <a:ext cx="5295982" cy="2285241"/>
          </a:xfrm>
          <a:prstGeom prst="rect">
            <a:avLst/>
          </a:prstGeom>
          <a:solidFill>
            <a:srgbClr val="F4FBFE"/>
          </a:solidFill>
          <a:ln>
            <a:solidFill>
              <a:srgbClr val="99DFF9"/>
            </a:solidFill>
          </a:ln>
        </p:spPr>
        <p:txBody>
          <a:bodyPr wrap="square">
            <a:noAutofit/>
          </a:bodyPr>
          <a:lstStyle/>
          <a:p>
            <a:pPr fontAlgn="ctr">
              <a:lnSpc>
                <a:spcPts val="1900"/>
              </a:lnSpc>
            </a:pPr>
            <a:r>
              <a:rPr lang="en-US" sz="1400" dirty="0">
                <a:latin typeface="Huawei Sans" panose="020C0503030203020204" pitchFamily="34" charset="0"/>
                <a:cs typeface="Courier New" panose="02070309020205020404" pitchFamily="49" charset="0"/>
              </a:rPr>
              <a:t>[RTA]</a:t>
            </a:r>
            <a:r>
              <a:rPr lang="en-US" sz="1400" b="1" dirty="0" err="1">
                <a:solidFill>
                  <a:srgbClr val="EC7061"/>
                </a:solidFill>
                <a:latin typeface="Huawei Sans" panose="020C0503030203020204" pitchFamily="34" charset="0"/>
                <a:cs typeface="Courier New" panose="02070309020205020404" pitchFamily="49" charset="0"/>
              </a:rPr>
              <a:t>tracert</a:t>
            </a:r>
            <a:r>
              <a:rPr lang="en-US" sz="1400" dirty="0">
                <a:solidFill>
                  <a:srgbClr val="EC7061"/>
                </a:solidFill>
                <a:latin typeface="Huawei Sans" panose="020C0503030203020204" pitchFamily="34" charset="0"/>
                <a:cs typeface="Courier New" panose="02070309020205020404" pitchFamily="49" charset="0"/>
              </a:rPr>
              <a:t> </a:t>
            </a:r>
            <a:r>
              <a:rPr lang="en-US" sz="1400" dirty="0">
                <a:latin typeface="Huawei Sans" panose="020C0503030203020204" pitchFamily="34" charset="0"/>
                <a:cs typeface="Courier New" panose="02070309020205020404" pitchFamily="49" charset="0"/>
              </a:rPr>
              <a:t>20.0.0.2</a:t>
            </a:r>
          </a:p>
          <a:p>
            <a:pPr fontAlgn="ctr">
              <a:lnSpc>
                <a:spcPts val="1900"/>
              </a:lnSpc>
            </a:pPr>
            <a:endParaRPr lang="en-US" altLang="zh-CN" sz="1400" dirty="0">
              <a:latin typeface="Huawei Sans" panose="020C0503030203020204" pitchFamily="34" charset="0"/>
              <a:cs typeface="Courier New" panose="02070309020205020404" pitchFamily="49" charset="0"/>
            </a:endParaRPr>
          </a:p>
          <a:p>
            <a:pPr fontAlgn="ctr">
              <a:lnSpc>
                <a:spcPts val="1900"/>
              </a:lnSpc>
            </a:pPr>
            <a:r>
              <a:rPr lang="en-US" sz="1400" dirty="0">
                <a:latin typeface="Huawei Sans" panose="020C0503030203020204" pitchFamily="34" charset="0"/>
                <a:cs typeface="Courier New" panose="02070309020205020404" pitchFamily="49" charset="0"/>
              </a:rPr>
              <a:t> traceroute to  20.0.0.2(20.0.0.2), max hops: 30 ,packet length: 40,press CTRL_C</a:t>
            </a:r>
          </a:p>
          <a:p>
            <a:pPr fontAlgn="ctr">
              <a:lnSpc>
                <a:spcPts val="1900"/>
              </a:lnSpc>
            </a:pPr>
            <a:r>
              <a:rPr lang="en-US" sz="1400" dirty="0">
                <a:latin typeface="Huawei Sans" panose="020C0503030203020204" pitchFamily="34" charset="0"/>
                <a:cs typeface="Courier New" panose="02070309020205020404" pitchFamily="49" charset="0"/>
              </a:rPr>
              <a:t> to break </a:t>
            </a:r>
          </a:p>
          <a:p>
            <a:pPr fontAlgn="ctr">
              <a:lnSpc>
                <a:spcPts val="1900"/>
              </a:lnSpc>
            </a:pPr>
            <a:endParaRPr lang="en-US" altLang="zh-CN" sz="1400" dirty="0">
              <a:latin typeface="Huawei Sans" panose="020C0503030203020204" pitchFamily="34" charset="0"/>
              <a:cs typeface="Courier New" panose="02070309020205020404" pitchFamily="49" charset="0"/>
            </a:endParaRPr>
          </a:p>
          <a:p>
            <a:pPr fontAlgn="ctr">
              <a:lnSpc>
                <a:spcPts val="1900"/>
              </a:lnSpc>
            </a:pPr>
            <a:r>
              <a:rPr lang="en-US" sz="1400" dirty="0">
                <a:latin typeface="Huawei Sans" panose="020C0503030203020204" pitchFamily="34" charset="0"/>
                <a:cs typeface="Courier New" panose="02070309020205020404" pitchFamily="49" charset="0"/>
              </a:rPr>
              <a:t> 1 10.0.0.2 		80 </a:t>
            </a:r>
            <a:r>
              <a:rPr lang="en-US" sz="1400" dirty="0" err="1">
                <a:latin typeface="Huawei Sans" panose="020C0503030203020204" pitchFamily="34" charset="0"/>
                <a:cs typeface="Courier New" panose="02070309020205020404" pitchFamily="49" charset="0"/>
              </a:rPr>
              <a:t>ms</a:t>
            </a:r>
            <a:r>
              <a:rPr lang="en-US" sz="1400" dirty="0">
                <a:latin typeface="Huawei Sans" panose="020C0503030203020204" pitchFamily="34" charset="0"/>
                <a:cs typeface="Courier New" panose="02070309020205020404" pitchFamily="49" charset="0"/>
              </a:rPr>
              <a:t>  	10 </a:t>
            </a:r>
            <a:r>
              <a:rPr lang="en-US" sz="1400" dirty="0" err="1">
                <a:latin typeface="Huawei Sans" panose="020C0503030203020204" pitchFamily="34" charset="0"/>
                <a:cs typeface="Courier New" panose="02070309020205020404" pitchFamily="49" charset="0"/>
              </a:rPr>
              <a:t>ms</a:t>
            </a:r>
            <a:r>
              <a:rPr lang="en-US" sz="1400" dirty="0">
                <a:latin typeface="Huawei Sans" panose="020C0503030203020204" pitchFamily="34" charset="0"/>
                <a:cs typeface="Courier New" panose="02070309020205020404" pitchFamily="49" charset="0"/>
              </a:rPr>
              <a:t>  	10 </a:t>
            </a:r>
            <a:r>
              <a:rPr lang="en-US" sz="1400" dirty="0" err="1">
                <a:latin typeface="Huawei Sans" panose="020C0503030203020204" pitchFamily="34" charset="0"/>
                <a:cs typeface="Courier New" panose="02070309020205020404" pitchFamily="49" charset="0"/>
              </a:rPr>
              <a:t>ms</a:t>
            </a:r>
            <a:r>
              <a:rPr lang="en-US" sz="1400" dirty="0">
                <a:latin typeface="Huawei Sans" panose="020C0503030203020204" pitchFamily="34" charset="0"/>
                <a:cs typeface="Courier New" panose="02070309020205020404" pitchFamily="49" charset="0"/>
              </a:rPr>
              <a:t> </a:t>
            </a:r>
          </a:p>
          <a:p>
            <a:pPr fontAlgn="ctr">
              <a:lnSpc>
                <a:spcPts val="1900"/>
              </a:lnSpc>
            </a:pPr>
            <a:endParaRPr lang="en-US" altLang="zh-CN" sz="1400" dirty="0">
              <a:latin typeface="Huawei Sans" panose="020C0503030203020204" pitchFamily="34" charset="0"/>
              <a:cs typeface="Courier New" panose="02070309020205020404" pitchFamily="49" charset="0"/>
            </a:endParaRPr>
          </a:p>
          <a:p>
            <a:pPr fontAlgn="ctr">
              <a:lnSpc>
                <a:spcPts val="1900"/>
              </a:lnSpc>
            </a:pPr>
            <a:r>
              <a:rPr lang="en-US" sz="1400" dirty="0">
                <a:latin typeface="Huawei Sans" panose="020C0503030203020204" pitchFamily="34" charset="0"/>
                <a:cs typeface="Courier New" panose="02070309020205020404" pitchFamily="49" charset="0"/>
              </a:rPr>
              <a:t> 2 20.0.0.2 		30 </a:t>
            </a:r>
            <a:r>
              <a:rPr lang="en-US" sz="1400" dirty="0" err="1">
                <a:latin typeface="Huawei Sans" panose="020C0503030203020204" pitchFamily="34" charset="0"/>
                <a:cs typeface="Courier New" panose="02070309020205020404" pitchFamily="49" charset="0"/>
              </a:rPr>
              <a:t>ms</a:t>
            </a:r>
            <a:r>
              <a:rPr lang="en-US" sz="1400" dirty="0">
                <a:latin typeface="Huawei Sans" panose="020C0503030203020204" pitchFamily="34" charset="0"/>
                <a:cs typeface="Courier New" panose="02070309020205020404" pitchFamily="49" charset="0"/>
              </a:rPr>
              <a:t>  	30 </a:t>
            </a:r>
            <a:r>
              <a:rPr lang="en-US" sz="1400" dirty="0" err="1">
                <a:latin typeface="Huawei Sans" panose="020C0503030203020204" pitchFamily="34" charset="0"/>
                <a:cs typeface="Courier New" panose="02070309020205020404" pitchFamily="49" charset="0"/>
              </a:rPr>
              <a:t>ms</a:t>
            </a:r>
            <a:r>
              <a:rPr lang="en-US" sz="1400" dirty="0">
                <a:latin typeface="Huawei Sans" panose="020C0503030203020204" pitchFamily="34" charset="0"/>
                <a:cs typeface="Courier New" panose="02070309020205020404" pitchFamily="49" charset="0"/>
              </a:rPr>
              <a:t>  	20 </a:t>
            </a:r>
            <a:r>
              <a:rPr lang="en-US" sz="1400" dirty="0" err="1">
                <a:latin typeface="Huawei Sans" panose="020C0503030203020204" pitchFamily="34" charset="0"/>
                <a:cs typeface="Courier New" panose="02070309020205020404" pitchFamily="49" charset="0"/>
              </a:rPr>
              <a:t>ms</a:t>
            </a:r>
            <a:r>
              <a:rPr lang="en-US" sz="1400" dirty="0">
                <a:latin typeface="Huawei Sans" panose="020C0503030203020204" pitchFamily="34" charset="0"/>
                <a:cs typeface="Courier New" panose="02070309020205020404" pitchFamily="49" charset="0"/>
              </a:rPr>
              <a:t> </a:t>
            </a:r>
          </a:p>
        </p:txBody>
      </p:sp>
      <p:sp>
        <p:nvSpPr>
          <p:cNvPr id="37" name="圆角矩形 36"/>
          <p:cNvSpPr/>
          <p:nvPr/>
        </p:nvSpPr>
        <p:spPr>
          <a:xfrm>
            <a:off x="468317" y="4796842"/>
            <a:ext cx="5627683" cy="1594800"/>
          </a:xfrm>
          <a:prstGeom prst="roundRect">
            <a:avLst>
              <a:gd name="adj" fmla="val 2303"/>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ts val="2200"/>
              </a:lnSpc>
              <a:spcBef>
                <a:spcPts val="0"/>
              </a:spcBef>
              <a:spcAft>
                <a:spcPts val="0"/>
              </a:spcAft>
            </a:pPr>
            <a:r>
              <a:rPr lang="en-US" sz="1600" b="1" dirty="0">
                <a:solidFill>
                  <a:schemeClr val="tx1"/>
                </a:solidFill>
                <a:latin typeface="Huawei Sans" panose="020C0503030203020204" pitchFamily="34" charset="0"/>
              </a:rPr>
              <a:t>Function: </a:t>
            </a:r>
            <a:r>
              <a:rPr lang="en-US" sz="1600" b="1" dirty="0" err="1">
                <a:solidFill>
                  <a:schemeClr val="tx1"/>
                </a:solidFill>
                <a:latin typeface="Huawei Sans" panose="020C0503030203020204" pitchFamily="34" charset="0"/>
              </a:rPr>
              <a:t>Tracert</a:t>
            </a:r>
            <a:endParaRPr lang="en-US" sz="1600" b="1" dirty="0">
              <a:solidFill>
                <a:schemeClr val="tx1"/>
              </a:solidFill>
              <a:latin typeface="Huawei Sans" panose="020C0503030203020204" pitchFamily="34" charset="0"/>
            </a:endParaRPr>
          </a:p>
          <a:p>
            <a:pPr fontAlgn="ctr">
              <a:lnSpc>
                <a:spcPts val="2200"/>
              </a:lnSpc>
              <a:spcBef>
                <a:spcPts val="0"/>
              </a:spcBef>
              <a:spcAft>
                <a:spcPts val="0"/>
              </a:spcAft>
            </a:pPr>
            <a:r>
              <a:rPr lang="en-US" sz="1400" dirty="0" err="1">
                <a:solidFill>
                  <a:schemeClr val="tx1"/>
                </a:solidFill>
                <a:latin typeface="Huawei Sans" panose="020C0503030203020204" pitchFamily="34" charset="0"/>
              </a:rPr>
              <a:t>Tracert</a:t>
            </a:r>
            <a:r>
              <a:rPr lang="en-US" sz="1400" dirty="0">
                <a:solidFill>
                  <a:schemeClr val="tx1"/>
                </a:solidFill>
                <a:latin typeface="Huawei Sans" panose="020C0503030203020204" pitchFamily="34" charset="0"/>
              </a:rPr>
              <a:t> checks </a:t>
            </a:r>
            <a:r>
              <a:rPr lang="en-US" sz="1400" dirty="0" smtClean="0">
                <a:solidFill>
                  <a:schemeClr val="tx1"/>
                </a:solidFill>
                <a:latin typeface="Huawei Sans" panose="020C0503030203020204" pitchFamily="34" charset="0"/>
              </a:rPr>
              <a:t>th</a:t>
            </a:r>
            <a:r>
              <a:rPr lang="en-US" altLang="zh-CN" sz="1400" dirty="0" smtClean="0">
                <a:solidFill>
                  <a:schemeClr val="tx1"/>
                </a:solidFill>
                <a:latin typeface="Huawei Sans" panose="020C0503030203020204" pitchFamily="34" charset="0"/>
              </a:rPr>
              <a:t>e</a:t>
            </a:r>
            <a:r>
              <a:rPr lang="en-US" sz="1400" dirty="0" smtClean="0">
                <a:solidFill>
                  <a:schemeClr val="tx1"/>
                </a:solidFill>
                <a:latin typeface="Huawei Sans" panose="020C0503030203020204" pitchFamily="34" charset="0"/>
              </a:rPr>
              <a:t> </a:t>
            </a:r>
            <a:r>
              <a:rPr lang="en-US" sz="1400" dirty="0">
                <a:solidFill>
                  <a:schemeClr val="tx1"/>
                </a:solidFill>
                <a:latin typeface="Huawei Sans" panose="020C0503030203020204" pitchFamily="34" charset="0"/>
              </a:rPr>
              <a:t>reachability of each hop on a forwarding path based on the TTL value carried in the packet header. </a:t>
            </a:r>
            <a:endParaRPr lang="en-US" sz="1400" dirty="0" smtClean="0">
              <a:solidFill>
                <a:schemeClr val="tx1"/>
              </a:solidFill>
              <a:latin typeface="Huawei Sans" panose="020C0503030203020204" pitchFamily="34" charset="0"/>
            </a:endParaRPr>
          </a:p>
          <a:p>
            <a:pPr fontAlgn="ctr">
              <a:lnSpc>
                <a:spcPts val="2200"/>
              </a:lnSpc>
              <a:spcBef>
                <a:spcPts val="0"/>
              </a:spcBef>
              <a:spcAft>
                <a:spcPts val="0"/>
              </a:spcAft>
            </a:pPr>
            <a:r>
              <a:rPr lang="en-US" sz="1400" dirty="0" err="1" smtClean="0">
                <a:solidFill>
                  <a:schemeClr val="tx1"/>
                </a:solidFill>
                <a:latin typeface="Huawei Sans" panose="020C0503030203020204" pitchFamily="34" charset="0"/>
              </a:rPr>
              <a:t>Tracert</a:t>
            </a:r>
            <a:r>
              <a:rPr lang="en-US" sz="1400" dirty="0" smtClean="0">
                <a:solidFill>
                  <a:schemeClr val="tx1"/>
                </a:solidFill>
                <a:latin typeface="Huawei Sans" panose="020C0503030203020204" pitchFamily="34" charset="0"/>
              </a:rPr>
              <a:t> </a:t>
            </a:r>
            <a:r>
              <a:rPr lang="en-US" sz="1400" dirty="0">
                <a:solidFill>
                  <a:schemeClr val="tx1"/>
                </a:solidFill>
                <a:latin typeface="Huawei Sans" panose="020C0503030203020204" pitchFamily="34" charset="0"/>
              </a:rPr>
              <a:t>is an effective method to detect packet loss and delay on a network and helps administrators discover routing loops on the network.</a:t>
            </a:r>
          </a:p>
        </p:txBody>
      </p:sp>
      <p:grpSp>
        <p:nvGrpSpPr>
          <p:cNvPr id="6" name="组合 5"/>
          <p:cNvGrpSpPr/>
          <p:nvPr/>
        </p:nvGrpSpPr>
        <p:grpSpPr>
          <a:xfrm>
            <a:off x="1539677" y="2985229"/>
            <a:ext cx="4429980" cy="1720469"/>
            <a:chOff x="1344060" y="2956481"/>
            <a:chExt cx="4429980" cy="1720469"/>
          </a:xfrm>
        </p:grpSpPr>
        <p:sp>
          <p:nvSpPr>
            <p:cNvPr id="27" name="TextBox 19"/>
            <p:cNvSpPr txBox="1">
              <a:spLocks noChangeArrowheads="1"/>
            </p:cNvSpPr>
            <p:nvPr/>
          </p:nvSpPr>
          <p:spPr bwMode="auto">
            <a:xfrm>
              <a:off x="2216507" y="2956481"/>
              <a:ext cx="1173719" cy="307777"/>
            </a:xfrm>
            <a:prstGeom prst="rect">
              <a:avLst/>
            </a:prstGeom>
            <a:solidFill>
              <a:srgbClr val="F4FBFE"/>
            </a:solidFill>
            <a:ln w="9525">
              <a:solidFill>
                <a:srgbClr val="99DFF9"/>
              </a:solidFill>
              <a:miter lim="800000"/>
              <a:headEnd/>
              <a:tailEnd/>
            </a:ln>
          </p:spPr>
          <p:txBody>
            <a:bodyPr wrap="none" anchor="ctr" anchorCtr="0">
              <a:spAutoFit/>
            </a:bodyPr>
            <a:lstStyle>
              <a:defPPr>
                <a:defRPr lang="en-US"/>
              </a:defPPr>
              <a:lvl1pPr algn="ctr">
                <a:defRPr sz="1400">
                  <a:solidFill>
                    <a:schemeClr val="bg1"/>
                  </a:solidFill>
                </a:defRPr>
              </a:lvl1pPr>
              <a:lvl2pPr marL="742950" indent="-285750">
                <a:defRPr sz="2100">
                  <a:latin typeface="Arial" panose="020B0604020202020204" pitchFamily="34" charset="0"/>
                  <a:ea typeface="MS PGothic" panose="020B0600070205080204" pitchFamily="34" charset="-128"/>
                </a:defRPr>
              </a:lvl2pPr>
              <a:lvl3pPr marL="1143000" indent="-228600">
                <a:defRPr sz="2100">
                  <a:latin typeface="Arial" panose="020B0604020202020204" pitchFamily="34" charset="0"/>
                  <a:ea typeface="MS PGothic" panose="020B0600070205080204" pitchFamily="34" charset="-128"/>
                </a:defRPr>
              </a:lvl3pPr>
              <a:lvl4pPr marL="1600200" indent="-228600">
                <a:defRPr sz="2100">
                  <a:latin typeface="Arial" panose="020B0604020202020204" pitchFamily="34" charset="0"/>
                  <a:ea typeface="MS PGothic" panose="020B0600070205080204" pitchFamily="34" charset="-128"/>
                </a:defRPr>
              </a:lvl4pPr>
              <a:lvl5pPr marL="2057400" indent="-228600">
                <a:defRPr sz="2100">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9pPr>
            </a:lstStyle>
            <a:p>
              <a:r>
                <a:rPr lang="en-US" altLang="zh-CN" dirty="0">
                  <a:solidFill>
                    <a:schemeClr val="tx1"/>
                  </a:solidFill>
                </a:rPr>
                <a:t>Data packet</a:t>
              </a:r>
            </a:p>
          </p:txBody>
        </p:sp>
        <p:sp>
          <p:nvSpPr>
            <p:cNvPr id="28" name="TextBox 20"/>
            <p:cNvSpPr txBox="1">
              <a:spLocks noChangeArrowheads="1"/>
            </p:cNvSpPr>
            <p:nvPr/>
          </p:nvSpPr>
          <p:spPr bwMode="auto">
            <a:xfrm>
              <a:off x="1949043" y="4369173"/>
              <a:ext cx="2967479" cy="307777"/>
            </a:xfrm>
            <a:prstGeom prst="rect">
              <a:avLst/>
            </a:prstGeom>
            <a:solidFill>
              <a:srgbClr val="F4FBFE"/>
            </a:solidFill>
            <a:ln w="9525">
              <a:solidFill>
                <a:srgbClr val="99DFF9"/>
              </a:solidFill>
              <a:miter lim="800000"/>
              <a:headEnd/>
              <a:tailEnd/>
            </a:ln>
          </p:spPr>
          <p:txBody>
            <a:bodyPr wrap="none" anchor="ctr" anchorCtr="0">
              <a:spAutoFit/>
            </a:bodyPr>
            <a:lstStyle>
              <a:defPPr>
                <a:defRPr lang="en-US"/>
              </a:defPPr>
              <a:lvl1pPr algn="ctr">
                <a:defRPr sz="1400">
                  <a:solidFill>
                    <a:schemeClr val="bg1"/>
                  </a:solidFill>
                </a:defRPr>
              </a:lvl1pPr>
              <a:lvl2pPr marL="742950" indent="-285750">
                <a:defRPr sz="2100">
                  <a:latin typeface="Arial" panose="020B0604020202020204" pitchFamily="34" charset="0"/>
                  <a:ea typeface="MS PGothic" panose="020B0600070205080204" pitchFamily="34" charset="-128"/>
                </a:defRPr>
              </a:lvl2pPr>
              <a:lvl3pPr marL="1143000" indent="-228600">
                <a:defRPr sz="2100">
                  <a:latin typeface="Arial" panose="020B0604020202020204" pitchFamily="34" charset="0"/>
                  <a:ea typeface="MS PGothic" panose="020B0600070205080204" pitchFamily="34" charset="-128"/>
                </a:defRPr>
              </a:lvl3pPr>
              <a:lvl4pPr marL="1600200" indent="-228600">
                <a:defRPr sz="2100">
                  <a:latin typeface="Arial" panose="020B0604020202020204" pitchFamily="34" charset="0"/>
                  <a:ea typeface="MS PGothic" panose="020B0600070205080204" pitchFamily="34" charset="-128"/>
                </a:defRPr>
              </a:lvl4pPr>
              <a:lvl5pPr marL="2057400" indent="-228600">
                <a:defRPr sz="2100">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9pPr>
            </a:lstStyle>
            <a:p>
              <a:r>
                <a:rPr lang="en-US" altLang="zh-CN" dirty="0">
                  <a:solidFill>
                    <a:schemeClr val="tx1"/>
                  </a:solidFill>
                </a:rPr>
                <a:t>Destination Unreachable message</a:t>
              </a:r>
            </a:p>
          </p:txBody>
        </p:sp>
        <p:cxnSp>
          <p:nvCxnSpPr>
            <p:cNvPr id="38" name="直接箭头连接符 16"/>
            <p:cNvCxnSpPr>
              <a:cxnSpLocks noChangeShapeType="1"/>
            </p:cNvCxnSpPr>
            <p:nvPr/>
          </p:nvCxnSpPr>
          <p:spPr bwMode="auto">
            <a:xfrm flipH="1" flipV="1">
              <a:off x="2928295" y="4287059"/>
              <a:ext cx="1440000" cy="0"/>
            </a:xfrm>
            <a:prstGeom prst="straightConnector1">
              <a:avLst/>
            </a:prstGeom>
            <a:noFill/>
            <a:ln w="28575" algn="ctr">
              <a:solidFill>
                <a:srgbClr val="00B0F0"/>
              </a:solidFill>
              <a:round/>
              <a:headEnd/>
              <a:tailEnd type="arrow" w="med" len="med"/>
            </a:ln>
            <a:extLst>
              <a:ext uri="{909E8E84-426E-40DD-AFC4-6F175D3DCCD1}">
                <a14:hiddenFill xmlns:a14="http://schemas.microsoft.com/office/drawing/2010/main">
                  <a:noFill/>
                </a14:hiddenFill>
              </a:ext>
            </a:extLst>
          </p:spPr>
        </p:cxnSp>
        <p:cxnSp>
          <p:nvCxnSpPr>
            <p:cNvPr id="39" name="直接箭头连接符 16"/>
            <p:cNvCxnSpPr>
              <a:cxnSpLocks noChangeShapeType="1"/>
            </p:cNvCxnSpPr>
            <p:nvPr/>
          </p:nvCxnSpPr>
          <p:spPr bwMode="auto">
            <a:xfrm flipV="1">
              <a:off x="2224564" y="3339700"/>
              <a:ext cx="1440000" cy="0"/>
            </a:xfrm>
            <a:prstGeom prst="straightConnector1">
              <a:avLst/>
            </a:prstGeom>
            <a:noFill/>
            <a:ln w="28575" algn="ctr">
              <a:solidFill>
                <a:srgbClr val="00B0F0"/>
              </a:solidFill>
              <a:round/>
              <a:headEnd/>
              <a:tailEnd type="arrow" w="med" len="med"/>
            </a:ln>
            <a:extLst>
              <a:ext uri="{909E8E84-426E-40DD-AFC4-6F175D3DCCD1}">
                <a14:hiddenFill xmlns:a14="http://schemas.microsoft.com/office/drawing/2010/main">
                  <a:noFill/>
                </a14:hiddenFill>
              </a:ext>
            </a:extLst>
          </p:spPr>
        </p:cxnSp>
        <p:sp>
          <p:nvSpPr>
            <p:cNvPr id="40" name="Text Box 62"/>
            <p:cNvSpPr txBox="1">
              <a:spLocks noChangeArrowheads="1"/>
            </p:cNvSpPr>
            <p:nvPr/>
          </p:nvSpPr>
          <p:spPr bwMode="auto">
            <a:xfrm>
              <a:off x="1400562" y="3990468"/>
              <a:ext cx="511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400" dirty="0">
                  <a:latin typeface="+mn-lt"/>
                  <a:ea typeface="+mn-ea"/>
                </a:rPr>
                <a:t>RTA</a:t>
              </a:r>
              <a:endParaRPr lang="zh-CN" altLang="en-US" sz="1400" dirty="0">
                <a:latin typeface="+mn-lt"/>
                <a:ea typeface="+mn-ea"/>
              </a:endParaRPr>
            </a:p>
          </p:txBody>
        </p:sp>
        <p:pic>
          <p:nvPicPr>
            <p:cNvPr id="41" name="图片 40" descr="交换机.png"/>
            <p:cNvPicPr>
              <a:picLocks noChangeAspect="1"/>
            </p:cNvPicPr>
            <p:nvPr/>
          </p:nvPicPr>
          <p:blipFill>
            <a:blip r:embed="rId3" cstate="print"/>
            <a:stretch>
              <a:fillRect/>
            </a:stretch>
          </p:blipFill>
          <p:spPr>
            <a:xfrm>
              <a:off x="5011448" y="3481204"/>
              <a:ext cx="660000" cy="540000"/>
            </a:xfrm>
            <a:prstGeom prst="rect">
              <a:avLst/>
            </a:prstGeom>
          </p:spPr>
        </p:pic>
        <p:cxnSp>
          <p:nvCxnSpPr>
            <p:cNvPr id="42" name="直接连接符 41"/>
            <p:cNvCxnSpPr>
              <a:stCxn id="45" idx="3"/>
              <a:endCxn id="46" idx="1"/>
            </p:cNvCxnSpPr>
            <p:nvPr/>
          </p:nvCxnSpPr>
          <p:spPr>
            <a:xfrm>
              <a:off x="2002597" y="3751204"/>
              <a:ext cx="1093533"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6" idx="3"/>
              <a:endCxn id="41" idx="1"/>
            </p:cNvCxnSpPr>
            <p:nvPr/>
          </p:nvCxnSpPr>
          <p:spPr>
            <a:xfrm>
              <a:off x="3754667" y="3751204"/>
              <a:ext cx="1256781"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44" name="Text Box 62"/>
            <p:cNvSpPr txBox="1">
              <a:spLocks noChangeArrowheads="1"/>
            </p:cNvSpPr>
            <p:nvPr/>
          </p:nvSpPr>
          <p:spPr bwMode="auto">
            <a:xfrm>
              <a:off x="4908097" y="3990468"/>
              <a:ext cx="8659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400" dirty="0">
                  <a:latin typeface="+mn-lt"/>
                  <a:ea typeface="+mn-ea"/>
                </a:rPr>
                <a:t>Server A</a:t>
              </a:r>
            </a:p>
          </p:txBody>
        </p:sp>
        <p:pic>
          <p:nvPicPr>
            <p:cNvPr id="45" name="图片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4060" y="3481204"/>
              <a:ext cx="658537" cy="54000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96130" y="3481204"/>
              <a:ext cx="658537" cy="540000"/>
            </a:xfrm>
            <a:prstGeom prst="rect">
              <a:avLst/>
            </a:prstGeom>
          </p:spPr>
        </p:pic>
        <p:sp>
          <p:nvSpPr>
            <p:cNvPr id="47" name="Text Box 62"/>
            <p:cNvSpPr txBox="1">
              <a:spLocks noChangeArrowheads="1"/>
            </p:cNvSpPr>
            <p:nvPr/>
          </p:nvSpPr>
          <p:spPr bwMode="auto">
            <a:xfrm>
              <a:off x="3173963" y="3990468"/>
              <a:ext cx="5020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400" dirty="0">
                  <a:latin typeface="+mn-lt"/>
                  <a:ea typeface="+mn-ea"/>
                </a:rPr>
                <a:t>RTB</a:t>
              </a:r>
              <a:endParaRPr lang="zh-CN" altLang="en-US" sz="1400" dirty="0">
                <a:latin typeface="+mn-lt"/>
                <a:ea typeface="+mn-ea"/>
              </a:endParaRPr>
            </a:p>
          </p:txBody>
        </p:sp>
        <p:sp>
          <p:nvSpPr>
            <p:cNvPr id="48" name="Text Box 62"/>
            <p:cNvSpPr txBox="1">
              <a:spLocks noChangeArrowheads="1"/>
            </p:cNvSpPr>
            <p:nvPr/>
          </p:nvSpPr>
          <p:spPr bwMode="auto">
            <a:xfrm>
              <a:off x="2093124" y="3496592"/>
              <a:ext cx="9557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200" dirty="0">
                  <a:latin typeface="+mn-lt"/>
                  <a:ea typeface="+mn-ea"/>
                </a:rPr>
                <a:t>10.0.0.0/24</a:t>
              </a:r>
              <a:endParaRPr lang="zh-CN" altLang="en-US" sz="1200" dirty="0">
                <a:latin typeface="+mn-lt"/>
                <a:ea typeface="+mn-ea"/>
              </a:endParaRPr>
            </a:p>
          </p:txBody>
        </p:sp>
        <p:sp>
          <p:nvSpPr>
            <p:cNvPr id="49" name="Text Box 62"/>
            <p:cNvSpPr txBox="1">
              <a:spLocks noChangeArrowheads="1"/>
            </p:cNvSpPr>
            <p:nvPr/>
          </p:nvSpPr>
          <p:spPr bwMode="auto">
            <a:xfrm>
              <a:off x="3892490" y="3496592"/>
              <a:ext cx="95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200" dirty="0">
                  <a:latin typeface="+mn-lt"/>
                  <a:ea typeface="+mn-ea"/>
                </a:rPr>
                <a:t>20.0.0.0/24</a:t>
              </a:r>
              <a:endParaRPr lang="zh-CN" altLang="en-US" sz="1200" dirty="0">
                <a:latin typeface="+mn-lt"/>
                <a:ea typeface="+mn-ea"/>
              </a:endParaRPr>
            </a:p>
          </p:txBody>
        </p:sp>
        <p:sp>
          <p:nvSpPr>
            <p:cNvPr id="50" name="Text Box 62"/>
            <p:cNvSpPr txBox="1">
              <a:spLocks noChangeArrowheads="1"/>
            </p:cNvSpPr>
            <p:nvPr/>
          </p:nvSpPr>
          <p:spPr bwMode="auto">
            <a:xfrm>
              <a:off x="1975146" y="3751204"/>
              <a:ext cx="3064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200" dirty="0">
                  <a:latin typeface="+mn-lt"/>
                  <a:ea typeface="+mn-ea"/>
                </a:rPr>
                <a:t>.1</a:t>
              </a:r>
              <a:endParaRPr lang="zh-CN" altLang="en-US" sz="1200" dirty="0">
                <a:latin typeface="+mn-lt"/>
                <a:ea typeface="+mn-ea"/>
              </a:endParaRPr>
            </a:p>
          </p:txBody>
        </p:sp>
        <p:sp>
          <p:nvSpPr>
            <p:cNvPr id="51" name="Text Box 62"/>
            <p:cNvSpPr txBox="1">
              <a:spLocks noChangeArrowheads="1"/>
            </p:cNvSpPr>
            <p:nvPr/>
          </p:nvSpPr>
          <p:spPr bwMode="auto">
            <a:xfrm>
              <a:off x="2800253" y="3751204"/>
              <a:ext cx="3064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200" dirty="0">
                  <a:latin typeface="+mn-lt"/>
                  <a:ea typeface="+mn-ea"/>
                </a:rPr>
                <a:t>.2</a:t>
              </a:r>
              <a:endParaRPr lang="zh-CN" altLang="en-US" sz="1200" dirty="0">
                <a:latin typeface="+mn-lt"/>
                <a:ea typeface="+mn-ea"/>
              </a:endParaRPr>
            </a:p>
          </p:txBody>
        </p:sp>
        <p:sp>
          <p:nvSpPr>
            <p:cNvPr id="52" name="Text Box 62"/>
            <p:cNvSpPr txBox="1">
              <a:spLocks noChangeArrowheads="1"/>
            </p:cNvSpPr>
            <p:nvPr/>
          </p:nvSpPr>
          <p:spPr bwMode="auto">
            <a:xfrm>
              <a:off x="3701916" y="3751204"/>
              <a:ext cx="3064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200" dirty="0">
                  <a:latin typeface="+mn-lt"/>
                  <a:ea typeface="+mn-ea"/>
                </a:rPr>
                <a:t>.1</a:t>
              </a:r>
              <a:endParaRPr lang="zh-CN" altLang="en-US" sz="1200" dirty="0">
                <a:latin typeface="+mn-lt"/>
                <a:ea typeface="+mn-ea"/>
              </a:endParaRPr>
            </a:p>
          </p:txBody>
        </p:sp>
        <p:sp>
          <p:nvSpPr>
            <p:cNvPr id="53" name="Text Box 62"/>
            <p:cNvSpPr txBox="1">
              <a:spLocks noChangeArrowheads="1"/>
            </p:cNvSpPr>
            <p:nvPr/>
          </p:nvSpPr>
          <p:spPr bwMode="auto">
            <a:xfrm>
              <a:off x="4717095" y="3751204"/>
              <a:ext cx="3064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200" dirty="0">
                  <a:latin typeface="+mn-lt"/>
                  <a:ea typeface="+mn-ea"/>
                </a:rPr>
                <a:t>.2</a:t>
              </a:r>
              <a:endParaRPr lang="zh-CN" altLang="en-US" sz="1200" dirty="0">
                <a:latin typeface="+mn-lt"/>
                <a:ea typeface="+mn-ea"/>
              </a:endParaRPr>
            </a:p>
          </p:txBody>
        </p:sp>
      </p:grpSp>
    </p:spTree>
    <p:extLst>
      <p:ext uri="{BB962C8B-B14F-4D97-AF65-F5344CB8AC3E}">
        <p14:creationId xmlns:p14="http://schemas.microsoft.com/office/powerpoint/2010/main" val="14238000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wrap="square">
            <a:noAutofit/>
          </a:bodyPr>
          <a:lstStyle/>
          <a:p>
            <a:pPr fontAlgn="ctr">
              <a:buClr>
                <a:schemeClr val="bg1">
                  <a:lumMod val="50000"/>
                </a:schemeClr>
              </a:buClr>
            </a:pPr>
            <a:r>
              <a:rPr lang="en-US">
                <a:solidFill>
                  <a:schemeClr val="bg1">
                    <a:lumMod val="50000"/>
                  </a:schemeClr>
                </a:solidFill>
                <a:latin typeface="Huawei Sans" panose="020C0503030203020204" pitchFamily="34" charset="0"/>
              </a:rPr>
              <a:t>Network Layer Protocols</a:t>
            </a:r>
          </a:p>
          <a:p>
            <a:pPr fontAlgn="ctr">
              <a:buClr>
                <a:schemeClr val="bg1">
                  <a:lumMod val="50000"/>
                </a:schemeClr>
              </a:buClr>
            </a:pPr>
            <a:r>
              <a:rPr lang="en-US">
                <a:solidFill>
                  <a:schemeClr val="bg1">
                    <a:lumMod val="50000"/>
                  </a:schemeClr>
                </a:solidFill>
                <a:latin typeface="Huawei Sans" panose="020C0503030203020204" pitchFamily="34" charset="0"/>
              </a:rPr>
              <a:t>Introduction to IPv4 Addresses</a:t>
            </a:r>
          </a:p>
          <a:p>
            <a:pPr fontAlgn="ctr">
              <a:buClr>
                <a:schemeClr val="bg1">
                  <a:lumMod val="50000"/>
                </a:schemeClr>
              </a:buClr>
            </a:pPr>
            <a:r>
              <a:rPr lang="en-US">
                <a:solidFill>
                  <a:schemeClr val="bg1">
                    <a:lumMod val="50000"/>
                  </a:schemeClr>
                </a:solidFill>
                <a:latin typeface="Huawei Sans" panose="020C0503030203020204" pitchFamily="34" charset="0"/>
              </a:rPr>
              <a:t>Subnetting</a:t>
            </a:r>
          </a:p>
          <a:p>
            <a:pPr fontAlgn="ctr">
              <a:buClr>
                <a:schemeClr val="bg1">
                  <a:lumMod val="50000"/>
                </a:schemeClr>
              </a:buClr>
            </a:pPr>
            <a:r>
              <a:rPr lang="en-US">
                <a:solidFill>
                  <a:schemeClr val="bg1">
                    <a:lumMod val="50000"/>
                  </a:schemeClr>
                </a:solidFill>
                <a:latin typeface="Huawei Sans" panose="020C0503030203020204" pitchFamily="34" charset="0"/>
              </a:rPr>
              <a:t>ICMP</a:t>
            </a:r>
          </a:p>
          <a:p>
            <a:pPr fontAlgn="ctr">
              <a:buClr>
                <a:schemeClr val="bg1">
                  <a:lumMod val="50000"/>
                </a:schemeClr>
              </a:buClr>
            </a:pPr>
            <a:r>
              <a:rPr lang="en-US" b="1">
                <a:solidFill>
                  <a:srgbClr val="151515"/>
                </a:solidFill>
                <a:latin typeface="Huawei Sans" panose="020C0503030203020204" pitchFamily="34" charset="0"/>
              </a:rPr>
              <a:t>IPv4 Address Configuration and Basic Application</a:t>
            </a:r>
          </a:p>
        </p:txBody>
      </p:sp>
    </p:spTree>
    <p:extLst>
      <p:ext uri="{BB962C8B-B14F-4D97-AF65-F5344CB8AC3E}">
        <p14:creationId xmlns:p14="http://schemas.microsoft.com/office/powerpoint/2010/main" val="640806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smtClean="0"/>
              <a:t>On completion of this course, you will be able:</a:t>
            </a:r>
          </a:p>
          <a:p>
            <a:pPr lvl="1"/>
            <a:r>
              <a:rPr lang="en-US" smtClean="0"/>
              <a:t>Describe main protocols at the network layer.</a:t>
            </a:r>
          </a:p>
          <a:p>
            <a:pPr lvl="1"/>
            <a:r>
              <a:rPr lang="en-US" smtClean="0"/>
              <a:t>Describe the concepts and classification of </a:t>
            </a:r>
            <a:r>
              <a:rPr lang="en-US" altLang="zh-CN" smtClean="0"/>
              <a:t>IPv4 addresses</a:t>
            </a:r>
            <a:r>
              <a:rPr lang="en-US" smtClean="0"/>
              <a:t> and special IPv4 addresses.</a:t>
            </a:r>
          </a:p>
          <a:p>
            <a:pPr lvl="1"/>
            <a:r>
              <a:rPr lang="en-US" smtClean="0"/>
              <a:t>Calculate IP networks and subnets.</a:t>
            </a:r>
          </a:p>
          <a:p>
            <a:pPr lvl="1"/>
            <a:r>
              <a:rPr lang="en-US" smtClean="0"/>
              <a:t>Use the IP network address planning method.</a:t>
            </a:r>
            <a:endParaRPr lang="en-US" dirty="0"/>
          </a:p>
        </p:txBody>
      </p:sp>
    </p:spTree>
    <p:extLst>
      <p:ext uri="{BB962C8B-B14F-4D97-AF65-F5344CB8AC3E}">
        <p14:creationId xmlns:p14="http://schemas.microsoft.com/office/powerpoint/2010/main" val="30636586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wrap="square">
            <a:noAutofit/>
          </a:bodyPr>
          <a:lstStyle/>
          <a:p>
            <a:r>
              <a:rPr lang="en-US">
                <a:latin typeface="Huawei Sans" panose="020C0503030203020204" pitchFamily="34" charset="0"/>
              </a:rPr>
              <a:t>Basic IP Address Configuration Commands</a:t>
            </a:r>
          </a:p>
        </p:txBody>
      </p:sp>
      <p:sp>
        <p:nvSpPr>
          <p:cNvPr id="6" name="矩形 5"/>
          <p:cNvSpPr/>
          <p:nvPr/>
        </p:nvSpPr>
        <p:spPr>
          <a:xfrm>
            <a:off x="1008063" y="1797459"/>
            <a:ext cx="10632553" cy="338554"/>
          </a:xfrm>
          <a:prstGeom prst="rect">
            <a:avLst/>
          </a:prstGeom>
          <a:solidFill>
            <a:srgbClr val="F4FBFE"/>
          </a:solidFill>
          <a:ln w="12700">
            <a:solidFill>
              <a:srgbClr val="99DFF9"/>
            </a:solidFill>
          </a:ln>
        </p:spPr>
        <p:txBody>
          <a:bodyPr wrap="square">
            <a:noAutofit/>
          </a:bodyPr>
          <a:lstStyle/>
          <a:p>
            <a:pP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[Huawei] </a:t>
            </a:r>
            <a:r>
              <a:rPr lang="en-US" sz="1600" b="1">
                <a:latin typeface="Huawei Sans" panose="020C0503030203020204" pitchFamily="34" charset="0"/>
                <a:ea typeface="方正兰亭黑简体" panose="02000000000000000000" pitchFamily="2" charset="-122"/>
                <a:cs typeface="Huawei Sans" panose="020C0503030203020204" pitchFamily="34" charset="0"/>
              </a:rPr>
              <a:t>interface </a:t>
            </a:r>
            <a:r>
              <a:rPr lang="en-US" sz="1600" i="1">
                <a:latin typeface="Huawei Sans" panose="020C0503030203020204" pitchFamily="34" charset="0"/>
                <a:ea typeface="方正兰亭黑简体" panose="02000000000000000000" pitchFamily="2" charset="-122"/>
                <a:cs typeface="Huawei Sans" panose="020C0503030203020204" pitchFamily="34" charset="0"/>
              </a:rPr>
              <a:t>interface-type interface-number</a:t>
            </a:r>
          </a:p>
        </p:txBody>
      </p:sp>
      <p:sp>
        <p:nvSpPr>
          <p:cNvPr id="7" name="矩形 6"/>
          <p:cNvSpPr/>
          <p:nvPr/>
        </p:nvSpPr>
        <p:spPr>
          <a:xfrm>
            <a:off x="551384" y="1365312"/>
            <a:ext cx="11089232" cy="338554"/>
          </a:xfrm>
          <a:prstGeom prst="rect">
            <a:avLst/>
          </a:prstGeom>
        </p:spPr>
        <p:txBody>
          <a:bodyPr wrap="square">
            <a:noAutofit/>
          </a:bodyPr>
          <a:lstStyle/>
          <a:p>
            <a:pPr marL="342900" indent="-342900" fontAlgn="ctr">
              <a:buFont typeface="+mj-lt"/>
              <a:buAutoNum type="arabicPeriod"/>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Enter the interface view.</a:t>
            </a:r>
          </a:p>
        </p:txBody>
      </p:sp>
      <p:sp>
        <p:nvSpPr>
          <p:cNvPr id="9" name="矩形 8"/>
          <p:cNvSpPr/>
          <p:nvPr/>
        </p:nvSpPr>
        <p:spPr>
          <a:xfrm>
            <a:off x="961579" y="2229606"/>
            <a:ext cx="10608699" cy="1015663"/>
          </a:xfrm>
          <a:prstGeom prst="rect">
            <a:avLst/>
          </a:prstGeom>
        </p:spPr>
        <p:txBody>
          <a:bodyPr wrap="square">
            <a:noAutofit/>
          </a:bodyPr>
          <a:lstStyle/>
          <a:p>
            <a:pPr fontAlgn="ctr">
              <a:lnSpc>
                <a:spcPts val="2400"/>
              </a:lnSpc>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You can run this command to enter the view of a specified interface and configure attributes for the interface.</a:t>
            </a:r>
          </a:p>
          <a:p>
            <a:pPr marL="285750" indent="-285750" fontAlgn="ctr">
              <a:lnSpc>
                <a:spcPts val="2400"/>
              </a:lnSpc>
              <a:buFont typeface="Arial" panose="020B0604020202020204" pitchFamily="34" charset="0"/>
              <a:buChar char="•"/>
            </a:pPr>
            <a:r>
              <a:rPr lang="en-US" sz="1600" i="1" dirty="0">
                <a:latin typeface="Huawei Sans" panose="020C0503030203020204" pitchFamily="34" charset="0"/>
                <a:ea typeface="方正兰亭黑简体" panose="02000000000000000000" pitchFamily="2" charset="-122"/>
                <a:cs typeface="Huawei Sans" panose="020C0503030203020204" pitchFamily="34" charset="0"/>
              </a:rPr>
              <a:t>interface-type interface-number</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specifies the type and number of an interface. The interface type and number can be closely next to each other or separated by a space character.</a:t>
            </a:r>
          </a:p>
        </p:txBody>
      </p:sp>
      <p:sp>
        <p:nvSpPr>
          <p:cNvPr id="14" name="矩形 13"/>
          <p:cNvSpPr/>
          <p:nvPr/>
        </p:nvSpPr>
        <p:spPr>
          <a:xfrm>
            <a:off x="1008063" y="3791548"/>
            <a:ext cx="10632553" cy="338554"/>
          </a:xfrm>
          <a:prstGeom prst="rect">
            <a:avLst/>
          </a:prstGeom>
          <a:solidFill>
            <a:srgbClr val="F4FBFE"/>
          </a:solidFill>
          <a:ln w="12700">
            <a:solidFill>
              <a:srgbClr val="99DFF9"/>
            </a:solidFill>
          </a:ln>
        </p:spPr>
        <p:txBody>
          <a:bodyPr wrap="square">
            <a:noAutofit/>
          </a:bodyPr>
          <a:lstStyle/>
          <a:p>
            <a:pPr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smtClean="0">
                <a:latin typeface="Huawei Sans" panose="020C0503030203020204" pitchFamily="34" charset="0"/>
                <a:ea typeface="方正兰亭黑简体" panose="02000000000000000000" pitchFamily="2" charset="-122"/>
                <a:cs typeface="Huawei Sans" panose="020C0503030203020204" pitchFamily="34" charset="0"/>
              </a:rPr>
              <a:t>Huawei</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-GigabitEthernet0/0/1</a:t>
            </a:r>
            <a:r>
              <a:rPr lang="en-US" sz="1600" dirty="0" smtClean="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address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-address</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mask</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mask-length</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15" name="矩形 14"/>
          <p:cNvSpPr/>
          <p:nvPr/>
        </p:nvSpPr>
        <p:spPr>
          <a:xfrm>
            <a:off x="551384" y="3359401"/>
            <a:ext cx="11089232" cy="338554"/>
          </a:xfrm>
          <a:prstGeom prst="rect">
            <a:avLst/>
          </a:prstGeom>
        </p:spPr>
        <p:txBody>
          <a:bodyPr wrap="square">
            <a:noAutofit/>
          </a:bodyPr>
          <a:lstStyle/>
          <a:p>
            <a:pPr marL="342900" indent="-342900" fontAlgn="ctr">
              <a:buFont typeface="+mj-lt"/>
              <a:buAutoNum type="arabicPeriod" startAt="2"/>
            </a:pPr>
            <a:r>
              <a:rPr lang="en-US" sz="1600">
                <a:latin typeface="Huawei Sans" panose="020C0503030203020204" pitchFamily="34" charset="0"/>
                <a:ea typeface="方正兰亭黑简体" panose="02000000000000000000" pitchFamily="2" charset="-122"/>
                <a:cs typeface="Huawei Sans" panose="020C0503030203020204" pitchFamily="34" charset="0"/>
              </a:rPr>
              <a:t>Configure an IP address for the interface.</a:t>
            </a:r>
          </a:p>
        </p:txBody>
      </p:sp>
      <p:sp>
        <p:nvSpPr>
          <p:cNvPr id="16" name="矩形 15"/>
          <p:cNvSpPr/>
          <p:nvPr/>
        </p:nvSpPr>
        <p:spPr>
          <a:xfrm>
            <a:off x="961579" y="4223695"/>
            <a:ext cx="10608699" cy="1631216"/>
          </a:xfrm>
          <a:prstGeom prst="rect">
            <a:avLst/>
          </a:prstGeom>
        </p:spPr>
        <p:txBody>
          <a:bodyPr wrap="square">
            <a:noAutofit/>
          </a:bodyPr>
          <a:lstStyle/>
          <a:p>
            <a:pPr fontAlgn="ctr">
              <a:lnSpc>
                <a:spcPts val="2400"/>
              </a:lnSpc>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You can run this command in the interface view to assign an IP address to the interface on the network devices to implement network interconnection.</a:t>
            </a:r>
          </a:p>
          <a:p>
            <a:pPr marL="285750" indent="-285750" fontAlgn="ctr">
              <a:lnSpc>
                <a:spcPts val="2400"/>
              </a:lnSpc>
              <a:buFont typeface="Arial" panose="020B0604020202020204" pitchFamily="34" charset="0"/>
              <a:buChar char="•"/>
            </a:pP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-address</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specifies the IP address of an interface. The value is in dotted decimal notation.</a:t>
            </a:r>
          </a:p>
          <a:p>
            <a:pPr marL="285750" indent="-285750" fontAlgn="ctr">
              <a:lnSpc>
                <a:spcPts val="2400"/>
              </a:lnSpc>
              <a:buFont typeface="Arial" panose="020B0604020202020204" pitchFamily="34" charset="0"/>
              <a:buChar char="•"/>
            </a:pPr>
            <a:r>
              <a:rPr lang="en-US" sz="1600" i="1" dirty="0">
                <a:latin typeface="Huawei Sans" panose="020C0503030203020204" pitchFamily="34" charset="0"/>
                <a:ea typeface="方正兰亭黑简体" panose="02000000000000000000" pitchFamily="2" charset="-122"/>
                <a:cs typeface="Huawei Sans" panose="020C0503030203020204" pitchFamily="34" charset="0"/>
              </a:rPr>
              <a:t>mask</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specifies a subnet mask. The value is in dotted decimal notation.</a:t>
            </a:r>
          </a:p>
          <a:p>
            <a:pPr marL="285750" indent="-285750" fontAlgn="ctr">
              <a:lnSpc>
                <a:spcPts val="2400"/>
              </a:lnSpc>
              <a:buFont typeface="Arial" panose="020B0604020202020204" pitchFamily="34" charset="0"/>
              <a:buChar char="•"/>
            </a:pPr>
            <a:r>
              <a:rPr lang="en-US" sz="1600" i="1" dirty="0">
                <a:latin typeface="Huawei Sans" panose="020C0503030203020204" pitchFamily="34" charset="0"/>
                <a:ea typeface="方正兰亭黑简体" panose="02000000000000000000" pitchFamily="2" charset="-122"/>
                <a:cs typeface="Huawei Sans" panose="020C0503030203020204" pitchFamily="34" charset="0"/>
              </a:rPr>
              <a:t>mask-length</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specifies a mask length. The value is an integer ranging from 0 to 32.</a:t>
            </a:r>
          </a:p>
        </p:txBody>
      </p:sp>
    </p:spTree>
    <p:extLst>
      <p:ext uri="{BB962C8B-B14F-4D97-AF65-F5344CB8AC3E}">
        <p14:creationId xmlns:p14="http://schemas.microsoft.com/office/powerpoint/2010/main" val="27098586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Case: </a:t>
            </a:r>
            <a:br>
              <a:rPr lang="en-US" dirty="0" smtClean="0"/>
            </a:br>
            <a:r>
              <a:rPr lang="en-US" dirty="0" smtClean="0"/>
              <a:t>Configuring an IP address for an Interface</a:t>
            </a:r>
            <a:endParaRPr lang="en-US" dirty="0"/>
          </a:p>
        </p:txBody>
      </p:sp>
      <p:sp>
        <p:nvSpPr>
          <p:cNvPr id="25" name="文本框 24"/>
          <p:cNvSpPr txBox="1"/>
          <p:nvPr/>
        </p:nvSpPr>
        <p:spPr bwMode="auto">
          <a:xfrm>
            <a:off x="5907312" y="1480464"/>
            <a:ext cx="5346841" cy="48197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Configure an IP address for a physical interface.</a:t>
            </a:r>
          </a:p>
        </p:txBody>
      </p:sp>
      <p:sp>
        <p:nvSpPr>
          <p:cNvPr id="24" name="Rectangle 3"/>
          <p:cNvSpPr/>
          <p:nvPr/>
        </p:nvSpPr>
        <p:spPr>
          <a:xfrm>
            <a:off x="5943317" y="1952836"/>
            <a:ext cx="5760640" cy="1323439"/>
          </a:xfrm>
          <a:prstGeom prst="rect">
            <a:avLst/>
          </a:prstGeom>
          <a:solidFill>
            <a:srgbClr val="F4FBFE"/>
          </a:solidFill>
          <a:ln>
            <a:solidFill>
              <a:srgbClr val="99DFF9"/>
            </a:solidFill>
          </a:ln>
        </p:spPr>
        <p:txBody>
          <a:bodyPr wrap="square" anchor="ctr" anchorCtr="0">
            <a:noAutofit/>
          </a:bodyPr>
          <a:lstStyle/>
          <a:p>
            <a:pPr fontAlgn="ctr">
              <a:lnSpc>
                <a:spcPts val="24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[RTA] </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interface</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0/0/1</a:t>
            </a:r>
          </a:p>
          <a:p>
            <a:pPr fontAlgn="ctr">
              <a:lnSpc>
                <a:spcPts val="24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[RTA-GigabitEthernet0/0/1] </a:t>
            </a:r>
            <a:r>
              <a:rPr lang="en-US" sz="1400" b="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 address </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192.168.1.1 255.255.255.0</a:t>
            </a:r>
          </a:p>
          <a:p>
            <a:pPr fontAlgn="ctr">
              <a:lnSpc>
                <a:spcPts val="24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Or,</a:t>
            </a:r>
          </a:p>
          <a:p>
            <a:pPr fontAlgn="ctr">
              <a:lnSpc>
                <a:spcPts val="24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[RTA-GigabitEthernet0/0/1] </a:t>
            </a:r>
            <a:r>
              <a:rPr lang="en-US" sz="1400" b="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 address </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192.168.1.1 24</a:t>
            </a:r>
          </a:p>
        </p:txBody>
      </p:sp>
      <p:sp>
        <p:nvSpPr>
          <p:cNvPr id="26" name="文本框 25"/>
          <p:cNvSpPr txBox="1"/>
          <p:nvPr/>
        </p:nvSpPr>
        <p:spPr bwMode="auto">
          <a:xfrm>
            <a:off x="5907312" y="3702863"/>
            <a:ext cx="5514625" cy="457510"/>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Configure an IP address for a </a:t>
            </a:r>
            <a:r>
              <a:rPr lang="en-US" sz="1600"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logical interface</a:t>
            </a:r>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27" name="Rectangle 3"/>
          <p:cNvSpPr/>
          <p:nvPr/>
        </p:nvSpPr>
        <p:spPr>
          <a:xfrm>
            <a:off x="5943317" y="4157789"/>
            <a:ext cx="5760000" cy="1323439"/>
          </a:xfrm>
          <a:prstGeom prst="rect">
            <a:avLst/>
          </a:prstGeom>
          <a:solidFill>
            <a:srgbClr val="F4FBFE"/>
          </a:solidFill>
          <a:ln>
            <a:solidFill>
              <a:srgbClr val="99DFF9"/>
            </a:solidFill>
          </a:ln>
        </p:spPr>
        <p:txBody>
          <a:bodyPr wrap="square" anchor="ctr" anchorCtr="0">
            <a:noAutofit/>
          </a:bodyPr>
          <a:lstStyle/>
          <a:p>
            <a:pPr fontAlgn="ctr">
              <a:lnSpc>
                <a:spcPts val="2400"/>
              </a:lnSpc>
            </a:pPr>
            <a:r>
              <a:rPr lang="en-US" sz="1400">
                <a:latin typeface="Huawei Sans" panose="020C0503030203020204" pitchFamily="34" charset="0"/>
                <a:ea typeface="方正兰亭黑简体" panose="02000000000000000000" pitchFamily="2" charset="-122"/>
                <a:cs typeface="Huawei Sans" panose="020C0503030203020204" pitchFamily="34" charset="0"/>
              </a:rPr>
              <a:t>[RTA] </a:t>
            </a:r>
            <a:r>
              <a:rPr lang="en-US" sz="1400" b="1">
                <a:latin typeface="Huawei Sans" panose="020C0503030203020204" pitchFamily="34" charset="0"/>
                <a:ea typeface="方正兰亭黑简体" panose="02000000000000000000" pitchFamily="2" charset="-122"/>
                <a:cs typeface="Huawei Sans" panose="020C0503030203020204" pitchFamily="34" charset="0"/>
              </a:rPr>
              <a:t>interface</a:t>
            </a:r>
            <a:r>
              <a:rPr lang="en-US" sz="1400">
                <a:latin typeface="Huawei Sans" panose="020C0503030203020204" pitchFamily="34" charset="0"/>
                <a:ea typeface="方正兰亭黑简体" panose="02000000000000000000" pitchFamily="2" charset="-122"/>
                <a:cs typeface="Huawei Sans" panose="020C0503030203020204" pitchFamily="34" charset="0"/>
              </a:rPr>
              <a:t> LoopBack 0</a:t>
            </a:r>
          </a:p>
          <a:p>
            <a:pPr fontAlgn="ctr">
              <a:lnSpc>
                <a:spcPts val="2400"/>
              </a:lnSpc>
            </a:pPr>
            <a:r>
              <a:rPr lang="en-US" sz="1400">
                <a:latin typeface="Huawei Sans" panose="020C0503030203020204" pitchFamily="34" charset="0"/>
                <a:ea typeface="方正兰亭黑简体" panose="02000000000000000000" pitchFamily="2" charset="-122"/>
                <a:cs typeface="Huawei Sans" panose="020C0503030203020204" pitchFamily="34" charset="0"/>
              </a:rPr>
              <a:t>[RTA-LoopBack0] </a:t>
            </a:r>
            <a:r>
              <a:rPr lang="en-US" sz="1400" b="1">
                <a:latin typeface="Huawei Sans" panose="020C0503030203020204" pitchFamily="34" charset="0"/>
                <a:ea typeface="方正兰亭黑简体" panose="02000000000000000000" pitchFamily="2" charset="-122"/>
                <a:cs typeface="Huawei Sans" panose="020C0503030203020204" pitchFamily="34" charset="0"/>
              </a:rPr>
              <a:t>ip address </a:t>
            </a:r>
            <a:r>
              <a:rPr lang="en-US" sz="1400">
                <a:latin typeface="Huawei Sans" panose="020C0503030203020204" pitchFamily="34" charset="0"/>
                <a:ea typeface="方正兰亭黑简体" panose="02000000000000000000" pitchFamily="2" charset="-122"/>
                <a:cs typeface="Huawei Sans" panose="020C0503030203020204" pitchFamily="34" charset="0"/>
              </a:rPr>
              <a:t>1.1.1.1 255.255.255.255</a:t>
            </a:r>
          </a:p>
          <a:p>
            <a:pPr fontAlgn="ctr">
              <a:lnSpc>
                <a:spcPts val="2400"/>
              </a:lnSpc>
            </a:pPr>
            <a:r>
              <a:rPr lang="en-US" sz="1400">
                <a:latin typeface="Huawei Sans" panose="020C0503030203020204" pitchFamily="34" charset="0"/>
                <a:ea typeface="方正兰亭黑简体" panose="02000000000000000000" pitchFamily="2" charset="-122"/>
                <a:cs typeface="Huawei Sans" panose="020C0503030203020204" pitchFamily="34" charset="0"/>
              </a:rPr>
              <a:t>	Or,</a:t>
            </a:r>
          </a:p>
          <a:p>
            <a:pPr fontAlgn="ctr">
              <a:lnSpc>
                <a:spcPts val="2400"/>
              </a:lnSpc>
            </a:pPr>
            <a:r>
              <a:rPr lang="en-US" sz="1400">
                <a:latin typeface="Huawei Sans" panose="020C0503030203020204" pitchFamily="34" charset="0"/>
                <a:ea typeface="方正兰亭黑简体" panose="02000000000000000000" pitchFamily="2" charset="-122"/>
                <a:cs typeface="Huawei Sans" panose="020C0503030203020204" pitchFamily="34" charset="0"/>
              </a:rPr>
              <a:t>[RTA-LoopBack0] </a:t>
            </a:r>
            <a:r>
              <a:rPr lang="en-US" sz="1400" b="1">
                <a:latin typeface="Huawei Sans" panose="020C0503030203020204" pitchFamily="34" charset="0"/>
                <a:ea typeface="方正兰亭黑简体" panose="02000000000000000000" pitchFamily="2" charset="-122"/>
                <a:cs typeface="Huawei Sans" panose="020C0503030203020204" pitchFamily="34" charset="0"/>
              </a:rPr>
              <a:t>ip address </a:t>
            </a:r>
            <a:r>
              <a:rPr lang="en-US" sz="1400">
                <a:latin typeface="Huawei Sans" panose="020C0503030203020204" pitchFamily="34" charset="0"/>
                <a:ea typeface="方正兰亭黑简体" panose="02000000000000000000" pitchFamily="2" charset="-122"/>
                <a:cs typeface="Huawei Sans" panose="020C0503030203020204" pitchFamily="34" charset="0"/>
              </a:rPr>
              <a:t>1.1.1.1 32</a:t>
            </a:r>
          </a:p>
        </p:txBody>
      </p:sp>
      <p:sp>
        <p:nvSpPr>
          <p:cNvPr id="30" name="文本框 29"/>
          <p:cNvSpPr txBox="1"/>
          <p:nvPr/>
        </p:nvSpPr>
        <p:spPr>
          <a:xfrm>
            <a:off x="995091" y="4044462"/>
            <a:ext cx="4889877" cy="1323439"/>
          </a:xfrm>
          <a:prstGeom prst="rect">
            <a:avLst/>
          </a:prstGeom>
          <a:noFill/>
        </p:spPr>
        <p:txBody>
          <a:bodyPr wrap="square" rtlCol="0">
            <a:noAutofit/>
          </a:bodyPr>
          <a:lstStyle/>
          <a:p>
            <a:pPr fontAlgn="ctr">
              <a:lnSpc>
                <a:spcPts val="2400"/>
              </a:lnSpc>
              <a:spcBef>
                <a:spcPts val="0"/>
              </a:spcBef>
              <a:spcAft>
                <a:spcPts val="600"/>
              </a:spcAft>
            </a:pP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 the preceding network where the two routers are interconnected, configure IP addresses for the interconnected physical interfaces and logical IP addresses.</a:t>
            </a:r>
          </a:p>
        </p:txBody>
      </p:sp>
      <p:grpSp>
        <p:nvGrpSpPr>
          <p:cNvPr id="4" name="组合 3"/>
          <p:cNvGrpSpPr/>
          <p:nvPr/>
        </p:nvGrpSpPr>
        <p:grpSpPr>
          <a:xfrm>
            <a:off x="873888" y="1895342"/>
            <a:ext cx="4644516" cy="1656184"/>
            <a:chOff x="1235460" y="1736812"/>
            <a:chExt cx="4644516" cy="1656184"/>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5860" y="2113692"/>
              <a:ext cx="658537" cy="540000"/>
            </a:xfrm>
            <a:prstGeom prst="rect">
              <a:avLst/>
            </a:prstGeom>
          </p:spPr>
        </p:pic>
        <p:cxnSp>
          <p:nvCxnSpPr>
            <p:cNvPr id="7" name="直接连接符 6"/>
            <p:cNvCxnSpPr>
              <a:stCxn id="31" idx="3"/>
              <a:endCxn id="5" idx="1"/>
            </p:cNvCxnSpPr>
            <p:nvPr/>
          </p:nvCxnSpPr>
          <p:spPr bwMode="auto">
            <a:xfrm>
              <a:off x="2290041" y="2383692"/>
              <a:ext cx="2545819" cy="0"/>
            </a:xfrm>
            <a:prstGeom prst="line">
              <a:avLst/>
            </a:prstGeom>
            <a:solidFill>
              <a:schemeClr val="accent1"/>
            </a:solidFill>
            <a:ln w="12700" cap="flat" cmpd="sng" algn="ctr">
              <a:solidFill>
                <a:srgbClr val="00B0F0"/>
              </a:solidFill>
              <a:prstDash val="solid"/>
              <a:round/>
              <a:headEnd type="none" w="med" len="med"/>
              <a:tailEnd type="none" w="med" len="med"/>
            </a:ln>
            <a:effectLst/>
          </p:spPr>
        </p:cxnSp>
        <p:sp>
          <p:nvSpPr>
            <p:cNvPr id="10" name="矩形 9"/>
            <p:cNvSpPr/>
            <p:nvPr/>
          </p:nvSpPr>
          <p:spPr>
            <a:xfrm>
              <a:off x="4835860" y="2617748"/>
              <a:ext cx="57606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RTB</a:t>
              </a:r>
            </a:p>
          </p:txBody>
        </p:sp>
        <p:sp>
          <p:nvSpPr>
            <p:cNvPr id="11" name="矩形 10"/>
            <p:cNvSpPr/>
            <p:nvPr/>
          </p:nvSpPr>
          <p:spPr>
            <a:xfrm>
              <a:off x="2279576" y="2024844"/>
              <a:ext cx="93610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GE0/0/1</a:t>
              </a:r>
            </a:p>
          </p:txBody>
        </p:sp>
        <p:sp>
          <p:nvSpPr>
            <p:cNvPr id="13" name="矩形 12"/>
            <p:cNvSpPr/>
            <p:nvPr/>
          </p:nvSpPr>
          <p:spPr>
            <a:xfrm>
              <a:off x="4439816" y="2869776"/>
              <a:ext cx="1440160" cy="523220"/>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Loopback 0 2.2.2.2/32</a:t>
              </a:r>
            </a:p>
          </p:txBody>
        </p:sp>
        <p:sp>
          <p:nvSpPr>
            <p:cNvPr id="17" name="矩形 16"/>
            <p:cNvSpPr/>
            <p:nvPr/>
          </p:nvSpPr>
          <p:spPr>
            <a:xfrm>
              <a:off x="2027548" y="1736812"/>
              <a:ext cx="1620180"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192.168.1.1/24</a:t>
              </a: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1504" y="2113692"/>
              <a:ext cx="658537" cy="540000"/>
            </a:xfrm>
            <a:prstGeom prst="rect">
              <a:avLst/>
            </a:prstGeom>
          </p:spPr>
        </p:pic>
        <p:sp>
          <p:nvSpPr>
            <p:cNvPr id="32" name="矩形 31"/>
            <p:cNvSpPr/>
            <p:nvPr/>
          </p:nvSpPr>
          <p:spPr>
            <a:xfrm>
              <a:off x="1631504" y="2617748"/>
              <a:ext cx="57606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RTA</a:t>
              </a:r>
            </a:p>
          </p:txBody>
        </p:sp>
        <p:sp>
          <p:nvSpPr>
            <p:cNvPr id="33" name="矩形 32"/>
            <p:cNvSpPr/>
            <p:nvPr/>
          </p:nvSpPr>
          <p:spPr>
            <a:xfrm>
              <a:off x="1235460" y="2869776"/>
              <a:ext cx="1440160" cy="523220"/>
            </a:xfrm>
            <a:prstGeom prst="rect">
              <a:avLst/>
            </a:prstGeom>
          </p:spPr>
          <p:txBody>
            <a:bodyPr wrap="square">
              <a:noAutofit/>
            </a:bodyPr>
            <a:lstStyle/>
            <a:p>
              <a:pPr algn="ct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Loopback 0 1.1.1.1/32</a:t>
              </a:r>
            </a:p>
          </p:txBody>
        </p:sp>
        <p:sp>
          <p:nvSpPr>
            <p:cNvPr id="16" name="椭圆 15"/>
            <p:cNvSpPr/>
            <p:nvPr/>
          </p:nvSpPr>
          <p:spPr>
            <a:xfrm>
              <a:off x="2243572" y="2329716"/>
              <a:ext cx="108012" cy="108000"/>
            </a:xfrm>
            <a:prstGeom prst="ellipse">
              <a:avLst/>
            </a:prstGeom>
            <a:solidFill>
              <a:srgbClr val="00B0F0"/>
            </a:solidFill>
            <a:ln w="9525" cap="flat" cmpd="sng" algn="ctr">
              <a:no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矩形 34"/>
            <p:cNvSpPr/>
            <p:nvPr/>
          </p:nvSpPr>
          <p:spPr>
            <a:xfrm>
              <a:off x="3935760" y="2024844"/>
              <a:ext cx="93610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GE0/0/1</a:t>
              </a:r>
            </a:p>
          </p:txBody>
        </p:sp>
        <p:sp>
          <p:nvSpPr>
            <p:cNvPr id="36" name="矩形 35"/>
            <p:cNvSpPr/>
            <p:nvPr/>
          </p:nvSpPr>
          <p:spPr>
            <a:xfrm>
              <a:off x="3683732" y="1736812"/>
              <a:ext cx="1620180"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192.168.1.2/24</a:t>
              </a:r>
            </a:p>
          </p:txBody>
        </p:sp>
      </p:grpSp>
    </p:spTree>
    <p:extLst>
      <p:ext uri="{BB962C8B-B14F-4D97-AF65-F5344CB8AC3E}">
        <p14:creationId xmlns:p14="http://schemas.microsoft.com/office/powerpoint/2010/main" val="17590718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wrap="square">
            <a:noAutofit/>
          </a:bodyPr>
          <a:lstStyle/>
          <a:p>
            <a:r>
              <a:rPr lang="en-US" dirty="0">
                <a:latin typeface="Huawei Sans" panose="020C0503030203020204" pitchFamily="34" charset="0"/>
              </a:rPr>
              <a:t>Network IP Address Planning</a:t>
            </a:r>
          </a:p>
        </p:txBody>
      </p:sp>
      <p:sp>
        <p:nvSpPr>
          <p:cNvPr id="2" name="文本占位符 1"/>
          <p:cNvSpPr>
            <a:spLocks noGrp="1"/>
          </p:cNvSpPr>
          <p:nvPr>
            <p:ph type="body" sz="quarter" idx="10"/>
          </p:nvPr>
        </p:nvSpPr>
        <p:spPr>
          <a:xfrm>
            <a:off x="468317" y="1228688"/>
            <a:ext cx="11276183" cy="1501963"/>
          </a:xfrm>
        </p:spPr>
        <p:txBody>
          <a:bodyPr wrap="square">
            <a:noAutofit/>
          </a:bodyPr>
          <a:lstStyle/>
          <a:p>
            <a:pPr fontAlgn="ctr">
              <a:lnSpc>
                <a:spcPct val="130000"/>
              </a:lnSpc>
              <a:spcBef>
                <a:spcPts val="0"/>
              </a:spcBef>
            </a:pPr>
            <a:r>
              <a:rPr lang="en-US" sz="2000" dirty="0">
                <a:latin typeface="Huawei Sans" panose="020C0503030203020204" pitchFamily="34" charset="0"/>
              </a:rPr>
              <a:t>IP address planning must be considered together with the network structure, routing protocols, traffic planning, and service rules. In addition, IP address planning should be corresponding to the network hierarchy and performed in a top-bottom way.</a:t>
            </a:r>
          </a:p>
          <a:p>
            <a:pPr fontAlgn="ctr">
              <a:lnSpc>
                <a:spcPct val="130000"/>
              </a:lnSpc>
              <a:spcBef>
                <a:spcPts val="0"/>
              </a:spcBef>
            </a:pPr>
            <a:r>
              <a:rPr lang="en-US" sz="2000" dirty="0" smtClean="0">
                <a:latin typeface="Huawei Sans" panose="020C0503030203020204" pitchFamily="34" charset="0"/>
              </a:rPr>
              <a:t>In conclusion, IP </a:t>
            </a:r>
            <a:r>
              <a:rPr lang="en-US" sz="2000" dirty="0">
                <a:latin typeface="Huawei Sans" panose="020C0503030203020204" pitchFamily="34" charset="0"/>
              </a:rPr>
              <a:t>address planning objectives are to achieve easy management, easy scalability, and high utilization.</a:t>
            </a:r>
          </a:p>
          <a:p>
            <a:pPr fontAlgn="ctr">
              <a:lnSpc>
                <a:spcPct val="130000"/>
              </a:lnSpc>
              <a:spcBef>
                <a:spcPts val="0"/>
              </a:spcBef>
            </a:pPr>
            <a:endParaRPr lang="zh-CN" altLang="en-US" sz="2000" dirty="0">
              <a:latin typeface="Huawei Sans" panose="020C0503030203020204" pitchFamily="34" charset="0"/>
            </a:endParaRPr>
          </a:p>
        </p:txBody>
      </p:sp>
      <p:graphicFrame>
        <p:nvGraphicFramePr>
          <p:cNvPr id="107" name="表格 106"/>
          <p:cNvGraphicFramePr>
            <a:graphicFrameLocks noGrp="1"/>
          </p:cNvGraphicFramePr>
          <p:nvPr>
            <p:extLst/>
          </p:nvPr>
        </p:nvGraphicFramePr>
        <p:xfrm>
          <a:off x="600918" y="3805829"/>
          <a:ext cx="4596245" cy="2440808"/>
        </p:xfrm>
        <a:graphic>
          <a:graphicData uri="http://schemas.openxmlformats.org/drawingml/2006/table">
            <a:tbl>
              <a:tblPr>
                <a:tableStyleId>{2D5ABB26-0587-4C30-8999-92F81FD0307C}</a:tableStyleId>
              </a:tblPr>
              <a:tblGrid>
                <a:gridCol w="1271155">
                  <a:extLst>
                    <a:ext uri="{9D8B030D-6E8A-4147-A177-3AD203B41FA5}">
                      <a16:colId xmlns="" xmlns:a16="http://schemas.microsoft.com/office/drawing/2014/main" val="20000"/>
                    </a:ext>
                  </a:extLst>
                </a:gridCol>
                <a:gridCol w="2119745">
                  <a:extLst>
                    <a:ext uri="{9D8B030D-6E8A-4147-A177-3AD203B41FA5}">
                      <a16:colId xmlns="" xmlns:a16="http://schemas.microsoft.com/office/drawing/2014/main" val="20001"/>
                    </a:ext>
                  </a:extLst>
                </a:gridCol>
                <a:gridCol w="1205345">
                  <a:extLst>
                    <a:ext uri="{9D8B030D-6E8A-4147-A177-3AD203B41FA5}">
                      <a16:colId xmlns="" xmlns:a16="http://schemas.microsoft.com/office/drawing/2014/main" val="20002"/>
                    </a:ext>
                  </a:extLst>
                </a:gridCol>
              </a:tblGrid>
              <a:tr h="306004">
                <a:tc>
                  <a:txBody>
                    <a:bodyPr/>
                    <a:lstStyle/>
                    <a:p>
                      <a:pPr algn="ctr" fontAlgn="ctr"/>
                      <a:r>
                        <a:rPr lang="en-US" sz="1200" b="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Background</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Address</a:t>
                      </a:r>
                      <a:r>
                        <a:rPr lang="en-US" sz="1200" b="0" baseline="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Type</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Address</a:t>
                      </a:r>
                      <a:r>
                        <a:rPr lang="en-US" sz="1200" b="0" baseline="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Scope</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306004">
                <a:tc rowSpan="5">
                  <a:txBody>
                    <a:bodyPr/>
                    <a:lstStyle/>
                    <a:p>
                      <a:pPr algn="l" fontAlgn="ctr"/>
                      <a:r>
                        <a:rPr lang="en-US" sz="1200" b="0" dirty="0">
                          <a:latin typeface="Huawei Sans" panose="020C0503030203020204" pitchFamily="34" charset="0"/>
                          <a:ea typeface="方正兰亭黑简体" panose="02000000000000000000" pitchFamily="2" charset="-122"/>
                          <a:cs typeface="Huawei Sans" panose="020C0503030203020204" pitchFamily="34" charset="0"/>
                        </a:rPr>
                        <a:t>Example:</a:t>
                      </a:r>
                    </a:p>
                    <a:p>
                      <a:pPr algn="l" fontAlgn="ctr"/>
                      <a:r>
                        <a:rPr lang="en-US" sz="1200" b="0" dirty="0">
                          <a:latin typeface="Huawei Sans" panose="020C0503030203020204" pitchFamily="34" charset="0"/>
                          <a:ea typeface="方正兰亭黑简体" panose="02000000000000000000" pitchFamily="2" charset="-122"/>
                          <a:cs typeface="Huawei Sans" panose="020C0503030203020204" pitchFamily="34" charset="0"/>
                        </a:rPr>
                        <a:t>A company is assigned </a:t>
                      </a:r>
                    </a:p>
                    <a:p>
                      <a:pPr algn="l" fontAlgn="ctr"/>
                      <a:r>
                        <a:rPr lang="en-US" sz="1200" b="0" dirty="0">
                          <a:latin typeface="Huawei Sans" panose="020C0503030203020204" pitchFamily="34" charset="0"/>
                          <a:ea typeface="方正兰亭黑简体" panose="02000000000000000000" pitchFamily="2" charset="-122"/>
                          <a:cs typeface="Huawei Sans" panose="020C0503030203020204" pitchFamily="34" charset="0"/>
                        </a:rPr>
                        <a:t>192.168.0.0/16</a:t>
                      </a:r>
                    </a:p>
                    <a:p>
                      <a:pPr algn="l" fontAlgn="ctr"/>
                      <a:r>
                        <a:rPr lang="en-US" sz="1200" b="0" dirty="0">
                          <a:latin typeface="Huawei Sans" panose="020C0503030203020204" pitchFamily="34" charset="0"/>
                          <a:ea typeface="方正兰亭黑简体" panose="02000000000000000000" pitchFamily="2" charset="-122"/>
                          <a:cs typeface="Huawei Sans" panose="020C0503030203020204" pitchFamily="34" charset="0"/>
                        </a:rPr>
                        <a:t>as a network segment address.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ctr" fontAlgn="ctr"/>
                      <a:r>
                        <a:rPr lang="en-US" sz="1200" b="0" dirty="0">
                          <a:latin typeface="Huawei Sans" panose="020C0503030203020204" pitchFamily="34" charset="0"/>
                          <a:ea typeface="方正兰亭黑简体" panose="02000000000000000000" pitchFamily="2" charset="-122"/>
                          <a:cs typeface="Huawei Sans" panose="020C0503030203020204" pitchFamily="34" charset="0"/>
                        </a:rPr>
                        <a:t>Network segment of the R&amp;D department</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ctr" fontAlgn="ctr"/>
                      <a:r>
                        <a:rPr lang="en-US" sz="1200" b="0">
                          <a:latin typeface="Huawei Sans" panose="020C0503030203020204" pitchFamily="34" charset="0"/>
                          <a:ea typeface="方正兰亭黑简体" panose="02000000000000000000" pitchFamily="2" charset="-122"/>
                          <a:cs typeface="Huawei Sans" panose="020C0503030203020204" pitchFamily="34" charset="0"/>
                        </a:rPr>
                        <a:t>192.168.1.0/24</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1"/>
                  </a:ext>
                </a:extLst>
              </a:tr>
              <a:tr h="306004">
                <a:tc vMerge="1">
                  <a:txBody>
                    <a:bodyPr/>
                    <a:lstStyle/>
                    <a:p>
                      <a:pPr algn="l" rtl="0"/>
                      <a:endParaRPr lang="en-US" altLang="zh-CN" sz="1200" b="1" dirty="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dirty="0">
                          <a:latin typeface="Huawei Sans" panose="020C0503030203020204" pitchFamily="34" charset="0"/>
                          <a:ea typeface="方正兰亭黑简体" panose="02000000000000000000" pitchFamily="2" charset="-122"/>
                          <a:cs typeface="Huawei Sans" panose="020C0503030203020204" pitchFamily="34" charset="0"/>
                        </a:rPr>
                        <a:t>Network segment of the marketing department</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ctr" fontAlgn="ctr"/>
                      <a:r>
                        <a:rPr lang="en-US" sz="1200" b="0">
                          <a:latin typeface="Huawei Sans" panose="020C0503030203020204" pitchFamily="34" charset="0"/>
                          <a:ea typeface="方正兰亭黑简体" panose="02000000000000000000" pitchFamily="2" charset="-122"/>
                          <a:cs typeface="Huawei Sans" panose="020C0503030203020204" pitchFamily="34" charset="0"/>
                        </a:rPr>
                        <a:t>192.168.2.0/24</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2"/>
                  </a:ext>
                </a:extLst>
              </a:tr>
              <a:tr h="306004">
                <a:tc vMerge="1">
                  <a:txBody>
                    <a:bodyPr/>
                    <a:lstStyle/>
                    <a:p>
                      <a:pPr algn="l" rtl="0"/>
                      <a:endParaRPr lang="zh-CN" altLang="en-US" sz="1200" b="1" dirty="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dirty="0">
                          <a:latin typeface="Huawei Sans" panose="020C0503030203020204" pitchFamily="34" charset="0"/>
                          <a:ea typeface="方正兰亭黑简体" panose="02000000000000000000" pitchFamily="2" charset="-122"/>
                          <a:cs typeface="Huawei Sans" panose="020C0503030203020204" pitchFamily="34" charset="0"/>
                        </a:rPr>
                        <a:t>Network segment of the administrative department</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ctr" fontAlgn="ctr"/>
                      <a:r>
                        <a:rPr lang="en-US" sz="1200" b="0">
                          <a:latin typeface="Huawei Sans" panose="020C0503030203020204" pitchFamily="34" charset="0"/>
                          <a:ea typeface="方正兰亭黑简体" panose="02000000000000000000" pitchFamily="2" charset="-122"/>
                          <a:cs typeface="Huawei Sans" panose="020C0503030203020204" pitchFamily="34" charset="0"/>
                        </a:rPr>
                        <a:t>192.168.3.0/24</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3"/>
                  </a:ext>
                </a:extLst>
              </a:tr>
              <a:tr h="306004">
                <a:tc vMerge="1">
                  <a:txBody>
                    <a:bodyPr/>
                    <a:lstStyle/>
                    <a:p>
                      <a:pPr algn="l" rtl="0"/>
                      <a:endParaRPr lang="en-US" altLang="zh-CN" sz="1200" b="1" dirty="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dirty="0">
                          <a:latin typeface="Huawei Sans" panose="020C0503030203020204" pitchFamily="34" charset="0"/>
                          <a:ea typeface="方正兰亭黑简体" panose="02000000000000000000" pitchFamily="2" charset="-122"/>
                          <a:cs typeface="Huawei Sans" panose="020C0503030203020204" pitchFamily="34" charset="0"/>
                        </a:rPr>
                        <a:t>Network segment of the guest center</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ctr" fontAlgn="ctr"/>
                      <a:r>
                        <a:rPr lang="en-US" sz="1200" b="0">
                          <a:latin typeface="Huawei Sans" panose="020C0503030203020204" pitchFamily="34" charset="0"/>
                          <a:ea typeface="方正兰亭黑简体" panose="02000000000000000000" pitchFamily="2" charset="-122"/>
                          <a:cs typeface="Huawei Sans" panose="020C0503030203020204" pitchFamily="34" charset="0"/>
                        </a:rPr>
                        <a:t>192.168.4.0/24</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4"/>
                  </a:ext>
                </a:extLst>
              </a:tr>
              <a:tr h="306004">
                <a:tc vMerge="1">
                  <a:txBody>
                    <a:bodyPr/>
                    <a:lstStyle/>
                    <a:p>
                      <a:pPr algn="l" rtl="0"/>
                      <a:endParaRPr lang="en-US" altLang="zh-CN" sz="1200" b="1" dirty="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dirty="0">
                          <a:latin typeface="Huawei Sans" panose="020C0503030203020204" pitchFamily="34" charset="0"/>
                          <a:ea typeface="方正兰亭黑简体" panose="02000000000000000000" pitchFamily="2" charset="-122"/>
                          <a:cs typeface="Huawei Sans" panose="020C0503030203020204" pitchFamily="34" charset="0"/>
                        </a:rPr>
                        <a:t>Others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ctr" fontAlgn="ctr"/>
                      <a:r>
                        <a:rPr lang="en-US" sz="1200" b="0" dirty="0">
                          <a:latin typeface="Huawei Sans" panose="020C0503030203020204" pitchFamily="34" charset="0"/>
                          <a:ea typeface="方正兰亭黑简体" panose="02000000000000000000" pitchFamily="2" charset="-122"/>
                          <a:cs typeface="Huawei Sans" panose="020C0503030203020204" pitchFamily="34" charset="0"/>
                        </a:rPr>
                        <a:t>...</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60" name="文本占位符 1"/>
          <p:cNvSpPr txBox="1">
            <a:spLocks/>
          </p:cNvSpPr>
          <p:nvPr/>
        </p:nvSpPr>
        <p:spPr bwMode="auto">
          <a:xfrm>
            <a:off x="468317" y="3284892"/>
            <a:ext cx="11276183" cy="483177"/>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fontAlgn="ctr"/>
            <a:r>
              <a:rPr lang="en-US" sz="1800" b="1" dirty="0">
                <a:latin typeface="Huawei Sans" panose="020C0503030203020204" pitchFamily="34" charset="0"/>
              </a:rPr>
              <a:t>IP Address Planning Example</a:t>
            </a:r>
          </a:p>
        </p:txBody>
      </p:sp>
      <p:grpSp>
        <p:nvGrpSpPr>
          <p:cNvPr id="4" name="组合 3"/>
          <p:cNvGrpSpPr/>
          <p:nvPr/>
        </p:nvGrpSpPr>
        <p:grpSpPr>
          <a:xfrm>
            <a:off x="5370024" y="4108257"/>
            <a:ext cx="4831210" cy="2229651"/>
            <a:chOff x="6069672" y="4141594"/>
            <a:chExt cx="4831210" cy="2229651"/>
          </a:xfrm>
        </p:grpSpPr>
        <p:pic>
          <p:nvPicPr>
            <p:cNvPr id="162" name="Picture 12" descr="E:\2016.01\1.12 扁平化图标\蓝色\AR-蓝色最新-40.png"/>
            <p:cNvPicPr>
              <a:picLocks noChangeAspect="1" noChangeArrowheads="1"/>
            </p:cNvPicPr>
            <p:nvPr/>
          </p:nvPicPr>
          <p:blipFill>
            <a:blip r:embed="rId3" cstate="print"/>
            <a:srcRect/>
            <a:stretch>
              <a:fillRect/>
            </a:stretch>
          </p:blipFill>
          <p:spPr bwMode="auto">
            <a:xfrm>
              <a:off x="8322337" y="4141594"/>
              <a:ext cx="440000" cy="360000"/>
            </a:xfrm>
            <a:prstGeom prst="rect">
              <a:avLst/>
            </a:prstGeom>
            <a:noFill/>
            <a:ln>
              <a:noFill/>
            </a:ln>
          </p:spPr>
        </p:pic>
        <p:pic>
          <p:nvPicPr>
            <p:cNvPr id="165" name="图片 164" descr="接入交换机.png"/>
            <p:cNvPicPr>
              <a:picLocks noChangeAspect="1"/>
            </p:cNvPicPr>
            <p:nvPr/>
          </p:nvPicPr>
          <p:blipFill>
            <a:blip r:embed="rId4" cstate="print"/>
            <a:stretch>
              <a:fillRect/>
            </a:stretch>
          </p:blipFill>
          <p:spPr>
            <a:xfrm>
              <a:off x="7383937" y="5552305"/>
              <a:ext cx="440000" cy="360000"/>
            </a:xfrm>
            <a:prstGeom prst="rect">
              <a:avLst/>
            </a:prstGeom>
          </p:spPr>
        </p:pic>
        <p:pic>
          <p:nvPicPr>
            <p:cNvPr id="167" name="Picture 12" descr="E:\2016.01\1.12 扁平化图标\蓝色\AR-蓝色最新-40.png"/>
            <p:cNvPicPr>
              <a:picLocks noChangeAspect="1" noChangeArrowheads="1"/>
            </p:cNvPicPr>
            <p:nvPr/>
          </p:nvPicPr>
          <p:blipFill>
            <a:blip r:embed="rId3" cstate="print"/>
            <a:srcRect/>
            <a:stretch>
              <a:fillRect/>
            </a:stretch>
          </p:blipFill>
          <p:spPr bwMode="auto">
            <a:xfrm>
              <a:off x="9260737" y="4141594"/>
              <a:ext cx="440000" cy="360000"/>
            </a:xfrm>
            <a:prstGeom prst="rect">
              <a:avLst/>
            </a:prstGeom>
            <a:noFill/>
            <a:ln>
              <a:noFill/>
            </a:ln>
          </p:spPr>
        </p:pic>
        <p:pic>
          <p:nvPicPr>
            <p:cNvPr id="168" name="图片 167" descr="接入交换机.png"/>
            <p:cNvPicPr>
              <a:picLocks noChangeAspect="1"/>
            </p:cNvPicPr>
            <p:nvPr/>
          </p:nvPicPr>
          <p:blipFill>
            <a:blip r:embed="rId4" cstate="print"/>
            <a:stretch>
              <a:fillRect/>
            </a:stretch>
          </p:blipFill>
          <p:spPr>
            <a:xfrm>
              <a:off x="8322337" y="5552305"/>
              <a:ext cx="440000" cy="360000"/>
            </a:xfrm>
            <a:prstGeom prst="rect">
              <a:avLst/>
            </a:prstGeom>
          </p:spPr>
        </p:pic>
        <p:pic>
          <p:nvPicPr>
            <p:cNvPr id="169" name="图片 168" descr="接入交换机.png"/>
            <p:cNvPicPr>
              <a:picLocks noChangeAspect="1"/>
            </p:cNvPicPr>
            <p:nvPr/>
          </p:nvPicPr>
          <p:blipFill>
            <a:blip r:embed="rId4" cstate="print"/>
            <a:stretch>
              <a:fillRect/>
            </a:stretch>
          </p:blipFill>
          <p:spPr>
            <a:xfrm>
              <a:off x="9260737" y="5552305"/>
              <a:ext cx="440000" cy="360000"/>
            </a:xfrm>
            <a:prstGeom prst="rect">
              <a:avLst/>
            </a:prstGeom>
          </p:spPr>
        </p:pic>
        <p:pic>
          <p:nvPicPr>
            <p:cNvPr id="170" name="图片 169" descr="接入交换机.png"/>
            <p:cNvPicPr>
              <a:picLocks noChangeAspect="1"/>
            </p:cNvPicPr>
            <p:nvPr/>
          </p:nvPicPr>
          <p:blipFill>
            <a:blip r:embed="rId4" cstate="print"/>
            <a:stretch>
              <a:fillRect/>
            </a:stretch>
          </p:blipFill>
          <p:spPr>
            <a:xfrm>
              <a:off x="10198871" y="5552305"/>
              <a:ext cx="440000" cy="360000"/>
            </a:xfrm>
            <a:prstGeom prst="rect">
              <a:avLst/>
            </a:prstGeom>
          </p:spPr>
        </p:pic>
        <p:cxnSp>
          <p:nvCxnSpPr>
            <p:cNvPr id="173" name="直接连接符 172"/>
            <p:cNvCxnSpPr>
              <a:stCxn id="162" idx="2"/>
              <a:endCxn id="212" idx="0"/>
            </p:cNvCxnSpPr>
            <p:nvPr/>
          </p:nvCxnSpPr>
          <p:spPr>
            <a:xfrm>
              <a:off x="8542337" y="4501594"/>
              <a:ext cx="0" cy="29207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endCxn id="168" idx="0"/>
            </p:cNvCxnSpPr>
            <p:nvPr/>
          </p:nvCxnSpPr>
          <p:spPr>
            <a:xfrm>
              <a:off x="8542337" y="5090407"/>
              <a:ext cx="0"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a:stCxn id="167" idx="2"/>
              <a:endCxn id="213" idx="0"/>
            </p:cNvCxnSpPr>
            <p:nvPr/>
          </p:nvCxnSpPr>
          <p:spPr>
            <a:xfrm>
              <a:off x="9480737" y="4501594"/>
              <a:ext cx="0" cy="29207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endCxn id="169" idx="0"/>
            </p:cNvCxnSpPr>
            <p:nvPr/>
          </p:nvCxnSpPr>
          <p:spPr>
            <a:xfrm>
              <a:off x="9480737" y="5090407"/>
              <a:ext cx="0"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endCxn id="165" idx="0"/>
            </p:cNvCxnSpPr>
            <p:nvPr/>
          </p:nvCxnSpPr>
          <p:spPr>
            <a:xfrm flipH="1">
              <a:off x="7603937" y="5090407"/>
              <a:ext cx="938400"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endCxn id="170" idx="0"/>
            </p:cNvCxnSpPr>
            <p:nvPr/>
          </p:nvCxnSpPr>
          <p:spPr>
            <a:xfrm>
              <a:off x="9480737" y="5090407"/>
              <a:ext cx="938134"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endCxn id="165" idx="0"/>
            </p:cNvCxnSpPr>
            <p:nvPr/>
          </p:nvCxnSpPr>
          <p:spPr>
            <a:xfrm flipH="1">
              <a:off x="7603937" y="5090407"/>
              <a:ext cx="1876800"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endCxn id="168" idx="0"/>
            </p:cNvCxnSpPr>
            <p:nvPr/>
          </p:nvCxnSpPr>
          <p:spPr>
            <a:xfrm flipH="1">
              <a:off x="8542337" y="5090407"/>
              <a:ext cx="938400"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a:endCxn id="169" idx="0"/>
            </p:cNvCxnSpPr>
            <p:nvPr/>
          </p:nvCxnSpPr>
          <p:spPr>
            <a:xfrm>
              <a:off x="8542337" y="5090407"/>
              <a:ext cx="938400"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endCxn id="170" idx="0"/>
            </p:cNvCxnSpPr>
            <p:nvPr/>
          </p:nvCxnSpPr>
          <p:spPr>
            <a:xfrm>
              <a:off x="8542337" y="5090407"/>
              <a:ext cx="1876534"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85" name="文本框 184"/>
            <p:cNvSpPr txBox="1"/>
            <p:nvPr/>
          </p:nvSpPr>
          <p:spPr bwMode="auto">
            <a:xfrm>
              <a:off x="6198723" y="4160842"/>
              <a:ext cx="1300464" cy="31949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lnSpc>
                  <a:spcPct val="125000"/>
                </a:lnSpc>
              </a:pPr>
              <a:r>
                <a:rPr lang="en-US" sz="1200" b="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Core node</a:t>
              </a:r>
            </a:p>
          </p:txBody>
        </p:sp>
        <p:sp>
          <p:nvSpPr>
            <p:cNvPr id="187" name="文本框 186"/>
            <p:cNvSpPr txBox="1"/>
            <p:nvPr/>
          </p:nvSpPr>
          <p:spPr bwMode="auto">
            <a:xfrm>
              <a:off x="6198723" y="5526928"/>
              <a:ext cx="1300464" cy="31949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lnSpc>
                  <a:spcPct val="125000"/>
                </a:lnSpc>
              </a:pPr>
              <a:r>
                <a:rPr lang="en-US" sz="12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Access node</a:t>
              </a:r>
            </a:p>
          </p:txBody>
        </p:sp>
        <p:cxnSp>
          <p:nvCxnSpPr>
            <p:cNvPr id="188" name="直接连接符 187"/>
            <p:cNvCxnSpPr>
              <a:stCxn id="162" idx="3"/>
              <a:endCxn id="167" idx="1"/>
            </p:cNvCxnSpPr>
            <p:nvPr/>
          </p:nvCxnSpPr>
          <p:spPr>
            <a:xfrm>
              <a:off x="8762337" y="4321594"/>
              <a:ext cx="498400"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212" idx="3"/>
              <a:endCxn id="213" idx="1"/>
            </p:cNvCxnSpPr>
            <p:nvPr/>
          </p:nvCxnSpPr>
          <p:spPr>
            <a:xfrm>
              <a:off x="8762337" y="4973668"/>
              <a:ext cx="498400"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94" name="文本框 193"/>
            <p:cNvSpPr txBox="1"/>
            <p:nvPr/>
          </p:nvSpPr>
          <p:spPr bwMode="auto">
            <a:xfrm>
              <a:off x="7074018" y="5965190"/>
              <a:ext cx="1059838" cy="30025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lnSpc>
                  <a:spcPct val="125000"/>
                </a:lnSpc>
              </a:pPr>
              <a:r>
                <a:rPr lang="en-US" sz="11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R&amp;D Dept.</a:t>
              </a:r>
            </a:p>
          </p:txBody>
        </p:sp>
        <p:sp>
          <p:nvSpPr>
            <p:cNvPr id="195" name="文本框 194"/>
            <p:cNvSpPr txBox="1"/>
            <p:nvPr/>
          </p:nvSpPr>
          <p:spPr bwMode="auto">
            <a:xfrm>
              <a:off x="8012418" y="5859393"/>
              <a:ext cx="1059838" cy="51185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lnSpc>
                  <a:spcPct val="125000"/>
                </a:lnSpc>
              </a:pPr>
              <a:r>
                <a:rPr lang="en-US" sz="11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Marketing Dept.</a:t>
              </a:r>
            </a:p>
          </p:txBody>
        </p:sp>
        <p:sp>
          <p:nvSpPr>
            <p:cNvPr id="196" name="文本框 195"/>
            <p:cNvSpPr txBox="1"/>
            <p:nvPr/>
          </p:nvSpPr>
          <p:spPr bwMode="auto">
            <a:xfrm>
              <a:off x="8859052" y="5859392"/>
              <a:ext cx="1248319" cy="51185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lnSpc>
                  <a:spcPct val="125000"/>
                </a:lnSpc>
              </a:pPr>
              <a:r>
                <a:rPr lang="en-US" sz="11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Administration Dept.</a:t>
              </a:r>
            </a:p>
          </p:txBody>
        </p:sp>
        <p:sp>
          <p:nvSpPr>
            <p:cNvPr id="197" name="文本框 196"/>
            <p:cNvSpPr txBox="1"/>
            <p:nvPr/>
          </p:nvSpPr>
          <p:spPr bwMode="auto">
            <a:xfrm>
              <a:off x="9937393" y="5965190"/>
              <a:ext cx="963489" cy="30025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lnSpc>
                  <a:spcPct val="125000"/>
                </a:lnSpc>
              </a:pPr>
              <a:r>
                <a:rPr lang="en-US" sz="11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Guest center</a:t>
              </a:r>
            </a:p>
          </p:txBody>
        </p:sp>
        <p:pic>
          <p:nvPicPr>
            <p:cNvPr id="212" name="图片 211" descr="汇聚交换机.png"/>
            <p:cNvPicPr>
              <a:picLocks noChangeAspect="1"/>
            </p:cNvPicPr>
            <p:nvPr/>
          </p:nvPicPr>
          <p:blipFill>
            <a:blip r:embed="rId5" cstate="print"/>
            <a:stretch>
              <a:fillRect/>
            </a:stretch>
          </p:blipFill>
          <p:spPr>
            <a:xfrm>
              <a:off x="8322337" y="4793668"/>
              <a:ext cx="440000" cy="360000"/>
            </a:xfrm>
            <a:prstGeom prst="rect">
              <a:avLst/>
            </a:prstGeom>
            <a:ln>
              <a:noFill/>
            </a:ln>
          </p:spPr>
        </p:pic>
        <p:pic>
          <p:nvPicPr>
            <p:cNvPr id="213" name="图片 212" descr="汇聚交换机.png"/>
            <p:cNvPicPr>
              <a:picLocks noChangeAspect="1"/>
            </p:cNvPicPr>
            <p:nvPr/>
          </p:nvPicPr>
          <p:blipFill>
            <a:blip r:embed="rId5" cstate="print"/>
            <a:stretch>
              <a:fillRect/>
            </a:stretch>
          </p:blipFill>
          <p:spPr>
            <a:xfrm>
              <a:off x="9260737" y="4793668"/>
              <a:ext cx="440000" cy="360000"/>
            </a:xfrm>
            <a:prstGeom prst="rect">
              <a:avLst/>
            </a:prstGeom>
            <a:ln>
              <a:noFill/>
            </a:ln>
          </p:spPr>
        </p:pic>
        <p:sp>
          <p:nvSpPr>
            <p:cNvPr id="218" name="文本框 217"/>
            <p:cNvSpPr txBox="1"/>
            <p:nvPr/>
          </p:nvSpPr>
          <p:spPr bwMode="auto">
            <a:xfrm>
              <a:off x="6069672" y="4692962"/>
              <a:ext cx="1558566" cy="550324"/>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lnSpc>
                  <a:spcPct val="125000"/>
                </a:lnSpc>
              </a:pPr>
              <a:r>
                <a:rPr lang="en-US" sz="12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Aggregation node</a:t>
              </a:r>
            </a:p>
          </p:txBody>
        </p:sp>
      </p:grpSp>
      <p:grpSp>
        <p:nvGrpSpPr>
          <p:cNvPr id="5" name="组合 4"/>
          <p:cNvGrpSpPr/>
          <p:nvPr/>
        </p:nvGrpSpPr>
        <p:grpSpPr>
          <a:xfrm>
            <a:off x="8382712" y="2970201"/>
            <a:ext cx="3340436" cy="992193"/>
            <a:chOff x="8387938" y="1979525"/>
            <a:chExt cx="2756313" cy="1260141"/>
          </a:xfrm>
        </p:grpSpPr>
        <p:sp>
          <p:nvSpPr>
            <p:cNvPr id="38" name="圆角矩形 75"/>
            <p:cNvSpPr/>
            <p:nvPr/>
          </p:nvSpPr>
          <p:spPr>
            <a:xfrm>
              <a:off x="8387938" y="2339526"/>
              <a:ext cx="2756312" cy="900140"/>
            </a:xfrm>
            <a:prstGeom prst="roundRect">
              <a:avLst>
                <a:gd name="adj" fmla="val 874"/>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noAutofit/>
            </a:bodyPr>
            <a:lstStyle/>
            <a:p>
              <a:pPr lvl="0" algn="ctr" fontAlgn="ctr">
                <a:lnSpc>
                  <a:spcPct val="125000"/>
                </a:lnSpc>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Uniqueness, continuity, </a:t>
              </a:r>
              <a:r>
                <a:rPr lang="en-US" sz="1400"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and scalability</a:t>
              </a:r>
              <a:endPar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a:p>
              <a:pPr lvl="0" algn="ctr" fontAlgn="ctr">
                <a:lnSpc>
                  <a:spcPct val="125000"/>
                </a:lnSpc>
              </a:pPr>
              <a:r>
                <a:rPr lang="en-US" sz="1400"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Structured </a:t>
              </a: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and service-related</a:t>
              </a:r>
            </a:p>
          </p:txBody>
        </p:sp>
        <p:sp>
          <p:nvSpPr>
            <p:cNvPr id="39" name="同侧圆角矩形 38"/>
            <p:cNvSpPr/>
            <p:nvPr/>
          </p:nvSpPr>
          <p:spPr>
            <a:xfrm>
              <a:off x="8387939" y="1979525"/>
              <a:ext cx="2756312" cy="360000"/>
            </a:xfrm>
            <a:prstGeom prst="round2Same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ctr"/>
              <a:r>
                <a:rPr lang="en-US" sz="1400" b="1" dirty="0">
                  <a:solidFill>
                    <a:schemeClr val="tx1"/>
                  </a:solidFill>
                  <a:latin typeface="Huawei Sans" panose="020C0503030203020204" pitchFamily="34" charset="0"/>
                </a:rPr>
                <a:t>Reference Planning Rules</a:t>
              </a:r>
            </a:p>
          </p:txBody>
        </p:sp>
      </p:grpSp>
    </p:spTree>
    <p:extLst>
      <p:ext uri="{BB962C8B-B14F-4D97-AF65-F5344CB8AC3E}">
        <p14:creationId xmlns:p14="http://schemas.microsoft.com/office/powerpoint/2010/main" val="16962738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wrap="square">
            <a:noAutofit/>
          </a:bodyPr>
          <a:lstStyle/>
          <a:p>
            <a:pPr marL="387350" indent="-387350"/>
            <a:r>
              <a:rPr lang="en-US" altLang="zh-CN" sz="1800" dirty="0">
                <a:latin typeface="Huawei Sans" panose="020C0503030203020204" pitchFamily="34" charset="0"/>
              </a:rPr>
              <a:t>(</a:t>
            </a:r>
            <a:r>
              <a:rPr lang="en-US" altLang="zh-CN" sz="1800" dirty="0" smtClean="0">
                <a:latin typeface="Huawei Sans" panose="020C0503030203020204" pitchFamily="34" charset="0"/>
              </a:rPr>
              <a:t>Multiple) </a:t>
            </a:r>
            <a:r>
              <a:rPr lang="en-US" sz="1800" dirty="0" smtClean="0">
                <a:latin typeface="Huawei Sans" panose="020C0503030203020204" pitchFamily="34" charset="0"/>
              </a:rPr>
              <a:t>Which </a:t>
            </a:r>
            <a:r>
              <a:rPr lang="en-US" sz="1800" dirty="0">
                <a:latin typeface="Huawei Sans" panose="020C0503030203020204" pitchFamily="34" charset="0"/>
              </a:rPr>
              <a:t>class does 201.222.5.64 belong</a:t>
            </a:r>
            <a:r>
              <a:rPr lang="en-US" sz="1800" dirty="0" smtClean="0">
                <a:latin typeface="Huawei Sans" panose="020C0503030203020204" pitchFamily="34" charset="0"/>
              </a:rPr>
              <a:t>? (       )</a:t>
            </a:r>
            <a:endParaRPr lang="en-US" sz="1800" dirty="0">
              <a:latin typeface="Huawei Sans" panose="020C0503030203020204" pitchFamily="34" charset="0"/>
            </a:endParaRPr>
          </a:p>
          <a:p>
            <a:pPr marL="744376" lvl="1" indent="-342900" fontAlgn="ctr">
              <a:buFont typeface="+mj-lt"/>
              <a:buAutoNum type="alphaUcPeriod"/>
            </a:pPr>
            <a:r>
              <a:rPr lang="en-US" sz="1600" dirty="0">
                <a:latin typeface="Huawei Sans" panose="020C0503030203020204" pitchFamily="34" charset="0"/>
              </a:rPr>
              <a:t>Class A</a:t>
            </a:r>
          </a:p>
          <a:p>
            <a:pPr marL="744376" lvl="1" indent="-342900" fontAlgn="ctr">
              <a:buFont typeface="+mj-lt"/>
              <a:buAutoNum type="alphaUcPeriod"/>
            </a:pPr>
            <a:r>
              <a:rPr lang="en-US" sz="1600" dirty="0">
                <a:latin typeface="Huawei Sans" panose="020C0503030203020204" pitchFamily="34" charset="0"/>
              </a:rPr>
              <a:t>Class B</a:t>
            </a:r>
          </a:p>
          <a:p>
            <a:pPr marL="744376" lvl="1" indent="-342900" fontAlgn="ctr">
              <a:buFont typeface="+mj-lt"/>
              <a:buAutoNum type="alphaUcPeriod"/>
            </a:pPr>
            <a:r>
              <a:rPr lang="en-US" sz="1600" dirty="0">
                <a:latin typeface="Huawei Sans" panose="020C0503030203020204" pitchFamily="34" charset="0"/>
              </a:rPr>
              <a:t>Class C</a:t>
            </a:r>
          </a:p>
          <a:p>
            <a:pPr marL="744376" lvl="1" indent="-342900" fontAlgn="ctr">
              <a:buFont typeface="+mj-lt"/>
              <a:buAutoNum type="alphaUcPeriod"/>
            </a:pPr>
            <a:r>
              <a:rPr lang="en-US" sz="1600" dirty="0">
                <a:latin typeface="Huawei Sans" panose="020C0503030203020204" pitchFamily="34" charset="0"/>
              </a:rPr>
              <a:t>Class D</a:t>
            </a:r>
          </a:p>
          <a:p>
            <a:pPr marL="387350" indent="-387350"/>
            <a:r>
              <a:rPr lang="en-US" altLang="zh-CN" sz="1800" dirty="0">
                <a:latin typeface="Huawei Sans" panose="020C0503030203020204" pitchFamily="34" charset="0"/>
              </a:rPr>
              <a:t>(</a:t>
            </a:r>
            <a:r>
              <a:rPr lang="en-US" altLang="zh-CN" sz="1800" dirty="0" smtClean="0">
                <a:latin typeface="Huawei Sans" panose="020C0503030203020204" pitchFamily="34" charset="0"/>
              </a:rPr>
              <a:t>Multiple) </a:t>
            </a:r>
            <a:r>
              <a:rPr lang="en-US" sz="1800" dirty="0" smtClean="0">
                <a:latin typeface="Huawei Sans" panose="020C0503030203020204" pitchFamily="34" charset="0"/>
              </a:rPr>
              <a:t>A </a:t>
            </a:r>
            <a:r>
              <a:rPr lang="en-US" sz="1800" dirty="0">
                <a:latin typeface="Huawei Sans" panose="020C0503030203020204" pitchFamily="34" charset="0"/>
              </a:rPr>
              <a:t>company is assigned a class C network segment 192.168.20.0/24. One of its departments has 40 hosts. Which of the following subnets can be allocated? </a:t>
            </a:r>
            <a:r>
              <a:rPr lang="en-US" sz="1800" dirty="0" smtClean="0">
                <a:latin typeface="Huawei Sans" panose="020C0503030203020204" pitchFamily="34" charset="0"/>
              </a:rPr>
              <a:t>(      )</a:t>
            </a:r>
            <a:endParaRPr lang="en-US" sz="1800" dirty="0">
              <a:latin typeface="Huawei Sans" panose="020C0503030203020204" pitchFamily="34" charset="0"/>
            </a:endParaRPr>
          </a:p>
          <a:p>
            <a:pPr marL="744376" lvl="1" indent="-342900" fontAlgn="ctr">
              <a:buFont typeface="+mj-lt"/>
              <a:buAutoNum type="alphaUcPeriod"/>
            </a:pPr>
            <a:r>
              <a:rPr lang="en-US" sz="1600" dirty="0">
                <a:latin typeface="Huawei Sans" panose="020C0503030203020204" pitchFamily="34" charset="0"/>
              </a:rPr>
              <a:t>192.168.20.64/26</a:t>
            </a:r>
          </a:p>
          <a:p>
            <a:pPr marL="744376" lvl="1" indent="-342900" fontAlgn="ctr">
              <a:buFont typeface="+mj-lt"/>
              <a:buAutoNum type="alphaUcPeriod"/>
            </a:pPr>
            <a:r>
              <a:rPr lang="en-US" sz="1600" dirty="0">
                <a:latin typeface="Huawei Sans" panose="020C0503030203020204" pitchFamily="34" charset="0"/>
              </a:rPr>
              <a:t>192.168.20.64/27</a:t>
            </a:r>
          </a:p>
          <a:p>
            <a:pPr marL="744376" lvl="1" indent="-342900" fontAlgn="ctr">
              <a:buFont typeface="+mj-lt"/>
              <a:buAutoNum type="alphaUcPeriod"/>
            </a:pPr>
            <a:r>
              <a:rPr lang="en-US" sz="1600" dirty="0">
                <a:latin typeface="Huawei Sans" panose="020C0503030203020204" pitchFamily="34" charset="0"/>
              </a:rPr>
              <a:t>192.168.20.128/26</a:t>
            </a:r>
          </a:p>
          <a:p>
            <a:pPr marL="744376" lvl="1" indent="-342900" fontAlgn="ctr">
              <a:buFont typeface="+mj-lt"/>
              <a:buAutoNum type="alphaUcPeriod"/>
            </a:pPr>
            <a:r>
              <a:rPr lang="en-US" sz="1600" dirty="0">
                <a:latin typeface="Huawei Sans" panose="020C0503030203020204" pitchFamily="34" charset="0"/>
              </a:rPr>
              <a:t>192.168.20.190/26</a:t>
            </a:r>
          </a:p>
        </p:txBody>
      </p:sp>
    </p:spTree>
    <p:extLst>
      <p:ext uri="{BB962C8B-B14F-4D97-AF65-F5344CB8AC3E}">
        <p14:creationId xmlns:p14="http://schemas.microsoft.com/office/powerpoint/2010/main" val="27829717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4294967295"/>
          </p:nvPr>
        </p:nvSpPr>
        <p:spPr>
          <a:xfrm>
            <a:off x="468313" y="1233488"/>
            <a:ext cx="11276012" cy="4679950"/>
          </a:xfrm>
          <a:prstGeom prst="rect">
            <a:avLst/>
          </a:prstGeom>
        </p:spPr>
        <p:txBody>
          <a:bodyPr wrap="square">
            <a:noAutofit/>
          </a:bodyPr>
          <a:lstStyle/>
          <a:p>
            <a:pPr algn="l" fontAlgn="ctr"/>
            <a:r>
              <a:rPr lang="en-US" dirty="0">
                <a:latin typeface="Huawei Sans" panose="020C0503030203020204" pitchFamily="34" charset="0"/>
              </a:rPr>
              <a:t>To connect a PC to the Internet, apply an IP address from the Internet Service Provider (ISP).</a:t>
            </a:r>
          </a:p>
          <a:p>
            <a:pPr algn="l" fontAlgn="ctr"/>
            <a:r>
              <a:rPr lang="en-US" dirty="0">
                <a:latin typeface="Huawei Sans" panose="020C0503030203020204" pitchFamily="34" charset="0"/>
              </a:rPr>
              <a:t>This presentation provides an overview of the IP protocol and describes concepts related to IPv4 addresses and </a:t>
            </a:r>
            <a:r>
              <a:rPr lang="en-US" dirty="0" err="1">
                <a:latin typeface="Huawei Sans" panose="020C0503030203020204" pitchFamily="34" charset="0"/>
              </a:rPr>
              <a:t>subnetting</a:t>
            </a:r>
            <a:r>
              <a:rPr lang="en-US" dirty="0">
                <a:latin typeface="Huawei Sans" panose="020C0503030203020204" pitchFamily="34" charset="0"/>
              </a:rPr>
              <a:t>.</a:t>
            </a:r>
          </a:p>
          <a:p>
            <a:pPr algn="l" fontAlgn="ctr"/>
            <a:r>
              <a:rPr lang="en-US" dirty="0">
                <a:latin typeface="Huawei Sans" panose="020C0503030203020204" pitchFamily="34" charset="0"/>
              </a:rPr>
              <a:t>This presentation also describes the planning and basic configuration of IP addresses.</a:t>
            </a:r>
          </a:p>
          <a:p>
            <a:pPr fontAlgn="ctr"/>
            <a:endParaRPr lang="zh-CN" altLang="en-US" dirty="0">
              <a:latin typeface="Huawei Sans" panose="020C0503030203020204" pitchFamily="34" charset="0"/>
            </a:endParaRPr>
          </a:p>
        </p:txBody>
      </p:sp>
    </p:spTree>
    <p:extLst>
      <p:ext uri="{BB962C8B-B14F-4D97-AF65-F5344CB8AC3E}">
        <p14:creationId xmlns:p14="http://schemas.microsoft.com/office/powerpoint/2010/main" val="40779899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4317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wrap="square">
            <a:noAutofit/>
          </a:bodyPr>
          <a:lstStyle/>
          <a:p>
            <a:pPr fontAlgn="ctr"/>
            <a:r>
              <a:rPr lang="en-US" b="1">
                <a:latin typeface="Huawei Sans" panose="020C0503030203020204" pitchFamily="34" charset="0"/>
              </a:rPr>
              <a:t>Network Layer Protocols</a:t>
            </a:r>
          </a:p>
          <a:p>
            <a:pPr fontAlgn="ctr"/>
            <a:r>
              <a:rPr lang="en-US">
                <a:solidFill>
                  <a:schemeClr val="bg1">
                    <a:lumMod val="50000"/>
                  </a:schemeClr>
                </a:solidFill>
                <a:latin typeface="Huawei Sans" panose="020C0503030203020204" pitchFamily="34" charset="0"/>
              </a:rPr>
              <a:t>Introduction to IPv4 Addresses</a:t>
            </a:r>
          </a:p>
          <a:p>
            <a:pPr fontAlgn="ctr"/>
            <a:r>
              <a:rPr lang="en-US">
                <a:solidFill>
                  <a:schemeClr val="bg1">
                    <a:lumMod val="50000"/>
                  </a:schemeClr>
                </a:solidFill>
                <a:latin typeface="Huawei Sans" panose="020C0503030203020204" pitchFamily="34" charset="0"/>
              </a:rPr>
              <a:t>Subnetting</a:t>
            </a:r>
          </a:p>
          <a:p>
            <a:pPr fontAlgn="ctr"/>
            <a:r>
              <a:rPr lang="en-US">
                <a:solidFill>
                  <a:schemeClr val="bg1">
                    <a:lumMod val="50000"/>
                  </a:schemeClr>
                </a:solidFill>
                <a:latin typeface="Huawei Sans" panose="020C0503030203020204" pitchFamily="34" charset="0"/>
              </a:rPr>
              <a:t>ICMP</a:t>
            </a:r>
          </a:p>
          <a:p>
            <a:pPr fontAlgn="ctr"/>
            <a:r>
              <a:rPr lang="en-US">
                <a:solidFill>
                  <a:schemeClr val="bg1">
                    <a:lumMod val="50000"/>
                  </a:schemeClr>
                </a:solidFill>
                <a:latin typeface="Huawei Sans" panose="020C0503030203020204" pitchFamily="34" charset="0"/>
              </a:rPr>
              <a:t>IPv4 Address Configuration and </a:t>
            </a:r>
            <a:r>
              <a:rPr lang="en-US" smtClean="0">
                <a:solidFill>
                  <a:schemeClr val="bg1">
                    <a:lumMod val="50000"/>
                  </a:schemeClr>
                </a:solidFill>
                <a:latin typeface="Huawei Sans" panose="020C0503030203020204" pitchFamily="34" charset="0"/>
              </a:rPr>
              <a:t>Basic </a:t>
            </a:r>
            <a:r>
              <a:rPr lang="en-US">
                <a:solidFill>
                  <a:schemeClr val="bg1">
                    <a:lumMod val="50000"/>
                  </a:schemeClr>
                </a:solidFill>
                <a:latin typeface="Huawei Sans" panose="020C0503030203020204" pitchFamily="34" charset="0"/>
              </a:rPr>
              <a:t>Application</a:t>
            </a:r>
          </a:p>
          <a:p>
            <a:pPr fontAlgn="ctr"/>
            <a:endParaRPr lang="zh-CN" altLang="en-US" dirty="0">
              <a:latin typeface="Huawei Sans" panose="020C0503030203020204" pitchFamily="34" charset="0"/>
            </a:endParaRPr>
          </a:p>
        </p:txBody>
      </p:sp>
    </p:spTree>
    <p:extLst>
      <p:ext uri="{BB962C8B-B14F-4D97-AF65-F5344CB8AC3E}">
        <p14:creationId xmlns:p14="http://schemas.microsoft.com/office/powerpoint/2010/main" val="1951027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梯形 17"/>
          <p:cNvSpPr/>
          <p:nvPr/>
        </p:nvSpPr>
        <p:spPr>
          <a:xfrm rot="16200000">
            <a:off x="6434535" y="3561135"/>
            <a:ext cx="675758" cy="301414"/>
          </a:xfrm>
          <a:custGeom>
            <a:avLst/>
            <a:gdLst>
              <a:gd name="connsiteX0" fmla="*/ 0 w 489397"/>
              <a:gd name="connsiteY0" fmla="*/ 296214 h 296214"/>
              <a:gd name="connsiteX1" fmla="*/ 74054 w 489397"/>
              <a:gd name="connsiteY1" fmla="*/ 0 h 296214"/>
              <a:gd name="connsiteX2" fmla="*/ 415344 w 489397"/>
              <a:gd name="connsiteY2" fmla="*/ 0 h 296214"/>
              <a:gd name="connsiteX3" fmla="*/ 489397 w 489397"/>
              <a:gd name="connsiteY3" fmla="*/ 296214 h 296214"/>
              <a:gd name="connsiteX4" fmla="*/ 0 w 489397"/>
              <a:gd name="connsiteY4" fmla="*/ 296214 h 296214"/>
              <a:gd name="connsiteX0" fmla="*/ 0 w 526179"/>
              <a:gd name="connsiteY0" fmla="*/ 296214 h 296214"/>
              <a:gd name="connsiteX1" fmla="*/ 74054 w 526179"/>
              <a:gd name="connsiteY1" fmla="*/ 0 h 296214"/>
              <a:gd name="connsiteX2" fmla="*/ 526179 w 526179"/>
              <a:gd name="connsiteY2" fmla="*/ 13858 h 296214"/>
              <a:gd name="connsiteX3" fmla="*/ 489397 w 526179"/>
              <a:gd name="connsiteY3" fmla="*/ 296214 h 296214"/>
              <a:gd name="connsiteX4" fmla="*/ 0 w 526179"/>
              <a:gd name="connsiteY4" fmla="*/ 296214 h 296214"/>
              <a:gd name="connsiteX0" fmla="*/ 0 w 526179"/>
              <a:gd name="connsiteY0" fmla="*/ 296211 h 296211"/>
              <a:gd name="connsiteX1" fmla="*/ 16904 w 526179"/>
              <a:gd name="connsiteY1" fmla="*/ 0 h 296211"/>
              <a:gd name="connsiteX2" fmla="*/ 526179 w 526179"/>
              <a:gd name="connsiteY2" fmla="*/ 13855 h 296211"/>
              <a:gd name="connsiteX3" fmla="*/ 489397 w 526179"/>
              <a:gd name="connsiteY3" fmla="*/ 296211 h 296211"/>
              <a:gd name="connsiteX4" fmla="*/ 0 w 526179"/>
              <a:gd name="connsiteY4" fmla="*/ 296211 h 296211"/>
              <a:gd name="connsiteX0" fmla="*/ 0 w 526179"/>
              <a:gd name="connsiteY0" fmla="*/ 296211 h 296211"/>
              <a:gd name="connsiteX1" fmla="*/ 16904 w 526179"/>
              <a:gd name="connsiteY1" fmla="*/ 0 h 296211"/>
              <a:gd name="connsiteX2" fmla="*/ 526179 w 526179"/>
              <a:gd name="connsiteY2" fmla="*/ 13855 h 296211"/>
              <a:gd name="connsiteX3" fmla="*/ 489397 w 526179"/>
              <a:gd name="connsiteY3" fmla="*/ 296211 h 296211"/>
              <a:gd name="connsiteX4" fmla="*/ 0 w 526179"/>
              <a:gd name="connsiteY4" fmla="*/ 296211 h 296211"/>
              <a:gd name="connsiteX0" fmla="*/ 0 w 526179"/>
              <a:gd name="connsiteY0" fmla="*/ 301406 h 301406"/>
              <a:gd name="connsiteX1" fmla="*/ 16904 w 526179"/>
              <a:gd name="connsiteY1" fmla="*/ 5195 h 301406"/>
              <a:gd name="connsiteX2" fmla="*/ 526179 w 526179"/>
              <a:gd name="connsiteY2" fmla="*/ 0 h 301406"/>
              <a:gd name="connsiteX3" fmla="*/ 489397 w 526179"/>
              <a:gd name="connsiteY3" fmla="*/ 301406 h 301406"/>
              <a:gd name="connsiteX4" fmla="*/ 0 w 526179"/>
              <a:gd name="connsiteY4" fmla="*/ 301406 h 301406"/>
              <a:gd name="connsiteX0" fmla="*/ 0 w 526179"/>
              <a:gd name="connsiteY0" fmla="*/ 301406 h 301406"/>
              <a:gd name="connsiteX1" fmla="*/ 16904 w 526179"/>
              <a:gd name="connsiteY1" fmla="*/ 5195 h 301406"/>
              <a:gd name="connsiteX2" fmla="*/ 526179 w 526179"/>
              <a:gd name="connsiteY2" fmla="*/ 0 h 301406"/>
              <a:gd name="connsiteX3" fmla="*/ 489397 w 526179"/>
              <a:gd name="connsiteY3" fmla="*/ 301406 h 301406"/>
              <a:gd name="connsiteX4" fmla="*/ 0 w 526179"/>
              <a:gd name="connsiteY4" fmla="*/ 301406 h 301406"/>
              <a:gd name="connsiteX0" fmla="*/ 0 w 583332"/>
              <a:gd name="connsiteY0" fmla="*/ 301409 h 301409"/>
              <a:gd name="connsiteX1" fmla="*/ 74057 w 583332"/>
              <a:gd name="connsiteY1" fmla="*/ 5195 h 301409"/>
              <a:gd name="connsiteX2" fmla="*/ 583332 w 583332"/>
              <a:gd name="connsiteY2" fmla="*/ 0 h 301409"/>
              <a:gd name="connsiteX3" fmla="*/ 546550 w 583332"/>
              <a:gd name="connsiteY3" fmla="*/ 301406 h 301409"/>
              <a:gd name="connsiteX4" fmla="*/ 0 w 583332"/>
              <a:gd name="connsiteY4" fmla="*/ 301409 h 301409"/>
              <a:gd name="connsiteX0" fmla="*/ 0 w 583332"/>
              <a:gd name="connsiteY0" fmla="*/ 301409 h 301409"/>
              <a:gd name="connsiteX1" fmla="*/ 74057 w 583332"/>
              <a:gd name="connsiteY1" fmla="*/ 5195 h 301409"/>
              <a:gd name="connsiteX2" fmla="*/ 583332 w 583332"/>
              <a:gd name="connsiteY2" fmla="*/ 0 h 301409"/>
              <a:gd name="connsiteX3" fmla="*/ 546550 w 583332"/>
              <a:gd name="connsiteY3" fmla="*/ 301406 h 301409"/>
              <a:gd name="connsiteX4" fmla="*/ 0 w 583332"/>
              <a:gd name="connsiteY4" fmla="*/ 301409 h 301409"/>
              <a:gd name="connsiteX0" fmla="*/ 0 w 583332"/>
              <a:gd name="connsiteY0" fmla="*/ 301409 h 301409"/>
              <a:gd name="connsiteX1" fmla="*/ 74057 w 583332"/>
              <a:gd name="connsiteY1" fmla="*/ 5195 h 301409"/>
              <a:gd name="connsiteX2" fmla="*/ 583332 w 583332"/>
              <a:gd name="connsiteY2" fmla="*/ 0 h 301409"/>
              <a:gd name="connsiteX3" fmla="*/ 546550 w 583332"/>
              <a:gd name="connsiteY3" fmla="*/ 301406 h 301409"/>
              <a:gd name="connsiteX4" fmla="*/ 0 w 583332"/>
              <a:gd name="connsiteY4" fmla="*/ 301409 h 301409"/>
              <a:gd name="connsiteX0" fmla="*/ 0 w 564285"/>
              <a:gd name="connsiteY0" fmla="*/ 301412 h 301412"/>
              <a:gd name="connsiteX1" fmla="*/ 55010 w 564285"/>
              <a:gd name="connsiteY1" fmla="*/ 5195 h 301412"/>
              <a:gd name="connsiteX2" fmla="*/ 564285 w 564285"/>
              <a:gd name="connsiteY2" fmla="*/ 0 h 301412"/>
              <a:gd name="connsiteX3" fmla="*/ 527503 w 564285"/>
              <a:gd name="connsiteY3" fmla="*/ 301406 h 301412"/>
              <a:gd name="connsiteX4" fmla="*/ 0 w 564285"/>
              <a:gd name="connsiteY4" fmla="*/ 301412 h 301412"/>
              <a:gd name="connsiteX0" fmla="*/ 0 w 564285"/>
              <a:gd name="connsiteY0" fmla="*/ 301412 h 301412"/>
              <a:gd name="connsiteX1" fmla="*/ 55010 w 564285"/>
              <a:gd name="connsiteY1" fmla="*/ 5195 h 301412"/>
              <a:gd name="connsiteX2" fmla="*/ 564285 w 564285"/>
              <a:gd name="connsiteY2" fmla="*/ 0 h 301412"/>
              <a:gd name="connsiteX3" fmla="*/ 527503 w 564285"/>
              <a:gd name="connsiteY3" fmla="*/ 301406 h 301412"/>
              <a:gd name="connsiteX4" fmla="*/ 0 w 564285"/>
              <a:gd name="connsiteY4" fmla="*/ 301412 h 301412"/>
              <a:gd name="connsiteX0" fmla="*/ 0 w 564285"/>
              <a:gd name="connsiteY0" fmla="*/ 301412 h 301412"/>
              <a:gd name="connsiteX1" fmla="*/ 55010 w 564285"/>
              <a:gd name="connsiteY1" fmla="*/ 5195 h 301412"/>
              <a:gd name="connsiteX2" fmla="*/ 564285 w 564285"/>
              <a:gd name="connsiteY2" fmla="*/ 0 h 301412"/>
              <a:gd name="connsiteX3" fmla="*/ 527503 w 564285"/>
              <a:gd name="connsiteY3" fmla="*/ 301406 h 301412"/>
              <a:gd name="connsiteX4" fmla="*/ 0 w 564285"/>
              <a:gd name="connsiteY4" fmla="*/ 301412 h 30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285" h="301412">
                <a:moveTo>
                  <a:pt x="0" y="301412"/>
                </a:moveTo>
                <a:cubicBezTo>
                  <a:pt x="81836" y="21703"/>
                  <a:pt x="49049" y="18215"/>
                  <a:pt x="55010" y="5195"/>
                </a:cubicBezTo>
                <a:lnTo>
                  <a:pt x="564285" y="0"/>
                </a:lnTo>
                <a:cubicBezTo>
                  <a:pt x="532973" y="290972"/>
                  <a:pt x="539764" y="200937"/>
                  <a:pt x="527503" y="301406"/>
                </a:cubicBezTo>
                <a:lnTo>
                  <a:pt x="0" y="301412"/>
                </a:lnTo>
                <a:close/>
              </a:path>
            </a:pathLst>
          </a:custGeom>
          <a:gradFill>
            <a:gsLst>
              <a:gs pos="0">
                <a:schemeClr val="accent1">
                  <a:lumMod val="5000"/>
                  <a:lumOff val="95000"/>
                </a:schemeClr>
              </a:gs>
              <a:gs pos="100000">
                <a:srgbClr val="B8E7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19" name="文本框 18"/>
          <p:cNvSpPr txBox="1"/>
          <p:nvPr/>
        </p:nvSpPr>
        <p:spPr bwMode="auto">
          <a:xfrm>
            <a:off x="3058860" y="3376150"/>
            <a:ext cx="3204356" cy="377947"/>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a:solidFill>
                  <a:srgbClr val="000000"/>
                </a:solidFill>
                <a:latin typeface="Huawei Sans" panose="020C0503030203020204" pitchFamily="34" charset="0"/>
                <a:ea typeface="+mn-ea"/>
                <a:cs typeface="Arial" pitchFamily="34" charset="0"/>
              </a:rPr>
              <a:t>...................................</a:t>
            </a:r>
          </a:p>
        </p:txBody>
      </p:sp>
      <p:sp>
        <p:nvSpPr>
          <p:cNvPr id="3" name="标题 2"/>
          <p:cNvSpPr>
            <a:spLocks noGrp="1"/>
          </p:cNvSpPr>
          <p:nvPr>
            <p:ph type="title"/>
          </p:nvPr>
        </p:nvSpPr>
        <p:spPr/>
        <p:txBody>
          <a:bodyPr/>
          <a:lstStyle/>
          <a:p>
            <a:r>
              <a:rPr lang="en-US" smtClean="0"/>
              <a:t>Network Layer Protocols</a:t>
            </a:r>
            <a:endParaRPr lang="en-US"/>
          </a:p>
        </p:txBody>
      </p:sp>
      <p:sp>
        <p:nvSpPr>
          <p:cNvPr id="6" name="文本占位符 5"/>
          <p:cNvSpPr>
            <a:spLocks noGrp="1"/>
          </p:cNvSpPr>
          <p:nvPr>
            <p:ph type="body" sz="quarter" idx="10"/>
          </p:nvPr>
        </p:nvSpPr>
        <p:spPr/>
        <p:txBody>
          <a:bodyPr/>
          <a:lstStyle/>
          <a:p>
            <a:r>
              <a:rPr lang="en-US" sz="2000" smtClean="0"/>
              <a:t>The network layer is often called the IP layer. Network layer protocols include Internet Control Message Protocol (ICMP) and Internet Packet Exchange (IPX), in addition to IP.</a:t>
            </a:r>
            <a:endParaRPr lang="en-US" sz="2000" dirty="0"/>
          </a:p>
        </p:txBody>
      </p:sp>
      <p:graphicFrame>
        <p:nvGraphicFramePr>
          <p:cNvPr id="14" name="表格 13"/>
          <p:cNvGraphicFramePr>
            <a:graphicFrameLocks noGrp="1"/>
          </p:cNvGraphicFramePr>
          <p:nvPr>
            <p:extLst/>
          </p:nvPr>
        </p:nvGraphicFramePr>
        <p:xfrm>
          <a:off x="2373658" y="2594626"/>
          <a:ext cx="1800000" cy="2091675"/>
        </p:xfrm>
        <a:graphic>
          <a:graphicData uri="http://schemas.openxmlformats.org/drawingml/2006/table">
            <a:tbl>
              <a:tblPr firstRow="1" bandRow="1">
                <a:tableStyleId>{EB344D84-9AFB-497E-A393-DC336BA19D2E}</a:tableStyleId>
              </a:tblPr>
              <a:tblGrid>
                <a:gridCol w="1800000">
                  <a:extLst>
                    <a:ext uri="{9D8B030D-6E8A-4147-A177-3AD203B41FA5}">
                      <a16:colId xmlns="" xmlns:a16="http://schemas.microsoft.com/office/drawing/2014/main" val="20000"/>
                    </a:ext>
                  </a:extLst>
                </a:gridCol>
              </a:tblGrid>
              <a:tr h="418335">
                <a:tc>
                  <a:txBody>
                    <a:bodyPr/>
                    <a:lstStyle/>
                    <a:p>
                      <a:pPr marL="0" algn="ctr" defTabSz="914400" rtl="0" eaLnBrk="1" fontAlgn="ctr" latinLnBrk="0" hangingPunct="1">
                        <a:lnSpc>
                          <a:spcPct val="100000"/>
                        </a:lnSpc>
                      </a:pPr>
                      <a:r>
                        <a:rPr lang="en-US" sz="1600" b="0" dirty="0">
                          <a:solidFill>
                            <a:schemeClr val="tx1"/>
                          </a:solidFill>
                          <a:latin typeface="Huawei Sans" panose="020C0503030203020204" pitchFamily="34" charset="0"/>
                        </a:rPr>
                        <a:t>Application Layer</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418335">
                <a:tc>
                  <a:txBody>
                    <a:bodyPr/>
                    <a:lstStyle/>
                    <a:p>
                      <a:pPr marL="0" algn="ctr" defTabSz="914400" rtl="0" eaLnBrk="1" fontAlgn="ctr" latinLnBrk="0" hangingPunct="1">
                        <a:lnSpc>
                          <a:spcPct val="100000"/>
                        </a:lnSpc>
                      </a:pPr>
                      <a:r>
                        <a:rPr lang="en-US" sz="1600">
                          <a:latin typeface="Huawei Sans" panose="020C0503030203020204" pitchFamily="34" charset="0"/>
                        </a:rPr>
                        <a:t>Transport layer</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418335">
                <a:tc>
                  <a:txBody>
                    <a:bodyPr/>
                    <a:lstStyle/>
                    <a:p>
                      <a:pPr marL="0" algn="ctr" defTabSz="914400" rtl="0" eaLnBrk="1" fontAlgn="ctr" latinLnBrk="0" hangingPunct="1">
                        <a:lnSpc>
                          <a:spcPct val="100000"/>
                        </a:lnSpc>
                      </a:pPr>
                      <a:r>
                        <a:rPr lang="en-US" sz="1600" b="1">
                          <a:solidFill>
                            <a:schemeClr val="bg1"/>
                          </a:solidFill>
                          <a:latin typeface="Huawei Sans" panose="020C0503030203020204" pitchFamily="34" charset="0"/>
                        </a:rPr>
                        <a:t>Network layer</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2"/>
                  </a:ext>
                </a:extLst>
              </a:tr>
              <a:tr h="418335">
                <a:tc>
                  <a:txBody>
                    <a:bodyPr/>
                    <a:lstStyle/>
                    <a:p>
                      <a:pPr marL="0" algn="ctr" defTabSz="914400" rtl="0" eaLnBrk="1" fontAlgn="ctr" latinLnBrk="0" hangingPunct="1">
                        <a:lnSpc>
                          <a:spcPct val="100000"/>
                        </a:lnSpc>
                      </a:pPr>
                      <a:r>
                        <a:rPr lang="en-US" sz="1600">
                          <a:latin typeface="Huawei Sans" panose="020C0503030203020204" pitchFamily="34" charset="0"/>
                        </a:rPr>
                        <a:t>Data link layer</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418335">
                <a:tc>
                  <a:txBody>
                    <a:bodyPr/>
                    <a:lstStyle/>
                    <a:p>
                      <a:pPr marL="0" algn="ctr" defTabSz="914400" rtl="0" eaLnBrk="1" fontAlgn="ctr" latinLnBrk="0" hangingPunct="1">
                        <a:lnSpc>
                          <a:spcPct val="100000"/>
                        </a:lnSpc>
                      </a:pPr>
                      <a:r>
                        <a:rPr lang="en-US" sz="1600">
                          <a:solidFill>
                            <a:schemeClr val="dk1"/>
                          </a:solidFill>
                          <a:latin typeface="Huawei Sans" panose="020C0503030203020204" pitchFamily="34" charset="0"/>
                          <a:ea typeface="+mn-ea"/>
                          <a:cs typeface="+mn-cs"/>
                        </a:rPr>
                        <a:t>Physical Layer</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bl>
          </a:graphicData>
        </a:graphic>
      </p:graphicFrame>
      <p:graphicFrame>
        <p:nvGraphicFramePr>
          <p:cNvPr id="15" name="表格 14"/>
          <p:cNvGraphicFramePr>
            <a:graphicFrameLocks noGrp="1"/>
          </p:cNvGraphicFramePr>
          <p:nvPr>
            <p:extLst/>
          </p:nvPr>
        </p:nvGraphicFramePr>
        <p:xfrm>
          <a:off x="4582862" y="3373963"/>
          <a:ext cx="1944216" cy="579120"/>
        </p:xfrm>
        <a:graphic>
          <a:graphicData uri="http://schemas.openxmlformats.org/drawingml/2006/table">
            <a:tbl>
              <a:tblPr firstRow="1" bandRow="1">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effectLst/>
              </a:tblPr>
              <a:tblGrid>
                <a:gridCol w="1944216">
                  <a:extLst>
                    <a:ext uri="{9D8B030D-6E8A-4147-A177-3AD203B41FA5}">
                      <a16:colId xmlns="" xmlns:a16="http://schemas.microsoft.com/office/drawing/2014/main" val="20000"/>
                    </a:ext>
                  </a:extLst>
                </a:gridCol>
              </a:tblGrid>
              <a:tr h="540000">
                <a:tc>
                  <a:txBody>
                    <a:bodyPr/>
                    <a:lstStyle>
                      <a:lvl1pPr marL="0" algn="l" defTabSz="914400" rtl="0" eaLnBrk="1" latinLnBrk="0" hangingPunct="1">
                        <a:defRPr sz="1800" b="1" kern="1200">
                          <a:solidFill>
                            <a:schemeClr val="lt1"/>
                          </a:solidFill>
                          <a:latin typeface="微软雅黑"/>
                          <a:ea typeface="微软雅黑"/>
                        </a:defRPr>
                      </a:lvl1pPr>
                      <a:lvl2pPr marL="457200" algn="l" defTabSz="914400" rtl="0" eaLnBrk="1" latinLnBrk="0" hangingPunct="1">
                        <a:defRPr sz="1800" b="1" kern="1200">
                          <a:solidFill>
                            <a:schemeClr val="lt1"/>
                          </a:solidFill>
                          <a:latin typeface="微软雅黑"/>
                          <a:ea typeface="微软雅黑"/>
                        </a:defRPr>
                      </a:lvl2pPr>
                      <a:lvl3pPr marL="914400" algn="l" defTabSz="914400" rtl="0" eaLnBrk="1" latinLnBrk="0" hangingPunct="1">
                        <a:defRPr sz="1800" b="1" kern="1200">
                          <a:solidFill>
                            <a:schemeClr val="lt1"/>
                          </a:solidFill>
                          <a:latin typeface="微软雅黑"/>
                          <a:ea typeface="微软雅黑"/>
                        </a:defRPr>
                      </a:lvl3pPr>
                      <a:lvl4pPr marL="1371600" algn="l" defTabSz="914400" rtl="0" eaLnBrk="1" latinLnBrk="0" hangingPunct="1">
                        <a:defRPr sz="1800" b="1" kern="1200">
                          <a:solidFill>
                            <a:schemeClr val="lt1"/>
                          </a:solidFill>
                          <a:latin typeface="微软雅黑"/>
                          <a:ea typeface="微软雅黑"/>
                        </a:defRPr>
                      </a:lvl4pPr>
                      <a:lvl5pPr marL="1828800" algn="l" defTabSz="914400" rtl="0" eaLnBrk="1" latinLnBrk="0" hangingPunct="1">
                        <a:defRPr sz="1800" b="1" kern="1200">
                          <a:solidFill>
                            <a:schemeClr val="lt1"/>
                          </a:solidFill>
                          <a:latin typeface="微软雅黑"/>
                          <a:ea typeface="微软雅黑"/>
                        </a:defRPr>
                      </a:lvl5pPr>
                      <a:lvl6pPr marL="2286000" algn="l" defTabSz="914400" rtl="0" eaLnBrk="1" latinLnBrk="0" hangingPunct="1">
                        <a:defRPr sz="1800" b="1" kern="1200">
                          <a:solidFill>
                            <a:schemeClr val="lt1"/>
                          </a:solidFill>
                          <a:latin typeface="微软雅黑"/>
                          <a:ea typeface="微软雅黑"/>
                        </a:defRPr>
                      </a:lvl6pPr>
                      <a:lvl7pPr marL="2743200" algn="l" defTabSz="914400" rtl="0" eaLnBrk="1" latinLnBrk="0" hangingPunct="1">
                        <a:defRPr sz="1800" b="1" kern="1200">
                          <a:solidFill>
                            <a:schemeClr val="lt1"/>
                          </a:solidFill>
                          <a:latin typeface="微软雅黑"/>
                          <a:ea typeface="微软雅黑"/>
                        </a:defRPr>
                      </a:lvl7pPr>
                      <a:lvl8pPr marL="3200400" algn="l" defTabSz="914400" rtl="0" eaLnBrk="1" latinLnBrk="0" hangingPunct="1">
                        <a:defRPr sz="1800" b="1" kern="1200">
                          <a:solidFill>
                            <a:schemeClr val="lt1"/>
                          </a:solidFill>
                          <a:latin typeface="微软雅黑"/>
                          <a:ea typeface="微软雅黑"/>
                        </a:defRPr>
                      </a:lvl8pPr>
                      <a:lvl9pPr marL="3657600" algn="l" defTabSz="914400" rtl="0" eaLnBrk="1" latinLnBrk="0" hangingPunct="1">
                        <a:defRPr sz="1800" b="1" kern="1200">
                          <a:solidFill>
                            <a:schemeClr val="lt1"/>
                          </a:solidFill>
                          <a:latin typeface="微软雅黑"/>
                          <a:ea typeface="微软雅黑"/>
                        </a:defRPr>
                      </a:lvl9pPr>
                    </a:lstStyle>
                    <a:p>
                      <a:pPr algn="ctr" fontAlgn="ctr"/>
                      <a:r>
                        <a:rPr lang="en-US" sz="1600" b="0">
                          <a:solidFill>
                            <a:schemeClr val="tx1"/>
                          </a:solidFill>
                          <a:latin typeface="Huawei Sans" panose="020C0503030203020204" pitchFamily="34" charset="0"/>
                          <a:ea typeface="+mn-ea"/>
                        </a:rPr>
                        <a:t>IP addressing and routing</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 xmlns:a16="http://schemas.microsoft.com/office/drawing/2014/main" val="10000"/>
                  </a:ext>
                </a:extLst>
              </a:tr>
            </a:tbl>
          </a:graphicData>
        </a:graphic>
      </p:graphicFrame>
      <p:graphicFrame>
        <p:nvGraphicFramePr>
          <p:cNvPr id="17" name="表格 16"/>
          <p:cNvGraphicFramePr>
            <a:graphicFrameLocks noGrp="1"/>
          </p:cNvGraphicFramePr>
          <p:nvPr>
            <p:extLst/>
          </p:nvPr>
        </p:nvGraphicFramePr>
        <p:xfrm>
          <a:off x="6923121" y="3392984"/>
          <a:ext cx="2403854" cy="670560"/>
        </p:xfrm>
        <a:graphic>
          <a:graphicData uri="http://schemas.openxmlformats.org/drawingml/2006/table">
            <a:tbl>
              <a:tblPr firstRow="1" bandRow="1">
                <a:tableStyleId>{7DF18680-E054-41AD-8BC1-D1AEF772440D}</a:tableStyleId>
              </a:tblPr>
              <a:tblGrid>
                <a:gridCol w="1201927">
                  <a:extLst>
                    <a:ext uri="{9D8B030D-6E8A-4147-A177-3AD203B41FA5}">
                      <a16:colId xmlns="" xmlns:a16="http://schemas.microsoft.com/office/drawing/2014/main" val="20000"/>
                    </a:ext>
                  </a:extLst>
                </a:gridCol>
                <a:gridCol w="1201927">
                  <a:extLst>
                    <a:ext uri="{9D8B030D-6E8A-4147-A177-3AD203B41FA5}">
                      <a16:colId xmlns="" xmlns:a16="http://schemas.microsoft.com/office/drawing/2014/main" val="20001"/>
                    </a:ext>
                  </a:extLst>
                </a:gridCol>
              </a:tblGrid>
              <a:tr h="270000">
                <a:tc>
                  <a:txBody>
                    <a:bodyPr/>
                    <a:lstStyle/>
                    <a:p>
                      <a:pPr algn="ctr" fontAlgn="ctr"/>
                      <a:r>
                        <a:rPr lang="en-US" sz="1600" b="0">
                          <a:solidFill>
                            <a:schemeClr val="tx1"/>
                          </a:solidFill>
                          <a:latin typeface="Huawei Sans" panose="020C0503030203020204" pitchFamily="34" charset="0"/>
                        </a:rPr>
                        <a:t>ICMP</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4FBFE"/>
                    </a:solidFill>
                  </a:tcPr>
                </a:tc>
                <a:tc>
                  <a:txBody>
                    <a:bodyPr/>
                    <a:lstStyle/>
                    <a:p>
                      <a:pPr algn="ctr" fontAlgn="ctr"/>
                      <a:r>
                        <a:rPr lang="en-US" sz="1600" b="0">
                          <a:solidFill>
                            <a:schemeClr val="tx1"/>
                          </a:solidFill>
                          <a:latin typeface="Huawei Sans" panose="020C0503030203020204" pitchFamily="34" charset="0"/>
                        </a:rPr>
                        <a:t>IPX</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r h="270000">
                <a:tc gridSpan="2">
                  <a:txBody>
                    <a:bodyPr/>
                    <a:lstStyle/>
                    <a:p>
                      <a:pPr algn="ctr" fontAlgn="ctr"/>
                      <a:r>
                        <a:rPr lang="en-US" sz="1600" b="0">
                          <a:solidFill>
                            <a:schemeClr val="tx1"/>
                          </a:solidFill>
                          <a:latin typeface="Huawei Sans" panose="020C0503030203020204" pitchFamily="34" charset="0"/>
                        </a:rPr>
                        <a:t>IP</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4FBFE"/>
                    </a:solidFill>
                  </a:tcPr>
                </a:tc>
                <a:tc hMerge="1">
                  <a:txBody>
                    <a:bodyPr/>
                    <a:lstStyle/>
                    <a:p>
                      <a:endParaRPr lang="zh-CN" altLang="en-US">
                        <a:solidFill>
                          <a:schemeClr val="tx1"/>
                        </a:solidFill>
                      </a:endParaRPr>
                    </a:p>
                  </a:txBody>
                  <a:tcPr>
                    <a:solidFill>
                      <a:schemeClr val="bg1">
                        <a:lumMod val="85000"/>
                      </a:schemeClr>
                    </a:solidFill>
                  </a:tcPr>
                </a:tc>
                <a:extLst>
                  <a:ext uri="{0D108BD9-81ED-4DB2-BD59-A6C34878D82A}">
                    <a16:rowId xmlns="" xmlns:a16="http://schemas.microsoft.com/office/drawing/2014/main" val="10001"/>
                  </a:ext>
                </a:extLst>
              </a:tr>
            </a:tbl>
          </a:graphicData>
        </a:graphic>
      </p:graphicFrame>
      <p:sp>
        <p:nvSpPr>
          <p:cNvPr id="21" name="文本框 20"/>
          <p:cNvSpPr txBox="1"/>
          <p:nvPr/>
        </p:nvSpPr>
        <p:spPr bwMode="auto">
          <a:xfrm>
            <a:off x="1751279" y="4815733"/>
            <a:ext cx="3214859" cy="347170"/>
          </a:xfrm>
          <a:prstGeom prst="rect">
            <a:avLst/>
          </a:prstGeom>
          <a:noFill/>
          <a:ln w="9525">
            <a:noFill/>
            <a:miter lim="800000"/>
            <a:headEnd/>
            <a:tailEnd/>
          </a:ln>
        </p:spPr>
        <p:txBody>
          <a:bodyPr wrap="square" lIns="99980" tIns="49986" rIns="99980" bIns="49986" rtlCol="0">
            <a:noAutofit/>
          </a:bodyPr>
          <a:lstStyle/>
          <a:p>
            <a:pPr algn="ctr" defTabSz="1001649" eaLnBrk="0" hangingPunct="0"/>
            <a:r>
              <a:rPr lang="en-US" sz="1600" smtClean="0">
                <a:solidFill>
                  <a:srgbClr val="000000"/>
                </a:solidFill>
                <a:latin typeface="Huawei Sans" panose="020C0503030203020204" pitchFamily="34" charset="0"/>
                <a:cs typeface="Arial" pitchFamily="34" charset="0"/>
              </a:rPr>
              <a:t>Equivalent TCP/IP </a:t>
            </a:r>
            <a:r>
              <a:rPr lang="en-US" sz="1600">
                <a:solidFill>
                  <a:srgbClr val="000000"/>
                </a:solidFill>
                <a:latin typeface="Huawei Sans" panose="020C0503030203020204" pitchFamily="34" charset="0"/>
                <a:cs typeface="Arial" pitchFamily="34" charset="0"/>
              </a:rPr>
              <a:t>model</a:t>
            </a:r>
            <a:endParaRPr lang="en-US" sz="1600" dirty="0">
              <a:solidFill>
                <a:srgbClr val="000000"/>
              </a:solidFill>
              <a:latin typeface="Huawei Sans" panose="020C0503030203020204" pitchFamily="34" charset="0"/>
              <a:ea typeface="+mn-ea"/>
              <a:cs typeface="Arial" pitchFamily="34" charset="0"/>
            </a:endParaRPr>
          </a:p>
        </p:txBody>
      </p:sp>
    </p:spTree>
    <p:extLst>
      <p:ext uri="{BB962C8B-B14F-4D97-AF65-F5344CB8AC3E}">
        <p14:creationId xmlns:p14="http://schemas.microsoft.com/office/powerpoint/2010/main" val="2079150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a:latin typeface="Huawei Sans" panose="020C0503030203020204" pitchFamily="34" charset="0"/>
              </a:rPr>
              <a:t>Internet Protocol</a:t>
            </a:r>
          </a:p>
        </p:txBody>
      </p:sp>
      <p:sp>
        <p:nvSpPr>
          <p:cNvPr id="3" name="文本占位符 2"/>
          <p:cNvSpPr>
            <a:spLocks noGrp="1"/>
          </p:cNvSpPr>
          <p:nvPr>
            <p:ph type="body" sz="quarter" idx="10"/>
          </p:nvPr>
        </p:nvSpPr>
        <p:spPr>
          <a:xfrm>
            <a:off x="468317" y="1233488"/>
            <a:ext cx="11276183" cy="2045740"/>
          </a:xfrm>
        </p:spPr>
        <p:txBody>
          <a:bodyPr wrap="square">
            <a:noAutofit/>
          </a:bodyPr>
          <a:lstStyle/>
          <a:p>
            <a:pPr fontAlgn="ctr"/>
            <a:r>
              <a:rPr lang="en-US" sz="2000" dirty="0">
                <a:latin typeface="Huawei Sans" panose="020C0503030203020204" pitchFamily="34" charset="0"/>
              </a:rPr>
              <a:t>IP is short for the Internet Protocol. IP is the name of a protocol file with small content. It defines and describes the format of IP packets.</a:t>
            </a:r>
          </a:p>
          <a:p>
            <a:pPr fontAlgn="ctr"/>
            <a:r>
              <a:rPr lang="en-US" sz="2000" dirty="0">
                <a:latin typeface="Huawei Sans" panose="020C0503030203020204" pitchFamily="34" charset="0"/>
              </a:rPr>
              <a:t>The frequently mentioned IP refers to any content related directly or indirectly to the Internet Protocol, instead of the Internet Protocol itself.</a:t>
            </a:r>
          </a:p>
        </p:txBody>
      </p:sp>
      <p:sp>
        <p:nvSpPr>
          <p:cNvPr id="8" name="圆角矩形 75"/>
          <p:cNvSpPr/>
          <p:nvPr/>
        </p:nvSpPr>
        <p:spPr>
          <a:xfrm>
            <a:off x="2474867" y="3519328"/>
            <a:ext cx="3621133" cy="394020"/>
          </a:xfrm>
          <a:prstGeom prst="roundRect">
            <a:avLst>
              <a:gd name="adj" fmla="val 10604"/>
            </a:avLst>
          </a:prstGeom>
          <a:solidFill>
            <a:srgbClr val="00B0F0"/>
          </a:solidFill>
          <a:ln>
            <a:noFill/>
          </a:ln>
        </p:spPr>
        <p:txBody>
          <a:bodyPr wrap="square" rtlCol="0" anchor="ctr" anchorCtr="0">
            <a:noAutofit/>
          </a:bodyPr>
          <a:lstStyle/>
          <a:p>
            <a:pPr algn="ctr" fontAlgn="auto">
              <a:spcBef>
                <a:spcPts val="0"/>
              </a:spcBef>
              <a:spcAft>
                <a:spcPts val="0"/>
              </a:spcAft>
            </a:pPr>
            <a:r>
              <a:rPr lang="en-US" altLang="zh-CN" b="1" dirty="0">
                <a:solidFill>
                  <a:prstClr val="white"/>
                </a:solidFill>
              </a:rPr>
              <a:t>Function</a:t>
            </a:r>
          </a:p>
        </p:txBody>
      </p:sp>
      <p:sp>
        <p:nvSpPr>
          <p:cNvPr id="9" name="圆角矩形 75"/>
          <p:cNvSpPr/>
          <p:nvPr/>
        </p:nvSpPr>
        <p:spPr>
          <a:xfrm>
            <a:off x="2474867" y="3950833"/>
            <a:ext cx="3621133" cy="168796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noAutofit/>
          </a:bodyPr>
          <a:lstStyle/>
          <a:p>
            <a:pPr marL="177800" indent="-177800" algn="just">
              <a:lnSpc>
                <a:spcPts val="2600"/>
              </a:lnSpc>
              <a:spcAft>
                <a:spcPts val="600"/>
              </a:spcAft>
              <a:buFont typeface="Arial" panose="020B0604020202020204" pitchFamily="34" charset="0"/>
              <a:buChar char="•"/>
            </a:pPr>
            <a:r>
              <a:rPr lang="en-US" altLang="zh-CN" sz="1600" dirty="0">
                <a:solidFill>
                  <a:prstClr val="black"/>
                </a:solidFill>
              </a:rPr>
              <a:t>Provides logical addresses for devices at the network layer.</a:t>
            </a:r>
          </a:p>
          <a:p>
            <a:pPr marL="177800" indent="-177800" algn="just">
              <a:lnSpc>
                <a:spcPts val="2600"/>
              </a:lnSpc>
              <a:spcAft>
                <a:spcPts val="600"/>
              </a:spcAft>
              <a:buFont typeface="Arial" panose="020B0604020202020204" pitchFamily="34" charset="0"/>
              <a:buChar char="•"/>
            </a:pPr>
            <a:r>
              <a:rPr lang="en-US" altLang="zh-CN" sz="1600" dirty="0">
                <a:solidFill>
                  <a:prstClr val="black"/>
                </a:solidFill>
              </a:rPr>
              <a:t>Is responsible for addressing and forwarding data packets.</a:t>
            </a:r>
          </a:p>
        </p:txBody>
      </p:sp>
      <p:sp>
        <p:nvSpPr>
          <p:cNvPr id="14" name="圆角矩形 75"/>
          <p:cNvSpPr/>
          <p:nvPr/>
        </p:nvSpPr>
        <p:spPr>
          <a:xfrm>
            <a:off x="6480197" y="3519328"/>
            <a:ext cx="2728197" cy="394020"/>
          </a:xfrm>
          <a:prstGeom prst="roundRect">
            <a:avLst>
              <a:gd name="adj" fmla="val 10604"/>
            </a:avLst>
          </a:prstGeom>
          <a:solidFill>
            <a:srgbClr val="00B0F0"/>
          </a:solidFill>
          <a:ln>
            <a:noFill/>
          </a:ln>
        </p:spPr>
        <p:txBody>
          <a:bodyPr wrap="square" rtlCol="0" anchor="ctr" anchorCtr="0">
            <a:noAutofit/>
          </a:bodyPr>
          <a:lstStyle/>
          <a:p>
            <a:pPr algn="ctr" fontAlgn="auto">
              <a:spcBef>
                <a:spcPts val="0"/>
              </a:spcBef>
              <a:spcAft>
                <a:spcPts val="0"/>
              </a:spcAft>
            </a:pPr>
            <a:r>
              <a:rPr lang="en-US" altLang="zh-CN" b="1" dirty="0">
                <a:solidFill>
                  <a:prstClr val="white"/>
                </a:solidFill>
              </a:rPr>
              <a:t>Version</a:t>
            </a:r>
          </a:p>
        </p:txBody>
      </p:sp>
      <p:sp>
        <p:nvSpPr>
          <p:cNvPr id="15" name="圆角矩形 75"/>
          <p:cNvSpPr/>
          <p:nvPr/>
        </p:nvSpPr>
        <p:spPr>
          <a:xfrm>
            <a:off x="6480197" y="3950833"/>
            <a:ext cx="2728197" cy="168796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noAutofit/>
          </a:bodyPr>
          <a:lstStyle/>
          <a:p>
            <a:pPr marL="177800" indent="-177800" algn="just">
              <a:lnSpc>
                <a:spcPts val="2600"/>
              </a:lnSpc>
              <a:spcAft>
                <a:spcPts val="600"/>
              </a:spcAft>
              <a:buFont typeface="Arial" panose="020B0604020202020204" pitchFamily="34" charset="0"/>
              <a:buChar char="•"/>
            </a:pPr>
            <a:r>
              <a:rPr lang="it-IT" altLang="zh-CN" sz="1600" dirty="0">
                <a:solidFill>
                  <a:prstClr val="black"/>
                </a:solidFill>
              </a:rPr>
              <a:t>IP Version 4 (IPv4)</a:t>
            </a:r>
          </a:p>
          <a:p>
            <a:pPr marL="177800" indent="-177800" algn="just">
              <a:lnSpc>
                <a:spcPts val="2600"/>
              </a:lnSpc>
              <a:spcAft>
                <a:spcPts val="600"/>
              </a:spcAft>
              <a:buFont typeface="Arial" panose="020B0604020202020204" pitchFamily="34" charset="0"/>
              <a:buChar char="•"/>
            </a:pPr>
            <a:r>
              <a:rPr lang="it-IT" altLang="zh-CN" sz="1600" dirty="0">
                <a:solidFill>
                  <a:prstClr val="black"/>
                </a:solidFill>
              </a:rPr>
              <a:t>IP Version 6 (IPv6)</a:t>
            </a:r>
          </a:p>
        </p:txBody>
      </p:sp>
    </p:spTree>
    <p:extLst>
      <p:ext uri="{BB962C8B-B14F-4D97-AF65-F5344CB8AC3E}">
        <p14:creationId xmlns:p14="http://schemas.microsoft.com/office/powerpoint/2010/main" val="418379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a:latin typeface="Huawei Sans" panose="020C0503030203020204" pitchFamily="34" charset="0"/>
              </a:rPr>
              <a:t>Data Encapsulation</a:t>
            </a:r>
          </a:p>
        </p:txBody>
      </p:sp>
      <p:graphicFrame>
        <p:nvGraphicFramePr>
          <p:cNvPr id="3" name="表格 2"/>
          <p:cNvGraphicFramePr>
            <a:graphicFrameLocks noGrp="1"/>
          </p:cNvGraphicFramePr>
          <p:nvPr>
            <p:extLst/>
          </p:nvPr>
        </p:nvGraphicFramePr>
        <p:xfrm>
          <a:off x="2884349" y="1490013"/>
          <a:ext cx="1944216" cy="415789"/>
        </p:xfrm>
        <a:graphic>
          <a:graphicData uri="http://schemas.openxmlformats.org/drawingml/2006/table">
            <a:tbl>
              <a:tblPr firstRow="1" bandRow="1">
                <a:tableStyleId>{EB344D84-9AFB-497E-A393-DC336BA19D2E}</a:tableStyleId>
              </a:tblPr>
              <a:tblGrid>
                <a:gridCol w="1944216">
                  <a:extLst>
                    <a:ext uri="{9D8B030D-6E8A-4147-A177-3AD203B41FA5}">
                      <a16:colId xmlns="" xmlns:a16="http://schemas.microsoft.com/office/drawing/2014/main" val="20000"/>
                    </a:ext>
                  </a:extLst>
                </a:gridCol>
              </a:tblGrid>
              <a:tr h="415789">
                <a:tc>
                  <a:txBody>
                    <a:bodyPr/>
                    <a:lstStyle/>
                    <a:p>
                      <a:pPr marL="0" algn="ctr" defTabSz="914400" rtl="0" eaLnBrk="1" fontAlgn="ctr" latinLnBrk="0" hangingPunct="1"/>
                      <a:r>
                        <a:rPr lang="en-US" sz="1600" b="0">
                          <a:solidFill>
                            <a:schemeClr val="dk1"/>
                          </a:solidFill>
                          <a:latin typeface="Huawei Sans" panose="020C0503030203020204" pitchFamily="34" charset="0"/>
                          <a:ea typeface="+mn-ea"/>
                          <a:cs typeface="+mn-cs"/>
                        </a:rPr>
                        <a:t>Application Layer</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4" name="表格 3"/>
          <p:cNvGraphicFramePr>
            <a:graphicFrameLocks noGrp="1"/>
          </p:cNvGraphicFramePr>
          <p:nvPr>
            <p:extLst/>
          </p:nvPr>
        </p:nvGraphicFramePr>
        <p:xfrm>
          <a:off x="2884349" y="2176231"/>
          <a:ext cx="1944216" cy="415789"/>
        </p:xfrm>
        <a:graphic>
          <a:graphicData uri="http://schemas.openxmlformats.org/drawingml/2006/table">
            <a:tbl>
              <a:tblPr firstRow="1" bandRow="1">
                <a:tableStyleId>{EB344D84-9AFB-497E-A393-DC336BA19D2E}</a:tableStyleId>
              </a:tblPr>
              <a:tblGrid>
                <a:gridCol w="1944216">
                  <a:extLst>
                    <a:ext uri="{9D8B030D-6E8A-4147-A177-3AD203B41FA5}">
                      <a16:colId xmlns="" xmlns:a16="http://schemas.microsoft.com/office/drawing/2014/main" val="20000"/>
                    </a:ext>
                  </a:extLst>
                </a:gridCol>
              </a:tblGrid>
              <a:tr h="415789">
                <a:tc>
                  <a:txBody>
                    <a:bodyPr/>
                    <a:lstStyle/>
                    <a:p>
                      <a:pPr marL="0" algn="ctr" defTabSz="914400" rtl="0" eaLnBrk="1" fontAlgn="ctr" latinLnBrk="0" hangingPunct="1"/>
                      <a:r>
                        <a:rPr lang="en-US" sz="1600" b="0">
                          <a:solidFill>
                            <a:schemeClr val="dk1"/>
                          </a:solidFill>
                          <a:latin typeface="Huawei Sans" panose="020C0503030203020204" pitchFamily="34" charset="0"/>
                          <a:ea typeface="+mn-ea"/>
                          <a:cs typeface="+mn-cs"/>
                        </a:rPr>
                        <a:t>Transport layer</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5" name="表格 4"/>
          <p:cNvGraphicFramePr>
            <a:graphicFrameLocks noGrp="1"/>
          </p:cNvGraphicFramePr>
          <p:nvPr>
            <p:extLst/>
          </p:nvPr>
        </p:nvGraphicFramePr>
        <p:xfrm>
          <a:off x="2884349" y="2862449"/>
          <a:ext cx="1944216" cy="415789"/>
        </p:xfrm>
        <a:graphic>
          <a:graphicData uri="http://schemas.openxmlformats.org/drawingml/2006/table">
            <a:tbl>
              <a:tblPr firstRow="1" bandRow="1">
                <a:tableStyleId>{EB344D84-9AFB-497E-A393-DC336BA19D2E}</a:tableStyleId>
              </a:tblPr>
              <a:tblGrid>
                <a:gridCol w="1944216">
                  <a:extLst>
                    <a:ext uri="{9D8B030D-6E8A-4147-A177-3AD203B41FA5}">
                      <a16:colId xmlns="" xmlns:a16="http://schemas.microsoft.com/office/drawing/2014/main" val="20000"/>
                    </a:ext>
                  </a:extLst>
                </a:gridCol>
              </a:tblGrid>
              <a:tr h="415789">
                <a:tc>
                  <a:txBody>
                    <a:bodyPr/>
                    <a:lstStyle/>
                    <a:p>
                      <a:pPr marL="0" algn="ctr" defTabSz="914400" rtl="0" eaLnBrk="1" fontAlgn="ctr" latinLnBrk="0" hangingPunct="1"/>
                      <a:r>
                        <a:rPr lang="en-US" sz="1600" b="1">
                          <a:solidFill>
                            <a:schemeClr val="bg1"/>
                          </a:solidFill>
                          <a:latin typeface="Huawei Sans" panose="020C0503030203020204" pitchFamily="34" charset="0"/>
                          <a:ea typeface="+mn-ea"/>
                          <a:cs typeface="+mn-cs"/>
                        </a:rPr>
                        <a:t>Network layer</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6" name="表格 5"/>
          <p:cNvGraphicFramePr>
            <a:graphicFrameLocks noGrp="1"/>
          </p:cNvGraphicFramePr>
          <p:nvPr>
            <p:extLst/>
          </p:nvPr>
        </p:nvGraphicFramePr>
        <p:xfrm>
          <a:off x="2884349" y="3548667"/>
          <a:ext cx="1944216" cy="415789"/>
        </p:xfrm>
        <a:graphic>
          <a:graphicData uri="http://schemas.openxmlformats.org/drawingml/2006/table">
            <a:tbl>
              <a:tblPr firstRow="1" bandRow="1">
                <a:tableStyleId>{EB344D84-9AFB-497E-A393-DC336BA19D2E}</a:tableStyleId>
              </a:tblPr>
              <a:tblGrid>
                <a:gridCol w="1944216">
                  <a:extLst>
                    <a:ext uri="{9D8B030D-6E8A-4147-A177-3AD203B41FA5}">
                      <a16:colId xmlns="" xmlns:a16="http://schemas.microsoft.com/office/drawing/2014/main" val="20000"/>
                    </a:ext>
                  </a:extLst>
                </a:gridCol>
              </a:tblGrid>
              <a:tr h="415789">
                <a:tc>
                  <a:txBody>
                    <a:bodyPr/>
                    <a:lstStyle/>
                    <a:p>
                      <a:pPr marL="0" algn="ctr" defTabSz="914400" rtl="0" eaLnBrk="1" fontAlgn="ctr" latinLnBrk="0" hangingPunct="1"/>
                      <a:r>
                        <a:rPr lang="en-US" sz="1600" b="0" dirty="0">
                          <a:solidFill>
                            <a:schemeClr val="dk1"/>
                          </a:solidFill>
                          <a:latin typeface="Huawei Sans" panose="020C0503030203020204" pitchFamily="34" charset="0"/>
                          <a:ea typeface="+mn-ea"/>
                          <a:cs typeface="+mn-cs"/>
                        </a:rPr>
                        <a:t>Data link layer</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7" name="表格 6"/>
          <p:cNvGraphicFramePr>
            <a:graphicFrameLocks noGrp="1"/>
          </p:cNvGraphicFramePr>
          <p:nvPr>
            <p:extLst/>
          </p:nvPr>
        </p:nvGraphicFramePr>
        <p:xfrm>
          <a:off x="2884349" y="4234885"/>
          <a:ext cx="1944216" cy="415789"/>
        </p:xfrm>
        <a:graphic>
          <a:graphicData uri="http://schemas.openxmlformats.org/drawingml/2006/table">
            <a:tbl>
              <a:tblPr firstRow="1" bandRow="1">
                <a:tableStyleId>{EB344D84-9AFB-497E-A393-DC336BA19D2E}</a:tableStyleId>
              </a:tblPr>
              <a:tblGrid>
                <a:gridCol w="1944216">
                  <a:extLst>
                    <a:ext uri="{9D8B030D-6E8A-4147-A177-3AD203B41FA5}">
                      <a16:colId xmlns="" xmlns:a16="http://schemas.microsoft.com/office/drawing/2014/main" val="20000"/>
                    </a:ext>
                  </a:extLst>
                </a:gridCol>
              </a:tblGrid>
              <a:tr h="415789">
                <a:tc>
                  <a:txBody>
                    <a:bodyPr/>
                    <a:lstStyle/>
                    <a:p>
                      <a:pPr marL="0" algn="ctr" defTabSz="914400" rtl="0" eaLnBrk="1" fontAlgn="ctr" latinLnBrk="0" hangingPunct="1"/>
                      <a:r>
                        <a:rPr lang="en-US" sz="1600" b="0">
                          <a:solidFill>
                            <a:schemeClr val="dk1"/>
                          </a:solidFill>
                          <a:latin typeface="Huawei Sans" panose="020C0503030203020204" pitchFamily="34" charset="0"/>
                          <a:ea typeface="+mn-ea"/>
                          <a:cs typeface="+mn-cs"/>
                        </a:rPr>
                        <a:t>Physical Layer</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bl>
          </a:graphicData>
        </a:graphic>
      </p:graphicFrame>
      <p:grpSp>
        <p:nvGrpSpPr>
          <p:cNvPr id="8" name="组合 76"/>
          <p:cNvGrpSpPr>
            <a:grpSpLocks/>
          </p:cNvGrpSpPr>
          <p:nvPr/>
        </p:nvGrpSpPr>
        <p:grpSpPr bwMode="auto">
          <a:xfrm>
            <a:off x="5411615" y="4240836"/>
            <a:ext cx="2462213" cy="401637"/>
            <a:chOff x="5004048" y="5681302"/>
            <a:chExt cx="2461177" cy="366712"/>
          </a:xfrm>
        </p:grpSpPr>
        <p:cxnSp>
          <p:nvCxnSpPr>
            <p:cNvPr id="9" name="直接连接符 39"/>
            <p:cNvCxnSpPr>
              <a:cxnSpLocks noChangeShapeType="1"/>
            </p:cNvCxnSpPr>
            <p:nvPr/>
          </p:nvCxnSpPr>
          <p:spPr bwMode="auto">
            <a:xfrm>
              <a:off x="5004048" y="6040526"/>
              <a:ext cx="359989"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0" name="直接连接符 39"/>
            <p:cNvCxnSpPr>
              <a:cxnSpLocks noChangeShapeType="1"/>
            </p:cNvCxnSpPr>
            <p:nvPr/>
          </p:nvCxnSpPr>
          <p:spPr bwMode="auto">
            <a:xfrm rot="-5400000">
              <a:off x="5184425" y="5868401"/>
              <a:ext cx="359224"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1" name="直接连接符 39"/>
            <p:cNvCxnSpPr>
              <a:cxnSpLocks noChangeShapeType="1"/>
            </p:cNvCxnSpPr>
            <p:nvPr/>
          </p:nvCxnSpPr>
          <p:spPr bwMode="auto">
            <a:xfrm>
              <a:off x="5364037" y="5687037"/>
              <a:ext cx="359989"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2" name="直接连接符 39"/>
            <p:cNvCxnSpPr>
              <a:cxnSpLocks noChangeShapeType="1"/>
            </p:cNvCxnSpPr>
            <p:nvPr/>
          </p:nvCxnSpPr>
          <p:spPr bwMode="auto">
            <a:xfrm rot="-5400000">
              <a:off x="5538667" y="5860914"/>
              <a:ext cx="359224"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3" name="直接连接符 39"/>
            <p:cNvCxnSpPr>
              <a:cxnSpLocks noChangeShapeType="1"/>
            </p:cNvCxnSpPr>
            <p:nvPr/>
          </p:nvCxnSpPr>
          <p:spPr bwMode="auto">
            <a:xfrm rot="-5400000">
              <a:off x="5891153" y="5860914"/>
              <a:ext cx="359224"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4" name="直接连接符 39"/>
            <p:cNvCxnSpPr>
              <a:cxnSpLocks noChangeShapeType="1"/>
            </p:cNvCxnSpPr>
            <p:nvPr/>
          </p:nvCxnSpPr>
          <p:spPr bwMode="auto">
            <a:xfrm>
              <a:off x="6057515" y="5692772"/>
              <a:ext cx="359989"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5" name="直接连接符 39"/>
            <p:cNvCxnSpPr>
              <a:cxnSpLocks noChangeShapeType="1"/>
            </p:cNvCxnSpPr>
            <p:nvPr/>
          </p:nvCxnSpPr>
          <p:spPr bwMode="auto">
            <a:xfrm rot="-5400000">
              <a:off x="6232144" y="5866649"/>
              <a:ext cx="359224"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6" name="直接连接符 15"/>
            <p:cNvCxnSpPr>
              <a:cxnSpLocks noChangeShapeType="1"/>
            </p:cNvCxnSpPr>
            <p:nvPr/>
          </p:nvCxnSpPr>
          <p:spPr bwMode="auto">
            <a:xfrm>
              <a:off x="5710776" y="6040526"/>
              <a:ext cx="359989"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7" name="直接连接符 39"/>
            <p:cNvCxnSpPr>
              <a:cxnSpLocks noChangeShapeType="1"/>
            </p:cNvCxnSpPr>
            <p:nvPr/>
          </p:nvCxnSpPr>
          <p:spPr bwMode="auto">
            <a:xfrm>
              <a:off x="6398506" y="6040526"/>
              <a:ext cx="359989"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8" name="直接连接符 39"/>
            <p:cNvCxnSpPr>
              <a:cxnSpLocks noChangeShapeType="1"/>
            </p:cNvCxnSpPr>
            <p:nvPr/>
          </p:nvCxnSpPr>
          <p:spPr bwMode="auto">
            <a:xfrm rot="-5400000">
              <a:off x="6578883" y="5868402"/>
              <a:ext cx="359224"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9" name="直接连接符 39"/>
            <p:cNvCxnSpPr>
              <a:cxnSpLocks noChangeShapeType="1"/>
            </p:cNvCxnSpPr>
            <p:nvPr/>
          </p:nvCxnSpPr>
          <p:spPr bwMode="auto">
            <a:xfrm>
              <a:off x="6745245" y="5687038"/>
              <a:ext cx="359989"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20" name="直接连接符 39"/>
            <p:cNvCxnSpPr>
              <a:cxnSpLocks noChangeShapeType="1"/>
            </p:cNvCxnSpPr>
            <p:nvPr/>
          </p:nvCxnSpPr>
          <p:spPr bwMode="auto">
            <a:xfrm rot="-5400000">
              <a:off x="6933125" y="5860915"/>
              <a:ext cx="359224"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21" name="直接连接符 39"/>
            <p:cNvCxnSpPr>
              <a:cxnSpLocks noChangeShapeType="1"/>
            </p:cNvCxnSpPr>
            <p:nvPr/>
          </p:nvCxnSpPr>
          <p:spPr bwMode="auto">
            <a:xfrm>
              <a:off x="7105236" y="6040526"/>
              <a:ext cx="359989"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grpSp>
      <p:sp>
        <p:nvSpPr>
          <p:cNvPr id="22" name="Text Box 232"/>
          <p:cNvSpPr txBox="1">
            <a:spLocks noChangeArrowheads="1"/>
          </p:cNvSpPr>
          <p:nvPr/>
        </p:nvSpPr>
        <p:spPr bwMode="auto">
          <a:xfrm>
            <a:off x="8094941" y="2196316"/>
            <a:ext cx="10118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600">
                <a:latin typeface="Huawei Sans" panose="020C0503030203020204" pitchFamily="34" charset="0"/>
                <a:ea typeface="+mn-ea"/>
              </a:rPr>
              <a:t>Segment</a:t>
            </a:r>
          </a:p>
        </p:txBody>
      </p:sp>
      <p:sp>
        <p:nvSpPr>
          <p:cNvPr id="23" name="Text Box 233"/>
          <p:cNvSpPr txBox="1">
            <a:spLocks noChangeArrowheads="1"/>
          </p:cNvSpPr>
          <p:nvPr/>
        </p:nvSpPr>
        <p:spPr bwMode="auto">
          <a:xfrm>
            <a:off x="8092536" y="2882534"/>
            <a:ext cx="803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600">
                <a:latin typeface="Huawei Sans" panose="020C0503030203020204" pitchFamily="34" charset="0"/>
                <a:ea typeface="+mn-ea"/>
              </a:rPr>
              <a:t>Packet</a:t>
            </a:r>
          </a:p>
        </p:txBody>
      </p:sp>
      <p:sp>
        <p:nvSpPr>
          <p:cNvPr id="24" name="Text Box 234"/>
          <p:cNvSpPr txBox="1">
            <a:spLocks noChangeArrowheads="1"/>
          </p:cNvSpPr>
          <p:nvPr/>
        </p:nvSpPr>
        <p:spPr bwMode="auto">
          <a:xfrm>
            <a:off x="8071697" y="3568752"/>
            <a:ext cx="8066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600">
                <a:latin typeface="Huawei Sans" panose="020C0503030203020204" pitchFamily="34" charset="0"/>
                <a:ea typeface="+mn-ea"/>
              </a:rPr>
              <a:t>Frame</a:t>
            </a:r>
          </a:p>
        </p:txBody>
      </p:sp>
      <p:sp>
        <p:nvSpPr>
          <p:cNvPr id="25" name="Text Box 235"/>
          <p:cNvSpPr txBox="1">
            <a:spLocks noChangeArrowheads="1"/>
          </p:cNvSpPr>
          <p:nvPr/>
        </p:nvSpPr>
        <p:spPr bwMode="auto">
          <a:xfrm>
            <a:off x="8082117" y="4254970"/>
            <a:ext cx="4363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600">
                <a:latin typeface="Huawei Sans" panose="020C0503030203020204" pitchFamily="34" charset="0"/>
                <a:ea typeface="+mn-ea"/>
              </a:rPr>
              <a:t>Bit</a:t>
            </a:r>
          </a:p>
        </p:txBody>
      </p:sp>
      <p:sp>
        <p:nvSpPr>
          <p:cNvPr id="26" name="Text Box 293"/>
          <p:cNvSpPr txBox="1">
            <a:spLocks noChangeArrowheads="1"/>
          </p:cNvSpPr>
          <p:nvPr/>
        </p:nvSpPr>
        <p:spPr bwMode="auto">
          <a:xfrm>
            <a:off x="8071697" y="1510098"/>
            <a:ext cx="61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600" dirty="0">
                <a:latin typeface="Huawei Sans" panose="020C0503030203020204" pitchFamily="34" charset="0"/>
                <a:ea typeface="+mn-ea"/>
              </a:rPr>
              <a:t>PDU</a:t>
            </a:r>
          </a:p>
        </p:txBody>
      </p:sp>
      <p:graphicFrame>
        <p:nvGraphicFramePr>
          <p:cNvPr id="27" name="表格 26"/>
          <p:cNvGraphicFramePr>
            <a:graphicFrameLocks noGrp="1"/>
          </p:cNvGraphicFramePr>
          <p:nvPr>
            <p:extLst/>
          </p:nvPr>
        </p:nvGraphicFramePr>
        <p:xfrm>
          <a:off x="7226773" y="1545802"/>
          <a:ext cx="620564" cy="360000"/>
        </p:xfrm>
        <a:graphic>
          <a:graphicData uri="http://schemas.openxmlformats.org/drawingml/2006/table">
            <a:tbl>
              <a:tblPr firstRow="1" bandRow="1">
                <a:tableStyleId>{2D5ABB26-0587-4C30-8999-92F81FD0307C}</a:tableStyleId>
              </a:tblPr>
              <a:tblGrid>
                <a:gridCol w="620564">
                  <a:extLst>
                    <a:ext uri="{9D8B030D-6E8A-4147-A177-3AD203B41FA5}">
                      <a16:colId xmlns="" xmlns:a16="http://schemas.microsoft.com/office/drawing/2014/main" val="20000"/>
                    </a:ext>
                  </a:extLst>
                </a:gridCol>
              </a:tblGrid>
              <a:tr h="360000">
                <a:tc>
                  <a:txBody>
                    <a:bodyPr/>
                    <a:lstStyle/>
                    <a:p>
                      <a:pPr algn="ctr" fontAlgn="ctr"/>
                      <a:r>
                        <a:rPr lang="en-US" sz="1400">
                          <a:latin typeface="Huawei Sans" panose="020C0503030203020204" pitchFamily="34" charset="0"/>
                        </a:rPr>
                        <a:t>Data</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graphicFrame>
        <p:nvGraphicFramePr>
          <p:cNvPr id="28" name="表格 27"/>
          <p:cNvGraphicFramePr>
            <a:graphicFrameLocks noGrp="1"/>
          </p:cNvGraphicFramePr>
          <p:nvPr>
            <p:extLst/>
          </p:nvPr>
        </p:nvGraphicFramePr>
        <p:xfrm>
          <a:off x="6866772" y="2221611"/>
          <a:ext cx="1034273" cy="360000"/>
        </p:xfrm>
        <a:graphic>
          <a:graphicData uri="http://schemas.openxmlformats.org/drawingml/2006/table">
            <a:tbl>
              <a:tblPr firstRow="1" bandRow="1">
                <a:tableStyleId>{2D5ABB26-0587-4C30-8999-92F81FD0307C}</a:tableStyleId>
              </a:tblPr>
              <a:tblGrid>
                <a:gridCol w="413709">
                  <a:extLst>
                    <a:ext uri="{9D8B030D-6E8A-4147-A177-3AD203B41FA5}">
                      <a16:colId xmlns="" xmlns:a16="http://schemas.microsoft.com/office/drawing/2014/main" val="20000"/>
                    </a:ext>
                  </a:extLst>
                </a:gridCol>
                <a:gridCol w="620564">
                  <a:extLst>
                    <a:ext uri="{9D8B030D-6E8A-4147-A177-3AD203B41FA5}">
                      <a16:colId xmlns="" xmlns:a16="http://schemas.microsoft.com/office/drawing/2014/main" val="20001"/>
                    </a:ext>
                  </a:extLst>
                </a:gridCol>
              </a:tblGrid>
              <a:tr h="360000">
                <a:tc>
                  <a:txBody>
                    <a:bodyPr/>
                    <a:lstStyle/>
                    <a:p>
                      <a:pPr algn="l" rtl="0" fontAlgn="ctr"/>
                      <a:endParaRPr lang="zh-CN" altLang="en-US" sz="1400" dirty="0">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B8E7F9"/>
                    </a:solidFill>
                  </a:tcPr>
                </a:tc>
                <a:tc>
                  <a:txBody>
                    <a:bodyPr/>
                    <a:lstStyle/>
                    <a:p>
                      <a:pPr algn="ctr" fontAlgn="ctr"/>
                      <a:r>
                        <a:rPr lang="en-US" sz="1400" dirty="0">
                          <a:latin typeface="Huawei Sans" panose="020C0503030203020204" pitchFamily="34" charset="0"/>
                        </a:rPr>
                        <a:t>Data</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graphicFrame>
        <p:nvGraphicFramePr>
          <p:cNvPr id="29" name="表格 28"/>
          <p:cNvGraphicFramePr>
            <a:graphicFrameLocks noGrp="1"/>
          </p:cNvGraphicFramePr>
          <p:nvPr>
            <p:extLst/>
          </p:nvPr>
        </p:nvGraphicFramePr>
        <p:xfrm>
          <a:off x="6506772" y="2897420"/>
          <a:ext cx="1447983" cy="360000"/>
        </p:xfrm>
        <a:graphic>
          <a:graphicData uri="http://schemas.openxmlformats.org/drawingml/2006/table">
            <a:tbl>
              <a:tblPr firstRow="1" bandRow="1">
                <a:tableStyleId>{2D5ABB26-0587-4C30-8999-92F81FD0307C}</a:tableStyleId>
              </a:tblPr>
              <a:tblGrid>
                <a:gridCol w="413709">
                  <a:extLst>
                    <a:ext uri="{9D8B030D-6E8A-4147-A177-3AD203B41FA5}">
                      <a16:colId xmlns="" xmlns:a16="http://schemas.microsoft.com/office/drawing/2014/main" val="20000"/>
                    </a:ext>
                  </a:extLst>
                </a:gridCol>
                <a:gridCol w="1034274">
                  <a:extLst>
                    <a:ext uri="{9D8B030D-6E8A-4147-A177-3AD203B41FA5}">
                      <a16:colId xmlns="" xmlns:a16="http://schemas.microsoft.com/office/drawing/2014/main" val="20001"/>
                    </a:ext>
                  </a:extLst>
                </a:gridCol>
              </a:tblGrid>
              <a:tr h="360000">
                <a:tc>
                  <a:txBody>
                    <a:bodyPr/>
                    <a:lstStyle/>
                    <a:p>
                      <a:pPr algn="l" rtl="0" fontAlgn="ctr"/>
                      <a:endParaRPr lang="zh-CN" altLang="en-US" sz="1400" dirty="0">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fontAlgn="ctr"/>
                      <a:r>
                        <a:rPr lang="en-US" sz="1400">
                          <a:latin typeface="Huawei Sans" panose="020C0503030203020204" pitchFamily="34" charset="0"/>
                        </a:rPr>
                        <a:t>Data</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graphicFrame>
        <p:nvGraphicFramePr>
          <p:cNvPr id="30" name="表格 29"/>
          <p:cNvGraphicFramePr>
            <a:graphicFrameLocks noGrp="1"/>
          </p:cNvGraphicFramePr>
          <p:nvPr>
            <p:extLst/>
          </p:nvPr>
        </p:nvGraphicFramePr>
        <p:xfrm>
          <a:off x="6298493" y="3573229"/>
          <a:ext cx="1687336" cy="360000"/>
        </p:xfrm>
        <a:graphic>
          <a:graphicData uri="http://schemas.openxmlformats.org/drawingml/2006/table">
            <a:tbl>
              <a:tblPr firstRow="1" bandRow="1">
                <a:tableStyleId>{2D5ABB26-0587-4C30-8999-92F81FD0307C}</a:tableStyleId>
              </a:tblPr>
              <a:tblGrid>
                <a:gridCol w="413709">
                  <a:extLst>
                    <a:ext uri="{9D8B030D-6E8A-4147-A177-3AD203B41FA5}">
                      <a16:colId xmlns="" xmlns:a16="http://schemas.microsoft.com/office/drawing/2014/main" val="20000"/>
                    </a:ext>
                  </a:extLst>
                </a:gridCol>
                <a:gridCol w="1034273">
                  <a:extLst>
                    <a:ext uri="{9D8B030D-6E8A-4147-A177-3AD203B41FA5}">
                      <a16:colId xmlns="" xmlns:a16="http://schemas.microsoft.com/office/drawing/2014/main" val="20001"/>
                    </a:ext>
                  </a:extLst>
                </a:gridCol>
                <a:gridCol w="239354">
                  <a:extLst>
                    <a:ext uri="{9D8B030D-6E8A-4147-A177-3AD203B41FA5}">
                      <a16:colId xmlns="" xmlns:a16="http://schemas.microsoft.com/office/drawing/2014/main" val="20002"/>
                    </a:ext>
                  </a:extLst>
                </a:gridCol>
              </a:tblGrid>
              <a:tr h="360000">
                <a:tc>
                  <a:txBody>
                    <a:bodyPr/>
                    <a:lstStyle/>
                    <a:p>
                      <a:pPr algn="l" rtl="0" fontAlgn="ctr"/>
                      <a:endParaRPr lang="zh-CN" altLang="en-US" sz="1400" dirty="0">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B8E7F9"/>
                    </a:solidFill>
                  </a:tcPr>
                </a:tc>
                <a:tc>
                  <a:txBody>
                    <a:bodyPr/>
                    <a:lstStyle/>
                    <a:p>
                      <a:pPr algn="ctr" fontAlgn="ctr"/>
                      <a:r>
                        <a:rPr lang="en-US" sz="1400">
                          <a:latin typeface="Huawei Sans" panose="020C0503030203020204" pitchFamily="34" charset="0"/>
                        </a:rPr>
                        <a:t>Data</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rtl="0" fontAlgn="ctr"/>
                      <a:endParaRPr lang="zh-CN" altLang="en-US" sz="1400" dirty="0">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B8E7F9"/>
                    </a:solidFill>
                  </a:tcPr>
                </a:tc>
                <a:extLst>
                  <a:ext uri="{0D108BD9-81ED-4DB2-BD59-A6C34878D82A}">
                    <a16:rowId xmlns="" xmlns:a16="http://schemas.microsoft.com/office/drawing/2014/main" val="10000"/>
                  </a:ext>
                </a:extLst>
              </a:tr>
            </a:tbl>
          </a:graphicData>
        </a:graphic>
      </p:graphicFrame>
      <p:graphicFrame>
        <p:nvGraphicFramePr>
          <p:cNvPr id="31" name="表格 30"/>
          <p:cNvGraphicFramePr>
            <a:graphicFrameLocks noGrp="1"/>
          </p:cNvGraphicFramePr>
          <p:nvPr>
            <p:extLst/>
          </p:nvPr>
        </p:nvGraphicFramePr>
        <p:xfrm>
          <a:off x="2884348" y="5061199"/>
          <a:ext cx="6283214" cy="579120"/>
        </p:xfrm>
        <a:graphic>
          <a:graphicData uri="http://schemas.openxmlformats.org/drawingml/2006/table">
            <a:tbl>
              <a:tblPr firstRow="1" bandRow="1">
                <a:tableStyleId>{F5AB1C69-6EDB-4FF4-983F-18BD219EF322}</a:tableStyleId>
              </a:tblPr>
              <a:tblGrid>
                <a:gridCol w="1322781">
                  <a:extLst>
                    <a:ext uri="{9D8B030D-6E8A-4147-A177-3AD203B41FA5}">
                      <a16:colId xmlns="" xmlns:a16="http://schemas.microsoft.com/office/drawing/2014/main" val="20000"/>
                    </a:ext>
                  </a:extLst>
                </a:gridCol>
                <a:gridCol w="992087">
                  <a:extLst>
                    <a:ext uri="{9D8B030D-6E8A-4147-A177-3AD203B41FA5}">
                      <a16:colId xmlns="" xmlns:a16="http://schemas.microsoft.com/office/drawing/2014/main" val="20001"/>
                    </a:ext>
                  </a:extLst>
                </a:gridCol>
                <a:gridCol w="992087">
                  <a:extLst>
                    <a:ext uri="{9D8B030D-6E8A-4147-A177-3AD203B41FA5}">
                      <a16:colId xmlns="" xmlns:a16="http://schemas.microsoft.com/office/drawing/2014/main" val="20002"/>
                    </a:ext>
                  </a:extLst>
                </a:gridCol>
                <a:gridCol w="1653478">
                  <a:extLst>
                    <a:ext uri="{9D8B030D-6E8A-4147-A177-3AD203B41FA5}">
                      <a16:colId xmlns="" xmlns:a16="http://schemas.microsoft.com/office/drawing/2014/main" val="20003"/>
                    </a:ext>
                  </a:extLst>
                </a:gridCol>
                <a:gridCol w="1322781">
                  <a:extLst>
                    <a:ext uri="{9D8B030D-6E8A-4147-A177-3AD203B41FA5}">
                      <a16:colId xmlns="" xmlns:a16="http://schemas.microsoft.com/office/drawing/2014/main" val="20004"/>
                    </a:ext>
                  </a:extLst>
                </a:gridCol>
              </a:tblGrid>
              <a:tr h="540000">
                <a:tc>
                  <a:txBody>
                    <a:bodyPr/>
                    <a:lstStyle/>
                    <a:p>
                      <a:pPr algn="ctr" fontAlgn="ctr"/>
                      <a:r>
                        <a:rPr lang="en-US" sz="1600" b="0" dirty="0">
                          <a:solidFill>
                            <a:schemeClr val="tx1"/>
                          </a:solidFill>
                          <a:latin typeface="Huawei Sans" panose="020C0503030203020204" pitchFamily="34" charset="0"/>
                          <a:ea typeface="+mn-ea"/>
                        </a:rPr>
                        <a:t>Ethernet header</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600" b="0">
                          <a:solidFill>
                            <a:schemeClr val="bg1"/>
                          </a:solidFill>
                          <a:latin typeface="Huawei Sans" panose="020C0503030203020204" pitchFamily="34" charset="0"/>
                          <a:ea typeface="+mn-ea"/>
                        </a:rPr>
                        <a:t>IP header</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ctr"/>
                      <a:r>
                        <a:rPr lang="en-US" sz="1600" b="0">
                          <a:solidFill>
                            <a:schemeClr val="tx1"/>
                          </a:solidFill>
                          <a:latin typeface="Huawei Sans" panose="020C0503030203020204" pitchFamily="34" charset="0"/>
                          <a:ea typeface="+mn-ea"/>
                        </a:rPr>
                        <a:t>TCP header</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600" b="0">
                          <a:solidFill>
                            <a:schemeClr val="tx1"/>
                          </a:solidFill>
                          <a:latin typeface="Huawei Sans" panose="020C0503030203020204" pitchFamily="34" charset="0"/>
                          <a:ea typeface="+mn-ea"/>
                        </a:rPr>
                        <a:t>User data</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600" b="0" dirty="0">
                          <a:solidFill>
                            <a:schemeClr val="tx1"/>
                          </a:solidFill>
                          <a:latin typeface="Huawei Sans" panose="020C0503030203020204" pitchFamily="34" charset="0"/>
                          <a:ea typeface="+mn-ea"/>
                        </a:rPr>
                        <a:t>Ethernet tail</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199935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a:latin typeface="Huawei Sans" panose="020C0503030203020204" pitchFamily="34" charset="0"/>
              </a:rPr>
              <a:t>IPv4 Packet Format</a:t>
            </a:r>
          </a:p>
        </p:txBody>
      </p:sp>
      <p:graphicFrame>
        <p:nvGraphicFramePr>
          <p:cNvPr id="3" name="表格 2"/>
          <p:cNvGraphicFramePr>
            <a:graphicFrameLocks noGrp="1"/>
          </p:cNvGraphicFramePr>
          <p:nvPr>
            <p:extLst/>
          </p:nvPr>
        </p:nvGraphicFramePr>
        <p:xfrm>
          <a:off x="2640375" y="3032956"/>
          <a:ext cx="6619835" cy="2372360"/>
        </p:xfrm>
        <a:graphic>
          <a:graphicData uri="http://schemas.openxmlformats.org/drawingml/2006/table">
            <a:tbl>
              <a:tblPr firstRow="1" bandRow="1">
                <a:tableStyleId>{2D5ABB26-0587-4C30-8999-92F81FD0307C}</a:tableStyleId>
              </a:tblPr>
              <a:tblGrid>
                <a:gridCol w="1115428">
                  <a:extLst>
                    <a:ext uri="{9D8B030D-6E8A-4147-A177-3AD203B41FA5}">
                      <a16:colId xmlns="" xmlns:a16="http://schemas.microsoft.com/office/drawing/2014/main" val="20000"/>
                    </a:ext>
                  </a:extLst>
                </a:gridCol>
                <a:gridCol w="555754">
                  <a:extLst>
                    <a:ext uri="{9D8B030D-6E8A-4147-A177-3AD203B41FA5}">
                      <a16:colId xmlns="" xmlns:a16="http://schemas.microsoft.com/office/drawing/2014/main" val="20001"/>
                    </a:ext>
                  </a:extLst>
                </a:gridCol>
                <a:gridCol w="559136">
                  <a:extLst>
                    <a:ext uri="{9D8B030D-6E8A-4147-A177-3AD203B41FA5}">
                      <a16:colId xmlns="" xmlns:a16="http://schemas.microsoft.com/office/drawing/2014/main" val="20002"/>
                    </a:ext>
                  </a:extLst>
                </a:gridCol>
                <a:gridCol w="1079490">
                  <a:extLst>
                    <a:ext uri="{9D8B030D-6E8A-4147-A177-3AD203B41FA5}">
                      <a16:colId xmlns="" xmlns:a16="http://schemas.microsoft.com/office/drawing/2014/main" val="20003"/>
                    </a:ext>
                  </a:extLst>
                </a:gridCol>
                <a:gridCol w="884859">
                  <a:extLst>
                    <a:ext uri="{9D8B030D-6E8A-4147-A177-3AD203B41FA5}">
                      <a16:colId xmlns="" xmlns:a16="http://schemas.microsoft.com/office/drawing/2014/main" val="20004"/>
                    </a:ext>
                  </a:extLst>
                </a:gridCol>
                <a:gridCol w="884859">
                  <a:extLst>
                    <a:ext uri="{9D8B030D-6E8A-4147-A177-3AD203B41FA5}">
                      <a16:colId xmlns="" xmlns:a16="http://schemas.microsoft.com/office/drawing/2014/main" val="20005"/>
                    </a:ext>
                  </a:extLst>
                </a:gridCol>
                <a:gridCol w="1540309">
                  <a:extLst>
                    <a:ext uri="{9D8B030D-6E8A-4147-A177-3AD203B41FA5}">
                      <a16:colId xmlns="" xmlns:a16="http://schemas.microsoft.com/office/drawing/2014/main" val="20006"/>
                    </a:ext>
                  </a:extLst>
                </a:gridCol>
              </a:tblGrid>
              <a:tr h="370840">
                <a:tc>
                  <a:txBody>
                    <a:bodyPr/>
                    <a:lstStyle/>
                    <a:p>
                      <a:pPr algn="ctr" fontAlgn="ctr"/>
                      <a:r>
                        <a:rPr lang="en-US" sz="1400" b="0" dirty="0">
                          <a:latin typeface="Huawei Sans" panose="020C0503030203020204" pitchFamily="34" charset="0"/>
                          <a:ea typeface="+mn-ea"/>
                        </a:rPr>
                        <a:t>Version</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a:solidFill>
                            <a:schemeClr val="tx1"/>
                          </a:solidFill>
                          <a:latin typeface="Huawei Sans" panose="020C0503030203020204" pitchFamily="34" charset="0"/>
                          <a:ea typeface="+mn-ea"/>
                          <a:cs typeface="+mn-cs"/>
                        </a:rPr>
                        <a:t>Header Length</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a:latin typeface="Huawei Sans" panose="020C0503030203020204" pitchFamily="34" charset="0"/>
                          <a:ea typeface="+mn-ea"/>
                        </a:rPr>
                        <a:t>Type of Service</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3">
                  <a:txBody>
                    <a:bodyPr/>
                    <a:lstStyle/>
                    <a:p>
                      <a:pPr algn="ctr" fontAlgn="ctr"/>
                      <a:r>
                        <a:rPr lang="en-US" sz="1400" b="0">
                          <a:latin typeface="Huawei Sans" panose="020C0503030203020204" pitchFamily="34" charset="0"/>
                          <a:ea typeface="+mn-ea"/>
                        </a:rPr>
                        <a:t>Total Length</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370840">
                <a:tc gridSpan="4">
                  <a:txBody>
                    <a:bodyPr/>
                    <a:lstStyle/>
                    <a:p>
                      <a:pPr algn="ctr" fontAlgn="ctr"/>
                      <a:r>
                        <a:rPr lang="en-US" sz="1400">
                          <a:latin typeface="Huawei Sans" panose="020C0503030203020204" pitchFamily="34" charset="0"/>
                          <a:ea typeface="+mn-ea"/>
                        </a:rPr>
                        <a:t>Identification</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en-US" sz="1400">
                          <a:latin typeface="Huawei Sans" panose="020C0503030203020204" pitchFamily="34" charset="0"/>
                          <a:ea typeface="+mn-ea"/>
                        </a:rPr>
                        <a:t>Flags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2">
                  <a:txBody>
                    <a:bodyPr/>
                    <a:lstStyle/>
                    <a:p>
                      <a:pPr algn="ctr" fontAlgn="ctr"/>
                      <a:r>
                        <a:rPr lang="en-US" sz="1400" dirty="0">
                          <a:latin typeface="Huawei Sans" panose="020C0503030203020204" pitchFamily="34" charset="0"/>
                          <a:ea typeface="+mn-ea"/>
                        </a:rPr>
                        <a:t>Fragment Offset</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extLst>
                  <a:ext uri="{0D108BD9-81ED-4DB2-BD59-A6C34878D82A}">
                    <a16:rowId xmlns="" xmlns:a16="http://schemas.microsoft.com/office/drawing/2014/main" val="10001"/>
                  </a:ext>
                </a:extLst>
              </a:tr>
              <a:tr h="370840">
                <a:tc gridSpan="2">
                  <a:txBody>
                    <a:bodyPr/>
                    <a:lstStyle/>
                    <a:p>
                      <a:pPr algn="ctr" fontAlgn="ctr"/>
                      <a:r>
                        <a:rPr lang="en-US" sz="1400">
                          <a:latin typeface="Huawei Sans" panose="020C0503030203020204" pitchFamily="34" charset="0"/>
                          <a:ea typeface="+mn-ea"/>
                        </a:rPr>
                        <a:t>TTL</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pPr algn="l" rtl="0"/>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1400">
                          <a:latin typeface="Huawei Sans" panose="020C0503030203020204" pitchFamily="34" charset="0"/>
                          <a:ea typeface="+mn-ea"/>
                        </a:rPr>
                        <a:t>Protocol</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gridSpan="3">
                  <a:txBody>
                    <a:bodyPr/>
                    <a:lstStyle/>
                    <a:p>
                      <a:pPr algn="ctr" fontAlgn="ctr"/>
                      <a:r>
                        <a:rPr lang="en-US" sz="1400">
                          <a:latin typeface="Huawei Sans" panose="020C0503030203020204" pitchFamily="34" charset="0"/>
                          <a:ea typeface="+mn-ea"/>
                        </a:rPr>
                        <a:t>Header Checksum</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2"/>
                  </a:ext>
                </a:extLst>
              </a:tr>
              <a:tr h="370840">
                <a:tc gridSpan="7">
                  <a:txBody>
                    <a:bodyPr/>
                    <a:lstStyle/>
                    <a:p>
                      <a:pPr algn="ctr" fontAlgn="ctr"/>
                      <a:r>
                        <a:rPr lang="en-US" sz="1400" b="0">
                          <a:latin typeface="Huawei Sans" panose="020C0503030203020204" pitchFamily="34" charset="0"/>
                          <a:ea typeface="+mn-ea"/>
                        </a:rPr>
                        <a:t>Source IP Address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3"/>
                  </a:ext>
                </a:extLst>
              </a:tr>
              <a:tr h="370840">
                <a:tc gridSpan="7">
                  <a:txBody>
                    <a:bodyPr/>
                    <a:lstStyle/>
                    <a:p>
                      <a:pPr algn="ctr" fontAlgn="ctr"/>
                      <a:r>
                        <a:rPr lang="en-US" sz="1400" b="0" dirty="0">
                          <a:latin typeface="Huawei Sans" panose="020C0503030203020204" pitchFamily="34" charset="0"/>
                          <a:ea typeface="+mn-ea"/>
                        </a:rPr>
                        <a:t>Destination IP Address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4"/>
                  </a:ext>
                </a:extLst>
              </a:tr>
              <a:tr h="370840">
                <a:tc gridSpan="6">
                  <a:txBody>
                    <a:bodyPr/>
                    <a:lstStyle/>
                    <a:p>
                      <a:pPr algn="ctr" fontAlgn="ctr"/>
                      <a:r>
                        <a:rPr lang="en-US" sz="1400">
                          <a:latin typeface="Huawei Sans" panose="020C0503030203020204" pitchFamily="34" charset="0"/>
                          <a:ea typeface="+mn-ea"/>
                        </a:rPr>
                        <a:t>Options</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en-US" sz="1400">
                          <a:latin typeface="Huawei Sans" panose="020C0503030203020204" pitchFamily="34" charset="0"/>
                          <a:ea typeface="+mn-ea"/>
                        </a:rPr>
                        <a:t>Padding</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graphicFrame>
        <p:nvGraphicFramePr>
          <p:cNvPr id="4" name="表格 3"/>
          <p:cNvGraphicFramePr>
            <a:graphicFrameLocks noGrp="1"/>
          </p:cNvGraphicFramePr>
          <p:nvPr>
            <p:extLst/>
          </p:nvPr>
        </p:nvGraphicFramePr>
        <p:xfrm>
          <a:off x="3000416" y="1572667"/>
          <a:ext cx="6619834" cy="579120"/>
        </p:xfrm>
        <a:graphic>
          <a:graphicData uri="http://schemas.openxmlformats.org/drawingml/2006/table">
            <a:tbl>
              <a:tblPr firstRow="1" bandRow="1">
                <a:tableStyleId>{F5AB1C69-6EDB-4FF4-983F-18BD219EF322}</a:tableStyleId>
              </a:tblPr>
              <a:tblGrid>
                <a:gridCol w="1393649">
                  <a:extLst>
                    <a:ext uri="{9D8B030D-6E8A-4147-A177-3AD203B41FA5}">
                      <a16:colId xmlns="" xmlns:a16="http://schemas.microsoft.com/office/drawing/2014/main" val="20000"/>
                    </a:ext>
                  </a:extLst>
                </a:gridCol>
                <a:gridCol w="1045237">
                  <a:extLst>
                    <a:ext uri="{9D8B030D-6E8A-4147-A177-3AD203B41FA5}">
                      <a16:colId xmlns="" xmlns:a16="http://schemas.microsoft.com/office/drawing/2014/main" val="20001"/>
                    </a:ext>
                  </a:extLst>
                </a:gridCol>
                <a:gridCol w="1045237">
                  <a:extLst>
                    <a:ext uri="{9D8B030D-6E8A-4147-A177-3AD203B41FA5}">
                      <a16:colId xmlns="" xmlns:a16="http://schemas.microsoft.com/office/drawing/2014/main" val="20002"/>
                    </a:ext>
                  </a:extLst>
                </a:gridCol>
                <a:gridCol w="1742062">
                  <a:extLst>
                    <a:ext uri="{9D8B030D-6E8A-4147-A177-3AD203B41FA5}">
                      <a16:colId xmlns="" xmlns:a16="http://schemas.microsoft.com/office/drawing/2014/main" val="20003"/>
                    </a:ext>
                  </a:extLst>
                </a:gridCol>
                <a:gridCol w="1393649">
                  <a:extLst>
                    <a:ext uri="{9D8B030D-6E8A-4147-A177-3AD203B41FA5}">
                      <a16:colId xmlns="" xmlns:a16="http://schemas.microsoft.com/office/drawing/2014/main" val="20004"/>
                    </a:ext>
                  </a:extLst>
                </a:gridCol>
              </a:tblGrid>
              <a:tr h="540000">
                <a:tc>
                  <a:txBody>
                    <a:bodyPr/>
                    <a:lstStyle/>
                    <a:p>
                      <a:pPr algn="ctr" fontAlgn="ctr"/>
                      <a:r>
                        <a:rPr lang="en-US" sz="1600" b="0">
                          <a:solidFill>
                            <a:schemeClr val="tx1"/>
                          </a:solidFill>
                          <a:latin typeface="Huawei Sans" panose="020C0503030203020204" pitchFamily="34" charset="0"/>
                          <a:ea typeface="+mn-ea"/>
                        </a:rPr>
                        <a:t>Ethernet header</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600" b="1">
                          <a:solidFill>
                            <a:schemeClr val="tx1"/>
                          </a:solidFill>
                          <a:latin typeface="Huawei Sans" panose="020C0503030203020204" pitchFamily="34" charset="0"/>
                          <a:ea typeface="+mn-ea"/>
                        </a:rPr>
                        <a:t>IP header</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600" b="0">
                          <a:solidFill>
                            <a:schemeClr val="tx1"/>
                          </a:solidFill>
                          <a:latin typeface="Huawei Sans" panose="020C0503030203020204" pitchFamily="34" charset="0"/>
                          <a:ea typeface="+mn-ea"/>
                        </a:rPr>
                        <a:t>TCP header</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600" b="0">
                          <a:solidFill>
                            <a:schemeClr val="tx1"/>
                          </a:solidFill>
                          <a:latin typeface="Huawei Sans" panose="020C0503030203020204" pitchFamily="34" charset="0"/>
                          <a:ea typeface="+mn-ea"/>
                        </a:rPr>
                        <a:t>User data</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600" b="0">
                          <a:solidFill>
                            <a:schemeClr val="tx1"/>
                          </a:solidFill>
                          <a:latin typeface="Huawei Sans" panose="020C0503030203020204" pitchFamily="34" charset="0"/>
                          <a:ea typeface="+mn-ea"/>
                        </a:rPr>
                        <a:t>Ethernet tail</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bl>
          </a:graphicData>
        </a:graphic>
      </p:graphicFrame>
      <p:sp>
        <p:nvSpPr>
          <p:cNvPr id="5" name="AutoShape 35"/>
          <p:cNvSpPr>
            <a:spLocks/>
          </p:cNvSpPr>
          <p:nvPr/>
        </p:nvSpPr>
        <p:spPr bwMode="auto">
          <a:xfrm>
            <a:off x="2347850" y="3038861"/>
            <a:ext cx="219757" cy="2010320"/>
          </a:xfrm>
          <a:prstGeom prst="leftBrace">
            <a:avLst>
              <a:gd name="adj1" fmla="val 112010"/>
              <a:gd name="adj2" fmla="val 50000"/>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square" anchor="ctr">
            <a:no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endParaRPr lang="zh-CN" altLang="en-US" sz="1200">
              <a:latin typeface="Huawei Sans" panose="020C0503030203020204" pitchFamily="34" charset="0"/>
              <a:ea typeface="+mn-ea"/>
            </a:endParaRPr>
          </a:p>
        </p:txBody>
      </p:sp>
      <p:sp>
        <p:nvSpPr>
          <p:cNvPr id="6" name="Text Box 36"/>
          <p:cNvSpPr txBox="1">
            <a:spLocks noChangeArrowheads="1"/>
          </p:cNvSpPr>
          <p:nvPr/>
        </p:nvSpPr>
        <p:spPr bwMode="auto">
          <a:xfrm>
            <a:off x="1325888" y="3753036"/>
            <a:ext cx="11207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a:latin typeface="Huawei Sans" panose="020C0503030203020204" pitchFamily="34" charset="0"/>
                <a:ea typeface="+mn-ea"/>
              </a:rPr>
              <a:t>Fixed size:</a:t>
            </a:r>
          </a:p>
          <a:p>
            <a:pPr fontAlgn="ctr"/>
            <a:r>
              <a:rPr lang="en-US" sz="1400" dirty="0">
                <a:latin typeface="Huawei Sans" panose="020C0503030203020204" pitchFamily="34" charset="0"/>
                <a:ea typeface="+mn-ea"/>
              </a:rPr>
              <a:t>20 bytes</a:t>
            </a:r>
          </a:p>
        </p:txBody>
      </p:sp>
      <p:sp>
        <p:nvSpPr>
          <p:cNvPr id="7" name="梯形 2"/>
          <p:cNvSpPr/>
          <p:nvPr/>
        </p:nvSpPr>
        <p:spPr>
          <a:xfrm>
            <a:off x="2627676" y="2151787"/>
            <a:ext cx="6619834" cy="848633"/>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000" h="734506">
                <a:moveTo>
                  <a:pt x="0" y="734506"/>
                </a:moveTo>
                <a:lnTo>
                  <a:pt x="1804458" y="7620"/>
                </a:lnTo>
                <a:lnTo>
                  <a:pt x="2901942" y="0"/>
                </a:lnTo>
                <a:lnTo>
                  <a:pt x="6840000" y="734506"/>
                </a:lnTo>
                <a:lnTo>
                  <a:pt x="0" y="734506"/>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8" name="AutoShape 35"/>
          <p:cNvSpPr>
            <a:spLocks/>
          </p:cNvSpPr>
          <p:nvPr/>
        </p:nvSpPr>
        <p:spPr bwMode="auto">
          <a:xfrm>
            <a:off x="2347850" y="5098524"/>
            <a:ext cx="219757" cy="260961"/>
          </a:xfrm>
          <a:prstGeom prst="leftBrace">
            <a:avLst>
              <a:gd name="adj1" fmla="val 112010"/>
              <a:gd name="adj2" fmla="val 50000"/>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square" anchor="ctr">
            <a:no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endParaRPr lang="zh-CN" altLang="en-US" sz="1200">
              <a:latin typeface="Huawei Sans" panose="020C0503030203020204" pitchFamily="34" charset="0"/>
              <a:ea typeface="+mn-ea"/>
            </a:endParaRPr>
          </a:p>
        </p:txBody>
      </p:sp>
      <p:sp>
        <p:nvSpPr>
          <p:cNvPr id="10" name="Text Box 36"/>
          <p:cNvSpPr txBox="1">
            <a:spLocks noChangeArrowheads="1"/>
          </p:cNvSpPr>
          <p:nvPr/>
        </p:nvSpPr>
        <p:spPr bwMode="auto">
          <a:xfrm>
            <a:off x="1039092" y="4970871"/>
            <a:ext cx="142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a:latin typeface="Huawei Sans" panose="020C0503030203020204" pitchFamily="34" charset="0"/>
                <a:ea typeface="+mn-ea"/>
              </a:rPr>
              <a:t>Optional size:</a:t>
            </a:r>
          </a:p>
          <a:p>
            <a:pPr fontAlgn="ctr"/>
            <a:r>
              <a:rPr lang="en-US" sz="1400" dirty="0">
                <a:latin typeface="Huawei Sans" panose="020C0503030203020204" pitchFamily="34" charset="0"/>
                <a:ea typeface="+mn-ea"/>
              </a:rPr>
              <a:t>0–40 bytes</a:t>
            </a:r>
          </a:p>
        </p:txBody>
      </p:sp>
    </p:spTree>
    <p:extLst>
      <p:ext uri="{BB962C8B-B14F-4D97-AF65-F5344CB8AC3E}">
        <p14:creationId xmlns:p14="http://schemas.microsoft.com/office/powerpoint/2010/main" val="1997351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TotalTime>
  <Words>8277</Words>
  <Application>Microsoft Office PowerPoint</Application>
  <PresentationFormat>宽屏</PresentationFormat>
  <Paragraphs>1424</Paragraphs>
  <Slides>45</Slides>
  <Notes>45</Notes>
  <HiddenSlides>3</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Arial</vt:lpstr>
      <vt:lpstr>微软雅黑</vt:lpstr>
      <vt:lpstr>宋体</vt:lpstr>
      <vt:lpstr>Huawei Sans</vt:lpstr>
      <vt:lpstr>Courier New</vt:lpstr>
      <vt:lpstr>方正兰亭黑简体</vt:lpstr>
      <vt:lpstr>Times New Roman</vt:lpstr>
      <vt:lpstr>Wingdings</vt:lpstr>
      <vt:lpstr>1_自定义设计方案</vt:lpstr>
      <vt:lpstr>PowerPoint 演示文稿</vt:lpstr>
      <vt:lpstr>Network Layer Protocols and IP Addressing</vt:lpstr>
      <vt:lpstr>PowerPoint 演示文稿</vt:lpstr>
      <vt:lpstr>PowerPoint 演示文稿</vt:lpstr>
      <vt:lpstr>PowerPoint 演示文稿</vt:lpstr>
      <vt:lpstr>Network Layer Protocols</vt:lpstr>
      <vt:lpstr>Internet Protocol</vt:lpstr>
      <vt:lpstr>Data Encapsulation</vt:lpstr>
      <vt:lpstr>IPv4 Packet Format</vt:lpstr>
      <vt:lpstr>PowerPoint 演示文稿</vt:lpstr>
      <vt:lpstr>Data Packet Fragmentation</vt:lpstr>
      <vt:lpstr>Time to Live</vt:lpstr>
      <vt:lpstr>Protocol</vt:lpstr>
      <vt:lpstr>PowerPoint 演示文稿</vt:lpstr>
      <vt:lpstr>What Is an IP Address?</vt:lpstr>
      <vt:lpstr>IP address Notation</vt:lpstr>
      <vt:lpstr>IP Address Structure</vt:lpstr>
      <vt:lpstr>IP Addressing</vt:lpstr>
      <vt:lpstr>IP Address Classification (Classful Addressing)</vt:lpstr>
      <vt:lpstr>PowerPoint 演示文稿</vt:lpstr>
      <vt:lpstr>IP Address Types</vt:lpstr>
      <vt:lpstr>IP Address Calculation</vt:lpstr>
      <vt:lpstr>Private IP Addresses</vt:lpstr>
      <vt:lpstr>Special IP Addresses</vt:lpstr>
      <vt:lpstr>IPv4 vs. IPv6</vt:lpstr>
      <vt:lpstr>PowerPoint 演示文稿</vt:lpstr>
      <vt:lpstr>Why Subnetting?</vt:lpstr>
      <vt:lpstr>Subnetting - Analyzing the Original Network Segment</vt:lpstr>
      <vt:lpstr>Subnetting - Taking Bits from the Host Part</vt:lpstr>
      <vt:lpstr>Subnetting - Calculating the Subnet Network Address</vt:lpstr>
      <vt:lpstr>Subnetting - Calculating the Subnet Broadcast Address</vt:lpstr>
      <vt:lpstr>Practice: Computing Subnets (1)</vt:lpstr>
      <vt:lpstr>Practice: Computing Subnets (2)</vt:lpstr>
      <vt:lpstr>PowerPoint 演示文稿</vt:lpstr>
      <vt:lpstr>ICMP</vt:lpstr>
      <vt:lpstr>ICMP Redirection</vt:lpstr>
      <vt:lpstr>ICMP Error Detection</vt:lpstr>
      <vt:lpstr>ICMP Error Report</vt:lpstr>
      <vt:lpstr>PowerPoint 演示文稿</vt:lpstr>
      <vt:lpstr>Basic IP Address Configuration Commands</vt:lpstr>
      <vt:lpstr>Case:  Configuring an IP address for an Interface</vt:lpstr>
      <vt:lpstr>Network IP Address Planning</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luyueyuezjhw</cp:lastModifiedBy>
  <cp:revision>121</cp:revision>
  <dcterms:created xsi:type="dcterms:W3CDTF">2018-11-29T10:16:29Z</dcterms:created>
  <dcterms:modified xsi:type="dcterms:W3CDTF">2020-04-28T02:33:08Z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(3)gg+6bvc6CI+kB7b6GxgUzgvFm1pr38njQZaf5fK7fgKLjDN6iMBgqBHOrhPA6Sz0DYDT/SU3
Q2L1ew2Pl3d7ssToc4TIo64UNZ0g98MTnua/efCBOwqRE6z1XEWfrG6/80rPGinSQviBNeC/
8J52XlXuIfBgl5v1KVUtwD+ALka6er6dh9h6SMLKULhdunX8JBEsRhIqmfLJUn0OQeN5+Hbb
C0vL+owMalTFs7rHQ2</vt:lpwstr>
  </property>
  <property fmtid="{D5CDD505-2E9C-101B-9397-08002B2CF9AE}" pid="3" name="_2015_ms_pID_7253431">
    <vt:lpwstr>DWTqc4jNFxwV6hye4w1Mj0h6A7/Ne+CSDSWIsLkWSaxa/6BMfGlFOU
1HDzkhOpQckXdTvzWGsbQ59PBRPnUCEKmPeyWxpZYzOt3kuH6tzXiEpALS8oIJWp6yYhM7IZ
4IKuMkLYAfEPsj6uPT+XhuZcOR1NYWjR/rnlvnaVBJPdR2lfFPjwrgOb7abSAz8uQbMjxQ+9
kAgvDJ5NRr7Hku6qXuKZK0GV5rF39Ed9+bNP</vt:lpwstr>
  </property>
  <property fmtid="{D5CDD505-2E9C-101B-9397-08002B2CF9AE}" pid="4" name="_2015_ms_pID_7253432">
    <vt:lpwstr>MA==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1587890484</vt:lpwstr>
  </property>
</Properties>
</file>