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4" r:id="rId16"/>
    <p:sldId id="270" r:id="rId17"/>
    <p:sldId id="271" r:id="rId18"/>
    <p:sldId id="272" r:id="rId19"/>
    <p:sldId id="273" r:id="rId20"/>
    <p:sldId id="274" r:id="rId21"/>
    <p:sldId id="305" r:id="rId22"/>
    <p:sldId id="275" r:id="rId23"/>
    <p:sldId id="276" r:id="rId24"/>
    <p:sldId id="30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12192000" cy="6858000"/>
  <p:notesSz cx="6797675" cy="9926638"/>
  <p:embeddedFontLst>
    <p:embeddedFont>
      <p:font typeface="微软雅黑" panose="020B0503020204020204" pitchFamily="34" charset="-122"/>
      <p:regular r:id="rId55"/>
      <p:bold r:id="rId56"/>
    </p:embeddedFont>
    <p:embeddedFont>
      <p:font typeface="Huawei Sans" panose="020C0503030203020204" pitchFamily="34" charset="0"/>
      <p:regular r:id="rId57"/>
      <p:bold r:id="rId58"/>
    </p:embeddedFont>
    <p:embeddedFont>
      <p:font typeface="方正兰亭黑简体" panose="02000000000000000000" pitchFamily="2" charset="-122"/>
      <p:regular r:id="rId59"/>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061"/>
    <a:srgbClr val="151515"/>
    <a:srgbClr val="C7000B"/>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47662" autoAdjust="0"/>
  </p:normalViewPr>
  <p:slideViewPr>
    <p:cSldViewPr snapToGrid="0" snapToObjects="1">
      <p:cViewPr varScale="1">
        <p:scale>
          <a:sx n="74" d="100"/>
          <a:sy n="74" d="100"/>
        </p:scale>
        <p:origin x="28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7467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As shown in the figure, after receiving a frame and identifying the VLAN to which the frame belongs, SW1 adds a VLAN tag to the frame to specify this VLAN. Then, after receiving the tagged frame sent from SW1, another switch, such as SW2, can easily identify the VLAN to which the frame belongs based on the VLAN tag.</a:t>
            </a:r>
          </a:p>
          <a:p>
            <a:r>
              <a:rPr lang="en-US" smtClean="0"/>
              <a:t>Frames with a 4-byte VLAN tag are called IEEE 802.1Q frames or VLAN frames.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56489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Ethernet frames in a VLAN are mainly classified into the following types:</a:t>
            </a:r>
          </a:p>
          <a:p>
            <a:pPr lvl="1"/>
            <a:r>
              <a:rPr lang="en-US" smtClean="0"/>
              <a:t>Tagged frames: Ethernet frames for which a 4-byte VLAN tag is inserted between the source MAC address and length/type fields according to IEEE 802.1Q</a:t>
            </a:r>
          </a:p>
          <a:p>
            <a:pPr lvl="1"/>
            <a:r>
              <a:rPr lang="en-US" smtClean="0"/>
              <a:t>Untagged frames: frames without a 4-byte VLAN tag</a:t>
            </a:r>
          </a:p>
          <a:p>
            <a:r>
              <a:rPr lang="en-US" smtClean="0"/>
              <a:t>Main fields in a VLAN frame:</a:t>
            </a:r>
          </a:p>
          <a:p>
            <a:pPr lvl="1"/>
            <a:r>
              <a:rPr lang="en-US" smtClean="0"/>
              <a:t>TPID: a 16-bit field used to identify the type of a frame.</a:t>
            </a:r>
          </a:p>
          <a:p>
            <a:pPr lvl="2"/>
            <a:r>
              <a:rPr lang="en-US" smtClean="0"/>
              <a:t>The value 0x8100 indicates an IEEE 802.1Q frame. A device that does not support 802.1Q discards 802.1Q frames.</a:t>
            </a:r>
          </a:p>
          <a:p>
            <a:pPr lvl="2"/>
            <a:r>
              <a:rPr lang="en-US" smtClean="0"/>
              <a:t>Device vendors can define TPID values for devices. To enable a device to identify the non-802.1Q frames sent from another device, you can change the TPID on the device to be the same as that device.</a:t>
            </a:r>
          </a:p>
          <a:p>
            <a:pPr lvl="1"/>
            <a:r>
              <a:rPr lang="en-US" smtClean="0"/>
              <a:t>PRI: a 3-bit field used to identify the priority of a frame. It is mainly used for QoS.</a:t>
            </a:r>
          </a:p>
          <a:p>
            <a:pPr lvl="2"/>
            <a:r>
              <a:rPr lang="en-US" smtClean="0"/>
              <a:t>The value of this field is an integer ranging from 0 to 7. A larger value indicates a higher priority. If congestion occurs, a switch preferentially sends frames with the highest priority.</a:t>
            </a:r>
            <a:endParaRPr lang="en-US"/>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10949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pPr lvl="1"/>
            <a:r>
              <a:rPr lang="en-US" altLang="zh-CN" smtClean="0"/>
              <a:t>CFI: a 1-bit field indicating whether a MAC address is encapsulated in the canonical format. This field is mainly used to differentiate Ethernet frames, fiber distributed digital interface (FDDI) frames, and token ring frames.</a:t>
            </a:r>
            <a:endParaRPr lang="zh-CN" altLang="zh-CN" smtClean="0"/>
          </a:p>
          <a:p>
            <a:pPr lvl="2"/>
            <a:r>
              <a:rPr lang="en-US" altLang="zh-CN" smtClean="0"/>
              <a:t>The value 0 indicates that the MAC address is encapsulated in the canonical format, and the value 1 indicates that the MAC address is encapsulated in a non-canonical format.</a:t>
            </a:r>
            <a:endParaRPr lang="zh-CN" altLang="zh-CN" smtClean="0"/>
          </a:p>
          <a:p>
            <a:pPr lvl="2"/>
            <a:r>
              <a:rPr lang="en-US" altLang="zh-CN" smtClean="0"/>
              <a:t>For Ethernet frames, the value of this field is 0.</a:t>
            </a:r>
            <a:endParaRPr lang="zh-CN" altLang="zh-CN" smtClean="0"/>
          </a:p>
          <a:p>
            <a:pPr lvl="1"/>
            <a:r>
              <a:rPr lang="en-US" altLang="zh-CN" smtClean="0"/>
              <a:t>VLAN ID: also called VID, a 12-bit field used to identify the VLAN to which a frame belongs.</a:t>
            </a:r>
            <a:endParaRPr lang="zh-CN" altLang="zh-CN" smtClean="0"/>
          </a:p>
          <a:p>
            <a:pPr lvl="2"/>
            <a:r>
              <a:rPr lang="en-US" altLang="zh-CN" smtClean="0"/>
              <a:t>The value of this field is an integer ranging from 0 to 4095. Values 0 and 4095 are reserved. Therefore, only VLAN IDs from 1 to 4094 can be used.</a:t>
            </a:r>
            <a:endParaRPr lang="zh-CN" altLang="zh-CN" smtClean="0"/>
          </a:p>
          <a:p>
            <a:pPr lvl="2"/>
            <a:r>
              <a:rPr lang="en-US" altLang="zh-CN" smtClean="0"/>
              <a:t>A switch uses the VID contained in the VLAN tag to identify the VLAN that a frame belongs. Broadcast frames are forwarded only in the local VLAN.</a:t>
            </a:r>
            <a:endParaRPr lang="zh-CN" altLang="zh-CN" smtClean="0"/>
          </a:p>
          <a:p>
            <a:pPr lvl="0"/>
            <a:r>
              <a:rPr lang="en-US" altLang="zh-CN" smtClean="0"/>
              <a:t>Method of identifying frames with VLAN tags:</a:t>
            </a:r>
            <a:endParaRPr lang="zh-CN" altLang="zh-CN" smtClean="0"/>
          </a:p>
          <a:p>
            <a:pPr lvl="1"/>
            <a:r>
              <a:rPr lang="en-US" altLang="zh-CN" smtClean="0"/>
              <a:t>Value of the Length/Type field of frames = 0x8100</a:t>
            </a:r>
            <a:endParaRPr lang="zh-CN" altLang="zh-CN" smtClean="0"/>
          </a:p>
          <a:p>
            <a:pPr lvl="0"/>
            <a:r>
              <a:rPr lang="en-US" altLang="zh-CN" smtClean="0"/>
              <a:t>Note: PCs cannot identify tagged frames and therefore can send or process only untagged frames. By contrast, all frames processed by switches are tagged ones, improving processing efficiency.</a:t>
            </a:r>
            <a:endParaRPr lang="zh-CN" altLang="zh-CN" smtClean="0"/>
          </a:p>
          <a:p>
            <a:endParaRPr lang="zh-CN" altLang="en-US" dirty="0"/>
          </a:p>
        </p:txBody>
      </p:sp>
    </p:spTree>
    <p:extLst>
      <p:ext uri="{BB962C8B-B14F-4D97-AF65-F5344CB8AC3E}">
        <p14:creationId xmlns:p14="http://schemas.microsoft.com/office/powerpoint/2010/main" val="314648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677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PCs send only untagged frames. After receiving such an untagged frame, a switch that supports the VLAN technology needs to assign the frame to a specific VLAN based on certain rules.</a:t>
            </a:r>
          </a:p>
          <a:p>
            <a:r>
              <a:rPr lang="en-US" smtClean="0"/>
              <a:t>Available VLAN assignment methods are as follows:</a:t>
            </a:r>
          </a:p>
          <a:p>
            <a:pPr lvl="1"/>
            <a:r>
              <a:rPr lang="en-US" smtClean="0"/>
              <a:t>Interface-based assignment: assigns VLANs based on switch interfaces.</a:t>
            </a:r>
          </a:p>
          <a:p>
            <a:pPr lvl="2"/>
            <a:r>
              <a:rPr lang="en-US" smtClean="0"/>
              <a:t>A network administrator preconfigures a port VLAN ID (PVID) for each switch interface. When an untagged frame arrives at an interface of a switch, the switch adds a tag carrying the PVID of the interface to the frame. The frame is then transmitted in the specified VLAN.</a:t>
            </a:r>
          </a:p>
          <a:p>
            <a:pPr lvl="1"/>
            <a:r>
              <a:rPr lang="en-US" smtClean="0"/>
              <a:t>MAC address-based assignment: assigns VLANs based on the source MAC addresses of frames.</a:t>
            </a:r>
          </a:p>
          <a:p>
            <a:pPr lvl="2"/>
            <a:r>
              <a:rPr lang="en-US" smtClean="0"/>
              <a:t>A network administrator preconfigures the mapping between MAC addresses and VLAN IDs. After receiving an untagged frame, a switch adds the VLAN tag mapping the source MAC address of the frame to the frame. The frame is then transmitted in the specified VLAN.</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687221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pPr lvl="1"/>
            <a:r>
              <a:rPr lang="en-US" altLang="zh-CN" smtClean="0"/>
              <a:t>IP subnet-based assignment: assigns VLANs based on the source IP addresses and subnet masks of frames.</a:t>
            </a:r>
          </a:p>
          <a:p>
            <a:pPr lvl="2"/>
            <a:r>
              <a:rPr lang="en-US" altLang="zh-CN" smtClean="0"/>
              <a:t>A network administrator preconfigures the mapping between IP addresses and VLAN IDs. After receiving an untagged frame, a switch adds the VLAN tag mapping the source IP address of the frame to the frame. The frame is then transmitted in the specified VLAN.</a:t>
            </a:r>
          </a:p>
          <a:p>
            <a:pPr lvl="1"/>
            <a:r>
              <a:rPr lang="en-US" altLang="zh-CN" smtClean="0"/>
              <a:t>Protocol-based assignment: assigns VLANs based on the protocol (suite) types and encapsulation formats of frames.</a:t>
            </a:r>
          </a:p>
          <a:p>
            <a:pPr lvl="2"/>
            <a:r>
              <a:rPr lang="en-US" altLang="zh-CN" smtClean="0"/>
              <a:t>A network administrator preconfigures the mapping between protocol (suite) types and VLAN IDs. After receiving an untagged frame, a switch adds the VLAN tag mapping the protocol (suite) type of the frame to the frame. The frame is then transmitted in the specified VLAN.</a:t>
            </a:r>
          </a:p>
          <a:p>
            <a:pPr lvl="1"/>
            <a:r>
              <a:rPr lang="en-US" altLang="zh-CN" smtClean="0"/>
              <a:t>Policy-based assignment: assigns VLANs based on a specified policy, such as a policy combining the preceding methods.</a:t>
            </a:r>
          </a:p>
          <a:p>
            <a:pPr lvl="2"/>
            <a:r>
              <a:rPr lang="en-US" altLang="zh-CN" smtClean="0"/>
              <a:t>A network administrator preconfigures a policy. After receiving an untagged frame that matches the policy, a switch adds a specified VLAN tag to the frame. The frame is then transmitted in the specified VLAN.</a:t>
            </a:r>
          </a:p>
          <a:p>
            <a:endParaRPr lang="zh-CN" altLang="en-US"/>
          </a:p>
        </p:txBody>
      </p:sp>
    </p:spTree>
    <p:extLst>
      <p:ext uri="{BB962C8B-B14F-4D97-AF65-F5344CB8AC3E}">
        <p14:creationId xmlns:p14="http://schemas.microsoft.com/office/powerpoint/2010/main" val="2020328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Assignment rules:</a:t>
            </a:r>
          </a:p>
          <a:p>
            <a:pPr lvl="1"/>
            <a:r>
              <a:rPr lang="en-US" dirty="0" smtClean="0"/>
              <a:t>VLAN IDs are configured on physical interfaces of a switch. All PC-sent untagged frames arriving at a physical interface are assigned to the VLAN corresponding to the PVID configured for the interface.</a:t>
            </a:r>
          </a:p>
          <a:p>
            <a:r>
              <a:rPr lang="en-US" dirty="0" smtClean="0"/>
              <a:t>Characteristics:</a:t>
            </a:r>
          </a:p>
          <a:p>
            <a:pPr lvl="1"/>
            <a:r>
              <a:rPr lang="en-US" dirty="0" smtClean="0"/>
              <a:t>VLAN assignment is simple, intuitive, and easy to implement. Currently, it is the most widely used VLAN assignment method.</a:t>
            </a:r>
          </a:p>
          <a:p>
            <a:pPr lvl="1"/>
            <a:r>
              <a:rPr lang="en-US" dirty="0" smtClean="0"/>
              <a:t>If the switch interface to which a PC is connected changes, the VLAN to which frames sent from the PC to the interface are assigned may also change.</a:t>
            </a:r>
          </a:p>
          <a:p>
            <a:pPr lvl="0"/>
            <a:r>
              <a:rPr lang="en-US" altLang="zh-CN" dirty="0" smtClean="0"/>
              <a:t>Port </a:t>
            </a:r>
            <a:r>
              <a:rPr lang="en-US" dirty="0" smtClean="0"/>
              <a:t>Default VLAN ID: PVID</a:t>
            </a:r>
          </a:p>
          <a:p>
            <a:pPr lvl="1"/>
            <a:r>
              <a:rPr lang="en-US" dirty="0" smtClean="0"/>
              <a:t>A PVID needs to be configured for each switch interface. All untagged frames arriving at an interface are assigned to the VLAN corresponding to the PVID configured for the interface.</a:t>
            </a:r>
          </a:p>
          <a:p>
            <a:pPr lvl="1"/>
            <a:r>
              <a:rPr lang="en-US" dirty="0" smtClean="0"/>
              <a:t>The default PVID is 1.</a:t>
            </a:r>
          </a:p>
          <a:p>
            <a:pPr lvl="0"/>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930033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Assignment rules:</a:t>
            </a:r>
          </a:p>
          <a:p>
            <a:pPr lvl="1"/>
            <a:r>
              <a:rPr lang="en-US" smtClean="0"/>
              <a:t>Each switch maintains a table recording the mapping between MAC addresses and VLAN IDs. After receiving a PC-sent untagged frame, a switch analyzes the source MAC address of the frame, searches the mapping table for the VLAN ID mapping the MAC address, and assigns the frame to the corresponding VLAN according to the mapping.</a:t>
            </a:r>
          </a:p>
          <a:p>
            <a:r>
              <a:rPr lang="en-US" smtClean="0"/>
              <a:t>Characteristics:</a:t>
            </a:r>
          </a:p>
          <a:p>
            <a:pPr lvl="1"/>
            <a:r>
              <a:rPr lang="en-US" smtClean="0"/>
              <a:t>This assignment method is a bit complex but more flexible.</a:t>
            </a:r>
          </a:p>
          <a:p>
            <a:pPr lvl="1"/>
            <a:r>
              <a:rPr lang="en-US" smtClean="0"/>
              <a:t>If the switch interface to which a PC is connected changes, the VLAN to which frames sent from the PC to the interface are assigned remains unchanged because the PC's MAC address does not change.</a:t>
            </a:r>
          </a:p>
          <a:p>
            <a:pPr lvl="1"/>
            <a:r>
              <a:rPr lang="en-US" smtClean="0"/>
              <a:t>However, as malicious PCs can easily forge MAC addresses, this assignment method is prone to security risks.</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76114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interface-based VLAN assignment method varies according to the switch interface type.</a:t>
            </a:r>
          </a:p>
          <a:p>
            <a:r>
              <a:rPr lang="en-US" smtClean="0"/>
              <a:t>Access interface</a:t>
            </a:r>
          </a:p>
          <a:p>
            <a:pPr lvl="1"/>
            <a:r>
              <a:rPr lang="en-US" smtClean="0"/>
              <a:t>An access interface often connects to a terminal (such as a PC or server) that cannot identify VLAN tags, or is used when VLANs do not need to be differentiated.</a:t>
            </a:r>
          </a:p>
          <a:p>
            <a:r>
              <a:rPr lang="en-US" smtClean="0"/>
              <a:t>Trunk interface</a:t>
            </a:r>
          </a:p>
          <a:p>
            <a:pPr lvl="1"/>
            <a:r>
              <a:rPr lang="en-US" smtClean="0"/>
              <a:t>A trunk interface often connects to a switch, router, AP, or voice terminal that can receive and send both tagged and untagged frames.</a:t>
            </a:r>
          </a:p>
          <a:p>
            <a:r>
              <a:rPr lang="en-US" smtClean="0"/>
              <a:t>Hybrid interface</a:t>
            </a:r>
          </a:p>
          <a:p>
            <a:pPr lvl="1"/>
            <a:r>
              <a:rPr lang="en-US" smtClean="0"/>
              <a:t>A hybrid interface can connect to a user terminal (such as a PC or server) that cannot identify VLAN tags or to a switch, router, AP, or voice terminal that can receive and send both tagged and untagged frames.</a:t>
            </a:r>
          </a:p>
          <a:p>
            <a:pPr lvl="1"/>
            <a:r>
              <a:rPr lang="en-US" smtClean="0"/>
              <a:t>By default, hybrid interfaces are used on Huawei devices.</a:t>
            </a:r>
          </a:p>
          <a:p>
            <a:pPr lvl="1"/>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506828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How do switch interfaces process tagged and untagged frames? First, let's have a look at access interfaces.</a:t>
            </a:r>
          </a:p>
          <a:p>
            <a:r>
              <a:rPr lang="en-US" smtClean="0"/>
              <a:t>Characteristics of access interfaces:</a:t>
            </a:r>
          </a:p>
          <a:p>
            <a:pPr lvl="1"/>
            <a:r>
              <a:rPr lang="en-US" smtClean="0"/>
              <a:t>An access interface permits only frames whose VLAN ID is the same as the PVID of the interface.</a:t>
            </a:r>
          </a:p>
          <a:p>
            <a:r>
              <a:rPr lang="en-US" smtClean="0"/>
              <a:t>Frame receiving through an access interface:</a:t>
            </a:r>
          </a:p>
          <a:p>
            <a:pPr lvl="1"/>
            <a:r>
              <a:rPr lang="en-US" smtClean="0"/>
              <a:t>After receiving an untagged frame, the access interface adds a tag with the VID being the PVID of the interface to the frame and then floods, forwards, or discards the tagged frame.</a:t>
            </a:r>
          </a:p>
          <a:p>
            <a:pPr lvl="1"/>
            <a:r>
              <a:rPr lang="en-US" smtClean="0"/>
              <a:t>After receiving a tagged frame, the access interface checks whether the VID in the tag of the frame is the same as the PVID. If they are the same, the interface forwards the tagged frame. Otherwise, the interface directly discards the tagged frame.</a:t>
            </a:r>
          </a:p>
          <a:p>
            <a:r>
              <a:rPr lang="en-US" smtClean="0"/>
              <a:t>Frame sending through an access interface:</a:t>
            </a:r>
          </a:p>
          <a:p>
            <a:pPr lvl="1"/>
            <a:r>
              <a:rPr lang="en-US" smtClean="0"/>
              <a:t>After receiving a tagged frame sent from another interface on the same switch, the access interface checks whether the VID in the tag of the frame is the same as the PVID.</a:t>
            </a:r>
          </a:p>
          <a:p>
            <a:pPr lvl="2"/>
            <a:r>
              <a:rPr lang="en-US" smtClean="0"/>
              <a:t>If they are the same, the interface removes the tag from the frame and sends the untagged frame out.</a:t>
            </a:r>
          </a:p>
          <a:p>
            <a:pPr lvl="2"/>
            <a:r>
              <a:rPr lang="en-US" smtClean="0"/>
              <a:t>Otherwise, the interface directly discards the tagged frame.</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7085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425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For a trunk interface, you need to configure not only a PVID but also a list of VLAN IDs permitted by the interface. By default, VLAN 1 exists in the list.</a:t>
            </a:r>
          </a:p>
          <a:p>
            <a:r>
              <a:rPr lang="en-US" smtClean="0"/>
              <a:t>Characteristics of trunk interfaces:</a:t>
            </a:r>
          </a:p>
          <a:p>
            <a:pPr lvl="1"/>
            <a:r>
              <a:rPr lang="en-US" smtClean="0"/>
              <a:t>A trunk interface allows only frames whose VLAN IDs are in the list of VLAN IDs permitted by the interface to pass through.</a:t>
            </a:r>
          </a:p>
          <a:p>
            <a:pPr lvl="1"/>
            <a:r>
              <a:rPr lang="en-US" smtClean="0"/>
              <a:t>It allows tagged frames from multiple VLANs but untagged frames from only one VLAN to pass through.</a:t>
            </a:r>
          </a:p>
          <a:p>
            <a:r>
              <a:rPr lang="en-US" smtClean="0"/>
              <a:t>Frame receiving through a trunk interface:</a:t>
            </a:r>
          </a:p>
          <a:p>
            <a:pPr lvl="1"/>
            <a:r>
              <a:rPr lang="en-US" smtClean="0"/>
              <a:t>After receiving an untagged frame, the trunk interface adds a tag with the VID being the PVID of the interface to the frame and then checks whether the VID is in the list of VLAN IDs permitted by the interface. If the VID is in the list, the interface forwards the tagged frame. Otherwise, the interface directly discards the tagged frame.</a:t>
            </a:r>
          </a:p>
          <a:p>
            <a:pPr lvl="1"/>
            <a:r>
              <a:rPr lang="en-US" smtClean="0"/>
              <a:t>After receiving a tagged frame, the trunk interface checks whether the VID in the tag of the frame is in the list of VLAN IDs permitted by the interface. If the VID is in the list, the interface forwards the tagged frame. Otherwise, the interface directly discards the tagged frame.</a:t>
            </a:r>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74364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r>
              <a:rPr lang="en-US" altLang="zh-CN" smtClean="0"/>
              <a:t>Frame sending through a trunk interface:</a:t>
            </a:r>
          </a:p>
          <a:p>
            <a:pPr lvl="1"/>
            <a:r>
              <a:rPr lang="en-US" altLang="zh-CN" smtClean="0"/>
              <a:t>After receiving a tagged frame sent from another interface on the same switch, the trunk interface checks whether the VID in the tag of the frame is in the list of VLAN IDs permitted by the interface. If the VID is not in the list, the interface directly discards the frame.</a:t>
            </a:r>
          </a:p>
          <a:p>
            <a:pPr lvl="1"/>
            <a:r>
              <a:rPr lang="en-US" altLang="zh-CN" smtClean="0"/>
              <a:t>After receiving a tagged frame sent from another interface on the same switch, the trunk interface checks whether the VID in the tag of the frame is in the list of VLAN IDs permitted by the interface. If the VID is in the list, the interface checks whether the VID is the same as the PVID of the interface.</a:t>
            </a:r>
          </a:p>
          <a:p>
            <a:pPr lvl="2"/>
            <a:r>
              <a:rPr lang="en-US" altLang="zh-CN" smtClean="0"/>
              <a:t>If they are the same, the interface removes the tag from the frame and sends the untagged frame out.</a:t>
            </a:r>
          </a:p>
          <a:p>
            <a:pPr lvl="2"/>
            <a:r>
              <a:rPr lang="en-US" altLang="zh-CN" smtClean="0"/>
              <a:t>If they are different, the interface directly sends the frame out without removing the tag from the frame.</a:t>
            </a:r>
          </a:p>
          <a:p>
            <a:endParaRPr lang="zh-CN" altLang="en-US"/>
          </a:p>
        </p:txBody>
      </p:sp>
    </p:spTree>
    <p:extLst>
      <p:ext uri="{BB962C8B-B14F-4D97-AF65-F5344CB8AC3E}">
        <p14:creationId xmlns:p14="http://schemas.microsoft.com/office/powerpoint/2010/main" val="6654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this example, SW1 and SW2 connect to PCs through access interfaces. PVIDs are configured for the interfaces, as shown in the figure. SW1 and SW2 are connected through trunk interfaces whose PVIDs are all set to 1. The table lists the VLAN IDs permitted by the trunk interfaces.</a:t>
            </a:r>
          </a:p>
          <a:p>
            <a:r>
              <a:rPr lang="en-US" smtClean="0"/>
              <a:t>Describe how inter-PC access is implemented in this example.</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3476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For a hybrid interface, you need to configure not only a PVID but also two lists of VLAN IDs permitted by the interface: one untagged VLAN ID list and one tagged VLAN ID list. By default, VLAN 1 is in the untagged VLAN ID list. Frames from all the VLANs in the two lists are allowed to pass through the hybrid interface.</a:t>
            </a:r>
          </a:p>
          <a:p>
            <a:r>
              <a:rPr lang="en-US" smtClean="0"/>
              <a:t>Characteristics of hybrid interfaces:</a:t>
            </a:r>
          </a:p>
          <a:p>
            <a:pPr lvl="1"/>
            <a:r>
              <a:rPr lang="en-US" smtClean="0"/>
              <a:t>A hybrid interface allows only frames whose VLAN IDs are in the lists of VLAN IDs permitted by the interface to pass through.</a:t>
            </a:r>
          </a:p>
          <a:p>
            <a:pPr lvl="1"/>
            <a:r>
              <a:rPr lang="en-US" smtClean="0"/>
              <a:t>It allows tagged frames from multiple VLANs to pass through. Frames sent out from a hybrid interface can be either tagged or untagged, depending on the VLAN configuration.</a:t>
            </a:r>
          </a:p>
          <a:p>
            <a:pPr lvl="1"/>
            <a:r>
              <a:rPr lang="en-US" smtClean="0"/>
              <a:t>Different from a trunk interface, a hybrid interface allows untagged frames from multiple VLANs to pass through.</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06217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r>
              <a:rPr lang="en-US" altLang="zh-CN" smtClean="0"/>
              <a:t>Frame receiving through a hybrid interface:</a:t>
            </a:r>
          </a:p>
          <a:p>
            <a:pPr lvl="1"/>
            <a:r>
              <a:rPr lang="en-US" altLang="zh-CN" smtClean="0"/>
              <a:t>After receiving an untagged frame, the hybrid interface adds a tag with the VID being the PVID of the interface to the frame and then checks whether the VID is in the tagged or untagged VLAN ID list. If the VID is in the list, the interface forwards the tagged frame. Otherwise, the interface directly discards the tagged frame.</a:t>
            </a:r>
          </a:p>
          <a:p>
            <a:pPr lvl="1"/>
            <a:r>
              <a:rPr lang="en-US" altLang="zh-CN" smtClean="0"/>
              <a:t>After receiving a tagged frame, the hybrid interface checks whether the VID in the tag of the frame is in the tagged or untagged VLAN ID list. If the VID is in the tagged or untagged VLAN ID list, the interface forwards the tagged frame. Otherwise, the interface directly discards the tagged frame.</a:t>
            </a:r>
          </a:p>
          <a:p>
            <a:r>
              <a:rPr lang="en-US" altLang="zh-CN" smtClean="0"/>
              <a:t>Frame sending through a hybrid interface:</a:t>
            </a:r>
          </a:p>
          <a:p>
            <a:pPr lvl="1"/>
            <a:r>
              <a:rPr lang="en-US" altLang="zh-CN" smtClean="0"/>
              <a:t>After receiving a tagged frame sent from another interface on the same switch, the hybrid interface checks whether the VID in the tag of the frame is in the tagged or untagged VLAN ID list. If the VID is not in any of the two lists, the interface directly discards the frame.</a:t>
            </a:r>
          </a:p>
          <a:p>
            <a:pPr lvl="1"/>
            <a:r>
              <a:rPr lang="en-US" altLang="zh-CN" smtClean="0"/>
              <a:t>After receiving a tagged frame sent from another interface on the same switch, the hybrid interface checks whether the VID in the tag of the frame is in the tagged or untagged VLAN ID list. If the VID is in the untagged VLAN ID list, the interface removes the tag from the frame and then sends the untagged frame out.</a:t>
            </a:r>
          </a:p>
          <a:p>
            <a:pPr lvl="1"/>
            <a:r>
              <a:rPr lang="en-US" altLang="zh-CN" smtClean="0"/>
              <a:t>After receiving a tagged frame sent from another interface on the same switch, the hybrid interface checks whether the VID in the tag of the frame is in the tagged or untagged VLAN ID list. If the VID is in the tagged VLAN ID list, the interface directly sends the frame out without removing the tag from the frame.</a:t>
            </a:r>
          </a:p>
          <a:p>
            <a:endParaRPr lang="zh-CN" altLang="en-US"/>
          </a:p>
        </p:txBody>
      </p:sp>
    </p:spTree>
    <p:extLst>
      <p:ext uri="{BB962C8B-B14F-4D97-AF65-F5344CB8AC3E}">
        <p14:creationId xmlns:p14="http://schemas.microsoft.com/office/powerpoint/2010/main" val="1405088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this example, SW1 and SW2 connect to PCs through hybrid interfaces. The two switches are connected also through this type of interface. PVIDs are configured for the interfaces, as shown in the figure. The tables list the VLAN IDs permitted by the interfaces.</a:t>
            </a:r>
          </a:p>
          <a:p>
            <a:r>
              <a:rPr lang="en-US" smtClean="0"/>
              <a:t>Describe how PCs access the server in this example.</a:t>
            </a:r>
            <a:endParaRPr lang="en-US"/>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5320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smtClean="0"/>
              <a:t>The processes of adding and removing VLAN tags on interfaces are as follows:</a:t>
            </a:r>
          </a:p>
          <a:p>
            <a:pPr lvl="1">
              <a:lnSpc>
                <a:spcPct val="100000"/>
              </a:lnSpc>
            </a:pPr>
            <a:r>
              <a:rPr lang="en-US" smtClean="0"/>
              <a:t>Frame receiving:</a:t>
            </a:r>
          </a:p>
          <a:p>
            <a:pPr lvl="2">
              <a:lnSpc>
                <a:spcPct val="100000"/>
              </a:lnSpc>
            </a:pPr>
            <a:r>
              <a:rPr lang="en-US" smtClean="0"/>
              <a:t>After receiving an untagged frame, access, trunk, and hybrid interfaces all add a VLAN tag to the frame. Then, trunk and hybrid interfaces determine whether to permit the frame based on the VID of the frame (the frame is permitted only when the VID is a permitted VLAN ID), whereas an access interface permits the frame unconditionally.</a:t>
            </a:r>
          </a:p>
          <a:p>
            <a:pPr lvl="2">
              <a:lnSpc>
                <a:spcPct val="100000"/>
              </a:lnSpc>
            </a:pPr>
            <a:r>
              <a:rPr lang="en-US" smtClean="0"/>
              <a:t>After receiving a tagged frame, an access interface permits the frame only when the VID in the tag of the frame is the same as the PVID configured for the interface, while trunk and hybrid interfaces permit the frame only when the VID in the tag of the frame is in the list of permitted VLANs.</a:t>
            </a:r>
          </a:p>
          <a:p>
            <a:pPr lvl="1">
              <a:lnSpc>
                <a:spcPct val="100000"/>
              </a:lnSpc>
            </a:pPr>
            <a:r>
              <a:rPr lang="en-US" smtClean="0"/>
              <a:t>Frame sending:</a:t>
            </a:r>
          </a:p>
          <a:p>
            <a:pPr lvl="2">
              <a:lnSpc>
                <a:spcPct val="100000"/>
              </a:lnSpc>
            </a:pPr>
            <a:r>
              <a:rPr lang="en-US" smtClean="0"/>
              <a:t>Access interface: directly removes VLAN tags from frames before sending the frames.</a:t>
            </a:r>
          </a:p>
          <a:p>
            <a:pPr lvl="2">
              <a:lnSpc>
                <a:spcPct val="100000"/>
              </a:lnSpc>
            </a:pPr>
            <a:r>
              <a:rPr lang="en-US" smtClean="0"/>
              <a:t>Trunk interface: removes VLAN tags from frames only when the VIDs in the tags are the same as the PVID of the interface.</a:t>
            </a:r>
          </a:p>
          <a:p>
            <a:pPr lvl="2">
              <a:lnSpc>
                <a:spcPct val="100000"/>
              </a:lnSpc>
            </a:pPr>
            <a:r>
              <a:rPr lang="en-US" smtClean="0"/>
              <a:t>Hybrid interface: determines whether to remove VLAN tags from frames based on the interface configuration.</a:t>
            </a:r>
          </a:p>
          <a:p>
            <a:pPr>
              <a:lnSpc>
                <a:spcPct val="100000"/>
              </a:lnSpc>
            </a:pPr>
            <a:r>
              <a:rPr lang="en-US" smtClean="0"/>
              <a:t>Frames sent by an access interface are all untagged. On a trunk interface, only frames of one VLAN are sent without tags, and frames of other VLANs are all sent with tags. On a hybrid interface, you can specify the VLANs of which frames are sent with or without tags.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0631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1599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You are advised to assign consecutive VLAN IDs to ensure proper use of VLAN resources. The most common method is interface-based VLAN assignment.</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13671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7357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36356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6513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1605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atin typeface="Huawei Sans" panose="020C0503030203020204" pitchFamily="34" charset="0"/>
              </a:rPr>
              <a:t>The </a:t>
            </a:r>
            <a:r>
              <a:rPr lang="en-US" b="1">
                <a:latin typeface="Huawei Sans" panose="020C0503030203020204" pitchFamily="34" charset="0"/>
              </a:rPr>
              <a:t>vlan</a:t>
            </a:r>
            <a:r>
              <a:rPr lang="en-US">
                <a:latin typeface="Huawei Sans" panose="020C0503030203020204" pitchFamily="34" charset="0"/>
              </a:rPr>
              <a:t> command creates a VLAN and displays the VLAN view. If the VLAN to be created already exists, this command directly displays the VLAN view.</a:t>
            </a:r>
          </a:p>
          <a:p>
            <a:pPr lvl="0"/>
            <a:r>
              <a:rPr lang="en-US">
                <a:latin typeface="Huawei Sans" panose="020C0503030203020204" pitchFamily="34" charset="0"/>
              </a:rPr>
              <a:t>The </a:t>
            </a:r>
            <a:r>
              <a:rPr lang="en-US" b="1">
                <a:latin typeface="Huawei Sans" panose="020C0503030203020204" pitchFamily="34" charset="0"/>
              </a:rPr>
              <a:t>undo vlan</a:t>
            </a:r>
            <a:r>
              <a:rPr lang="en-US">
                <a:latin typeface="Huawei Sans" panose="020C0503030203020204" pitchFamily="34" charset="0"/>
              </a:rPr>
              <a:t> command deletes a VLAN.</a:t>
            </a:r>
          </a:p>
          <a:p>
            <a:pPr lvl="0"/>
            <a:r>
              <a:rPr lang="en-US">
                <a:latin typeface="Huawei Sans" panose="020C0503030203020204" pitchFamily="34" charset="0"/>
              </a:rPr>
              <a:t>By default, all interfaces are added to the default VLAN with the ID of 1.</a:t>
            </a:r>
          </a:p>
          <a:p>
            <a:pPr lvl="0"/>
            <a:r>
              <a:rPr lang="en-US">
                <a:latin typeface="Huawei Sans" panose="020C0503030203020204" pitchFamily="34" charset="0"/>
              </a:rPr>
              <a:t>Commands:</a:t>
            </a:r>
          </a:p>
          <a:p>
            <a:pPr lvl="1"/>
            <a:r>
              <a:rPr lang="en-US" b="1">
                <a:latin typeface="Huawei Sans" panose="020C0503030203020204" pitchFamily="34" charset="0"/>
              </a:rPr>
              <a:t>vlan </a:t>
            </a:r>
            <a:r>
              <a:rPr lang="en-US" i="1">
                <a:latin typeface="Huawei Sans" panose="020C0503030203020204" pitchFamily="34" charset="0"/>
              </a:rPr>
              <a:t>vlan-id</a:t>
            </a:r>
          </a:p>
          <a:p>
            <a:pPr lvl="2"/>
            <a:r>
              <a:rPr lang="en-US" i="1">
                <a:latin typeface="Huawei Sans" panose="020C0503030203020204" pitchFamily="34" charset="0"/>
              </a:rPr>
              <a:t>vlan-id</a:t>
            </a:r>
            <a:r>
              <a:rPr lang="en-US">
                <a:latin typeface="Huawei Sans" panose="020C0503030203020204" pitchFamily="34" charset="0"/>
              </a:rPr>
              <a:t>: specifies a VLAN ID. The value is an integer ranging from 1 to 4094.</a:t>
            </a:r>
          </a:p>
          <a:p>
            <a:pPr lvl="1"/>
            <a:r>
              <a:rPr lang="en-US" b="1">
                <a:latin typeface="Huawei Sans" panose="020C0503030203020204" pitchFamily="34" charset="0"/>
              </a:rPr>
              <a:t>vlan batch </a:t>
            </a:r>
            <a:r>
              <a:rPr lang="en-US">
                <a:latin typeface="Huawei Sans" panose="020C0503030203020204" pitchFamily="34" charset="0"/>
              </a:rPr>
              <a:t>{ </a:t>
            </a:r>
            <a:r>
              <a:rPr lang="en-US" i="1">
                <a:latin typeface="Huawei Sans" panose="020C0503030203020204" pitchFamily="34" charset="0"/>
              </a:rPr>
              <a:t>vlan-id1</a:t>
            </a:r>
            <a:r>
              <a:rPr lang="en-US">
                <a:latin typeface="Huawei Sans" panose="020C0503030203020204" pitchFamily="34" charset="0"/>
              </a:rPr>
              <a:t> [ </a:t>
            </a:r>
            <a:r>
              <a:rPr lang="en-US" b="1">
                <a:latin typeface="Huawei Sans" panose="020C0503030203020204" pitchFamily="34" charset="0"/>
              </a:rPr>
              <a:t>to</a:t>
            </a:r>
            <a:r>
              <a:rPr lang="en-US">
                <a:latin typeface="Huawei Sans" panose="020C0503030203020204" pitchFamily="34" charset="0"/>
              </a:rPr>
              <a:t> v</a:t>
            </a:r>
            <a:r>
              <a:rPr lang="en-US" i="1">
                <a:latin typeface="Huawei Sans" panose="020C0503030203020204" pitchFamily="34" charset="0"/>
              </a:rPr>
              <a:t>lan-id2</a:t>
            </a:r>
            <a:r>
              <a:rPr lang="en-US">
                <a:latin typeface="Huawei Sans" panose="020C0503030203020204" pitchFamily="34" charset="0"/>
              </a:rPr>
              <a:t> ] }</a:t>
            </a:r>
          </a:p>
          <a:p>
            <a:pPr lvl="2"/>
            <a:r>
              <a:rPr lang="en-US" b="1">
                <a:latin typeface="Huawei Sans" panose="020C0503030203020204" pitchFamily="34" charset="0"/>
              </a:rPr>
              <a:t>batch</a:t>
            </a:r>
            <a:r>
              <a:rPr lang="en-US">
                <a:latin typeface="Huawei Sans" panose="020C0503030203020204" pitchFamily="34" charset="0"/>
              </a:rPr>
              <a:t>: creates VLANs in a batch.</a:t>
            </a:r>
          </a:p>
          <a:p>
            <a:pPr lvl="2"/>
            <a:r>
              <a:rPr lang="en-US" i="1">
                <a:latin typeface="Huawei Sans" panose="020C0503030203020204" pitchFamily="34" charset="0"/>
              </a:rPr>
              <a:t>vlan-id1</a:t>
            </a:r>
            <a:r>
              <a:rPr lang="en-US">
                <a:latin typeface="Huawei Sans" panose="020C0503030203020204" pitchFamily="34" charset="0"/>
              </a:rPr>
              <a:t> [ </a:t>
            </a:r>
            <a:r>
              <a:rPr lang="en-US" b="1">
                <a:latin typeface="Huawei Sans" panose="020C0503030203020204" pitchFamily="34" charset="0"/>
              </a:rPr>
              <a:t>to</a:t>
            </a:r>
            <a:r>
              <a:rPr lang="en-US">
                <a:latin typeface="Huawei Sans" panose="020C0503030203020204" pitchFamily="34" charset="0"/>
              </a:rPr>
              <a:t> v</a:t>
            </a:r>
            <a:r>
              <a:rPr lang="en-US" i="1">
                <a:latin typeface="Huawei Sans" panose="020C0503030203020204" pitchFamily="34" charset="0"/>
              </a:rPr>
              <a:t>lan-id2</a:t>
            </a:r>
            <a:r>
              <a:rPr lang="en-US">
                <a:latin typeface="Huawei Sans" panose="020C0503030203020204" pitchFamily="34" charset="0"/>
              </a:rPr>
              <a:t> ]: specifies the IDs of VLANs to be created in a batch.</a:t>
            </a:r>
          </a:p>
          <a:p>
            <a:pPr lvl="3"/>
            <a:r>
              <a:rPr lang="en-US" i="1">
                <a:latin typeface="Huawei Sans" panose="020C0503030203020204" pitchFamily="34" charset="0"/>
              </a:rPr>
              <a:t>vlan-id1</a:t>
            </a:r>
            <a:r>
              <a:rPr lang="en-US">
                <a:latin typeface="Huawei Sans" panose="020C0503030203020204" pitchFamily="34" charset="0"/>
              </a:rPr>
              <a:t>: specifies a start VLAN ID.</a:t>
            </a:r>
          </a:p>
          <a:p>
            <a:pPr lvl="3"/>
            <a:r>
              <a:rPr lang="en-US" i="1">
                <a:latin typeface="Huawei Sans" panose="020C0503030203020204" pitchFamily="34" charset="0"/>
              </a:rPr>
              <a:t>vlan-id2</a:t>
            </a:r>
            <a:r>
              <a:rPr lang="en-US">
                <a:latin typeface="Huawei Sans" panose="020C0503030203020204" pitchFamily="34" charset="0"/>
              </a:rPr>
              <a:t>: specifies an end VLAN ID. The value of </a:t>
            </a:r>
            <a:r>
              <a:rPr lang="en-US" i="1">
                <a:latin typeface="Huawei Sans" panose="020C0503030203020204" pitchFamily="34" charset="0"/>
              </a:rPr>
              <a:t>vlan-id2</a:t>
            </a:r>
            <a:r>
              <a:rPr lang="en-US">
                <a:latin typeface="Huawei Sans" panose="020C0503030203020204" pitchFamily="34" charset="0"/>
              </a:rPr>
              <a:t> must be greater than or equal to that of </a:t>
            </a:r>
            <a:r>
              <a:rPr lang="en-US" i="1">
                <a:latin typeface="Huawei Sans" panose="020C0503030203020204" pitchFamily="34" charset="0"/>
              </a:rPr>
              <a:t>vlan-id1</a:t>
            </a:r>
            <a:r>
              <a:rPr lang="en-US">
                <a:latin typeface="Huawei Sans" panose="020C0503030203020204" pitchFamily="34" charset="0"/>
              </a:rPr>
              <a:t>. The two parameters work together to define a VLAN range.</a:t>
            </a:r>
          </a:p>
          <a:p>
            <a:pPr lvl="2"/>
            <a:r>
              <a:rPr lang="en-US">
                <a:latin typeface="Huawei Sans" panose="020C0503030203020204" pitchFamily="34" charset="0"/>
              </a:rPr>
              <a:t>If you do not specify </a:t>
            </a:r>
            <a:r>
              <a:rPr lang="en-US" b="1">
                <a:latin typeface="Huawei Sans" panose="020C0503030203020204" pitchFamily="34" charset="0"/>
              </a:rPr>
              <a:t>to</a:t>
            </a:r>
            <a:r>
              <a:rPr lang="en-US">
                <a:latin typeface="Huawei Sans" panose="020C0503030203020204" pitchFamily="34" charset="0"/>
              </a:rPr>
              <a:t> v</a:t>
            </a:r>
            <a:r>
              <a:rPr lang="en-US" i="1">
                <a:latin typeface="Huawei Sans" panose="020C0503030203020204" pitchFamily="34" charset="0"/>
              </a:rPr>
              <a:t>lan-id2</a:t>
            </a:r>
            <a:r>
              <a:rPr lang="en-US">
                <a:latin typeface="Huawei Sans" panose="020C0503030203020204" pitchFamily="34" charset="0"/>
              </a:rPr>
              <a:t>, the command creates only one VLAN with the ID being specified using </a:t>
            </a:r>
            <a:r>
              <a:rPr lang="en-US" i="1">
                <a:latin typeface="Huawei Sans" panose="020C0503030203020204" pitchFamily="34" charset="0"/>
              </a:rPr>
              <a:t>vlan-id1</a:t>
            </a:r>
            <a:r>
              <a:rPr lang="en-US">
                <a:latin typeface="Huawei Sans" panose="020C0503030203020204" pitchFamily="34" charset="0"/>
              </a:rPr>
              <a:t>.</a:t>
            </a:r>
          </a:p>
          <a:p>
            <a:pPr lvl="2"/>
            <a:r>
              <a:rPr lang="en-US">
                <a:latin typeface="Huawei Sans" panose="020C0503030203020204" pitchFamily="34" charset="0"/>
              </a:rPr>
              <a:t>The values of </a:t>
            </a:r>
            <a:r>
              <a:rPr lang="en-US" i="1">
                <a:latin typeface="Huawei Sans" panose="020C0503030203020204" pitchFamily="34" charset="0"/>
              </a:rPr>
              <a:t>vlan-id1</a:t>
            </a:r>
            <a:r>
              <a:rPr lang="en-US">
                <a:latin typeface="Huawei Sans" panose="020C0503030203020204" pitchFamily="34" charset="0"/>
              </a:rPr>
              <a:t> and </a:t>
            </a:r>
            <a:r>
              <a:rPr lang="en-US" i="1">
                <a:latin typeface="Huawei Sans" panose="020C0503030203020204" pitchFamily="34" charset="0"/>
              </a:rPr>
              <a:t>vlan-id2</a:t>
            </a:r>
            <a:r>
              <a:rPr lang="en-US">
                <a:latin typeface="Huawei Sans" panose="020C0503030203020204" pitchFamily="34" charset="0"/>
              </a:rPr>
              <a:t> are both integers ranging from 1 to 4094.</a:t>
            </a:r>
          </a:p>
        </p:txBody>
      </p:sp>
      <p:sp>
        <p:nvSpPr>
          <p:cNvPr id="4" name="幻灯片图像占位符 3"/>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1239547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504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atin typeface="Huawei Sans" panose="020C0503030203020204" pitchFamily="34" charset="0"/>
              </a:rPr>
              <a:t>Command: </a:t>
            </a:r>
            <a:r>
              <a:rPr lang="en-US" b="1">
                <a:latin typeface="Huawei Sans" panose="020C0503030203020204" pitchFamily="34" charset="0"/>
              </a:rPr>
              <a:t>port trunk allow-pass vlan </a:t>
            </a:r>
            <a:r>
              <a:rPr lang="en-US">
                <a:latin typeface="Huawei Sans" panose="020C0503030203020204" pitchFamily="34" charset="0"/>
              </a:rPr>
              <a:t>{ { </a:t>
            </a:r>
            <a:r>
              <a:rPr lang="en-US" i="1">
                <a:latin typeface="Huawei Sans" panose="020C0503030203020204" pitchFamily="34" charset="0"/>
              </a:rPr>
              <a:t>vlan-id1</a:t>
            </a:r>
            <a:r>
              <a:rPr lang="en-US">
                <a:latin typeface="Huawei Sans" panose="020C0503030203020204" pitchFamily="34" charset="0"/>
              </a:rPr>
              <a:t> [ </a:t>
            </a:r>
            <a:r>
              <a:rPr lang="en-US" b="1">
                <a:latin typeface="Huawei Sans" panose="020C0503030203020204" pitchFamily="34" charset="0"/>
              </a:rPr>
              <a:t>to</a:t>
            </a:r>
            <a:r>
              <a:rPr lang="en-US">
                <a:latin typeface="Huawei Sans" panose="020C0503030203020204" pitchFamily="34" charset="0"/>
              </a:rPr>
              <a:t> </a:t>
            </a:r>
            <a:r>
              <a:rPr lang="en-US" i="1">
                <a:latin typeface="Huawei Sans" panose="020C0503030203020204" pitchFamily="34" charset="0"/>
              </a:rPr>
              <a:t>vlan-id2</a:t>
            </a:r>
            <a:r>
              <a:rPr lang="en-US">
                <a:latin typeface="Huawei Sans" panose="020C0503030203020204" pitchFamily="34" charset="0"/>
              </a:rPr>
              <a:t> ] |</a:t>
            </a:r>
            <a:r>
              <a:rPr lang="en-US" b="1">
                <a:latin typeface="Huawei Sans" panose="020C0503030203020204" pitchFamily="34" charset="0"/>
              </a:rPr>
              <a:t> all</a:t>
            </a:r>
            <a:r>
              <a:rPr lang="en-US">
                <a:latin typeface="Huawei Sans" panose="020C0503030203020204" pitchFamily="34" charset="0"/>
              </a:rPr>
              <a:t> }</a:t>
            </a:r>
          </a:p>
          <a:p>
            <a:pPr lvl="1"/>
            <a:r>
              <a:rPr lang="en-US" i="1">
                <a:latin typeface="Huawei Sans" panose="020C0503030203020204" pitchFamily="34" charset="0"/>
              </a:rPr>
              <a:t>vlan-id1</a:t>
            </a:r>
            <a:r>
              <a:rPr lang="en-US">
                <a:latin typeface="Huawei Sans" panose="020C0503030203020204" pitchFamily="34" charset="0"/>
              </a:rPr>
              <a:t> [ </a:t>
            </a:r>
            <a:r>
              <a:rPr lang="en-US" b="1">
                <a:latin typeface="Huawei Sans" panose="020C0503030203020204" pitchFamily="34" charset="0"/>
              </a:rPr>
              <a:t>to</a:t>
            </a:r>
            <a:r>
              <a:rPr lang="en-US">
                <a:latin typeface="Huawei Sans" panose="020C0503030203020204" pitchFamily="34" charset="0"/>
              </a:rPr>
              <a:t> </a:t>
            </a:r>
            <a:r>
              <a:rPr lang="en-US" i="1">
                <a:latin typeface="Huawei Sans" panose="020C0503030203020204" pitchFamily="34" charset="0"/>
              </a:rPr>
              <a:t>vlan-id2</a:t>
            </a:r>
            <a:r>
              <a:rPr lang="en-US">
                <a:latin typeface="Huawei Sans" panose="020C0503030203020204" pitchFamily="34" charset="0"/>
              </a:rPr>
              <a:t> ]: specifies the IDs of VLANs to which a trunk interface needs to be added.</a:t>
            </a:r>
          </a:p>
          <a:p>
            <a:pPr lvl="2"/>
            <a:r>
              <a:rPr lang="en-US" i="1">
                <a:latin typeface="Huawei Sans" panose="020C0503030203020204" pitchFamily="34" charset="0"/>
              </a:rPr>
              <a:t>vlan-id1</a:t>
            </a:r>
            <a:r>
              <a:rPr lang="en-US">
                <a:latin typeface="Huawei Sans" panose="020C0503030203020204" pitchFamily="34" charset="0"/>
              </a:rPr>
              <a:t>: specifies a start VLAN ID.</a:t>
            </a:r>
          </a:p>
          <a:p>
            <a:pPr lvl="2"/>
            <a:r>
              <a:rPr lang="en-US" i="1">
                <a:latin typeface="Huawei Sans" panose="020C0503030203020204" pitchFamily="34" charset="0"/>
              </a:rPr>
              <a:t>vlan-id2</a:t>
            </a:r>
            <a:r>
              <a:rPr lang="en-US">
                <a:latin typeface="Huawei Sans" panose="020C0503030203020204" pitchFamily="34" charset="0"/>
              </a:rPr>
              <a:t>: specifies an end VLAN ID. The value of </a:t>
            </a:r>
            <a:r>
              <a:rPr lang="en-US" i="1">
                <a:latin typeface="Huawei Sans" panose="020C0503030203020204" pitchFamily="34" charset="0"/>
              </a:rPr>
              <a:t>vlan-id2</a:t>
            </a:r>
            <a:r>
              <a:rPr lang="en-US">
                <a:latin typeface="Huawei Sans" panose="020C0503030203020204" pitchFamily="34" charset="0"/>
              </a:rPr>
              <a:t> must be greater than or equal to that of </a:t>
            </a:r>
            <a:r>
              <a:rPr lang="en-US" i="1">
                <a:latin typeface="Huawei Sans" panose="020C0503030203020204" pitchFamily="34" charset="0"/>
              </a:rPr>
              <a:t>vlan-id1</a:t>
            </a:r>
            <a:r>
              <a:rPr lang="en-US">
                <a:latin typeface="Huawei Sans" panose="020C0503030203020204" pitchFamily="34" charset="0"/>
              </a:rPr>
              <a:t>.</a:t>
            </a:r>
          </a:p>
          <a:p>
            <a:pPr lvl="2"/>
            <a:r>
              <a:rPr lang="en-US">
                <a:latin typeface="Huawei Sans" panose="020C0503030203020204" pitchFamily="34" charset="0"/>
              </a:rPr>
              <a:t>The values of </a:t>
            </a:r>
            <a:r>
              <a:rPr lang="en-US" i="1">
                <a:latin typeface="Huawei Sans" panose="020C0503030203020204" pitchFamily="34" charset="0"/>
              </a:rPr>
              <a:t>vlan-id1</a:t>
            </a:r>
            <a:r>
              <a:rPr lang="en-US">
                <a:latin typeface="Huawei Sans" panose="020C0503030203020204" pitchFamily="34" charset="0"/>
              </a:rPr>
              <a:t> and </a:t>
            </a:r>
            <a:r>
              <a:rPr lang="en-US" i="1">
                <a:latin typeface="Huawei Sans" panose="020C0503030203020204" pitchFamily="34" charset="0"/>
              </a:rPr>
              <a:t>vlan-id2</a:t>
            </a:r>
            <a:r>
              <a:rPr lang="en-US">
                <a:latin typeface="Huawei Sans" panose="020C0503030203020204" pitchFamily="34" charset="0"/>
              </a:rPr>
              <a:t> are both integers ranging from 1 to 4094.</a:t>
            </a:r>
          </a:p>
          <a:p>
            <a:pPr lvl="1"/>
            <a:r>
              <a:rPr lang="en-US" b="1">
                <a:latin typeface="Huawei Sans" panose="020C0503030203020204" pitchFamily="34" charset="0"/>
              </a:rPr>
              <a:t>all</a:t>
            </a:r>
            <a:r>
              <a:rPr lang="en-US">
                <a:latin typeface="Huawei Sans" panose="020C0503030203020204" pitchFamily="34" charset="0"/>
              </a:rPr>
              <a:t>: adds a trunk interface to all VLANs.</a:t>
            </a:r>
          </a:p>
          <a:p>
            <a:pPr lvl="0"/>
            <a:r>
              <a:rPr lang="en-US">
                <a:latin typeface="Huawei Sans" panose="020C0503030203020204" pitchFamily="34" charset="0"/>
              </a:rPr>
              <a:t>The </a:t>
            </a:r>
            <a:r>
              <a:rPr lang="en-US" b="1">
                <a:latin typeface="Huawei Sans" panose="020C0503030203020204" pitchFamily="34" charset="0"/>
              </a:rPr>
              <a:t>port trunk pvid vlan </a:t>
            </a:r>
            <a:r>
              <a:rPr lang="en-US" i="1">
                <a:latin typeface="Huawei Sans" panose="020C0503030203020204" pitchFamily="34" charset="0"/>
              </a:rPr>
              <a:t>vlan-id</a:t>
            </a:r>
            <a:r>
              <a:rPr lang="en-US">
                <a:latin typeface="Huawei Sans" panose="020C0503030203020204" pitchFamily="34" charset="0"/>
              </a:rPr>
              <a:t> command configures a default VLAN for a trunk interface.</a:t>
            </a:r>
          </a:p>
          <a:p>
            <a:pPr lvl="1"/>
            <a:r>
              <a:rPr lang="en-US" i="1">
                <a:latin typeface="Huawei Sans" panose="020C0503030203020204" pitchFamily="34" charset="0"/>
              </a:rPr>
              <a:t>vlan-id</a:t>
            </a:r>
            <a:r>
              <a:rPr lang="en-US">
                <a:latin typeface="Huawei Sans" panose="020C0503030203020204" pitchFamily="34" charset="0"/>
              </a:rPr>
              <a:t>: specifies the ID of the default VLAN to be created for a trunk interface. The value is an integer ranging from 1 to 4094.</a:t>
            </a:r>
          </a:p>
          <a:p>
            <a:pPr lvl="0"/>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454584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pPr>
            <a:r>
              <a:rPr lang="en-US" dirty="0">
                <a:latin typeface="Huawei Sans" panose="020C0503030203020204" pitchFamily="34" charset="0"/>
              </a:rPr>
              <a:t>Command: </a:t>
            </a:r>
            <a:r>
              <a:rPr lang="en-US" b="1" dirty="0">
                <a:latin typeface="Huawei Sans" panose="020C0503030203020204" pitchFamily="34" charset="0"/>
              </a:rPr>
              <a:t>port hybrid untagged </a:t>
            </a:r>
            <a:r>
              <a:rPr lang="en-US" b="1" dirty="0" err="1">
                <a:latin typeface="Huawei Sans" panose="020C0503030203020204" pitchFamily="34" charset="0"/>
              </a:rPr>
              <a:t>vlan</a:t>
            </a:r>
            <a:r>
              <a:rPr lang="en-US" b="1" dirty="0">
                <a:latin typeface="Huawei Sans" panose="020C0503030203020204" pitchFamily="34" charset="0"/>
              </a:rPr>
              <a:t> </a:t>
            </a:r>
            <a:r>
              <a:rPr lang="en-US" dirty="0">
                <a:latin typeface="Huawei Sans" panose="020C0503030203020204" pitchFamily="34" charset="0"/>
              </a:rPr>
              <a:t>{ { </a:t>
            </a:r>
            <a:r>
              <a:rPr lang="en-US" i="1" dirty="0">
                <a:latin typeface="Huawei Sans" panose="020C0503030203020204" pitchFamily="34" charset="0"/>
              </a:rPr>
              <a:t>vlan-id1</a:t>
            </a:r>
            <a:r>
              <a:rPr lang="en-US" dirty="0">
                <a:latin typeface="Huawei Sans" panose="020C0503030203020204" pitchFamily="34" charset="0"/>
              </a:rPr>
              <a:t> [</a:t>
            </a:r>
            <a:r>
              <a:rPr lang="en-US" b="1" dirty="0">
                <a:latin typeface="Huawei Sans" panose="020C0503030203020204" pitchFamily="34" charset="0"/>
              </a:rPr>
              <a:t> to</a:t>
            </a:r>
            <a:r>
              <a:rPr lang="en-US" dirty="0">
                <a:latin typeface="Huawei Sans" panose="020C0503030203020204" pitchFamily="34" charset="0"/>
              </a:rPr>
              <a:t> </a:t>
            </a:r>
            <a:r>
              <a:rPr lang="en-US" i="1" dirty="0">
                <a:latin typeface="Huawei Sans" panose="020C0503030203020204" pitchFamily="34" charset="0"/>
              </a:rPr>
              <a:t>vlan-id2</a:t>
            </a:r>
            <a:r>
              <a:rPr lang="en-US" dirty="0">
                <a:latin typeface="Huawei Sans" panose="020C0503030203020204" pitchFamily="34" charset="0"/>
              </a:rPr>
              <a:t> ] } | </a:t>
            </a:r>
            <a:r>
              <a:rPr lang="en-US" b="1" dirty="0">
                <a:latin typeface="Huawei Sans" panose="020C0503030203020204" pitchFamily="34" charset="0"/>
              </a:rPr>
              <a:t>all</a:t>
            </a:r>
            <a:r>
              <a:rPr lang="en-US" dirty="0">
                <a:latin typeface="Huawei Sans" panose="020C0503030203020204" pitchFamily="34" charset="0"/>
              </a:rPr>
              <a:t> }</a:t>
            </a:r>
          </a:p>
          <a:p>
            <a:pPr lvl="1">
              <a:lnSpc>
                <a:spcPct val="100000"/>
              </a:lnSpc>
            </a:pPr>
            <a:r>
              <a:rPr lang="en-US" i="1" dirty="0">
                <a:latin typeface="Huawei Sans" panose="020C0503030203020204" pitchFamily="34" charset="0"/>
              </a:rPr>
              <a:t>vlan-id1</a:t>
            </a:r>
            <a:r>
              <a:rPr lang="en-US" dirty="0">
                <a:latin typeface="Huawei Sans" panose="020C0503030203020204" pitchFamily="34" charset="0"/>
              </a:rPr>
              <a:t> [ </a:t>
            </a:r>
            <a:r>
              <a:rPr lang="en-US" b="1" dirty="0">
                <a:latin typeface="Huawei Sans" panose="020C0503030203020204" pitchFamily="34" charset="0"/>
              </a:rPr>
              <a:t>to</a:t>
            </a:r>
            <a:r>
              <a:rPr lang="en-US" dirty="0">
                <a:latin typeface="Huawei Sans" panose="020C0503030203020204" pitchFamily="34" charset="0"/>
              </a:rPr>
              <a:t> </a:t>
            </a:r>
            <a:r>
              <a:rPr lang="en-US" i="1" dirty="0">
                <a:latin typeface="Huawei Sans" panose="020C0503030203020204" pitchFamily="34" charset="0"/>
              </a:rPr>
              <a:t>vlan-id2</a:t>
            </a:r>
            <a:r>
              <a:rPr lang="en-US" dirty="0">
                <a:latin typeface="Huawei Sans" panose="020C0503030203020204" pitchFamily="34" charset="0"/>
              </a:rPr>
              <a:t> ]: specifies the IDs of VLANs to which a hybrid interface needs to be added.</a:t>
            </a:r>
          </a:p>
          <a:p>
            <a:pPr lvl="2">
              <a:lnSpc>
                <a:spcPct val="100000"/>
              </a:lnSpc>
            </a:pPr>
            <a:r>
              <a:rPr lang="en-US" i="1" dirty="0">
                <a:latin typeface="Huawei Sans" panose="020C0503030203020204" pitchFamily="34" charset="0"/>
              </a:rPr>
              <a:t>vlan-id1</a:t>
            </a:r>
            <a:r>
              <a:rPr lang="en-US" dirty="0">
                <a:latin typeface="Huawei Sans" panose="020C0503030203020204" pitchFamily="34" charset="0"/>
              </a:rPr>
              <a:t>: specifies a start VLAN ID.</a:t>
            </a:r>
          </a:p>
          <a:p>
            <a:pPr lvl="2">
              <a:lnSpc>
                <a:spcPct val="100000"/>
              </a:lnSpc>
            </a:pPr>
            <a:r>
              <a:rPr lang="en-US" dirty="0">
                <a:latin typeface="Huawei Sans" panose="020C0503030203020204" pitchFamily="34" charset="0"/>
              </a:rPr>
              <a:t>vlan-id2: specifies an end VLAN ID. The value of </a:t>
            </a:r>
            <a:r>
              <a:rPr lang="en-US" i="1" dirty="0">
                <a:latin typeface="Huawei Sans" panose="020C0503030203020204" pitchFamily="34" charset="0"/>
              </a:rPr>
              <a:t>vlan-id2</a:t>
            </a:r>
            <a:r>
              <a:rPr lang="en-US" dirty="0">
                <a:latin typeface="Huawei Sans" panose="020C0503030203020204" pitchFamily="34" charset="0"/>
              </a:rPr>
              <a:t> must be greater than or equal to that of </a:t>
            </a:r>
            <a:r>
              <a:rPr lang="en-US" i="1" dirty="0">
                <a:latin typeface="Huawei Sans" panose="020C0503030203020204" pitchFamily="34" charset="0"/>
              </a:rPr>
              <a:t>vlan-id1</a:t>
            </a:r>
            <a:r>
              <a:rPr lang="en-US" dirty="0">
                <a:latin typeface="Huawei Sans" panose="020C0503030203020204" pitchFamily="34" charset="0"/>
              </a:rPr>
              <a:t>.</a:t>
            </a:r>
          </a:p>
          <a:p>
            <a:pPr lvl="2">
              <a:lnSpc>
                <a:spcPct val="100000"/>
              </a:lnSpc>
            </a:pPr>
            <a:r>
              <a:rPr lang="en-US" dirty="0">
                <a:latin typeface="Huawei Sans" panose="020C0503030203020204" pitchFamily="34" charset="0"/>
              </a:rPr>
              <a:t>The values of </a:t>
            </a:r>
            <a:r>
              <a:rPr lang="en-US" i="1" dirty="0">
                <a:latin typeface="Huawei Sans" panose="020C0503030203020204" pitchFamily="34" charset="0"/>
              </a:rPr>
              <a:t>vlan-id1</a:t>
            </a:r>
            <a:r>
              <a:rPr lang="en-US" dirty="0">
                <a:latin typeface="Huawei Sans" panose="020C0503030203020204" pitchFamily="34" charset="0"/>
              </a:rPr>
              <a:t> and </a:t>
            </a:r>
            <a:r>
              <a:rPr lang="en-US" i="1" dirty="0">
                <a:latin typeface="Huawei Sans" panose="020C0503030203020204" pitchFamily="34" charset="0"/>
              </a:rPr>
              <a:t>vlan-id2</a:t>
            </a:r>
            <a:r>
              <a:rPr lang="en-US" dirty="0">
                <a:latin typeface="Huawei Sans" panose="020C0503030203020204" pitchFamily="34" charset="0"/>
              </a:rPr>
              <a:t> are both integers ranging from 1 to 4094.</a:t>
            </a:r>
          </a:p>
          <a:p>
            <a:pPr lvl="1">
              <a:lnSpc>
                <a:spcPct val="100000"/>
              </a:lnSpc>
            </a:pPr>
            <a:r>
              <a:rPr lang="en-US" b="1" dirty="0">
                <a:latin typeface="Huawei Sans" panose="020C0503030203020204" pitchFamily="34" charset="0"/>
              </a:rPr>
              <a:t>all</a:t>
            </a:r>
            <a:r>
              <a:rPr lang="en-US" dirty="0">
                <a:latin typeface="Huawei Sans" panose="020C0503030203020204" pitchFamily="34" charset="0"/>
              </a:rPr>
              <a:t>: adds a hybrid interface to all VLANs.</a:t>
            </a:r>
          </a:p>
          <a:p>
            <a:pPr lvl="0">
              <a:lnSpc>
                <a:spcPct val="100000"/>
              </a:lnSpc>
            </a:pPr>
            <a:r>
              <a:rPr lang="en-US" dirty="0">
                <a:latin typeface="Huawei Sans" panose="020C0503030203020204" pitchFamily="34" charset="0"/>
              </a:rPr>
              <a:t>Command: </a:t>
            </a:r>
            <a:r>
              <a:rPr lang="en-US" b="1" dirty="0">
                <a:latin typeface="Huawei Sans" panose="020C0503030203020204" pitchFamily="34" charset="0"/>
              </a:rPr>
              <a:t>port hybrid tagged </a:t>
            </a:r>
            <a:r>
              <a:rPr lang="en-US" b="1" dirty="0" err="1">
                <a:latin typeface="Huawei Sans" panose="020C0503030203020204" pitchFamily="34" charset="0"/>
              </a:rPr>
              <a:t>vlan</a:t>
            </a:r>
            <a:r>
              <a:rPr lang="en-US" b="1" dirty="0">
                <a:latin typeface="Huawei Sans" panose="020C0503030203020204" pitchFamily="34" charset="0"/>
              </a:rPr>
              <a:t> </a:t>
            </a:r>
            <a:r>
              <a:rPr lang="en-US" dirty="0">
                <a:latin typeface="Huawei Sans" panose="020C0503030203020204" pitchFamily="34" charset="0"/>
              </a:rPr>
              <a:t>{ { </a:t>
            </a:r>
            <a:r>
              <a:rPr lang="en-US" i="1" dirty="0">
                <a:latin typeface="Huawei Sans" panose="020C0503030203020204" pitchFamily="34" charset="0"/>
              </a:rPr>
              <a:t>vlan-id1</a:t>
            </a:r>
            <a:r>
              <a:rPr lang="en-US" dirty="0">
                <a:latin typeface="Huawei Sans" panose="020C0503030203020204" pitchFamily="34" charset="0"/>
              </a:rPr>
              <a:t> [ </a:t>
            </a:r>
            <a:r>
              <a:rPr lang="en-US" b="1" dirty="0">
                <a:latin typeface="Huawei Sans" panose="020C0503030203020204" pitchFamily="34" charset="0"/>
              </a:rPr>
              <a:t>to</a:t>
            </a:r>
            <a:r>
              <a:rPr lang="en-US" i="1" dirty="0">
                <a:latin typeface="Huawei Sans" panose="020C0503030203020204" pitchFamily="34" charset="0"/>
              </a:rPr>
              <a:t> vlan-id2</a:t>
            </a:r>
            <a:r>
              <a:rPr lang="en-US" dirty="0">
                <a:latin typeface="Huawei Sans" panose="020C0503030203020204" pitchFamily="34" charset="0"/>
              </a:rPr>
              <a:t> ] } | </a:t>
            </a:r>
            <a:r>
              <a:rPr lang="en-US" b="1" dirty="0">
                <a:latin typeface="Huawei Sans" panose="020C0503030203020204" pitchFamily="34" charset="0"/>
              </a:rPr>
              <a:t>all</a:t>
            </a:r>
            <a:r>
              <a:rPr lang="en-US" dirty="0">
                <a:latin typeface="Huawei Sans" panose="020C0503030203020204" pitchFamily="34" charset="0"/>
              </a:rPr>
              <a:t> }</a:t>
            </a:r>
          </a:p>
          <a:p>
            <a:pPr lvl="1">
              <a:lnSpc>
                <a:spcPct val="100000"/>
              </a:lnSpc>
            </a:pPr>
            <a:r>
              <a:rPr lang="en-US" i="1" dirty="0">
                <a:latin typeface="Huawei Sans" panose="020C0503030203020204" pitchFamily="34" charset="0"/>
              </a:rPr>
              <a:t>vlan-id1</a:t>
            </a:r>
            <a:r>
              <a:rPr lang="en-US" dirty="0">
                <a:latin typeface="Huawei Sans" panose="020C0503030203020204" pitchFamily="34" charset="0"/>
              </a:rPr>
              <a:t> [ </a:t>
            </a:r>
            <a:r>
              <a:rPr lang="en-US" b="1" dirty="0">
                <a:latin typeface="Huawei Sans" panose="020C0503030203020204" pitchFamily="34" charset="0"/>
              </a:rPr>
              <a:t>to</a:t>
            </a:r>
            <a:r>
              <a:rPr lang="en-US" dirty="0">
                <a:latin typeface="Huawei Sans" panose="020C0503030203020204" pitchFamily="34" charset="0"/>
              </a:rPr>
              <a:t> </a:t>
            </a:r>
            <a:r>
              <a:rPr lang="en-US" i="1" dirty="0">
                <a:latin typeface="Huawei Sans" panose="020C0503030203020204" pitchFamily="34" charset="0"/>
              </a:rPr>
              <a:t>vlan-id2</a:t>
            </a:r>
            <a:r>
              <a:rPr lang="en-US" dirty="0">
                <a:latin typeface="Huawei Sans" panose="020C0503030203020204" pitchFamily="34" charset="0"/>
              </a:rPr>
              <a:t> ]: specifies the IDs of VLANs to which a hybrid interface needs to be added.</a:t>
            </a:r>
          </a:p>
          <a:p>
            <a:pPr lvl="2">
              <a:lnSpc>
                <a:spcPct val="100000"/>
              </a:lnSpc>
            </a:pPr>
            <a:r>
              <a:rPr lang="en-US" i="1" dirty="0">
                <a:latin typeface="Huawei Sans" panose="020C0503030203020204" pitchFamily="34" charset="0"/>
              </a:rPr>
              <a:t>vlan-id1</a:t>
            </a:r>
            <a:r>
              <a:rPr lang="en-US" dirty="0">
                <a:latin typeface="Huawei Sans" panose="020C0503030203020204" pitchFamily="34" charset="0"/>
              </a:rPr>
              <a:t>: specifies a start VLAN ID.</a:t>
            </a:r>
          </a:p>
          <a:p>
            <a:pPr lvl="2">
              <a:lnSpc>
                <a:spcPct val="100000"/>
              </a:lnSpc>
            </a:pPr>
            <a:r>
              <a:rPr lang="en-US" dirty="0">
                <a:latin typeface="Huawei Sans" panose="020C0503030203020204" pitchFamily="34" charset="0"/>
              </a:rPr>
              <a:t>vlan-id2: specifies an end VLAN ID. The value of </a:t>
            </a:r>
            <a:r>
              <a:rPr lang="en-US" i="1" dirty="0">
                <a:latin typeface="Huawei Sans" panose="020C0503030203020204" pitchFamily="34" charset="0"/>
              </a:rPr>
              <a:t>vlan-id2</a:t>
            </a:r>
            <a:r>
              <a:rPr lang="en-US" dirty="0">
                <a:latin typeface="Huawei Sans" panose="020C0503030203020204" pitchFamily="34" charset="0"/>
              </a:rPr>
              <a:t> must be greater than or equal to that of </a:t>
            </a:r>
            <a:r>
              <a:rPr lang="en-US" i="1" dirty="0">
                <a:latin typeface="Huawei Sans" panose="020C0503030203020204" pitchFamily="34" charset="0"/>
              </a:rPr>
              <a:t>vlan-id1</a:t>
            </a:r>
            <a:r>
              <a:rPr lang="en-US" dirty="0">
                <a:latin typeface="Huawei Sans" panose="020C0503030203020204" pitchFamily="34" charset="0"/>
              </a:rPr>
              <a:t>.</a:t>
            </a:r>
          </a:p>
          <a:p>
            <a:pPr lvl="2">
              <a:lnSpc>
                <a:spcPct val="100000"/>
              </a:lnSpc>
            </a:pPr>
            <a:r>
              <a:rPr lang="en-US" dirty="0">
                <a:latin typeface="Huawei Sans" panose="020C0503030203020204" pitchFamily="34" charset="0"/>
              </a:rPr>
              <a:t>The values of </a:t>
            </a:r>
            <a:r>
              <a:rPr lang="en-US" i="1" dirty="0">
                <a:latin typeface="Huawei Sans" panose="020C0503030203020204" pitchFamily="34" charset="0"/>
              </a:rPr>
              <a:t>vlan-id1</a:t>
            </a:r>
            <a:r>
              <a:rPr lang="en-US" dirty="0">
                <a:latin typeface="Huawei Sans" panose="020C0503030203020204" pitchFamily="34" charset="0"/>
              </a:rPr>
              <a:t> and </a:t>
            </a:r>
            <a:r>
              <a:rPr lang="en-US" i="1" dirty="0">
                <a:latin typeface="Huawei Sans" panose="020C0503030203020204" pitchFamily="34" charset="0"/>
              </a:rPr>
              <a:t>vlan-id2</a:t>
            </a:r>
            <a:r>
              <a:rPr lang="en-US" dirty="0">
                <a:latin typeface="Huawei Sans" panose="020C0503030203020204" pitchFamily="34" charset="0"/>
              </a:rPr>
              <a:t> are both integers ranging from 1 to 4094.</a:t>
            </a:r>
          </a:p>
          <a:p>
            <a:pPr lvl="1">
              <a:lnSpc>
                <a:spcPct val="100000"/>
              </a:lnSpc>
            </a:pPr>
            <a:r>
              <a:rPr lang="en-US" b="1" dirty="0">
                <a:latin typeface="Huawei Sans" panose="020C0503030203020204" pitchFamily="34" charset="0"/>
              </a:rPr>
              <a:t>all</a:t>
            </a:r>
            <a:r>
              <a:rPr lang="en-US" dirty="0">
                <a:latin typeface="Huawei Sans" panose="020C0503030203020204" pitchFamily="34" charset="0"/>
              </a:rPr>
              <a:t>: adds a hybrid interface to all VLANs.</a:t>
            </a:r>
          </a:p>
          <a:p>
            <a:pPr>
              <a:lnSpc>
                <a:spcPct val="100000"/>
              </a:lnSpc>
            </a:pPr>
            <a:r>
              <a:rPr lang="en-US" dirty="0">
                <a:latin typeface="Huawei Sans" panose="020C0503030203020204" pitchFamily="34" charset="0"/>
              </a:rPr>
              <a:t>The </a:t>
            </a:r>
            <a:r>
              <a:rPr lang="en-US" b="1" dirty="0">
                <a:latin typeface="Huawei Sans" panose="020C0503030203020204" pitchFamily="34" charset="0"/>
              </a:rPr>
              <a:t>port hybrid </a:t>
            </a:r>
            <a:r>
              <a:rPr lang="en-US" b="1" dirty="0" err="1">
                <a:latin typeface="Huawei Sans" panose="020C0503030203020204" pitchFamily="34" charset="0"/>
              </a:rPr>
              <a:t>pvid</a:t>
            </a:r>
            <a:r>
              <a:rPr lang="en-US" b="1" dirty="0">
                <a:latin typeface="Huawei Sans" panose="020C0503030203020204" pitchFamily="34" charset="0"/>
              </a:rPr>
              <a:t> </a:t>
            </a:r>
            <a:r>
              <a:rPr lang="en-US" b="1" dirty="0" err="1">
                <a:latin typeface="Huawei Sans" panose="020C0503030203020204" pitchFamily="34" charset="0"/>
              </a:rPr>
              <a:t>vlan</a:t>
            </a:r>
            <a:r>
              <a:rPr lang="en-US" b="1" dirty="0">
                <a:latin typeface="Huawei Sans" panose="020C0503030203020204" pitchFamily="34" charset="0"/>
              </a:rPr>
              <a:t> </a:t>
            </a:r>
            <a:r>
              <a:rPr lang="en-US" i="1" dirty="0" err="1">
                <a:latin typeface="Huawei Sans" panose="020C0503030203020204" pitchFamily="34" charset="0"/>
              </a:rPr>
              <a:t>vlan</a:t>
            </a:r>
            <a:r>
              <a:rPr lang="en-US" i="1" dirty="0">
                <a:latin typeface="Huawei Sans" panose="020C0503030203020204" pitchFamily="34" charset="0"/>
              </a:rPr>
              <a:t>-id</a:t>
            </a:r>
            <a:r>
              <a:rPr lang="en-US" dirty="0">
                <a:latin typeface="Huawei Sans" panose="020C0503030203020204" pitchFamily="34" charset="0"/>
              </a:rPr>
              <a:t> command configures a default VLAN for a hybrid interface.</a:t>
            </a:r>
          </a:p>
          <a:p>
            <a:pPr lvl="1">
              <a:lnSpc>
                <a:spcPct val="100000"/>
              </a:lnSpc>
            </a:pPr>
            <a:r>
              <a:rPr lang="en-US" i="1" dirty="0" err="1">
                <a:latin typeface="Huawei Sans" panose="020C0503030203020204" pitchFamily="34" charset="0"/>
              </a:rPr>
              <a:t>vlan</a:t>
            </a:r>
            <a:r>
              <a:rPr lang="en-US" i="1" dirty="0">
                <a:latin typeface="Huawei Sans" panose="020C0503030203020204" pitchFamily="34" charset="0"/>
              </a:rPr>
              <a:t>-id</a:t>
            </a:r>
            <a:r>
              <a:rPr lang="en-US" dirty="0">
                <a:latin typeface="Huawei Sans" panose="020C0503030203020204" pitchFamily="34" charset="0"/>
              </a:rPr>
              <a:t>: specifies the ID of the default VLAN to be created for a hybrid interface. The value is an integer ranging from 1 to 4094.</a:t>
            </a:r>
          </a:p>
          <a:p>
            <a:pPr lvl="0">
              <a:lnSpc>
                <a:spcPct val="100000"/>
              </a:lnSpc>
            </a:pP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1681933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indent="0">
              <a:buNone/>
            </a:pPr>
            <a:r>
              <a:rPr lang="en-US">
                <a:latin typeface="Huawei Sans" panose="020C0503030203020204" pitchFamily="34" charset="0"/>
              </a:rPr>
              <a:t>Configuration roadmap:</a:t>
            </a:r>
          </a:p>
          <a:p>
            <a:pPr lvl="1"/>
            <a:r>
              <a:rPr lang="en-US">
                <a:latin typeface="Huawei Sans" panose="020C0503030203020204" pitchFamily="34" charset="0"/>
              </a:rPr>
              <a:t>Create VLANs and add interfaces connected to PCs to the VLANs to isolate Layer 2 traffic between PCs with different services.</a:t>
            </a:r>
          </a:p>
          <a:p>
            <a:pPr lvl="1"/>
            <a:r>
              <a:rPr lang="en-US">
                <a:latin typeface="Huawei Sans" panose="020C0503030203020204" pitchFamily="34" charset="0"/>
              </a:rPr>
              <a:t>Configure interface types and specify permitted VLANs for SW1 and SW2 to allow PCs with the same service to communicate through SW1 and SW2.</a:t>
            </a:r>
          </a:p>
        </p:txBody>
      </p:sp>
      <p:sp>
        <p:nvSpPr>
          <p:cNvPr id="5" name="幻灯片图像占位符 4"/>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1798027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78051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817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atin typeface="Huawei Sans" panose="020C0503030203020204" pitchFamily="34" charset="0"/>
              </a:rPr>
              <a:t>Command: The </a:t>
            </a:r>
            <a:r>
              <a:rPr lang="en-US" b="1">
                <a:latin typeface="Huawei Sans" panose="020C0503030203020204" pitchFamily="34" charset="0"/>
              </a:rPr>
              <a:t>display vlan</a:t>
            </a:r>
            <a:r>
              <a:rPr lang="en-US">
                <a:latin typeface="Huawei Sans" panose="020C0503030203020204" pitchFamily="34" charset="0"/>
              </a:rPr>
              <a:t> command displays VLAN information.</a:t>
            </a:r>
          </a:p>
          <a:p>
            <a:r>
              <a:rPr lang="en-US">
                <a:latin typeface="Huawei Sans" panose="020C0503030203020204" pitchFamily="34" charset="0"/>
              </a:rPr>
              <a:t>Command output:</a:t>
            </a:r>
          </a:p>
          <a:p>
            <a:pPr lvl="1"/>
            <a:r>
              <a:rPr lang="en-US" b="1">
                <a:latin typeface="Huawei Sans" panose="020C0503030203020204" pitchFamily="34" charset="0"/>
              </a:rPr>
              <a:t>Tagged/Untagged</a:t>
            </a:r>
            <a:r>
              <a:rPr lang="en-US">
                <a:latin typeface="Huawei Sans" panose="020C0503030203020204" pitchFamily="34" charset="0"/>
              </a:rPr>
              <a:t>: Interfaces are manually added to VLANs in tagged or untagged mode.</a:t>
            </a:r>
          </a:p>
          <a:p>
            <a:pPr lvl="1"/>
            <a:r>
              <a:rPr lang="en-US" b="1">
                <a:latin typeface="Huawei Sans" panose="020C0503030203020204" pitchFamily="34" charset="0"/>
              </a:rPr>
              <a:t>VID</a:t>
            </a:r>
            <a:r>
              <a:rPr lang="en-US">
                <a:latin typeface="Huawei Sans" panose="020C0503030203020204" pitchFamily="34" charset="0"/>
              </a:rPr>
              <a:t> or </a:t>
            </a:r>
            <a:r>
              <a:rPr lang="en-US" b="1">
                <a:latin typeface="Huawei Sans" panose="020C0503030203020204" pitchFamily="34" charset="0"/>
              </a:rPr>
              <a:t>VLAN ID</a:t>
            </a:r>
            <a:r>
              <a:rPr lang="en-US">
                <a:latin typeface="Huawei Sans" panose="020C0503030203020204" pitchFamily="34" charset="0"/>
              </a:rPr>
              <a:t>: VLAN ID.</a:t>
            </a:r>
          </a:p>
          <a:p>
            <a:pPr lvl="1"/>
            <a:r>
              <a:rPr lang="en-US" b="1">
                <a:latin typeface="Huawei Sans" panose="020C0503030203020204" pitchFamily="34" charset="0"/>
              </a:rPr>
              <a:t>Type</a:t>
            </a:r>
            <a:r>
              <a:rPr lang="en-US">
                <a:latin typeface="Huawei Sans" panose="020C0503030203020204" pitchFamily="34" charset="0"/>
              </a:rPr>
              <a:t> or </a:t>
            </a:r>
            <a:r>
              <a:rPr lang="en-US" b="1">
                <a:latin typeface="Huawei Sans" panose="020C0503030203020204" pitchFamily="34" charset="0"/>
              </a:rPr>
              <a:t>VLAN Type</a:t>
            </a:r>
            <a:r>
              <a:rPr lang="en-US">
                <a:latin typeface="Huawei Sans" panose="020C0503030203020204" pitchFamily="34" charset="0"/>
              </a:rPr>
              <a:t>: VLAN type. The value </a:t>
            </a:r>
            <a:r>
              <a:rPr lang="en-US" b="1">
                <a:latin typeface="Huawei Sans" panose="020C0503030203020204" pitchFamily="34" charset="0"/>
              </a:rPr>
              <a:t>common</a:t>
            </a:r>
            <a:r>
              <a:rPr lang="en-US">
                <a:latin typeface="Huawei Sans" panose="020C0503030203020204" pitchFamily="34" charset="0"/>
              </a:rPr>
              <a:t> indicates a common VLAN.</a:t>
            </a:r>
          </a:p>
          <a:p>
            <a:pPr lvl="1"/>
            <a:r>
              <a:rPr lang="en-US" b="1">
                <a:latin typeface="Huawei Sans" panose="020C0503030203020204" pitchFamily="34" charset="0"/>
              </a:rPr>
              <a:t>Ports</a:t>
            </a:r>
            <a:r>
              <a:rPr lang="en-US">
                <a:latin typeface="Huawei Sans" panose="020C0503030203020204" pitchFamily="34" charset="0"/>
              </a:rPr>
              <a:t>: interfaces added to VLANs.</a:t>
            </a:r>
          </a:p>
          <a:p>
            <a:pPr lvl="1"/>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263878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7633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66763"/>
            <a:ext cx="5934075" cy="3338512"/>
          </a:xfrm>
        </p:spPr>
      </p:sp>
      <p:sp>
        <p:nvSpPr>
          <p:cNvPr id="3" name="备注占位符 2"/>
          <p:cNvSpPr>
            <a:spLocks noGrp="1"/>
          </p:cNvSpPr>
          <p:nvPr>
            <p:ph type="body" idx="1"/>
          </p:nvPr>
        </p:nvSpPr>
        <p:spPr/>
        <p:txBody>
          <a:bodyPr/>
          <a:lstStyle/>
          <a:p>
            <a:r>
              <a:rPr lang="en-US">
                <a:latin typeface="Huawei Sans" panose="020C0503030203020204" pitchFamily="34" charset="0"/>
              </a:rPr>
              <a:t>Configuration roadmap:</a:t>
            </a:r>
          </a:p>
          <a:p>
            <a:pPr lvl="1"/>
            <a:r>
              <a:rPr lang="en-US">
                <a:latin typeface="Huawei Sans" panose="020C0503030203020204" pitchFamily="34" charset="0"/>
              </a:rPr>
              <a:t>Create VLANs and add interfaces connected to PCs to the VLANs to isolate Layer 2 traffic between PCs with different services.</a:t>
            </a:r>
          </a:p>
          <a:p>
            <a:pPr lvl="1"/>
            <a:r>
              <a:rPr lang="en-US">
                <a:latin typeface="Huawei Sans" panose="020C0503030203020204" pitchFamily="34" charset="0"/>
              </a:rPr>
              <a:t>Configure interface types and specify permitted VLANs for SW1 and SW2 to allow PCs to communicate with the server through SW1 and SW2.</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0319761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2674186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128688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23686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atin typeface="Huawei Sans" panose="020C0503030203020204" pitchFamily="34" charset="0"/>
              </a:rPr>
              <a:t>Command: </a:t>
            </a:r>
            <a:r>
              <a:rPr lang="en-US" b="1">
                <a:latin typeface="Huawei Sans" panose="020C0503030203020204" pitchFamily="34" charset="0"/>
              </a:rPr>
              <a:t>mac-vlan mac-address </a:t>
            </a:r>
            <a:r>
              <a:rPr lang="en-US" i="1">
                <a:latin typeface="Huawei Sans" panose="020C0503030203020204" pitchFamily="34" charset="0"/>
              </a:rPr>
              <a:t>mac-address</a:t>
            </a:r>
            <a:r>
              <a:rPr lang="en-US">
                <a:latin typeface="Huawei Sans" panose="020C0503030203020204" pitchFamily="34" charset="0"/>
              </a:rPr>
              <a:t> [ </a:t>
            </a:r>
            <a:r>
              <a:rPr lang="en-US" i="1">
                <a:latin typeface="Huawei Sans" panose="020C0503030203020204" pitchFamily="34" charset="0"/>
              </a:rPr>
              <a:t>mac-address-mask</a:t>
            </a:r>
            <a:r>
              <a:rPr lang="en-US">
                <a:latin typeface="Huawei Sans" panose="020C0503030203020204" pitchFamily="34" charset="0"/>
              </a:rPr>
              <a:t> | </a:t>
            </a:r>
            <a:r>
              <a:rPr lang="en-US" i="1">
                <a:latin typeface="Huawei Sans" panose="020C0503030203020204" pitchFamily="34" charset="0"/>
              </a:rPr>
              <a:t>mac-address-mask-length</a:t>
            </a:r>
            <a:r>
              <a:rPr lang="en-US">
                <a:latin typeface="Huawei Sans" panose="020C0503030203020204" pitchFamily="34" charset="0"/>
              </a:rPr>
              <a:t> ] </a:t>
            </a:r>
          </a:p>
          <a:p>
            <a:pPr lvl="1"/>
            <a:r>
              <a:rPr lang="en-US" i="1">
                <a:latin typeface="Huawei Sans" panose="020C0503030203020204" pitchFamily="34" charset="0"/>
              </a:rPr>
              <a:t>mac-address</a:t>
            </a:r>
            <a:r>
              <a:rPr lang="en-US">
                <a:latin typeface="Huawei Sans" panose="020C0503030203020204" pitchFamily="34" charset="0"/>
              </a:rPr>
              <a:t>: specifies the MAC address to be associated with a VLAN.</a:t>
            </a:r>
          </a:p>
          <a:p>
            <a:pPr lvl="2"/>
            <a:r>
              <a:rPr lang="en-US">
                <a:latin typeface="Huawei Sans" panose="020C0503030203020204" pitchFamily="34" charset="0"/>
              </a:rPr>
              <a:t>The value is a hexadecimal number in the format of H-H-H. Each H contains one to four digits, such as 00e0 or fc01. If an H contains less than four digits, the left-most digits are padded with zeros. For example, e0 is displayed as 00e0.</a:t>
            </a:r>
          </a:p>
          <a:p>
            <a:pPr lvl="2"/>
            <a:r>
              <a:rPr lang="en-US">
                <a:latin typeface="Huawei Sans" panose="020C0503030203020204" pitchFamily="34" charset="0"/>
              </a:rPr>
              <a:t>The MAC address cannot be 0000-0000-0000, FFFF-FFFF-FFFF, or any multicast address.</a:t>
            </a:r>
          </a:p>
          <a:p>
            <a:pPr lvl="1"/>
            <a:r>
              <a:rPr lang="en-US" i="1">
                <a:latin typeface="Huawei Sans" panose="020C0503030203020204" pitchFamily="34" charset="0"/>
              </a:rPr>
              <a:t>mac-address-mask</a:t>
            </a:r>
            <a:r>
              <a:rPr lang="en-US">
                <a:latin typeface="Huawei Sans" panose="020C0503030203020204" pitchFamily="34" charset="0"/>
              </a:rPr>
              <a:t>: specifies the mask of a MAC address.</a:t>
            </a:r>
          </a:p>
          <a:p>
            <a:pPr lvl="2"/>
            <a:r>
              <a:rPr lang="en-US">
                <a:latin typeface="Huawei Sans" panose="020C0503030203020204" pitchFamily="34" charset="0"/>
              </a:rPr>
              <a:t>The value is a hexadecimal number in the format of H-H-H. Each H contains one to four digits.</a:t>
            </a:r>
          </a:p>
          <a:p>
            <a:pPr lvl="1"/>
            <a:r>
              <a:rPr lang="en-US" i="1">
                <a:latin typeface="Huawei Sans" panose="020C0503030203020204" pitchFamily="34" charset="0"/>
              </a:rPr>
              <a:t>mac-address-mask-length</a:t>
            </a:r>
            <a:r>
              <a:rPr lang="en-US">
                <a:latin typeface="Huawei Sans" panose="020C0503030203020204" pitchFamily="34" charset="0"/>
              </a:rPr>
              <a:t>: specifies the mask length of a MAC address.</a:t>
            </a:r>
          </a:p>
          <a:p>
            <a:pPr lvl="2"/>
            <a:r>
              <a:rPr lang="en-US">
                <a:latin typeface="Huawei Sans" panose="020C0503030203020204" pitchFamily="34" charset="0"/>
              </a:rPr>
              <a:t>The value is an integer ranging from 1 to 48.</a:t>
            </a:r>
          </a:p>
          <a:p>
            <a:pPr lvl="0"/>
            <a:r>
              <a:rPr lang="en-US">
                <a:latin typeface="Huawei Sans" panose="020C0503030203020204" pitchFamily="34" charset="0"/>
              </a:rPr>
              <a:t>The </a:t>
            </a:r>
            <a:r>
              <a:rPr lang="en-US" b="1">
                <a:latin typeface="Huawei Sans" panose="020C0503030203020204" pitchFamily="34" charset="0"/>
              </a:rPr>
              <a:t>mac-vlan enable</a:t>
            </a:r>
            <a:r>
              <a:rPr lang="en-US">
                <a:latin typeface="Huawei Sans" panose="020C0503030203020204" pitchFamily="34" charset="0"/>
              </a:rPr>
              <a:t> command enables MAC address-based VLAN assignment on an interface.</a:t>
            </a:r>
          </a:p>
          <a:p>
            <a:pPr lvl="0"/>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3090864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Configuration roadmap:</a:t>
            </a:r>
          </a:p>
          <a:p>
            <a:pPr lvl="1"/>
            <a:r>
              <a:rPr lang="en-US" smtClean="0"/>
              <a:t>Create a VLAN, for example, VLAN 10.</a:t>
            </a:r>
          </a:p>
          <a:p>
            <a:pPr lvl="1"/>
            <a:r>
              <a:rPr lang="en-US" smtClean="0"/>
              <a:t>Add Ethernet interfaces on SW1 to the VLAN.</a:t>
            </a:r>
          </a:p>
          <a:p>
            <a:pPr lvl="1"/>
            <a:r>
              <a:rPr lang="en-US" smtClean="0"/>
              <a:t>Associate the MAC addresses of PCs 1 through 3 with the VLAN.</a:t>
            </a:r>
            <a:endParaRPr lang="en-US"/>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7962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7230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On access and trunk interfaces, MAC address-based VLAN assignment can be used only when the MAC address-based VLAN is the same as the PVID. It is recommended that MAC address-based VLAN assignment be configured on hybrid interfaces.</a:t>
            </a:r>
          </a:p>
          <a:p>
            <a:pPr lvl="0"/>
            <a:endParaRPr lang="en-US" altLang="zh-CN" smtClean="0"/>
          </a:p>
          <a:p>
            <a:endParaRPr lang="zh-CN" altLang="en-US" smtClean="0"/>
          </a:p>
          <a:p>
            <a:pPr lvl="0"/>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53034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dirty="0">
                <a:latin typeface="Huawei Sans" panose="020C0503030203020204" pitchFamily="34" charset="0"/>
              </a:rPr>
              <a:t>Command: The </a:t>
            </a:r>
            <a:r>
              <a:rPr lang="en-US" b="1" dirty="0">
                <a:latin typeface="Huawei Sans" panose="020C0503030203020204" pitchFamily="34" charset="0"/>
              </a:rPr>
              <a:t>display mac-</a:t>
            </a:r>
            <a:r>
              <a:rPr lang="en-US" b="1" dirty="0" err="1">
                <a:latin typeface="Huawei Sans" panose="020C0503030203020204" pitchFamily="34" charset="0"/>
              </a:rPr>
              <a:t>vlan</a:t>
            </a:r>
            <a:r>
              <a:rPr lang="en-US" b="1" dirty="0">
                <a:latin typeface="Huawei Sans" panose="020C0503030203020204" pitchFamily="34" charset="0"/>
              </a:rPr>
              <a:t> </a:t>
            </a:r>
            <a:r>
              <a:rPr lang="en-US" dirty="0">
                <a:latin typeface="Huawei Sans" panose="020C0503030203020204" pitchFamily="34" charset="0"/>
              </a:rPr>
              <a:t>{ </a:t>
            </a:r>
            <a:r>
              <a:rPr lang="en-US" b="1" dirty="0">
                <a:latin typeface="Huawei Sans" panose="020C0503030203020204" pitchFamily="34" charset="0"/>
              </a:rPr>
              <a:t>mac-address</a:t>
            </a:r>
            <a:r>
              <a:rPr lang="en-US" dirty="0">
                <a:latin typeface="Huawei Sans" panose="020C0503030203020204" pitchFamily="34" charset="0"/>
              </a:rPr>
              <a:t> { </a:t>
            </a:r>
            <a:r>
              <a:rPr lang="en-US" b="1" dirty="0">
                <a:latin typeface="Huawei Sans" panose="020C0503030203020204" pitchFamily="34" charset="0"/>
              </a:rPr>
              <a:t>all</a:t>
            </a:r>
            <a:r>
              <a:rPr lang="en-US" dirty="0">
                <a:latin typeface="Huawei Sans" panose="020C0503030203020204" pitchFamily="34" charset="0"/>
              </a:rPr>
              <a:t> | </a:t>
            </a:r>
            <a:r>
              <a:rPr lang="en-US" i="1" dirty="0">
                <a:latin typeface="Huawei Sans" panose="020C0503030203020204" pitchFamily="34" charset="0"/>
              </a:rPr>
              <a:t>mac-address</a:t>
            </a:r>
            <a:r>
              <a:rPr lang="en-US" dirty="0">
                <a:latin typeface="Huawei Sans" panose="020C0503030203020204" pitchFamily="34" charset="0"/>
              </a:rPr>
              <a:t> [ </a:t>
            </a:r>
            <a:r>
              <a:rPr lang="en-US" i="1" dirty="0">
                <a:latin typeface="Huawei Sans" panose="020C0503030203020204" pitchFamily="34" charset="0"/>
              </a:rPr>
              <a:t>mac-address-mask</a:t>
            </a:r>
            <a:r>
              <a:rPr lang="en-US" dirty="0">
                <a:latin typeface="Huawei Sans" panose="020C0503030203020204" pitchFamily="34" charset="0"/>
              </a:rPr>
              <a:t> | </a:t>
            </a:r>
            <a:r>
              <a:rPr lang="en-US" i="1" dirty="0">
                <a:latin typeface="Huawei Sans" panose="020C0503030203020204" pitchFamily="34" charset="0"/>
              </a:rPr>
              <a:t>mac-address-mask-length </a:t>
            </a:r>
            <a:r>
              <a:rPr lang="en-US" dirty="0">
                <a:latin typeface="Huawei Sans" panose="020C0503030203020204" pitchFamily="34" charset="0"/>
              </a:rPr>
              <a:t>] } | </a:t>
            </a:r>
            <a:r>
              <a:rPr lang="en-US" b="1" dirty="0" err="1">
                <a:latin typeface="Huawei Sans" panose="020C0503030203020204" pitchFamily="34" charset="0"/>
              </a:rPr>
              <a:t>vlan</a:t>
            </a:r>
            <a:r>
              <a:rPr lang="en-US" dirty="0">
                <a:latin typeface="Huawei Sans" panose="020C0503030203020204" pitchFamily="34" charset="0"/>
              </a:rPr>
              <a:t> </a:t>
            </a:r>
            <a:r>
              <a:rPr lang="en-US" i="1" dirty="0" err="1">
                <a:latin typeface="Huawei Sans" panose="020C0503030203020204" pitchFamily="34" charset="0"/>
              </a:rPr>
              <a:t>vlan</a:t>
            </a:r>
            <a:r>
              <a:rPr lang="en-US" i="1" dirty="0">
                <a:latin typeface="Huawei Sans" panose="020C0503030203020204" pitchFamily="34" charset="0"/>
              </a:rPr>
              <a:t>-id</a:t>
            </a:r>
            <a:r>
              <a:rPr lang="en-US" dirty="0">
                <a:latin typeface="Huawei Sans" panose="020C0503030203020204" pitchFamily="34" charset="0"/>
              </a:rPr>
              <a:t> } command displays the configuration of MAC address-based VLAN assignment.</a:t>
            </a:r>
          </a:p>
          <a:p>
            <a:pPr lvl="1">
              <a:lnSpc>
                <a:spcPct val="100000"/>
              </a:lnSpc>
            </a:pPr>
            <a:r>
              <a:rPr lang="en-US" b="1" dirty="0">
                <a:latin typeface="Huawei Sans" panose="020C0503030203020204" pitchFamily="34" charset="0"/>
              </a:rPr>
              <a:t>all</a:t>
            </a:r>
            <a:r>
              <a:rPr lang="en-US" dirty="0">
                <a:latin typeface="Huawei Sans" panose="020C0503030203020204" pitchFamily="34" charset="0"/>
              </a:rPr>
              <a:t>: displays all VLANs associated with MAC addresses.</a:t>
            </a:r>
          </a:p>
          <a:p>
            <a:pPr lvl="1">
              <a:lnSpc>
                <a:spcPct val="100000"/>
              </a:lnSpc>
            </a:pPr>
            <a:r>
              <a:rPr lang="en-US" b="1" dirty="0">
                <a:latin typeface="Huawei Sans" panose="020C0503030203020204" pitchFamily="34" charset="0"/>
              </a:rPr>
              <a:t>mac-address</a:t>
            </a:r>
            <a:r>
              <a:rPr lang="en-US" dirty="0">
                <a:latin typeface="Huawei Sans" panose="020C0503030203020204" pitchFamily="34" charset="0"/>
              </a:rPr>
              <a:t> </a:t>
            </a:r>
            <a:r>
              <a:rPr lang="en-US" i="1" dirty="0" err="1">
                <a:latin typeface="Huawei Sans" panose="020C0503030203020204" pitchFamily="34" charset="0"/>
              </a:rPr>
              <a:t>mac-address</a:t>
            </a:r>
            <a:r>
              <a:rPr lang="en-US" dirty="0">
                <a:latin typeface="Huawei Sans" panose="020C0503030203020204" pitchFamily="34" charset="0"/>
              </a:rPr>
              <a:t>: displays the VLAN associated with a specified MAC address.</a:t>
            </a:r>
          </a:p>
          <a:p>
            <a:pPr lvl="2">
              <a:lnSpc>
                <a:spcPct val="100000"/>
              </a:lnSpc>
            </a:pPr>
            <a:r>
              <a:rPr lang="en-US" dirty="0">
                <a:latin typeface="Huawei Sans" panose="020C0503030203020204" pitchFamily="34" charset="0"/>
              </a:rPr>
              <a:t>The value is a hexadecimal number in the format of H-H-H. Each H contains one to four digits.</a:t>
            </a:r>
          </a:p>
          <a:p>
            <a:pPr lvl="1">
              <a:lnSpc>
                <a:spcPct val="100000"/>
              </a:lnSpc>
            </a:pPr>
            <a:r>
              <a:rPr lang="en-US" i="1" dirty="0">
                <a:latin typeface="Huawei Sans" panose="020C0503030203020204" pitchFamily="34" charset="0"/>
              </a:rPr>
              <a:t>mac-address-mask</a:t>
            </a:r>
            <a:r>
              <a:rPr lang="en-US" dirty="0">
                <a:latin typeface="Huawei Sans" panose="020C0503030203020204" pitchFamily="34" charset="0"/>
              </a:rPr>
              <a:t>: specifies the mask of a MAC address.</a:t>
            </a:r>
          </a:p>
          <a:p>
            <a:pPr lvl="2">
              <a:lnSpc>
                <a:spcPct val="100000"/>
              </a:lnSpc>
            </a:pPr>
            <a:r>
              <a:rPr lang="en-US" dirty="0">
                <a:latin typeface="Huawei Sans" panose="020C0503030203020204" pitchFamily="34" charset="0"/>
              </a:rPr>
              <a:t>The value is a hexadecimal number in the format of H-H-H. Each H contains one to four digits.</a:t>
            </a:r>
          </a:p>
          <a:p>
            <a:pPr lvl="1">
              <a:lnSpc>
                <a:spcPct val="100000"/>
              </a:lnSpc>
            </a:pPr>
            <a:r>
              <a:rPr lang="en-US" i="1" dirty="0">
                <a:latin typeface="Huawei Sans" panose="020C0503030203020204" pitchFamily="34" charset="0"/>
              </a:rPr>
              <a:t>mac-address-mask-length</a:t>
            </a:r>
            <a:r>
              <a:rPr lang="en-US" dirty="0">
                <a:latin typeface="Huawei Sans" panose="020C0503030203020204" pitchFamily="34" charset="0"/>
              </a:rPr>
              <a:t>: specifies the mask length of a MAC address.</a:t>
            </a:r>
          </a:p>
          <a:p>
            <a:pPr lvl="2">
              <a:lnSpc>
                <a:spcPct val="100000"/>
              </a:lnSpc>
            </a:pPr>
            <a:r>
              <a:rPr lang="en-US" dirty="0">
                <a:latin typeface="Huawei Sans" panose="020C0503030203020204" pitchFamily="34" charset="0"/>
              </a:rPr>
              <a:t>The value is an integer ranging from 1 to 48.</a:t>
            </a:r>
          </a:p>
          <a:p>
            <a:pPr lvl="1">
              <a:lnSpc>
                <a:spcPct val="100000"/>
              </a:lnSpc>
            </a:pPr>
            <a:r>
              <a:rPr lang="en-US" b="1" dirty="0" err="1">
                <a:latin typeface="Huawei Sans" panose="020C0503030203020204" pitchFamily="34" charset="0"/>
              </a:rPr>
              <a:t>vlan</a:t>
            </a:r>
            <a:r>
              <a:rPr lang="en-US" dirty="0">
                <a:latin typeface="Huawei Sans" panose="020C0503030203020204" pitchFamily="34" charset="0"/>
              </a:rPr>
              <a:t> </a:t>
            </a:r>
            <a:r>
              <a:rPr lang="en-US" i="1" dirty="0" err="1">
                <a:latin typeface="Huawei Sans" panose="020C0503030203020204" pitchFamily="34" charset="0"/>
              </a:rPr>
              <a:t>vlan</a:t>
            </a:r>
            <a:r>
              <a:rPr lang="en-US" i="1" dirty="0">
                <a:latin typeface="Huawei Sans" panose="020C0503030203020204" pitchFamily="34" charset="0"/>
              </a:rPr>
              <a:t>-id</a:t>
            </a:r>
            <a:r>
              <a:rPr lang="en-US" dirty="0">
                <a:latin typeface="Huawei Sans" panose="020C0503030203020204" pitchFamily="34" charset="0"/>
              </a:rPr>
              <a:t>: specifies a VLAN ID.</a:t>
            </a:r>
          </a:p>
          <a:p>
            <a:pPr lvl="2">
              <a:lnSpc>
                <a:spcPct val="100000"/>
              </a:lnSpc>
            </a:pPr>
            <a:r>
              <a:rPr lang="en-US" dirty="0">
                <a:latin typeface="Huawei Sans" panose="020C0503030203020204" pitchFamily="34" charset="0"/>
              </a:rPr>
              <a:t>The value is an integer ranging from 1 to 4094.</a:t>
            </a:r>
          </a:p>
          <a:p>
            <a:pPr>
              <a:lnSpc>
                <a:spcPct val="100000"/>
              </a:lnSpc>
            </a:pPr>
            <a:r>
              <a:rPr lang="en-US" dirty="0">
                <a:latin typeface="Huawei Sans" panose="020C0503030203020204" pitchFamily="34" charset="0"/>
              </a:rPr>
              <a:t>Command output:</a:t>
            </a:r>
          </a:p>
          <a:p>
            <a:pPr lvl="1">
              <a:lnSpc>
                <a:spcPct val="100000"/>
              </a:lnSpc>
            </a:pPr>
            <a:r>
              <a:rPr lang="en-US" b="1" dirty="0">
                <a:latin typeface="Huawei Sans" panose="020C0503030203020204" pitchFamily="34" charset="0"/>
              </a:rPr>
              <a:t>MAC Address</a:t>
            </a:r>
            <a:r>
              <a:rPr lang="en-US" dirty="0">
                <a:latin typeface="Huawei Sans" panose="020C0503030203020204" pitchFamily="34" charset="0"/>
              </a:rPr>
              <a:t>: MAC address</a:t>
            </a:r>
          </a:p>
          <a:p>
            <a:pPr lvl="1">
              <a:lnSpc>
                <a:spcPct val="100000"/>
              </a:lnSpc>
            </a:pPr>
            <a:r>
              <a:rPr lang="en-US" b="1" dirty="0">
                <a:latin typeface="Huawei Sans" panose="020C0503030203020204" pitchFamily="34" charset="0"/>
              </a:rPr>
              <a:t>MASK</a:t>
            </a:r>
            <a:r>
              <a:rPr lang="en-US" dirty="0">
                <a:latin typeface="Huawei Sans" panose="020C0503030203020204" pitchFamily="34" charset="0"/>
              </a:rPr>
              <a:t>: mask of a MAC address</a:t>
            </a:r>
          </a:p>
          <a:p>
            <a:pPr lvl="1">
              <a:lnSpc>
                <a:spcPct val="100000"/>
              </a:lnSpc>
            </a:pPr>
            <a:r>
              <a:rPr lang="en-US" b="1" dirty="0">
                <a:latin typeface="Huawei Sans" panose="020C0503030203020204" pitchFamily="34" charset="0"/>
              </a:rPr>
              <a:t>VLAN</a:t>
            </a:r>
            <a:r>
              <a:rPr lang="en-US" dirty="0">
                <a:latin typeface="Huawei Sans" panose="020C0503030203020204" pitchFamily="34" charset="0"/>
              </a:rPr>
              <a:t>: ID of the VLAN associated with a MAC address</a:t>
            </a:r>
          </a:p>
          <a:p>
            <a:pPr lvl="1">
              <a:lnSpc>
                <a:spcPct val="100000"/>
              </a:lnSpc>
            </a:pPr>
            <a:r>
              <a:rPr lang="en-US" b="1" dirty="0">
                <a:latin typeface="Huawei Sans" panose="020C0503030203020204" pitchFamily="34" charset="0"/>
              </a:rPr>
              <a:t>Priority</a:t>
            </a:r>
            <a:r>
              <a:rPr lang="en-US" dirty="0">
                <a:latin typeface="Huawei Sans" panose="020C0503030203020204" pitchFamily="34" charset="0"/>
              </a:rPr>
              <a:t>: 802.1p priority of the VLAN associated with a MAC address</a:t>
            </a:r>
          </a:p>
        </p:txBody>
      </p:sp>
      <p:sp>
        <p:nvSpPr>
          <p:cNvPr id="5" name="幻灯片图像占位符 4"/>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13510394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dirty="0" smtClean="0">
                <a:latin typeface="Huawei Sans" panose="020C0503030203020204" pitchFamily="34" charset="0"/>
              </a:rPr>
              <a:t>AC</a:t>
            </a:r>
            <a:endParaRPr lang="en-US" dirty="0">
              <a:latin typeface="Huawei Sans" panose="020C0503030203020204" pitchFamily="34" charset="0"/>
            </a:endParaRPr>
          </a:p>
          <a:p>
            <a:pPr marL="228600" indent="-228600">
              <a:buFont typeface="+mj-lt"/>
              <a:buAutoNum type="arabicPeriod"/>
            </a:pPr>
            <a:r>
              <a:rPr lang="en-US" dirty="0" smtClean="0">
                <a:latin typeface="Huawei Sans" panose="020C0503030203020204" pitchFamily="34" charset="0"/>
              </a:rPr>
              <a:t>After </a:t>
            </a:r>
            <a:r>
              <a:rPr lang="en-US" dirty="0">
                <a:latin typeface="Huawei Sans" panose="020C0503030203020204" pitchFamily="34" charset="0"/>
              </a:rPr>
              <a:t>the </a:t>
            </a:r>
            <a:r>
              <a:rPr lang="en-US" b="1" dirty="0">
                <a:latin typeface="Huawei Sans" panose="020C0503030203020204" pitchFamily="34" charset="0"/>
              </a:rPr>
              <a:t>port trunk allow-pass </a:t>
            </a:r>
            <a:r>
              <a:rPr lang="en-US" b="1" dirty="0" err="1">
                <a:latin typeface="Huawei Sans" panose="020C0503030203020204" pitchFamily="34" charset="0"/>
              </a:rPr>
              <a:t>vlan</a:t>
            </a:r>
            <a:r>
              <a:rPr lang="en-US" b="1" dirty="0">
                <a:latin typeface="Huawei Sans" panose="020C0503030203020204" pitchFamily="34" charset="0"/>
              </a:rPr>
              <a:t> 2 3</a:t>
            </a:r>
            <a:r>
              <a:rPr lang="en-US" dirty="0">
                <a:latin typeface="Huawei Sans" panose="020C0503030203020204" pitchFamily="34" charset="0"/>
              </a:rPr>
              <a:t> command is run, the frames of VLAN 5 cannot be transmitted through the trunk interface. By default, the frames of VLAN 1 can be transmitted through the trunk interface. Therefore, the frames of VLANs 1 through 3 can all be transmitted through the interface.</a:t>
            </a: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457200" y="766763"/>
            <a:ext cx="5934075" cy="3338512"/>
          </a:xfrm>
        </p:spPr>
      </p:sp>
    </p:spTree>
    <p:extLst>
      <p:ext uri="{BB962C8B-B14F-4D97-AF65-F5344CB8AC3E}">
        <p14:creationId xmlns:p14="http://schemas.microsoft.com/office/powerpoint/2010/main" val="965634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02345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664558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834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Broadcast domain:</a:t>
            </a:r>
          </a:p>
          <a:p>
            <a:pPr lvl="1"/>
            <a:r>
              <a:rPr lang="en-US" smtClean="0"/>
              <a:t>The preceding figure shows a typical switching network with only PCs and switches. If PC1 sends a broadcast frame, the switches flood the frame on the network. As a result, all the other PCs receive the frame.</a:t>
            </a:r>
          </a:p>
          <a:p>
            <a:pPr lvl="1"/>
            <a:r>
              <a:rPr lang="en-US" smtClean="0"/>
              <a:t>The range that broadcast frames can reach is called a Layer 2 broadcast domain (broadcast domain for short). A switching network is a broadcast domain.</a:t>
            </a:r>
          </a:p>
          <a:p>
            <a:r>
              <a:rPr lang="en-US" smtClean="0"/>
              <a:t>Network security and junk traffic problems:</a:t>
            </a:r>
          </a:p>
          <a:p>
            <a:pPr lvl="1"/>
            <a:r>
              <a:rPr lang="en-US" smtClean="0"/>
              <a:t>Assume that PC1 sends a unicast frame to PC2. The MAC address entry of PC2 exists in the MAC address tables of SW1, SW3, and SW7 rather than SW2 and SW5. In this case, SW1 and SW3 forward the frame in point-to-point mode, SW7 discards the frame, and SW2 and SW5 flood the frame. As a result, although PC2 receives the unicast frame, other PCs on the network also receive the frame that should not be received.</a:t>
            </a:r>
          </a:p>
          <a:p>
            <a:r>
              <a:rPr lang="en-US" smtClean="0"/>
              <a:t>The larger the broadcast domain is, the more serious network security and junk traffic problems are.</a:t>
            </a:r>
            <a:endParaRPr lang="en-US"/>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4049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smtClean="0"/>
              <a:t>The VLAN technology is introduced to solve the problems caused by large broadcast domains.</a:t>
            </a:r>
          </a:p>
          <a:p>
            <a:pPr lvl="1">
              <a:lnSpc>
                <a:spcPct val="100000"/>
              </a:lnSpc>
            </a:pPr>
            <a:r>
              <a:rPr lang="en-US" smtClean="0"/>
              <a:t>By deploying VLANs on switches, you can logically divide a large broadcast domain into several small broadcast domains. This effectively improves network security, lowers junk traffic, and reduces the number of required network resources.</a:t>
            </a:r>
          </a:p>
          <a:p>
            <a:pPr>
              <a:lnSpc>
                <a:spcPct val="100000"/>
              </a:lnSpc>
            </a:pPr>
            <a:r>
              <a:rPr lang="en-US" smtClean="0"/>
              <a:t>VLAN characteristics:</a:t>
            </a:r>
          </a:p>
          <a:p>
            <a:pPr lvl="1">
              <a:lnSpc>
                <a:spcPct val="100000"/>
              </a:lnSpc>
            </a:pPr>
            <a:r>
              <a:rPr lang="en-US" smtClean="0"/>
              <a:t>Each VLAN is a broadcast domain. Therefore, PCs in the same VLAN can directly communicate at Layer 2. PCs in different VLANs, by contrast, can only communicate at Layer 3 instead of directly communicating at Layer 2. In this way, broadcast packets are confined to a VLAN.</a:t>
            </a:r>
          </a:p>
          <a:p>
            <a:pPr lvl="1">
              <a:lnSpc>
                <a:spcPct val="100000"/>
              </a:lnSpc>
            </a:pPr>
            <a:r>
              <a:rPr lang="en-US" smtClean="0"/>
              <a:t>VLAN assignment is geographically independent.</a:t>
            </a:r>
          </a:p>
          <a:p>
            <a:pPr>
              <a:lnSpc>
                <a:spcPct val="100000"/>
              </a:lnSpc>
            </a:pPr>
            <a:r>
              <a:rPr lang="en-US" smtClean="0"/>
              <a:t>Advantages of the VLAN technology:</a:t>
            </a:r>
          </a:p>
          <a:p>
            <a:pPr lvl="1">
              <a:lnSpc>
                <a:spcPct val="100000"/>
              </a:lnSpc>
            </a:pPr>
            <a:r>
              <a:rPr lang="en-US" altLang="zh-CN" smtClean="0"/>
              <a:t>Allows flexible setup of virtual groups. With the VLAN technology, terminals in different geographical locations can be grouped together, simplifying network construction and maintenance.</a:t>
            </a:r>
          </a:p>
          <a:p>
            <a:pPr lvl="1">
              <a:lnSpc>
                <a:spcPct val="100000"/>
              </a:lnSpc>
            </a:pPr>
            <a:r>
              <a:rPr lang="en-US" smtClean="0"/>
              <a:t>Confines each broadcast domain to a single VLAN, conserving bandwidth and improving network processing capabilities.</a:t>
            </a:r>
          </a:p>
          <a:p>
            <a:pPr lvl="1">
              <a:lnSpc>
                <a:spcPct val="100000"/>
              </a:lnSpc>
            </a:pPr>
            <a:r>
              <a:rPr lang="en-US" smtClean="0"/>
              <a:t>Enhances LAN security. Frames in different VLANs are separately transmitted, so that PCs in a VLAN cannot directly communicate with those in another VLAN.</a:t>
            </a:r>
          </a:p>
          <a:p>
            <a:pPr lvl="1">
              <a:lnSpc>
                <a:spcPct val="100000"/>
              </a:lnSpc>
            </a:pPr>
            <a:r>
              <a:rPr lang="en-US" smtClean="0"/>
              <a:t>Improves network robustness. Faults in a VLAN do not affect PCs in other VLANs.</a:t>
            </a:r>
          </a:p>
          <a:p>
            <a:pPr>
              <a:lnSpc>
                <a:spcPct val="100000"/>
              </a:lnSpc>
            </a:pPr>
            <a:r>
              <a:rPr lang="en-US" smtClean="0"/>
              <a:t>Note: Layer 2 refers to the data link layer.</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90659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This part describes VLAN principles from the following three aspects: VLAN identification, VLAN assignment, and VLAN frame processing on switches.</a:t>
            </a:r>
            <a:endParaRPr lang="en-US"/>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86011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2671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文本占位符 33"/>
          <p:cNvSpPr>
            <a:spLocks noGrp="1"/>
          </p:cNvSpPr>
          <p:nvPr>
            <p:ph type="body" sz="quarter" idx="17"/>
          </p:nvPr>
        </p:nvSpPr>
        <p:spPr/>
        <p:txBody>
          <a:bodyPr/>
          <a:lstStyle/>
          <a:p>
            <a:endParaRPr lang="zh-CN" altLang="en-US"/>
          </a:p>
        </p:txBody>
      </p:sp>
      <p:sp>
        <p:nvSpPr>
          <p:cNvPr id="35" name="文本占位符 34"/>
          <p:cNvSpPr>
            <a:spLocks noGrp="1"/>
          </p:cNvSpPr>
          <p:nvPr>
            <p:ph type="body" sz="quarter" idx="18"/>
          </p:nvPr>
        </p:nvSpPr>
        <p:spPr/>
        <p:txBody>
          <a:bodyPr/>
          <a:lstStyle/>
          <a:p>
            <a:endParaRPr lang="zh-CN" altLang="en-US"/>
          </a:p>
        </p:txBody>
      </p:sp>
      <p:sp>
        <p:nvSpPr>
          <p:cNvPr id="36" name="文本占位符 35"/>
          <p:cNvSpPr>
            <a:spLocks noGrp="1"/>
          </p:cNvSpPr>
          <p:nvPr>
            <p:ph type="body" sz="quarter" idx="19"/>
          </p:nvPr>
        </p:nvSpPr>
        <p:spPr/>
        <p:txBody>
          <a:bodyPr/>
          <a:lstStyle/>
          <a:p>
            <a:endParaRPr lang="zh-CN" altLang="en-US"/>
          </a:p>
        </p:txBody>
      </p:sp>
      <p:sp>
        <p:nvSpPr>
          <p:cNvPr id="37" name="文本占位符 36"/>
          <p:cNvSpPr>
            <a:spLocks noGrp="1"/>
          </p:cNvSpPr>
          <p:nvPr>
            <p:ph type="body" sz="quarter" idx="20"/>
          </p:nvPr>
        </p:nvSpPr>
        <p:spPr/>
        <p:txBody>
          <a:bodyPr/>
          <a:lstStyle/>
          <a:p>
            <a:endParaRPr lang="zh-CN" altLang="en-US"/>
          </a:p>
        </p:txBody>
      </p:sp>
      <p:sp>
        <p:nvSpPr>
          <p:cNvPr id="5" name="文本占位符 4"/>
          <p:cNvSpPr>
            <a:spLocks noGrp="1"/>
          </p:cNvSpPr>
          <p:nvPr>
            <p:ph type="body" sz="quarter" idx="13"/>
          </p:nvPr>
        </p:nvSpPr>
        <p:spPr/>
        <p:txBody>
          <a:bodyPr/>
          <a:lstStyle/>
          <a:p>
            <a:r>
              <a:rPr lang="en-US" altLang="zh-CN" smtClean="0"/>
              <a:t>Luyueyue/lWX445705</a:t>
            </a:r>
            <a:endParaRPr lang="zh-CN" altLang="en-US"/>
          </a:p>
        </p:txBody>
      </p:sp>
      <p:sp>
        <p:nvSpPr>
          <p:cNvPr id="13" name="文本占位符 12"/>
          <p:cNvSpPr>
            <a:spLocks noGrp="1"/>
          </p:cNvSpPr>
          <p:nvPr>
            <p:ph type="body" sz="quarter" idx="14"/>
          </p:nvPr>
        </p:nvSpPr>
        <p:spPr/>
        <p:txBody>
          <a:bodyPr/>
          <a:lstStyle/>
          <a:p>
            <a:endParaRPr lang="zh-CN" altLang="en-US"/>
          </a:p>
        </p:txBody>
      </p:sp>
      <p:sp>
        <p:nvSpPr>
          <p:cNvPr id="32" name="文本占位符 31"/>
          <p:cNvSpPr>
            <a:spLocks noGrp="1"/>
          </p:cNvSpPr>
          <p:nvPr>
            <p:ph type="body" sz="quarter" idx="15"/>
          </p:nvPr>
        </p:nvSpPr>
        <p:spPr/>
        <p:txBody>
          <a:bodyPr/>
          <a:lstStyle/>
          <a:p>
            <a:endParaRPr lang="zh-CN" altLang="en-US"/>
          </a:p>
        </p:txBody>
      </p:sp>
      <p:sp>
        <p:nvSpPr>
          <p:cNvPr id="33" name="文本占位符 32"/>
          <p:cNvSpPr>
            <a:spLocks noGrp="1"/>
          </p:cNvSpPr>
          <p:nvPr>
            <p:ph type="body" sz="quarter" idx="16"/>
          </p:nvPr>
        </p:nvSpPr>
        <p:spPr/>
        <p:txBody>
          <a:bodyPr/>
          <a:lstStyle/>
          <a:p>
            <a:endParaRPr lang="zh-CN" altLang="en-US"/>
          </a:p>
        </p:txBody>
      </p:sp>
      <p:sp>
        <p:nvSpPr>
          <p:cNvPr id="38" name="文本占位符 37"/>
          <p:cNvSpPr>
            <a:spLocks noGrp="1"/>
          </p:cNvSpPr>
          <p:nvPr>
            <p:ph type="body" sz="quarter" idx="21"/>
          </p:nvPr>
        </p:nvSpPr>
        <p:spPr/>
        <p:txBody>
          <a:bodyPr/>
          <a:lstStyle/>
          <a:p>
            <a:endParaRPr lang="zh-CN" altLang="en-US"/>
          </a:p>
        </p:txBody>
      </p:sp>
      <p:sp>
        <p:nvSpPr>
          <p:cNvPr id="39" name="文本占位符 38"/>
          <p:cNvSpPr>
            <a:spLocks noGrp="1"/>
          </p:cNvSpPr>
          <p:nvPr>
            <p:ph type="body" sz="quarter" idx="22"/>
          </p:nvPr>
        </p:nvSpPr>
        <p:spPr/>
        <p:txBody>
          <a:bodyPr/>
          <a:lstStyle/>
          <a:p>
            <a:endParaRPr lang="zh-CN" altLang="en-US"/>
          </a:p>
        </p:txBody>
      </p:sp>
      <p:sp>
        <p:nvSpPr>
          <p:cNvPr id="40" name="文本占位符 39"/>
          <p:cNvSpPr>
            <a:spLocks noGrp="1"/>
          </p:cNvSpPr>
          <p:nvPr>
            <p:ph type="body" sz="quarter" idx="23"/>
          </p:nvPr>
        </p:nvSpPr>
        <p:spPr/>
        <p:txBody>
          <a:bodyPr/>
          <a:lstStyle/>
          <a:p>
            <a:endParaRPr lang="zh-CN" altLang="en-US"/>
          </a:p>
        </p:txBody>
      </p:sp>
      <p:sp>
        <p:nvSpPr>
          <p:cNvPr id="41" name="文本占位符 40"/>
          <p:cNvSpPr>
            <a:spLocks noGrp="1"/>
          </p:cNvSpPr>
          <p:nvPr>
            <p:ph type="body" sz="quarter" idx="24"/>
          </p:nvPr>
        </p:nvSpPr>
        <p:spPr/>
        <p:txBody>
          <a:bodyPr/>
          <a:lstStyle/>
          <a:p>
            <a:endParaRPr lang="zh-CN" altLang="en-US"/>
          </a:p>
        </p:txBody>
      </p:sp>
      <p:sp>
        <p:nvSpPr>
          <p:cNvPr id="42" name="文本占位符 41"/>
          <p:cNvSpPr>
            <a:spLocks noGrp="1"/>
          </p:cNvSpPr>
          <p:nvPr>
            <p:ph type="body" sz="quarter" idx="25"/>
          </p:nvPr>
        </p:nvSpPr>
        <p:spPr/>
        <p:txBody>
          <a:bodyPr/>
          <a:lstStyle/>
          <a:p>
            <a:endParaRPr lang="zh-CN" altLang="en-US"/>
          </a:p>
        </p:txBody>
      </p:sp>
      <p:sp>
        <p:nvSpPr>
          <p:cNvPr id="43" name="文本占位符 42"/>
          <p:cNvSpPr>
            <a:spLocks noGrp="1"/>
          </p:cNvSpPr>
          <p:nvPr>
            <p:ph type="body" sz="quarter" idx="26"/>
          </p:nvPr>
        </p:nvSpPr>
        <p:spPr/>
        <p:txBody>
          <a:bodyPr/>
          <a:lstStyle/>
          <a:p>
            <a:endParaRPr lang="zh-CN" altLang="en-US"/>
          </a:p>
        </p:txBody>
      </p:sp>
      <p:sp>
        <p:nvSpPr>
          <p:cNvPr id="44" name="文本占位符 43"/>
          <p:cNvSpPr>
            <a:spLocks noGrp="1"/>
          </p:cNvSpPr>
          <p:nvPr>
            <p:ph type="body" sz="quarter" idx="27"/>
          </p:nvPr>
        </p:nvSpPr>
        <p:spPr/>
        <p:txBody>
          <a:bodyPr/>
          <a:lstStyle/>
          <a:p>
            <a:endParaRPr lang="zh-CN" altLang="en-US"/>
          </a:p>
        </p:txBody>
      </p:sp>
      <p:sp>
        <p:nvSpPr>
          <p:cNvPr id="45" name="文本占位符 44"/>
          <p:cNvSpPr>
            <a:spLocks noGrp="1"/>
          </p:cNvSpPr>
          <p:nvPr>
            <p:ph type="body" sz="quarter" idx="28"/>
          </p:nvPr>
        </p:nvSpPr>
        <p:spPr/>
        <p:txBody>
          <a:bodyPr/>
          <a:lstStyle/>
          <a:p>
            <a:endParaRPr lang="zh-CN" altLang="en-US"/>
          </a:p>
        </p:txBody>
      </p:sp>
      <p:sp>
        <p:nvSpPr>
          <p:cNvPr id="46" name="文本占位符 45"/>
          <p:cNvSpPr>
            <a:spLocks noGrp="1"/>
          </p:cNvSpPr>
          <p:nvPr>
            <p:ph type="body" sz="quarter" idx="29"/>
          </p:nvPr>
        </p:nvSpPr>
        <p:spPr/>
        <p:txBody>
          <a:bodyPr/>
          <a:lstStyle/>
          <a:p>
            <a:endParaRPr lang="zh-CN" altLang="en-US"/>
          </a:p>
        </p:txBody>
      </p:sp>
      <p:sp>
        <p:nvSpPr>
          <p:cNvPr id="47" name="文本占位符 46"/>
          <p:cNvSpPr>
            <a:spLocks noGrp="1"/>
          </p:cNvSpPr>
          <p:nvPr>
            <p:ph type="body" sz="quarter" idx="30"/>
          </p:nvPr>
        </p:nvSpPr>
        <p:spPr/>
        <p:txBody>
          <a:bodyPr/>
          <a:lstStyle/>
          <a:p>
            <a:endParaRPr lang="zh-CN" altLang="en-US"/>
          </a:p>
        </p:txBody>
      </p:sp>
      <p:sp>
        <p:nvSpPr>
          <p:cNvPr id="48" name="文本占位符 47"/>
          <p:cNvSpPr>
            <a:spLocks noGrp="1"/>
          </p:cNvSpPr>
          <p:nvPr>
            <p:ph type="body" sz="quarter" idx="31"/>
          </p:nvPr>
        </p:nvSpPr>
        <p:spPr/>
        <p:txBody>
          <a:bodyPr/>
          <a:lstStyle/>
          <a:p>
            <a:endParaRPr lang="zh-CN" altLang="en-US"/>
          </a:p>
        </p:txBody>
      </p:sp>
      <p:sp>
        <p:nvSpPr>
          <p:cNvPr id="49" name="文本占位符 48"/>
          <p:cNvSpPr>
            <a:spLocks noGrp="1"/>
          </p:cNvSpPr>
          <p:nvPr>
            <p:ph type="body" sz="quarter" idx="32"/>
          </p:nvPr>
        </p:nvSpPr>
        <p:spPr/>
        <p:txBody>
          <a:bodyPr/>
          <a:lstStyle/>
          <a:p>
            <a:endParaRPr lang="zh-CN" altLang="en-US"/>
          </a:p>
        </p:txBody>
      </p:sp>
      <p:sp>
        <p:nvSpPr>
          <p:cNvPr id="50" name="文本占位符 49"/>
          <p:cNvSpPr>
            <a:spLocks noGrp="1"/>
          </p:cNvSpPr>
          <p:nvPr>
            <p:ph type="body" sz="quarter" idx="33"/>
          </p:nvPr>
        </p:nvSpPr>
        <p:spPr/>
        <p:txBody>
          <a:bodyPr/>
          <a:lstStyle/>
          <a:p>
            <a:endParaRPr lang="zh-CN" altLang="en-US"/>
          </a:p>
        </p:txBody>
      </p:sp>
      <p:sp>
        <p:nvSpPr>
          <p:cNvPr id="51" name="文本占位符 50"/>
          <p:cNvSpPr>
            <a:spLocks noGrp="1"/>
          </p:cNvSpPr>
          <p:nvPr>
            <p:ph type="body" sz="quarter" idx="34"/>
          </p:nvPr>
        </p:nvSpPr>
        <p:spPr/>
        <p:txBody>
          <a:bodyPr/>
          <a:lstStyle/>
          <a:p>
            <a:endParaRPr lang="zh-CN" altLang="en-US"/>
          </a:p>
        </p:txBody>
      </p:sp>
      <p:sp>
        <p:nvSpPr>
          <p:cNvPr id="52" name="文本占位符 51"/>
          <p:cNvSpPr>
            <a:spLocks noGrp="1"/>
          </p:cNvSpPr>
          <p:nvPr>
            <p:ph type="body" sz="quarter" idx="35"/>
          </p:nvPr>
        </p:nvSpPr>
        <p:spPr/>
        <p:txBody>
          <a:bodyPr/>
          <a:lstStyle/>
          <a:p>
            <a:endParaRPr lang="zh-CN" altLang="en-US"/>
          </a:p>
        </p:txBody>
      </p:sp>
      <p:sp>
        <p:nvSpPr>
          <p:cNvPr id="53" name="文本占位符 52"/>
          <p:cNvSpPr>
            <a:spLocks noGrp="1"/>
          </p:cNvSpPr>
          <p:nvPr>
            <p:ph type="body" sz="quarter" idx="36"/>
          </p:nvPr>
        </p:nvSpPr>
        <p:spPr/>
        <p:txBody>
          <a:bodyPr/>
          <a:lstStyle/>
          <a:p>
            <a:endParaRPr lang="zh-CN" altLang="en-US"/>
          </a:p>
        </p:txBody>
      </p:sp>
      <p:sp>
        <p:nvSpPr>
          <p:cNvPr id="54" name="文本占位符 53"/>
          <p:cNvSpPr>
            <a:spLocks noGrp="1"/>
          </p:cNvSpPr>
          <p:nvPr>
            <p:ph type="body" sz="quarter" idx="37"/>
          </p:nvPr>
        </p:nvSpPr>
        <p:spPr/>
        <p:txBody>
          <a:bodyPr/>
          <a:lstStyle/>
          <a:p>
            <a:endParaRPr lang="zh-CN" altLang="en-US"/>
          </a:p>
        </p:txBody>
      </p:sp>
      <p:sp>
        <p:nvSpPr>
          <p:cNvPr id="55" name="文本占位符 54"/>
          <p:cNvSpPr>
            <a:spLocks noGrp="1"/>
          </p:cNvSpPr>
          <p:nvPr>
            <p:ph type="body" sz="quarter" idx="38"/>
          </p:nvPr>
        </p:nvSpPr>
        <p:spPr/>
        <p:txBody>
          <a:bodyPr/>
          <a:lstStyle/>
          <a:p>
            <a:endParaRPr lang="zh-CN" altLang="en-US"/>
          </a:p>
        </p:txBody>
      </p:sp>
      <p:sp>
        <p:nvSpPr>
          <p:cNvPr id="56" name="文本占位符 55"/>
          <p:cNvSpPr>
            <a:spLocks noGrp="1"/>
          </p:cNvSpPr>
          <p:nvPr>
            <p:ph type="body" sz="quarter" idx="39"/>
          </p:nvPr>
        </p:nvSpPr>
        <p:spPr/>
        <p:txBody>
          <a:bodyPr/>
          <a:lstStyle/>
          <a:p>
            <a:endParaRPr lang="zh-CN" altLang="en-US"/>
          </a:p>
        </p:txBody>
      </p:sp>
      <p:sp>
        <p:nvSpPr>
          <p:cNvPr id="57" name="文本占位符 56"/>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226672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47"/>
          <p:cNvSpPr/>
          <p:nvPr/>
        </p:nvSpPr>
        <p:spPr>
          <a:xfrm>
            <a:off x="2099556" y="4320900"/>
            <a:ext cx="6295001" cy="1137317"/>
          </a:xfrm>
          <a:custGeom>
            <a:avLst/>
            <a:gdLst>
              <a:gd name="connsiteX0" fmla="*/ 0 w 6323527"/>
              <a:gd name="connsiteY0" fmla="*/ 746975 h 1004552"/>
              <a:gd name="connsiteX1" fmla="*/ 0 w 6323527"/>
              <a:gd name="connsiteY1" fmla="*/ 0 h 1004552"/>
              <a:gd name="connsiteX2" fmla="*/ 6323527 w 6323527"/>
              <a:gd name="connsiteY2" fmla="*/ 0 h 1004552"/>
              <a:gd name="connsiteX3" fmla="*/ 6323527 w 6323527"/>
              <a:gd name="connsiteY3" fmla="*/ 1004552 h 1004552"/>
              <a:gd name="connsiteX4" fmla="*/ 5293217 w 6323527"/>
              <a:gd name="connsiteY4" fmla="*/ 1004552 h 1004552"/>
              <a:gd name="connsiteX5" fmla="*/ 5293217 w 6323527"/>
              <a:gd name="connsiteY5" fmla="*/ 231820 h 1004552"/>
              <a:gd name="connsiteX6" fmla="*/ 2189408 w 6323527"/>
              <a:gd name="connsiteY6" fmla="*/ 231820 h 1004552"/>
              <a:gd name="connsiteX7" fmla="*/ 2189408 w 6323527"/>
              <a:gd name="connsiteY7" fmla="*/ 901521 h 1004552"/>
              <a:gd name="connsiteX8" fmla="*/ 0 w 6323527"/>
              <a:gd name="connsiteY8" fmla="*/ 901521 h 1004552"/>
              <a:gd name="connsiteX9" fmla="*/ 0 w 6323527"/>
              <a:gd name="connsiteY9" fmla="*/ 746975 h 1004552"/>
              <a:gd name="connsiteX0" fmla="*/ 468409 w 6791936"/>
              <a:gd name="connsiteY0" fmla="*/ 857030 h 1114607"/>
              <a:gd name="connsiteX1" fmla="*/ 468409 w 6791936"/>
              <a:gd name="connsiteY1" fmla="*/ 110055 h 1114607"/>
              <a:gd name="connsiteX2" fmla="*/ 6791936 w 6791936"/>
              <a:gd name="connsiteY2" fmla="*/ 110055 h 1114607"/>
              <a:gd name="connsiteX3" fmla="*/ 6791936 w 6791936"/>
              <a:gd name="connsiteY3" fmla="*/ 1114607 h 1114607"/>
              <a:gd name="connsiteX4" fmla="*/ 5761626 w 6791936"/>
              <a:gd name="connsiteY4" fmla="*/ 1114607 h 1114607"/>
              <a:gd name="connsiteX5" fmla="*/ 5761626 w 6791936"/>
              <a:gd name="connsiteY5" fmla="*/ 341875 h 1114607"/>
              <a:gd name="connsiteX6" fmla="*/ 2657817 w 6791936"/>
              <a:gd name="connsiteY6" fmla="*/ 341875 h 1114607"/>
              <a:gd name="connsiteX7" fmla="*/ 2657817 w 6791936"/>
              <a:gd name="connsiteY7" fmla="*/ 1011576 h 1114607"/>
              <a:gd name="connsiteX8" fmla="*/ 468409 w 6791936"/>
              <a:gd name="connsiteY8" fmla="*/ 1011576 h 1114607"/>
              <a:gd name="connsiteX9" fmla="*/ 468409 w 6791936"/>
              <a:gd name="connsiteY9" fmla="*/ 857030 h 1114607"/>
              <a:gd name="connsiteX0" fmla="*/ 16218 w 6339745"/>
              <a:gd name="connsiteY0" fmla="*/ 999212 h 1256789"/>
              <a:gd name="connsiteX1" fmla="*/ 16218 w 6339745"/>
              <a:gd name="connsiteY1" fmla="*/ 252237 h 1256789"/>
              <a:gd name="connsiteX2" fmla="*/ 6339745 w 6339745"/>
              <a:gd name="connsiteY2" fmla="*/ 252237 h 1256789"/>
              <a:gd name="connsiteX3" fmla="*/ 6339745 w 6339745"/>
              <a:gd name="connsiteY3" fmla="*/ 1256789 h 1256789"/>
              <a:gd name="connsiteX4" fmla="*/ 5309435 w 6339745"/>
              <a:gd name="connsiteY4" fmla="*/ 1256789 h 1256789"/>
              <a:gd name="connsiteX5" fmla="*/ 5309435 w 6339745"/>
              <a:gd name="connsiteY5" fmla="*/ 484057 h 1256789"/>
              <a:gd name="connsiteX6" fmla="*/ 2205626 w 6339745"/>
              <a:gd name="connsiteY6" fmla="*/ 484057 h 1256789"/>
              <a:gd name="connsiteX7" fmla="*/ 2205626 w 6339745"/>
              <a:gd name="connsiteY7" fmla="*/ 1153758 h 1256789"/>
              <a:gd name="connsiteX8" fmla="*/ 16218 w 6339745"/>
              <a:gd name="connsiteY8" fmla="*/ 1153758 h 1256789"/>
              <a:gd name="connsiteX9" fmla="*/ 16218 w 6339745"/>
              <a:gd name="connsiteY9" fmla="*/ 999212 h 1256789"/>
              <a:gd name="connsiteX0" fmla="*/ 56285 w 6379812"/>
              <a:gd name="connsiteY0" fmla="*/ 826390 h 1083967"/>
              <a:gd name="connsiteX1" fmla="*/ 56285 w 6379812"/>
              <a:gd name="connsiteY1" fmla="*/ 79415 h 1083967"/>
              <a:gd name="connsiteX2" fmla="*/ 6379812 w 6379812"/>
              <a:gd name="connsiteY2" fmla="*/ 79415 h 1083967"/>
              <a:gd name="connsiteX3" fmla="*/ 6379812 w 6379812"/>
              <a:gd name="connsiteY3" fmla="*/ 1083967 h 1083967"/>
              <a:gd name="connsiteX4" fmla="*/ 5349502 w 6379812"/>
              <a:gd name="connsiteY4" fmla="*/ 1083967 h 1083967"/>
              <a:gd name="connsiteX5" fmla="*/ 5349502 w 6379812"/>
              <a:gd name="connsiteY5" fmla="*/ 311235 h 1083967"/>
              <a:gd name="connsiteX6" fmla="*/ 2245693 w 6379812"/>
              <a:gd name="connsiteY6" fmla="*/ 311235 h 1083967"/>
              <a:gd name="connsiteX7" fmla="*/ 2245693 w 6379812"/>
              <a:gd name="connsiteY7" fmla="*/ 980936 h 1083967"/>
              <a:gd name="connsiteX8" fmla="*/ 56285 w 6379812"/>
              <a:gd name="connsiteY8" fmla="*/ 980936 h 1083967"/>
              <a:gd name="connsiteX9" fmla="*/ 56285 w 6379812"/>
              <a:gd name="connsiteY9" fmla="*/ 826390 h 1083967"/>
              <a:gd name="connsiteX0" fmla="*/ 16218 w 6339745"/>
              <a:gd name="connsiteY0" fmla="*/ 844304 h 1101881"/>
              <a:gd name="connsiteX1" fmla="*/ 16218 w 6339745"/>
              <a:gd name="connsiteY1" fmla="*/ 97329 h 1101881"/>
              <a:gd name="connsiteX2" fmla="*/ 6339745 w 6339745"/>
              <a:gd name="connsiteY2" fmla="*/ 97329 h 1101881"/>
              <a:gd name="connsiteX3" fmla="*/ 6339745 w 6339745"/>
              <a:gd name="connsiteY3" fmla="*/ 1101881 h 1101881"/>
              <a:gd name="connsiteX4" fmla="*/ 5309435 w 6339745"/>
              <a:gd name="connsiteY4" fmla="*/ 1101881 h 1101881"/>
              <a:gd name="connsiteX5" fmla="*/ 5309435 w 6339745"/>
              <a:gd name="connsiteY5" fmla="*/ 329149 h 1101881"/>
              <a:gd name="connsiteX6" fmla="*/ 2205626 w 6339745"/>
              <a:gd name="connsiteY6" fmla="*/ 329149 h 1101881"/>
              <a:gd name="connsiteX7" fmla="*/ 2205626 w 6339745"/>
              <a:gd name="connsiteY7" fmla="*/ 998850 h 1101881"/>
              <a:gd name="connsiteX8" fmla="*/ 16218 w 6339745"/>
              <a:gd name="connsiteY8" fmla="*/ 998850 h 1101881"/>
              <a:gd name="connsiteX9" fmla="*/ 16218 w 6339745"/>
              <a:gd name="connsiteY9" fmla="*/ 844304 h 1101881"/>
              <a:gd name="connsiteX0" fmla="*/ 16218 w 6339745"/>
              <a:gd name="connsiteY0" fmla="*/ 916775 h 1174352"/>
              <a:gd name="connsiteX1" fmla="*/ 16218 w 6339745"/>
              <a:gd name="connsiteY1" fmla="*/ 169800 h 1174352"/>
              <a:gd name="connsiteX2" fmla="*/ 6339745 w 6339745"/>
              <a:gd name="connsiteY2" fmla="*/ 169800 h 1174352"/>
              <a:gd name="connsiteX3" fmla="*/ 6339745 w 6339745"/>
              <a:gd name="connsiteY3" fmla="*/ 1174352 h 1174352"/>
              <a:gd name="connsiteX4" fmla="*/ 5309435 w 6339745"/>
              <a:gd name="connsiteY4" fmla="*/ 1174352 h 1174352"/>
              <a:gd name="connsiteX5" fmla="*/ 5309435 w 6339745"/>
              <a:gd name="connsiteY5" fmla="*/ 401620 h 1174352"/>
              <a:gd name="connsiteX6" fmla="*/ 2205626 w 6339745"/>
              <a:gd name="connsiteY6" fmla="*/ 401620 h 1174352"/>
              <a:gd name="connsiteX7" fmla="*/ 2205626 w 6339745"/>
              <a:gd name="connsiteY7" fmla="*/ 1071321 h 1174352"/>
              <a:gd name="connsiteX8" fmla="*/ 16218 w 6339745"/>
              <a:gd name="connsiteY8" fmla="*/ 1071321 h 1174352"/>
              <a:gd name="connsiteX9" fmla="*/ 16218 w 6339745"/>
              <a:gd name="connsiteY9" fmla="*/ 916775 h 1174352"/>
              <a:gd name="connsiteX0" fmla="*/ 16218 w 6414156"/>
              <a:gd name="connsiteY0" fmla="*/ 791528 h 1049105"/>
              <a:gd name="connsiteX1" fmla="*/ 16218 w 6414156"/>
              <a:gd name="connsiteY1" fmla="*/ 44553 h 1049105"/>
              <a:gd name="connsiteX2" fmla="*/ 6339745 w 6414156"/>
              <a:gd name="connsiteY2" fmla="*/ 44553 h 1049105"/>
              <a:gd name="connsiteX3" fmla="*/ 6339745 w 6414156"/>
              <a:gd name="connsiteY3" fmla="*/ 1049105 h 1049105"/>
              <a:gd name="connsiteX4" fmla="*/ 5309435 w 6414156"/>
              <a:gd name="connsiteY4" fmla="*/ 1049105 h 1049105"/>
              <a:gd name="connsiteX5" fmla="*/ 5309435 w 6414156"/>
              <a:gd name="connsiteY5" fmla="*/ 276373 h 1049105"/>
              <a:gd name="connsiteX6" fmla="*/ 2205626 w 6414156"/>
              <a:gd name="connsiteY6" fmla="*/ 276373 h 1049105"/>
              <a:gd name="connsiteX7" fmla="*/ 2205626 w 6414156"/>
              <a:gd name="connsiteY7" fmla="*/ 946074 h 1049105"/>
              <a:gd name="connsiteX8" fmla="*/ 16218 w 6414156"/>
              <a:gd name="connsiteY8" fmla="*/ 946074 h 1049105"/>
              <a:gd name="connsiteX9" fmla="*/ 16218 w 6414156"/>
              <a:gd name="connsiteY9" fmla="*/ 791528 h 1049105"/>
              <a:gd name="connsiteX0" fmla="*/ 16218 w 6374089"/>
              <a:gd name="connsiteY0" fmla="*/ 838898 h 1096475"/>
              <a:gd name="connsiteX1" fmla="*/ 16218 w 6374089"/>
              <a:gd name="connsiteY1" fmla="*/ 91923 h 1096475"/>
              <a:gd name="connsiteX2" fmla="*/ 6339745 w 6374089"/>
              <a:gd name="connsiteY2" fmla="*/ 91923 h 1096475"/>
              <a:gd name="connsiteX3" fmla="*/ 6339745 w 6374089"/>
              <a:gd name="connsiteY3" fmla="*/ 1096475 h 1096475"/>
              <a:gd name="connsiteX4" fmla="*/ 5309435 w 6374089"/>
              <a:gd name="connsiteY4" fmla="*/ 1096475 h 1096475"/>
              <a:gd name="connsiteX5" fmla="*/ 5309435 w 6374089"/>
              <a:gd name="connsiteY5" fmla="*/ 323743 h 1096475"/>
              <a:gd name="connsiteX6" fmla="*/ 2205626 w 6374089"/>
              <a:gd name="connsiteY6" fmla="*/ 323743 h 1096475"/>
              <a:gd name="connsiteX7" fmla="*/ 2205626 w 6374089"/>
              <a:gd name="connsiteY7" fmla="*/ 993444 h 1096475"/>
              <a:gd name="connsiteX8" fmla="*/ 16218 w 6374089"/>
              <a:gd name="connsiteY8" fmla="*/ 993444 h 1096475"/>
              <a:gd name="connsiteX9" fmla="*/ 16218 w 6374089"/>
              <a:gd name="connsiteY9" fmla="*/ 838898 h 1096475"/>
              <a:gd name="connsiteX0" fmla="*/ 16218 w 6379813"/>
              <a:gd name="connsiteY0" fmla="*/ 823054 h 1080631"/>
              <a:gd name="connsiteX1" fmla="*/ 16218 w 6379813"/>
              <a:gd name="connsiteY1" fmla="*/ 76079 h 1080631"/>
              <a:gd name="connsiteX2" fmla="*/ 6339745 w 6379813"/>
              <a:gd name="connsiteY2" fmla="*/ 76079 h 1080631"/>
              <a:gd name="connsiteX3" fmla="*/ 6339745 w 6379813"/>
              <a:gd name="connsiteY3" fmla="*/ 1080631 h 1080631"/>
              <a:gd name="connsiteX4" fmla="*/ 5309435 w 6379813"/>
              <a:gd name="connsiteY4" fmla="*/ 1080631 h 1080631"/>
              <a:gd name="connsiteX5" fmla="*/ 5309435 w 6379813"/>
              <a:gd name="connsiteY5" fmla="*/ 307899 h 1080631"/>
              <a:gd name="connsiteX6" fmla="*/ 2205626 w 6379813"/>
              <a:gd name="connsiteY6" fmla="*/ 307899 h 1080631"/>
              <a:gd name="connsiteX7" fmla="*/ 2205626 w 6379813"/>
              <a:gd name="connsiteY7" fmla="*/ 977600 h 1080631"/>
              <a:gd name="connsiteX8" fmla="*/ 16218 w 6379813"/>
              <a:gd name="connsiteY8" fmla="*/ 977600 h 1080631"/>
              <a:gd name="connsiteX9" fmla="*/ 16218 w 6379813"/>
              <a:gd name="connsiteY9" fmla="*/ 823054 h 1080631"/>
              <a:gd name="connsiteX0" fmla="*/ 16218 w 6514458"/>
              <a:gd name="connsiteY0" fmla="*/ 823054 h 1080631"/>
              <a:gd name="connsiteX1" fmla="*/ 16218 w 6514458"/>
              <a:gd name="connsiteY1" fmla="*/ 76079 h 1080631"/>
              <a:gd name="connsiteX2" fmla="*/ 6339745 w 6514458"/>
              <a:gd name="connsiteY2" fmla="*/ 76079 h 1080631"/>
              <a:gd name="connsiteX3" fmla="*/ 6339745 w 6514458"/>
              <a:gd name="connsiteY3" fmla="*/ 1080631 h 1080631"/>
              <a:gd name="connsiteX4" fmla="*/ 5309435 w 6514458"/>
              <a:gd name="connsiteY4" fmla="*/ 1080631 h 1080631"/>
              <a:gd name="connsiteX5" fmla="*/ 5309435 w 6514458"/>
              <a:gd name="connsiteY5" fmla="*/ 307899 h 1080631"/>
              <a:gd name="connsiteX6" fmla="*/ 2205626 w 6514458"/>
              <a:gd name="connsiteY6" fmla="*/ 307899 h 1080631"/>
              <a:gd name="connsiteX7" fmla="*/ 2205626 w 6514458"/>
              <a:gd name="connsiteY7" fmla="*/ 977600 h 1080631"/>
              <a:gd name="connsiteX8" fmla="*/ 16218 w 6514458"/>
              <a:gd name="connsiteY8" fmla="*/ 977600 h 1080631"/>
              <a:gd name="connsiteX9" fmla="*/ 16218 w 6514458"/>
              <a:gd name="connsiteY9" fmla="*/ 823054 h 1080631"/>
              <a:gd name="connsiteX0" fmla="*/ 16218 w 6388582"/>
              <a:gd name="connsiteY0" fmla="*/ 823054 h 1252349"/>
              <a:gd name="connsiteX1" fmla="*/ 16218 w 6388582"/>
              <a:gd name="connsiteY1" fmla="*/ 76079 h 1252349"/>
              <a:gd name="connsiteX2" fmla="*/ 6339745 w 6388582"/>
              <a:gd name="connsiteY2" fmla="*/ 76079 h 1252349"/>
              <a:gd name="connsiteX3" fmla="*/ 6339745 w 6388582"/>
              <a:gd name="connsiteY3" fmla="*/ 1080631 h 1252349"/>
              <a:gd name="connsiteX4" fmla="*/ 5309435 w 6388582"/>
              <a:gd name="connsiteY4" fmla="*/ 1080631 h 1252349"/>
              <a:gd name="connsiteX5" fmla="*/ 5309435 w 6388582"/>
              <a:gd name="connsiteY5" fmla="*/ 307899 h 1252349"/>
              <a:gd name="connsiteX6" fmla="*/ 2205626 w 6388582"/>
              <a:gd name="connsiteY6" fmla="*/ 307899 h 1252349"/>
              <a:gd name="connsiteX7" fmla="*/ 2205626 w 6388582"/>
              <a:gd name="connsiteY7" fmla="*/ 977600 h 1252349"/>
              <a:gd name="connsiteX8" fmla="*/ 16218 w 6388582"/>
              <a:gd name="connsiteY8" fmla="*/ 977600 h 1252349"/>
              <a:gd name="connsiteX9" fmla="*/ 16218 w 6388582"/>
              <a:gd name="connsiteY9" fmla="*/ 823054 h 1252349"/>
              <a:gd name="connsiteX0" fmla="*/ 16218 w 6410615"/>
              <a:gd name="connsiteY0" fmla="*/ 823054 h 1097802"/>
              <a:gd name="connsiteX1" fmla="*/ 16218 w 6410615"/>
              <a:gd name="connsiteY1" fmla="*/ 76079 h 1097802"/>
              <a:gd name="connsiteX2" fmla="*/ 6339745 w 6410615"/>
              <a:gd name="connsiteY2" fmla="*/ 76079 h 1097802"/>
              <a:gd name="connsiteX3" fmla="*/ 6339745 w 6410615"/>
              <a:gd name="connsiteY3" fmla="*/ 1080631 h 1097802"/>
              <a:gd name="connsiteX4" fmla="*/ 5309435 w 6410615"/>
              <a:gd name="connsiteY4" fmla="*/ 1080631 h 1097802"/>
              <a:gd name="connsiteX5" fmla="*/ 5309435 w 6410615"/>
              <a:gd name="connsiteY5" fmla="*/ 307899 h 1097802"/>
              <a:gd name="connsiteX6" fmla="*/ 2205626 w 6410615"/>
              <a:gd name="connsiteY6" fmla="*/ 307899 h 1097802"/>
              <a:gd name="connsiteX7" fmla="*/ 2205626 w 6410615"/>
              <a:gd name="connsiteY7" fmla="*/ 977600 h 1097802"/>
              <a:gd name="connsiteX8" fmla="*/ 16218 w 6410615"/>
              <a:gd name="connsiteY8" fmla="*/ 977600 h 1097802"/>
              <a:gd name="connsiteX9" fmla="*/ 16218 w 6410615"/>
              <a:gd name="connsiteY9" fmla="*/ 823054 h 1097802"/>
              <a:gd name="connsiteX0" fmla="*/ 16218 w 6405759"/>
              <a:gd name="connsiteY0" fmla="*/ 823054 h 1120698"/>
              <a:gd name="connsiteX1" fmla="*/ 16218 w 6405759"/>
              <a:gd name="connsiteY1" fmla="*/ 76079 h 1120698"/>
              <a:gd name="connsiteX2" fmla="*/ 6339745 w 6405759"/>
              <a:gd name="connsiteY2" fmla="*/ 76079 h 1120698"/>
              <a:gd name="connsiteX3" fmla="*/ 6339745 w 6405759"/>
              <a:gd name="connsiteY3" fmla="*/ 1080631 h 1120698"/>
              <a:gd name="connsiteX4" fmla="*/ 5309435 w 6405759"/>
              <a:gd name="connsiteY4" fmla="*/ 1080631 h 1120698"/>
              <a:gd name="connsiteX5" fmla="*/ 5309435 w 6405759"/>
              <a:gd name="connsiteY5" fmla="*/ 307899 h 1120698"/>
              <a:gd name="connsiteX6" fmla="*/ 2205626 w 6405759"/>
              <a:gd name="connsiteY6" fmla="*/ 307899 h 1120698"/>
              <a:gd name="connsiteX7" fmla="*/ 2205626 w 6405759"/>
              <a:gd name="connsiteY7" fmla="*/ 977600 h 1120698"/>
              <a:gd name="connsiteX8" fmla="*/ 16218 w 6405759"/>
              <a:gd name="connsiteY8" fmla="*/ 977600 h 1120698"/>
              <a:gd name="connsiteX9" fmla="*/ 16218 w 6405759"/>
              <a:gd name="connsiteY9" fmla="*/ 823054 h 1120698"/>
              <a:gd name="connsiteX0" fmla="*/ 16218 w 6405759"/>
              <a:gd name="connsiteY0" fmla="*/ 823054 h 1217882"/>
              <a:gd name="connsiteX1" fmla="*/ 16218 w 6405759"/>
              <a:gd name="connsiteY1" fmla="*/ 76079 h 1217882"/>
              <a:gd name="connsiteX2" fmla="*/ 6339745 w 6405759"/>
              <a:gd name="connsiteY2" fmla="*/ 76079 h 1217882"/>
              <a:gd name="connsiteX3" fmla="*/ 6339745 w 6405759"/>
              <a:gd name="connsiteY3" fmla="*/ 1080631 h 1217882"/>
              <a:gd name="connsiteX4" fmla="*/ 5309435 w 6405759"/>
              <a:gd name="connsiteY4" fmla="*/ 1080631 h 1217882"/>
              <a:gd name="connsiteX5" fmla="*/ 5309435 w 6405759"/>
              <a:gd name="connsiteY5" fmla="*/ 307899 h 1217882"/>
              <a:gd name="connsiteX6" fmla="*/ 2205626 w 6405759"/>
              <a:gd name="connsiteY6" fmla="*/ 307899 h 1217882"/>
              <a:gd name="connsiteX7" fmla="*/ 2205626 w 6405759"/>
              <a:gd name="connsiteY7" fmla="*/ 977600 h 1217882"/>
              <a:gd name="connsiteX8" fmla="*/ 16218 w 6405759"/>
              <a:gd name="connsiteY8" fmla="*/ 977600 h 1217882"/>
              <a:gd name="connsiteX9" fmla="*/ 16218 w 6405759"/>
              <a:gd name="connsiteY9" fmla="*/ 823054 h 1217882"/>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53154"/>
              <a:gd name="connsiteX1" fmla="*/ 16218 w 6405759"/>
              <a:gd name="connsiteY1" fmla="*/ 76079 h 1153154"/>
              <a:gd name="connsiteX2" fmla="*/ 6339745 w 6405759"/>
              <a:gd name="connsiteY2" fmla="*/ 76079 h 1153154"/>
              <a:gd name="connsiteX3" fmla="*/ 6339745 w 6405759"/>
              <a:gd name="connsiteY3" fmla="*/ 1080631 h 1153154"/>
              <a:gd name="connsiteX4" fmla="*/ 5309435 w 6405759"/>
              <a:gd name="connsiteY4" fmla="*/ 1080631 h 1153154"/>
              <a:gd name="connsiteX5" fmla="*/ 5309435 w 6405759"/>
              <a:gd name="connsiteY5" fmla="*/ 307899 h 1153154"/>
              <a:gd name="connsiteX6" fmla="*/ 2205626 w 6405759"/>
              <a:gd name="connsiteY6" fmla="*/ 307899 h 1153154"/>
              <a:gd name="connsiteX7" fmla="*/ 2205626 w 6405759"/>
              <a:gd name="connsiteY7" fmla="*/ 977600 h 1153154"/>
              <a:gd name="connsiteX8" fmla="*/ 16218 w 6405759"/>
              <a:gd name="connsiteY8" fmla="*/ 977600 h 1153154"/>
              <a:gd name="connsiteX9" fmla="*/ 16218 w 6405759"/>
              <a:gd name="connsiteY9" fmla="*/ 823054 h 1153154"/>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95109"/>
              <a:gd name="connsiteX1" fmla="*/ 16218 w 6405759"/>
              <a:gd name="connsiteY1" fmla="*/ 76079 h 1195109"/>
              <a:gd name="connsiteX2" fmla="*/ 6339745 w 6405759"/>
              <a:gd name="connsiteY2" fmla="*/ 76079 h 1195109"/>
              <a:gd name="connsiteX3" fmla="*/ 6339745 w 6405759"/>
              <a:gd name="connsiteY3" fmla="*/ 1080631 h 1195109"/>
              <a:gd name="connsiteX4" fmla="*/ 5309435 w 6405759"/>
              <a:gd name="connsiteY4" fmla="*/ 1080631 h 1195109"/>
              <a:gd name="connsiteX5" fmla="*/ 5309435 w 6405759"/>
              <a:gd name="connsiteY5" fmla="*/ 307899 h 1195109"/>
              <a:gd name="connsiteX6" fmla="*/ 2205626 w 6405759"/>
              <a:gd name="connsiteY6" fmla="*/ 307899 h 1195109"/>
              <a:gd name="connsiteX7" fmla="*/ 2205626 w 6405759"/>
              <a:gd name="connsiteY7" fmla="*/ 977600 h 1195109"/>
              <a:gd name="connsiteX8" fmla="*/ 16218 w 6405759"/>
              <a:gd name="connsiteY8" fmla="*/ 977600 h 1195109"/>
              <a:gd name="connsiteX9" fmla="*/ 16218 w 6405759"/>
              <a:gd name="connsiteY9" fmla="*/ 823054 h 1195109"/>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74411 w 6463952"/>
              <a:gd name="connsiteY0" fmla="*/ 823054 h 1143507"/>
              <a:gd name="connsiteX1" fmla="*/ 74411 w 6463952"/>
              <a:gd name="connsiteY1" fmla="*/ 76079 h 1143507"/>
              <a:gd name="connsiteX2" fmla="*/ 6397938 w 6463952"/>
              <a:gd name="connsiteY2" fmla="*/ 76079 h 1143507"/>
              <a:gd name="connsiteX3" fmla="*/ 6397938 w 6463952"/>
              <a:gd name="connsiteY3" fmla="*/ 1080631 h 1143507"/>
              <a:gd name="connsiteX4" fmla="*/ 5367628 w 6463952"/>
              <a:gd name="connsiteY4" fmla="*/ 1080631 h 1143507"/>
              <a:gd name="connsiteX5" fmla="*/ 5367628 w 6463952"/>
              <a:gd name="connsiteY5" fmla="*/ 307899 h 1143507"/>
              <a:gd name="connsiteX6" fmla="*/ 2263819 w 6463952"/>
              <a:gd name="connsiteY6" fmla="*/ 307899 h 1143507"/>
              <a:gd name="connsiteX7" fmla="*/ 2263819 w 6463952"/>
              <a:gd name="connsiteY7" fmla="*/ 977600 h 1143507"/>
              <a:gd name="connsiteX8" fmla="*/ 74411 w 6463952"/>
              <a:gd name="connsiteY8" fmla="*/ 977600 h 1143507"/>
              <a:gd name="connsiteX9" fmla="*/ 74411 w 6463952"/>
              <a:gd name="connsiteY9" fmla="*/ 823054 h 1143507"/>
              <a:gd name="connsiteX0" fmla="*/ 17172 w 6406713"/>
              <a:gd name="connsiteY0" fmla="*/ 823054 h 1143507"/>
              <a:gd name="connsiteX1" fmla="*/ 17172 w 6406713"/>
              <a:gd name="connsiteY1" fmla="*/ 76079 h 1143507"/>
              <a:gd name="connsiteX2" fmla="*/ 6340699 w 6406713"/>
              <a:gd name="connsiteY2" fmla="*/ 76079 h 1143507"/>
              <a:gd name="connsiteX3" fmla="*/ 6340699 w 6406713"/>
              <a:gd name="connsiteY3" fmla="*/ 1080631 h 1143507"/>
              <a:gd name="connsiteX4" fmla="*/ 5310389 w 6406713"/>
              <a:gd name="connsiteY4" fmla="*/ 1080631 h 1143507"/>
              <a:gd name="connsiteX5" fmla="*/ 5310389 w 6406713"/>
              <a:gd name="connsiteY5" fmla="*/ 307899 h 1143507"/>
              <a:gd name="connsiteX6" fmla="*/ 2206580 w 6406713"/>
              <a:gd name="connsiteY6" fmla="*/ 307899 h 1143507"/>
              <a:gd name="connsiteX7" fmla="*/ 2206580 w 6406713"/>
              <a:gd name="connsiteY7" fmla="*/ 977600 h 1143507"/>
              <a:gd name="connsiteX8" fmla="*/ 17172 w 6406713"/>
              <a:gd name="connsiteY8" fmla="*/ 977600 h 1143507"/>
              <a:gd name="connsiteX9" fmla="*/ 17172 w 6406713"/>
              <a:gd name="connsiteY9" fmla="*/ 823054 h 1143507"/>
              <a:gd name="connsiteX0" fmla="*/ 22895 w 6412436"/>
              <a:gd name="connsiteY0" fmla="*/ 823054 h 1143507"/>
              <a:gd name="connsiteX1" fmla="*/ 22895 w 6412436"/>
              <a:gd name="connsiteY1" fmla="*/ 76079 h 1143507"/>
              <a:gd name="connsiteX2" fmla="*/ 6346422 w 6412436"/>
              <a:gd name="connsiteY2" fmla="*/ 76079 h 1143507"/>
              <a:gd name="connsiteX3" fmla="*/ 6346422 w 6412436"/>
              <a:gd name="connsiteY3" fmla="*/ 1080631 h 1143507"/>
              <a:gd name="connsiteX4" fmla="*/ 5316112 w 6412436"/>
              <a:gd name="connsiteY4" fmla="*/ 1080631 h 1143507"/>
              <a:gd name="connsiteX5" fmla="*/ 5316112 w 6412436"/>
              <a:gd name="connsiteY5" fmla="*/ 307899 h 1143507"/>
              <a:gd name="connsiteX6" fmla="*/ 2212303 w 6412436"/>
              <a:gd name="connsiteY6" fmla="*/ 307899 h 1143507"/>
              <a:gd name="connsiteX7" fmla="*/ 2212303 w 6412436"/>
              <a:gd name="connsiteY7" fmla="*/ 977600 h 1143507"/>
              <a:gd name="connsiteX8" fmla="*/ 22895 w 6412436"/>
              <a:gd name="connsiteY8" fmla="*/ 977600 h 1143507"/>
              <a:gd name="connsiteX9" fmla="*/ 22895 w 6412436"/>
              <a:gd name="connsiteY9" fmla="*/ 823054 h 1143507"/>
              <a:gd name="connsiteX0" fmla="*/ 22895 w 6412436"/>
              <a:gd name="connsiteY0" fmla="*/ 823054 h 1143507"/>
              <a:gd name="connsiteX1" fmla="*/ 22895 w 6412436"/>
              <a:gd name="connsiteY1" fmla="*/ 76079 h 1143507"/>
              <a:gd name="connsiteX2" fmla="*/ 6346422 w 6412436"/>
              <a:gd name="connsiteY2" fmla="*/ 76079 h 1143507"/>
              <a:gd name="connsiteX3" fmla="*/ 6346422 w 6412436"/>
              <a:gd name="connsiteY3" fmla="*/ 1080631 h 1143507"/>
              <a:gd name="connsiteX4" fmla="*/ 5316112 w 6412436"/>
              <a:gd name="connsiteY4" fmla="*/ 1080631 h 1143507"/>
              <a:gd name="connsiteX5" fmla="*/ 5316112 w 6412436"/>
              <a:gd name="connsiteY5" fmla="*/ 307899 h 1143507"/>
              <a:gd name="connsiteX6" fmla="*/ 2212303 w 6412436"/>
              <a:gd name="connsiteY6" fmla="*/ 307899 h 1143507"/>
              <a:gd name="connsiteX7" fmla="*/ 2212303 w 6412436"/>
              <a:gd name="connsiteY7" fmla="*/ 977600 h 1143507"/>
              <a:gd name="connsiteX8" fmla="*/ 22895 w 6412436"/>
              <a:gd name="connsiteY8" fmla="*/ 977600 h 1143507"/>
              <a:gd name="connsiteX9" fmla="*/ 22895 w 6412436"/>
              <a:gd name="connsiteY9" fmla="*/ 823054 h 1143507"/>
              <a:gd name="connsiteX0" fmla="*/ 7150 w 7465637"/>
              <a:gd name="connsiteY0" fmla="*/ 620117 h 1145090"/>
              <a:gd name="connsiteX1" fmla="*/ 1076096 w 7465637"/>
              <a:gd name="connsiteY1" fmla="*/ 77662 h 1145090"/>
              <a:gd name="connsiteX2" fmla="*/ 7399623 w 7465637"/>
              <a:gd name="connsiteY2" fmla="*/ 77662 h 1145090"/>
              <a:gd name="connsiteX3" fmla="*/ 7399623 w 7465637"/>
              <a:gd name="connsiteY3" fmla="*/ 1082214 h 1145090"/>
              <a:gd name="connsiteX4" fmla="*/ 6369313 w 7465637"/>
              <a:gd name="connsiteY4" fmla="*/ 1082214 h 1145090"/>
              <a:gd name="connsiteX5" fmla="*/ 6369313 w 7465637"/>
              <a:gd name="connsiteY5" fmla="*/ 309482 h 1145090"/>
              <a:gd name="connsiteX6" fmla="*/ 3265504 w 7465637"/>
              <a:gd name="connsiteY6" fmla="*/ 309482 h 1145090"/>
              <a:gd name="connsiteX7" fmla="*/ 3265504 w 7465637"/>
              <a:gd name="connsiteY7" fmla="*/ 979183 h 1145090"/>
              <a:gd name="connsiteX8" fmla="*/ 1076096 w 7465637"/>
              <a:gd name="connsiteY8" fmla="*/ 979183 h 1145090"/>
              <a:gd name="connsiteX9" fmla="*/ 7150 w 7465637"/>
              <a:gd name="connsiteY9" fmla="*/ 620117 h 1145090"/>
              <a:gd name="connsiteX0" fmla="*/ 0 w 7458487"/>
              <a:gd name="connsiteY0" fmla="*/ 708443 h 1233416"/>
              <a:gd name="connsiteX1" fmla="*/ 1068946 w 7458487"/>
              <a:gd name="connsiteY1" fmla="*/ 165988 h 1233416"/>
              <a:gd name="connsiteX2" fmla="*/ 7392473 w 7458487"/>
              <a:gd name="connsiteY2" fmla="*/ 165988 h 1233416"/>
              <a:gd name="connsiteX3" fmla="*/ 7392473 w 7458487"/>
              <a:gd name="connsiteY3" fmla="*/ 1170540 h 1233416"/>
              <a:gd name="connsiteX4" fmla="*/ 6362163 w 7458487"/>
              <a:gd name="connsiteY4" fmla="*/ 1170540 h 1233416"/>
              <a:gd name="connsiteX5" fmla="*/ 6362163 w 7458487"/>
              <a:gd name="connsiteY5" fmla="*/ 397808 h 1233416"/>
              <a:gd name="connsiteX6" fmla="*/ 3258354 w 7458487"/>
              <a:gd name="connsiteY6" fmla="*/ 397808 h 1233416"/>
              <a:gd name="connsiteX7" fmla="*/ 3258354 w 7458487"/>
              <a:gd name="connsiteY7" fmla="*/ 1067509 h 1233416"/>
              <a:gd name="connsiteX8" fmla="*/ 1068946 w 7458487"/>
              <a:gd name="connsiteY8" fmla="*/ 1067509 h 1233416"/>
              <a:gd name="connsiteX9" fmla="*/ 0 w 7458487"/>
              <a:gd name="connsiteY9" fmla="*/ 708443 h 1233416"/>
              <a:gd name="connsiteX0" fmla="*/ 442866 w 6871043"/>
              <a:gd name="connsiteY0" fmla="*/ 569220 h 1142315"/>
              <a:gd name="connsiteX1" fmla="*/ 481502 w 6871043"/>
              <a:gd name="connsiteY1" fmla="*/ 74887 h 1142315"/>
              <a:gd name="connsiteX2" fmla="*/ 6805029 w 6871043"/>
              <a:gd name="connsiteY2" fmla="*/ 74887 h 1142315"/>
              <a:gd name="connsiteX3" fmla="*/ 6805029 w 6871043"/>
              <a:gd name="connsiteY3" fmla="*/ 1079439 h 1142315"/>
              <a:gd name="connsiteX4" fmla="*/ 5774719 w 6871043"/>
              <a:gd name="connsiteY4" fmla="*/ 1079439 h 1142315"/>
              <a:gd name="connsiteX5" fmla="*/ 5774719 w 6871043"/>
              <a:gd name="connsiteY5" fmla="*/ 306707 h 1142315"/>
              <a:gd name="connsiteX6" fmla="*/ 2670910 w 6871043"/>
              <a:gd name="connsiteY6" fmla="*/ 306707 h 1142315"/>
              <a:gd name="connsiteX7" fmla="*/ 2670910 w 6871043"/>
              <a:gd name="connsiteY7" fmla="*/ 976408 h 1142315"/>
              <a:gd name="connsiteX8" fmla="*/ 481502 w 6871043"/>
              <a:gd name="connsiteY8" fmla="*/ 976408 h 1142315"/>
              <a:gd name="connsiteX9" fmla="*/ 442866 w 6871043"/>
              <a:gd name="connsiteY9" fmla="*/ 569220 h 1142315"/>
              <a:gd name="connsiteX0" fmla="*/ 137054 w 6565231"/>
              <a:gd name="connsiteY0" fmla="*/ 730285 h 1303380"/>
              <a:gd name="connsiteX1" fmla="*/ 175690 w 6565231"/>
              <a:gd name="connsiteY1" fmla="*/ 235952 h 1303380"/>
              <a:gd name="connsiteX2" fmla="*/ 6499217 w 6565231"/>
              <a:gd name="connsiteY2" fmla="*/ 235952 h 1303380"/>
              <a:gd name="connsiteX3" fmla="*/ 6499217 w 6565231"/>
              <a:gd name="connsiteY3" fmla="*/ 1240504 h 1303380"/>
              <a:gd name="connsiteX4" fmla="*/ 5468907 w 6565231"/>
              <a:gd name="connsiteY4" fmla="*/ 1240504 h 1303380"/>
              <a:gd name="connsiteX5" fmla="*/ 5468907 w 6565231"/>
              <a:gd name="connsiteY5" fmla="*/ 467772 h 1303380"/>
              <a:gd name="connsiteX6" fmla="*/ 2365098 w 6565231"/>
              <a:gd name="connsiteY6" fmla="*/ 467772 h 1303380"/>
              <a:gd name="connsiteX7" fmla="*/ 2365098 w 6565231"/>
              <a:gd name="connsiteY7" fmla="*/ 1137473 h 1303380"/>
              <a:gd name="connsiteX8" fmla="*/ 175690 w 6565231"/>
              <a:gd name="connsiteY8" fmla="*/ 1137473 h 1303380"/>
              <a:gd name="connsiteX9" fmla="*/ 137054 w 6565231"/>
              <a:gd name="connsiteY9" fmla="*/ 730285 h 1303380"/>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59148 w 6448689"/>
              <a:gd name="connsiteY0" fmla="*/ 698668 h 1271763"/>
              <a:gd name="connsiteX1" fmla="*/ 59148 w 6448689"/>
              <a:gd name="connsiteY1" fmla="*/ 204335 h 1271763"/>
              <a:gd name="connsiteX2" fmla="*/ 6382675 w 6448689"/>
              <a:gd name="connsiteY2" fmla="*/ 204335 h 1271763"/>
              <a:gd name="connsiteX3" fmla="*/ 6382675 w 6448689"/>
              <a:gd name="connsiteY3" fmla="*/ 1208887 h 1271763"/>
              <a:gd name="connsiteX4" fmla="*/ 5352365 w 6448689"/>
              <a:gd name="connsiteY4" fmla="*/ 1208887 h 1271763"/>
              <a:gd name="connsiteX5" fmla="*/ 5352365 w 6448689"/>
              <a:gd name="connsiteY5" fmla="*/ 436155 h 1271763"/>
              <a:gd name="connsiteX6" fmla="*/ 2248556 w 6448689"/>
              <a:gd name="connsiteY6" fmla="*/ 436155 h 1271763"/>
              <a:gd name="connsiteX7" fmla="*/ 2248556 w 6448689"/>
              <a:gd name="connsiteY7" fmla="*/ 1105856 h 1271763"/>
              <a:gd name="connsiteX8" fmla="*/ 59148 w 6448689"/>
              <a:gd name="connsiteY8" fmla="*/ 1105856 h 1271763"/>
              <a:gd name="connsiteX9" fmla="*/ 59148 w 6448689"/>
              <a:gd name="connsiteY9" fmla="*/ 698668 h 1271763"/>
              <a:gd name="connsiteX0" fmla="*/ 90628 w 6480169"/>
              <a:gd name="connsiteY0" fmla="*/ 545446 h 1118541"/>
              <a:gd name="connsiteX1" fmla="*/ 90628 w 6480169"/>
              <a:gd name="connsiteY1" fmla="*/ 51113 h 1118541"/>
              <a:gd name="connsiteX2" fmla="*/ 6414155 w 6480169"/>
              <a:gd name="connsiteY2" fmla="*/ 51113 h 1118541"/>
              <a:gd name="connsiteX3" fmla="*/ 6414155 w 6480169"/>
              <a:gd name="connsiteY3" fmla="*/ 1055665 h 1118541"/>
              <a:gd name="connsiteX4" fmla="*/ 5383845 w 6480169"/>
              <a:gd name="connsiteY4" fmla="*/ 1055665 h 1118541"/>
              <a:gd name="connsiteX5" fmla="*/ 5383845 w 6480169"/>
              <a:gd name="connsiteY5" fmla="*/ 282933 h 1118541"/>
              <a:gd name="connsiteX6" fmla="*/ 2280036 w 6480169"/>
              <a:gd name="connsiteY6" fmla="*/ 282933 h 1118541"/>
              <a:gd name="connsiteX7" fmla="*/ 2280036 w 6480169"/>
              <a:gd name="connsiteY7" fmla="*/ 952634 h 1118541"/>
              <a:gd name="connsiteX8" fmla="*/ 90628 w 6480169"/>
              <a:gd name="connsiteY8" fmla="*/ 952634 h 1118541"/>
              <a:gd name="connsiteX9" fmla="*/ 90628 w 6480169"/>
              <a:gd name="connsiteY9" fmla="*/ 545446 h 1118541"/>
              <a:gd name="connsiteX0" fmla="*/ 59148 w 6448689"/>
              <a:gd name="connsiteY0" fmla="*/ 577755 h 1150850"/>
              <a:gd name="connsiteX1" fmla="*/ 59148 w 6448689"/>
              <a:gd name="connsiteY1" fmla="*/ 83422 h 1150850"/>
              <a:gd name="connsiteX2" fmla="*/ 6382675 w 6448689"/>
              <a:gd name="connsiteY2" fmla="*/ 83422 h 1150850"/>
              <a:gd name="connsiteX3" fmla="*/ 6382675 w 6448689"/>
              <a:gd name="connsiteY3" fmla="*/ 1087974 h 1150850"/>
              <a:gd name="connsiteX4" fmla="*/ 5352365 w 6448689"/>
              <a:gd name="connsiteY4" fmla="*/ 1087974 h 1150850"/>
              <a:gd name="connsiteX5" fmla="*/ 5352365 w 6448689"/>
              <a:gd name="connsiteY5" fmla="*/ 315242 h 1150850"/>
              <a:gd name="connsiteX6" fmla="*/ 2248556 w 6448689"/>
              <a:gd name="connsiteY6" fmla="*/ 315242 h 1150850"/>
              <a:gd name="connsiteX7" fmla="*/ 2248556 w 6448689"/>
              <a:gd name="connsiteY7" fmla="*/ 984943 h 1150850"/>
              <a:gd name="connsiteX8" fmla="*/ 59148 w 6448689"/>
              <a:gd name="connsiteY8" fmla="*/ 984943 h 1150850"/>
              <a:gd name="connsiteX9" fmla="*/ 59148 w 6448689"/>
              <a:gd name="connsiteY9" fmla="*/ 577755 h 1150850"/>
              <a:gd name="connsiteX0" fmla="*/ 59148 w 6448689"/>
              <a:gd name="connsiteY0" fmla="*/ 554340 h 1127435"/>
              <a:gd name="connsiteX1" fmla="*/ 59148 w 6448689"/>
              <a:gd name="connsiteY1" fmla="*/ 60007 h 1127435"/>
              <a:gd name="connsiteX2" fmla="*/ 6382675 w 6448689"/>
              <a:gd name="connsiteY2" fmla="*/ 60007 h 1127435"/>
              <a:gd name="connsiteX3" fmla="*/ 6382675 w 6448689"/>
              <a:gd name="connsiteY3" fmla="*/ 1064559 h 1127435"/>
              <a:gd name="connsiteX4" fmla="*/ 5352365 w 6448689"/>
              <a:gd name="connsiteY4" fmla="*/ 1064559 h 1127435"/>
              <a:gd name="connsiteX5" fmla="*/ 5352365 w 6448689"/>
              <a:gd name="connsiteY5" fmla="*/ 291827 h 1127435"/>
              <a:gd name="connsiteX6" fmla="*/ 2248556 w 6448689"/>
              <a:gd name="connsiteY6" fmla="*/ 291827 h 1127435"/>
              <a:gd name="connsiteX7" fmla="*/ 2248556 w 6448689"/>
              <a:gd name="connsiteY7" fmla="*/ 961528 h 1127435"/>
              <a:gd name="connsiteX8" fmla="*/ 59148 w 6448689"/>
              <a:gd name="connsiteY8" fmla="*/ 961528 h 1127435"/>
              <a:gd name="connsiteX9" fmla="*/ 59148 w 6448689"/>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53423 w 6442964"/>
              <a:gd name="connsiteY0" fmla="*/ 554340 h 1127435"/>
              <a:gd name="connsiteX1" fmla="*/ 53423 w 6442964"/>
              <a:gd name="connsiteY1" fmla="*/ 60007 h 1127435"/>
              <a:gd name="connsiteX2" fmla="*/ 6376950 w 6442964"/>
              <a:gd name="connsiteY2" fmla="*/ 60007 h 1127435"/>
              <a:gd name="connsiteX3" fmla="*/ 6376950 w 6442964"/>
              <a:gd name="connsiteY3" fmla="*/ 1064559 h 1127435"/>
              <a:gd name="connsiteX4" fmla="*/ 5346640 w 6442964"/>
              <a:gd name="connsiteY4" fmla="*/ 1064559 h 1127435"/>
              <a:gd name="connsiteX5" fmla="*/ 5346640 w 6442964"/>
              <a:gd name="connsiteY5" fmla="*/ 291827 h 1127435"/>
              <a:gd name="connsiteX6" fmla="*/ 2242831 w 6442964"/>
              <a:gd name="connsiteY6" fmla="*/ 291827 h 1127435"/>
              <a:gd name="connsiteX7" fmla="*/ 2242831 w 6442964"/>
              <a:gd name="connsiteY7" fmla="*/ 961528 h 1127435"/>
              <a:gd name="connsiteX8" fmla="*/ 53423 w 6442964"/>
              <a:gd name="connsiteY8" fmla="*/ 961528 h 1127435"/>
              <a:gd name="connsiteX9" fmla="*/ 53423 w 6442964"/>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30529 w 6420070"/>
              <a:gd name="connsiteY0" fmla="*/ 554340 h 1127435"/>
              <a:gd name="connsiteX1" fmla="*/ 30529 w 6420070"/>
              <a:gd name="connsiteY1" fmla="*/ 60007 h 1127435"/>
              <a:gd name="connsiteX2" fmla="*/ 6354056 w 6420070"/>
              <a:gd name="connsiteY2" fmla="*/ 60007 h 1127435"/>
              <a:gd name="connsiteX3" fmla="*/ 6354056 w 6420070"/>
              <a:gd name="connsiteY3" fmla="*/ 1064559 h 1127435"/>
              <a:gd name="connsiteX4" fmla="*/ 5323746 w 6420070"/>
              <a:gd name="connsiteY4" fmla="*/ 1064559 h 1127435"/>
              <a:gd name="connsiteX5" fmla="*/ 5323746 w 6420070"/>
              <a:gd name="connsiteY5" fmla="*/ 291827 h 1127435"/>
              <a:gd name="connsiteX6" fmla="*/ 2219937 w 6420070"/>
              <a:gd name="connsiteY6" fmla="*/ 291827 h 1127435"/>
              <a:gd name="connsiteX7" fmla="*/ 2219937 w 6420070"/>
              <a:gd name="connsiteY7" fmla="*/ 961528 h 1127435"/>
              <a:gd name="connsiteX8" fmla="*/ 30529 w 6420070"/>
              <a:gd name="connsiteY8" fmla="*/ 961528 h 1127435"/>
              <a:gd name="connsiteX9" fmla="*/ 30529 w 6420070"/>
              <a:gd name="connsiteY9" fmla="*/ 554340 h 1127435"/>
              <a:gd name="connsiteX0" fmla="*/ 30528 w 6420069"/>
              <a:gd name="connsiteY0" fmla="*/ 561369 h 1134464"/>
              <a:gd name="connsiteX1" fmla="*/ 30528 w 6420069"/>
              <a:gd name="connsiteY1" fmla="*/ 67036 h 1134464"/>
              <a:gd name="connsiteX2" fmla="*/ 6354055 w 6420069"/>
              <a:gd name="connsiteY2" fmla="*/ 67036 h 1134464"/>
              <a:gd name="connsiteX3" fmla="*/ 6354055 w 6420069"/>
              <a:gd name="connsiteY3" fmla="*/ 1071588 h 1134464"/>
              <a:gd name="connsiteX4" fmla="*/ 5323745 w 6420069"/>
              <a:gd name="connsiteY4" fmla="*/ 1071588 h 1134464"/>
              <a:gd name="connsiteX5" fmla="*/ 5323745 w 6420069"/>
              <a:gd name="connsiteY5" fmla="*/ 298856 h 1134464"/>
              <a:gd name="connsiteX6" fmla="*/ 2219936 w 6420069"/>
              <a:gd name="connsiteY6" fmla="*/ 298856 h 1134464"/>
              <a:gd name="connsiteX7" fmla="*/ 2219936 w 6420069"/>
              <a:gd name="connsiteY7" fmla="*/ 968557 h 1134464"/>
              <a:gd name="connsiteX8" fmla="*/ 30528 w 6420069"/>
              <a:gd name="connsiteY8" fmla="*/ 968557 h 1134464"/>
              <a:gd name="connsiteX9" fmla="*/ 30528 w 6420069"/>
              <a:gd name="connsiteY9" fmla="*/ 561369 h 1134464"/>
              <a:gd name="connsiteX0" fmla="*/ 30528 w 6420069"/>
              <a:gd name="connsiteY0" fmla="*/ 557746 h 1130841"/>
              <a:gd name="connsiteX1" fmla="*/ 30528 w 6420069"/>
              <a:gd name="connsiteY1" fmla="*/ 63413 h 1130841"/>
              <a:gd name="connsiteX2" fmla="*/ 6354055 w 6420069"/>
              <a:gd name="connsiteY2" fmla="*/ 63413 h 1130841"/>
              <a:gd name="connsiteX3" fmla="*/ 6354055 w 6420069"/>
              <a:gd name="connsiteY3" fmla="*/ 1067965 h 1130841"/>
              <a:gd name="connsiteX4" fmla="*/ 5323745 w 6420069"/>
              <a:gd name="connsiteY4" fmla="*/ 1067965 h 1130841"/>
              <a:gd name="connsiteX5" fmla="*/ 5323745 w 6420069"/>
              <a:gd name="connsiteY5" fmla="*/ 295233 h 1130841"/>
              <a:gd name="connsiteX6" fmla="*/ 2219936 w 6420069"/>
              <a:gd name="connsiteY6" fmla="*/ 295233 h 1130841"/>
              <a:gd name="connsiteX7" fmla="*/ 2219936 w 6420069"/>
              <a:gd name="connsiteY7" fmla="*/ 964934 h 1130841"/>
              <a:gd name="connsiteX8" fmla="*/ 30528 w 6420069"/>
              <a:gd name="connsiteY8" fmla="*/ 964934 h 1130841"/>
              <a:gd name="connsiteX9" fmla="*/ 30528 w 6420069"/>
              <a:gd name="connsiteY9" fmla="*/ 557746 h 1130841"/>
              <a:gd name="connsiteX0" fmla="*/ 30528 w 6838323"/>
              <a:gd name="connsiteY0" fmla="*/ 575483 h 1148578"/>
              <a:gd name="connsiteX1" fmla="*/ 82044 w 6838323"/>
              <a:gd name="connsiteY1" fmla="*/ 93180 h 1148578"/>
              <a:gd name="connsiteX2" fmla="*/ 6354055 w 6838323"/>
              <a:gd name="connsiteY2" fmla="*/ 81150 h 1148578"/>
              <a:gd name="connsiteX3" fmla="*/ 6354055 w 6838323"/>
              <a:gd name="connsiteY3" fmla="*/ 1085702 h 1148578"/>
              <a:gd name="connsiteX4" fmla="*/ 5323745 w 6838323"/>
              <a:gd name="connsiteY4" fmla="*/ 1085702 h 1148578"/>
              <a:gd name="connsiteX5" fmla="*/ 5323745 w 6838323"/>
              <a:gd name="connsiteY5" fmla="*/ 312970 h 1148578"/>
              <a:gd name="connsiteX6" fmla="*/ 2219936 w 6838323"/>
              <a:gd name="connsiteY6" fmla="*/ 312970 h 1148578"/>
              <a:gd name="connsiteX7" fmla="*/ 2219936 w 6838323"/>
              <a:gd name="connsiteY7" fmla="*/ 982671 h 1148578"/>
              <a:gd name="connsiteX8" fmla="*/ 30528 w 6838323"/>
              <a:gd name="connsiteY8" fmla="*/ 982671 h 1148578"/>
              <a:gd name="connsiteX9" fmla="*/ 30528 w 6838323"/>
              <a:gd name="connsiteY9" fmla="*/ 575483 h 1148578"/>
              <a:gd name="connsiteX0" fmla="*/ 30528 w 6420886"/>
              <a:gd name="connsiteY0" fmla="*/ 634094 h 1207189"/>
              <a:gd name="connsiteX1" fmla="*/ 82044 w 6420886"/>
              <a:gd name="connsiteY1" fmla="*/ 151791 h 1207189"/>
              <a:gd name="connsiteX2" fmla="*/ 6354055 w 6420886"/>
              <a:gd name="connsiteY2" fmla="*/ 139761 h 1207189"/>
              <a:gd name="connsiteX3" fmla="*/ 6354055 w 6420886"/>
              <a:gd name="connsiteY3" fmla="*/ 1144313 h 1207189"/>
              <a:gd name="connsiteX4" fmla="*/ 5323745 w 6420886"/>
              <a:gd name="connsiteY4" fmla="*/ 1144313 h 1207189"/>
              <a:gd name="connsiteX5" fmla="*/ 5323745 w 6420886"/>
              <a:gd name="connsiteY5" fmla="*/ 371581 h 1207189"/>
              <a:gd name="connsiteX6" fmla="*/ 2219936 w 6420886"/>
              <a:gd name="connsiteY6" fmla="*/ 371581 h 1207189"/>
              <a:gd name="connsiteX7" fmla="*/ 2219936 w 6420886"/>
              <a:gd name="connsiteY7" fmla="*/ 1041282 h 1207189"/>
              <a:gd name="connsiteX8" fmla="*/ 30528 w 6420886"/>
              <a:gd name="connsiteY8" fmla="*/ 1041282 h 1207189"/>
              <a:gd name="connsiteX9" fmla="*/ 30528 w 6420886"/>
              <a:gd name="connsiteY9" fmla="*/ 634094 h 1207189"/>
              <a:gd name="connsiteX0" fmla="*/ 30528 w 6411433"/>
              <a:gd name="connsiteY0" fmla="*/ 538518 h 1111613"/>
              <a:gd name="connsiteX1" fmla="*/ 82044 w 6411433"/>
              <a:gd name="connsiteY1" fmla="*/ 56215 h 1111613"/>
              <a:gd name="connsiteX2" fmla="*/ 6354055 w 6411433"/>
              <a:gd name="connsiteY2" fmla="*/ 44185 h 1111613"/>
              <a:gd name="connsiteX3" fmla="*/ 6354055 w 6411433"/>
              <a:gd name="connsiteY3" fmla="*/ 1048737 h 1111613"/>
              <a:gd name="connsiteX4" fmla="*/ 5323745 w 6411433"/>
              <a:gd name="connsiteY4" fmla="*/ 1048737 h 1111613"/>
              <a:gd name="connsiteX5" fmla="*/ 5323745 w 6411433"/>
              <a:gd name="connsiteY5" fmla="*/ 276005 h 1111613"/>
              <a:gd name="connsiteX6" fmla="*/ 2219936 w 6411433"/>
              <a:gd name="connsiteY6" fmla="*/ 276005 h 1111613"/>
              <a:gd name="connsiteX7" fmla="*/ 2219936 w 6411433"/>
              <a:gd name="connsiteY7" fmla="*/ 945706 h 1111613"/>
              <a:gd name="connsiteX8" fmla="*/ 30528 w 6411433"/>
              <a:gd name="connsiteY8" fmla="*/ 945706 h 1111613"/>
              <a:gd name="connsiteX9" fmla="*/ 30528 w 6411433"/>
              <a:gd name="connsiteY9" fmla="*/ 538518 h 1111613"/>
              <a:gd name="connsiteX0" fmla="*/ 30528 w 6399202"/>
              <a:gd name="connsiteY0" fmla="*/ 538518 h 1111613"/>
              <a:gd name="connsiteX1" fmla="*/ 82044 w 6399202"/>
              <a:gd name="connsiteY1" fmla="*/ 56215 h 1111613"/>
              <a:gd name="connsiteX2" fmla="*/ 6354055 w 6399202"/>
              <a:gd name="connsiteY2" fmla="*/ 44185 h 1111613"/>
              <a:gd name="connsiteX3" fmla="*/ 6354055 w 6399202"/>
              <a:gd name="connsiteY3" fmla="*/ 1048737 h 1111613"/>
              <a:gd name="connsiteX4" fmla="*/ 5323745 w 6399202"/>
              <a:gd name="connsiteY4" fmla="*/ 1048737 h 1111613"/>
              <a:gd name="connsiteX5" fmla="*/ 5323745 w 6399202"/>
              <a:gd name="connsiteY5" fmla="*/ 276005 h 1111613"/>
              <a:gd name="connsiteX6" fmla="*/ 2219936 w 6399202"/>
              <a:gd name="connsiteY6" fmla="*/ 276005 h 1111613"/>
              <a:gd name="connsiteX7" fmla="*/ 2219936 w 6399202"/>
              <a:gd name="connsiteY7" fmla="*/ 945706 h 1111613"/>
              <a:gd name="connsiteX8" fmla="*/ 30528 w 6399202"/>
              <a:gd name="connsiteY8" fmla="*/ 945706 h 1111613"/>
              <a:gd name="connsiteX9" fmla="*/ 30528 w 6399202"/>
              <a:gd name="connsiteY9" fmla="*/ 538518 h 1111613"/>
              <a:gd name="connsiteX0" fmla="*/ 30528 w 6436962"/>
              <a:gd name="connsiteY0" fmla="*/ 538518 h 1105642"/>
              <a:gd name="connsiteX1" fmla="*/ 82044 w 6436962"/>
              <a:gd name="connsiteY1" fmla="*/ 56215 h 1105642"/>
              <a:gd name="connsiteX2" fmla="*/ 6354055 w 6436962"/>
              <a:gd name="connsiteY2" fmla="*/ 44185 h 1105642"/>
              <a:gd name="connsiteX3" fmla="*/ 6354055 w 6436962"/>
              <a:gd name="connsiteY3" fmla="*/ 1048737 h 1105642"/>
              <a:gd name="connsiteX4" fmla="*/ 5323745 w 6436962"/>
              <a:gd name="connsiteY4" fmla="*/ 938442 h 1105642"/>
              <a:gd name="connsiteX5" fmla="*/ 5323745 w 6436962"/>
              <a:gd name="connsiteY5" fmla="*/ 276005 h 1105642"/>
              <a:gd name="connsiteX6" fmla="*/ 2219936 w 6436962"/>
              <a:gd name="connsiteY6" fmla="*/ 276005 h 1105642"/>
              <a:gd name="connsiteX7" fmla="*/ 2219936 w 6436962"/>
              <a:gd name="connsiteY7" fmla="*/ 945706 h 1105642"/>
              <a:gd name="connsiteX8" fmla="*/ 30528 w 6436962"/>
              <a:gd name="connsiteY8" fmla="*/ 945706 h 1105642"/>
              <a:gd name="connsiteX9" fmla="*/ 30528 w 6436962"/>
              <a:gd name="connsiteY9" fmla="*/ 538518 h 1105642"/>
              <a:gd name="connsiteX0" fmla="*/ 30528 w 6849748"/>
              <a:gd name="connsiteY0" fmla="*/ 565749 h 1050560"/>
              <a:gd name="connsiteX1" fmla="*/ 82044 w 6849748"/>
              <a:gd name="connsiteY1" fmla="*/ 83446 h 1050560"/>
              <a:gd name="connsiteX2" fmla="*/ 6354055 w 6849748"/>
              <a:gd name="connsiteY2" fmla="*/ 71416 h 1050560"/>
              <a:gd name="connsiteX3" fmla="*/ 6328297 w 6849748"/>
              <a:gd name="connsiteY3" fmla="*/ 943615 h 1050560"/>
              <a:gd name="connsiteX4" fmla="*/ 5323745 w 6849748"/>
              <a:gd name="connsiteY4" fmla="*/ 965673 h 1050560"/>
              <a:gd name="connsiteX5" fmla="*/ 5323745 w 6849748"/>
              <a:gd name="connsiteY5" fmla="*/ 303236 h 1050560"/>
              <a:gd name="connsiteX6" fmla="*/ 2219936 w 6849748"/>
              <a:gd name="connsiteY6" fmla="*/ 303236 h 1050560"/>
              <a:gd name="connsiteX7" fmla="*/ 2219936 w 6849748"/>
              <a:gd name="connsiteY7" fmla="*/ 972937 h 1050560"/>
              <a:gd name="connsiteX8" fmla="*/ 30528 w 6849748"/>
              <a:gd name="connsiteY8" fmla="*/ 972937 h 1050560"/>
              <a:gd name="connsiteX9" fmla="*/ 30528 w 6849748"/>
              <a:gd name="connsiteY9" fmla="*/ 565749 h 1050560"/>
              <a:gd name="connsiteX0" fmla="*/ 30528 w 6808299"/>
              <a:gd name="connsiteY0" fmla="*/ 565749 h 1090180"/>
              <a:gd name="connsiteX1" fmla="*/ 82044 w 6808299"/>
              <a:gd name="connsiteY1" fmla="*/ 83446 h 1090180"/>
              <a:gd name="connsiteX2" fmla="*/ 6354055 w 6808299"/>
              <a:gd name="connsiteY2" fmla="*/ 71416 h 1090180"/>
              <a:gd name="connsiteX3" fmla="*/ 6328297 w 6808299"/>
              <a:gd name="connsiteY3" fmla="*/ 943615 h 1090180"/>
              <a:gd name="connsiteX4" fmla="*/ 5323745 w 6808299"/>
              <a:gd name="connsiteY4" fmla="*/ 965673 h 1090180"/>
              <a:gd name="connsiteX5" fmla="*/ 5323745 w 6808299"/>
              <a:gd name="connsiteY5" fmla="*/ 303236 h 1090180"/>
              <a:gd name="connsiteX6" fmla="*/ 2219936 w 6808299"/>
              <a:gd name="connsiteY6" fmla="*/ 303236 h 1090180"/>
              <a:gd name="connsiteX7" fmla="*/ 2219936 w 6808299"/>
              <a:gd name="connsiteY7" fmla="*/ 972937 h 1090180"/>
              <a:gd name="connsiteX8" fmla="*/ 30528 w 6808299"/>
              <a:gd name="connsiteY8" fmla="*/ 972937 h 1090180"/>
              <a:gd name="connsiteX9" fmla="*/ 30528 w 6808299"/>
              <a:gd name="connsiteY9" fmla="*/ 565749 h 1090180"/>
              <a:gd name="connsiteX0" fmla="*/ 30528 w 6359752"/>
              <a:gd name="connsiteY0" fmla="*/ 663467 h 1187898"/>
              <a:gd name="connsiteX1" fmla="*/ 82044 w 6359752"/>
              <a:gd name="connsiteY1" fmla="*/ 181164 h 1187898"/>
              <a:gd name="connsiteX2" fmla="*/ 6354055 w 6359752"/>
              <a:gd name="connsiteY2" fmla="*/ 169134 h 1187898"/>
              <a:gd name="connsiteX3" fmla="*/ 6328297 w 6359752"/>
              <a:gd name="connsiteY3" fmla="*/ 1041333 h 1187898"/>
              <a:gd name="connsiteX4" fmla="*/ 5323745 w 6359752"/>
              <a:gd name="connsiteY4" fmla="*/ 1063391 h 1187898"/>
              <a:gd name="connsiteX5" fmla="*/ 5323745 w 6359752"/>
              <a:gd name="connsiteY5" fmla="*/ 400954 h 1187898"/>
              <a:gd name="connsiteX6" fmla="*/ 2219936 w 6359752"/>
              <a:gd name="connsiteY6" fmla="*/ 400954 h 1187898"/>
              <a:gd name="connsiteX7" fmla="*/ 2219936 w 6359752"/>
              <a:gd name="connsiteY7" fmla="*/ 1070655 h 1187898"/>
              <a:gd name="connsiteX8" fmla="*/ 30528 w 6359752"/>
              <a:gd name="connsiteY8" fmla="*/ 1070655 h 1187898"/>
              <a:gd name="connsiteX9" fmla="*/ 30528 w 6359752"/>
              <a:gd name="connsiteY9" fmla="*/ 663467 h 1187898"/>
              <a:gd name="connsiteX0" fmla="*/ 30528 w 6380538"/>
              <a:gd name="connsiteY0" fmla="*/ 510005 h 1034436"/>
              <a:gd name="connsiteX1" fmla="*/ 82044 w 6380538"/>
              <a:gd name="connsiteY1" fmla="*/ 27702 h 1034436"/>
              <a:gd name="connsiteX2" fmla="*/ 6354055 w 6380538"/>
              <a:gd name="connsiteY2" fmla="*/ 15672 h 1034436"/>
              <a:gd name="connsiteX3" fmla="*/ 6328297 w 6380538"/>
              <a:gd name="connsiteY3" fmla="*/ 887871 h 1034436"/>
              <a:gd name="connsiteX4" fmla="*/ 5323745 w 6380538"/>
              <a:gd name="connsiteY4" fmla="*/ 909929 h 1034436"/>
              <a:gd name="connsiteX5" fmla="*/ 5323745 w 6380538"/>
              <a:gd name="connsiteY5" fmla="*/ 247492 h 1034436"/>
              <a:gd name="connsiteX6" fmla="*/ 2219936 w 6380538"/>
              <a:gd name="connsiteY6" fmla="*/ 247492 h 1034436"/>
              <a:gd name="connsiteX7" fmla="*/ 2219936 w 6380538"/>
              <a:gd name="connsiteY7" fmla="*/ 917193 h 1034436"/>
              <a:gd name="connsiteX8" fmla="*/ 30528 w 6380538"/>
              <a:gd name="connsiteY8" fmla="*/ 917193 h 1034436"/>
              <a:gd name="connsiteX9" fmla="*/ 30528 w 6380538"/>
              <a:gd name="connsiteY9" fmla="*/ 510005 h 1034436"/>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31763"/>
              <a:gd name="connsiteX1" fmla="*/ 462760 w 6764154"/>
              <a:gd name="connsiteY1" fmla="*/ 43000 h 1031763"/>
              <a:gd name="connsiteX2" fmla="*/ 6593103 w 6764154"/>
              <a:gd name="connsiteY2" fmla="*/ 30970 h 1031763"/>
              <a:gd name="connsiteX3" fmla="*/ 6709013 w 6764154"/>
              <a:gd name="connsiteY3" fmla="*/ 903169 h 1031763"/>
              <a:gd name="connsiteX4" fmla="*/ 5704461 w 6764154"/>
              <a:gd name="connsiteY4" fmla="*/ 925227 h 1031763"/>
              <a:gd name="connsiteX5" fmla="*/ 5704461 w 6764154"/>
              <a:gd name="connsiteY5" fmla="*/ 262790 h 1031763"/>
              <a:gd name="connsiteX6" fmla="*/ 2600652 w 6764154"/>
              <a:gd name="connsiteY6" fmla="*/ 262790 h 1031763"/>
              <a:gd name="connsiteX7" fmla="*/ 2600652 w 6764154"/>
              <a:gd name="connsiteY7" fmla="*/ 932491 h 1031763"/>
              <a:gd name="connsiteX8" fmla="*/ 411244 w 6764154"/>
              <a:gd name="connsiteY8" fmla="*/ 932491 h 1031763"/>
              <a:gd name="connsiteX9" fmla="*/ 411244 w 6764154"/>
              <a:gd name="connsiteY9" fmla="*/ 525303 h 103176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94922"/>
              <a:gd name="connsiteY0" fmla="*/ 525303 h 986191"/>
              <a:gd name="connsiteX1" fmla="*/ 462760 w 6794922"/>
              <a:gd name="connsiteY1" fmla="*/ 43000 h 986191"/>
              <a:gd name="connsiteX2" fmla="*/ 6593103 w 6794922"/>
              <a:gd name="connsiteY2" fmla="*/ 30970 h 986191"/>
              <a:gd name="connsiteX3" fmla="*/ 6709013 w 6794922"/>
              <a:gd name="connsiteY3" fmla="*/ 903169 h 986191"/>
              <a:gd name="connsiteX4" fmla="*/ 5743098 w 6794922"/>
              <a:gd name="connsiteY4" fmla="*/ 848021 h 986191"/>
              <a:gd name="connsiteX5" fmla="*/ 5704461 w 6794922"/>
              <a:gd name="connsiteY5" fmla="*/ 262790 h 986191"/>
              <a:gd name="connsiteX6" fmla="*/ 2600652 w 6794922"/>
              <a:gd name="connsiteY6" fmla="*/ 262790 h 986191"/>
              <a:gd name="connsiteX7" fmla="*/ 2600652 w 6794922"/>
              <a:gd name="connsiteY7" fmla="*/ 932491 h 986191"/>
              <a:gd name="connsiteX8" fmla="*/ 411244 w 6794922"/>
              <a:gd name="connsiteY8" fmla="*/ 932491 h 986191"/>
              <a:gd name="connsiteX9" fmla="*/ 411244 w 6794922"/>
              <a:gd name="connsiteY9" fmla="*/ 525303 h 986191"/>
              <a:gd name="connsiteX0" fmla="*/ 411244 w 6739546"/>
              <a:gd name="connsiteY0" fmla="*/ 525303 h 986191"/>
              <a:gd name="connsiteX1" fmla="*/ 462760 w 6739546"/>
              <a:gd name="connsiteY1" fmla="*/ 43000 h 986191"/>
              <a:gd name="connsiteX2" fmla="*/ 6593103 w 6739546"/>
              <a:gd name="connsiteY2" fmla="*/ 30970 h 986191"/>
              <a:gd name="connsiteX3" fmla="*/ 6709013 w 6739546"/>
              <a:gd name="connsiteY3" fmla="*/ 903169 h 986191"/>
              <a:gd name="connsiteX4" fmla="*/ 5743098 w 6739546"/>
              <a:gd name="connsiteY4" fmla="*/ 848021 h 986191"/>
              <a:gd name="connsiteX5" fmla="*/ 5704461 w 6739546"/>
              <a:gd name="connsiteY5" fmla="*/ 262790 h 986191"/>
              <a:gd name="connsiteX6" fmla="*/ 2600652 w 6739546"/>
              <a:gd name="connsiteY6" fmla="*/ 262790 h 986191"/>
              <a:gd name="connsiteX7" fmla="*/ 2600652 w 6739546"/>
              <a:gd name="connsiteY7" fmla="*/ 932491 h 986191"/>
              <a:gd name="connsiteX8" fmla="*/ 411244 w 6739546"/>
              <a:gd name="connsiteY8" fmla="*/ 932491 h 986191"/>
              <a:gd name="connsiteX9" fmla="*/ 411244 w 6739546"/>
              <a:gd name="connsiteY9" fmla="*/ 525303 h 986191"/>
              <a:gd name="connsiteX0" fmla="*/ 411244 w 7081798"/>
              <a:gd name="connsiteY0" fmla="*/ 573472 h 1034360"/>
              <a:gd name="connsiteX1" fmla="*/ 462760 w 7081798"/>
              <a:gd name="connsiteY1" fmla="*/ 91169 h 1034360"/>
              <a:gd name="connsiteX2" fmla="*/ 6593103 w 7081798"/>
              <a:gd name="connsiteY2" fmla="*/ 79139 h 1034360"/>
              <a:gd name="connsiteX3" fmla="*/ 6631740 w 7081798"/>
              <a:gd name="connsiteY3" fmla="*/ 918250 h 1034360"/>
              <a:gd name="connsiteX4" fmla="*/ 5743098 w 7081798"/>
              <a:gd name="connsiteY4" fmla="*/ 896190 h 1034360"/>
              <a:gd name="connsiteX5" fmla="*/ 5704461 w 7081798"/>
              <a:gd name="connsiteY5" fmla="*/ 310959 h 1034360"/>
              <a:gd name="connsiteX6" fmla="*/ 2600652 w 7081798"/>
              <a:gd name="connsiteY6" fmla="*/ 310959 h 1034360"/>
              <a:gd name="connsiteX7" fmla="*/ 2600652 w 7081798"/>
              <a:gd name="connsiteY7" fmla="*/ 980660 h 1034360"/>
              <a:gd name="connsiteX8" fmla="*/ 411244 w 7081798"/>
              <a:gd name="connsiteY8" fmla="*/ 980660 h 1034360"/>
              <a:gd name="connsiteX9" fmla="*/ 411244 w 7081798"/>
              <a:gd name="connsiteY9" fmla="*/ 573472 h 1034360"/>
              <a:gd name="connsiteX0" fmla="*/ 411244 w 6670078"/>
              <a:gd name="connsiteY0" fmla="*/ 728407 h 1189295"/>
              <a:gd name="connsiteX1" fmla="*/ 462760 w 6670078"/>
              <a:gd name="connsiteY1" fmla="*/ 246104 h 1189295"/>
              <a:gd name="connsiteX2" fmla="*/ 6593103 w 6670078"/>
              <a:gd name="connsiteY2" fmla="*/ 234074 h 1189295"/>
              <a:gd name="connsiteX3" fmla="*/ 6631740 w 6670078"/>
              <a:gd name="connsiteY3" fmla="*/ 1073185 h 1189295"/>
              <a:gd name="connsiteX4" fmla="*/ 5743098 w 6670078"/>
              <a:gd name="connsiteY4" fmla="*/ 1051125 h 1189295"/>
              <a:gd name="connsiteX5" fmla="*/ 5704461 w 6670078"/>
              <a:gd name="connsiteY5" fmla="*/ 465894 h 1189295"/>
              <a:gd name="connsiteX6" fmla="*/ 2600652 w 6670078"/>
              <a:gd name="connsiteY6" fmla="*/ 465894 h 1189295"/>
              <a:gd name="connsiteX7" fmla="*/ 2600652 w 6670078"/>
              <a:gd name="connsiteY7" fmla="*/ 1135595 h 1189295"/>
              <a:gd name="connsiteX8" fmla="*/ 411244 w 6670078"/>
              <a:gd name="connsiteY8" fmla="*/ 1135595 h 1189295"/>
              <a:gd name="connsiteX9" fmla="*/ 411244 w 6670078"/>
              <a:gd name="connsiteY9" fmla="*/ 728407 h 1189295"/>
              <a:gd name="connsiteX0" fmla="*/ 411244 w 6686204"/>
              <a:gd name="connsiteY0" fmla="*/ 520930 h 981818"/>
              <a:gd name="connsiteX1" fmla="*/ 462760 w 6686204"/>
              <a:gd name="connsiteY1" fmla="*/ 38627 h 981818"/>
              <a:gd name="connsiteX2" fmla="*/ 6593103 w 6686204"/>
              <a:gd name="connsiteY2" fmla="*/ 26597 h 981818"/>
              <a:gd name="connsiteX3" fmla="*/ 6631740 w 6686204"/>
              <a:gd name="connsiteY3" fmla="*/ 865708 h 981818"/>
              <a:gd name="connsiteX4" fmla="*/ 5743098 w 6686204"/>
              <a:gd name="connsiteY4" fmla="*/ 843648 h 981818"/>
              <a:gd name="connsiteX5" fmla="*/ 5704461 w 6686204"/>
              <a:gd name="connsiteY5" fmla="*/ 258417 h 981818"/>
              <a:gd name="connsiteX6" fmla="*/ 2600652 w 6686204"/>
              <a:gd name="connsiteY6" fmla="*/ 258417 h 981818"/>
              <a:gd name="connsiteX7" fmla="*/ 2600652 w 6686204"/>
              <a:gd name="connsiteY7" fmla="*/ 928118 h 981818"/>
              <a:gd name="connsiteX8" fmla="*/ 411244 w 6686204"/>
              <a:gd name="connsiteY8" fmla="*/ 928118 h 981818"/>
              <a:gd name="connsiteX9" fmla="*/ 411244 w 6686204"/>
              <a:gd name="connsiteY9" fmla="*/ 520930 h 981818"/>
              <a:gd name="connsiteX0" fmla="*/ 411244 w 6675717"/>
              <a:gd name="connsiteY0" fmla="*/ 559557 h 1020445"/>
              <a:gd name="connsiteX1" fmla="*/ 462760 w 6675717"/>
              <a:gd name="connsiteY1" fmla="*/ 77254 h 1020445"/>
              <a:gd name="connsiteX2" fmla="*/ 6593103 w 6675717"/>
              <a:gd name="connsiteY2" fmla="*/ 65224 h 1020445"/>
              <a:gd name="connsiteX3" fmla="*/ 6631740 w 6675717"/>
              <a:gd name="connsiteY3" fmla="*/ 904335 h 1020445"/>
              <a:gd name="connsiteX4" fmla="*/ 5743098 w 6675717"/>
              <a:gd name="connsiteY4" fmla="*/ 882275 h 1020445"/>
              <a:gd name="connsiteX5" fmla="*/ 5704461 w 6675717"/>
              <a:gd name="connsiteY5" fmla="*/ 297044 h 1020445"/>
              <a:gd name="connsiteX6" fmla="*/ 2600652 w 6675717"/>
              <a:gd name="connsiteY6" fmla="*/ 297044 h 1020445"/>
              <a:gd name="connsiteX7" fmla="*/ 2600652 w 6675717"/>
              <a:gd name="connsiteY7" fmla="*/ 966745 h 1020445"/>
              <a:gd name="connsiteX8" fmla="*/ 411244 w 6675717"/>
              <a:gd name="connsiteY8" fmla="*/ 966745 h 1020445"/>
              <a:gd name="connsiteX9" fmla="*/ 411244 w 6675717"/>
              <a:gd name="connsiteY9" fmla="*/ 559557 h 1020445"/>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30528 w 6295001"/>
              <a:gd name="connsiteY0" fmla="*/ 633834 h 1094722"/>
              <a:gd name="connsiteX1" fmla="*/ 82044 w 6295001"/>
              <a:gd name="connsiteY1" fmla="*/ 151531 h 1094722"/>
              <a:gd name="connsiteX2" fmla="*/ 6212387 w 6295001"/>
              <a:gd name="connsiteY2" fmla="*/ 139501 h 1094722"/>
              <a:gd name="connsiteX3" fmla="*/ 6251024 w 6295001"/>
              <a:gd name="connsiteY3" fmla="*/ 978612 h 1094722"/>
              <a:gd name="connsiteX4" fmla="*/ 5362382 w 6295001"/>
              <a:gd name="connsiteY4" fmla="*/ 956552 h 1094722"/>
              <a:gd name="connsiteX5" fmla="*/ 5323745 w 6295001"/>
              <a:gd name="connsiteY5" fmla="*/ 371321 h 1094722"/>
              <a:gd name="connsiteX6" fmla="*/ 2219936 w 6295001"/>
              <a:gd name="connsiteY6" fmla="*/ 371321 h 1094722"/>
              <a:gd name="connsiteX7" fmla="*/ 2219936 w 6295001"/>
              <a:gd name="connsiteY7" fmla="*/ 1041022 h 1094722"/>
              <a:gd name="connsiteX8" fmla="*/ 30528 w 6295001"/>
              <a:gd name="connsiteY8" fmla="*/ 1041022 h 1094722"/>
              <a:gd name="connsiteX9" fmla="*/ 30528 w 6295001"/>
              <a:gd name="connsiteY9" fmla="*/ 633834 h 1094722"/>
              <a:gd name="connsiteX0" fmla="*/ 30528 w 6295001"/>
              <a:gd name="connsiteY0" fmla="*/ 513108 h 973996"/>
              <a:gd name="connsiteX1" fmla="*/ 82044 w 6295001"/>
              <a:gd name="connsiteY1" fmla="*/ 30805 h 973996"/>
              <a:gd name="connsiteX2" fmla="*/ 6212387 w 6295001"/>
              <a:gd name="connsiteY2" fmla="*/ 18775 h 973996"/>
              <a:gd name="connsiteX3" fmla="*/ 6251024 w 6295001"/>
              <a:gd name="connsiteY3" fmla="*/ 857886 h 973996"/>
              <a:gd name="connsiteX4" fmla="*/ 5362382 w 6295001"/>
              <a:gd name="connsiteY4" fmla="*/ 835826 h 973996"/>
              <a:gd name="connsiteX5" fmla="*/ 5323745 w 6295001"/>
              <a:gd name="connsiteY5" fmla="*/ 250595 h 973996"/>
              <a:gd name="connsiteX6" fmla="*/ 2219936 w 6295001"/>
              <a:gd name="connsiteY6" fmla="*/ 250595 h 973996"/>
              <a:gd name="connsiteX7" fmla="*/ 2219936 w 6295001"/>
              <a:gd name="connsiteY7" fmla="*/ 920296 h 973996"/>
              <a:gd name="connsiteX8" fmla="*/ 30528 w 6295001"/>
              <a:gd name="connsiteY8" fmla="*/ 920296 h 973996"/>
              <a:gd name="connsiteX9" fmla="*/ 30528 w 6295001"/>
              <a:gd name="connsiteY9" fmla="*/ 513108 h 97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5001" h="973996">
                <a:moveTo>
                  <a:pt x="30528" y="513108"/>
                </a:moveTo>
                <a:cubicBezTo>
                  <a:pt x="69165" y="350825"/>
                  <a:pt x="4771" y="80106"/>
                  <a:pt x="82044" y="30805"/>
                </a:cubicBezTo>
                <a:cubicBezTo>
                  <a:pt x="159317" y="-18496"/>
                  <a:pt x="6150139" y="2253"/>
                  <a:pt x="6212387" y="18775"/>
                </a:cubicBezTo>
                <a:cubicBezTo>
                  <a:pt x="6274635" y="35297"/>
                  <a:pt x="6341176" y="765829"/>
                  <a:pt x="6251024" y="857886"/>
                </a:cubicBezTo>
                <a:cubicBezTo>
                  <a:pt x="6160872" y="949943"/>
                  <a:pt x="5465413" y="881894"/>
                  <a:pt x="5362382" y="835826"/>
                </a:cubicBezTo>
                <a:cubicBezTo>
                  <a:pt x="5259351" y="789758"/>
                  <a:pt x="5396725" y="326075"/>
                  <a:pt x="5323745" y="250595"/>
                </a:cubicBezTo>
                <a:cubicBezTo>
                  <a:pt x="5250765" y="175115"/>
                  <a:pt x="2271451" y="117512"/>
                  <a:pt x="2219936" y="250595"/>
                </a:cubicBezTo>
                <a:cubicBezTo>
                  <a:pt x="2168421" y="383678"/>
                  <a:pt x="2254281" y="817266"/>
                  <a:pt x="2219936" y="920296"/>
                </a:cubicBezTo>
                <a:cubicBezTo>
                  <a:pt x="2185591" y="1023326"/>
                  <a:pt x="99216" y="952072"/>
                  <a:pt x="30528" y="920296"/>
                </a:cubicBezTo>
                <a:cubicBezTo>
                  <a:pt x="-38160" y="888520"/>
                  <a:pt x="30528" y="564623"/>
                  <a:pt x="30528" y="513108"/>
                </a:cubicBezTo>
                <a:close/>
              </a:path>
            </a:pathLst>
          </a:custGeom>
          <a:solidFill>
            <a:srgbClr val="F4FBFE"/>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圆角矩形 57"/>
          <p:cNvSpPr/>
          <p:nvPr/>
        </p:nvSpPr>
        <p:spPr>
          <a:xfrm>
            <a:off x="4495194" y="4656490"/>
            <a:ext cx="2639106" cy="801728"/>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文本占位符 116"/>
          <p:cNvSpPr>
            <a:spLocks noGrp="1"/>
          </p:cNvSpPr>
          <p:nvPr>
            <p:ph type="body" sz="quarter" idx="10"/>
          </p:nvPr>
        </p:nvSpPr>
        <p:spPr/>
        <p:txBody>
          <a:bodyPr/>
          <a:lstStyle/>
          <a:p>
            <a:r>
              <a:rPr lang="en-US" smtClean="0"/>
              <a:t>How does a switch identify the VLAN to which a received frame belongs?</a:t>
            </a:r>
            <a:endParaRPr lang="en-US" dirty="0"/>
          </a:p>
        </p:txBody>
      </p:sp>
      <p:sp>
        <p:nvSpPr>
          <p:cNvPr id="3" name="标题 2"/>
          <p:cNvSpPr>
            <a:spLocks noGrp="1"/>
          </p:cNvSpPr>
          <p:nvPr>
            <p:ph type="title"/>
          </p:nvPr>
        </p:nvSpPr>
        <p:spPr/>
        <p:txBody>
          <a:bodyPr/>
          <a:lstStyle/>
          <a:p>
            <a:r>
              <a:rPr lang="en-US" smtClean="0"/>
              <a:t>VLAN Tag</a:t>
            </a:r>
            <a:endParaRPr lang="en-US"/>
          </a:p>
        </p:txBody>
      </p:sp>
      <p:grpSp>
        <p:nvGrpSpPr>
          <p:cNvPr id="102" name="组合 101"/>
          <p:cNvGrpSpPr/>
          <p:nvPr/>
        </p:nvGrpSpPr>
        <p:grpSpPr>
          <a:xfrm>
            <a:off x="2360500" y="2456892"/>
            <a:ext cx="5796644" cy="2700300"/>
            <a:chOff x="3107668" y="2240868"/>
            <a:chExt cx="5796644" cy="2700300"/>
          </a:xfrm>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692" y="3266318"/>
              <a:ext cx="658537" cy="540000"/>
            </a:xfrm>
            <a:prstGeom prst="rect">
              <a:avLst/>
            </a:prstGeom>
          </p:spPr>
        </p:pic>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751" y="3266318"/>
              <a:ext cx="658537" cy="540000"/>
            </a:xfrm>
            <a:prstGeom prst="rect">
              <a:avLst/>
            </a:prstGeom>
          </p:spPr>
        </p:pic>
        <p:cxnSp>
          <p:nvCxnSpPr>
            <p:cNvPr id="63" name="直接连接符 62"/>
            <p:cNvCxnSpPr>
              <a:stCxn id="54" idx="3"/>
              <a:endCxn id="60" idx="1"/>
            </p:cNvCxnSpPr>
            <p:nvPr/>
          </p:nvCxnSpPr>
          <p:spPr bwMode="auto">
            <a:xfrm>
              <a:off x="4738313" y="2510868"/>
              <a:ext cx="25353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a:stCxn id="56" idx="0"/>
            </p:cNvCxnSpPr>
            <p:nvPr/>
          </p:nvCxnSpPr>
          <p:spPr bwMode="auto">
            <a:xfrm flipV="1">
              <a:off x="3652961" y="2528900"/>
              <a:ext cx="750851"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直接连接符 69"/>
            <p:cNvCxnSpPr>
              <a:endCxn id="57" idx="0"/>
            </p:cNvCxnSpPr>
            <p:nvPr/>
          </p:nvCxnSpPr>
          <p:spPr bwMode="auto">
            <a:xfrm>
              <a:off x="4403812" y="2528900"/>
              <a:ext cx="761317"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直接连接符 72"/>
            <p:cNvCxnSpPr>
              <a:stCxn id="61" idx="0"/>
            </p:cNvCxnSpPr>
            <p:nvPr/>
          </p:nvCxnSpPr>
          <p:spPr bwMode="auto">
            <a:xfrm flipV="1">
              <a:off x="6846852" y="2528900"/>
              <a:ext cx="745618"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73"/>
            <p:cNvCxnSpPr>
              <a:endCxn id="62" idx="0"/>
            </p:cNvCxnSpPr>
            <p:nvPr/>
          </p:nvCxnSpPr>
          <p:spPr bwMode="auto">
            <a:xfrm>
              <a:off x="7592470" y="2528900"/>
              <a:ext cx="766550"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3667" y="2240868"/>
              <a:ext cx="658537" cy="540000"/>
            </a:xfrm>
            <a:prstGeom prst="rect">
              <a:avLst/>
            </a:prstGeom>
          </p:spPr>
        </p:pic>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9776" y="2240868"/>
              <a:ext cx="658537" cy="540000"/>
            </a:xfrm>
            <a:prstGeom prst="rect">
              <a:avLst/>
            </a:prstGeom>
          </p:spPr>
        </p:pic>
        <p:pic>
          <p:nvPicPr>
            <p:cNvPr id="79" name="图片 78" descr="PC.png"/>
            <p:cNvPicPr>
              <a:picLocks noChangeAspect="1"/>
            </p:cNvPicPr>
            <p:nvPr/>
          </p:nvPicPr>
          <p:blipFill>
            <a:blip r:embed="rId4" cstate="print"/>
            <a:stretch>
              <a:fillRect/>
            </a:stretch>
          </p:blipFill>
          <p:spPr>
            <a:xfrm>
              <a:off x="3107668" y="4473168"/>
              <a:ext cx="609376" cy="468000"/>
            </a:xfrm>
            <a:prstGeom prst="rect">
              <a:avLst/>
            </a:prstGeom>
          </p:spPr>
        </p:pic>
        <p:pic>
          <p:nvPicPr>
            <p:cNvPr id="80" name="图片 79" descr="PC.png"/>
            <p:cNvPicPr>
              <a:picLocks noChangeAspect="1"/>
            </p:cNvPicPr>
            <p:nvPr/>
          </p:nvPicPr>
          <p:blipFill>
            <a:blip r:embed="rId4" cstate="print"/>
            <a:stretch>
              <a:fillRect/>
            </a:stretch>
          </p:blipFill>
          <p:spPr>
            <a:xfrm>
              <a:off x="4259796" y="4473168"/>
              <a:ext cx="609376" cy="468000"/>
            </a:xfrm>
            <a:prstGeom prst="rect">
              <a:avLst/>
            </a:prstGeom>
          </p:spPr>
        </p:pic>
        <p:pic>
          <p:nvPicPr>
            <p:cNvPr id="81" name="图片 80" descr="PC.png"/>
            <p:cNvPicPr>
              <a:picLocks noChangeAspect="1"/>
            </p:cNvPicPr>
            <p:nvPr/>
          </p:nvPicPr>
          <p:blipFill>
            <a:blip r:embed="rId4" cstate="print"/>
            <a:stretch>
              <a:fillRect/>
            </a:stretch>
          </p:blipFill>
          <p:spPr>
            <a:xfrm>
              <a:off x="5342608" y="4473168"/>
              <a:ext cx="609376" cy="468000"/>
            </a:xfrm>
            <a:prstGeom prst="rect">
              <a:avLst/>
            </a:prstGeom>
          </p:spPr>
        </p:pic>
        <p:pic>
          <p:nvPicPr>
            <p:cNvPr id="83" name="图片 82" descr="PC.png"/>
            <p:cNvPicPr>
              <a:picLocks noChangeAspect="1"/>
            </p:cNvPicPr>
            <p:nvPr/>
          </p:nvPicPr>
          <p:blipFill>
            <a:blip r:embed="rId4" cstate="print"/>
            <a:stretch>
              <a:fillRect/>
            </a:stretch>
          </p:blipFill>
          <p:spPr>
            <a:xfrm>
              <a:off x="8294936" y="4473168"/>
              <a:ext cx="609376" cy="468000"/>
            </a:xfrm>
            <a:prstGeom prst="rect">
              <a:avLst/>
            </a:prstGeom>
          </p:spPr>
        </p:pic>
        <p:cxnSp>
          <p:nvCxnSpPr>
            <p:cNvPr id="84" name="直接连接符 83"/>
            <p:cNvCxnSpPr>
              <a:stCxn id="79" idx="0"/>
              <a:endCxn id="56" idx="2"/>
            </p:cNvCxnSpPr>
            <p:nvPr/>
          </p:nvCxnSpPr>
          <p:spPr bwMode="auto">
            <a:xfrm flipV="1">
              <a:off x="3412356" y="3806318"/>
              <a:ext cx="240605" cy="6668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80" idx="0"/>
            </p:cNvCxnSpPr>
            <p:nvPr/>
          </p:nvCxnSpPr>
          <p:spPr bwMode="auto">
            <a:xfrm flipV="1">
              <a:off x="4564484" y="3645076"/>
              <a:ext cx="559408"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直接连接符 91"/>
            <p:cNvCxnSpPr>
              <a:stCxn id="81" idx="0"/>
            </p:cNvCxnSpPr>
            <p:nvPr/>
          </p:nvCxnSpPr>
          <p:spPr bwMode="auto">
            <a:xfrm flipH="1" flipV="1">
              <a:off x="5123892" y="3609072"/>
              <a:ext cx="523404" cy="8640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5" name="图片 94" descr="PC.png"/>
            <p:cNvPicPr>
              <a:picLocks noChangeAspect="1"/>
            </p:cNvPicPr>
            <p:nvPr/>
          </p:nvPicPr>
          <p:blipFill>
            <a:blip r:embed="rId4" cstate="print"/>
            <a:stretch>
              <a:fillRect/>
            </a:stretch>
          </p:blipFill>
          <p:spPr>
            <a:xfrm>
              <a:off x="6059996" y="4473168"/>
              <a:ext cx="609376" cy="468000"/>
            </a:xfrm>
            <a:prstGeom prst="rect">
              <a:avLst/>
            </a:prstGeom>
          </p:spPr>
        </p:pic>
        <p:pic>
          <p:nvPicPr>
            <p:cNvPr id="96" name="图片 95" descr="PC.png"/>
            <p:cNvPicPr>
              <a:picLocks noChangeAspect="1"/>
            </p:cNvPicPr>
            <p:nvPr/>
          </p:nvPicPr>
          <p:blipFill>
            <a:blip r:embed="rId4" cstate="print"/>
            <a:stretch>
              <a:fillRect/>
            </a:stretch>
          </p:blipFill>
          <p:spPr>
            <a:xfrm>
              <a:off x="7106804" y="4473168"/>
              <a:ext cx="609376" cy="468000"/>
            </a:xfrm>
            <a:prstGeom prst="rect">
              <a:avLst/>
            </a:prstGeom>
          </p:spPr>
        </p:pic>
        <p:cxnSp>
          <p:nvCxnSpPr>
            <p:cNvPr id="97" name="直接连接符 96"/>
            <p:cNvCxnSpPr>
              <a:stCxn id="95" idx="0"/>
            </p:cNvCxnSpPr>
            <p:nvPr/>
          </p:nvCxnSpPr>
          <p:spPr bwMode="auto">
            <a:xfrm flipV="1">
              <a:off x="6364684" y="3645076"/>
              <a:ext cx="487400"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8" name="直接连接符 97"/>
            <p:cNvCxnSpPr>
              <a:stCxn id="96" idx="0"/>
            </p:cNvCxnSpPr>
            <p:nvPr/>
          </p:nvCxnSpPr>
          <p:spPr bwMode="auto">
            <a:xfrm flipH="1" flipV="1">
              <a:off x="6852084" y="3645076"/>
              <a:ext cx="559408"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860" y="3266318"/>
              <a:ext cx="658537" cy="540000"/>
            </a:xfrm>
            <a:prstGeom prst="rect">
              <a:avLst/>
            </a:prstGeom>
          </p:spPr>
        </p:pic>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7583" y="3266318"/>
              <a:ext cx="658537" cy="540000"/>
            </a:xfrm>
            <a:prstGeom prst="rect">
              <a:avLst/>
            </a:prstGeom>
          </p:spPr>
        </p:pic>
        <p:cxnSp>
          <p:nvCxnSpPr>
            <p:cNvPr id="99" name="直接连接符 98"/>
            <p:cNvCxnSpPr>
              <a:stCxn id="83" idx="0"/>
              <a:endCxn id="62" idx="2"/>
            </p:cNvCxnSpPr>
            <p:nvPr/>
          </p:nvCxnSpPr>
          <p:spPr bwMode="auto">
            <a:xfrm flipH="1" flipV="1">
              <a:off x="8359020" y="3806318"/>
              <a:ext cx="240604" cy="66685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11" name="矩形 110"/>
          <p:cNvSpPr/>
          <p:nvPr/>
        </p:nvSpPr>
        <p:spPr>
          <a:xfrm>
            <a:off x="5672868" y="5168225"/>
            <a:ext cx="900100" cy="276999"/>
          </a:xfrm>
          <a:prstGeom prst="rect">
            <a:avLst/>
          </a:prstGeom>
        </p:spPr>
        <p:txBody>
          <a:bodyPr wrap="square">
            <a:noAutofit/>
          </a:bodyPr>
          <a:lstStyle/>
          <a:p>
            <a:pPr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113" name="矩形 112"/>
          <p:cNvSpPr/>
          <p:nvPr/>
        </p:nvSpPr>
        <p:spPr>
          <a:xfrm>
            <a:off x="2756544" y="5168225"/>
            <a:ext cx="936104" cy="276999"/>
          </a:xfrm>
          <a:prstGeom prst="rect">
            <a:avLst/>
          </a:prstGeom>
        </p:spPr>
        <p:txBody>
          <a:bodyPr wrap="square">
            <a:noAutofit/>
          </a:bodyPr>
          <a:lstStyle/>
          <a:p>
            <a:pPr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rPr>
              <a:t>VLAN 20</a:t>
            </a:r>
          </a:p>
        </p:txBody>
      </p:sp>
      <p:grpSp>
        <p:nvGrpSpPr>
          <p:cNvPr id="39" name="组合 38"/>
          <p:cNvGrpSpPr/>
          <p:nvPr/>
        </p:nvGrpSpPr>
        <p:grpSpPr>
          <a:xfrm>
            <a:off x="1181147" y="1972209"/>
            <a:ext cx="1946262" cy="849136"/>
            <a:chOff x="2370532" y="5193196"/>
            <a:chExt cx="1875973" cy="849136"/>
          </a:xfrm>
          <a:solidFill>
            <a:srgbClr val="F4FBFE"/>
          </a:solidFill>
        </p:grpSpPr>
        <p:sp>
          <p:nvSpPr>
            <p:cNvPr id="40" name="圆角矩形标注 39"/>
            <p:cNvSpPr/>
            <p:nvPr/>
          </p:nvSpPr>
          <p:spPr>
            <a:xfrm>
              <a:off x="2370532" y="5193196"/>
              <a:ext cx="1867670" cy="737418"/>
            </a:xfrm>
            <a:prstGeom prst="wedgeRoundRectCallout">
              <a:avLst>
                <a:gd name="adj1" fmla="val 64833"/>
                <a:gd name="adj2" fmla="val 44914"/>
                <a:gd name="adj3" fmla="val 16667"/>
              </a:avLst>
            </a:prstGeom>
            <a:grp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文本框 40"/>
            <p:cNvSpPr txBox="1"/>
            <p:nvPr/>
          </p:nvSpPr>
          <p:spPr bwMode="auto">
            <a:xfrm>
              <a:off x="2378911" y="5202720"/>
              <a:ext cx="1867594" cy="83961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Which VLAN does the received frame belong to?</a:t>
              </a:r>
            </a:p>
          </p:txBody>
        </p:sp>
      </p:grpSp>
      <p:grpSp>
        <p:nvGrpSpPr>
          <p:cNvPr id="7" name="组合 6"/>
          <p:cNvGrpSpPr/>
          <p:nvPr/>
        </p:nvGrpSpPr>
        <p:grpSpPr bwMode="gray">
          <a:xfrm>
            <a:off x="1544317" y="2841164"/>
            <a:ext cx="317460" cy="267228"/>
            <a:chOff x="1127448" y="2012660"/>
            <a:chExt cx="720080" cy="307777"/>
          </a:xfrm>
        </p:grpSpPr>
        <p:sp>
          <p:nvSpPr>
            <p:cNvPr id="51" name="矩形 50"/>
            <p:cNvSpPr/>
            <p:nvPr/>
          </p:nvSpPr>
          <p:spPr bwMode="gray">
            <a:xfrm>
              <a:off x="1343472" y="2060848"/>
              <a:ext cx="288000" cy="252028"/>
            </a:xfrm>
            <a:prstGeom prst="rect">
              <a:avLst/>
            </a:prstGeom>
            <a:solidFill>
              <a:srgbClr val="1AABE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FFFFFF"/>
                </a:solidFill>
                <a:latin typeface="Huawei Sans" panose="020C0503030203020204" pitchFamily="34" charset="0"/>
                <a:ea typeface="方正兰亭黑简体" panose="02000000000000000000" pitchFamily="2" charset="-122"/>
              </a:endParaRPr>
            </a:p>
          </p:txBody>
        </p:sp>
        <p:sp>
          <p:nvSpPr>
            <p:cNvPr id="52" name="矩形 51"/>
            <p:cNvSpPr/>
            <p:nvPr/>
          </p:nvSpPr>
          <p:spPr bwMode="gray">
            <a:xfrm>
              <a:off x="1127448" y="2012660"/>
              <a:ext cx="720080" cy="307777"/>
            </a:xfrm>
            <a:prstGeom prst="rect">
              <a:avLst/>
            </a:prstGeom>
            <a:solidFill>
              <a:srgbClr val="1AABE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600">
                  <a:solidFill>
                    <a:srgbClr val="FFFFFF"/>
                  </a:solidFill>
                  <a:latin typeface="Huawei Sans" panose="020C0503030203020204" pitchFamily="34" charset="0"/>
                  <a:ea typeface="方正兰亭黑简体" panose="02000000000000000000" pitchFamily="2" charset="-122"/>
                </a:rPr>
                <a:t>20</a:t>
              </a:r>
            </a:p>
          </p:txBody>
        </p:sp>
      </p:grpSp>
      <p:sp>
        <p:nvSpPr>
          <p:cNvPr id="53" name="圆角矩形 75"/>
          <p:cNvSpPr/>
          <p:nvPr/>
        </p:nvSpPr>
        <p:spPr>
          <a:xfrm>
            <a:off x="8570612" y="2396362"/>
            <a:ext cx="30920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VLAN Tag</a:t>
            </a:r>
          </a:p>
        </p:txBody>
      </p:sp>
      <p:sp>
        <p:nvSpPr>
          <p:cNvPr id="55" name="圆角矩形 75"/>
          <p:cNvSpPr/>
          <p:nvPr/>
        </p:nvSpPr>
        <p:spPr>
          <a:xfrm>
            <a:off x="8570612" y="2827866"/>
            <a:ext cx="3092000" cy="246580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fontAlgn="ctr">
              <a:lnSpc>
                <a:spcPts val="2600"/>
              </a:lnSpc>
              <a:spcBef>
                <a:spcPts val="0"/>
              </a:spcBef>
              <a:spcAft>
                <a:spcPts val="600"/>
              </a:spcAft>
            </a:pPr>
            <a:r>
              <a:rPr lang="en-US" sz="1600" dirty="0">
                <a:solidFill>
                  <a:prstClr val="black"/>
                </a:solidFill>
                <a:latin typeface="Huawei Sans" panose="020C0503030203020204" pitchFamily="34" charset="0"/>
              </a:rPr>
              <a:t>IEEE 802.1Q defines a 4-byte VLAN tag for Ethernet frames, enabling switches to identify the VLANs to which received frames belong.</a:t>
            </a:r>
          </a:p>
          <a:p>
            <a:pPr marL="177800" indent="-177800" algn="just" fontAlgn="ctr">
              <a:lnSpc>
                <a:spcPts val="2600"/>
              </a:lnSpc>
              <a:spcBef>
                <a:spcPts val="0"/>
              </a:spcBef>
              <a:spcAft>
                <a:spcPts val="600"/>
              </a:spcAft>
              <a:buFont typeface="Arial" panose="020B0604020202020204" pitchFamily="34" charset="0"/>
              <a:buChar char="•"/>
            </a:pPr>
            <a:endParaRPr lang="en-US" sz="1600" dirty="0">
              <a:solidFill>
                <a:prstClr val="black"/>
              </a:solidFill>
              <a:latin typeface="Huawei Sans" panose="020C0503030203020204" pitchFamily="34" charset="0"/>
            </a:endParaRPr>
          </a:p>
        </p:txBody>
      </p:sp>
      <p:grpSp>
        <p:nvGrpSpPr>
          <p:cNvPr id="76" name="组合 75"/>
          <p:cNvGrpSpPr/>
          <p:nvPr/>
        </p:nvGrpSpPr>
        <p:grpSpPr>
          <a:xfrm rot="10800000">
            <a:off x="1892521" y="2900660"/>
            <a:ext cx="321775" cy="216024"/>
            <a:chOff x="7383369" y="3528374"/>
            <a:chExt cx="321775" cy="216024"/>
          </a:xfrm>
        </p:grpSpPr>
        <p:sp>
          <p:nvSpPr>
            <p:cNvPr id="77" name="同侧圆角矩形 76"/>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78" name="等腰三角形 7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82" name="组合 81"/>
          <p:cNvGrpSpPr/>
          <p:nvPr/>
        </p:nvGrpSpPr>
        <p:grpSpPr>
          <a:xfrm rot="10800000">
            <a:off x="2334799" y="4497745"/>
            <a:ext cx="321775" cy="216024"/>
            <a:chOff x="7383369" y="3528374"/>
            <a:chExt cx="321775" cy="216024"/>
          </a:xfrm>
          <a:solidFill>
            <a:srgbClr val="FFD17D"/>
          </a:solidFill>
        </p:grpSpPr>
        <p:sp>
          <p:nvSpPr>
            <p:cNvPr id="85" name="同侧圆角矩形 84"/>
            <p:cNvSpPr/>
            <p:nvPr/>
          </p:nvSpPr>
          <p:spPr bwMode="auto">
            <a:xfrm>
              <a:off x="7383369" y="3528374"/>
              <a:ext cx="321775" cy="216024"/>
            </a:xfrm>
            <a:prstGeom prst="round2SameRect">
              <a:avLst/>
            </a:prstGeom>
            <a:gr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86" name="等腰三角形 85"/>
            <p:cNvSpPr/>
            <p:nvPr/>
          </p:nvSpPr>
          <p:spPr>
            <a:xfrm>
              <a:off x="7386180" y="3590032"/>
              <a:ext cx="316152" cy="15436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49" name="组合 48"/>
          <p:cNvGrpSpPr/>
          <p:nvPr/>
        </p:nvGrpSpPr>
        <p:grpSpPr>
          <a:xfrm>
            <a:off x="8172938" y="5960"/>
            <a:ext cx="3572874" cy="312029"/>
            <a:chOff x="8172938" y="5960"/>
            <a:chExt cx="3572874" cy="312029"/>
          </a:xfrm>
        </p:grpSpPr>
        <p:sp>
          <p:nvSpPr>
            <p:cNvPr id="50" name="燕尾形 49"/>
            <p:cNvSpPr/>
            <p:nvPr/>
          </p:nvSpPr>
          <p:spPr bwMode="auto">
            <a:xfrm>
              <a:off x="8172938" y="5960"/>
              <a:ext cx="1227086"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b="1" dirty="0">
                  <a:solidFill>
                    <a:srgbClr val="FFFFFF"/>
                  </a:solidFill>
                  <a:latin typeface="Huawei Sans" panose="020C0503030203020204" pitchFamily="34" charset="0"/>
                </a:rPr>
                <a:t>VLAN Identification</a:t>
              </a:r>
            </a:p>
          </p:txBody>
        </p:sp>
        <p:sp>
          <p:nvSpPr>
            <p:cNvPr id="59" name="燕尾形 58"/>
            <p:cNvSpPr/>
            <p:nvPr/>
          </p:nvSpPr>
          <p:spPr bwMode="auto">
            <a:xfrm>
              <a:off x="9282915" y="5960"/>
              <a:ext cx="1212006"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64" name="燕尾形 63"/>
            <p:cNvSpPr/>
            <p:nvPr/>
          </p:nvSpPr>
          <p:spPr bwMode="auto">
            <a:xfrm>
              <a:off x="10377812" y="5960"/>
              <a:ext cx="1368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dirty="0">
                  <a:latin typeface="Huawei Sans" panose="020C0503030203020204" pitchFamily="34" charset="0"/>
                </a:rPr>
                <a:t>VLAN Frame Processing</a:t>
              </a:r>
            </a:p>
          </p:txBody>
        </p:sp>
      </p:grpSp>
    </p:spTree>
    <p:extLst>
      <p:ext uri="{BB962C8B-B14F-4D97-AF65-F5344CB8AC3E}">
        <p14:creationId xmlns:p14="http://schemas.microsoft.com/office/powerpoint/2010/main" val="3790922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等腰三角形 37"/>
          <p:cNvSpPr/>
          <p:nvPr/>
        </p:nvSpPr>
        <p:spPr>
          <a:xfrm>
            <a:off x="3250402" y="2190538"/>
            <a:ext cx="5455751"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 name="标题 2"/>
          <p:cNvSpPr>
            <a:spLocks noGrp="1"/>
          </p:cNvSpPr>
          <p:nvPr>
            <p:ph type="title"/>
          </p:nvPr>
        </p:nvSpPr>
        <p:spPr/>
        <p:txBody>
          <a:bodyPr/>
          <a:lstStyle/>
          <a:p>
            <a:r>
              <a:rPr lang="en-US" smtClean="0"/>
              <a:t>VLAN Frame</a:t>
            </a:r>
            <a:endParaRPr lang="en-US"/>
          </a:p>
        </p:txBody>
      </p:sp>
      <p:sp>
        <p:nvSpPr>
          <p:cNvPr id="60" name="矩形 59"/>
          <p:cNvSpPr/>
          <p:nvPr/>
        </p:nvSpPr>
        <p:spPr>
          <a:xfrm>
            <a:off x="3263886" y="3002958"/>
            <a:ext cx="1830522" cy="38018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prstClr val="white"/>
                </a:solidFill>
                <a:latin typeface="Huawei Sans" panose="020C0503030203020204" pitchFamily="34" charset="0"/>
                <a:ea typeface="方正兰亭黑简体" panose="02000000000000000000" pitchFamily="2" charset="-122"/>
              </a:rPr>
              <a:t>TPID (0x8100)</a:t>
            </a:r>
          </a:p>
        </p:txBody>
      </p:sp>
      <p:sp>
        <p:nvSpPr>
          <p:cNvPr id="61" name="矩形 60"/>
          <p:cNvSpPr/>
          <p:nvPr/>
        </p:nvSpPr>
        <p:spPr>
          <a:xfrm>
            <a:off x="5094409" y="3002957"/>
            <a:ext cx="509736"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prstClr val="white"/>
                </a:solidFill>
                <a:latin typeface="Huawei Sans" panose="020C0503030203020204" pitchFamily="34" charset="0"/>
                <a:ea typeface="方正兰亭黑简体" panose="02000000000000000000" pitchFamily="2" charset="-122"/>
              </a:rPr>
              <a:t>PRI</a:t>
            </a:r>
          </a:p>
        </p:txBody>
      </p:sp>
      <p:sp>
        <p:nvSpPr>
          <p:cNvPr id="62" name="矩形 61"/>
          <p:cNvSpPr/>
          <p:nvPr/>
        </p:nvSpPr>
        <p:spPr>
          <a:xfrm>
            <a:off x="5604144" y="3002957"/>
            <a:ext cx="449847"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dirty="0">
                <a:solidFill>
                  <a:prstClr val="white"/>
                </a:solidFill>
                <a:latin typeface="Huawei Sans" panose="020C0503030203020204" pitchFamily="34" charset="0"/>
                <a:ea typeface="方正兰亭黑简体" panose="02000000000000000000" pitchFamily="2" charset="-122"/>
              </a:rPr>
              <a:t>CFI</a:t>
            </a:r>
          </a:p>
        </p:txBody>
      </p:sp>
      <p:sp>
        <p:nvSpPr>
          <p:cNvPr id="63" name="矩形 62"/>
          <p:cNvSpPr/>
          <p:nvPr/>
        </p:nvSpPr>
        <p:spPr>
          <a:xfrm>
            <a:off x="6063192" y="3002957"/>
            <a:ext cx="2707456"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prstClr val="white"/>
                </a:solidFill>
                <a:latin typeface="Huawei Sans" panose="020C0503030203020204" pitchFamily="34" charset="0"/>
                <a:ea typeface="方正兰亭黑简体" panose="02000000000000000000" pitchFamily="2" charset="-122"/>
              </a:rPr>
              <a:t>VLAN ID</a:t>
            </a:r>
          </a:p>
        </p:txBody>
      </p:sp>
      <p:sp>
        <p:nvSpPr>
          <p:cNvPr id="66" name="矩形 65"/>
          <p:cNvSpPr/>
          <p:nvPr/>
        </p:nvSpPr>
        <p:spPr>
          <a:xfrm>
            <a:off x="3932941" y="3378028"/>
            <a:ext cx="732893" cy="307777"/>
          </a:xfrm>
          <a:prstGeom prst="rect">
            <a:avLst/>
          </a:prstGeom>
        </p:spPr>
        <p:txBody>
          <a:bodyPr wrap="square">
            <a:noAutofit/>
          </a:bodyPr>
          <a:lstStyle/>
          <a:p>
            <a:pPr fontAlgn="ctr"/>
            <a:r>
              <a:rPr lang="en-US" sz="1400" dirty="0">
                <a:solidFill>
                  <a:prstClr val="black"/>
                </a:solidFill>
                <a:latin typeface="Huawei Sans" panose="020C0503030203020204" pitchFamily="34" charset="0"/>
              </a:rPr>
              <a:t>16 bits</a:t>
            </a:r>
          </a:p>
        </p:txBody>
      </p:sp>
      <p:sp>
        <p:nvSpPr>
          <p:cNvPr id="69" name="矩形 68"/>
          <p:cNvSpPr/>
          <p:nvPr/>
        </p:nvSpPr>
        <p:spPr>
          <a:xfrm>
            <a:off x="4998869" y="3378028"/>
            <a:ext cx="631904" cy="307777"/>
          </a:xfrm>
          <a:prstGeom prst="rect">
            <a:avLst/>
          </a:prstGeom>
        </p:spPr>
        <p:txBody>
          <a:bodyPr wrap="square">
            <a:noAutofit/>
          </a:bodyPr>
          <a:lstStyle/>
          <a:p>
            <a:pPr fontAlgn="ctr"/>
            <a:r>
              <a:rPr lang="en-US" sz="1400" dirty="0">
                <a:solidFill>
                  <a:prstClr val="black"/>
                </a:solidFill>
                <a:latin typeface="Huawei Sans" panose="020C0503030203020204" pitchFamily="34" charset="0"/>
              </a:rPr>
              <a:t>3 bits</a:t>
            </a:r>
          </a:p>
        </p:txBody>
      </p:sp>
      <p:sp>
        <p:nvSpPr>
          <p:cNvPr id="70" name="矩形 69"/>
          <p:cNvSpPr/>
          <p:nvPr/>
        </p:nvSpPr>
        <p:spPr>
          <a:xfrm>
            <a:off x="5578879" y="3378028"/>
            <a:ext cx="556563" cy="307777"/>
          </a:xfrm>
          <a:prstGeom prst="rect">
            <a:avLst/>
          </a:prstGeom>
        </p:spPr>
        <p:txBody>
          <a:bodyPr wrap="square">
            <a:noAutofit/>
          </a:bodyPr>
          <a:lstStyle/>
          <a:p>
            <a:pPr fontAlgn="ctr"/>
            <a:r>
              <a:rPr lang="en-US" sz="1400" dirty="0" smtClean="0">
                <a:solidFill>
                  <a:prstClr val="black"/>
                </a:solidFill>
                <a:latin typeface="Huawei Sans" panose="020C0503030203020204" pitchFamily="34" charset="0"/>
              </a:rPr>
              <a:t>1 bit</a:t>
            </a:r>
            <a:endParaRPr lang="en-US" sz="1400" dirty="0">
              <a:solidFill>
                <a:prstClr val="black"/>
              </a:solidFill>
              <a:latin typeface="Huawei Sans" panose="020C0503030203020204" pitchFamily="34" charset="0"/>
            </a:endParaRPr>
          </a:p>
        </p:txBody>
      </p:sp>
      <p:sp>
        <p:nvSpPr>
          <p:cNvPr id="71" name="矩形 70"/>
          <p:cNvSpPr/>
          <p:nvPr/>
        </p:nvSpPr>
        <p:spPr>
          <a:xfrm>
            <a:off x="7135433" y="3378028"/>
            <a:ext cx="732893" cy="307777"/>
          </a:xfrm>
          <a:prstGeom prst="rect">
            <a:avLst/>
          </a:prstGeom>
        </p:spPr>
        <p:txBody>
          <a:bodyPr wrap="square">
            <a:noAutofit/>
          </a:bodyPr>
          <a:lstStyle/>
          <a:p>
            <a:pPr fontAlgn="ctr"/>
            <a:r>
              <a:rPr lang="en-US" sz="1400">
                <a:solidFill>
                  <a:prstClr val="black"/>
                </a:solidFill>
                <a:latin typeface="Huawei Sans" panose="020C0503030203020204" pitchFamily="34" charset="0"/>
              </a:rPr>
              <a:t>12 bits</a:t>
            </a:r>
          </a:p>
        </p:txBody>
      </p:sp>
      <p:sp>
        <p:nvSpPr>
          <p:cNvPr id="72" name="文本框 71"/>
          <p:cNvSpPr txBox="1"/>
          <p:nvPr/>
        </p:nvSpPr>
        <p:spPr>
          <a:xfrm>
            <a:off x="3369321" y="1631360"/>
            <a:ext cx="1301959" cy="409652"/>
          </a:xfrm>
          <a:prstGeom prst="rect">
            <a:avLst/>
          </a:prstGeom>
          <a:solidFill>
            <a:schemeClr val="bg1"/>
          </a:solidFill>
          <a:ln w="19050">
            <a:solidFill>
              <a:srgbClr val="2FBFF3"/>
            </a:solidFill>
          </a:ln>
        </p:spPr>
        <p:txBody>
          <a:bodyPr wrap="square" lIns="0" tIns="0" rIns="0" bIns="0" rtlCol="0" anchor="ctr" anchorCtr="0">
            <a:noAutofit/>
          </a:bodyPr>
          <a:lstStyle/>
          <a:p>
            <a:pPr algn="ctr" fontAlgn="ctr"/>
            <a:r>
              <a:rPr lang="en-US" sz="1200" dirty="0">
                <a:latin typeface="Huawei Sans" panose="020C0503030203020204" pitchFamily="34" charset="0"/>
              </a:rPr>
              <a:t>Destination MAC address</a:t>
            </a:r>
          </a:p>
        </p:txBody>
      </p:sp>
      <p:sp>
        <p:nvSpPr>
          <p:cNvPr id="73" name="文本框 72"/>
          <p:cNvSpPr txBox="1"/>
          <p:nvPr/>
        </p:nvSpPr>
        <p:spPr>
          <a:xfrm>
            <a:off x="4671280" y="1631360"/>
            <a:ext cx="1301959" cy="409652"/>
          </a:xfrm>
          <a:prstGeom prst="rect">
            <a:avLst/>
          </a:prstGeom>
          <a:solidFill>
            <a:schemeClr val="bg1"/>
          </a:solidFill>
          <a:ln w="19050">
            <a:solidFill>
              <a:srgbClr val="2FBFF3"/>
            </a:solidFill>
          </a:ln>
        </p:spPr>
        <p:txBody>
          <a:bodyPr wrap="square" lIns="0" tIns="0" rIns="0" bIns="0" rtlCol="0" anchor="ctr" anchorCtr="0">
            <a:noAutofit/>
          </a:bodyPr>
          <a:lstStyle/>
          <a:p>
            <a:pPr algn="ctr" fontAlgn="ctr"/>
            <a:r>
              <a:rPr lang="en-US" sz="1200">
                <a:latin typeface="Huawei Sans" panose="020C0503030203020204" pitchFamily="34" charset="0"/>
              </a:rPr>
              <a:t>Source MAC address</a:t>
            </a:r>
          </a:p>
        </p:txBody>
      </p:sp>
      <p:sp>
        <p:nvSpPr>
          <p:cNvPr id="74" name="文本框 73"/>
          <p:cNvSpPr txBox="1"/>
          <p:nvPr/>
        </p:nvSpPr>
        <p:spPr>
          <a:xfrm>
            <a:off x="5973240" y="1631360"/>
            <a:ext cx="780457"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dirty="0">
                <a:latin typeface="Huawei Sans" panose="020C0503030203020204" pitchFamily="34" charset="0"/>
              </a:rPr>
              <a:t>Length</a:t>
            </a:r>
            <a:r>
              <a:rPr lang="en-US" sz="1200" dirty="0" smtClean="0">
                <a:latin typeface="Huawei Sans" panose="020C0503030203020204" pitchFamily="34" charset="0"/>
              </a:rPr>
              <a:t>/</a:t>
            </a:r>
          </a:p>
          <a:p>
            <a:pPr fontAlgn="ctr"/>
            <a:r>
              <a:rPr lang="en-US" sz="1200" dirty="0" smtClean="0">
                <a:latin typeface="Huawei Sans" panose="020C0503030203020204" pitchFamily="34" charset="0"/>
              </a:rPr>
              <a:t>Type</a:t>
            </a:r>
            <a:endParaRPr lang="en-US" sz="1200" dirty="0">
              <a:latin typeface="Huawei Sans" panose="020C0503030203020204" pitchFamily="34" charset="0"/>
            </a:endParaRPr>
          </a:p>
        </p:txBody>
      </p:sp>
      <p:sp>
        <p:nvSpPr>
          <p:cNvPr id="75" name="文本框 74"/>
          <p:cNvSpPr txBox="1"/>
          <p:nvPr/>
        </p:nvSpPr>
        <p:spPr>
          <a:xfrm>
            <a:off x="6753697" y="1631360"/>
            <a:ext cx="2880320"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a:latin typeface="Huawei Sans" panose="020C0503030203020204" pitchFamily="34" charset="0"/>
              </a:rPr>
              <a:t>Data</a:t>
            </a:r>
          </a:p>
        </p:txBody>
      </p:sp>
      <p:sp>
        <p:nvSpPr>
          <p:cNvPr id="77" name="文本框 76"/>
          <p:cNvSpPr txBox="1"/>
          <p:nvPr/>
        </p:nvSpPr>
        <p:spPr>
          <a:xfrm>
            <a:off x="9634017" y="1631360"/>
            <a:ext cx="780457"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a:latin typeface="Huawei Sans" panose="020C0503030203020204" pitchFamily="34" charset="0"/>
              </a:rPr>
              <a:t>FCS</a:t>
            </a:r>
          </a:p>
        </p:txBody>
      </p:sp>
      <p:sp>
        <p:nvSpPr>
          <p:cNvPr id="78" name="矩形 77"/>
          <p:cNvSpPr/>
          <p:nvPr/>
        </p:nvSpPr>
        <p:spPr>
          <a:xfrm>
            <a:off x="785362" y="1543799"/>
            <a:ext cx="2647332" cy="584775"/>
          </a:xfrm>
          <a:prstGeom prst="rect">
            <a:avLst/>
          </a:prstGeom>
        </p:spPr>
        <p:txBody>
          <a:bodyPr wrap="square">
            <a:noAutofit/>
          </a:bodyPr>
          <a:lstStyle/>
          <a:p>
            <a:pPr algn="ctr" fontAlgn="ctr"/>
            <a:r>
              <a:rPr lang="en-US" sz="1600">
                <a:latin typeface="Huawei Sans" panose="020C0503030203020204" pitchFamily="34" charset="0"/>
              </a:rPr>
              <a:t>Original Ethernet frame</a:t>
            </a:r>
          </a:p>
          <a:p>
            <a:pPr algn="ctr" fontAlgn="ctr"/>
            <a:r>
              <a:rPr lang="en-US" sz="1600">
                <a:latin typeface="Huawei Sans" panose="020C0503030203020204" pitchFamily="34" charset="0"/>
              </a:rPr>
              <a:t>(untagged frame)</a:t>
            </a:r>
          </a:p>
        </p:txBody>
      </p:sp>
      <p:sp>
        <p:nvSpPr>
          <p:cNvPr id="79" name="矩形 78"/>
          <p:cNvSpPr/>
          <p:nvPr/>
        </p:nvSpPr>
        <p:spPr>
          <a:xfrm>
            <a:off x="785362" y="1342524"/>
            <a:ext cx="10530338" cy="134408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80" name="矩形 79"/>
          <p:cNvSpPr/>
          <p:nvPr/>
        </p:nvSpPr>
        <p:spPr>
          <a:xfrm>
            <a:off x="785362" y="2686948"/>
            <a:ext cx="10530338" cy="2412773"/>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81" name="矩形 80"/>
          <p:cNvSpPr/>
          <p:nvPr/>
        </p:nvSpPr>
        <p:spPr>
          <a:xfrm>
            <a:off x="1168025" y="3673540"/>
            <a:ext cx="1882006" cy="338554"/>
          </a:xfrm>
          <a:prstGeom prst="rect">
            <a:avLst/>
          </a:prstGeom>
        </p:spPr>
        <p:txBody>
          <a:bodyPr wrap="square">
            <a:noAutofit/>
          </a:bodyPr>
          <a:lstStyle/>
          <a:p>
            <a:pPr algn="ctr" fontAlgn="ctr"/>
            <a:r>
              <a:rPr lang="en-US" sz="1600">
                <a:latin typeface="Huawei Sans" panose="020C0503030203020204" pitchFamily="34" charset="0"/>
              </a:rPr>
              <a:t>802.1Q tag</a:t>
            </a:r>
          </a:p>
        </p:txBody>
      </p:sp>
      <p:sp>
        <p:nvSpPr>
          <p:cNvPr id="82" name="矩形 81"/>
          <p:cNvSpPr/>
          <p:nvPr/>
        </p:nvSpPr>
        <p:spPr>
          <a:xfrm>
            <a:off x="785362" y="5099721"/>
            <a:ext cx="10530338" cy="112069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83" name="矩形 82"/>
          <p:cNvSpPr/>
          <p:nvPr/>
        </p:nvSpPr>
        <p:spPr>
          <a:xfrm>
            <a:off x="862518" y="5367679"/>
            <a:ext cx="2493020" cy="584775"/>
          </a:xfrm>
          <a:prstGeom prst="rect">
            <a:avLst/>
          </a:prstGeom>
        </p:spPr>
        <p:txBody>
          <a:bodyPr wrap="square">
            <a:noAutofit/>
          </a:bodyPr>
          <a:lstStyle/>
          <a:p>
            <a:pPr algn="ctr" fontAlgn="ctr"/>
            <a:r>
              <a:rPr lang="en-US" sz="1600" dirty="0">
                <a:latin typeface="Huawei Sans" panose="020C0503030203020204" pitchFamily="34" charset="0"/>
              </a:rPr>
              <a:t>802.1Q frame</a:t>
            </a:r>
          </a:p>
          <a:p>
            <a:pPr algn="ctr" fontAlgn="ctr"/>
            <a:r>
              <a:rPr lang="en-US" sz="1600" dirty="0">
                <a:latin typeface="Huawei Sans" panose="020C0503030203020204" pitchFamily="34" charset="0"/>
              </a:rPr>
              <a:t>(tagged frame)</a:t>
            </a:r>
          </a:p>
        </p:txBody>
      </p:sp>
      <p:sp>
        <p:nvSpPr>
          <p:cNvPr id="84" name="文本框 83"/>
          <p:cNvSpPr txBox="1"/>
          <p:nvPr/>
        </p:nvSpPr>
        <p:spPr>
          <a:xfrm>
            <a:off x="3369321" y="5455240"/>
            <a:ext cx="1301959"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a:latin typeface="Huawei Sans" panose="020C0503030203020204" pitchFamily="34" charset="0"/>
              </a:rPr>
              <a:t>Destination MAC address</a:t>
            </a:r>
          </a:p>
        </p:txBody>
      </p:sp>
      <p:sp>
        <p:nvSpPr>
          <p:cNvPr id="88" name="文本框 87"/>
          <p:cNvSpPr txBox="1"/>
          <p:nvPr/>
        </p:nvSpPr>
        <p:spPr>
          <a:xfrm>
            <a:off x="4671280" y="5455240"/>
            <a:ext cx="1301959"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a:latin typeface="Huawei Sans" panose="020C0503030203020204" pitchFamily="34" charset="0"/>
              </a:rPr>
              <a:t>Source MAC address</a:t>
            </a:r>
          </a:p>
        </p:txBody>
      </p:sp>
      <p:sp>
        <p:nvSpPr>
          <p:cNvPr id="92" name="文本框 91"/>
          <p:cNvSpPr txBox="1"/>
          <p:nvPr/>
        </p:nvSpPr>
        <p:spPr>
          <a:xfrm>
            <a:off x="6622434" y="5455240"/>
            <a:ext cx="780457"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dirty="0">
                <a:latin typeface="Huawei Sans" panose="020C0503030203020204" pitchFamily="34" charset="0"/>
              </a:rPr>
              <a:t>Length</a:t>
            </a:r>
            <a:r>
              <a:rPr lang="en-US" sz="1200" dirty="0" smtClean="0">
                <a:latin typeface="Huawei Sans" panose="020C0503030203020204" pitchFamily="34" charset="0"/>
              </a:rPr>
              <a:t>/</a:t>
            </a:r>
          </a:p>
          <a:p>
            <a:pPr fontAlgn="ctr"/>
            <a:r>
              <a:rPr lang="en-US" sz="1200" dirty="0" smtClean="0">
                <a:latin typeface="Huawei Sans" panose="020C0503030203020204" pitchFamily="34" charset="0"/>
              </a:rPr>
              <a:t>Type</a:t>
            </a:r>
            <a:endParaRPr lang="en-US" sz="1200" dirty="0">
              <a:latin typeface="Huawei Sans" panose="020C0503030203020204" pitchFamily="34" charset="0"/>
            </a:endParaRPr>
          </a:p>
        </p:txBody>
      </p:sp>
      <p:sp>
        <p:nvSpPr>
          <p:cNvPr id="93" name="文本框 92"/>
          <p:cNvSpPr txBox="1"/>
          <p:nvPr/>
        </p:nvSpPr>
        <p:spPr>
          <a:xfrm>
            <a:off x="7402891" y="5455240"/>
            <a:ext cx="2880320"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a:latin typeface="Huawei Sans" panose="020C0503030203020204" pitchFamily="34" charset="0"/>
              </a:rPr>
              <a:t>Data</a:t>
            </a:r>
          </a:p>
        </p:txBody>
      </p:sp>
      <p:sp>
        <p:nvSpPr>
          <p:cNvPr id="94" name="文本框 93"/>
          <p:cNvSpPr txBox="1"/>
          <p:nvPr/>
        </p:nvSpPr>
        <p:spPr>
          <a:xfrm>
            <a:off x="10283211" y="5455240"/>
            <a:ext cx="780457" cy="409652"/>
          </a:xfrm>
          <a:prstGeom prst="rect">
            <a:avLst/>
          </a:prstGeom>
          <a:solidFill>
            <a:schemeClr val="bg1"/>
          </a:solidFill>
          <a:ln w="19050">
            <a:solidFill>
              <a:srgbClr val="2FBFF3"/>
            </a:solidFill>
          </a:ln>
        </p:spPr>
        <p:txBody>
          <a:bodyPr wrap="square" lIns="0" tIns="0" rIns="0" bIns="0" rtlCol="0" anchor="ctr" anchorCtr="0">
            <a:noAutofit/>
          </a:bodyPr>
          <a:lstStyle>
            <a:defPPr>
              <a:defRPr lang="en-US"/>
            </a:defPPr>
            <a:lvl1pPr algn="ctr">
              <a:defRPr sz="1600"/>
            </a:lvl1pPr>
          </a:lstStyle>
          <a:p>
            <a:pPr fontAlgn="ctr"/>
            <a:r>
              <a:rPr lang="en-US" sz="1200">
                <a:latin typeface="Huawei Sans" panose="020C0503030203020204" pitchFamily="34" charset="0"/>
              </a:rPr>
              <a:t>FCS</a:t>
            </a:r>
          </a:p>
        </p:txBody>
      </p:sp>
      <p:sp>
        <p:nvSpPr>
          <p:cNvPr id="95" name="文本框 94"/>
          <p:cNvSpPr txBox="1"/>
          <p:nvPr/>
        </p:nvSpPr>
        <p:spPr>
          <a:xfrm>
            <a:off x="5973240" y="5450637"/>
            <a:ext cx="661150" cy="4245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a:defRPr sz="1400">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b="1">
                <a:solidFill>
                  <a:schemeClr val="bg1"/>
                </a:solidFill>
                <a:latin typeface="Huawei Sans" panose="020C0503030203020204" pitchFamily="34" charset="0"/>
              </a:rPr>
              <a:t>Tag</a:t>
            </a:r>
          </a:p>
        </p:txBody>
      </p:sp>
      <p:sp>
        <p:nvSpPr>
          <p:cNvPr id="96" name="矩形 95"/>
          <p:cNvSpPr/>
          <p:nvPr/>
        </p:nvSpPr>
        <p:spPr>
          <a:xfrm>
            <a:off x="4815559" y="2229326"/>
            <a:ext cx="2422524" cy="338554"/>
          </a:xfrm>
          <a:prstGeom prst="rect">
            <a:avLst/>
          </a:prstGeom>
        </p:spPr>
        <p:txBody>
          <a:bodyPr wrap="square">
            <a:noAutofit/>
          </a:bodyPr>
          <a:lstStyle/>
          <a:p>
            <a:pPr algn="ctr" fontAlgn="ctr"/>
            <a:r>
              <a:rPr lang="en-US" sz="1400" dirty="0">
                <a:latin typeface="Huawei Sans" panose="020C0503030203020204" pitchFamily="34" charset="0"/>
              </a:rPr>
              <a:t>802.1Q tag inserted between the two fields</a:t>
            </a:r>
          </a:p>
        </p:txBody>
      </p:sp>
      <p:sp>
        <p:nvSpPr>
          <p:cNvPr id="97" name="矩形 96"/>
          <p:cNvSpPr/>
          <p:nvPr/>
        </p:nvSpPr>
        <p:spPr>
          <a:xfrm>
            <a:off x="3254407" y="3706013"/>
            <a:ext cx="7045153" cy="1390961"/>
          </a:xfrm>
          <a:prstGeom prst="rect">
            <a:avLst/>
          </a:prstGeom>
        </p:spPr>
        <p:txBody>
          <a:bodyPr wrap="square">
            <a:noAutofit/>
          </a:bodyPr>
          <a:lstStyle/>
          <a:p>
            <a:pPr marL="285750" indent="-285750" fontAlgn="ctr">
              <a:buFont typeface="Arial" panose="020B0604020202020204" pitchFamily="34" charset="0"/>
              <a:buChar char="•"/>
            </a:pPr>
            <a:r>
              <a:rPr lang="en-US" sz="1400" dirty="0">
                <a:latin typeface="Huawei Sans" panose="020C0503030203020204" pitchFamily="34" charset="0"/>
              </a:rPr>
              <a:t>Tag protocol identifier (TPID): identifies the type of a frame. The value 0x8100 indicates an IEEE 802.1Q frame.</a:t>
            </a:r>
          </a:p>
          <a:p>
            <a:pPr marL="285750" indent="-285750" fontAlgn="ctr">
              <a:buFont typeface="Arial" panose="020B0604020202020204" pitchFamily="34" charset="0"/>
              <a:buChar char="•"/>
            </a:pPr>
            <a:r>
              <a:rPr lang="en-US" sz="1400" dirty="0">
                <a:latin typeface="Huawei Sans" panose="020C0503030203020204" pitchFamily="34" charset="0"/>
              </a:rPr>
              <a:t>PRI: identifies the priority of a frame, which is mainly used for </a:t>
            </a:r>
            <a:r>
              <a:rPr lang="en-US" sz="1400" dirty="0" err="1">
                <a:latin typeface="Huawei Sans" panose="020C0503030203020204" pitchFamily="34" charset="0"/>
              </a:rPr>
              <a:t>QoS</a:t>
            </a:r>
            <a:r>
              <a:rPr lang="en-US" sz="1400" dirty="0">
                <a:latin typeface="Huawei Sans" panose="020C0503030203020204" pitchFamily="34" charset="0"/>
              </a:rPr>
              <a:t>.</a:t>
            </a:r>
          </a:p>
          <a:p>
            <a:pPr marL="285750" indent="-285750" fontAlgn="ctr">
              <a:buFont typeface="Arial" panose="020B0604020202020204" pitchFamily="34" charset="0"/>
              <a:buChar char="•"/>
            </a:pPr>
            <a:r>
              <a:rPr lang="en-US" sz="1400" dirty="0">
                <a:latin typeface="Huawei Sans" panose="020C0503030203020204" pitchFamily="34" charset="0"/>
              </a:rPr>
              <a:t>Canonical format indicator (CFI): indicates whether a MAC address is in the canonical format. For Ethernet frames, the value of this field is 0.</a:t>
            </a:r>
          </a:p>
          <a:p>
            <a:pPr marL="285750" indent="-285750" fontAlgn="ctr">
              <a:buFont typeface="Arial" panose="020B0604020202020204" pitchFamily="34" charset="0"/>
              <a:buChar char="•"/>
            </a:pPr>
            <a:r>
              <a:rPr lang="en-US" sz="1400" dirty="0">
                <a:latin typeface="Huawei Sans" panose="020C0503030203020204" pitchFamily="34" charset="0"/>
              </a:rPr>
              <a:t>VLAN ID: identifies the VLAN to which a frame belongs.</a:t>
            </a:r>
          </a:p>
        </p:txBody>
      </p:sp>
      <p:sp>
        <p:nvSpPr>
          <p:cNvPr id="37" name="下箭头 63"/>
          <p:cNvSpPr/>
          <p:nvPr/>
        </p:nvSpPr>
        <p:spPr>
          <a:xfrm rot="12007780" flipV="1">
            <a:off x="9919064" y="4500895"/>
            <a:ext cx="673753" cy="875055"/>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D17D"/>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FF9933"/>
                </a:gs>
              </a:gsLst>
              <a:lin ang="16200000" scaled="1"/>
              <a:tileRect/>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39" name="下箭头 63"/>
          <p:cNvSpPr/>
          <p:nvPr/>
        </p:nvSpPr>
        <p:spPr>
          <a:xfrm rot="12007780" flipV="1">
            <a:off x="10154240" y="2410379"/>
            <a:ext cx="673753" cy="875055"/>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D17D"/>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FF9933"/>
                </a:gs>
              </a:gsLst>
              <a:lin ang="16200000" scaled="1"/>
              <a:tileRect/>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grpSp>
        <p:nvGrpSpPr>
          <p:cNvPr id="42" name="组合 41"/>
          <p:cNvGrpSpPr/>
          <p:nvPr/>
        </p:nvGrpSpPr>
        <p:grpSpPr>
          <a:xfrm>
            <a:off x="8172938" y="5960"/>
            <a:ext cx="3572874" cy="312029"/>
            <a:chOff x="8172938" y="5960"/>
            <a:chExt cx="3572874" cy="312029"/>
          </a:xfrm>
        </p:grpSpPr>
        <p:sp>
          <p:nvSpPr>
            <p:cNvPr id="43" name="燕尾形 42"/>
            <p:cNvSpPr/>
            <p:nvPr/>
          </p:nvSpPr>
          <p:spPr bwMode="auto">
            <a:xfrm>
              <a:off x="8172938" y="5960"/>
              <a:ext cx="1227086"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b="1" dirty="0">
                  <a:solidFill>
                    <a:srgbClr val="FFFFFF"/>
                  </a:solidFill>
                  <a:latin typeface="Huawei Sans" panose="020C0503030203020204" pitchFamily="34" charset="0"/>
                </a:rPr>
                <a:t>VLAN Identification</a:t>
              </a:r>
            </a:p>
          </p:txBody>
        </p:sp>
        <p:sp>
          <p:nvSpPr>
            <p:cNvPr id="44" name="燕尾形 43"/>
            <p:cNvSpPr/>
            <p:nvPr/>
          </p:nvSpPr>
          <p:spPr bwMode="auto">
            <a:xfrm>
              <a:off x="9282915" y="5960"/>
              <a:ext cx="1212006"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45" name="燕尾形 44"/>
            <p:cNvSpPr/>
            <p:nvPr/>
          </p:nvSpPr>
          <p:spPr bwMode="auto">
            <a:xfrm>
              <a:off x="10377812" y="5960"/>
              <a:ext cx="1368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dirty="0">
                  <a:latin typeface="Huawei Sans" panose="020C0503030203020204" pitchFamily="34" charset="0"/>
                </a:rPr>
                <a:t>VLAN Frame Processing</a:t>
              </a:r>
            </a:p>
          </p:txBody>
        </p:sp>
      </p:grpSp>
    </p:spTree>
    <p:extLst>
      <p:ext uri="{BB962C8B-B14F-4D97-AF65-F5344CB8AC3E}">
        <p14:creationId xmlns:p14="http://schemas.microsoft.com/office/powerpoint/2010/main" val="911295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16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占位符 42"/>
          <p:cNvSpPr>
            <a:spLocks noGrp="1"/>
          </p:cNvSpPr>
          <p:nvPr>
            <p:ph type="body" sz="quarter" idx="10"/>
          </p:nvPr>
        </p:nvSpPr>
        <p:spPr>
          <a:xfrm>
            <a:off x="451877" y="4380133"/>
            <a:ext cx="11306175" cy="1942048"/>
          </a:xfrm>
        </p:spPr>
        <p:txBody>
          <a:bodyPr/>
          <a:lstStyle/>
          <a:p>
            <a:r>
              <a:rPr lang="en-US" sz="1800" smtClean="0"/>
              <a:t>The link between Switch1 and Switch2 carries data of multiple VLANs. In this situation, a VLAN-based data tagging method is required to distinguish the frames of different VLANs.</a:t>
            </a:r>
          </a:p>
          <a:p>
            <a:r>
              <a:rPr lang="en-US" sz="1800" smtClean="0"/>
              <a:t>IEEE 802.1Q, often referred to as Dot1q, defines a system of VLAN tagging for Ethernet frames by inserting an 802.1Q tag into the frame header to carry VLAN information.</a:t>
            </a:r>
            <a:endParaRPr lang="en-US" sz="1800" dirty="0"/>
          </a:p>
        </p:txBody>
      </p:sp>
      <p:sp>
        <p:nvSpPr>
          <p:cNvPr id="3" name="标题 2"/>
          <p:cNvSpPr>
            <a:spLocks noGrp="1"/>
          </p:cNvSpPr>
          <p:nvPr>
            <p:ph type="title"/>
          </p:nvPr>
        </p:nvSpPr>
        <p:spPr/>
        <p:txBody>
          <a:bodyPr/>
          <a:lstStyle/>
          <a:p>
            <a:r>
              <a:rPr lang="en-US" smtClean="0"/>
              <a:t>VLAN Implementation</a:t>
            </a:r>
            <a:endParaRPr lang="en-US"/>
          </a:p>
        </p:txBody>
      </p:sp>
      <p:sp>
        <p:nvSpPr>
          <p:cNvPr id="4" name="圆角矩形 3"/>
          <p:cNvSpPr/>
          <p:nvPr/>
        </p:nvSpPr>
        <p:spPr>
          <a:xfrm>
            <a:off x="9243810" y="2977708"/>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 name="圆角矩形 4"/>
          <p:cNvSpPr/>
          <p:nvPr/>
        </p:nvSpPr>
        <p:spPr>
          <a:xfrm>
            <a:off x="7403181" y="1374704"/>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 name="直接连接符 5"/>
          <p:cNvCxnSpPr/>
          <p:nvPr/>
        </p:nvCxnSpPr>
        <p:spPr>
          <a:xfrm>
            <a:off x="9792197" y="2232913"/>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681961" y="2977708"/>
            <a:ext cx="1414736"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8566963" y="2265281"/>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3"/>
          <p:cNvSpPr>
            <a:spLocks noChangeArrowheads="1"/>
          </p:cNvSpPr>
          <p:nvPr/>
        </p:nvSpPr>
        <p:spPr bwMode="auto">
          <a:xfrm>
            <a:off x="8312054" y="3659319"/>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PC3</a:t>
            </a:r>
          </a:p>
        </p:txBody>
      </p:sp>
      <p:sp>
        <p:nvSpPr>
          <p:cNvPr id="11" name="矩形 3"/>
          <p:cNvSpPr>
            <a:spLocks noChangeArrowheads="1"/>
          </p:cNvSpPr>
          <p:nvPr/>
        </p:nvSpPr>
        <p:spPr bwMode="auto">
          <a:xfrm>
            <a:off x="7663655" y="3982484"/>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20</a:t>
            </a:r>
          </a:p>
        </p:txBody>
      </p:sp>
      <p:sp>
        <p:nvSpPr>
          <p:cNvPr id="12" name="圆角矩形 11"/>
          <p:cNvSpPr/>
          <p:nvPr/>
        </p:nvSpPr>
        <p:spPr>
          <a:xfrm>
            <a:off x="1714549" y="1374704"/>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3251851" y="2977708"/>
            <a:ext cx="1383300"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14" name="直接连接符 13"/>
          <p:cNvCxnSpPr/>
          <p:nvPr/>
        </p:nvCxnSpPr>
        <p:spPr>
          <a:xfrm>
            <a:off x="4105417" y="2273373"/>
            <a:ext cx="0" cy="874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3"/>
          <p:cNvSpPr>
            <a:spLocks noChangeArrowheads="1"/>
          </p:cNvSpPr>
          <p:nvPr/>
        </p:nvSpPr>
        <p:spPr bwMode="auto">
          <a:xfrm>
            <a:off x="3850508" y="3659319"/>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PC2</a:t>
            </a:r>
          </a:p>
        </p:txBody>
      </p:sp>
      <p:sp>
        <p:nvSpPr>
          <p:cNvPr id="17" name="圆角矩形 16"/>
          <p:cNvSpPr/>
          <p:nvPr/>
        </p:nvSpPr>
        <p:spPr>
          <a:xfrm>
            <a:off x="1714549" y="2977708"/>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2265053" y="2232913"/>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3"/>
          <p:cNvSpPr>
            <a:spLocks noChangeArrowheads="1"/>
          </p:cNvSpPr>
          <p:nvPr/>
        </p:nvSpPr>
        <p:spPr bwMode="auto">
          <a:xfrm>
            <a:off x="2010144" y="3659319"/>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PC1</a:t>
            </a:r>
          </a:p>
        </p:txBody>
      </p:sp>
      <p:sp>
        <p:nvSpPr>
          <p:cNvPr id="21" name="矩形 20"/>
          <p:cNvSpPr>
            <a:spLocks noChangeAspect="1"/>
          </p:cNvSpPr>
          <p:nvPr/>
        </p:nvSpPr>
        <p:spPr>
          <a:xfrm>
            <a:off x="2024765"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1</a:t>
            </a:r>
          </a:p>
        </p:txBody>
      </p:sp>
      <p:sp>
        <p:nvSpPr>
          <p:cNvPr id="22" name="矩形 21"/>
          <p:cNvSpPr>
            <a:spLocks noChangeAspect="1"/>
          </p:cNvSpPr>
          <p:nvPr/>
        </p:nvSpPr>
        <p:spPr>
          <a:xfrm>
            <a:off x="2638308"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2</a:t>
            </a:r>
          </a:p>
        </p:txBody>
      </p:sp>
      <p:sp>
        <p:nvSpPr>
          <p:cNvPr id="23" name="矩形 22"/>
          <p:cNvSpPr>
            <a:spLocks noChangeAspect="1"/>
          </p:cNvSpPr>
          <p:nvPr/>
        </p:nvSpPr>
        <p:spPr>
          <a:xfrm>
            <a:off x="3251851"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3</a:t>
            </a:r>
          </a:p>
        </p:txBody>
      </p:sp>
      <p:sp>
        <p:nvSpPr>
          <p:cNvPr id="24" name="矩形 3"/>
          <p:cNvSpPr>
            <a:spLocks noChangeArrowheads="1"/>
          </p:cNvSpPr>
          <p:nvPr/>
        </p:nvSpPr>
        <p:spPr bwMode="auto">
          <a:xfrm>
            <a:off x="3021728" y="1412805"/>
            <a:ext cx="9140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600">
                <a:latin typeface="Huawei Sans" panose="020C0503030203020204" pitchFamily="34" charset="0"/>
                <a:ea typeface="微软雅黑" pitchFamily="34" charset="-122"/>
              </a:rPr>
              <a:t>Switch1</a:t>
            </a:r>
          </a:p>
        </p:txBody>
      </p:sp>
      <p:sp>
        <p:nvSpPr>
          <p:cNvPr id="25" name="矩形 24"/>
          <p:cNvSpPr>
            <a:spLocks noChangeAspect="1"/>
          </p:cNvSpPr>
          <p:nvPr/>
        </p:nvSpPr>
        <p:spPr>
          <a:xfrm>
            <a:off x="3865394"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4</a:t>
            </a:r>
          </a:p>
        </p:txBody>
      </p:sp>
      <p:sp>
        <p:nvSpPr>
          <p:cNvPr id="26" name="矩形 25"/>
          <p:cNvSpPr>
            <a:spLocks noChangeAspect="1"/>
          </p:cNvSpPr>
          <p:nvPr/>
        </p:nvSpPr>
        <p:spPr>
          <a:xfrm>
            <a:off x="4478937" y="1870963"/>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5</a:t>
            </a:r>
          </a:p>
        </p:txBody>
      </p:sp>
      <p:sp>
        <p:nvSpPr>
          <p:cNvPr id="27" name="矩形 26"/>
          <p:cNvSpPr>
            <a:spLocks noChangeAspect="1"/>
          </p:cNvSpPr>
          <p:nvPr/>
        </p:nvSpPr>
        <p:spPr>
          <a:xfrm>
            <a:off x="7713397" y="1870963"/>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5</a:t>
            </a:r>
          </a:p>
        </p:txBody>
      </p:sp>
      <p:sp>
        <p:nvSpPr>
          <p:cNvPr id="28" name="矩形 27"/>
          <p:cNvSpPr>
            <a:spLocks noChangeAspect="1"/>
          </p:cNvSpPr>
          <p:nvPr/>
        </p:nvSpPr>
        <p:spPr>
          <a:xfrm>
            <a:off x="8326940"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4</a:t>
            </a:r>
          </a:p>
        </p:txBody>
      </p:sp>
      <p:sp>
        <p:nvSpPr>
          <p:cNvPr id="29" name="矩形 28"/>
          <p:cNvSpPr>
            <a:spLocks noChangeAspect="1"/>
          </p:cNvSpPr>
          <p:nvPr/>
        </p:nvSpPr>
        <p:spPr>
          <a:xfrm>
            <a:off x="8940483"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3</a:t>
            </a:r>
          </a:p>
        </p:txBody>
      </p:sp>
      <p:sp>
        <p:nvSpPr>
          <p:cNvPr id="30" name="矩形 3"/>
          <p:cNvSpPr>
            <a:spLocks noChangeArrowheads="1"/>
          </p:cNvSpPr>
          <p:nvPr/>
        </p:nvSpPr>
        <p:spPr bwMode="auto">
          <a:xfrm>
            <a:off x="8710360" y="1412805"/>
            <a:ext cx="9140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600">
                <a:latin typeface="Huawei Sans" panose="020C0503030203020204" pitchFamily="34" charset="0"/>
                <a:ea typeface="微软雅黑" pitchFamily="34" charset="-122"/>
              </a:rPr>
              <a:t>Switch2</a:t>
            </a:r>
          </a:p>
        </p:txBody>
      </p:sp>
      <p:sp>
        <p:nvSpPr>
          <p:cNvPr id="31" name="矩形 30"/>
          <p:cNvSpPr>
            <a:spLocks noChangeAspect="1"/>
          </p:cNvSpPr>
          <p:nvPr/>
        </p:nvSpPr>
        <p:spPr>
          <a:xfrm>
            <a:off x="9554026"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2</a:t>
            </a:r>
          </a:p>
        </p:txBody>
      </p:sp>
      <p:sp>
        <p:nvSpPr>
          <p:cNvPr id="32" name="矩形 31"/>
          <p:cNvSpPr>
            <a:spLocks noChangeAspect="1"/>
          </p:cNvSpPr>
          <p:nvPr/>
        </p:nvSpPr>
        <p:spPr>
          <a:xfrm>
            <a:off x="10167569"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1</a:t>
            </a:r>
          </a:p>
        </p:txBody>
      </p:sp>
      <p:cxnSp>
        <p:nvCxnSpPr>
          <p:cNvPr id="33" name="直接连接符 32"/>
          <p:cNvCxnSpPr>
            <a:stCxn id="26" idx="3"/>
            <a:endCxn id="27" idx="1"/>
          </p:cNvCxnSpPr>
          <p:nvPr/>
        </p:nvCxnSpPr>
        <p:spPr>
          <a:xfrm>
            <a:off x="4938478" y="2066858"/>
            <a:ext cx="27749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
          <p:cNvSpPr>
            <a:spLocks noChangeArrowheads="1"/>
          </p:cNvSpPr>
          <p:nvPr/>
        </p:nvSpPr>
        <p:spPr bwMode="auto">
          <a:xfrm>
            <a:off x="2124827" y="3982484"/>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10</a:t>
            </a:r>
          </a:p>
        </p:txBody>
      </p:sp>
      <p:sp>
        <p:nvSpPr>
          <p:cNvPr id="39" name="矩形 3"/>
          <p:cNvSpPr>
            <a:spLocks noChangeArrowheads="1"/>
          </p:cNvSpPr>
          <p:nvPr/>
        </p:nvSpPr>
        <p:spPr bwMode="auto">
          <a:xfrm>
            <a:off x="3202109" y="3982484"/>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20</a:t>
            </a:r>
          </a:p>
        </p:txBody>
      </p:sp>
      <p:sp>
        <p:nvSpPr>
          <p:cNvPr id="40" name="矩形 3"/>
          <p:cNvSpPr>
            <a:spLocks noChangeArrowheads="1"/>
          </p:cNvSpPr>
          <p:nvPr/>
        </p:nvSpPr>
        <p:spPr bwMode="auto">
          <a:xfrm>
            <a:off x="9539405" y="3659319"/>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PC4</a:t>
            </a:r>
          </a:p>
        </p:txBody>
      </p:sp>
      <p:sp>
        <p:nvSpPr>
          <p:cNvPr id="42" name="矩形 3"/>
          <p:cNvSpPr>
            <a:spLocks noChangeArrowheads="1"/>
          </p:cNvSpPr>
          <p:nvPr/>
        </p:nvSpPr>
        <p:spPr bwMode="auto">
          <a:xfrm>
            <a:off x="9654088" y="3982484"/>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10</a:t>
            </a:r>
          </a:p>
        </p:txBody>
      </p:sp>
      <p:cxnSp>
        <p:nvCxnSpPr>
          <p:cNvPr id="44" name="直接连接符 43"/>
          <p:cNvCxnSpPr/>
          <p:nvPr/>
        </p:nvCxnSpPr>
        <p:spPr>
          <a:xfrm>
            <a:off x="1901588" y="2605737"/>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89055" y="3084396"/>
            <a:ext cx="1188462"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Original frame 1</a:t>
            </a:r>
          </a:p>
        </p:txBody>
      </p:sp>
      <p:cxnSp>
        <p:nvCxnSpPr>
          <p:cNvPr id="46" name="直接连接符 45"/>
          <p:cNvCxnSpPr/>
          <p:nvPr/>
        </p:nvCxnSpPr>
        <p:spPr>
          <a:xfrm flipH="1">
            <a:off x="6240343" y="1404344"/>
            <a:ext cx="721498" cy="0"/>
          </a:xfrm>
          <a:prstGeom prst="line">
            <a:avLst/>
          </a:prstGeom>
          <a:ln w="57150">
            <a:solidFill>
              <a:srgbClr val="FFD17D"/>
            </a:solidFill>
            <a:head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8400202" y="2332910"/>
            <a:ext cx="0" cy="834675"/>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487114" y="2605737"/>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553895" y="3085019"/>
            <a:ext cx="1188000" cy="313200"/>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Original frame 2</a:t>
            </a:r>
          </a:p>
        </p:txBody>
      </p:sp>
      <p:cxnSp>
        <p:nvCxnSpPr>
          <p:cNvPr id="50" name="直接连接符 49"/>
          <p:cNvCxnSpPr/>
          <p:nvPr/>
        </p:nvCxnSpPr>
        <p:spPr>
          <a:xfrm flipV="1">
            <a:off x="9946333" y="2332910"/>
            <a:ext cx="0" cy="834675"/>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7149211" y="2592759"/>
            <a:ext cx="1188000" cy="295884"/>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Original frame 2</a:t>
            </a:r>
          </a:p>
        </p:txBody>
      </p:sp>
      <p:sp>
        <p:nvSpPr>
          <p:cNvPr id="52" name="文本框 51"/>
          <p:cNvSpPr txBox="1"/>
          <p:nvPr/>
        </p:nvSpPr>
        <p:spPr>
          <a:xfrm>
            <a:off x="10020301" y="2579857"/>
            <a:ext cx="1188000"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Original frame 1</a:t>
            </a:r>
          </a:p>
        </p:txBody>
      </p:sp>
      <p:cxnSp>
        <p:nvCxnSpPr>
          <p:cNvPr id="53" name="直接连接符 52"/>
          <p:cNvCxnSpPr/>
          <p:nvPr/>
        </p:nvCxnSpPr>
        <p:spPr>
          <a:xfrm flipH="1">
            <a:off x="6240343" y="1771135"/>
            <a:ext cx="721498" cy="0"/>
          </a:xfrm>
          <a:prstGeom prst="line">
            <a:avLst/>
          </a:prstGeom>
          <a:ln w="57150">
            <a:solidFill>
              <a:srgbClr val="00B0F0"/>
            </a:solidFill>
            <a:head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087222" y="1588898"/>
            <a:ext cx="1513870" cy="313823"/>
          </a:xfrm>
          <a:prstGeom prst="rect">
            <a:avLst/>
          </a:prstGeom>
          <a:solidFill>
            <a:srgbClr val="00B0F0"/>
          </a:solidFill>
          <a:ln w="19050">
            <a:noFill/>
          </a:ln>
        </p:spPr>
        <p:txBody>
          <a:bodyPr wrap="square" lIns="0" tIns="0" rIns="0" bIns="0" rtlCol="0" anchor="ctr" anchorCtr="0">
            <a:noAutofit/>
          </a:bodyPr>
          <a:lstStyle/>
          <a:p>
            <a:pPr algn="ctr" fontAlgn="ctr"/>
            <a:r>
              <a:rPr lang="en-US" sz="1400">
                <a:solidFill>
                  <a:schemeClr val="bg1"/>
                </a:solidFill>
                <a:latin typeface="Huawei Sans" panose="020C0503030203020204" pitchFamily="34" charset="0"/>
              </a:rPr>
              <a:t>Tagged frame</a:t>
            </a:r>
          </a:p>
        </p:txBody>
      </p:sp>
      <p:sp>
        <p:nvSpPr>
          <p:cNvPr id="55" name="文本框 54"/>
          <p:cNvSpPr txBox="1"/>
          <p:nvPr/>
        </p:nvSpPr>
        <p:spPr>
          <a:xfrm>
            <a:off x="5087222" y="1258612"/>
            <a:ext cx="1513870" cy="313823"/>
          </a:xfrm>
          <a:prstGeom prst="rect">
            <a:avLst/>
          </a:prstGeom>
          <a:solidFill>
            <a:srgbClr val="FFD17D"/>
          </a:solidFill>
          <a:ln w="19050">
            <a:noFill/>
          </a:ln>
        </p:spPr>
        <p:txBody>
          <a:bodyPr wrap="square" lIns="0" tIns="0" rIns="0" bIns="0" rtlCol="0" anchor="ctr" anchorCtr="0">
            <a:noAutofit/>
          </a:bodyPr>
          <a:lstStyle/>
          <a:p>
            <a:pPr algn="ctr" fontAlgn="ctr"/>
            <a:r>
              <a:rPr lang="en-US" sz="1400">
                <a:solidFill>
                  <a:schemeClr val="bg1"/>
                </a:solidFill>
                <a:latin typeface="Huawei Sans" panose="020C0503030203020204" pitchFamily="34" charset="0"/>
              </a:rPr>
              <a:t>Tagged frame</a:t>
            </a:r>
          </a:p>
        </p:txBody>
      </p:sp>
      <p:pic>
        <p:nvPicPr>
          <p:cNvPr id="59" name="图片 58" descr="PC.png"/>
          <p:cNvPicPr>
            <a:picLocks noChangeAspect="1"/>
          </p:cNvPicPr>
          <p:nvPr/>
        </p:nvPicPr>
        <p:blipFill>
          <a:blip r:embed="rId3" cstate="print"/>
          <a:stretch>
            <a:fillRect/>
          </a:stretch>
        </p:blipFill>
        <p:spPr>
          <a:xfrm>
            <a:off x="1972190" y="3107291"/>
            <a:ext cx="609376" cy="468000"/>
          </a:xfrm>
          <a:prstGeom prst="rect">
            <a:avLst/>
          </a:prstGeom>
        </p:spPr>
      </p:pic>
      <p:pic>
        <p:nvPicPr>
          <p:cNvPr id="60" name="图片 59" descr="PC.png"/>
          <p:cNvPicPr>
            <a:picLocks noChangeAspect="1"/>
          </p:cNvPicPr>
          <p:nvPr/>
        </p:nvPicPr>
        <p:blipFill>
          <a:blip r:embed="rId3" cstate="print"/>
          <a:stretch>
            <a:fillRect/>
          </a:stretch>
        </p:blipFill>
        <p:spPr>
          <a:xfrm>
            <a:off x="3800729" y="3107291"/>
            <a:ext cx="609376" cy="468000"/>
          </a:xfrm>
          <a:prstGeom prst="rect">
            <a:avLst/>
          </a:prstGeom>
        </p:spPr>
      </p:pic>
      <p:pic>
        <p:nvPicPr>
          <p:cNvPr id="61" name="图片 60" descr="PC.png"/>
          <p:cNvPicPr>
            <a:picLocks noChangeAspect="1"/>
          </p:cNvPicPr>
          <p:nvPr/>
        </p:nvPicPr>
        <p:blipFill>
          <a:blip r:embed="rId3" cstate="print"/>
          <a:stretch>
            <a:fillRect/>
          </a:stretch>
        </p:blipFill>
        <p:spPr>
          <a:xfrm>
            <a:off x="8267560" y="3107291"/>
            <a:ext cx="609376" cy="468000"/>
          </a:xfrm>
          <a:prstGeom prst="rect">
            <a:avLst/>
          </a:prstGeom>
        </p:spPr>
      </p:pic>
      <p:pic>
        <p:nvPicPr>
          <p:cNvPr id="62" name="图片 61" descr="PC.png"/>
          <p:cNvPicPr>
            <a:picLocks noChangeAspect="1"/>
          </p:cNvPicPr>
          <p:nvPr/>
        </p:nvPicPr>
        <p:blipFill>
          <a:blip r:embed="rId3" cstate="print"/>
          <a:stretch>
            <a:fillRect/>
          </a:stretch>
        </p:blipFill>
        <p:spPr>
          <a:xfrm>
            <a:off x="9505022" y="3107291"/>
            <a:ext cx="609376" cy="468000"/>
          </a:xfrm>
          <a:prstGeom prst="rect">
            <a:avLst/>
          </a:prstGeom>
        </p:spPr>
      </p:pic>
      <p:grpSp>
        <p:nvGrpSpPr>
          <p:cNvPr id="56" name="组合 55"/>
          <p:cNvGrpSpPr/>
          <p:nvPr/>
        </p:nvGrpSpPr>
        <p:grpSpPr>
          <a:xfrm>
            <a:off x="8172938" y="5960"/>
            <a:ext cx="3572874" cy="312029"/>
            <a:chOff x="8172938" y="5960"/>
            <a:chExt cx="3572874" cy="312029"/>
          </a:xfrm>
        </p:grpSpPr>
        <p:sp>
          <p:nvSpPr>
            <p:cNvPr id="57" name="燕尾形 56"/>
            <p:cNvSpPr/>
            <p:nvPr/>
          </p:nvSpPr>
          <p:spPr bwMode="auto">
            <a:xfrm>
              <a:off x="8172938" y="5960"/>
              <a:ext cx="1227086"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b="1" dirty="0">
                  <a:solidFill>
                    <a:srgbClr val="FFFFFF"/>
                  </a:solidFill>
                  <a:latin typeface="Huawei Sans" panose="020C0503030203020204" pitchFamily="34" charset="0"/>
                </a:rPr>
                <a:t>VLAN Identification</a:t>
              </a:r>
            </a:p>
          </p:txBody>
        </p:sp>
        <p:sp>
          <p:nvSpPr>
            <p:cNvPr id="58" name="燕尾形 57"/>
            <p:cNvSpPr/>
            <p:nvPr/>
          </p:nvSpPr>
          <p:spPr bwMode="auto">
            <a:xfrm>
              <a:off x="9282915" y="5960"/>
              <a:ext cx="1212006"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66" name="燕尾形 65"/>
            <p:cNvSpPr/>
            <p:nvPr/>
          </p:nvSpPr>
          <p:spPr bwMode="auto">
            <a:xfrm>
              <a:off x="10377812" y="5960"/>
              <a:ext cx="1368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dirty="0">
                  <a:latin typeface="Huawei Sans" panose="020C0503030203020204" pitchFamily="34" charset="0"/>
                </a:rPr>
                <a:t>VLAN Frame Processing</a:t>
              </a:r>
            </a:p>
          </p:txBody>
        </p:sp>
      </p:grpSp>
    </p:spTree>
    <p:extLst>
      <p:ext uri="{BB962C8B-B14F-4D97-AF65-F5344CB8AC3E}">
        <p14:creationId xmlns:p14="http://schemas.microsoft.com/office/powerpoint/2010/main" val="2950353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本占位符 116"/>
          <p:cNvSpPr>
            <a:spLocks noGrp="1"/>
          </p:cNvSpPr>
          <p:nvPr>
            <p:ph type="body" sz="quarter" idx="10"/>
          </p:nvPr>
        </p:nvSpPr>
        <p:spPr/>
        <p:txBody>
          <a:bodyPr/>
          <a:lstStyle/>
          <a:p>
            <a:r>
              <a:rPr lang="en-US" smtClean="0"/>
              <a:t>How are VLANs assigned on a network?</a:t>
            </a:r>
            <a:endParaRPr lang="en-US"/>
          </a:p>
        </p:txBody>
      </p:sp>
      <p:sp>
        <p:nvSpPr>
          <p:cNvPr id="3" name="标题 2"/>
          <p:cNvSpPr>
            <a:spLocks noGrp="1"/>
          </p:cNvSpPr>
          <p:nvPr>
            <p:ph type="title"/>
          </p:nvPr>
        </p:nvSpPr>
        <p:spPr/>
        <p:txBody>
          <a:bodyPr/>
          <a:lstStyle/>
          <a:p>
            <a:r>
              <a:rPr lang="en-US" smtClean="0"/>
              <a:t>VLAN Assignment Methods</a:t>
            </a:r>
            <a:endParaRPr lang="en-US" dirty="0"/>
          </a:p>
        </p:txBody>
      </p:sp>
      <p:grpSp>
        <p:nvGrpSpPr>
          <p:cNvPr id="23" name="组合 22"/>
          <p:cNvGrpSpPr/>
          <p:nvPr/>
        </p:nvGrpSpPr>
        <p:grpSpPr>
          <a:xfrm>
            <a:off x="1066936" y="1802935"/>
            <a:ext cx="3852428" cy="3521734"/>
            <a:chOff x="1487488" y="2169131"/>
            <a:chExt cx="3852428" cy="3521734"/>
          </a:xfrm>
        </p:grpSpPr>
        <p:pic>
          <p:nvPicPr>
            <p:cNvPr id="79" name="图片 78" descr="PC.png"/>
            <p:cNvPicPr>
              <a:picLocks noChangeAspect="1"/>
            </p:cNvPicPr>
            <p:nvPr/>
          </p:nvPicPr>
          <p:blipFill>
            <a:blip r:embed="rId3" cstate="print"/>
            <a:stretch>
              <a:fillRect/>
            </a:stretch>
          </p:blipFill>
          <p:spPr>
            <a:xfrm>
              <a:off x="1643506" y="4509120"/>
              <a:ext cx="609376" cy="468000"/>
            </a:xfrm>
            <a:prstGeom prst="rect">
              <a:avLst/>
            </a:prstGeom>
          </p:spPr>
        </p:pic>
        <p:pic>
          <p:nvPicPr>
            <p:cNvPr id="80" name="图片 79" descr="PC.png"/>
            <p:cNvPicPr>
              <a:picLocks noChangeAspect="1"/>
            </p:cNvPicPr>
            <p:nvPr/>
          </p:nvPicPr>
          <p:blipFill>
            <a:blip r:embed="rId3" cstate="print"/>
            <a:stretch>
              <a:fillRect/>
            </a:stretch>
          </p:blipFill>
          <p:spPr>
            <a:xfrm>
              <a:off x="2627615" y="4509120"/>
              <a:ext cx="609376" cy="468000"/>
            </a:xfrm>
            <a:prstGeom prst="rect">
              <a:avLst/>
            </a:prstGeom>
          </p:spPr>
        </p:pic>
        <p:pic>
          <p:nvPicPr>
            <p:cNvPr id="81" name="图片 80" descr="PC.png"/>
            <p:cNvPicPr>
              <a:picLocks noChangeAspect="1"/>
            </p:cNvPicPr>
            <p:nvPr/>
          </p:nvPicPr>
          <p:blipFill>
            <a:blip r:embed="rId3" cstate="print"/>
            <a:stretch>
              <a:fillRect/>
            </a:stretch>
          </p:blipFill>
          <p:spPr>
            <a:xfrm>
              <a:off x="3611724" y="4509120"/>
              <a:ext cx="609376" cy="468000"/>
            </a:xfrm>
            <a:prstGeom prst="rect">
              <a:avLst/>
            </a:prstGeom>
          </p:spPr>
        </p:pic>
        <p:cxnSp>
          <p:nvCxnSpPr>
            <p:cNvPr id="84" name="直接连接符 83"/>
            <p:cNvCxnSpPr>
              <a:stCxn id="79" idx="0"/>
            </p:cNvCxnSpPr>
            <p:nvPr/>
          </p:nvCxnSpPr>
          <p:spPr bwMode="auto">
            <a:xfrm flipV="1">
              <a:off x="1948194" y="2871520"/>
              <a:ext cx="1500745"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80" idx="0"/>
            </p:cNvCxnSpPr>
            <p:nvPr/>
          </p:nvCxnSpPr>
          <p:spPr bwMode="auto">
            <a:xfrm flipV="1">
              <a:off x="2932303" y="2871520"/>
              <a:ext cx="516636"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直接连接符 91"/>
            <p:cNvCxnSpPr>
              <a:stCxn id="81" idx="0"/>
            </p:cNvCxnSpPr>
            <p:nvPr/>
          </p:nvCxnSpPr>
          <p:spPr bwMode="auto">
            <a:xfrm flipH="1" flipV="1">
              <a:off x="3448939" y="2871520"/>
              <a:ext cx="467473"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5" name="图片 94" descr="PC.png"/>
            <p:cNvPicPr>
              <a:picLocks noChangeAspect="1"/>
            </p:cNvPicPr>
            <p:nvPr/>
          </p:nvPicPr>
          <p:blipFill>
            <a:blip r:embed="rId3" cstate="print"/>
            <a:stretch>
              <a:fillRect/>
            </a:stretch>
          </p:blipFill>
          <p:spPr>
            <a:xfrm>
              <a:off x="4595834" y="4509120"/>
              <a:ext cx="609376" cy="468000"/>
            </a:xfrm>
            <a:prstGeom prst="rect">
              <a:avLst/>
            </a:prstGeom>
          </p:spPr>
        </p:pic>
        <p:cxnSp>
          <p:nvCxnSpPr>
            <p:cNvPr id="97" name="直接连接符 96"/>
            <p:cNvCxnSpPr>
              <a:stCxn id="95" idx="0"/>
            </p:cNvCxnSpPr>
            <p:nvPr/>
          </p:nvCxnSpPr>
          <p:spPr bwMode="auto">
            <a:xfrm flipH="1" flipV="1">
              <a:off x="3448939" y="2871520"/>
              <a:ext cx="1451583"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3" name="矩形 112"/>
            <p:cNvSpPr/>
            <p:nvPr/>
          </p:nvSpPr>
          <p:spPr>
            <a:xfrm>
              <a:off x="3080514" y="2169131"/>
              <a:ext cx="792088"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670" y="2511600"/>
              <a:ext cx="658537" cy="540000"/>
            </a:xfrm>
            <a:prstGeom prst="rect">
              <a:avLst/>
            </a:prstGeom>
          </p:spPr>
        </p:pic>
        <p:sp>
          <p:nvSpPr>
            <p:cNvPr id="58" name="矩形 57"/>
            <p:cNvSpPr/>
            <p:nvPr/>
          </p:nvSpPr>
          <p:spPr>
            <a:xfrm>
              <a:off x="1487488" y="4977172"/>
              <a:ext cx="792088"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59" name="矩形 58"/>
            <p:cNvSpPr/>
            <p:nvPr/>
          </p:nvSpPr>
          <p:spPr>
            <a:xfrm>
              <a:off x="2531604" y="4977172"/>
              <a:ext cx="792088"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64" name="矩形 63"/>
            <p:cNvSpPr/>
            <p:nvPr/>
          </p:nvSpPr>
          <p:spPr>
            <a:xfrm>
              <a:off x="3503712" y="4977172"/>
              <a:ext cx="792088"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65" name="矩形 64"/>
            <p:cNvSpPr/>
            <p:nvPr/>
          </p:nvSpPr>
          <p:spPr>
            <a:xfrm>
              <a:off x="4547828" y="4977172"/>
              <a:ext cx="792088"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67" name="矩形 66"/>
            <p:cNvSpPr/>
            <p:nvPr/>
          </p:nvSpPr>
          <p:spPr>
            <a:xfrm rot="18730146">
              <a:off x="2378492" y="3173226"/>
              <a:ext cx="958427" cy="558615"/>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68" name="矩形 67"/>
            <p:cNvSpPr/>
            <p:nvPr/>
          </p:nvSpPr>
          <p:spPr>
            <a:xfrm rot="17446630">
              <a:off x="2701719" y="3366148"/>
              <a:ext cx="958427" cy="558615"/>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GE 0/0/2</a:t>
              </a:r>
            </a:p>
          </p:txBody>
        </p:sp>
        <p:sp>
          <p:nvSpPr>
            <p:cNvPr id="69" name="矩形 68"/>
            <p:cNvSpPr/>
            <p:nvPr/>
          </p:nvSpPr>
          <p:spPr>
            <a:xfrm rot="4115245">
              <a:off x="3220460" y="3428656"/>
              <a:ext cx="958427" cy="558615"/>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GE 0/0/3</a:t>
              </a:r>
            </a:p>
          </p:txBody>
        </p:sp>
        <p:sp>
          <p:nvSpPr>
            <p:cNvPr id="71" name="矩形 70"/>
            <p:cNvSpPr/>
            <p:nvPr/>
          </p:nvSpPr>
          <p:spPr>
            <a:xfrm rot="2791629">
              <a:off x="3508859" y="3148038"/>
              <a:ext cx="958427" cy="558615"/>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GE 0/0/4</a:t>
              </a:r>
            </a:p>
          </p:txBody>
        </p:sp>
        <p:sp>
          <p:nvSpPr>
            <p:cNvPr id="72" name="矩形 71"/>
            <p:cNvSpPr/>
            <p:nvPr/>
          </p:nvSpPr>
          <p:spPr>
            <a:xfrm>
              <a:off x="1487488" y="5229200"/>
              <a:ext cx="792088"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10.0.1.1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1</a:t>
              </a:r>
            </a:p>
          </p:txBody>
        </p:sp>
        <p:sp>
          <p:nvSpPr>
            <p:cNvPr id="75" name="矩形 74"/>
            <p:cNvSpPr/>
            <p:nvPr/>
          </p:nvSpPr>
          <p:spPr>
            <a:xfrm>
              <a:off x="2531604" y="5229200"/>
              <a:ext cx="792088"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10.0.2.1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2</a:t>
              </a:r>
            </a:p>
          </p:txBody>
        </p:sp>
        <p:sp>
          <p:nvSpPr>
            <p:cNvPr id="76" name="矩形 75"/>
            <p:cNvSpPr/>
            <p:nvPr/>
          </p:nvSpPr>
          <p:spPr>
            <a:xfrm>
              <a:off x="3503712" y="5229200"/>
              <a:ext cx="792088"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10.0.1.2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3</a:t>
              </a:r>
            </a:p>
          </p:txBody>
        </p:sp>
        <p:sp>
          <p:nvSpPr>
            <p:cNvPr id="77" name="矩形 76"/>
            <p:cNvSpPr/>
            <p:nvPr/>
          </p:nvSpPr>
          <p:spPr>
            <a:xfrm>
              <a:off x="4547828" y="5229200"/>
              <a:ext cx="792088"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10.0.2.2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4</a:t>
              </a:r>
            </a:p>
          </p:txBody>
        </p:sp>
      </p:grpSp>
      <p:graphicFrame>
        <p:nvGraphicFramePr>
          <p:cNvPr id="78" name="表格 8"/>
          <p:cNvGraphicFramePr>
            <a:graphicFrameLocks noGrp="1"/>
          </p:cNvGraphicFramePr>
          <p:nvPr>
            <p:extLst>
              <p:ext uri="{D42A27DB-BD31-4B8C-83A1-F6EECF244321}">
                <p14:modId xmlns:p14="http://schemas.microsoft.com/office/powerpoint/2010/main" val="2405457523"/>
              </p:ext>
            </p:extLst>
          </p:nvPr>
        </p:nvGraphicFramePr>
        <p:xfrm>
          <a:off x="5582431" y="2141489"/>
          <a:ext cx="6182358" cy="3269057"/>
        </p:xfrm>
        <a:graphic>
          <a:graphicData uri="http://schemas.openxmlformats.org/drawingml/2006/table">
            <a:tbl>
              <a:tblPr firstRow="1" bandCol="1">
                <a:tableStyleId>{5C22544A-7EE6-4342-B048-85BDC9FD1C3A}</a:tableStyleId>
              </a:tblPr>
              <a:tblGrid>
                <a:gridCol w="2060786">
                  <a:extLst>
                    <a:ext uri="{9D8B030D-6E8A-4147-A177-3AD203B41FA5}">
                      <a16:colId xmlns:a16="http://schemas.microsoft.com/office/drawing/2014/main" xmlns="" val="20000"/>
                    </a:ext>
                  </a:extLst>
                </a:gridCol>
                <a:gridCol w="2060786">
                  <a:extLst>
                    <a:ext uri="{9D8B030D-6E8A-4147-A177-3AD203B41FA5}">
                      <a16:colId xmlns:a16="http://schemas.microsoft.com/office/drawing/2014/main" xmlns="" val="20001"/>
                    </a:ext>
                  </a:extLst>
                </a:gridCol>
                <a:gridCol w="2060786">
                  <a:extLst>
                    <a:ext uri="{9D8B030D-6E8A-4147-A177-3AD203B41FA5}">
                      <a16:colId xmlns:a16="http://schemas.microsoft.com/office/drawing/2014/main" xmlns="" val="20002"/>
                    </a:ext>
                  </a:extLst>
                </a:gridCol>
              </a:tblGrid>
              <a:tr h="38365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Assignment Method</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10</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ctr" latinLnBrk="0" hangingPunct="1"/>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20</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83657">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Interface-based assignment</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 0/0/1 and </a:t>
                      </a:r>
                      <a:r>
                        <a:rPr lang="en-US"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 0/0/3</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 0/0/2 and </a:t>
                      </a:r>
                      <a:r>
                        <a:rPr lang="en-US"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 0/0/</a:t>
                      </a:r>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4</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1"/>
                  </a:ext>
                </a:extLst>
              </a:tr>
              <a:tr h="383657">
                <a:tc>
                  <a:txBody>
                    <a:bodyPr/>
                    <a:lstStyle/>
                    <a:p>
                      <a:pPr marL="0" algn="l" defTabSz="914400"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address-based assignment</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 and MAC 3</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 and MAC 4</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2"/>
                  </a:ext>
                </a:extLst>
              </a:tr>
              <a:tr h="383657">
                <a:tc>
                  <a:txBody>
                    <a:bodyPr/>
                    <a:lstStyle/>
                    <a:p>
                      <a:pPr marL="0" algn="l" defTabSz="914400"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subnet-based assignment</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10.0.1.*</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10.0.2.*</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3"/>
                  </a:ext>
                </a:extLst>
              </a:tr>
              <a:tr h="383657">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Protocol-based assignment</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IPv6</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4"/>
                  </a:ext>
                </a:extLst>
              </a:tr>
              <a:tr h="617197">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Policy-based assignment</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10.0.1.* +</a:t>
                      </a:r>
                      <a:r>
                        <a:rPr lang="en-US"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GE 0/0/1 + MAC 1</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10.0.2.*</a:t>
                      </a:r>
                      <a:r>
                        <a:rPr lang="en-US"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 GE 0/0/2 + MAC 2</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grpSp>
        <p:nvGrpSpPr>
          <p:cNvPr id="34" name="组合 33"/>
          <p:cNvGrpSpPr/>
          <p:nvPr/>
        </p:nvGrpSpPr>
        <p:grpSpPr>
          <a:xfrm>
            <a:off x="8172938" y="5960"/>
            <a:ext cx="3572874" cy="312029"/>
            <a:chOff x="8172938" y="5960"/>
            <a:chExt cx="3572874" cy="312029"/>
          </a:xfrm>
        </p:grpSpPr>
        <p:sp>
          <p:nvSpPr>
            <p:cNvPr id="35" name="燕尾形 34"/>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36" name="燕尾形 35"/>
            <p:cNvSpPr/>
            <p:nvPr/>
          </p:nvSpPr>
          <p:spPr bwMode="auto">
            <a:xfrm>
              <a:off x="9282915" y="5960"/>
              <a:ext cx="1212006"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b="1" dirty="0">
                  <a:solidFill>
                    <a:schemeClr val="bg1"/>
                  </a:solidFill>
                  <a:latin typeface="Huawei Sans" panose="020C0503030203020204" pitchFamily="34" charset="0"/>
                </a:rPr>
                <a:t>VLAN Assignment</a:t>
              </a:r>
            </a:p>
          </p:txBody>
        </p:sp>
        <p:sp>
          <p:nvSpPr>
            <p:cNvPr id="37" name="燕尾形 36"/>
            <p:cNvSpPr/>
            <p:nvPr/>
          </p:nvSpPr>
          <p:spPr bwMode="auto">
            <a:xfrm>
              <a:off x="10377812" y="5960"/>
              <a:ext cx="1368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dirty="0">
                  <a:latin typeface="Huawei Sans" panose="020C0503030203020204" pitchFamily="34" charset="0"/>
                </a:rPr>
                <a:t>VLAN Frame Processing</a:t>
              </a:r>
            </a:p>
          </p:txBody>
        </p:sp>
      </p:grpSp>
    </p:spTree>
    <p:extLst>
      <p:ext uri="{BB962C8B-B14F-4D97-AF65-F5344CB8AC3E}">
        <p14:creationId xmlns:p14="http://schemas.microsoft.com/office/powerpoint/2010/main" val="284994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46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1290342" y="4100507"/>
            <a:ext cx="2086009" cy="975180"/>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3448511" y="4100507"/>
            <a:ext cx="2143434" cy="97518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 name="标题 2"/>
          <p:cNvSpPr>
            <a:spLocks noGrp="1"/>
          </p:cNvSpPr>
          <p:nvPr>
            <p:ph type="title"/>
          </p:nvPr>
        </p:nvSpPr>
        <p:spPr/>
        <p:txBody>
          <a:bodyPr/>
          <a:lstStyle/>
          <a:p>
            <a:r>
              <a:rPr lang="en-US" smtClean="0"/>
              <a:t>Interface-based VLAN Assignment</a:t>
            </a:r>
            <a:endParaRPr lang="en-US"/>
          </a:p>
        </p:txBody>
      </p:sp>
      <p:pic>
        <p:nvPicPr>
          <p:cNvPr id="39" name="图片 38" descr="PC.png"/>
          <p:cNvPicPr>
            <a:picLocks noChangeAspect="1"/>
          </p:cNvPicPr>
          <p:nvPr/>
        </p:nvPicPr>
        <p:blipFill>
          <a:blip r:embed="rId3" cstate="print"/>
          <a:stretch>
            <a:fillRect/>
          </a:stretch>
        </p:blipFill>
        <p:spPr>
          <a:xfrm>
            <a:off x="3539716" y="4185136"/>
            <a:ext cx="609376" cy="468000"/>
          </a:xfrm>
          <a:prstGeom prst="rect">
            <a:avLst/>
          </a:prstGeom>
        </p:spPr>
      </p:pic>
      <p:pic>
        <p:nvPicPr>
          <p:cNvPr id="40" name="图片 39" descr="PC.png"/>
          <p:cNvPicPr>
            <a:picLocks noChangeAspect="1"/>
          </p:cNvPicPr>
          <p:nvPr/>
        </p:nvPicPr>
        <p:blipFill>
          <a:blip r:embed="rId3" cstate="print"/>
          <a:stretch>
            <a:fillRect/>
          </a:stretch>
        </p:blipFill>
        <p:spPr>
          <a:xfrm>
            <a:off x="4874556" y="4185136"/>
            <a:ext cx="609376" cy="468000"/>
          </a:xfrm>
          <a:prstGeom prst="rect">
            <a:avLst/>
          </a:prstGeom>
        </p:spPr>
      </p:pic>
      <p:cxnSp>
        <p:nvCxnSpPr>
          <p:cNvPr id="41" name="直接连接符 40"/>
          <p:cNvCxnSpPr>
            <a:stCxn id="39" idx="0"/>
          </p:cNvCxnSpPr>
          <p:nvPr/>
        </p:nvCxnSpPr>
        <p:spPr bwMode="auto">
          <a:xfrm flipV="1">
            <a:off x="3844404" y="2708860"/>
            <a:ext cx="600645"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40" idx="0"/>
          </p:cNvCxnSpPr>
          <p:nvPr/>
        </p:nvCxnSpPr>
        <p:spPr bwMode="auto">
          <a:xfrm flipH="1" flipV="1">
            <a:off x="4697077" y="2708860"/>
            <a:ext cx="482167"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49" idx="3"/>
            <a:endCxn id="44" idx="1"/>
          </p:cNvCxnSpPr>
          <p:nvPr/>
        </p:nvCxnSpPr>
        <p:spPr bwMode="auto">
          <a:xfrm>
            <a:off x="2758093" y="2726892"/>
            <a:ext cx="14761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257" y="2456892"/>
            <a:ext cx="658537" cy="540000"/>
          </a:xfrm>
          <a:prstGeom prst="rect">
            <a:avLst/>
          </a:prstGeom>
        </p:spPr>
      </p:pic>
      <p:pic>
        <p:nvPicPr>
          <p:cNvPr id="45" name="图片 44" descr="PC.png"/>
          <p:cNvPicPr>
            <a:picLocks noChangeAspect="1"/>
          </p:cNvPicPr>
          <p:nvPr/>
        </p:nvPicPr>
        <p:blipFill>
          <a:blip r:embed="rId3" cstate="print"/>
          <a:stretch>
            <a:fillRect/>
          </a:stretch>
        </p:blipFill>
        <p:spPr>
          <a:xfrm>
            <a:off x="1379476" y="4185136"/>
            <a:ext cx="609376" cy="468000"/>
          </a:xfrm>
          <a:prstGeom prst="rect">
            <a:avLst/>
          </a:prstGeom>
        </p:spPr>
      </p:pic>
      <p:pic>
        <p:nvPicPr>
          <p:cNvPr id="46" name="图片 45" descr="PC.png"/>
          <p:cNvPicPr>
            <a:picLocks noChangeAspect="1"/>
          </p:cNvPicPr>
          <p:nvPr/>
        </p:nvPicPr>
        <p:blipFill>
          <a:blip r:embed="rId3" cstate="print"/>
          <a:stretch>
            <a:fillRect/>
          </a:stretch>
        </p:blipFill>
        <p:spPr>
          <a:xfrm>
            <a:off x="2714316" y="4185136"/>
            <a:ext cx="609376" cy="468000"/>
          </a:xfrm>
          <a:prstGeom prst="rect">
            <a:avLst/>
          </a:prstGeom>
        </p:spPr>
      </p:pic>
      <p:cxnSp>
        <p:nvCxnSpPr>
          <p:cNvPr id="47" name="直接连接符 46"/>
          <p:cNvCxnSpPr>
            <a:stCxn id="45" idx="0"/>
          </p:cNvCxnSpPr>
          <p:nvPr/>
        </p:nvCxnSpPr>
        <p:spPr bwMode="auto">
          <a:xfrm flipV="1">
            <a:off x="1684164" y="2708860"/>
            <a:ext cx="600645"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6" idx="0"/>
          </p:cNvCxnSpPr>
          <p:nvPr/>
        </p:nvCxnSpPr>
        <p:spPr bwMode="auto">
          <a:xfrm flipH="1" flipV="1">
            <a:off x="2536837" y="2708860"/>
            <a:ext cx="482167"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9556" y="2456892"/>
            <a:ext cx="658537" cy="540000"/>
          </a:xfrm>
          <a:prstGeom prst="rect">
            <a:avLst/>
          </a:prstGeom>
        </p:spPr>
      </p:pic>
      <p:sp>
        <p:nvSpPr>
          <p:cNvPr id="50" name="矩形 49"/>
          <p:cNvSpPr/>
          <p:nvPr/>
        </p:nvSpPr>
        <p:spPr>
          <a:xfrm>
            <a:off x="2063552" y="2087749"/>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51" name="矩形 50"/>
          <p:cNvSpPr/>
          <p:nvPr/>
        </p:nvSpPr>
        <p:spPr>
          <a:xfrm>
            <a:off x="4203485" y="2098510"/>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52" name="矩形 51"/>
          <p:cNvSpPr/>
          <p:nvPr/>
        </p:nvSpPr>
        <p:spPr>
          <a:xfrm>
            <a:off x="1307468" y="4617132"/>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53" name="矩形 52"/>
          <p:cNvSpPr/>
          <p:nvPr/>
        </p:nvSpPr>
        <p:spPr>
          <a:xfrm>
            <a:off x="2639616" y="4617132"/>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54" name="矩形 53"/>
          <p:cNvSpPr/>
          <p:nvPr/>
        </p:nvSpPr>
        <p:spPr>
          <a:xfrm>
            <a:off x="3467708" y="4617132"/>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55" name="矩形 54"/>
          <p:cNvSpPr/>
          <p:nvPr/>
        </p:nvSpPr>
        <p:spPr>
          <a:xfrm>
            <a:off x="4799856" y="4617132"/>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56" name="矩形 55"/>
          <p:cNvSpPr/>
          <p:nvPr/>
        </p:nvSpPr>
        <p:spPr>
          <a:xfrm>
            <a:off x="1847528" y="4761148"/>
            <a:ext cx="1008112"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57" name="矩形 56"/>
          <p:cNvSpPr/>
          <p:nvPr/>
        </p:nvSpPr>
        <p:spPr>
          <a:xfrm>
            <a:off x="4043772" y="4761148"/>
            <a:ext cx="1008112"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58" name="矩形 57"/>
          <p:cNvSpPr/>
          <p:nvPr/>
        </p:nvSpPr>
        <p:spPr>
          <a:xfrm>
            <a:off x="1307468" y="2924944"/>
            <a:ext cx="828092" cy="276999"/>
          </a:xfrm>
          <a:prstGeom prst="rect">
            <a:avLst/>
          </a:prstGeom>
        </p:spPr>
        <p:txBody>
          <a:bodyPr wrap="square">
            <a:noAutofit/>
          </a:bodyPr>
          <a:lstStyle/>
          <a:p>
            <a:pPr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59" name="矩形 58"/>
          <p:cNvSpPr/>
          <p:nvPr/>
        </p:nvSpPr>
        <p:spPr>
          <a:xfrm>
            <a:off x="2675620" y="2924944"/>
            <a:ext cx="808744"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60" name="矩形 59"/>
          <p:cNvSpPr/>
          <p:nvPr/>
        </p:nvSpPr>
        <p:spPr>
          <a:xfrm>
            <a:off x="3539716" y="2924944"/>
            <a:ext cx="756084"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61" name="矩形 60"/>
          <p:cNvSpPr/>
          <p:nvPr/>
        </p:nvSpPr>
        <p:spPr>
          <a:xfrm>
            <a:off x="4871864" y="2924944"/>
            <a:ext cx="78843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62" name="矩形 61"/>
          <p:cNvSpPr/>
          <p:nvPr/>
        </p:nvSpPr>
        <p:spPr>
          <a:xfrm>
            <a:off x="2675620" y="242088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63" name="矩形 62"/>
          <p:cNvSpPr/>
          <p:nvPr/>
        </p:nvSpPr>
        <p:spPr>
          <a:xfrm>
            <a:off x="3575720" y="242088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68" name="矩形 67"/>
          <p:cNvSpPr/>
          <p:nvPr/>
        </p:nvSpPr>
        <p:spPr>
          <a:xfrm rot="17589369">
            <a:off x="1266223" y="3509366"/>
            <a:ext cx="461409" cy="25202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7" name="直接箭头连接符 6"/>
          <p:cNvCxnSpPr/>
          <p:nvPr/>
        </p:nvCxnSpPr>
        <p:spPr bwMode="auto">
          <a:xfrm flipV="1">
            <a:off x="1595500" y="3498553"/>
            <a:ext cx="216024" cy="468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78" name="组合 77"/>
          <p:cNvGrpSpPr/>
          <p:nvPr/>
        </p:nvGrpSpPr>
        <p:grpSpPr>
          <a:xfrm>
            <a:off x="1264814" y="5337215"/>
            <a:ext cx="3053426" cy="523616"/>
            <a:chOff x="2426210" y="5193196"/>
            <a:chExt cx="2701540" cy="504010"/>
          </a:xfrm>
        </p:grpSpPr>
        <p:sp>
          <p:nvSpPr>
            <p:cNvPr id="80" name="圆角矩形标注 79"/>
            <p:cNvSpPr/>
            <p:nvPr/>
          </p:nvSpPr>
          <p:spPr>
            <a:xfrm>
              <a:off x="2448799" y="5193196"/>
              <a:ext cx="2664296" cy="504010"/>
            </a:xfrm>
            <a:prstGeom prst="wedgeRoundRectCallout">
              <a:avLst>
                <a:gd name="adj1" fmla="val -23299"/>
                <a:gd name="adj2" fmla="val -102365"/>
                <a:gd name="adj3" fmla="val 1666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82" name="文本框 81"/>
            <p:cNvSpPr txBox="1"/>
            <p:nvPr/>
          </p:nvSpPr>
          <p:spPr bwMode="auto">
            <a:xfrm>
              <a:off x="2426210" y="5272134"/>
              <a:ext cx="2701540" cy="324036"/>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en-US"/>
              </a:defPPr>
              <a:lvl1pPr algn="ctr" fontAlgn="b">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pPr fontAlgn="ctr"/>
              <a:r>
                <a:rPr lang="en-US" dirty="0">
                  <a:latin typeface="Huawei Sans" panose="020C0503030203020204" pitchFamily="34" charset="0"/>
                </a:rPr>
                <a:t>The VLAN </a:t>
              </a:r>
              <a:r>
                <a:rPr lang="en-US" dirty="0">
                  <a:solidFill>
                    <a:srgbClr val="EC7061"/>
                  </a:solidFill>
                  <a:latin typeface="Huawei Sans" panose="020C0503030203020204" pitchFamily="34" charset="0"/>
                </a:rPr>
                <a:t>needs</a:t>
              </a:r>
              <a:r>
                <a:rPr lang="en-US" dirty="0">
                  <a:latin typeface="Huawei Sans" panose="020C0503030203020204" pitchFamily="34" charset="0"/>
                </a:rPr>
                <a:t> to be reconfigured if PCs move.</a:t>
              </a:r>
            </a:p>
          </p:txBody>
        </p:sp>
      </p:grpSp>
      <p:sp>
        <p:nvSpPr>
          <p:cNvPr id="74" name="矩形 73"/>
          <p:cNvSpPr/>
          <p:nvPr/>
        </p:nvSpPr>
        <p:spPr bwMode="gray">
          <a:xfrm>
            <a:off x="1631472" y="2068239"/>
            <a:ext cx="461409" cy="237247"/>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bwMode="gray">
          <a:xfrm>
            <a:off x="1343472" y="2060848"/>
            <a:ext cx="288000" cy="252028"/>
          </a:xfrm>
          <a:prstGeom prst="rect">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4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矩形 82"/>
          <p:cNvSpPr/>
          <p:nvPr/>
        </p:nvSpPr>
        <p:spPr bwMode="gray">
          <a:xfrm>
            <a:off x="1127448" y="2054174"/>
            <a:ext cx="720080" cy="307777"/>
          </a:xfrm>
          <a:prstGeom prst="rect">
            <a:avLst/>
          </a:prstGeom>
        </p:spPr>
        <p:txBody>
          <a:bodyPr wrap="square">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p>
        </p:txBody>
      </p:sp>
      <p:sp>
        <p:nvSpPr>
          <p:cNvPr id="71" name="圆角矩形 75"/>
          <p:cNvSpPr/>
          <p:nvPr/>
        </p:nvSpPr>
        <p:spPr>
          <a:xfrm>
            <a:off x="6528048" y="1481300"/>
            <a:ext cx="47427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Interface-based VLAN Assignment</a:t>
            </a:r>
          </a:p>
        </p:txBody>
      </p:sp>
      <p:sp>
        <p:nvSpPr>
          <p:cNvPr id="72" name="圆角矩形 75"/>
          <p:cNvSpPr/>
          <p:nvPr/>
        </p:nvSpPr>
        <p:spPr>
          <a:xfrm>
            <a:off x="6528048" y="1912804"/>
            <a:ext cx="4742744" cy="412410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spcBef>
                <a:spcPts val="0"/>
              </a:spcBef>
              <a:spcAft>
                <a:spcPts val="600"/>
              </a:spcAft>
              <a:buFont typeface="Arial" panose="020B0604020202020204" pitchFamily="34" charset="0"/>
              <a:buChar char="•"/>
            </a:pPr>
            <a:r>
              <a:rPr lang="en-US" sz="1600" b="1" dirty="0">
                <a:solidFill>
                  <a:prstClr val="black"/>
                </a:solidFill>
                <a:latin typeface="Huawei Sans" panose="020C0503030203020204" pitchFamily="34" charset="0"/>
              </a:rPr>
              <a:t>Principles</a:t>
            </a:r>
          </a:p>
          <a:p>
            <a:pPr marL="360000" indent="-180000" fontAlgn="ctr">
              <a:spcBef>
                <a:spcPts val="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VLANs are assigned based on interfaces.</a:t>
            </a:r>
          </a:p>
          <a:p>
            <a:pPr marL="360000" indent="-180000" fontAlgn="ctr">
              <a:spcBef>
                <a:spcPts val="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 network administrator preconfigures a PVID for each switch interface and assigns each interface to a VLAN corresponding to the PVID.</a:t>
            </a:r>
          </a:p>
          <a:p>
            <a:pPr marL="360000" indent="-180000" fontAlgn="ctr">
              <a:spcBef>
                <a:spcPts val="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After an interface receives an untagged frame, the switch adds a tag carrying the PVID of the interface to the frame. The frame is then transmitted in the specified VLAN.</a:t>
            </a:r>
          </a:p>
          <a:p>
            <a:pPr marL="177800" indent="-177800" fontAlgn="ctr">
              <a:spcBef>
                <a:spcPts val="0"/>
              </a:spcBef>
              <a:spcAft>
                <a:spcPts val="600"/>
              </a:spcAft>
              <a:buFont typeface="Arial" panose="020B0604020202020204" pitchFamily="34" charset="0"/>
              <a:buChar char="•"/>
            </a:pPr>
            <a:r>
              <a:rPr lang="en-US" altLang="zh-CN" sz="1600" b="1" dirty="0" smtClean="0">
                <a:solidFill>
                  <a:prstClr val="black"/>
                </a:solidFill>
                <a:latin typeface="Huawei Sans" panose="020C0503030203020204" pitchFamily="34" charset="0"/>
              </a:rPr>
              <a:t>Port </a:t>
            </a:r>
            <a:r>
              <a:rPr lang="en-US" sz="1600" b="1" dirty="0" smtClean="0">
                <a:solidFill>
                  <a:prstClr val="black"/>
                </a:solidFill>
                <a:latin typeface="Huawei Sans" panose="020C0503030203020204" pitchFamily="34" charset="0"/>
              </a:rPr>
              <a:t>Default </a:t>
            </a:r>
            <a:r>
              <a:rPr lang="en-US" sz="1600" b="1" dirty="0">
                <a:solidFill>
                  <a:prstClr val="black"/>
                </a:solidFill>
                <a:latin typeface="Huawei Sans" panose="020C0503030203020204" pitchFamily="34" charset="0"/>
              </a:rPr>
              <a:t>VLAN ID: PVID</a:t>
            </a:r>
          </a:p>
          <a:p>
            <a:pPr marL="360000" indent="-180000"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Default VLAN ID for an interface</a:t>
            </a:r>
          </a:p>
          <a:p>
            <a:pPr marL="360000" indent="-180000"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Value range: 1–4094</a:t>
            </a:r>
          </a:p>
        </p:txBody>
      </p:sp>
      <p:grpSp>
        <p:nvGrpSpPr>
          <p:cNvPr id="64" name="组合 63"/>
          <p:cNvGrpSpPr/>
          <p:nvPr/>
        </p:nvGrpSpPr>
        <p:grpSpPr>
          <a:xfrm>
            <a:off x="8172938" y="5960"/>
            <a:ext cx="3572874" cy="312029"/>
            <a:chOff x="8172938" y="5960"/>
            <a:chExt cx="3572874" cy="312029"/>
          </a:xfrm>
        </p:grpSpPr>
        <p:sp>
          <p:nvSpPr>
            <p:cNvPr id="66" name="燕尾形 65"/>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73" name="燕尾形 72"/>
            <p:cNvSpPr/>
            <p:nvPr/>
          </p:nvSpPr>
          <p:spPr bwMode="auto">
            <a:xfrm>
              <a:off x="9282915" y="5960"/>
              <a:ext cx="1212006"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b="1" dirty="0">
                  <a:solidFill>
                    <a:schemeClr val="bg1"/>
                  </a:solidFill>
                  <a:latin typeface="Huawei Sans" panose="020C0503030203020204" pitchFamily="34" charset="0"/>
                </a:rPr>
                <a:t>VLAN Assignment</a:t>
              </a:r>
            </a:p>
          </p:txBody>
        </p:sp>
        <p:sp>
          <p:nvSpPr>
            <p:cNvPr id="76" name="燕尾形 75"/>
            <p:cNvSpPr/>
            <p:nvPr/>
          </p:nvSpPr>
          <p:spPr bwMode="auto">
            <a:xfrm>
              <a:off x="10377812" y="5960"/>
              <a:ext cx="1368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dirty="0">
                  <a:latin typeface="Huawei Sans" panose="020C0503030203020204" pitchFamily="34" charset="0"/>
                </a:rPr>
                <a:t>VLAN Frame Processing</a:t>
              </a:r>
            </a:p>
          </p:txBody>
        </p:sp>
      </p:grpSp>
    </p:spTree>
    <p:extLst>
      <p:ext uri="{BB962C8B-B14F-4D97-AF65-F5344CB8AC3E}">
        <p14:creationId xmlns:p14="http://schemas.microsoft.com/office/powerpoint/2010/main" val="3677573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MAC Address-based VLAN Assignment</a:t>
            </a:r>
            <a:endParaRPr lang="en-US"/>
          </a:p>
        </p:txBody>
      </p:sp>
      <p:graphicFrame>
        <p:nvGraphicFramePr>
          <p:cNvPr id="64" name="表格 63"/>
          <p:cNvGraphicFramePr>
            <a:graphicFrameLocks noGrp="1"/>
          </p:cNvGraphicFramePr>
          <p:nvPr>
            <p:extLst/>
          </p:nvPr>
        </p:nvGraphicFramePr>
        <p:xfrm>
          <a:off x="1216175" y="1845913"/>
          <a:ext cx="2628228" cy="1127760"/>
        </p:xfrm>
        <a:graphic>
          <a:graphicData uri="http://schemas.openxmlformats.org/drawingml/2006/table">
            <a:tbl>
              <a:tblPr firstRow="1" bandRow="1">
                <a:tableStyleId>{5C22544A-7EE6-4342-B048-85BDC9FD1C3A}</a:tableStyleId>
              </a:tblPr>
              <a:tblGrid>
                <a:gridCol w="1314114">
                  <a:extLst>
                    <a:ext uri="{9D8B030D-6E8A-4147-A177-3AD203B41FA5}">
                      <a16:colId xmlns:a16="http://schemas.microsoft.com/office/drawing/2014/main" xmlns="" val="20000"/>
                    </a:ext>
                  </a:extLst>
                </a:gridCol>
                <a:gridCol w="1314114">
                  <a:extLst>
                    <a:ext uri="{9D8B030D-6E8A-4147-A177-3AD203B41FA5}">
                      <a16:colId xmlns:a16="http://schemas.microsoft.com/office/drawing/2014/main" xmlns="" val="20001"/>
                    </a:ext>
                  </a:extLst>
                </a:gridCol>
              </a:tblGrid>
              <a:tr h="222789">
                <a:tc>
                  <a:txBody>
                    <a:bodyPr/>
                    <a:lstStyle/>
                    <a:p>
                      <a:pPr algn="ctr" fontAlgn="ctr"/>
                      <a:r>
                        <a:rPr lang="en-US" sz="14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14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ID</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00510">
                <a:tc>
                  <a:txBody>
                    <a:bodyPr/>
                    <a:lstStyle/>
                    <a:p>
                      <a:pPr algn="ctr" fontAlgn="ctr"/>
                      <a:r>
                        <a:rPr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00510">
                <a:tc>
                  <a:txBody>
                    <a:bodyPr/>
                    <a:lstStyle/>
                    <a:p>
                      <a:pPr algn="ctr" fontAlgn="ctr"/>
                      <a:r>
                        <a:rPr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00510">
                <a:tc>
                  <a:txBody>
                    <a:bodyPr/>
                    <a:lstStyle/>
                    <a:p>
                      <a:pPr algn="ctr" fontAlgn="ctr"/>
                      <a:r>
                        <a:rPr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65" name="矩形 64"/>
          <p:cNvSpPr/>
          <p:nvPr/>
        </p:nvSpPr>
        <p:spPr>
          <a:xfrm>
            <a:off x="895990" y="1263474"/>
            <a:ext cx="3391680" cy="563778"/>
          </a:xfrm>
          <a:prstGeom prst="rect">
            <a:avLst/>
          </a:prstGeom>
        </p:spPr>
        <p:txBody>
          <a:bodyPr wrap="square">
            <a:noAutofit/>
          </a:bodyPr>
          <a:lstStyle/>
          <a:p>
            <a:pPr algn="ct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Mapping Between MAC Addresses and VLAN IDs on SW1</a:t>
            </a:r>
          </a:p>
        </p:txBody>
      </p:sp>
      <p:sp>
        <p:nvSpPr>
          <p:cNvPr id="75" name="圆角矩形 75"/>
          <p:cNvSpPr/>
          <p:nvPr/>
        </p:nvSpPr>
        <p:spPr>
          <a:xfrm>
            <a:off x="6528048" y="1481300"/>
            <a:ext cx="5116556"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MAC Address-based VLAN Assignment</a:t>
            </a:r>
          </a:p>
        </p:txBody>
      </p:sp>
      <p:sp>
        <p:nvSpPr>
          <p:cNvPr id="76" name="圆角矩形 75"/>
          <p:cNvSpPr/>
          <p:nvPr/>
        </p:nvSpPr>
        <p:spPr>
          <a:xfrm>
            <a:off x="6528048" y="1912804"/>
            <a:ext cx="5116556" cy="34244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spcBef>
                <a:spcPts val="0"/>
              </a:spcBef>
              <a:spcAft>
                <a:spcPts val="600"/>
              </a:spcAft>
              <a:buFont typeface="Arial" panose="020B0604020202020204" pitchFamily="34" charset="0"/>
              <a:buChar char="•"/>
            </a:pPr>
            <a:r>
              <a:rPr lang="en-US" sz="1600" b="1" dirty="0">
                <a:solidFill>
                  <a:prstClr val="black"/>
                </a:solidFill>
                <a:latin typeface="Huawei Sans" panose="020C0503030203020204" pitchFamily="34" charset="0"/>
              </a:rPr>
              <a:t>Principles</a:t>
            </a:r>
          </a:p>
          <a:p>
            <a:pPr marL="360000" indent="-180000"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VLANs are assigned based on the source MAC addresses of frames.</a:t>
            </a:r>
          </a:p>
          <a:p>
            <a:pPr marL="360000" indent="-180000"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 network administrator preconfigures the mapping between MAC addresses and VLAN IDs.</a:t>
            </a:r>
          </a:p>
          <a:p>
            <a:pPr marL="360000" indent="-180000"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After receiving an untagged frame, a switch adds the VLAN tag mapping the source MAC address of the frame to the frame. The frame is then transmitted in the specified VLAN.</a:t>
            </a:r>
          </a:p>
          <a:p>
            <a:pPr marL="177800" indent="-177800" fontAlgn="ctr">
              <a:spcBef>
                <a:spcPts val="0"/>
              </a:spcBef>
              <a:spcAft>
                <a:spcPts val="600"/>
              </a:spcAft>
              <a:buFont typeface="Arial" panose="020B0604020202020204" pitchFamily="34" charset="0"/>
              <a:buChar char="•"/>
            </a:pPr>
            <a:r>
              <a:rPr lang="en-US" sz="1600" b="1" dirty="0">
                <a:solidFill>
                  <a:prstClr val="black"/>
                </a:solidFill>
                <a:latin typeface="Huawei Sans" panose="020C0503030203020204" pitchFamily="34" charset="0"/>
              </a:rPr>
              <a:t>Mapping table</a:t>
            </a:r>
          </a:p>
          <a:p>
            <a:pPr marL="360000" indent="-180000" fontAlgn="ctr">
              <a:spcAft>
                <a:spcPts val="600"/>
              </a:spcAft>
              <a:buFont typeface="Huawei Sans" panose="020C0503030203020204" pitchFamily="34" charset="0"/>
              <a:buChar char="▫"/>
            </a:pPr>
            <a:r>
              <a:rPr lang="en-US" sz="1600" dirty="0">
                <a:solidFill>
                  <a:prstClr val="black"/>
                </a:solidFill>
                <a:latin typeface="Huawei Sans" panose="020C0503030203020204" pitchFamily="34" charset="0"/>
              </a:rPr>
              <a:t>Records the mapping between MAC addresses and VLAN IDs.</a:t>
            </a:r>
          </a:p>
        </p:txBody>
      </p:sp>
      <p:grpSp>
        <p:nvGrpSpPr>
          <p:cNvPr id="2" name="组合 1"/>
          <p:cNvGrpSpPr/>
          <p:nvPr/>
        </p:nvGrpSpPr>
        <p:grpSpPr>
          <a:xfrm>
            <a:off x="1000155" y="3028375"/>
            <a:ext cx="4605025" cy="3251156"/>
            <a:chOff x="1000155" y="3116057"/>
            <a:chExt cx="4605025" cy="3251156"/>
          </a:xfrm>
        </p:grpSpPr>
        <p:sp>
          <p:nvSpPr>
            <p:cNvPr id="58" name="矩形 57"/>
            <p:cNvSpPr/>
            <p:nvPr/>
          </p:nvSpPr>
          <p:spPr>
            <a:xfrm>
              <a:off x="1303577" y="4780017"/>
              <a:ext cx="2086009" cy="975180"/>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3461746" y="4780017"/>
              <a:ext cx="2143434" cy="97518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39" name="图片 38" descr="PC.png"/>
            <p:cNvPicPr>
              <a:picLocks noChangeAspect="1"/>
            </p:cNvPicPr>
            <p:nvPr/>
          </p:nvPicPr>
          <p:blipFill>
            <a:blip r:embed="rId3" cstate="print"/>
            <a:stretch>
              <a:fillRect/>
            </a:stretch>
          </p:blipFill>
          <p:spPr>
            <a:xfrm>
              <a:off x="3539716" y="4869212"/>
              <a:ext cx="609376" cy="468000"/>
            </a:xfrm>
            <a:prstGeom prst="rect">
              <a:avLst/>
            </a:prstGeom>
          </p:spPr>
        </p:pic>
        <p:pic>
          <p:nvPicPr>
            <p:cNvPr id="40" name="图片 39" descr="PC.png"/>
            <p:cNvPicPr>
              <a:picLocks noChangeAspect="1"/>
            </p:cNvPicPr>
            <p:nvPr/>
          </p:nvPicPr>
          <p:blipFill>
            <a:blip r:embed="rId3" cstate="print"/>
            <a:stretch>
              <a:fillRect/>
            </a:stretch>
          </p:blipFill>
          <p:spPr>
            <a:xfrm>
              <a:off x="4874556" y="4869212"/>
              <a:ext cx="609376" cy="468000"/>
            </a:xfrm>
            <a:prstGeom prst="rect">
              <a:avLst/>
            </a:prstGeom>
          </p:spPr>
        </p:pic>
        <p:cxnSp>
          <p:nvCxnSpPr>
            <p:cNvPr id="41" name="直接连接符 40"/>
            <p:cNvCxnSpPr>
              <a:stCxn id="39" idx="0"/>
              <a:endCxn id="44" idx="0"/>
            </p:cNvCxnSpPr>
            <p:nvPr/>
          </p:nvCxnSpPr>
          <p:spPr bwMode="auto">
            <a:xfrm flipV="1">
              <a:off x="3844404" y="3393056"/>
              <a:ext cx="719122"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40" idx="0"/>
              <a:endCxn id="44" idx="0"/>
            </p:cNvCxnSpPr>
            <p:nvPr/>
          </p:nvCxnSpPr>
          <p:spPr bwMode="auto">
            <a:xfrm flipH="1" flipV="1">
              <a:off x="4563526" y="3393056"/>
              <a:ext cx="615718"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49" idx="3"/>
              <a:endCxn id="44" idx="1"/>
            </p:cNvCxnSpPr>
            <p:nvPr/>
          </p:nvCxnSpPr>
          <p:spPr bwMode="auto">
            <a:xfrm>
              <a:off x="2758093" y="3663056"/>
              <a:ext cx="14761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257" y="3393056"/>
              <a:ext cx="658537" cy="540000"/>
            </a:xfrm>
            <a:prstGeom prst="rect">
              <a:avLst/>
            </a:prstGeom>
          </p:spPr>
        </p:pic>
        <p:pic>
          <p:nvPicPr>
            <p:cNvPr id="45" name="图片 44" descr="PC.png"/>
            <p:cNvPicPr>
              <a:picLocks noChangeAspect="1"/>
            </p:cNvPicPr>
            <p:nvPr/>
          </p:nvPicPr>
          <p:blipFill>
            <a:blip r:embed="rId3" cstate="print"/>
            <a:stretch>
              <a:fillRect/>
            </a:stretch>
          </p:blipFill>
          <p:spPr>
            <a:xfrm>
              <a:off x="1379476" y="4869212"/>
              <a:ext cx="609376" cy="468000"/>
            </a:xfrm>
            <a:prstGeom prst="rect">
              <a:avLst/>
            </a:prstGeom>
          </p:spPr>
        </p:pic>
        <p:pic>
          <p:nvPicPr>
            <p:cNvPr id="46" name="图片 45" descr="PC.png"/>
            <p:cNvPicPr>
              <a:picLocks noChangeAspect="1"/>
            </p:cNvPicPr>
            <p:nvPr/>
          </p:nvPicPr>
          <p:blipFill>
            <a:blip r:embed="rId3" cstate="print"/>
            <a:stretch>
              <a:fillRect/>
            </a:stretch>
          </p:blipFill>
          <p:spPr>
            <a:xfrm>
              <a:off x="2714316" y="4869212"/>
              <a:ext cx="609376" cy="468000"/>
            </a:xfrm>
            <a:prstGeom prst="rect">
              <a:avLst/>
            </a:prstGeom>
          </p:spPr>
        </p:pic>
        <p:cxnSp>
          <p:nvCxnSpPr>
            <p:cNvPr id="47" name="直接连接符 46"/>
            <p:cNvCxnSpPr>
              <a:stCxn id="45" idx="0"/>
              <a:endCxn id="49" idx="0"/>
            </p:cNvCxnSpPr>
            <p:nvPr/>
          </p:nvCxnSpPr>
          <p:spPr bwMode="auto">
            <a:xfrm flipV="1">
              <a:off x="1684164" y="3393056"/>
              <a:ext cx="744661"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6" idx="0"/>
              <a:endCxn id="49" idx="0"/>
            </p:cNvCxnSpPr>
            <p:nvPr/>
          </p:nvCxnSpPr>
          <p:spPr bwMode="auto">
            <a:xfrm flipH="1" flipV="1">
              <a:off x="2428825" y="3393056"/>
              <a:ext cx="590179"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9556" y="3393056"/>
              <a:ext cx="658537" cy="540000"/>
            </a:xfrm>
            <a:prstGeom prst="rect">
              <a:avLst/>
            </a:prstGeom>
          </p:spPr>
        </p:pic>
        <p:sp>
          <p:nvSpPr>
            <p:cNvPr id="50" name="矩形 49"/>
            <p:cNvSpPr/>
            <p:nvPr/>
          </p:nvSpPr>
          <p:spPr>
            <a:xfrm>
              <a:off x="2063552" y="3116057"/>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51" name="矩形 50"/>
            <p:cNvSpPr/>
            <p:nvPr/>
          </p:nvSpPr>
          <p:spPr>
            <a:xfrm>
              <a:off x="4151784" y="3116057"/>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52" name="矩形 51"/>
            <p:cNvSpPr/>
            <p:nvPr/>
          </p:nvSpPr>
          <p:spPr>
            <a:xfrm>
              <a:off x="1307468" y="5301208"/>
              <a:ext cx="720080"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1</a:t>
              </a:r>
            </a:p>
          </p:txBody>
        </p:sp>
        <p:sp>
          <p:nvSpPr>
            <p:cNvPr id="53" name="矩形 52"/>
            <p:cNvSpPr/>
            <p:nvPr/>
          </p:nvSpPr>
          <p:spPr>
            <a:xfrm>
              <a:off x="2639616" y="5301208"/>
              <a:ext cx="720080"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2</a:t>
              </a:r>
            </a:p>
          </p:txBody>
        </p:sp>
        <p:sp>
          <p:nvSpPr>
            <p:cNvPr id="54" name="矩形 53"/>
            <p:cNvSpPr/>
            <p:nvPr/>
          </p:nvSpPr>
          <p:spPr>
            <a:xfrm>
              <a:off x="3467708" y="5301208"/>
              <a:ext cx="720080"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3</a:t>
              </a:r>
            </a:p>
          </p:txBody>
        </p:sp>
        <p:sp>
          <p:nvSpPr>
            <p:cNvPr id="55" name="矩形 54"/>
            <p:cNvSpPr/>
            <p:nvPr/>
          </p:nvSpPr>
          <p:spPr>
            <a:xfrm>
              <a:off x="4799856" y="5301208"/>
              <a:ext cx="720080"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MAC 4</a:t>
              </a:r>
            </a:p>
          </p:txBody>
        </p:sp>
        <p:sp>
          <p:nvSpPr>
            <p:cNvPr id="56" name="矩形 55"/>
            <p:cNvSpPr/>
            <p:nvPr/>
          </p:nvSpPr>
          <p:spPr>
            <a:xfrm>
              <a:off x="1811524" y="5481228"/>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57" name="矩形 56"/>
            <p:cNvSpPr/>
            <p:nvPr/>
          </p:nvSpPr>
          <p:spPr>
            <a:xfrm>
              <a:off x="3971764" y="5481228"/>
              <a:ext cx="1044116" cy="307777"/>
            </a:xfrm>
            <a:prstGeom prst="rect">
              <a:avLst/>
            </a:prstGeom>
          </p:spPr>
          <p:txBody>
            <a:bodyPr wrap="square">
              <a:noAutofit/>
            </a:bodyPr>
            <a:lstStyle/>
            <a:p>
              <a:pPr algn="ctr" fontAlgn="ctr"/>
              <a:r>
                <a:rPr lang="en-US" sz="1400" b="1" dirty="0">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68" name="矩形 67"/>
            <p:cNvSpPr/>
            <p:nvPr/>
          </p:nvSpPr>
          <p:spPr>
            <a:xfrm rot="17589369">
              <a:off x="1338231" y="4267905"/>
              <a:ext cx="461409" cy="25202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7" name="直接箭头连接符 6"/>
            <p:cNvCxnSpPr/>
            <p:nvPr/>
          </p:nvCxnSpPr>
          <p:spPr bwMode="auto">
            <a:xfrm flipV="1">
              <a:off x="1667508" y="4257092"/>
              <a:ext cx="216024" cy="468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6" name="矩形 65"/>
            <p:cNvSpPr/>
            <p:nvPr/>
          </p:nvSpPr>
          <p:spPr>
            <a:xfrm>
              <a:off x="1343472" y="3861048"/>
              <a:ext cx="828092"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67" name="矩形 66"/>
            <p:cNvSpPr/>
            <p:nvPr/>
          </p:nvSpPr>
          <p:spPr>
            <a:xfrm>
              <a:off x="2639616" y="3861048"/>
              <a:ext cx="828092"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p:txBody>
        </p:sp>
        <p:grpSp>
          <p:nvGrpSpPr>
            <p:cNvPr id="69" name="组合 68"/>
            <p:cNvGrpSpPr/>
            <p:nvPr/>
          </p:nvGrpSpPr>
          <p:grpSpPr>
            <a:xfrm>
              <a:off x="1127448" y="5923185"/>
              <a:ext cx="3420380" cy="444028"/>
              <a:chOff x="2334528" y="5193196"/>
              <a:chExt cx="3420380" cy="444028"/>
            </a:xfrm>
          </p:grpSpPr>
          <p:sp>
            <p:nvSpPr>
              <p:cNvPr id="70" name="圆角矩形标注 69"/>
              <p:cNvSpPr/>
              <p:nvPr/>
            </p:nvSpPr>
            <p:spPr>
              <a:xfrm>
                <a:off x="2370532" y="5193196"/>
                <a:ext cx="3248292" cy="444028"/>
              </a:xfrm>
              <a:prstGeom prst="wedgeRoundRectCallout">
                <a:avLst>
                  <a:gd name="adj1" fmla="val -33209"/>
                  <a:gd name="adj2" fmla="val -92207"/>
                  <a:gd name="adj3" fmla="val 1666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71" name="文本框 70"/>
              <p:cNvSpPr txBox="1"/>
              <p:nvPr/>
            </p:nvSpPr>
            <p:spPr bwMode="auto">
              <a:xfrm>
                <a:off x="2334528" y="5246542"/>
                <a:ext cx="3420380" cy="316392"/>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en-US"/>
                </a:defPPr>
                <a:lvl1pPr algn="ctr" fontAlgn="b">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pPr fontAlgn="ctr"/>
                <a:r>
                  <a:rPr lang="en-US" dirty="0">
                    <a:latin typeface="Huawei Sans" panose="020C0503030203020204" pitchFamily="34" charset="0"/>
                  </a:rPr>
                  <a:t>The VLAN </a:t>
                </a:r>
                <a:r>
                  <a:rPr lang="en-US" dirty="0">
                    <a:solidFill>
                      <a:srgbClr val="EC7061"/>
                    </a:solidFill>
                    <a:latin typeface="Huawei Sans" panose="020C0503030203020204" pitchFamily="34" charset="0"/>
                  </a:rPr>
                  <a:t>does not need </a:t>
                </a:r>
                <a:r>
                  <a:rPr lang="en-US" dirty="0">
                    <a:latin typeface="Huawei Sans" panose="020C0503030203020204" pitchFamily="34" charset="0"/>
                  </a:rPr>
                  <a:t>to be reconfigured even if PCs move.</a:t>
                </a:r>
              </a:p>
            </p:txBody>
          </p:sp>
        </p:grpSp>
        <p:grpSp>
          <p:nvGrpSpPr>
            <p:cNvPr id="60" name="组合 59"/>
            <p:cNvGrpSpPr/>
            <p:nvPr/>
          </p:nvGrpSpPr>
          <p:grpSpPr>
            <a:xfrm>
              <a:off x="1000155" y="3377040"/>
              <a:ext cx="965433" cy="307777"/>
              <a:chOff x="1127448" y="2041103"/>
              <a:chExt cx="965433" cy="307777"/>
            </a:xfrm>
          </p:grpSpPr>
          <p:sp>
            <p:nvSpPr>
              <p:cNvPr id="78" name="矩形 77"/>
              <p:cNvSpPr/>
              <p:nvPr/>
            </p:nvSpPr>
            <p:spPr bwMode="gray">
              <a:xfrm>
                <a:off x="1631472" y="2071880"/>
                <a:ext cx="461409" cy="237247"/>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9" name="矩形 78"/>
              <p:cNvSpPr/>
              <p:nvPr/>
            </p:nvSpPr>
            <p:spPr bwMode="gray">
              <a:xfrm>
                <a:off x="1343472" y="2060848"/>
                <a:ext cx="288000" cy="252028"/>
              </a:xfrm>
              <a:prstGeom prst="rect">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4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bwMode="gray">
              <a:xfrm>
                <a:off x="1127448" y="2041103"/>
                <a:ext cx="720080" cy="307777"/>
              </a:xfrm>
              <a:prstGeom prst="rect">
                <a:avLst/>
              </a:prstGeom>
            </p:spPr>
            <p:txBody>
              <a:bodyPr wrap="square">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p>
            </p:txBody>
          </p:sp>
        </p:grpSp>
      </p:grpSp>
      <p:grpSp>
        <p:nvGrpSpPr>
          <p:cNvPr id="72" name="组合 71"/>
          <p:cNvGrpSpPr/>
          <p:nvPr/>
        </p:nvGrpSpPr>
        <p:grpSpPr>
          <a:xfrm>
            <a:off x="8172938" y="5960"/>
            <a:ext cx="3572874" cy="312029"/>
            <a:chOff x="8172938" y="5960"/>
            <a:chExt cx="3572874" cy="312029"/>
          </a:xfrm>
        </p:grpSpPr>
        <p:sp>
          <p:nvSpPr>
            <p:cNvPr id="73" name="燕尾形 72"/>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74" name="燕尾形 73"/>
            <p:cNvSpPr/>
            <p:nvPr/>
          </p:nvSpPr>
          <p:spPr bwMode="auto">
            <a:xfrm>
              <a:off x="9282915" y="5960"/>
              <a:ext cx="1212006"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b="1" dirty="0">
                  <a:solidFill>
                    <a:schemeClr val="bg1"/>
                  </a:solidFill>
                  <a:latin typeface="Huawei Sans" panose="020C0503030203020204" pitchFamily="34" charset="0"/>
                </a:rPr>
                <a:t>VLAN Assignment</a:t>
              </a:r>
            </a:p>
          </p:txBody>
        </p:sp>
        <p:sp>
          <p:nvSpPr>
            <p:cNvPr id="77" name="燕尾形 76"/>
            <p:cNvSpPr/>
            <p:nvPr/>
          </p:nvSpPr>
          <p:spPr bwMode="auto">
            <a:xfrm>
              <a:off x="10377812" y="5960"/>
              <a:ext cx="1368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dirty="0">
                  <a:latin typeface="Huawei Sans" panose="020C0503030203020204" pitchFamily="34" charset="0"/>
                </a:rPr>
                <a:t>VLAN Frame Processing</a:t>
              </a:r>
            </a:p>
          </p:txBody>
        </p:sp>
      </p:grpSp>
    </p:spTree>
    <p:extLst>
      <p:ext uri="{BB962C8B-B14F-4D97-AF65-F5344CB8AC3E}">
        <p14:creationId xmlns:p14="http://schemas.microsoft.com/office/powerpoint/2010/main" val="1250415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直接连接符 119"/>
          <p:cNvCxnSpPr>
            <a:stCxn id="50" idx="0"/>
            <a:endCxn id="67" idx="1"/>
          </p:cNvCxnSpPr>
          <p:nvPr/>
        </p:nvCxnSpPr>
        <p:spPr bwMode="auto">
          <a:xfrm flipH="1" flipV="1">
            <a:off x="3936526" y="4001148"/>
            <a:ext cx="360189" cy="521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en-US" smtClean="0"/>
              <a:t>Layer 2 Ethernet Interface Types</a:t>
            </a:r>
            <a:endParaRPr lang="en-US"/>
          </a:p>
        </p:txBody>
      </p:sp>
      <p:sp>
        <p:nvSpPr>
          <p:cNvPr id="129" name="椭圆 128"/>
          <p:cNvSpPr/>
          <p:nvPr/>
        </p:nvSpPr>
        <p:spPr>
          <a:xfrm>
            <a:off x="1949891" y="5848076"/>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130" name="椭圆 129"/>
          <p:cNvSpPr/>
          <p:nvPr/>
        </p:nvSpPr>
        <p:spPr>
          <a:xfrm>
            <a:off x="3557625" y="5848076"/>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31" name="矩形 130"/>
          <p:cNvSpPr/>
          <p:nvPr/>
        </p:nvSpPr>
        <p:spPr>
          <a:xfrm>
            <a:off x="2073925" y="5766196"/>
            <a:ext cx="1487754" cy="319449"/>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Access interface</a:t>
            </a:r>
          </a:p>
        </p:txBody>
      </p:sp>
      <p:sp>
        <p:nvSpPr>
          <p:cNvPr id="132" name="矩形 131"/>
          <p:cNvSpPr/>
          <p:nvPr/>
        </p:nvSpPr>
        <p:spPr>
          <a:xfrm>
            <a:off x="3681659" y="5766196"/>
            <a:ext cx="1487754" cy="319449"/>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Trunk interface</a:t>
            </a:r>
          </a:p>
        </p:txBody>
      </p:sp>
      <p:cxnSp>
        <p:nvCxnSpPr>
          <p:cNvPr id="97" name="直接连接符 96"/>
          <p:cNvCxnSpPr>
            <a:stCxn id="88" idx="0"/>
            <a:endCxn id="75" idx="6"/>
          </p:cNvCxnSpPr>
          <p:nvPr/>
        </p:nvCxnSpPr>
        <p:spPr bwMode="auto">
          <a:xfrm flipV="1">
            <a:off x="1688420" y="3007949"/>
            <a:ext cx="833324" cy="485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9" name="直接连接符 108"/>
          <p:cNvCxnSpPr>
            <a:stCxn id="76" idx="2"/>
            <a:endCxn id="125" idx="0"/>
          </p:cNvCxnSpPr>
          <p:nvPr/>
        </p:nvCxnSpPr>
        <p:spPr bwMode="auto">
          <a:xfrm>
            <a:off x="2845780" y="3007949"/>
            <a:ext cx="918102" cy="485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3" name="图片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28" y="2467889"/>
            <a:ext cx="658537" cy="540000"/>
          </a:xfrm>
          <a:prstGeom prst="rect">
            <a:avLst/>
          </a:prstGeom>
        </p:spPr>
      </p:pic>
      <p:cxnSp>
        <p:nvCxnSpPr>
          <p:cNvPr id="119" name="直接连接符 118"/>
          <p:cNvCxnSpPr>
            <a:stCxn id="115" idx="0"/>
            <a:endCxn id="65" idx="7"/>
          </p:cNvCxnSpPr>
          <p:nvPr/>
        </p:nvCxnSpPr>
        <p:spPr bwMode="auto">
          <a:xfrm flipV="1">
            <a:off x="3212895" y="4001148"/>
            <a:ext cx="357413" cy="5466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5" name="图片 1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4613" y="3493339"/>
            <a:ext cx="658537" cy="540000"/>
          </a:xfrm>
          <a:prstGeom prst="rect">
            <a:avLst/>
          </a:prstGeom>
        </p:spPr>
      </p:pic>
      <p:sp>
        <p:nvSpPr>
          <p:cNvPr id="65" name="椭圆 64"/>
          <p:cNvSpPr/>
          <p:nvPr/>
        </p:nvSpPr>
        <p:spPr>
          <a:xfrm>
            <a:off x="3447383"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3915435"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2377728" y="2935941"/>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2845780" y="2935941"/>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81" name="椭圆 80"/>
          <p:cNvSpPr/>
          <p:nvPr/>
        </p:nvSpPr>
        <p:spPr>
          <a:xfrm>
            <a:off x="3699411" y="3439997"/>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cxnSp>
        <p:nvCxnSpPr>
          <p:cNvPr id="42" name="直接连接符 41"/>
          <p:cNvCxnSpPr>
            <a:stCxn id="41" idx="2"/>
            <a:endCxn id="113" idx="0"/>
          </p:cNvCxnSpPr>
          <p:nvPr/>
        </p:nvCxnSpPr>
        <p:spPr bwMode="auto">
          <a:xfrm>
            <a:off x="2706997" y="2040312"/>
            <a:ext cx="0" cy="42757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7728" y="1500312"/>
            <a:ext cx="658537" cy="540000"/>
          </a:xfrm>
          <a:prstGeom prst="rect">
            <a:avLst/>
          </a:prstGeom>
        </p:spPr>
      </p:pic>
      <p:sp>
        <p:nvSpPr>
          <p:cNvPr id="43" name="椭圆 42"/>
          <p:cNvSpPr/>
          <p:nvPr/>
        </p:nvSpPr>
        <p:spPr>
          <a:xfrm>
            <a:off x="2634988" y="2395821"/>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cxnSp>
        <p:nvCxnSpPr>
          <p:cNvPr id="46" name="直接连接符 45"/>
          <p:cNvCxnSpPr>
            <a:stCxn id="44" idx="0"/>
          </p:cNvCxnSpPr>
          <p:nvPr/>
        </p:nvCxnSpPr>
        <p:spPr bwMode="auto">
          <a:xfrm flipV="1">
            <a:off x="1146756" y="3794760"/>
            <a:ext cx="436761" cy="75302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a:stCxn id="54" idx="0"/>
            <a:endCxn id="49" idx="1"/>
          </p:cNvCxnSpPr>
          <p:nvPr/>
        </p:nvCxnSpPr>
        <p:spPr bwMode="auto">
          <a:xfrm flipH="1" flipV="1">
            <a:off x="1870387" y="4001148"/>
            <a:ext cx="364304" cy="521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151" y="3493339"/>
            <a:ext cx="658537" cy="540000"/>
          </a:xfrm>
          <a:prstGeom prst="rect">
            <a:avLst/>
          </a:prstGeom>
        </p:spPr>
      </p:pic>
      <p:sp>
        <p:nvSpPr>
          <p:cNvPr id="48" name="椭圆 47"/>
          <p:cNvSpPr/>
          <p:nvPr/>
        </p:nvSpPr>
        <p:spPr>
          <a:xfrm>
            <a:off x="1381244"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49" name="椭圆 48"/>
          <p:cNvSpPr/>
          <p:nvPr/>
        </p:nvSpPr>
        <p:spPr>
          <a:xfrm>
            <a:off x="1849296"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9" name="椭圆 78"/>
          <p:cNvSpPr/>
          <p:nvPr/>
        </p:nvSpPr>
        <p:spPr>
          <a:xfrm>
            <a:off x="1647183" y="3403993"/>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grpSp>
        <p:nvGrpSpPr>
          <p:cNvPr id="4" name="组合 3"/>
          <p:cNvGrpSpPr/>
          <p:nvPr/>
        </p:nvGrpSpPr>
        <p:grpSpPr>
          <a:xfrm>
            <a:off x="5959937" y="1343630"/>
            <a:ext cx="5653088" cy="4902259"/>
            <a:chOff x="5773312" y="1290386"/>
            <a:chExt cx="5653088" cy="4902259"/>
          </a:xfrm>
        </p:grpSpPr>
        <p:sp>
          <p:nvSpPr>
            <p:cNvPr id="61" name="圆角矩形 75"/>
            <p:cNvSpPr/>
            <p:nvPr/>
          </p:nvSpPr>
          <p:spPr>
            <a:xfrm>
              <a:off x="5773312" y="1290386"/>
              <a:ext cx="5653088"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Interface Types</a:t>
              </a:r>
            </a:p>
          </p:txBody>
        </p:sp>
        <p:sp>
          <p:nvSpPr>
            <p:cNvPr id="62" name="圆角矩形 61"/>
            <p:cNvSpPr/>
            <p:nvPr/>
          </p:nvSpPr>
          <p:spPr>
            <a:xfrm>
              <a:off x="5773312" y="1721890"/>
              <a:ext cx="5653088" cy="14385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spcBef>
                  <a:spcPts val="0"/>
                </a:spcBef>
                <a:spcAft>
                  <a:spcPts val="600"/>
                </a:spcAft>
                <a:buFont typeface="Arial" panose="020B0604020202020204" pitchFamily="34" charset="0"/>
                <a:buChar char="•"/>
              </a:pPr>
              <a:r>
                <a:rPr lang="en-US" sz="1600" b="1" dirty="0">
                  <a:solidFill>
                    <a:prstClr val="black"/>
                  </a:solidFill>
                  <a:latin typeface="Huawei Sans" panose="020C0503030203020204" pitchFamily="34" charset="0"/>
                </a:rPr>
                <a:t>Access interface</a:t>
              </a:r>
            </a:p>
            <a:p>
              <a:pPr marL="180000" algn="just" fontAlgn="ctr">
                <a:spcAft>
                  <a:spcPts val="600"/>
                </a:spcAft>
              </a:pPr>
              <a:r>
                <a:rPr lang="en-US" sz="1400" dirty="0">
                  <a:solidFill>
                    <a:prstClr val="black"/>
                  </a:solidFill>
                  <a:latin typeface="Huawei Sans" panose="020C0503030203020204" pitchFamily="34" charset="0"/>
                </a:rPr>
                <a:t>An access interface is used to connect a switch to a terminal, such as a PC or server. In general, the NICs on such a terminal receive and send only untagged frames. An access interface can be added to only one VLAN.</a:t>
              </a:r>
            </a:p>
          </p:txBody>
        </p:sp>
        <p:sp>
          <p:nvSpPr>
            <p:cNvPr id="63" name="圆角矩形 62"/>
            <p:cNvSpPr/>
            <p:nvPr/>
          </p:nvSpPr>
          <p:spPr>
            <a:xfrm>
              <a:off x="5773312" y="3237995"/>
              <a:ext cx="5653088" cy="14385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spcBef>
                  <a:spcPts val="0"/>
                </a:spcBef>
                <a:spcAft>
                  <a:spcPts val="600"/>
                </a:spcAft>
                <a:buFont typeface="Arial" panose="020B0604020202020204" pitchFamily="34" charset="0"/>
                <a:buChar char="•"/>
              </a:pPr>
              <a:r>
                <a:rPr lang="en-US" sz="1600" b="1">
                  <a:solidFill>
                    <a:prstClr val="black"/>
                  </a:solidFill>
                  <a:latin typeface="Huawei Sans" panose="020C0503030203020204" pitchFamily="34" charset="0"/>
                </a:rPr>
                <a:t>Trunk interface</a:t>
              </a:r>
            </a:p>
            <a:p>
              <a:pPr marL="180000" algn="just" fontAlgn="ctr">
                <a:spcAft>
                  <a:spcPts val="600"/>
                </a:spcAft>
              </a:pPr>
              <a:r>
                <a:rPr lang="en-US" sz="1400">
                  <a:solidFill>
                    <a:prstClr val="black"/>
                  </a:solidFill>
                  <a:latin typeface="Huawei Sans" panose="020C0503030203020204" pitchFamily="34" charset="0"/>
                </a:rPr>
                <a:t>A trunk interface allows frames that belong to multiple VLANs to pass through and differentiates the frames using the 802.1Q tag. This type of interface is used to connect a switch to another switch or a sub-interface on a device, such as a router or firewall.</a:t>
              </a:r>
            </a:p>
          </p:txBody>
        </p:sp>
        <p:sp>
          <p:nvSpPr>
            <p:cNvPr id="64" name="圆角矩形 63"/>
            <p:cNvSpPr/>
            <p:nvPr/>
          </p:nvSpPr>
          <p:spPr>
            <a:xfrm>
              <a:off x="5773312" y="4754100"/>
              <a:ext cx="5653088" cy="14385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spcBef>
                  <a:spcPts val="0"/>
                </a:spcBef>
                <a:spcAft>
                  <a:spcPts val="600"/>
                </a:spcAft>
                <a:buFont typeface="Arial" panose="020B0604020202020204" pitchFamily="34" charset="0"/>
                <a:buChar char="•"/>
              </a:pPr>
              <a:r>
                <a:rPr lang="en-US" sz="1600" b="1">
                  <a:solidFill>
                    <a:prstClr val="black"/>
                  </a:solidFill>
                  <a:latin typeface="Huawei Sans" panose="020C0503030203020204" pitchFamily="34" charset="0"/>
                </a:rPr>
                <a:t>Hybrid interface</a:t>
              </a:r>
            </a:p>
            <a:p>
              <a:pPr marL="180000" algn="just" fontAlgn="ctr">
                <a:spcAft>
                  <a:spcPts val="600"/>
                </a:spcAft>
              </a:pPr>
              <a:r>
                <a:rPr lang="en-US" sz="1400">
                  <a:solidFill>
                    <a:prstClr val="black"/>
                  </a:solidFill>
                  <a:latin typeface="Huawei Sans" panose="020C0503030203020204" pitchFamily="34" charset="0"/>
                </a:rPr>
                <a:t>Similar to a trunk interface, a hybrid interface also allows frames that belong to multiple VLANs to pass through and differentiates the frames using the 802.1Q tag. You can determine whether to allow a hybrid interface to carry VLAN tags when sending the frames of one or more VLANs.</a:t>
              </a:r>
            </a:p>
          </p:txBody>
        </p:sp>
      </p:grpSp>
      <p:sp>
        <p:nvSpPr>
          <p:cNvPr id="51" name="圆角矩形 50"/>
          <p:cNvSpPr/>
          <p:nvPr/>
        </p:nvSpPr>
        <p:spPr>
          <a:xfrm>
            <a:off x="2846039" y="4522434"/>
            <a:ext cx="745174" cy="875065"/>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2" name="文本框 51"/>
          <p:cNvSpPr txBox="1"/>
          <p:nvPr/>
        </p:nvSpPr>
        <p:spPr>
          <a:xfrm>
            <a:off x="2792424" y="5060195"/>
            <a:ext cx="853119" cy="307777"/>
          </a:xfrm>
          <a:prstGeom prst="rect">
            <a:avLst/>
          </a:prstGeom>
          <a:noFill/>
        </p:spPr>
        <p:txBody>
          <a:bodyPr wrap="square" rtlCol="0">
            <a:noAutofit/>
          </a:bodyPr>
          <a:lstStyle/>
          <a:p>
            <a:pPr fontAlgn="ctr"/>
            <a:r>
              <a:rPr lang="en-US" sz="1400">
                <a:latin typeface="Huawei Sans" panose="020C0503030203020204" pitchFamily="34" charset="0"/>
              </a:rPr>
              <a:t>VLAN10</a:t>
            </a:r>
          </a:p>
        </p:txBody>
      </p:sp>
      <p:sp>
        <p:nvSpPr>
          <p:cNvPr id="54" name="圆角矩形 53"/>
          <p:cNvSpPr/>
          <p:nvPr/>
        </p:nvSpPr>
        <p:spPr>
          <a:xfrm>
            <a:off x="1862104" y="4522434"/>
            <a:ext cx="745174" cy="87506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5" name="圆角矩形 54"/>
          <p:cNvSpPr/>
          <p:nvPr/>
        </p:nvSpPr>
        <p:spPr>
          <a:xfrm>
            <a:off x="784013" y="4522434"/>
            <a:ext cx="745174" cy="875065"/>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6" name="文本框 55"/>
          <p:cNvSpPr txBox="1"/>
          <p:nvPr/>
        </p:nvSpPr>
        <p:spPr>
          <a:xfrm>
            <a:off x="730398" y="5060195"/>
            <a:ext cx="853119" cy="307777"/>
          </a:xfrm>
          <a:prstGeom prst="rect">
            <a:avLst/>
          </a:prstGeom>
          <a:noFill/>
        </p:spPr>
        <p:txBody>
          <a:bodyPr wrap="square" rtlCol="0">
            <a:noAutofit/>
          </a:bodyPr>
          <a:lstStyle/>
          <a:p>
            <a:pPr fontAlgn="ctr"/>
            <a:r>
              <a:rPr lang="en-US" sz="1400">
                <a:latin typeface="Huawei Sans" panose="020C0503030203020204" pitchFamily="34" charset="0"/>
              </a:rPr>
              <a:t>VLAN10</a:t>
            </a:r>
          </a:p>
        </p:txBody>
      </p:sp>
      <p:sp>
        <p:nvSpPr>
          <p:cNvPr id="57" name="文本框 56"/>
          <p:cNvSpPr txBox="1"/>
          <p:nvPr/>
        </p:nvSpPr>
        <p:spPr>
          <a:xfrm>
            <a:off x="1818768" y="5060195"/>
            <a:ext cx="853119" cy="307777"/>
          </a:xfrm>
          <a:prstGeom prst="rect">
            <a:avLst/>
          </a:prstGeom>
          <a:noFill/>
        </p:spPr>
        <p:txBody>
          <a:bodyPr wrap="square" rtlCol="0">
            <a:noAutofit/>
          </a:bodyPr>
          <a:lstStyle/>
          <a:p>
            <a:pPr fontAlgn="ctr"/>
            <a:r>
              <a:rPr lang="en-US" sz="1400">
                <a:latin typeface="Huawei Sans" panose="020C0503030203020204" pitchFamily="34" charset="0"/>
              </a:rPr>
              <a:t>VLAN20</a:t>
            </a:r>
          </a:p>
        </p:txBody>
      </p:sp>
      <p:pic>
        <p:nvPicPr>
          <p:cNvPr id="115" name="图片 114" descr="PC.png"/>
          <p:cNvPicPr>
            <a:picLocks noChangeAspect="1"/>
          </p:cNvPicPr>
          <p:nvPr/>
        </p:nvPicPr>
        <p:blipFill>
          <a:blip r:embed="rId5" cstate="print"/>
          <a:stretch>
            <a:fillRect/>
          </a:stretch>
        </p:blipFill>
        <p:spPr>
          <a:xfrm>
            <a:off x="2931644" y="4547789"/>
            <a:ext cx="562501" cy="432000"/>
          </a:xfrm>
          <a:prstGeom prst="rect">
            <a:avLst/>
          </a:prstGeom>
        </p:spPr>
      </p:pic>
      <p:pic>
        <p:nvPicPr>
          <p:cNvPr id="44" name="图片 43" descr="PC.png"/>
          <p:cNvPicPr>
            <a:picLocks noChangeAspect="1"/>
          </p:cNvPicPr>
          <p:nvPr/>
        </p:nvPicPr>
        <p:blipFill>
          <a:blip r:embed="rId5" cstate="print"/>
          <a:stretch>
            <a:fillRect/>
          </a:stretch>
        </p:blipFill>
        <p:spPr>
          <a:xfrm>
            <a:off x="865505" y="4547789"/>
            <a:ext cx="562501" cy="432000"/>
          </a:xfrm>
          <a:prstGeom prst="rect">
            <a:avLst/>
          </a:prstGeom>
        </p:spPr>
      </p:pic>
      <p:pic>
        <p:nvPicPr>
          <p:cNvPr id="45" name="图片 44" descr="PC.png"/>
          <p:cNvPicPr>
            <a:picLocks noChangeAspect="1"/>
          </p:cNvPicPr>
          <p:nvPr/>
        </p:nvPicPr>
        <p:blipFill>
          <a:blip r:embed="rId5" cstate="print"/>
          <a:stretch>
            <a:fillRect/>
          </a:stretch>
        </p:blipFill>
        <p:spPr>
          <a:xfrm>
            <a:off x="1948317" y="4547789"/>
            <a:ext cx="562501" cy="432000"/>
          </a:xfrm>
          <a:prstGeom prst="rect">
            <a:avLst/>
          </a:prstGeom>
        </p:spPr>
      </p:pic>
      <p:sp>
        <p:nvSpPr>
          <p:cNvPr id="50" name="圆角矩形 49"/>
          <p:cNvSpPr/>
          <p:nvPr/>
        </p:nvSpPr>
        <p:spPr>
          <a:xfrm>
            <a:off x="3924128" y="4522434"/>
            <a:ext cx="745174" cy="87506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文本框 52"/>
          <p:cNvSpPr txBox="1"/>
          <p:nvPr/>
        </p:nvSpPr>
        <p:spPr>
          <a:xfrm>
            <a:off x="3880792" y="5060195"/>
            <a:ext cx="853119" cy="307777"/>
          </a:xfrm>
          <a:prstGeom prst="rect">
            <a:avLst/>
          </a:prstGeom>
          <a:noFill/>
        </p:spPr>
        <p:txBody>
          <a:bodyPr wrap="square" rtlCol="0">
            <a:noAutofit/>
          </a:bodyPr>
          <a:lstStyle/>
          <a:p>
            <a:pPr fontAlgn="ctr"/>
            <a:r>
              <a:rPr lang="en-US" sz="1400">
                <a:latin typeface="Huawei Sans" panose="020C0503030203020204" pitchFamily="34" charset="0"/>
              </a:rPr>
              <a:t>VLAN20</a:t>
            </a:r>
          </a:p>
        </p:txBody>
      </p:sp>
      <p:pic>
        <p:nvPicPr>
          <p:cNvPr id="116" name="图片 115" descr="PC.png"/>
          <p:cNvPicPr>
            <a:picLocks noChangeAspect="1"/>
          </p:cNvPicPr>
          <p:nvPr/>
        </p:nvPicPr>
        <p:blipFill>
          <a:blip r:embed="rId5" cstate="print"/>
          <a:stretch>
            <a:fillRect/>
          </a:stretch>
        </p:blipFill>
        <p:spPr>
          <a:xfrm>
            <a:off x="4014456" y="4547789"/>
            <a:ext cx="562501" cy="432000"/>
          </a:xfrm>
          <a:prstGeom prst="rect">
            <a:avLst/>
          </a:prstGeom>
        </p:spPr>
      </p:pic>
      <p:grpSp>
        <p:nvGrpSpPr>
          <p:cNvPr id="66" name="组合 65"/>
          <p:cNvGrpSpPr/>
          <p:nvPr/>
        </p:nvGrpSpPr>
        <p:grpSpPr>
          <a:xfrm>
            <a:off x="8172938" y="5960"/>
            <a:ext cx="3572874" cy="312029"/>
            <a:chOff x="8172938" y="5960"/>
            <a:chExt cx="3572874" cy="312029"/>
          </a:xfrm>
        </p:grpSpPr>
        <p:sp>
          <p:nvSpPr>
            <p:cNvPr id="68" name="燕尾形 67"/>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69" name="燕尾形 68"/>
            <p:cNvSpPr/>
            <p:nvPr/>
          </p:nvSpPr>
          <p:spPr bwMode="auto">
            <a:xfrm>
              <a:off x="9282915" y="5960"/>
              <a:ext cx="121200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70" name="燕尾形 69"/>
            <p:cNvSpPr/>
            <p:nvPr/>
          </p:nvSpPr>
          <p:spPr bwMode="auto">
            <a:xfrm>
              <a:off x="10377812" y="5960"/>
              <a:ext cx="1368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b="1" dirty="0">
                  <a:solidFill>
                    <a:schemeClr val="bg1"/>
                  </a:solidFill>
                  <a:latin typeface="Huawei Sans" panose="020C0503030203020204" pitchFamily="34" charset="0"/>
                </a:rPr>
                <a:t>VLAN Frame Processing</a:t>
              </a:r>
            </a:p>
          </p:txBody>
        </p:sp>
      </p:grpSp>
    </p:spTree>
    <p:extLst>
      <p:ext uri="{BB962C8B-B14F-4D97-AF65-F5344CB8AC3E}">
        <p14:creationId xmlns:p14="http://schemas.microsoft.com/office/powerpoint/2010/main" val="1324094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Access Interface</a:t>
            </a:r>
            <a:endParaRPr lang="en-US"/>
          </a:p>
        </p:txBody>
      </p:sp>
      <p:cxnSp>
        <p:nvCxnSpPr>
          <p:cNvPr id="109" name="直接连接符 108"/>
          <p:cNvCxnSpPr/>
          <p:nvPr/>
        </p:nvCxnSpPr>
        <p:spPr>
          <a:xfrm flipV="1">
            <a:off x="10441135" y="2849859"/>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516000"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800" dirty="0" smtClean="0">
                <a:solidFill>
                  <a:srgbClr val="1D1D1A"/>
                </a:solidFill>
                <a:latin typeface="Huawei Sans" panose="020C0503030203020204" pitchFamily="34" charset="0"/>
                <a:ea typeface="方正兰亭黑简体" panose="02000000000000000000" pitchFamily="2" charset="-122"/>
              </a:rPr>
              <a:t> </a:t>
            </a:r>
            <a:endParaRPr lang="en-US" sz="800" dirty="0">
              <a:solidFill>
                <a:srgbClr val="1D1D1A"/>
              </a:solidFill>
              <a:latin typeface="Huawei Sans" panose="020C0503030203020204" pitchFamily="34" charset="0"/>
              <a:ea typeface="方正兰亭黑简体" panose="02000000000000000000" pitchFamily="2" charset="-122"/>
            </a:endParaRPr>
          </a:p>
        </p:txBody>
      </p:sp>
      <p:cxnSp>
        <p:nvCxnSpPr>
          <p:cNvPr id="116" name="直接连接符 115"/>
          <p:cNvCxnSpPr/>
          <p:nvPr/>
        </p:nvCxnSpPr>
        <p:spPr>
          <a:xfrm flipV="1">
            <a:off x="6096000" y="1257681"/>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809328"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r>
              <a:rPr lang="en-US" sz="1400" dirty="0">
                <a:solidFill>
                  <a:srgbClr val="1D1D1A"/>
                </a:solidFill>
                <a:latin typeface="Huawei Sans" panose="020C0503030203020204" pitchFamily="34" charset="0"/>
                <a:ea typeface="方正兰亭黑简体" panose="02000000000000000000" pitchFamily="2" charset="-122"/>
              </a:rPr>
              <a:t>Access (VLAN 10)</a:t>
            </a:r>
          </a:p>
        </p:txBody>
      </p:sp>
      <p:sp>
        <p:nvSpPr>
          <p:cNvPr id="118" name="文本框 117"/>
          <p:cNvSpPr txBox="1"/>
          <p:nvPr/>
        </p:nvSpPr>
        <p:spPr>
          <a:xfrm>
            <a:off x="553294" y="1643947"/>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123" name="直接连接符 122"/>
          <p:cNvCxnSpPr/>
          <p:nvPr/>
        </p:nvCxnSpPr>
        <p:spPr>
          <a:xfrm flipV="1">
            <a:off x="1775520" y="3754274"/>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4406425" y="1209370"/>
            <a:ext cx="1859805" cy="369332"/>
          </a:xfrm>
          <a:prstGeom prst="rect">
            <a:avLst/>
          </a:prstGeom>
          <a:noFill/>
        </p:spPr>
        <p:txBody>
          <a:bodyPr wrap="square" rtlCol="0">
            <a:noAutofit/>
          </a:bodyPr>
          <a:lstStyle/>
          <a:p>
            <a:pPr fontAlgn="ctr"/>
            <a:r>
              <a:rPr lang="en-US" sz="1600" dirty="0">
                <a:latin typeface="Huawei Sans" panose="020C0503030203020204" pitchFamily="34" charset="0"/>
              </a:rPr>
              <a:t>Frame receiving</a:t>
            </a:r>
          </a:p>
        </p:txBody>
      </p:sp>
      <p:sp>
        <p:nvSpPr>
          <p:cNvPr id="128" name="文本框 127"/>
          <p:cNvSpPr txBox="1"/>
          <p:nvPr/>
        </p:nvSpPr>
        <p:spPr>
          <a:xfrm>
            <a:off x="6141243" y="1209370"/>
            <a:ext cx="1737976" cy="369332"/>
          </a:xfrm>
          <a:prstGeom prst="rect">
            <a:avLst/>
          </a:prstGeom>
          <a:noFill/>
        </p:spPr>
        <p:txBody>
          <a:bodyPr wrap="square" rtlCol="0">
            <a:noAutofit/>
          </a:bodyPr>
          <a:lstStyle/>
          <a:p>
            <a:pPr fontAlgn="ctr"/>
            <a:r>
              <a:rPr lang="en-US" sz="1600" dirty="0">
                <a:latin typeface="Huawei Sans" panose="020C0503030203020204" pitchFamily="34" charset="0"/>
              </a:rPr>
              <a:t>Frame sending</a:t>
            </a:r>
          </a:p>
        </p:txBody>
      </p:sp>
      <p:cxnSp>
        <p:nvCxnSpPr>
          <p:cNvPr id="129" name="直接连接符 128"/>
          <p:cNvCxnSpPr/>
          <p:nvPr/>
        </p:nvCxnSpPr>
        <p:spPr>
          <a:xfrm flipV="1">
            <a:off x="1775520" y="2902878"/>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1092200"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31" name="矩形 130"/>
          <p:cNvSpPr/>
          <p:nvPr/>
        </p:nvSpPr>
        <p:spPr>
          <a:xfrm>
            <a:off x="1353052"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132" name="矩形 131"/>
          <p:cNvSpPr/>
          <p:nvPr/>
        </p:nvSpPr>
        <p:spPr>
          <a:xfrm>
            <a:off x="953881" y="4002583"/>
            <a:ext cx="1593967"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Untagged frame</a:t>
            </a:r>
          </a:p>
        </p:txBody>
      </p:sp>
      <p:sp>
        <p:nvSpPr>
          <p:cNvPr id="133" name="矩形 132"/>
          <p:cNvSpPr/>
          <p:nvPr/>
        </p:nvSpPr>
        <p:spPr>
          <a:xfrm>
            <a:off x="466430" y="4449304"/>
            <a:ext cx="2225970" cy="1708160"/>
          </a:xfrm>
          <a:prstGeom prst="rect">
            <a:avLst/>
          </a:prstGeom>
        </p:spPr>
        <p:txBody>
          <a:bodyPr wrap="square">
            <a:noAutofit/>
          </a:bodyPr>
          <a:lstStyle/>
          <a:p>
            <a:pPr fontAlgn="ctr">
              <a:spcAft>
                <a:spcPts val="600"/>
              </a:spcAft>
            </a:pPr>
            <a:r>
              <a:rPr lang="en-US" sz="1200" b="1" dirty="0">
                <a:latin typeface="Huawei Sans" panose="020C0503030203020204" pitchFamily="34" charset="0"/>
              </a:rPr>
              <a:t>After receiving an untagged frame:</a:t>
            </a:r>
          </a:p>
          <a:p>
            <a:pPr fontAlgn="ctr">
              <a:spcAft>
                <a:spcPts val="600"/>
              </a:spcAft>
            </a:pPr>
            <a:r>
              <a:rPr lang="en-US" sz="1200" dirty="0">
                <a:latin typeface="Huawei Sans" panose="020C0503030203020204" pitchFamily="34" charset="0"/>
              </a:rPr>
              <a:t>The interface permits the frame and adds a VLAN tag carrying the PVID of the interface.</a:t>
            </a:r>
          </a:p>
        </p:txBody>
      </p:sp>
      <p:sp>
        <p:nvSpPr>
          <p:cNvPr id="134" name="矩形 133"/>
          <p:cNvSpPr/>
          <p:nvPr/>
        </p:nvSpPr>
        <p:spPr>
          <a:xfrm>
            <a:off x="3305999"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5" name="矩形 134"/>
          <p:cNvSpPr/>
          <p:nvPr/>
        </p:nvSpPr>
        <p:spPr>
          <a:xfrm>
            <a:off x="3599327"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rgbClr val="1D1D1A"/>
                </a:solidFill>
                <a:latin typeface="Huawei Sans" panose="020C0503030203020204" pitchFamily="34" charset="0"/>
                <a:ea typeface="方正兰亭黑简体" panose="02000000000000000000" pitchFamily="2" charset="-122"/>
              </a:rPr>
              <a:t>GE 0/0/1</a:t>
            </a:r>
          </a:p>
          <a:p>
            <a:pPr algn="ctr" fontAlgn="ctr"/>
            <a:r>
              <a:rPr lang="en-US" sz="1400">
                <a:solidFill>
                  <a:srgbClr val="1D1D1A"/>
                </a:solidFill>
                <a:latin typeface="Huawei Sans" panose="020C0503030203020204" pitchFamily="34" charset="0"/>
                <a:ea typeface="方正兰亭黑简体" panose="02000000000000000000" pitchFamily="2" charset="-122"/>
              </a:rPr>
              <a:t>Access (VLAN 10)</a:t>
            </a:r>
          </a:p>
        </p:txBody>
      </p:sp>
      <p:sp>
        <p:nvSpPr>
          <p:cNvPr id="136" name="文本框 135"/>
          <p:cNvSpPr txBox="1"/>
          <p:nvPr/>
        </p:nvSpPr>
        <p:spPr>
          <a:xfrm>
            <a:off x="3343293" y="1643947"/>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137" name="直接连接符 136"/>
          <p:cNvCxnSpPr/>
          <p:nvPr/>
        </p:nvCxnSpPr>
        <p:spPr>
          <a:xfrm flipV="1">
            <a:off x="4565519" y="3754274"/>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V="1">
            <a:off x="4565519" y="2902878"/>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3882199"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40" name="矩形 139"/>
          <p:cNvSpPr/>
          <p:nvPr/>
        </p:nvSpPr>
        <p:spPr>
          <a:xfrm>
            <a:off x="4143051"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141" name="矩形 140"/>
          <p:cNvSpPr/>
          <p:nvPr/>
        </p:nvSpPr>
        <p:spPr>
          <a:xfrm>
            <a:off x="3882199" y="4001194"/>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42" name="矩形 141"/>
          <p:cNvSpPr/>
          <p:nvPr/>
        </p:nvSpPr>
        <p:spPr>
          <a:xfrm>
            <a:off x="3256429" y="4449304"/>
            <a:ext cx="2568870" cy="1708160"/>
          </a:xfrm>
          <a:prstGeom prst="rect">
            <a:avLst/>
          </a:prstGeom>
        </p:spPr>
        <p:txBody>
          <a:bodyPr wrap="square">
            <a:noAutofit/>
          </a:bodyPr>
          <a:lstStyle/>
          <a:p>
            <a:pPr fontAlgn="ctr">
              <a:spcAft>
                <a:spcPts val="600"/>
              </a:spcAft>
            </a:pPr>
            <a:r>
              <a:rPr lang="en-US" sz="1200" b="1" dirty="0">
                <a:latin typeface="Huawei Sans" panose="020C0503030203020204" pitchFamily="34" charset="0"/>
              </a:rPr>
              <a:t>After receiving a tagged frame:</a:t>
            </a:r>
          </a:p>
          <a:p>
            <a:pPr fontAlgn="ctr">
              <a:spcAft>
                <a:spcPts val="600"/>
              </a:spcAft>
            </a:pPr>
            <a:r>
              <a:rPr lang="en-US" sz="1200" dirty="0">
                <a:latin typeface="Huawei Sans" panose="020C0503030203020204" pitchFamily="34" charset="0"/>
              </a:rPr>
              <a:t>If the VLAN ID of the frame is the same as the PVID of the interface, the interface permits the frame.</a:t>
            </a:r>
          </a:p>
          <a:p>
            <a:pPr fontAlgn="ctr">
              <a:spcAft>
                <a:spcPts val="600"/>
              </a:spcAft>
            </a:pPr>
            <a:r>
              <a:rPr lang="en-US" sz="1200" dirty="0">
                <a:latin typeface="Huawei Sans" panose="020C0503030203020204" pitchFamily="34" charset="0"/>
              </a:rPr>
              <a:t>If the VLAN ID of the frame is different from the PVID of the interface, the interface discards the frame.</a:t>
            </a:r>
          </a:p>
        </p:txBody>
      </p:sp>
      <p:sp>
        <p:nvSpPr>
          <p:cNvPr id="143" name="矩形 142"/>
          <p:cNvSpPr/>
          <p:nvPr/>
        </p:nvSpPr>
        <p:spPr>
          <a:xfrm>
            <a:off x="6391616"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44" name="矩形 143"/>
          <p:cNvSpPr/>
          <p:nvPr/>
        </p:nvSpPr>
        <p:spPr>
          <a:xfrm>
            <a:off x="6684944"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rgbClr val="1D1D1A"/>
                </a:solidFill>
                <a:latin typeface="Huawei Sans" panose="020C0503030203020204" pitchFamily="34" charset="0"/>
                <a:ea typeface="方正兰亭黑简体" panose="02000000000000000000" pitchFamily="2" charset="-122"/>
              </a:rPr>
              <a:t>GE 0/0/1</a:t>
            </a:r>
          </a:p>
          <a:p>
            <a:pPr algn="ctr" fontAlgn="ctr"/>
            <a:r>
              <a:rPr lang="en-US" sz="1400">
                <a:solidFill>
                  <a:srgbClr val="1D1D1A"/>
                </a:solidFill>
                <a:latin typeface="Huawei Sans" panose="020C0503030203020204" pitchFamily="34" charset="0"/>
                <a:ea typeface="方正兰亭黑简体" panose="02000000000000000000" pitchFamily="2" charset="-122"/>
              </a:rPr>
              <a:t>Access (VLAN 10)</a:t>
            </a:r>
          </a:p>
        </p:txBody>
      </p:sp>
      <p:sp>
        <p:nvSpPr>
          <p:cNvPr id="145" name="文本框 144"/>
          <p:cNvSpPr txBox="1"/>
          <p:nvPr/>
        </p:nvSpPr>
        <p:spPr>
          <a:xfrm>
            <a:off x="6428910" y="1643947"/>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146" name="直接连接符 145"/>
          <p:cNvCxnSpPr/>
          <p:nvPr/>
        </p:nvCxnSpPr>
        <p:spPr>
          <a:xfrm flipV="1">
            <a:off x="7651136" y="3716175"/>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7651136" y="2849859"/>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6829497" y="4002583"/>
            <a:ext cx="1593967"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Untagged frame</a:t>
            </a:r>
          </a:p>
        </p:txBody>
      </p:sp>
      <p:sp>
        <p:nvSpPr>
          <p:cNvPr id="149" name="矩形 148"/>
          <p:cNvSpPr/>
          <p:nvPr/>
        </p:nvSpPr>
        <p:spPr>
          <a:xfrm>
            <a:off x="6342046" y="4449304"/>
            <a:ext cx="2568870" cy="1177052"/>
          </a:xfrm>
          <a:prstGeom prst="rect">
            <a:avLst/>
          </a:prstGeom>
        </p:spPr>
        <p:txBody>
          <a:bodyPr wrap="square">
            <a:noAutofit/>
          </a:bodyPr>
          <a:lstStyle/>
          <a:p>
            <a:pPr fontAlgn="ctr">
              <a:spcAft>
                <a:spcPts val="600"/>
              </a:spcAft>
            </a:pPr>
            <a:r>
              <a:rPr lang="en-US" sz="1200" b="1" dirty="0">
                <a:latin typeface="Huawei Sans" panose="020C0503030203020204" pitchFamily="34" charset="0"/>
              </a:rPr>
              <a:t>If the VLAN ID of the frame is the same as the PVID of the interface:</a:t>
            </a:r>
          </a:p>
          <a:p>
            <a:pPr fontAlgn="ctr">
              <a:spcAft>
                <a:spcPts val="600"/>
              </a:spcAft>
            </a:pPr>
            <a:r>
              <a:rPr lang="en-US" sz="1200" dirty="0">
                <a:latin typeface="Huawei Sans" panose="020C0503030203020204" pitchFamily="34" charset="0"/>
              </a:rPr>
              <a:t>The interface removes the VLAN tag from the frame and then sends the frame.</a:t>
            </a:r>
          </a:p>
        </p:txBody>
      </p:sp>
      <p:sp>
        <p:nvSpPr>
          <p:cNvPr id="150" name="矩形 149"/>
          <p:cNvSpPr/>
          <p:nvPr/>
        </p:nvSpPr>
        <p:spPr>
          <a:xfrm>
            <a:off x="9181615"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51" name="矩形 150"/>
          <p:cNvSpPr/>
          <p:nvPr/>
        </p:nvSpPr>
        <p:spPr>
          <a:xfrm>
            <a:off x="9474943"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rgbClr val="1D1D1A"/>
                </a:solidFill>
                <a:latin typeface="Huawei Sans" panose="020C0503030203020204" pitchFamily="34" charset="0"/>
                <a:ea typeface="方正兰亭黑简体" panose="02000000000000000000" pitchFamily="2" charset="-122"/>
              </a:rPr>
              <a:t>GE 0/0/1</a:t>
            </a:r>
          </a:p>
          <a:p>
            <a:pPr algn="ctr" fontAlgn="ctr"/>
            <a:r>
              <a:rPr lang="en-US" sz="1400">
                <a:solidFill>
                  <a:srgbClr val="1D1D1A"/>
                </a:solidFill>
                <a:latin typeface="Huawei Sans" panose="020C0503030203020204" pitchFamily="34" charset="0"/>
                <a:ea typeface="方正兰亭黑简体" panose="02000000000000000000" pitchFamily="2" charset="-122"/>
              </a:rPr>
              <a:t>Access (VLAN 10)</a:t>
            </a:r>
          </a:p>
        </p:txBody>
      </p:sp>
      <p:sp>
        <p:nvSpPr>
          <p:cNvPr id="152" name="文本框 151"/>
          <p:cNvSpPr txBox="1"/>
          <p:nvPr/>
        </p:nvSpPr>
        <p:spPr>
          <a:xfrm>
            <a:off x="9218909" y="1643947"/>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sp>
        <p:nvSpPr>
          <p:cNvPr id="153" name="矩形 152"/>
          <p:cNvSpPr/>
          <p:nvPr/>
        </p:nvSpPr>
        <p:spPr>
          <a:xfrm>
            <a:off x="9757815"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54" name="矩形 153"/>
          <p:cNvSpPr/>
          <p:nvPr/>
        </p:nvSpPr>
        <p:spPr>
          <a:xfrm>
            <a:off x="10018667"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20</a:t>
            </a:r>
          </a:p>
        </p:txBody>
      </p:sp>
      <p:sp>
        <p:nvSpPr>
          <p:cNvPr id="155" name="矩形 154"/>
          <p:cNvSpPr/>
          <p:nvPr/>
        </p:nvSpPr>
        <p:spPr>
          <a:xfrm>
            <a:off x="9132045" y="4449304"/>
            <a:ext cx="2568870" cy="906467"/>
          </a:xfrm>
          <a:prstGeom prst="rect">
            <a:avLst/>
          </a:prstGeom>
        </p:spPr>
        <p:txBody>
          <a:bodyPr wrap="square">
            <a:noAutofit/>
          </a:bodyPr>
          <a:lstStyle/>
          <a:p>
            <a:pPr fontAlgn="ctr">
              <a:spcAft>
                <a:spcPts val="600"/>
              </a:spcAft>
            </a:pPr>
            <a:r>
              <a:rPr lang="en-US" sz="1200" b="1">
                <a:latin typeface="Huawei Sans" panose="020C0503030203020204" pitchFamily="34" charset="0"/>
              </a:rPr>
              <a:t>If the VLAN ID of the frame is different from the PVID of the interface:</a:t>
            </a:r>
          </a:p>
          <a:p>
            <a:pPr fontAlgn="ctr">
              <a:spcAft>
                <a:spcPts val="600"/>
              </a:spcAft>
            </a:pPr>
            <a:r>
              <a:rPr lang="en-US" sz="1200">
                <a:latin typeface="Huawei Sans" panose="020C0503030203020204" pitchFamily="34" charset="0"/>
              </a:rPr>
              <a:t>The interface discards the frame.</a:t>
            </a:r>
          </a:p>
        </p:txBody>
      </p:sp>
      <p:sp>
        <p:nvSpPr>
          <p:cNvPr id="156" name="矩形 155"/>
          <p:cNvSpPr/>
          <p:nvPr/>
        </p:nvSpPr>
        <p:spPr>
          <a:xfrm>
            <a:off x="4143051" y="4001194"/>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157" name="矩形 156"/>
          <p:cNvSpPr/>
          <p:nvPr/>
        </p:nvSpPr>
        <p:spPr>
          <a:xfrm>
            <a:off x="6967816"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58" name="矩形 157"/>
          <p:cNvSpPr/>
          <p:nvPr/>
        </p:nvSpPr>
        <p:spPr>
          <a:xfrm>
            <a:off x="7228668"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grpSp>
        <p:nvGrpSpPr>
          <p:cNvPr id="53" name="组合 28"/>
          <p:cNvGrpSpPr>
            <a:grpSpLocks noChangeAspect="1"/>
          </p:cNvGrpSpPr>
          <p:nvPr/>
        </p:nvGrpSpPr>
        <p:grpSpPr>
          <a:xfrm>
            <a:off x="10312778" y="2970314"/>
            <a:ext cx="256713" cy="256713"/>
            <a:chOff x="5076056" y="3356992"/>
            <a:chExt cx="436268" cy="436268"/>
          </a:xfrm>
        </p:grpSpPr>
        <p:sp>
          <p:nvSpPr>
            <p:cNvPr id="54"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6" name="组合 55"/>
          <p:cNvGrpSpPr/>
          <p:nvPr/>
        </p:nvGrpSpPr>
        <p:grpSpPr>
          <a:xfrm>
            <a:off x="8664810" y="5617928"/>
            <a:ext cx="2740427" cy="360000"/>
            <a:chOff x="9366929" y="5988736"/>
            <a:chExt cx="2284414" cy="233870"/>
          </a:xfrm>
        </p:grpSpPr>
        <p:sp>
          <p:nvSpPr>
            <p:cNvPr id="57" name="矩形 56"/>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rPr>
                <a:t>Untagged frame</a:t>
              </a:r>
            </a:p>
          </p:txBody>
        </p:sp>
        <p:sp>
          <p:nvSpPr>
            <p:cNvPr id="58" name="矩形 57"/>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36000" bIns="0" numCol="1" spcCol="0" rtlCol="0" fromWordArt="0" anchor="ctr" anchorCtr="0" forceAA="0" compatLnSpc="1">
              <a:prstTxWarp prst="textNoShape">
                <a:avLst/>
              </a:prstTxWarp>
              <a:noAutofit/>
            </a:bodyPr>
            <a:lstStyle/>
            <a:p>
              <a:pPr algn="r" fontAlgn="ctr"/>
              <a:r>
                <a:rPr lang="en-US" sz="1200" dirty="0">
                  <a:solidFill>
                    <a:srgbClr val="1D1D1A"/>
                  </a:solidFill>
                  <a:latin typeface="Huawei Sans" panose="020C0503030203020204" pitchFamily="34" charset="0"/>
                  <a:ea typeface="方正兰亭黑简体" panose="02000000000000000000" pitchFamily="2" charset="-122"/>
                </a:rPr>
                <a:t>     Tagged frame</a:t>
              </a:r>
            </a:p>
          </p:txBody>
        </p:sp>
        <p:sp>
          <p:nvSpPr>
            <p:cNvPr id="59" name="矩形 58"/>
            <p:cNvSpPr/>
            <p:nvPr/>
          </p:nvSpPr>
          <p:spPr>
            <a:xfrm>
              <a:off x="10715239" y="5993293"/>
              <a:ext cx="320416"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bg1"/>
                  </a:solidFill>
                  <a:latin typeface="Huawei Sans" panose="020C0503030203020204" pitchFamily="34" charset="0"/>
                </a:rPr>
                <a:t>10</a:t>
              </a:r>
            </a:p>
          </p:txBody>
        </p:sp>
      </p:grpSp>
      <p:grpSp>
        <p:nvGrpSpPr>
          <p:cNvPr id="60" name="组合 59"/>
          <p:cNvGrpSpPr/>
          <p:nvPr/>
        </p:nvGrpSpPr>
        <p:grpSpPr>
          <a:xfrm>
            <a:off x="8172938" y="5960"/>
            <a:ext cx="3572874" cy="312029"/>
            <a:chOff x="8172938" y="5960"/>
            <a:chExt cx="3572874" cy="312029"/>
          </a:xfrm>
        </p:grpSpPr>
        <p:sp>
          <p:nvSpPr>
            <p:cNvPr id="61" name="燕尾形 60"/>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62" name="燕尾形 61"/>
            <p:cNvSpPr/>
            <p:nvPr/>
          </p:nvSpPr>
          <p:spPr bwMode="auto">
            <a:xfrm>
              <a:off x="9282915" y="5960"/>
              <a:ext cx="121200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63" name="燕尾形 62"/>
            <p:cNvSpPr/>
            <p:nvPr/>
          </p:nvSpPr>
          <p:spPr bwMode="auto">
            <a:xfrm>
              <a:off x="10377812" y="5960"/>
              <a:ext cx="1368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b="1" dirty="0">
                  <a:solidFill>
                    <a:schemeClr val="bg1"/>
                  </a:solidFill>
                  <a:latin typeface="Huawei Sans" panose="020C0503030203020204" pitchFamily="34" charset="0"/>
                </a:rPr>
                <a:t>VLAN Frame Processing</a:t>
              </a:r>
            </a:p>
          </p:txBody>
        </p:sp>
      </p:grpSp>
    </p:spTree>
    <p:extLst>
      <p:ext uri="{BB962C8B-B14F-4D97-AF65-F5344CB8AC3E}">
        <p14:creationId xmlns:p14="http://schemas.microsoft.com/office/powerpoint/2010/main" val="381464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smtClean="0"/>
              <a:t>VLAN Principles and Configuration</a:t>
            </a:r>
            <a:endParaRPr 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05344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Trunk interface</a:t>
            </a:r>
            <a:endParaRPr lang="en-US"/>
          </a:p>
        </p:txBody>
      </p:sp>
      <p:cxnSp>
        <p:nvCxnSpPr>
          <p:cNvPr id="50" name="直接连接符 49"/>
          <p:cNvCxnSpPr/>
          <p:nvPr/>
        </p:nvCxnSpPr>
        <p:spPr>
          <a:xfrm flipV="1">
            <a:off x="1775520"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0441135"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16000"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矩形 52"/>
          <p:cNvSpPr/>
          <p:nvPr/>
        </p:nvSpPr>
        <p:spPr>
          <a:xfrm>
            <a:off x="644229"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Trunk (PVID = 10)</a:t>
            </a:r>
          </a:p>
        </p:txBody>
      </p:sp>
      <p:sp>
        <p:nvSpPr>
          <p:cNvPr id="54" name="文本框 53"/>
          <p:cNvSpPr txBox="1"/>
          <p:nvPr/>
        </p:nvSpPr>
        <p:spPr>
          <a:xfrm>
            <a:off x="553294"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55" name="直接连接符 54"/>
          <p:cNvCxnSpPr/>
          <p:nvPr/>
        </p:nvCxnSpPr>
        <p:spPr>
          <a:xfrm flipV="1">
            <a:off x="1775520"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92200"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1353052"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58" name="矩形 57"/>
          <p:cNvSpPr/>
          <p:nvPr/>
        </p:nvSpPr>
        <p:spPr>
          <a:xfrm>
            <a:off x="953881" y="3998691"/>
            <a:ext cx="1593967"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Untagged frame</a:t>
            </a:r>
          </a:p>
        </p:txBody>
      </p:sp>
      <p:sp>
        <p:nvSpPr>
          <p:cNvPr id="59" name="矩形 58"/>
          <p:cNvSpPr/>
          <p:nvPr/>
        </p:nvSpPr>
        <p:spPr>
          <a:xfrm>
            <a:off x="466430" y="4406084"/>
            <a:ext cx="2568870" cy="1570755"/>
          </a:xfrm>
          <a:prstGeom prst="rect">
            <a:avLst/>
          </a:prstGeom>
        </p:spPr>
        <p:txBody>
          <a:bodyPr wrap="square">
            <a:noAutofit/>
          </a:bodyPr>
          <a:lstStyle/>
          <a:p>
            <a:pPr fontAlgn="ctr">
              <a:spcAft>
                <a:spcPts val="600"/>
              </a:spcAft>
            </a:pPr>
            <a:r>
              <a:rPr lang="en-US" sz="1200" b="1" dirty="0">
                <a:latin typeface="Huawei Sans" panose="020C0503030203020204" pitchFamily="34" charset="0"/>
              </a:rPr>
              <a:t>After receiving an untagged frame:</a:t>
            </a:r>
          </a:p>
          <a:p>
            <a:pPr fontAlgn="ctr">
              <a:spcAft>
                <a:spcPts val="600"/>
              </a:spcAft>
            </a:pPr>
            <a:r>
              <a:rPr lang="en-US" sz="1200" dirty="0">
                <a:latin typeface="Huawei Sans" panose="020C0503030203020204" pitchFamily="34" charset="0"/>
              </a:rPr>
              <a:t>The interface adds a VLAN tag with the VID being the PVID of the interface to the frame and permits the frame only when the </a:t>
            </a:r>
            <a:r>
              <a:rPr lang="en-US" sz="1200" dirty="0">
                <a:solidFill>
                  <a:srgbClr val="EC7061"/>
                </a:solidFill>
                <a:latin typeface="Huawei Sans" panose="020C0503030203020204" pitchFamily="34" charset="0"/>
              </a:rPr>
              <a:t>VID is in the list of VLAN IDs permitted by the interface</a:t>
            </a:r>
            <a:r>
              <a:rPr lang="en-US" sz="1200" dirty="0">
                <a:latin typeface="Huawei Sans" panose="020C0503030203020204" pitchFamily="34" charset="0"/>
              </a:rPr>
              <a:t>. If the VID is not in the list, the interface discards the frame.</a:t>
            </a:r>
          </a:p>
        </p:txBody>
      </p:sp>
      <p:sp>
        <p:nvSpPr>
          <p:cNvPr id="60" name="矩形 59"/>
          <p:cNvSpPr/>
          <p:nvPr/>
        </p:nvSpPr>
        <p:spPr>
          <a:xfrm>
            <a:off x="3305999"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1" name="文本框 60"/>
          <p:cNvSpPr txBox="1"/>
          <p:nvPr/>
        </p:nvSpPr>
        <p:spPr>
          <a:xfrm>
            <a:off x="3343293"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62" name="直接连接符 61"/>
          <p:cNvCxnSpPr/>
          <p:nvPr/>
        </p:nvCxnSpPr>
        <p:spPr>
          <a:xfrm flipV="1">
            <a:off x="4565519"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565519"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882199"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5" name="矩形 64"/>
          <p:cNvSpPr/>
          <p:nvPr/>
        </p:nvSpPr>
        <p:spPr>
          <a:xfrm>
            <a:off x="4143051"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66" name="矩形 65"/>
          <p:cNvSpPr/>
          <p:nvPr/>
        </p:nvSpPr>
        <p:spPr>
          <a:xfrm>
            <a:off x="3882199" y="40037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7" name="矩形 66"/>
          <p:cNvSpPr/>
          <p:nvPr/>
        </p:nvSpPr>
        <p:spPr>
          <a:xfrm>
            <a:off x="3256429" y="4406085"/>
            <a:ext cx="2568870" cy="1166616"/>
          </a:xfrm>
          <a:prstGeom prst="rect">
            <a:avLst/>
          </a:prstGeom>
        </p:spPr>
        <p:txBody>
          <a:bodyPr wrap="square">
            <a:noAutofit/>
          </a:bodyPr>
          <a:lstStyle/>
          <a:p>
            <a:pPr fontAlgn="ctr">
              <a:spcAft>
                <a:spcPts val="600"/>
              </a:spcAft>
            </a:pPr>
            <a:r>
              <a:rPr lang="en-US" sz="1200" b="1">
                <a:latin typeface="Huawei Sans" panose="020C0503030203020204" pitchFamily="34" charset="0"/>
              </a:rPr>
              <a:t>After receiving a tagged frame:</a:t>
            </a:r>
          </a:p>
          <a:p>
            <a:pPr fontAlgn="ctr">
              <a:spcAft>
                <a:spcPts val="600"/>
              </a:spcAft>
            </a:pPr>
            <a:r>
              <a:rPr lang="en-US" sz="1200">
                <a:latin typeface="Huawei Sans" panose="020C0503030203020204" pitchFamily="34" charset="0"/>
              </a:rPr>
              <a:t>If the VLAN ID of the frame is in the list of VLAN IDs permitted by the interface, the interface permits the frame. Otherwise, the interface discards the frame.</a:t>
            </a:r>
          </a:p>
        </p:txBody>
      </p:sp>
      <p:sp>
        <p:nvSpPr>
          <p:cNvPr id="68" name="矩形 67"/>
          <p:cNvSpPr/>
          <p:nvPr/>
        </p:nvSpPr>
        <p:spPr>
          <a:xfrm>
            <a:off x="6391616"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9" name="文本框 68"/>
          <p:cNvSpPr txBox="1"/>
          <p:nvPr/>
        </p:nvSpPr>
        <p:spPr>
          <a:xfrm>
            <a:off x="6428910"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70" name="直接连接符 69"/>
          <p:cNvCxnSpPr/>
          <p:nvPr/>
        </p:nvCxnSpPr>
        <p:spPr>
          <a:xfrm flipV="1">
            <a:off x="7651136"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651136"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829497" y="3998691"/>
            <a:ext cx="1593967"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rgbClr val="1D1D1A"/>
                </a:solidFill>
                <a:latin typeface="Huawei Sans" panose="020C0503030203020204" pitchFamily="34" charset="0"/>
                <a:ea typeface="方正兰亭黑简体" panose="02000000000000000000" pitchFamily="2" charset="-122"/>
              </a:rPr>
              <a:t>Untagged frame</a:t>
            </a:r>
          </a:p>
        </p:txBody>
      </p:sp>
      <p:sp>
        <p:nvSpPr>
          <p:cNvPr id="73" name="矩形 72"/>
          <p:cNvSpPr/>
          <p:nvPr/>
        </p:nvSpPr>
        <p:spPr>
          <a:xfrm>
            <a:off x="6342046" y="4406084"/>
            <a:ext cx="2568870" cy="1570755"/>
          </a:xfrm>
          <a:prstGeom prst="rect">
            <a:avLst/>
          </a:prstGeom>
        </p:spPr>
        <p:txBody>
          <a:bodyPr wrap="square">
            <a:noAutofit/>
          </a:bodyPr>
          <a:lstStyle/>
          <a:p>
            <a:pPr fontAlgn="ctr">
              <a:spcAft>
                <a:spcPts val="600"/>
              </a:spcAft>
            </a:pPr>
            <a:r>
              <a:rPr lang="en-US" sz="1200" b="1">
                <a:latin typeface="Huawei Sans" panose="020C0503030203020204" pitchFamily="34" charset="0"/>
              </a:rPr>
              <a:t>If the VLAN ID of the frame is the same as the PVID of the interface:</a:t>
            </a:r>
          </a:p>
          <a:p>
            <a:pPr fontAlgn="ctr">
              <a:spcAft>
                <a:spcPts val="600"/>
              </a:spcAft>
            </a:pPr>
            <a:r>
              <a:rPr lang="en-US" sz="1200">
                <a:latin typeface="Huawei Sans" panose="020C0503030203020204" pitchFamily="34" charset="0"/>
              </a:rPr>
              <a:t>If the VLAN ID of the frame is in the list of VLAN IDs permitted by the interface, the interface removes the tag from the frame and sends the frame out. Otherwise, the interface discards the frame.</a:t>
            </a:r>
          </a:p>
        </p:txBody>
      </p:sp>
      <p:sp>
        <p:nvSpPr>
          <p:cNvPr id="74" name="矩形 73"/>
          <p:cNvSpPr/>
          <p:nvPr/>
        </p:nvSpPr>
        <p:spPr>
          <a:xfrm>
            <a:off x="9181615"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9218909"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sp>
        <p:nvSpPr>
          <p:cNvPr id="76" name="矩形 75"/>
          <p:cNvSpPr/>
          <p:nvPr/>
        </p:nvSpPr>
        <p:spPr>
          <a:xfrm>
            <a:off x="9757815"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10018667"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20</a:t>
            </a:r>
          </a:p>
        </p:txBody>
      </p:sp>
      <p:sp>
        <p:nvSpPr>
          <p:cNvPr id="78" name="矩形 77"/>
          <p:cNvSpPr/>
          <p:nvPr/>
        </p:nvSpPr>
        <p:spPr>
          <a:xfrm>
            <a:off x="9132045" y="4406084"/>
            <a:ext cx="2568870" cy="1570755"/>
          </a:xfrm>
          <a:prstGeom prst="rect">
            <a:avLst/>
          </a:prstGeom>
        </p:spPr>
        <p:txBody>
          <a:bodyPr wrap="square">
            <a:noAutofit/>
          </a:bodyPr>
          <a:lstStyle/>
          <a:p>
            <a:pPr fontAlgn="ctr">
              <a:spcAft>
                <a:spcPts val="600"/>
              </a:spcAft>
            </a:pPr>
            <a:r>
              <a:rPr lang="en-US" sz="1200" b="1" dirty="0">
                <a:latin typeface="Huawei Sans" panose="020C0503030203020204" pitchFamily="34" charset="0"/>
              </a:rPr>
              <a:t>If the VLAN ID of the frame is different from the PVID of the interface:</a:t>
            </a:r>
          </a:p>
          <a:p>
            <a:pPr fontAlgn="ctr">
              <a:spcAft>
                <a:spcPts val="600"/>
              </a:spcAft>
            </a:pPr>
            <a:r>
              <a:rPr lang="en-US" sz="1200" dirty="0">
                <a:latin typeface="Huawei Sans" panose="020C0503030203020204" pitchFamily="34" charset="0"/>
              </a:rPr>
              <a:t>If the VLAN ID of the frame is in the list of VLAN IDs permitted by the interface, the interface sends the frame out without removing the tag of the frame. Otherwise, the interface discards the frame.</a:t>
            </a:r>
          </a:p>
        </p:txBody>
      </p:sp>
      <p:sp>
        <p:nvSpPr>
          <p:cNvPr id="79" name="矩形 78"/>
          <p:cNvSpPr/>
          <p:nvPr/>
        </p:nvSpPr>
        <p:spPr>
          <a:xfrm>
            <a:off x="4143051" y="40037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80" name="矩形 79"/>
          <p:cNvSpPr/>
          <p:nvPr/>
        </p:nvSpPr>
        <p:spPr>
          <a:xfrm>
            <a:off x="6967816"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7228668"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82" name="矩形 81"/>
          <p:cNvSpPr/>
          <p:nvPr/>
        </p:nvSpPr>
        <p:spPr>
          <a:xfrm>
            <a:off x="715175"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accent2"/>
                </a:solidFill>
                <a:latin typeface="Huawei Sans" panose="020C0503030203020204" pitchFamily="34" charset="0"/>
                <a:ea typeface="方正兰亭黑简体" panose="02000000000000000000" pitchFamily="2" charset="-122"/>
              </a:rPr>
              <a:t>Permitted VLAN ID: 10</a:t>
            </a:r>
          </a:p>
        </p:txBody>
      </p:sp>
      <p:sp>
        <p:nvSpPr>
          <p:cNvPr id="83" name="矩形 82"/>
          <p:cNvSpPr/>
          <p:nvPr/>
        </p:nvSpPr>
        <p:spPr>
          <a:xfrm>
            <a:off x="3426744"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Trunk (PVID = 1)</a:t>
            </a:r>
          </a:p>
        </p:txBody>
      </p:sp>
      <p:sp>
        <p:nvSpPr>
          <p:cNvPr id="84" name="矩形 83"/>
          <p:cNvSpPr/>
          <p:nvPr/>
        </p:nvSpPr>
        <p:spPr>
          <a:xfrm>
            <a:off x="3497690"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accent2"/>
                </a:solidFill>
                <a:latin typeface="Huawei Sans" panose="020C0503030203020204" pitchFamily="34" charset="0"/>
                <a:ea typeface="方正兰亭黑简体" panose="02000000000000000000" pitchFamily="2" charset="-122"/>
              </a:rPr>
              <a:t>Permitted VLAN ID: 10</a:t>
            </a:r>
          </a:p>
        </p:txBody>
      </p:sp>
      <p:sp>
        <p:nvSpPr>
          <p:cNvPr id="85" name="矩形 84"/>
          <p:cNvSpPr/>
          <p:nvPr/>
        </p:nvSpPr>
        <p:spPr>
          <a:xfrm>
            <a:off x="6520842"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Trunk (PVID = 10)</a:t>
            </a:r>
          </a:p>
        </p:txBody>
      </p:sp>
      <p:sp>
        <p:nvSpPr>
          <p:cNvPr id="86" name="矩形 85"/>
          <p:cNvSpPr/>
          <p:nvPr/>
        </p:nvSpPr>
        <p:spPr>
          <a:xfrm>
            <a:off x="6591788"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accent2"/>
                </a:solidFill>
                <a:latin typeface="Huawei Sans" panose="020C0503030203020204" pitchFamily="34" charset="0"/>
                <a:ea typeface="方正兰亭黑简体" panose="02000000000000000000" pitchFamily="2" charset="-122"/>
              </a:rPr>
              <a:t>Permitted VLAN ID: 10</a:t>
            </a:r>
          </a:p>
        </p:txBody>
      </p:sp>
      <p:sp>
        <p:nvSpPr>
          <p:cNvPr id="87" name="矩形 86"/>
          <p:cNvSpPr/>
          <p:nvPr/>
        </p:nvSpPr>
        <p:spPr>
          <a:xfrm>
            <a:off x="9309720"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Trunk (PVID = 10)</a:t>
            </a:r>
          </a:p>
        </p:txBody>
      </p:sp>
      <p:sp>
        <p:nvSpPr>
          <p:cNvPr id="88" name="矩形 87"/>
          <p:cNvSpPr/>
          <p:nvPr/>
        </p:nvSpPr>
        <p:spPr>
          <a:xfrm>
            <a:off x="9380666"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accent2"/>
                </a:solidFill>
                <a:latin typeface="Huawei Sans" panose="020C0503030203020204" pitchFamily="34" charset="0"/>
                <a:ea typeface="方正兰亭黑简体" panose="02000000000000000000" pitchFamily="2" charset="-122"/>
              </a:rPr>
              <a:t>Permitted VLAN ID: 20</a:t>
            </a:r>
          </a:p>
        </p:txBody>
      </p:sp>
      <p:cxnSp>
        <p:nvCxnSpPr>
          <p:cNvPr id="89" name="直接连接符 88"/>
          <p:cNvCxnSpPr/>
          <p:nvPr/>
        </p:nvCxnSpPr>
        <p:spPr>
          <a:xfrm flipV="1">
            <a:off x="10441135"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757815" y="3999513"/>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91" name="矩形 90"/>
          <p:cNvSpPr/>
          <p:nvPr/>
        </p:nvSpPr>
        <p:spPr>
          <a:xfrm>
            <a:off x="10018667" y="3999513"/>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20</a:t>
            </a:r>
          </a:p>
        </p:txBody>
      </p:sp>
      <p:cxnSp>
        <p:nvCxnSpPr>
          <p:cNvPr id="101" name="直接连接符 100"/>
          <p:cNvCxnSpPr/>
          <p:nvPr/>
        </p:nvCxnSpPr>
        <p:spPr>
          <a:xfrm flipV="1">
            <a:off x="6096000" y="1257681"/>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4363783" y="1209370"/>
            <a:ext cx="1859805" cy="369332"/>
          </a:xfrm>
          <a:prstGeom prst="rect">
            <a:avLst/>
          </a:prstGeom>
          <a:noFill/>
        </p:spPr>
        <p:txBody>
          <a:bodyPr wrap="square" rtlCol="0">
            <a:noAutofit/>
          </a:bodyPr>
          <a:lstStyle/>
          <a:p>
            <a:pPr fontAlgn="ctr"/>
            <a:r>
              <a:rPr lang="en-US" sz="1600" dirty="0">
                <a:latin typeface="Huawei Sans" panose="020C0503030203020204" pitchFamily="34" charset="0"/>
              </a:rPr>
              <a:t>Frame receiving</a:t>
            </a:r>
          </a:p>
        </p:txBody>
      </p:sp>
      <p:sp>
        <p:nvSpPr>
          <p:cNvPr id="103" name="文本框 102"/>
          <p:cNvSpPr txBox="1"/>
          <p:nvPr/>
        </p:nvSpPr>
        <p:spPr>
          <a:xfrm>
            <a:off x="6103919" y="1209370"/>
            <a:ext cx="1737976" cy="369332"/>
          </a:xfrm>
          <a:prstGeom prst="rect">
            <a:avLst/>
          </a:prstGeom>
          <a:noFill/>
        </p:spPr>
        <p:txBody>
          <a:bodyPr wrap="square" rtlCol="0">
            <a:noAutofit/>
          </a:bodyPr>
          <a:lstStyle/>
          <a:p>
            <a:pPr fontAlgn="ctr"/>
            <a:r>
              <a:rPr lang="en-US" sz="1600">
                <a:latin typeface="Huawei Sans" panose="020C0503030203020204" pitchFamily="34" charset="0"/>
              </a:rPr>
              <a:t>Frame sending</a:t>
            </a:r>
          </a:p>
        </p:txBody>
      </p:sp>
      <p:grpSp>
        <p:nvGrpSpPr>
          <p:cNvPr id="104" name="组合 103"/>
          <p:cNvGrpSpPr/>
          <p:nvPr/>
        </p:nvGrpSpPr>
        <p:grpSpPr>
          <a:xfrm>
            <a:off x="3305999" y="5857123"/>
            <a:ext cx="2740427" cy="360000"/>
            <a:chOff x="9366929" y="5988736"/>
            <a:chExt cx="2284414" cy="233870"/>
          </a:xfrm>
        </p:grpSpPr>
        <p:sp>
          <p:nvSpPr>
            <p:cNvPr id="105" name="矩形 104"/>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a:solidFill>
                    <a:srgbClr val="1D1D1A"/>
                  </a:solidFill>
                  <a:latin typeface="Huawei Sans" panose="020C0503030203020204" pitchFamily="34" charset="0"/>
                  <a:ea typeface="方正兰亭黑简体" panose="02000000000000000000" pitchFamily="2" charset="-122"/>
                </a:rPr>
                <a:t>Untagged frame</a:t>
              </a:r>
            </a:p>
          </p:txBody>
        </p:sp>
        <p:sp>
          <p:nvSpPr>
            <p:cNvPr id="106" name="矩形 105"/>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36000" bIns="0" numCol="1" spcCol="0" rtlCol="0" fromWordArt="0" anchor="ctr" anchorCtr="0" forceAA="0" compatLnSpc="1">
              <a:prstTxWarp prst="textNoShape">
                <a:avLst/>
              </a:prstTxWarp>
              <a:noAutofit/>
            </a:bodyPr>
            <a:lstStyle/>
            <a:p>
              <a:pPr algn="r" fontAlgn="ctr"/>
              <a:r>
                <a:rPr lang="en-US" sz="1200" dirty="0">
                  <a:solidFill>
                    <a:srgbClr val="1D1D1A"/>
                  </a:solidFill>
                  <a:latin typeface="Huawei Sans" panose="020C0503030203020204" pitchFamily="34" charset="0"/>
                  <a:ea typeface="方正兰亭黑简体" panose="02000000000000000000" pitchFamily="2" charset="-122"/>
                </a:rPr>
                <a:t>     Tagged frame</a:t>
              </a:r>
            </a:p>
          </p:txBody>
        </p:sp>
        <p:sp>
          <p:nvSpPr>
            <p:cNvPr id="107" name="矩形 106"/>
            <p:cNvSpPr/>
            <p:nvPr/>
          </p:nvSpPr>
          <p:spPr>
            <a:xfrm>
              <a:off x="10733792" y="5993293"/>
              <a:ext cx="301863"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bg1"/>
                  </a:solidFill>
                  <a:latin typeface="Huawei Sans" panose="020C0503030203020204" pitchFamily="34" charset="0"/>
                </a:rPr>
                <a:t>10</a:t>
              </a:r>
            </a:p>
          </p:txBody>
        </p:sp>
      </p:grpSp>
      <p:grpSp>
        <p:nvGrpSpPr>
          <p:cNvPr id="92" name="组合 91"/>
          <p:cNvGrpSpPr/>
          <p:nvPr/>
        </p:nvGrpSpPr>
        <p:grpSpPr>
          <a:xfrm>
            <a:off x="8172938" y="5960"/>
            <a:ext cx="3572874" cy="312029"/>
            <a:chOff x="8172938" y="5960"/>
            <a:chExt cx="3572874" cy="312029"/>
          </a:xfrm>
        </p:grpSpPr>
        <p:sp>
          <p:nvSpPr>
            <p:cNvPr id="93" name="燕尾形 92"/>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94" name="燕尾形 93"/>
            <p:cNvSpPr/>
            <p:nvPr/>
          </p:nvSpPr>
          <p:spPr bwMode="auto">
            <a:xfrm>
              <a:off x="9282915" y="5960"/>
              <a:ext cx="121200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98" name="燕尾形 97"/>
            <p:cNvSpPr/>
            <p:nvPr/>
          </p:nvSpPr>
          <p:spPr bwMode="auto">
            <a:xfrm>
              <a:off x="10377812" y="5960"/>
              <a:ext cx="1368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b="1" dirty="0">
                  <a:solidFill>
                    <a:schemeClr val="bg1"/>
                  </a:solidFill>
                  <a:latin typeface="Huawei Sans" panose="020C0503030203020204" pitchFamily="34" charset="0"/>
                </a:rPr>
                <a:t>VLAN Frame Processing</a:t>
              </a:r>
            </a:p>
          </p:txBody>
        </p:sp>
      </p:grpSp>
    </p:spTree>
    <p:extLst>
      <p:ext uri="{BB962C8B-B14F-4D97-AF65-F5344CB8AC3E}">
        <p14:creationId xmlns:p14="http://schemas.microsoft.com/office/powerpoint/2010/main" val="4125893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06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p:txBody>
          <a:bodyPr/>
          <a:lstStyle/>
          <a:p>
            <a:r>
              <a:rPr lang="en-US" smtClean="0"/>
              <a:t>Describe how inter-PC access is implemented in this example.</a:t>
            </a:r>
            <a:endParaRPr lang="en-US"/>
          </a:p>
        </p:txBody>
      </p:sp>
      <p:sp>
        <p:nvSpPr>
          <p:cNvPr id="3" name="标题 2"/>
          <p:cNvSpPr>
            <a:spLocks noGrp="1"/>
          </p:cNvSpPr>
          <p:nvPr>
            <p:ph type="title"/>
          </p:nvPr>
        </p:nvSpPr>
        <p:spPr/>
        <p:txBody>
          <a:bodyPr/>
          <a:lstStyle/>
          <a:p>
            <a:r>
              <a:rPr lang="en-US" smtClean="0"/>
              <a:t>Example for Frame Processing on Access and Trunk Interfaces</a:t>
            </a:r>
            <a:endParaRPr lang="en-US" dirty="0"/>
          </a:p>
        </p:txBody>
      </p:sp>
      <p:sp>
        <p:nvSpPr>
          <p:cNvPr id="242" name="矩形 241"/>
          <p:cNvSpPr/>
          <p:nvPr/>
        </p:nvSpPr>
        <p:spPr>
          <a:xfrm>
            <a:off x="7941190" y="2056802"/>
            <a:ext cx="3379953" cy="584775"/>
          </a:xfrm>
          <a:prstGeom prst="rect">
            <a:avLst/>
          </a:prstGeom>
        </p:spPr>
        <p:txBody>
          <a:bodyPr wrap="square">
            <a:noAutofit/>
          </a:bodyPr>
          <a:lstStyle/>
          <a:p>
            <a:pPr algn="ct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Trunk Interfaces on SW1 and SW2</a:t>
            </a:r>
          </a:p>
        </p:txBody>
      </p:sp>
      <p:pic>
        <p:nvPicPr>
          <p:cNvPr id="108" name="图片 107" descr="PC.png"/>
          <p:cNvPicPr>
            <a:picLocks noChangeAspect="1"/>
          </p:cNvPicPr>
          <p:nvPr/>
        </p:nvPicPr>
        <p:blipFill>
          <a:blip r:embed="rId3" cstate="print"/>
          <a:stretch>
            <a:fillRect/>
          </a:stretch>
        </p:blipFill>
        <p:spPr>
          <a:xfrm>
            <a:off x="4535446" y="4165323"/>
            <a:ext cx="609376" cy="468000"/>
          </a:xfrm>
          <a:prstGeom prst="rect">
            <a:avLst/>
          </a:prstGeom>
        </p:spPr>
      </p:pic>
      <p:pic>
        <p:nvPicPr>
          <p:cNvPr id="109" name="图片 108" descr="PC.png"/>
          <p:cNvPicPr>
            <a:picLocks noChangeAspect="1"/>
          </p:cNvPicPr>
          <p:nvPr/>
        </p:nvPicPr>
        <p:blipFill>
          <a:blip r:embed="rId3" cstate="print"/>
          <a:stretch>
            <a:fillRect/>
          </a:stretch>
        </p:blipFill>
        <p:spPr>
          <a:xfrm>
            <a:off x="6374342" y="4165323"/>
            <a:ext cx="609376" cy="468000"/>
          </a:xfrm>
          <a:prstGeom prst="rect">
            <a:avLst/>
          </a:prstGeom>
        </p:spPr>
      </p:pic>
      <p:cxnSp>
        <p:nvCxnSpPr>
          <p:cNvPr id="117" name="直接连接符 116"/>
          <p:cNvCxnSpPr>
            <a:stCxn id="108" idx="0"/>
            <a:endCxn id="125" idx="0"/>
          </p:cNvCxnSpPr>
          <p:nvPr/>
        </p:nvCxnSpPr>
        <p:spPr bwMode="auto">
          <a:xfrm flipV="1">
            <a:off x="4840134" y="2420888"/>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stCxn id="109" idx="0"/>
            <a:endCxn id="125" idx="0"/>
          </p:cNvCxnSpPr>
          <p:nvPr/>
        </p:nvCxnSpPr>
        <p:spPr bwMode="auto">
          <a:xfrm flipH="1" flipV="1">
            <a:off x="5736584" y="2420888"/>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直接连接符 123"/>
          <p:cNvCxnSpPr>
            <a:stCxn id="130" idx="3"/>
            <a:endCxn id="125" idx="1"/>
          </p:cNvCxnSpPr>
          <p:nvPr/>
        </p:nvCxnSpPr>
        <p:spPr bwMode="auto">
          <a:xfrm>
            <a:off x="3190141" y="2690888"/>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5" name="图片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7315" y="2420888"/>
            <a:ext cx="658537" cy="540000"/>
          </a:xfrm>
          <a:prstGeom prst="rect">
            <a:avLst/>
          </a:prstGeom>
        </p:spPr>
      </p:pic>
      <p:pic>
        <p:nvPicPr>
          <p:cNvPr id="126" name="图片 125" descr="PC.png"/>
          <p:cNvPicPr>
            <a:picLocks noChangeAspect="1"/>
          </p:cNvPicPr>
          <p:nvPr/>
        </p:nvPicPr>
        <p:blipFill>
          <a:blip r:embed="rId3" cstate="print"/>
          <a:stretch>
            <a:fillRect/>
          </a:stretch>
        </p:blipFill>
        <p:spPr>
          <a:xfrm>
            <a:off x="1655126" y="4165323"/>
            <a:ext cx="609376" cy="468000"/>
          </a:xfrm>
          <a:prstGeom prst="rect">
            <a:avLst/>
          </a:prstGeom>
        </p:spPr>
      </p:pic>
      <p:pic>
        <p:nvPicPr>
          <p:cNvPr id="127" name="图片 126" descr="PC.png"/>
          <p:cNvPicPr>
            <a:picLocks noChangeAspect="1"/>
          </p:cNvPicPr>
          <p:nvPr/>
        </p:nvPicPr>
        <p:blipFill>
          <a:blip r:embed="rId3" cstate="print"/>
          <a:stretch>
            <a:fillRect/>
          </a:stretch>
        </p:blipFill>
        <p:spPr>
          <a:xfrm>
            <a:off x="3494022" y="4165323"/>
            <a:ext cx="609376" cy="468000"/>
          </a:xfrm>
          <a:prstGeom prst="rect">
            <a:avLst/>
          </a:prstGeom>
        </p:spPr>
      </p:pic>
      <p:cxnSp>
        <p:nvCxnSpPr>
          <p:cNvPr id="128" name="直接连接符 127"/>
          <p:cNvCxnSpPr>
            <a:stCxn id="126" idx="0"/>
            <a:endCxn id="130" idx="0"/>
          </p:cNvCxnSpPr>
          <p:nvPr/>
        </p:nvCxnSpPr>
        <p:spPr bwMode="auto">
          <a:xfrm flipV="1">
            <a:off x="1959814" y="2420888"/>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9" name="直接连接符 128"/>
          <p:cNvCxnSpPr>
            <a:stCxn id="127" idx="0"/>
            <a:endCxn id="130" idx="0"/>
          </p:cNvCxnSpPr>
          <p:nvPr/>
        </p:nvCxnSpPr>
        <p:spPr bwMode="auto">
          <a:xfrm flipH="1" flipV="1">
            <a:off x="2860873" y="2420888"/>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0" name="图片 1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604" y="2420888"/>
            <a:ext cx="658537" cy="540000"/>
          </a:xfrm>
          <a:prstGeom prst="rect">
            <a:avLst/>
          </a:prstGeom>
        </p:spPr>
      </p:pic>
      <p:sp>
        <p:nvSpPr>
          <p:cNvPr id="131" name="矩形 130"/>
          <p:cNvSpPr/>
          <p:nvPr/>
        </p:nvSpPr>
        <p:spPr>
          <a:xfrm>
            <a:off x="2495600" y="2091327"/>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132" name="矩形 131"/>
          <p:cNvSpPr/>
          <p:nvPr/>
        </p:nvSpPr>
        <p:spPr>
          <a:xfrm>
            <a:off x="1583118" y="4597319"/>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133" name="矩形 132"/>
          <p:cNvSpPr/>
          <p:nvPr/>
        </p:nvSpPr>
        <p:spPr>
          <a:xfrm>
            <a:off x="3419322" y="4597319"/>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134" name="矩形 133"/>
          <p:cNvSpPr/>
          <p:nvPr/>
        </p:nvSpPr>
        <p:spPr>
          <a:xfrm>
            <a:off x="4463438" y="4597319"/>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135" name="矩形 134"/>
          <p:cNvSpPr/>
          <p:nvPr/>
        </p:nvSpPr>
        <p:spPr>
          <a:xfrm>
            <a:off x="6299642" y="4597319"/>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136" name="矩形 135"/>
          <p:cNvSpPr/>
          <p:nvPr/>
        </p:nvSpPr>
        <p:spPr>
          <a:xfrm>
            <a:off x="1403098" y="4833156"/>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142" name="矩形 141"/>
          <p:cNvSpPr/>
          <p:nvPr/>
        </p:nvSpPr>
        <p:spPr>
          <a:xfrm>
            <a:off x="4283418" y="4833156"/>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143" name="矩形 142"/>
          <p:cNvSpPr/>
          <p:nvPr/>
        </p:nvSpPr>
        <p:spPr>
          <a:xfrm>
            <a:off x="3275306" y="4833156"/>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144" name="矩形 143"/>
          <p:cNvSpPr/>
          <p:nvPr/>
        </p:nvSpPr>
        <p:spPr>
          <a:xfrm>
            <a:off x="6155626" y="4833156"/>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145" name="矩形 144"/>
          <p:cNvSpPr/>
          <p:nvPr/>
        </p:nvSpPr>
        <p:spPr>
          <a:xfrm>
            <a:off x="5363538" y="2080584"/>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146" name="矩形 145"/>
          <p:cNvSpPr/>
          <p:nvPr/>
        </p:nvSpPr>
        <p:spPr>
          <a:xfrm>
            <a:off x="1667508" y="2899973"/>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147" name="矩形 146"/>
          <p:cNvSpPr/>
          <p:nvPr/>
        </p:nvSpPr>
        <p:spPr>
          <a:xfrm>
            <a:off x="3035660" y="2899973"/>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148" name="矩形 147"/>
          <p:cNvSpPr/>
          <p:nvPr/>
        </p:nvSpPr>
        <p:spPr>
          <a:xfrm>
            <a:off x="4547828" y="2899973"/>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149" name="矩形 148"/>
          <p:cNvSpPr/>
          <p:nvPr/>
        </p:nvSpPr>
        <p:spPr>
          <a:xfrm>
            <a:off x="5951984" y="2899973"/>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150" name="矩形 149"/>
          <p:cNvSpPr/>
          <p:nvPr/>
        </p:nvSpPr>
        <p:spPr>
          <a:xfrm>
            <a:off x="2999656" y="264793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151" name="矩形 150"/>
          <p:cNvSpPr/>
          <p:nvPr/>
        </p:nvSpPr>
        <p:spPr>
          <a:xfrm>
            <a:off x="4547828" y="264793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138" name="矩形 137"/>
          <p:cNvSpPr/>
          <p:nvPr/>
        </p:nvSpPr>
        <p:spPr>
          <a:xfrm rot="17806927">
            <a:off x="1582869" y="346210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2" name="矩形 151"/>
          <p:cNvSpPr/>
          <p:nvPr/>
        </p:nvSpPr>
        <p:spPr>
          <a:xfrm rot="17806927">
            <a:off x="4444238" y="346210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3" name="矩形 152"/>
          <p:cNvSpPr/>
          <p:nvPr/>
        </p:nvSpPr>
        <p:spPr>
          <a:xfrm rot="3554468">
            <a:off x="3388672" y="349266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4" name="矩形 153"/>
          <p:cNvSpPr/>
          <p:nvPr/>
        </p:nvSpPr>
        <p:spPr>
          <a:xfrm rot="3554468">
            <a:off x="6268992" y="349266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6" name="矩形 155"/>
          <p:cNvSpPr/>
          <p:nvPr/>
        </p:nvSpPr>
        <p:spPr>
          <a:xfrm>
            <a:off x="3842175" y="1961701"/>
            <a:ext cx="798364" cy="259253"/>
          </a:xfrm>
          <a:prstGeom prst="rect">
            <a:avLst/>
          </a:prstGeom>
          <a:solidFill>
            <a:srgbClr val="00B0F0">
              <a:alpha val="5000"/>
            </a:srgbClr>
          </a:solidFill>
          <a:ln w="9525"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nvGrpSpPr>
          <p:cNvPr id="2" name="组合 1"/>
          <p:cNvGrpSpPr/>
          <p:nvPr/>
        </p:nvGrpSpPr>
        <p:grpSpPr>
          <a:xfrm>
            <a:off x="3890286" y="1952828"/>
            <a:ext cx="432048" cy="276999"/>
            <a:chOff x="3254596" y="2060848"/>
            <a:chExt cx="432048" cy="276999"/>
          </a:xfrm>
        </p:grpSpPr>
        <p:sp>
          <p:nvSpPr>
            <p:cNvPr id="157" name="矩形 156"/>
            <p:cNvSpPr/>
            <p:nvPr/>
          </p:nvSpPr>
          <p:spPr>
            <a:xfrm>
              <a:off x="3344620" y="2069721"/>
              <a:ext cx="252000" cy="259253"/>
            </a:xfrm>
            <a:prstGeom prst="rect">
              <a:avLst/>
            </a:prstGeom>
            <a:solidFill>
              <a:srgbClr val="00B0F0"/>
            </a:solidFill>
            <a:ln w="9525" cap="flat" cmpd="sng" algn="ctr">
              <a:solidFill>
                <a:srgbClr val="00B0F0"/>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1" name="矩形 160"/>
            <p:cNvSpPr/>
            <p:nvPr/>
          </p:nvSpPr>
          <p:spPr>
            <a:xfrm>
              <a:off x="3254596" y="2060848"/>
              <a:ext cx="432048" cy="276999"/>
            </a:xfrm>
            <a:prstGeom prst="rect">
              <a:avLst/>
            </a:prstGeom>
          </p:spPr>
          <p:txBody>
            <a:bodyPr wrap="square">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p>
          </p:txBody>
        </p:sp>
      </p:grpSp>
      <p:sp>
        <p:nvSpPr>
          <p:cNvPr id="162" name="矩形 161"/>
          <p:cNvSpPr/>
          <p:nvPr/>
        </p:nvSpPr>
        <p:spPr>
          <a:xfrm>
            <a:off x="3842175" y="2276864"/>
            <a:ext cx="798364" cy="259253"/>
          </a:xfrm>
          <a:prstGeom prst="rect">
            <a:avLst/>
          </a:prstGeom>
          <a:solidFill>
            <a:srgbClr val="F4FBFE"/>
          </a:solidFill>
          <a:ln w="9525" cap="flat" cmpd="sng" algn="ctr">
            <a:solidFill>
              <a:srgbClr val="00B0F0"/>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63" name="组合 162"/>
          <p:cNvGrpSpPr/>
          <p:nvPr/>
        </p:nvGrpSpPr>
        <p:grpSpPr>
          <a:xfrm>
            <a:off x="3890286" y="2267991"/>
            <a:ext cx="432048" cy="276999"/>
            <a:chOff x="3254596" y="2060848"/>
            <a:chExt cx="432048" cy="276999"/>
          </a:xfrm>
        </p:grpSpPr>
        <p:sp>
          <p:nvSpPr>
            <p:cNvPr id="164" name="矩形 163"/>
            <p:cNvSpPr/>
            <p:nvPr/>
          </p:nvSpPr>
          <p:spPr>
            <a:xfrm>
              <a:off x="3344620" y="2069721"/>
              <a:ext cx="252000" cy="259253"/>
            </a:xfrm>
            <a:prstGeom prst="rect">
              <a:avLst/>
            </a:prstGeom>
            <a:solidFill>
              <a:srgbClr val="00B0F0"/>
            </a:solidFill>
            <a:ln w="9525" cap="flat" cmpd="sng" algn="ctr">
              <a:solidFill>
                <a:srgbClr val="00B0F0"/>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5" name="矩形 164"/>
            <p:cNvSpPr/>
            <p:nvPr/>
          </p:nvSpPr>
          <p:spPr>
            <a:xfrm>
              <a:off x="3254596" y="2060848"/>
              <a:ext cx="432048" cy="276999"/>
            </a:xfrm>
            <a:prstGeom prst="rect">
              <a:avLst/>
            </a:prstGeom>
          </p:spPr>
          <p:txBody>
            <a:bodyPr wrap="square">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20</a:t>
              </a:r>
            </a:p>
          </p:txBody>
        </p:sp>
      </p:grpSp>
      <p:cxnSp>
        <p:nvCxnSpPr>
          <p:cNvPr id="209" name="直接箭头连接符 208"/>
          <p:cNvCxnSpPr/>
          <p:nvPr/>
        </p:nvCxnSpPr>
        <p:spPr bwMode="auto">
          <a:xfrm flipV="1">
            <a:off x="2017805" y="3392988"/>
            <a:ext cx="262533" cy="504056"/>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11" name="直接箭头连接符 210"/>
          <p:cNvCxnSpPr/>
          <p:nvPr/>
        </p:nvCxnSpPr>
        <p:spPr bwMode="auto">
          <a:xfrm flipV="1">
            <a:off x="4907868" y="3392988"/>
            <a:ext cx="262533" cy="504056"/>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12" name="直接箭头连接符 211"/>
          <p:cNvCxnSpPr/>
          <p:nvPr/>
        </p:nvCxnSpPr>
        <p:spPr bwMode="auto">
          <a:xfrm flipH="1" flipV="1">
            <a:off x="3455326" y="3428992"/>
            <a:ext cx="324037" cy="54006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13" name="直接箭头连接符 212"/>
          <p:cNvCxnSpPr/>
          <p:nvPr/>
        </p:nvCxnSpPr>
        <p:spPr bwMode="auto">
          <a:xfrm flipH="1" flipV="1">
            <a:off x="6335645" y="3428992"/>
            <a:ext cx="324037" cy="540060"/>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14" name="直接箭头连接符 213"/>
          <p:cNvCxnSpPr/>
          <p:nvPr/>
        </p:nvCxnSpPr>
        <p:spPr bwMode="auto">
          <a:xfrm>
            <a:off x="3959382" y="2636904"/>
            <a:ext cx="612068" cy="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sp>
        <p:nvSpPr>
          <p:cNvPr id="243" name="椭圆 242"/>
          <p:cNvSpPr/>
          <p:nvPr/>
        </p:nvSpPr>
        <p:spPr>
          <a:xfrm>
            <a:off x="2531604"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4" name="椭圆 243"/>
          <p:cNvSpPr/>
          <p:nvPr/>
        </p:nvSpPr>
        <p:spPr>
          <a:xfrm>
            <a:off x="3035660"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5" name="椭圆 244"/>
          <p:cNvSpPr/>
          <p:nvPr/>
        </p:nvSpPr>
        <p:spPr>
          <a:xfrm>
            <a:off x="5375920"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6" name="椭圆 245"/>
          <p:cNvSpPr/>
          <p:nvPr/>
        </p:nvSpPr>
        <p:spPr>
          <a:xfrm>
            <a:off x="5951984"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7" name="椭圆 246"/>
          <p:cNvSpPr/>
          <p:nvPr/>
        </p:nvSpPr>
        <p:spPr>
          <a:xfrm>
            <a:off x="3107668" y="2636912"/>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48" name="椭圆 247"/>
          <p:cNvSpPr/>
          <p:nvPr/>
        </p:nvSpPr>
        <p:spPr>
          <a:xfrm>
            <a:off x="5339916" y="2636912"/>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50" name="椭圆 249"/>
          <p:cNvSpPr/>
          <p:nvPr/>
        </p:nvSpPr>
        <p:spPr>
          <a:xfrm>
            <a:off x="5840912" y="5444711"/>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51" name="椭圆 250"/>
          <p:cNvSpPr/>
          <p:nvPr/>
        </p:nvSpPr>
        <p:spPr>
          <a:xfrm>
            <a:off x="4190806" y="5465573"/>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52" name="矩形 251"/>
          <p:cNvSpPr/>
          <p:nvPr/>
        </p:nvSpPr>
        <p:spPr>
          <a:xfrm>
            <a:off x="5983698" y="5372703"/>
            <a:ext cx="1485561" cy="523220"/>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Access interface</a:t>
            </a:r>
          </a:p>
        </p:txBody>
      </p:sp>
      <p:sp>
        <p:nvSpPr>
          <p:cNvPr id="253" name="矩形 252"/>
          <p:cNvSpPr/>
          <p:nvPr/>
        </p:nvSpPr>
        <p:spPr>
          <a:xfrm>
            <a:off x="4333592" y="5375563"/>
            <a:ext cx="1485561" cy="523220"/>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Trunk interface</a:t>
            </a:r>
          </a:p>
        </p:txBody>
      </p:sp>
      <p:graphicFrame>
        <p:nvGraphicFramePr>
          <p:cNvPr id="78" name="Table 30"/>
          <p:cNvGraphicFramePr>
            <a:graphicFrameLocks noGrp="1"/>
          </p:cNvGraphicFramePr>
          <p:nvPr>
            <p:extLst/>
          </p:nvPr>
        </p:nvGraphicFramePr>
        <p:xfrm>
          <a:off x="8212076" y="2459413"/>
          <a:ext cx="2770152" cy="1446019"/>
        </p:xfrm>
        <a:graphic>
          <a:graphicData uri="http://schemas.openxmlformats.org/drawingml/2006/table">
            <a:tbl>
              <a:tblPr firstRow="1" bandRow="1"/>
              <a:tblGrid>
                <a:gridCol w="1338677">
                  <a:extLst>
                    <a:ext uri="{9D8B030D-6E8A-4147-A177-3AD203B41FA5}">
                      <a16:colId xmlns:a16="http://schemas.microsoft.com/office/drawing/2014/main" xmlns="" val="20000"/>
                    </a:ext>
                  </a:extLst>
                </a:gridCol>
                <a:gridCol w="1431475">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List of Permitted VLAN IDs</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pSp>
        <p:nvGrpSpPr>
          <p:cNvPr id="63" name="组合 62"/>
          <p:cNvGrpSpPr/>
          <p:nvPr/>
        </p:nvGrpSpPr>
        <p:grpSpPr>
          <a:xfrm>
            <a:off x="8172938" y="5960"/>
            <a:ext cx="3572874" cy="312029"/>
            <a:chOff x="8172938" y="5960"/>
            <a:chExt cx="3572874" cy="312029"/>
          </a:xfrm>
        </p:grpSpPr>
        <p:sp>
          <p:nvSpPr>
            <p:cNvPr id="64" name="燕尾形 63"/>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65" name="燕尾形 64"/>
            <p:cNvSpPr/>
            <p:nvPr/>
          </p:nvSpPr>
          <p:spPr bwMode="auto">
            <a:xfrm>
              <a:off x="9282915" y="5960"/>
              <a:ext cx="121200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66" name="燕尾形 65"/>
            <p:cNvSpPr/>
            <p:nvPr/>
          </p:nvSpPr>
          <p:spPr bwMode="auto">
            <a:xfrm>
              <a:off x="10377812" y="5960"/>
              <a:ext cx="1368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b="1" dirty="0">
                  <a:solidFill>
                    <a:schemeClr val="bg1"/>
                  </a:solidFill>
                  <a:latin typeface="Huawei Sans" panose="020C0503030203020204" pitchFamily="34" charset="0"/>
                </a:rPr>
                <a:t>VLAN Frame Processing</a:t>
              </a:r>
            </a:p>
          </p:txBody>
        </p:sp>
      </p:grpSp>
    </p:spTree>
    <p:extLst>
      <p:ext uri="{BB962C8B-B14F-4D97-AF65-F5344CB8AC3E}">
        <p14:creationId xmlns:p14="http://schemas.microsoft.com/office/powerpoint/2010/main" val="230491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52" grpId="0" animBg="1"/>
      <p:bldP spid="153" grpId="0" animBg="1"/>
      <p:bldP spid="154" grpId="0" animBg="1"/>
      <p:bldP spid="156" grpId="0" animBg="1"/>
      <p:bldP spid="1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Hybrid Interface</a:t>
            </a:r>
            <a:endParaRPr lang="en-US"/>
          </a:p>
        </p:txBody>
      </p:sp>
      <p:cxnSp>
        <p:nvCxnSpPr>
          <p:cNvPr id="50" name="直接连接符 49"/>
          <p:cNvCxnSpPr/>
          <p:nvPr/>
        </p:nvCxnSpPr>
        <p:spPr>
          <a:xfrm flipV="1">
            <a:off x="1775520"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0441135"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16000"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矩形 52"/>
          <p:cNvSpPr/>
          <p:nvPr/>
        </p:nvSpPr>
        <p:spPr>
          <a:xfrm>
            <a:off x="644229"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Hybrid (PVID = 10)</a:t>
            </a:r>
          </a:p>
        </p:txBody>
      </p:sp>
      <p:sp>
        <p:nvSpPr>
          <p:cNvPr id="54" name="文本框 53"/>
          <p:cNvSpPr txBox="1"/>
          <p:nvPr/>
        </p:nvSpPr>
        <p:spPr>
          <a:xfrm>
            <a:off x="553294"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55" name="直接连接符 54"/>
          <p:cNvCxnSpPr/>
          <p:nvPr/>
        </p:nvCxnSpPr>
        <p:spPr>
          <a:xfrm flipV="1">
            <a:off x="1775520"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92200"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1353052"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59" name="矩形 58"/>
          <p:cNvSpPr/>
          <p:nvPr/>
        </p:nvSpPr>
        <p:spPr>
          <a:xfrm>
            <a:off x="466430" y="4415916"/>
            <a:ext cx="2568870" cy="1732565"/>
          </a:xfrm>
          <a:prstGeom prst="rect">
            <a:avLst/>
          </a:prstGeom>
        </p:spPr>
        <p:txBody>
          <a:bodyPr wrap="square">
            <a:noAutofit/>
          </a:bodyPr>
          <a:lstStyle/>
          <a:p>
            <a:pPr fontAlgn="ctr">
              <a:spcAft>
                <a:spcPts val="600"/>
              </a:spcAft>
            </a:pPr>
            <a:r>
              <a:rPr lang="en-US" sz="1200" b="1" dirty="0">
                <a:latin typeface="Huawei Sans" panose="020C0503030203020204" pitchFamily="34" charset="0"/>
              </a:rPr>
              <a:t>After receiving an untagged frame:</a:t>
            </a:r>
          </a:p>
          <a:p>
            <a:pPr fontAlgn="ctr">
              <a:spcAft>
                <a:spcPts val="600"/>
              </a:spcAft>
            </a:pPr>
            <a:r>
              <a:rPr lang="en-US" sz="1200" dirty="0">
                <a:latin typeface="Huawei Sans" panose="020C0503030203020204" pitchFamily="34" charset="0"/>
              </a:rPr>
              <a:t>The interface adds a VLAN tag with the VID being the PVID of the interface to the frame and permits the frame only when the VID is in the list of VLAN IDs permitted by the interface. If the VID is not in the list, the interface discards the frame.</a:t>
            </a:r>
          </a:p>
        </p:txBody>
      </p:sp>
      <p:sp>
        <p:nvSpPr>
          <p:cNvPr id="60" name="矩形 59"/>
          <p:cNvSpPr/>
          <p:nvPr/>
        </p:nvSpPr>
        <p:spPr>
          <a:xfrm>
            <a:off x="3305999"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1" name="文本框 60"/>
          <p:cNvSpPr txBox="1"/>
          <p:nvPr/>
        </p:nvSpPr>
        <p:spPr>
          <a:xfrm>
            <a:off x="3343293"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62" name="直接连接符 61"/>
          <p:cNvCxnSpPr/>
          <p:nvPr/>
        </p:nvCxnSpPr>
        <p:spPr>
          <a:xfrm flipV="1">
            <a:off x="4565519"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565519"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882199"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5" name="矩形 64"/>
          <p:cNvSpPr/>
          <p:nvPr/>
        </p:nvSpPr>
        <p:spPr>
          <a:xfrm>
            <a:off x="4143051"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66" name="矩形 65"/>
          <p:cNvSpPr/>
          <p:nvPr/>
        </p:nvSpPr>
        <p:spPr>
          <a:xfrm>
            <a:off x="3882199" y="40037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7" name="矩形 66"/>
          <p:cNvSpPr/>
          <p:nvPr/>
        </p:nvSpPr>
        <p:spPr>
          <a:xfrm>
            <a:off x="3256429" y="4415917"/>
            <a:ext cx="2568870" cy="1286794"/>
          </a:xfrm>
          <a:prstGeom prst="rect">
            <a:avLst/>
          </a:prstGeom>
        </p:spPr>
        <p:txBody>
          <a:bodyPr wrap="square">
            <a:noAutofit/>
          </a:bodyPr>
          <a:lstStyle/>
          <a:p>
            <a:pPr fontAlgn="ctr">
              <a:spcAft>
                <a:spcPts val="600"/>
              </a:spcAft>
            </a:pPr>
            <a:r>
              <a:rPr lang="en-US" sz="1200" b="1">
                <a:latin typeface="Huawei Sans" panose="020C0503030203020204" pitchFamily="34" charset="0"/>
              </a:rPr>
              <a:t>After receiving a tagged frame:</a:t>
            </a:r>
          </a:p>
          <a:p>
            <a:pPr fontAlgn="ctr">
              <a:spcAft>
                <a:spcPts val="600"/>
              </a:spcAft>
            </a:pPr>
            <a:r>
              <a:rPr lang="en-US" sz="1200">
                <a:latin typeface="Huawei Sans" panose="020C0503030203020204" pitchFamily="34" charset="0"/>
              </a:rPr>
              <a:t>If the VLAN ID of the frame is in the list of VLAN IDs permitted by the interface, the interface permits the frame. Otherwise, the interface discards the frame.</a:t>
            </a:r>
          </a:p>
        </p:txBody>
      </p:sp>
      <p:sp>
        <p:nvSpPr>
          <p:cNvPr id="68" name="矩形 67"/>
          <p:cNvSpPr/>
          <p:nvPr/>
        </p:nvSpPr>
        <p:spPr>
          <a:xfrm>
            <a:off x="6391616"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9" name="文本框 68"/>
          <p:cNvSpPr txBox="1"/>
          <p:nvPr/>
        </p:nvSpPr>
        <p:spPr>
          <a:xfrm>
            <a:off x="6428910"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cxnSp>
        <p:nvCxnSpPr>
          <p:cNvPr id="70" name="直接连接符 69"/>
          <p:cNvCxnSpPr/>
          <p:nvPr/>
        </p:nvCxnSpPr>
        <p:spPr>
          <a:xfrm flipV="1">
            <a:off x="7651136"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651136"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901950" y="3998691"/>
            <a:ext cx="1449061"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rgbClr val="1D1D1A"/>
                </a:solidFill>
                <a:latin typeface="Huawei Sans" panose="020C0503030203020204" pitchFamily="34" charset="0"/>
                <a:ea typeface="方正兰亭黑简体" panose="02000000000000000000" pitchFamily="2" charset="-122"/>
              </a:rPr>
              <a:t>Untagged frame</a:t>
            </a:r>
          </a:p>
        </p:txBody>
      </p:sp>
      <p:sp>
        <p:nvSpPr>
          <p:cNvPr id="73" name="矩形 72"/>
          <p:cNvSpPr/>
          <p:nvPr/>
        </p:nvSpPr>
        <p:spPr>
          <a:xfrm>
            <a:off x="6342046" y="4415917"/>
            <a:ext cx="2568870" cy="1435384"/>
          </a:xfrm>
          <a:prstGeom prst="rect">
            <a:avLst/>
          </a:prstGeom>
        </p:spPr>
        <p:txBody>
          <a:bodyPr wrap="square">
            <a:noAutofit/>
          </a:bodyPr>
          <a:lstStyle/>
          <a:p>
            <a:pPr fontAlgn="ctr">
              <a:spcAft>
                <a:spcPts val="600"/>
              </a:spcAft>
            </a:pPr>
            <a:r>
              <a:rPr lang="en-US" sz="1200" b="1">
                <a:latin typeface="Huawei Sans" panose="020C0503030203020204" pitchFamily="34" charset="0"/>
              </a:rPr>
              <a:t>If the VLAN ID of the frame is in the list of VLAN IDs permitted by the interface:</a:t>
            </a:r>
          </a:p>
          <a:p>
            <a:pPr fontAlgn="ctr">
              <a:spcAft>
                <a:spcPts val="600"/>
              </a:spcAft>
            </a:pPr>
            <a:r>
              <a:rPr lang="en-US" sz="1200">
                <a:latin typeface="Huawei Sans" panose="020C0503030203020204" pitchFamily="34" charset="0"/>
              </a:rPr>
              <a:t>If the interface has been configured not to carry VLAN tags when sending frames, it removes the tag from the frame and then sends the frame out.</a:t>
            </a:r>
          </a:p>
        </p:txBody>
      </p:sp>
      <p:sp>
        <p:nvSpPr>
          <p:cNvPr id="74" name="矩形 73"/>
          <p:cNvSpPr/>
          <p:nvPr/>
        </p:nvSpPr>
        <p:spPr>
          <a:xfrm>
            <a:off x="9181615"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9218909" y="1643959"/>
            <a:ext cx="1386918" cy="307777"/>
          </a:xfrm>
          <a:prstGeom prst="rect">
            <a:avLst/>
          </a:prstGeom>
          <a:noFill/>
        </p:spPr>
        <p:txBody>
          <a:bodyPr wrap="square" rtlCol="0">
            <a:noAutofit/>
          </a:bodyPr>
          <a:lstStyle/>
          <a:p>
            <a:pPr fontAlgn="ctr"/>
            <a:r>
              <a:rPr lang="en-US" sz="1400">
                <a:latin typeface="Huawei Sans" panose="020C0503030203020204" pitchFamily="34" charset="0"/>
              </a:rPr>
              <a:t>Inside a switch</a:t>
            </a:r>
          </a:p>
        </p:txBody>
      </p:sp>
      <p:sp>
        <p:nvSpPr>
          <p:cNvPr id="76" name="矩形 75"/>
          <p:cNvSpPr/>
          <p:nvPr/>
        </p:nvSpPr>
        <p:spPr>
          <a:xfrm>
            <a:off x="9757815"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10018667"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20</a:t>
            </a:r>
          </a:p>
        </p:txBody>
      </p:sp>
      <p:sp>
        <p:nvSpPr>
          <p:cNvPr id="78" name="矩形 77"/>
          <p:cNvSpPr/>
          <p:nvPr/>
        </p:nvSpPr>
        <p:spPr>
          <a:xfrm>
            <a:off x="9132045" y="4415917"/>
            <a:ext cx="2568870" cy="1435384"/>
          </a:xfrm>
          <a:prstGeom prst="rect">
            <a:avLst/>
          </a:prstGeom>
        </p:spPr>
        <p:txBody>
          <a:bodyPr wrap="square">
            <a:noAutofit/>
          </a:bodyPr>
          <a:lstStyle/>
          <a:p>
            <a:pPr fontAlgn="ctr">
              <a:spcAft>
                <a:spcPts val="600"/>
              </a:spcAft>
            </a:pPr>
            <a:r>
              <a:rPr lang="en-US" sz="1200" b="1" dirty="0">
                <a:latin typeface="Huawei Sans" panose="020C0503030203020204" pitchFamily="34" charset="0"/>
              </a:rPr>
              <a:t>If the VLAN ID of the frame is in the list of VLAN IDs permitted by the interface:</a:t>
            </a:r>
          </a:p>
          <a:p>
            <a:pPr fontAlgn="ctr">
              <a:spcAft>
                <a:spcPts val="600"/>
              </a:spcAft>
            </a:pPr>
            <a:r>
              <a:rPr lang="en-US" sz="1200" dirty="0">
                <a:latin typeface="Huawei Sans" panose="020C0503030203020204" pitchFamily="34" charset="0"/>
              </a:rPr>
              <a:t>If the interface has been configured to carry VLAN tags when sending frames, it sends the frame out without removing the tag of the frame.</a:t>
            </a:r>
          </a:p>
        </p:txBody>
      </p:sp>
      <p:sp>
        <p:nvSpPr>
          <p:cNvPr id="79" name="矩形 78"/>
          <p:cNvSpPr/>
          <p:nvPr/>
        </p:nvSpPr>
        <p:spPr>
          <a:xfrm>
            <a:off x="4143051" y="40037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80" name="矩形 79"/>
          <p:cNvSpPr/>
          <p:nvPr/>
        </p:nvSpPr>
        <p:spPr>
          <a:xfrm>
            <a:off x="6967816"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7228668"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10</a:t>
            </a:r>
          </a:p>
        </p:txBody>
      </p:sp>
      <p:sp>
        <p:nvSpPr>
          <p:cNvPr id="82" name="矩形 81"/>
          <p:cNvSpPr/>
          <p:nvPr/>
        </p:nvSpPr>
        <p:spPr>
          <a:xfrm>
            <a:off x="715175"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accent2"/>
                </a:solidFill>
                <a:latin typeface="Huawei Sans" panose="020C0503030203020204" pitchFamily="34" charset="0"/>
                <a:ea typeface="方正兰亭黑简体" panose="02000000000000000000" pitchFamily="2" charset="-122"/>
              </a:rPr>
              <a:t>Permitted VLAN ID: 10</a:t>
            </a:r>
          </a:p>
        </p:txBody>
      </p:sp>
      <p:sp>
        <p:nvSpPr>
          <p:cNvPr id="83" name="矩形 82"/>
          <p:cNvSpPr/>
          <p:nvPr/>
        </p:nvSpPr>
        <p:spPr>
          <a:xfrm>
            <a:off x="3426744"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Hybrid (PVID = 1)</a:t>
            </a:r>
          </a:p>
        </p:txBody>
      </p:sp>
      <p:sp>
        <p:nvSpPr>
          <p:cNvPr id="84" name="矩形 83"/>
          <p:cNvSpPr/>
          <p:nvPr/>
        </p:nvSpPr>
        <p:spPr>
          <a:xfrm>
            <a:off x="3497690"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accent2"/>
                </a:solidFill>
                <a:latin typeface="Huawei Sans" panose="020C0503030203020204" pitchFamily="34" charset="0"/>
                <a:ea typeface="方正兰亭黑简体" panose="02000000000000000000" pitchFamily="2" charset="-122"/>
              </a:rPr>
              <a:t>Permitted VLAN ID: 10</a:t>
            </a:r>
          </a:p>
        </p:txBody>
      </p:sp>
      <p:sp>
        <p:nvSpPr>
          <p:cNvPr id="85" name="矩形 84"/>
          <p:cNvSpPr/>
          <p:nvPr/>
        </p:nvSpPr>
        <p:spPr>
          <a:xfrm>
            <a:off x="6520842"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Hybrid (PVID = 10)</a:t>
            </a:r>
          </a:p>
        </p:txBody>
      </p:sp>
      <p:sp>
        <p:nvSpPr>
          <p:cNvPr id="86" name="矩形 85"/>
          <p:cNvSpPr/>
          <p:nvPr/>
        </p:nvSpPr>
        <p:spPr>
          <a:xfrm>
            <a:off x="6591788"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accent2"/>
                </a:solidFill>
                <a:latin typeface="Huawei Sans" panose="020C0503030203020204" pitchFamily="34" charset="0"/>
                <a:ea typeface="方正兰亭黑简体" panose="02000000000000000000" pitchFamily="2" charset="-122"/>
              </a:rPr>
              <a:t>Permitted VLAN ID: 10</a:t>
            </a:r>
          </a:p>
        </p:txBody>
      </p:sp>
      <p:sp>
        <p:nvSpPr>
          <p:cNvPr id="87" name="矩形 86"/>
          <p:cNvSpPr/>
          <p:nvPr/>
        </p:nvSpPr>
        <p:spPr>
          <a:xfrm>
            <a:off x="9309720"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GE 0/0/1</a:t>
            </a:r>
          </a:p>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ctr" fontAlgn="ctr"/>
            <a:r>
              <a:rPr lang="en-US" sz="1400" dirty="0">
                <a:solidFill>
                  <a:srgbClr val="1D1D1A"/>
                </a:solidFill>
                <a:latin typeface="Huawei Sans" panose="020C0503030203020204" pitchFamily="34" charset="0"/>
                <a:ea typeface="方正兰亭黑简体" panose="02000000000000000000" pitchFamily="2" charset="-122"/>
              </a:rPr>
              <a:t>Hybrid (PVID = 10)</a:t>
            </a:r>
          </a:p>
        </p:txBody>
      </p:sp>
      <p:sp>
        <p:nvSpPr>
          <p:cNvPr id="88" name="矩形 87"/>
          <p:cNvSpPr/>
          <p:nvPr/>
        </p:nvSpPr>
        <p:spPr>
          <a:xfrm>
            <a:off x="9380666"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accent2"/>
                </a:solidFill>
                <a:latin typeface="Huawei Sans" panose="020C0503030203020204" pitchFamily="34" charset="0"/>
                <a:ea typeface="方正兰亭黑简体" panose="02000000000000000000" pitchFamily="2" charset="-122"/>
              </a:rPr>
              <a:t>Permitted VLAN ID: 20</a:t>
            </a:r>
          </a:p>
        </p:txBody>
      </p:sp>
      <p:cxnSp>
        <p:nvCxnSpPr>
          <p:cNvPr id="89" name="直接连接符 88"/>
          <p:cNvCxnSpPr/>
          <p:nvPr/>
        </p:nvCxnSpPr>
        <p:spPr>
          <a:xfrm flipV="1">
            <a:off x="10441135"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757815" y="3999513"/>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91" name="矩形 90"/>
          <p:cNvSpPr/>
          <p:nvPr/>
        </p:nvSpPr>
        <p:spPr>
          <a:xfrm>
            <a:off x="10018667" y="3999513"/>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bg1"/>
                </a:solidFill>
                <a:latin typeface="Huawei Sans" panose="020C0503030203020204" pitchFamily="34" charset="0"/>
              </a:rPr>
              <a:t>20</a:t>
            </a:r>
          </a:p>
        </p:txBody>
      </p:sp>
      <p:sp>
        <p:nvSpPr>
          <p:cNvPr id="58" name="矩形 57"/>
          <p:cNvSpPr/>
          <p:nvPr/>
        </p:nvSpPr>
        <p:spPr>
          <a:xfrm>
            <a:off x="1026334" y="3998691"/>
            <a:ext cx="1449061"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dirty="0">
                <a:solidFill>
                  <a:srgbClr val="1D1D1A"/>
                </a:solidFill>
                <a:latin typeface="Huawei Sans" panose="020C0503030203020204" pitchFamily="34" charset="0"/>
                <a:ea typeface="方正兰亭黑简体" panose="02000000000000000000" pitchFamily="2" charset="-122"/>
              </a:rPr>
              <a:t>Untagged frame</a:t>
            </a:r>
          </a:p>
        </p:txBody>
      </p:sp>
      <p:grpSp>
        <p:nvGrpSpPr>
          <p:cNvPr id="101" name="组合 100"/>
          <p:cNvGrpSpPr/>
          <p:nvPr/>
        </p:nvGrpSpPr>
        <p:grpSpPr>
          <a:xfrm>
            <a:off x="3305999" y="5857123"/>
            <a:ext cx="2740427" cy="360000"/>
            <a:chOff x="9366929" y="5988736"/>
            <a:chExt cx="2284414" cy="233870"/>
          </a:xfrm>
        </p:grpSpPr>
        <p:sp>
          <p:nvSpPr>
            <p:cNvPr id="102" name="矩形 101"/>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rPr>
                <a:t>Untagged frame</a:t>
              </a:r>
            </a:p>
          </p:txBody>
        </p:sp>
        <p:sp>
          <p:nvSpPr>
            <p:cNvPr id="103" name="矩形 102"/>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36000" bIns="0" numCol="1" spcCol="0" rtlCol="0" fromWordArt="0" anchor="ctr" anchorCtr="0" forceAA="0" compatLnSpc="1">
              <a:prstTxWarp prst="textNoShape">
                <a:avLst/>
              </a:prstTxWarp>
              <a:noAutofit/>
            </a:bodyPr>
            <a:lstStyle/>
            <a:p>
              <a:pPr algn="r" fontAlgn="ctr"/>
              <a:r>
                <a:rPr lang="en-US" sz="1200" dirty="0">
                  <a:solidFill>
                    <a:srgbClr val="1D1D1A"/>
                  </a:solidFill>
                  <a:latin typeface="Huawei Sans" panose="020C0503030203020204" pitchFamily="34" charset="0"/>
                  <a:ea typeface="方正兰亭黑简体" panose="02000000000000000000" pitchFamily="2" charset="-122"/>
                </a:rPr>
                <a:t>     Tagged frame</a:t>
              </a:r>
            </a:p>
          </p:txBody>
        </p:sp>
        <p:sp>
          <p:nvSpPr>
            <p:cNvPr id="104" name="矩形 103"/>
            <p:cNvSpPr/>
            <p:nvPr/>
          </p:nvSpPr>
          <p:spPr>
            <a:xfrm>
              <a:off x="10715239" y="5993293"/>
              <a:ext cx="320416"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bg1"/>
                  </a:solidFill>
                  <a:latin typeface="Huawei Sans" panose="020C0503030203020204" pitchFamily="34" charset="0"/>
                </a:rPr>
                <a:t>10</a:t>
              </a:r>
            </a:p>
          </p:txBody>
        </p:sp>
      </p:grpSp>
      <p:cxnSp>
        <p:nvCxnSpPr>
          <p:cNvPr id="105" name="直接连接符 104"/>
          <p:cNvCxnSpPr/>
          <p:nvPr/>
        </p:nvCxnSpPr>
        <p:spPr>
          <a:xfrm flipV="1">
            <a:off x="6096000" y="1257681"/>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4422777" y="1185223"/>
            <a:ext cx="1859805" cy="369332"/>
          </a:xfrm>
          <a:prstGeom prst="rect">
            <a:avLst/>
          </a:prstGeom>
          <a:noFill/>
        </p:spPr>
        <p:txBody>
          <a:bodyPr wrap="square" rtlCol="0">
            <a:noAutofit/>
          </a:bodyPr>
          <a:lstStyle/>
          <a:p>
            <a:pPr fontAlgn="ctr"/>
            <a:r>
              <a:rPr lang="en-US" sz="1600" dirty="0">
                <a:latin typeface="Huawei Sans" panose="020C0503030203020204" pitchFamily="34" charset="0"/>
              </a:rPr>
              <a:t>Frame receiving</a:t>
            </a:r>
          </a:p>
        </p:txBody>
      </p:sp>
      <p:sp>
        <p:nvSpPr>
          <p:cNvPr id="107" name="文本框 106"/>
          <p:cNvSpPr txBox="1"/>
          <p:nvPr/>
        </p:nvSpPr>
        <p:spPr>
          <a:xfrm>
            <a:off x="6103919" y="1185223"/>
            <a:ext cx="1737976" cy="369332"/>
          </a:xfrm>
          <a:prstGeom prst="rect">
            <a:avLst/>
          </a:prstGeom>
          <a:noFill/>
        </p:spPr>
        <p:txBody>
          <a:bodyPr wrap="square" rtlCol="0">
            <a:noAutofit/>
          </a:bodyPr>
          <a:lstStyle/>
          <a:p>
            <a:pPr fontAlgn="ctr"/>
            <a:r>
              <a:rPr lang="en-US" sz="1600">
                <a:latin typeface="Huawei Sans" panose="020C0503030203020204" pitchFamily="34" charset="0"/>
              </a:rPr>
              <a:t>Frame sending</a:t>
            </a:r>
          </a:p>
        </p:txBody>
      </p:sp>
      <p:grpSp>
        <p:nvGrpSpPr>
          <p:cNvPr id="92" name="组合 91"/>
          <p:cNvGrpSpPr/>
          <p:nvPr/>
        </p:nvGrpSpPr>
        <p:grpSpPr>
          <a:xfrm>
            <a:off x="8172938" y="5960"/>
            <a:ext cx="3572874" cy="312029"/>
            <a:chOff x="8172938" y="5960"/>
            <a:chExt cx="3572874" cy="312029"/>
          </a:xfrm>
        </p:grpSpPr>
        <p:sp>
          <p:nvSpPr>
            <p:cNvPr id="93" name="燕尾形 92"/>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94" name="燕尾形 93"/>
            <p:cNvSpPr/>
            <p:nvPr/>
          </p:nvSpPr>
          <p:spPr bwMode="auto">
            <a:xfrm>
              <a:off x="9282915" y="5960"/>
              <a:ext cx="121200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98" name="燕尾形 97"/>
            <p:cNvSpPr/>
            <p:nvPr/>
          </p:nvSpPr>
          <p:spPr bwMode="auto">
            <a:xfrm>
              <a:off x="10377812" y="5960"/>
              <a:ext cx="1368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b="1" dirty="0">
                  <a:solidFill>
                    <a:schemeClr val="bg1"/>
                  </a:solidFill>
                  <a:latin typeface="Huawei Sans" panose="020C0503030203020204" pitchFamily="34" charset="0"/>
                </a:rPr>
                <a:t>VLAN Frame Processing</a:t>
              </a:r>
            </a:p>
          </p:txBody>
        </p:sp>
      </p:grpSp>
    </p:spTree>
    <p:extLst>
      <p:ext uri="{BB962C8B-B14F-4D97-AF65-F5344CB8AC3E}">
        <p14:creationId xmlns:p14="http://schemas.microsoft.com/office/powerpoint/2010/main" val="951862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262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sz="2000" dirty="0" smtClean="0"/>
              <a:t>Describe how PCs access the server in this example.</a:t>
            </a:r>
            <a:endParaRPr lang="en-US" sz="2000" dirty="0"/>
          </a:p>
        </p:txBody>
      </p:sp>
      <p:sp>
        <p:nvSpPr>
          <p:cNvPr id="3" name="标题 2"/>
          <p:cNvSpPr>
            <a:spLocks noGrp="1"/>
          </p:cNvSpPr>
          <p:nvPr>
            <p:ph type="title"/>
          </p:nvPr>
        </p:nvSpPr>
        <p:spPr>
          <a:xfrm>
            <a:off x="1594799" y="452604"/>
            <a:ext cx="10302333" cy="640800"/>
          </a:xfrm>
        </p:spPr>
        <p:txBody>
          <a:bodyPr/>
          <a:lstStyle/>
          <a:p>
            <a:r>
              <a:rPr lang="en-US" sz="3200" dirty="0" smtClean="0"/>
              <a:t>Example for Frame Processing on Hybrid Interfaces</a:t>
            </a:r>
            <a:endParaRPr lang="en-US" sz="3200" dirty="0"/>
          </a:p>
        </p:txBody>
      </p:sp>
      <p:cxnSp>
        <p:nvCxnSpPr>
          <p:cNvPr id="168" name="直接连接符 167"/>
          <p:cNvCxnSpPr>
            <a:stCxn id="199" idx="0"/>
            <a:endCxn id="171" idx="2"/>
          </p:cNvCxnSpPr>
          <p:nvPr/>
        </p:nvCxnSpPr>
        <p:spPr bwMode="auto">
          <a:xfrm flipV="1">
            <a:off x="5280913" y="3068908"/>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0" name="直接连接符 169"/>
          <p:cNvCxnSpPr>
            <a:stCxn id="176" idx="3"/>
            <a:endCxn id="171" idx="1"/>
          </p:cNvCxnSpPr>
          <p:nvPr/>
        </p:nvCxnSpPr>
        <p:spPr bwMode="auto">
          <a:xfrm>
            <a:off x="2734471" y="2798908"/>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1" name="图片 1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645" y="2528908"/>
            <a:ext cx="658537" cy="540000"/>
          </a:xfrm>
          <a:prstGeom prst="rect">
            <a:avLst/>
          </a:prstGeom>
        </p:spPr>
      </p:pic>
      <p:pic>
        <p:nvPicPr>
          <p:cNvPr id="172" name="图片 171" descr="PC.png"/>
          <p:cNvPicPr>
            <a:picLocks noChangeAspect="1"/>
          </p:cNvPicPr>
          <p:nvPr/>
        </p:nvPicPr>
        <p:blipFill>
          <a:blip r:embed="rId4" cstate="print"/>
          <a:stretch>
            <a:fillRect/>
          </a:stretch>
        </p:blipFill>
        <p:spPr>
          <a:xfrm>
            <a:off x="1199456" y="4273343"/>
            <a:ext cx="609376" cy="468000"/>
          </a:xfrm>
          <a:prstGeom prst="rect">
            <a:avLst/>
          </a:prstGeom>
        </p:spPr>
      </p:pic>
      <p:pic>
        <p:nvPicPr>
          <p:cNvPr id="173" name="图片 172" descr="PC.png"/>
          <p:cNvPicPr>
            <a:picLocks noChangeAspect="1"/>
          </p:cNvPicPr>
          <p:nvPr/>
        </p:nvPicPr>
        <p:blipFill>
          <a:blip r:embed="rId4" cstate="print"/>
          <a:stretch>
            <a:fillRect/>
          </a:stretch>
        </p:blipFill>
        <p:spPr>
          <a:xfrm>
            <a:off x="3038352" y="4273343"/>
            <a:ext cx="609376" cy="468000"/>
          </a:xfrm>
          <a:prstGeom prst="rect">
            <a:avLst/>
          </a:prstGeom>
        </p:spPr>
      </p:pic>
      <p:cxnSp>
        <p:nvCxnSpPr>
          <p:cNvPr id="174" name="直接连接符 173"/>
          <p:cNvCxnSpPr>
            <a:stCxn id="172" idx="0"/>
            <a:endCxn id="176" idx="0"/>
          </p:cNvCxnSpPr>
          <p:nvPr/>
        </p:nvCxnSpPr>
        <p:spPr bwMode="auto">
          <a:xfrm flipV="1">
            <a:off x="1504144" y="2528908"/>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5" name="直接连接符 174"/>
          <p:cNvCxnSpPr>
            <a:stCxn id="173" idx="0"/>
            <a:endCxn id="176" idx="0"/>
          </p:cNvCxnSpPr>
          <p:nvPr/>
        </p:nvCxnSpPr>
        <p:spPr bwMode="auto">
          <a:xfrm flipH="1" flipV="1">
            <a:off x="2405203" y="2528908"/>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6" name="图片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934" y="2528908"/>
            <a:ext cx="658537" cy="540000"/>
          </a:xfrm>
          <a:prstGeom prst="rect">
            <a:avLst/>
          </a:prstGeom>
        </p:spPr>
      </p:pic>
      <p:sp>
        <p:nvSpPr>
          <p:cNvPr id="177" name="矩形 176"/>
          <p:cNvSpPr/>
          <p:nvPr/>
        </p:nvSpPr>
        <p:spPr>
          <a:xfrm>
            <a:off x="1127448" y="4732635"/>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178" name="矩形 177"/>
          <p:cNvSpPr/>
          <p:nvPr/>
        </p:nvSpPr>
        <p:spPr>
          <a:xfrm>
            <a:off x="2963652" y="4732635"/>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179" name="矩形 178"/>
          <p:cNvSpPr/>
          <p:nvPr/>
        </p:nvSpPr>
        <p:spPr>
          <a:xfrm>
            <a:off x="4921669" y="4732635"/>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181" name="矩形 180"/>
          <p:cNvSpPr/>
          <p:nvPr/>
        </p:nvSpPr>
        <p:spPr>
          <a:xfrm>
            <a:off x="947428" y="4932468"/>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183" name="矩形 182"/>
          <p:cNvSpPr/>
          <p:nvPr/>
        </p:nvSpPr>
        <p:spPr>
          <a:xfrm>
            <a:off x="4741649" y="4932468"/>
            <a:ext cx="1116124"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100</a:t>
            </a:r>
          </a:p>
        </p:txBody>
      </p:sp>
      <p:sp>
        <p:nvSpPr>
          <p:cNvPr id="184" name="矩形 183"/>
          <p:cNvSpPr/>
          <p:nvPr/>
        </p:nvSpPr>
        <p:spPr>
          <a:xfrm>
            <a:off x="2819636" y="4932468"/>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186" name="矩形 185"/>
          <p:cNvSpPr/>
          <p:nvPr/>
        </p:nvSpPr>
        <p:spPr>
          <a:xfrm>
            <a:off x="1160128" y="3043989"/>
            <a:ext cx="1044116" cy="276999"/>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190" name="矩形 189"/>
          <p:cNvSpPr/>
          <p:nvPr/>
        </p:nvSpPr>
        <p:spPr>
          <a:xfrm>
            <a:off x="2531604" y="2528900"/>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191" name="矩形 190"/>
          <p:cNvSpPr/>
          <p:nvPr/>
        </p:nvSpPr>
        <p:spPr>
          <a:xfrm>
            <a:off x="4082958" y="2489572"/>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pic>
        <p:nvPicPr>
          <p:cNvPr id="199" name="图片 198"/>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995547" y="4293096"/>
            <a:ext cx="570732" cy="468000"/>
          </a:xfrm>
          <a:prstGeom prst="rect">
            <a:avLst/>
          </a:prstGeom>
        </p:spPr>
      </p:pic>
      <p:sp>
        <p:nvSpPr>
          <p:cNvPr id="182" name="矩形 181"/>
          <p:cNvSpPr/>
          <p:nvPr/>
        </p:nvSpPr>
        <p:spPr>
          <a:xfrm rot="17806927">
            <a:off x="1127199" y="357012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92" name="矩形 191"/>
          <p:cNvSpPr/>
          <p:nvPr/>
        </p:nvSpPr>
        <p:spPr>
          <a:xfrm>
            <a:off x="5449425" y="3429000"/>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93" name="矩形 192"/>
          <p:cNvSpPr/>
          <p:nvPr/>
        </p:nvSpPr>
        <p:spPr>
          <a:xfrm rot="3554468">
            <a:off x="2933002" y="360068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200" name="矩形 199"/>
          <p:cNvSpPr/>
          <p:nvPr/>
        </p:nvSpPr>
        <p:spPr>
          <a:xfrm>
            <a:off x="4339577" y="3429000"/>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cxnSp>
        <p:nvCxnSpPr>
          <p:cNvPr id="210" name="直接箭头连接符 209"/>
          <p:cNvCxnSpPr/>
          <p:nvPr/>
        </p:nvCxnSpPr>
        <p:spPr bwMode="auto">
          <a:xfrm flipV="1">
            <a:off x="1567269" y="3501008"/>
            <a:ext cx="262533" cy="504056"/>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sp>
        <p:nvSpPr>
          <p:cNvPr id="215" name="矩形 214"/>
          <p:cNvSpPr/>
          <p:nvPr/>
        </p:nvSpPr>
        <p:spPr>
          <a:xfrm>
            <a:off x="3431418" y="1997713"/>
            <a:ext cx="798364" cy="259253"/>
          </a:xfrm>
          <a:prstGeom prst="rect">
            <a:avLst/>
          </a:prstGeom>
          <a:solidFill>
            <a:srgbClr val="00B0F0">
              <a:alpha val="5000"/>
            </a:srgbClr>
          </a:solidFill>
          <a:ln w="9525"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nvGrpSpPr>
          <p:cNvPr id="216" name="组合 215"/>
          <p:cNvGrpSpPr/>
          <p:nvPr/>
        </p:nvGrpSpPr>
        <p:grpSpPr>
          <a:xfrm>
            <a:off x="3518169" y="1988840"/>
            <a:ext cx="432048" cy="276999"/>
            <a:chOff x="3331873" y="2060848"/>
            <a:chExt cx="432048" cy="276999"/>
          </a:xfrm>
        </p:grpSpPr>
        <p:sp>
          <p:nvSpPr>
            <p:cNvPr id="217" name="矩形 216"/>
            <p:cNvSpPr/>
            <p:nvPr/>
          </p:nvSpPr>
          <p:spPr>
            <a:xfrm>
              <a:off x="3421897" y="2069721"/>
              <a:ext cx="252000" cy="259253"/>
            </a:xfrm>
            <a:prstGeom prst="rect">
              <a:avLst/>
            </a:prstGeom>
            <a:solidFill>
              <a:srgbClr val="00B0F0"/>
            </a:solidFill>
            <a:ln w="9525" cap="flat" cmpd="sng" algn="ctr">
              <a:solidFill>
                <a:srgbClr val="00B0F0"/>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8" name="矩形 217"/>
            <p:cNvSpPr/>
            <p:nvPr/>
          </p:nvSpPr>
          <p:spPr>
            <a:xfrm>
              <a:off x="3331873" y="2060848"/>
              <a:ext cx="432048" cy="276999"/>
            </a:xfrm>
            <a:prstGeom prst="rect">
              <a:avLst/>
            </a:prstGeom>
          </p:spPr>
          <p:txBody>
            <a:bodyPr wrap="square">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p>
          </p:txBody>
        </p:sp>
      </p:grpSp>
      <p:sp>
        <p:nvSpPr>
          <p:cNvPr id="219" name="矩形 218"/>
          <p:cNvSpPr/>
          <p:nvPr/>
        </p:nvSpPr>
        <p:spPr>
          <a:xfrm>
            <a:off x="3431418" y="2312876"/>
            <a:ext cx="798364" cy="259253"/>
          </a:xfrm>
          <a:prstGeom prst="rect">
            <a:avLst/>
          </a:prstGeom>
          <a:solidFill>
            <a:srgbClr val="F4FBFE"/>
          </a:solidFill>
          <a:ln w="9525" cap="flat" cmpd="sng" algn="ctr">
            <a:solidFill>
              <a:srgbClr val="00B0F0"/>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20" name="组合 219"/>
          <p:cNvGrpSpPr/>
          <p:nvPr/>
        </p:nvGrpSpPr>
        <p:grpSpPr>
          <a:xfrm>
            <a:off x="3518169" y="2312876"/>
            <a:ext cx="432048" cy="293884"/>
            <a:chOff x="3331873" y="2069721"/>
            <a:chExt cx="432048" cy="293884"/>
          </a:xfrm>
        </p:grpSpPr>
        <p:sp>
          <p:nvSpPr>
            <p:cNvPr id="221" name="矩形 220"/>
            <p:cNvSpPr/>
            <p:nvPr/>
          </p:nvSpPr>
          <p:spPr>
            <a:xfrm>
              <a:off x="3421897" y="2069721"/>
              <a:ext cx="252000" cy="259253"/>
            </a:xfrm>
            <a:prstGeom prst="rect">
              <a:avLst/>
            </a:prstGeom>
            <a:solidFill>
              <a:srgbClr val="00B0F0"/>
            </a:solidFill>
            <a:ln w="9525" cap="flat" cmpd="sng" algn="ctr">
              <a:solidFill>
                <a:srgbClr val="00B0F0"/>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2" name="矩形 221"/>
            <p:cNvSpPr/>
            <p:nvPr/>
          </p:nvSpPr>
          <p:spPr>
            <a:xfrm>
              <a:off x="3331873" y="2086606"/>
              <a:ext cx="432048" cy="276999"/>
            </a:xfrm>
            <a:prstGeom prst="rect">
              <a:avLst/>
            </a:prstGeom>
          </p:spPr>
          <p:txBody>
            <a:bodyPr wrap="square">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20</a:t>
              </a:r>
            </a:p>
          </p:txBody>
        </p:sp>
      </p:grpSp>
      <p:cxnSp>
        <p:nvCxnSpPr>
          <p:cNvPr id="223" name="直接箭头连接符 222"/>
          <p:cNvCxnSpPr/>
          <p:nvPr/>
        </p:nvCxnSpPr>
        <p:spPr bwMode="auto">
          <a:xfrm>
            <a:off x="3509988" y="2672916"/>
            <a:ext cx="612068" cy="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24" name="直接箭头连接符 223"/>
          <p:cNvCxnSpPr/>
          <p:nvPr/>
        </p:nvCxnSpPr>
        <p:spPr bwMode="auto">
          <a:xfrm flipH="1" flipV="1">
            <a:off x="3007429" y="3537012"/>
            <a:ext cx="324037" cy="54006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25" name="直接箭头连接符 224"/>
          <p:cNvCxnSpPr/>
          <p:nvPr/>
        </p:nvCxnSpPr>
        <p:spPr bwMode="auto">
          <a:xfrm flipH="1" flipV="1">
            <a:off x="5214178" y="3429000"/>
            <a:ext cx="0" cy="431354"/>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26" name="直接箭头连接符 225"/>
          <p:cNvCxnSpPr/>
          <p:nvPr/>
        </p:nvCxnSpPr>
        <p:spPr bwMode="auto">
          <a:xfrm flipH="1" flipV="1">
            <a:off x="5383693" y="3429000"/>
            <a:ext cx="0" cy="431354"/>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sp>
        <p:nvSpPr>
          <p:cNvPr id="87" name="矩形 86"/>
          <p:cNvSpPr/>
          <p:nvPr/>
        </p:nvSpPr>
        <p:spPr>
          <a:xfrm>
            <a:off x="2041349" y="2188276"/>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88" name="矩形 87"/>
          <p:cNvSpPr/>
          <p:nvPr/>
        </p:nvSpPr>
        <p:spPr>
          <a:xfrm>
            <a:off x="4933589" y="2188276"/>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158" name="文本框 157"/>
          <p:cNvSpPr txBox="1"/>
          <p:nvPr/>
        </p:nvSpPr>
        <p:spPr bwMode="auto">
          <a:xfrm>
            <a:off x="6983081" y="2084664"/>
            <a:ext cx="1318653" cy="28564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Interface 1</a:t>
            </a:r>
          </a:p>
        </p:txBody>
      </p:sp>
      <p:sp>
        <p:nvSpPr>
          <p:cNvPr id="166" name="文本框 165"/>
          <p:cNvSpPr txBox="1"/>
          <p:nvPr/>
        </p:nvSpPr>
        <p:spPr bwMode="auto">
          <a:xfrm>
            <a:off x="6563298" y="1809107"/>
            <a:ext cx="5212626" cy="47394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List of VLAN IDs Permitted by Interfaces on SW1</a:t>
            </a:r>
          </a:p>
        </p:txBody>
      </p:sp>
      <p:sp>
        <p:nvSpPr>
          <p:cNvPr id="167" name="矩形 166"/>
          <p:cNvSpPr/>
          <p:nvPr/>
        </p:nvSpPr>
        <p:spPr>
          <a:xfrm>
            <a:off x="1160128" y="2863969"/>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Interface 1</a:t>
            </a:r>
          </a:p>
        </p:txBody>
      </p:sp>
      <p:sp>
        <p:nvSpPr>
          <p:cNvPr id="169" name="椭圆 168"/>
          <p:cNvSpPr/>
          <p:nvPr/>
        </p:nvSpPr>
        <p:spPr>
          <a:xfrm>
            <a:off x="2063552"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0" name="椭圆 179"/>
          <p:cNvSpPr/>
          <p:nvPr/>
        </p:nvSpPr>
        <p:spPr>
          <a:xfrm>
            <a:off x="2639616"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5" name="椭圆 184"/>
          <p:cNvSpPr/>
          <p:nvPr/>
        </p:nvSpPr>
        <p:spPr>
          <a:xfrm>
            <a:off x="5195900"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8" name="椭圆 187"/>
          <p:cNvSpPr/>
          <p:nvPr/>
        </p:nvSpPr>
        <p:spPr>
          <a:xfrm>
            <a:off x="4871864" y="2744924"/>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94" name="椭圆 193"/>
          <p:cNvSpPr/>
          <p:nvPr/>
        </p:nvSpPr>
        <p:spPr>
          <a:xfrm>
            <a:off x="2675620" y="2744924"/>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96" name="矩形 195"/>
          <p:cNvSpPr/>
          <p:nvPr/>
        </p:nvSpPr>
        <p:spPr>
          <a:xfrm>
            <a:off x="2603612" y="3043989"/>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197" name="矩形 196"/>
          <p:cNvSpPr/>
          <p:nvPr/>
        </p:nvSpPr>
        <p:spPr>
          <a:xfrm>
            <a:off x="2603612" y="2863969"/>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Interface 2</a:t>
            </a:r>
          </a:p>
        </p:txBody>
      </p:sp>
      <p:sp>
        <p:nvSpPr>
          <p:cNvPr id="198" name="矩形 197"/>
          <p:cNvSpPr/>
          <p:nvPr/>
        </p:nvSpPr>
        <p:spPr>
          <a:xfrm>
            <a:off x="5339916" y="3191329"/>
            <a:ext cx="1044116" cy="276999"/>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PVID 100</a:t>
            </a:r>
          </a:p>
        </p:txBody>
      </p:sp>
      <p:sp>
        <p:nvSpPr>
          <p:cNvPr id="201" name="矩形 200"/>
          <p:cNvSpPr/>
          <p:nvPr/>
        </p:nvSpPr>
        <p:spPr>
          <a:xfrm>
            <a:off x="5339916" y="3011309"/>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Interface 1</a:t>
            </a:r>
          </a:p>
        </p:txBody>
      </p:sp>
      <p:sp>
        <p:nvSpPr>
          <p:cNvPr id="202" name="矩形 201"/>
          <p:cNvSpPr/>
          <p:nvPr/>
        </p:nvSpPr>
        <p:spPr>
          <a:xfrm>
            <a:off x="2495600" y="2348880"/>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Interface 3</a:t>
            </a:r>
          </a:p>
        </p:txBody>
      </p:sp>
      <p:sp>
        <p:nvSpPr>
          <p:cNvPr id="203" name="矩形 202"/>
          <p:cNvSpPr/>
          <p:nvPr/>
        </p:nvSpPr>
        <p:spPr>
          <a:xfrm>
            <a:off x="4118962" y="2309552"/>
            <a:ext cx="1044116" cy="276999"/>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Interface 3</a:t>
            </a:r>
          </a:p>
        </p:txBody>
      </p:sp>
      <p:sp>
        <p:nvSpPr>
          <p:cNvPr id="232" name="文本框 231"/>
          <p:cNvSpPr txBox="1"/>
          <p:nvPr/>
        </p:nvSpPr>
        <p:spPr bwMode="auto">
          <a:xfrm>
            <a:off x="8623116" y="2096185"/>
            <a:ext cx="1318653" cy="28564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Interface 2</a:t>
            </a:r>
          </a:p>
        </p:txBody>
      </p:sp>
      <p:sp>
        <p:nvSpPr>
          <p:cNvPr id="243" name="文本框 242"/>
          <p:cNvSpPr txBox="1"/>
          <p:nvPr/>
        </p:nvSpPr>
        <p:spPr bwMode="auto">
          <a:xfrm>
            <a:off x="10297687" y="2084664"/>
            <a:ext cx="1318653" cy="28564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Interface 3</a:t>
            </a:r>
          </a:p>
        </p:txBody>
      </p:sp>
      <p:sp>
        <p:nvSpPr>
          <p:cNvPr id="246" name="文本框 245"/>
          <p:cNvSpPr txBox="1"/>
          <p:nvPr/>
        </p:nvSpPr>
        <p:spPr bwMode="auto">
          <a:xfrm>
            <a:off x="6684507" y="3980034"/>
            <a:ext cx="5212626" cy="47394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List of VLAN IDs Permitted by Interfaces on SW2</a:t>
            </a:r>
          </a:p>
        </p:txBody>
      </p:sp>
      <p:sp>
        <p:nvSpPr>
          <p:cNvPr id="292" name="文本框 291"/>
          <p:cNvSpPr txBox="1"/>
          <p:nvPr/>
        </p:nvSpPr>
        <p:spPr bwMode="auto">
          <a:xfrm>
            <a:off x="7398712" y="4279453"/>
            <a:ext cx="1318653" cy="28564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Interface 1</a:t>
            </a:r>
          </a:p>
        </p:txBody>
      </p:sp>
      <p:sp>
        <p:nvSpPr>
          <p:cNvPr id="306" name="文本框 305"/>
          <p:cNvSpPr txBox="1"/>
          <p:nvPr/>
        </p:nvSpPr>
        <p:spPr bwMode="auto">
          <a:xfrm>
            <a:off x="9411528" y="4319076"/>
            <a:ext cx="1318653" cy="28564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Interface 3</a:t>
            </a:r>
          </a:p>
        </p:txBody>
      </p:sp>
      <p:sp>
        <p:nvSpPr>
          <p:cNvPr id="316" name="椭圆 315"/>
          <p:cNvSpPr/>
          <p:nvPr/>
        </p:nvSpPr>
        <p:spPr>
          <a:xfrm>
            <a:off x="1343472" y="5841268"/>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317" name="矩形 316"/>
          <p:cNvSpPr/>
          <p:nvPr/>
        </p:nvSpPr>
        <p:spPr>
          <a:xfrm>
            <a:off x="1523491" y="5733256"/>
            <a:ext cx="1750987" cy="314993"/>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Hybrid Interface</a:t>
            </a:r>
          </a:p>
        </p:txBody>
      </p:sp>
      <p:graphicFrame>
        <p:nvGraphicFramePr>
          <p:cNvPr id="127" name="Table 30"/>
          <p:cNvGraphicFramePr>
            <a:graphicFrameLocks noGrp="1"/>
          </p:cNvGraphicFramePr>
          <p:nvPr>
            <p:extLst>
              <p:ext uri="{D42A27DB-BD31-4B8C-83A1-F6EECF244321}">
                <p14:modId xmlns:p14="http://schemas.microsoft.com/office/powerpoint/2010/main" val="1095492862"/>
              </p:ext>
            </p:extLst>
          </p:nvPr>
        </p:nvGraphicFramePr>
        <p:xfrm>
          <a:off x="7017936" y="2382228"/>
          <a:ext cx="1271066" cy="1446019"/>
        </p:xfrm>
        <a:graphic>
          <a:graphicData uri="http://schemas.openxmlformats.org/drawingml/2006/table">
            <a:tbl>
              <a:tblPr firstRow="1" bandRow="1"/>
              <a:tblGrid>
                <a:gridCol w="614243">
                  <a:extLst>
                    <a:ext uri="{9D8B030D-6E8A-4147-A177-3AD203B41FA5}">
                      <a16:colId xmlns:a16="http://schemas.microsoft.com/office/drawing/2014/main" xmlns="" val="20000"/>
                    </a:ext>
                  </a:extLst>
                </a:gridCol>
                <a:gridCol w="656823">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Untagged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28" name="Table 30"/>
          <p:cNvGraphicFramePr>
            <a:graphicFrameLocks noGrp="1"/>
          </p:cNvGraphicFramePr>
          <p:nvPr>
            <p:extLst>
              <p:ext uri="{D42A27DB-BD31-4B8C-83A1-F6EECF244321}">
                <p14:modId xmlns:p14="http://schemas.microsoft.com/office/powerpoint/2010/main" val="3174251982"/>
              </p:ext>
            </p:extLst>
          </p:nvPr>
        </p:nvGraphicFramePr>
        <p:xfrm>
          <a:off x="8713676" y="2378838"/>
          <a:ext cx="1210459" cy="1446019"/>
        </p:xfrm>
        <a:graphic>
          <a:graphicData uri="http://schemas.openxmlformats.org/drawingml/2006/table">
            <a:tbl>
              <a:tblPr firstRow="1" bandRow="1"/>
              <a:tblGrid>
                <a:gridCol w="584955">
                  <a:extLst>
                    <a:ext uri="{9D8B030D-6E8A-4147-A177-3AD203B41FA5}">
                      <a16:colId xmlns:a16="http://schemas.microsoft.com/office/drawing/2014/main" xmlns="" val="20000"/>
                    </a:ext>
                  </a:extLst>
                </a:gridCol>
                <a:gridCol w="625504">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Untagged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29" name="Table 30"/>
          <p:cNvGraphicFramePr>
            <a:graphicFrameLocks noGrp="1"/>
          </p:cNvGraphicFramePr>
          <p:nvPr>
            <p:extLst>
              <p:ext uri="{D42A27DB-BD31-4B8C-83A1-F6EECF244321}">
                <p14:modId xmlns:p14="http://schemas.microsoft.com/office/powerpoint/2010/main" val="691239543"/>
              </p:ext>
            </p:extLst>
          </p:nvPr>
        </p:nvGraphicFramePr>
        <p:xfrm>
          <a:off x="10381675" y="2380087"/>
          <a:ext cx="1160797" cy="1446019"/>
        </p:xfrm>
        <a:graphic>
          <a:graphicData uri="http://schemas.openxmlformats.org/drawingml/2006/table">
            <a:tbl>
              <a:tblPr firstRow="1" bandRow="1"/>
              <a:tblGrid>
                <a:gridCol w="560956">
                  <a:extLst>
                    <a:ext uri="{9D8B030D-6E8A-4147-A177-3AD203B41FA5}">
                      <a16:colId xmlns:a16="http://schemas.microsoft.com/office/drawing/2014/main" xmlns="" val="20000"/>
                    </a:ext>
                  </a:extLst>
                </a:gridCol>
                <a:gridCol w="599841">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30" name="Table 30"/>
          <p:cNvGraphicFramePr>
            <a:graphicFrameLocks noGrp="1"/>
          </p:cNvGraphicFramePr>
          <p:nvPr>
            <p:extLst>
              <p:ext uri="{D42A27DB-BD31-4B8C-83A1-F6EECF244321}">
                <p14:modId xmlns:p14="http://schemas.microsoft.com/office/powerpoint/2010/main" val="2032069171"/>
              </p:ext>
            </p:extLst>
          </p:nvPr>
        </p:nvGraphicFramePr>
        <p:xfrm>
          <a:off x="9460291" y="4583259"/>
          <a:ext cx="1221126" cy="1446019"/>
        </p:xfrm>
        <a:graphic>
          <a:graphicData uri="http://schemas.openxmlformats.org/drawingml/2006/table">
            <a:tbl>
              <a:tblPr firstRow="1" bandRow="1"/>
              <a:tblGrid>
                <a:gridCol w="590110">
                  <a:extLst>
                    <a:ext uri="{9D8B030D-6E8A-4147-A177-3AD203B41FA5}">
                      <a16:colId xmlns:a16="http://schemas.microsoft.com/office/drawing/2014/main" xmlns="" val="20000"/>
                    </a:ext>
                  </a:extLst>
                </a:gridCol>
                <a:gridCol w="631016">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43" name="Table 30"/>
          <p:cNvGraphicFramePr>
            <a:graphicFrameLocks noGrp="1"/>
          </p:cNvGraphicFramePr>
          <p:nvPr>
            <p:extLst>
              <p:ext uri="{D42A27DB-BD31-4B8C-83A1-F6EECF244321}">
                <p14:modId xmlns:p14="http://schemas.microsoft.com/office/powerpoint/2010/main" val="501748825"/>
              </p:ext>
            </p:extLst>
          </p:nvPr>
        </p:nvGraphicFramePr>
        <p:xfrm>
          <a:off x="7428740" y="4578719"/>
          <a:ext cx="1343257" cy="1792155"/>
        </p:xfrm>
        <a:graphic>
          <a:graphicData uri="http://schemas.openxmlformats.org/drawingml/2006/table">
            <a:tbl>
              <a:tblPr firstRow="1" bandRow="1"/>
              <a:tblGrid>
                <a:gridCol w="649130">
                  <a:extLst>
                    <a:ext uri="{9D8B030D-6E8A-4147-A177-3AD203B41FA5}">
                      <a16:colId xmlns:a16="http://schemas.microsoft.com/office/drawing/2014/main" xmlns="" val="20000"/>
                    </a:ext>
                  </a:extLst>
                </a:gridCol>
                <a:gridCol w="694127">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Untagged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4">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46136">
                <a:tc vMerge="1">
                  <a:txBody>
                    <a:bodyPr/>
                    <a:lstStyle/>
                    <a:p>
                      <a:pPr algn="l" rtl="0"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70" name="组合 69"/>
          <p:cNvGrpSpPr/>
          <p:nvPr/>
        </p:nvGrpSpPr>
        <p:grpSpPr>
          <a:xfrm>
            <a:off x="8172938" y="5960"/>
            <a:ext cx="3572874" cy="312029"/>
            <a:chOff x="8172938" y="5960"/>
            <a:chExt cx="3572874" cy="312029"/>
          </a:xfrm>
        </p:grpSpPr>
        <p:sp>
          <p:nvSpPr>
            <p:cNvPr id="71" name="燕尾形 70"/>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72" name="燕尾形 71"/>
            <p:cNvSpPr/>
            <p:nvPr/>
          </p:nvSpPr>
          <p:spPr bwMode="auto">
            <a:xfrm>
              <a:off x="9282915" y="5960"/>
              <a:ext cx="121200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73" name="燕尾形 72"/>
            <p:cNvSpPr/>
            <p:nvPr/>
          </p:nvSpPr>
          <p:spPr bwMode="auto">
            <a:xfrm>
              <a:off x="10377812" y="5960"/>
              <a:ext cx="1368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b="1" dirty="0">
                  <a:solidFill>
                    <a:schemeClr val="bg1"/>
                  </a:solidFill>
                  <a:latin typeface="Huawei Sans" panose="020C0503030203020204" pitchFamily="34" charset="0"/>
                </a:rPr>
                <a:t>VLAN Frame Processing</a:t>
              </a:r>
            </a:p>
          </p:txBody>
        </p:sp>
      </p:grpSp>
    </p:spTree>
    <p:extLst>
      <p:ext uri="{BB962C8B-B14F-4D97-AF65-F5344CB8AC3E}">
        <p14:creationId xmlns:p14="http://schemas.microsoft.com/office/powerpoint/2010/main" val="306935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92" grpId="0" animBg="1"/>
      <p:bldP spid="193" grpId="0" animBg="1"/>
      <p:bldP spid="200" grpId="0" animBg="1"/>
      <p:bldP spid="215" grpId="0" animBg="1"/>
      <p:bldP spid="2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Summary</a:t>
            </a:r>
            <a:endParaRPr lang="en-US"/>
          </a:p>
        </p:txBody>
      </p:sp>
      <p:sp>
        <p:nvSpPr>
          <p:cNvPr id="11" name="圆角矩形 75"/>
          <p:cNvSpPr/>
          <p:nvPr/>
        </p:nvSpPr>
        <p:spPr>
          <a:xfrm>
            <a:off x="458967"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Access Interface</a:t>
            </a:r>
          </a:p>
        </p:txBody>
      </p:sp>
      <p:sp>
        <p:nvSpPr>
          <p:cNvPr id="12" name="圆角矩形 75"/>
          <p:cNvSpPr/>
          <p:nvPr/>
        </p:nvSpPr>
        <p:spPr>
          <a:xfrm>
            <a:off x="458967"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68263" fontAlgn="ctr">
              <a:spcBef>
                <a:spcPts val="0"/>
              </a:spcBef>
              <a:spcAft>
                <a:spcPts val="600"/>
              </a:spcAft>
            </a:pPr>
            <a:r>
              <a:rPr lang="en-US" sz="1400" dirty="0">
                <a:solidFill>
                  <a:prstClr val="black"/>
                </a:solidFill>
                <a:latin typeface="Huawei Sans" panose="020C0503030203020204" pitchFamily="34" charset="0"/>
              </a:rPr>
              <a:t>Frame receiving</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Untagged frame: adds a tag with the VID being the PVID of the interface and permits the frame.</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Tagged frame: checks whether the VID in the tag of the frame is the same as the PVID of the interface. If they are the same, permits the frame; otherwise, discards the frame.</a:t>
            </a:r>
          </a:p>
          <a:p>
            <a:pPr marL="635040" lvl="1" indent="-177800" fontAlgn="ctr">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p:txBody>
      </p:sp>
      <p:sp>
        <p:nvSpPr>
          <p:cNvPr id="13" name="圆角矩形 75"/>
          <p:cNvSpPr/>
          <p:nvPr/>
        </p:nvSpPr>
        <p:spPr>
          <a:xfrm>
            <a:off x="4245545"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Trunk Interface</a:t>
            </a:r>
          </a:p>
        </p:txBody>
      </p:sp>
      <p:sp>
        <p:nvSpPr>
          <p:cNvPr id="14" name="圆角矩形 75"/>
          <p:cNvSpPr/>
          <p:nvPr/>
        </p:nvSpPr>
        <p:spPr>
          <a:xfrm>
            <a:off x="4245545"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68263" fontAlgn="ctr">
              <a:spcBef>
                <a:spcPts val="0"/>
              </a:spcBef>
              <a:spcAft>
                <a:spcPts val="600"/>
              </a:spcAft>
            </a:pPr>
            <a:r>
              <a:rPr lang="en-US" sz="1400" dirty="0">
                <a:solidFill>
                  <a:prstClr val="black"/>
                </a:solidFill>
                <a:latin typeface="Huawei Sans" panose="020C0503030203020204" pitchFamily="34" charset="0"/>
              </a:rPr>
              <a:t>Frame receiving</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Untagged frame: adds a tag with the VID being the PVID of the interface and checks whether the VID is in the list of permitted VLAN IDs. If yes, permits the frame. If not, discards it.</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Tagged frame: checks whether the VID is in the list of permitted VLAN IDs. If yes, permits the frame. If not, discards it.</a:t>
            </a:r>
          </a:p>
        </p:txBody>
      </p:sp>
      <p:sp>
        <p:nvSpPr>
          <p:cNvPr id="15" name="圆角矩形 75"/>
          <p:cNvSpPr/>
          <p:nvPr/>
        </p:nvSpPr>
        <p:spPr>
          <a:xfrm>
            <a:off x="8063542"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Hybrid Interface</a:t>
            </a:r>
          </a:p>
        </p:txBody>
      </p:sp>
      <p:sp>
        <p:nvSpPr>
          <p:cNvPr id="16" name="圆角矩形 75"/>
          <p:cNvSpPr/>
          <p:nvPr/>
        </p:nvSpPr>
        <p:spPr>
          <a:xfrm>
            <a:off x="8063542"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68263" fontAlgn="ctr">
              <a:spcBef>
                <a:spcPts val="0"/>
              </a:spcBef>
              <a:spcAft>
                <a:spcPts val="600"/>
              </a:spcAft>
            </a:pPr>
            <a:r>
              <a:rPr lang="en-US" sz="1400" dirty="0">
                <a:solidFill>
                  <a:prstClr val="black"/>
                </a:solidFill>
                <a:latin typeface="Huawei Sans" panose="020C0503030203020204" pitchFamily="34" charset="0"/>
              </a:rPr>
              <a:t>Frame receiving</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Untagged frame: adds a tag with the VID being the PVID of the interface and checks whether the VID is in the list of permitted VLAN IDs. If yes, permits the frame. If not, discards it.</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Tagged frame: checks whether the VID is in the list of permitted VLAN IDs. If yes, permits the frame. If not, discards it.</a:t>
            </a:r>
          </a:p>
          <a:p>
            <a:pPr marL="635040" lvl="1" indent="-177800" fontAlgn="ctr">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p:txBody>
      </p:sp>
      <p:sp>
        <p:nvSpPr>
          <p:cNvPr id="17" name="圆角矩形 75"/>
          <p:cNvSpPr/>
          <p:nvPr/>
        </p:nvSpPr>
        <p:spPr>
          <a:xfrm>
            <a:off x="458967"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68263" fontAlgn="ctr">
              <a:spcBef>
                <a:spcPts val="0"/>
              </a:spcBef>
              <a:spcAft>
                <a:spcPts val="600"/>
              </a:spcAft>
            </a:pPr>
            <a:r>
              <a:rPr lang="en-US" sz="1400" dirty="0">
                <a:solidFill>
                  <a:prstClr val="black"/>
                </a:solidFill>
                <a:latin typeface="Huawei Sans" panose="020C0503030203020204" pitchFamily="34" charset="0"/>
              </a:rPr>
              <a:t>Frame sending</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Checks whether the VID in the tag of the frame is the same as the PVID of the interface. If they are the same, removes the tag and sends the frame out; otherwise, discards the frame.</a:t>
            </a:r>
          </a:p>
          <a:p>
            <a:pPr marL="635040" lvl="1" indent="-177800" fontAlgn="ctr">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p:txBody>
      </p:sp>
      <p:sp>
        <p:nvSpPr>
          <p:cNvPr id="18" name="圆角矩形 75"/>
          <p:cNvSpPr/>
          <p:nvPr/>
        </p:nvSpPr>
        <p:spPr>
          <a:xfrm>
            <a:off x="4245545"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68263" fontAlgn="ctr">
              <a:spcBef>
                <a:spcPts val="0"/>
              </a:spcBef>
              <a:spcAft>
                <a:spcPts val="600"/>
              </a:spcAft>
            </a:pPr>
            <a:r>
              <a:rPr lang="en-US" sz="1400" dirty="0">
                <a:solidFill>
                  <a:prstClr val="black"/>
                </a:solidFill>
                <a:latin typeface="Huawei Sans" panose="020C0503030203020204" pitchFamily="34" charset="0"/>
              </a:rPr>
              <a:t>Frame sending</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If the VID is in the list of permitted VLAN IDs and the same as the PVID of the interface, removes the tag and sends the frame out.</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If the VID is in the list of permitted VLAN IDs but different from the PVID of the interface, sends the frame out without removing the tag.</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If the VID is not in the list of permitted VLAN IDs, discards the frame.</a:t>
            </a:r>
          </a:p>
          <a:p>
            <a:pPr marL="360000" lvl="1" indent="-285750" fontAlgn="ctr">
              <a:spcAft>
                <a:spcPts val="600"/>
              </a:spcAft>
              <a:buFont typeface="Huawei Sans" panose="020C0503030203020204" pitchFamily="34" charset="0"/>
              <a:buChar char="▫"/>
            </a:pPr>
            <a:endParaRPr lang="en-US" altLang="zh-CN" sz="1200" dirty="0">
              <a:solidFill>
                <a:prstClr val="black"/>
              </a:solidFill>
              <a:latin typeface="Huawei Sans" panose="020C0503030203020204" pitchFamily="34" charset="0"/>
            </a:endParaRPr>
          </a:p>
        </p:txBody>
      </p:sp>
      <p:sp>
        <p:nvSpPr>
          <p:cNvPr id="19" name="圆角矩形 75"/>
          <p:cNvSpPr/>
          <p:nvPr/>
        </p:nvSpPr>
        <p:spPr>
          <a:xfrm>
            <a:off x="8063542"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68263" fontAlgn="ctr">
              <a:spcBef>
                <a:spcPts val="0"/>
              </a:spcBef>
              <a:spcAft>
                <a:spcPts val="600"/>
              </a:spcAft>
            </a:pPr>
            <a:r>
              <a:rPr lang="en-US" sz="1400" dirty="0">
                <a:solidFill>
                  <a:prstClr val="black"/>
                </a:solidFill>
                <a:latin typeface="Huawei Sans" panose="020C0503030203020204" pitchFamily="34" charset="0"/>
              </a:rPr>
              <a:t>Frame sending</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If the VID is not in the list of permitted VLAN IDs, discards the frame.</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If the VID is in the untagged VLAN ID list, removes the tag and sends the frame out.</a:t>
            </a:r>
          </a:p>
          <a:p>
            <a:pPr marL="360000" lvl="1" indent="-285750" fontAlgn="ctr">
              <a:spcAft>
                <a:spcPts val="600"/>
              </a:spcAft>
              <a:buFont typeface="Huawei Sans" panose="020C0503030203020204" pitchFamily="34" charset="0"/>
              <a:buChar char="▫"/>
            </a:pPr>
            <a:r>
              <a:rPr lang="en-US" sz="1200" dirty="0">
                <a:solidFill>
                  <a:prstClr val="black"/>
                </a:solidFill>
                <a:latin typeface="Huawei Sans" panose="020C0503030203020204" pitchFamily="34" charset="0"/>
              </a:rPr>
              <a:t>If the VID is in the tagged VLAN ID list, sends the frame out without removing the tag.</a:t>
            </a:r>
          </a:p>
          <a:p>
            <a:pPr marL="635040" lvl="1" indent="-177800" fontAlgn="ctr">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p:txBody>
      </p:sp>
      <p:grpSp>
        <p:nvGrpSpPr>
          <p:cNvPr id="23" name="组合 22"/>
          <p:cNvGrpSpPr/>
          <p:nvPr/>
        </p:nvGrpSpPr>
        <p:grpSpPr>
          <a:xfrm>
            <a:off x="8172938" y="5960"/>
            <a:ext cx="3572874" cy="312029"/>
            <a:chOff x="8172938" y="5960"/>
            <a:chExt cx="3572874" cy="312029"/>
          </a:xfrm>
        </p:grpSpPr>
        <p:sp>
          <p:nvSpPr>
            <p:cNvPr id="24" name="燕尾形 23"/>
            <p:cNvSpPr/>
            <p:nvPr/>
          </p:nvSpPr>
          <p:spPr bwMode="auto">
            <a:xfrm>
              <a:off x="8172938" y="5960"/>
              <a:ext cx="122708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Identification</a:t>
              </a:r>
            </a:p>
          </p:txBody>
        </p:sp>
        <p:sp>
          <p:nvSpPr>
            <p:cNvPr id="25" name="燕尾形 24"/>
            <p:cNvSpPr/>
            <p:nvPr/>
          </p:nvSpPr>
          <p:spPr bwMode="auto">
            <a:xfrm>
              <a:off x="9282915" y="5960"/>
              <a:ext cx="1212006"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26" name="燕尾形 25"/>
            <p:cNvSpPr/>
            <p:nvPr/>
          </p:nvSpPr>
          <p:spPr bwMode="auto">
            <a:xfrm>
              <a:off x="10377812" y="5960"/>
              <a:ext cx="1368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b="1" dirty="0">
                  <a:solidFill>
                    <a:schemeClr val="bg1"/>
                  </a:solidFill>
                  <a:latin typeface="Huawei Sans" panose="020C0503030203020204" pitchFamily="34" charset="0"/>
                </a:rPr>
                <a:t>VLAN Frame Processing</a:t>
              </a:r>
            </a:p>
          </p:txBody>
        </p:sp>
      </p:grpSp>
    </p:spTree>
    <p:extLst>
      <p:ext uri="{BB962C8B-B14F-4D97-AF65-F5344CB8AC3E}">
        <p14:creationId xmlns:p14="http://schemas.microsoft.com/office/powerpoint/2010/main" val="421188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What Is VLAN</a:t>
            </a:r>
          </a:p>
          <a:p>
            <a:r>
              <a:rPr lang="en-US" smtClean="0">
                <a:solidFill>
                  <a:schemeClr val="bg1">
                    <a:lumMod val="50000"/>
                  </a:schemeClr>
                </a:solidFill>
              </a:rPr>
              <a:t>VLAN Principles</a:t>
            </a:r>
          </a:p>
          <a:p>
            <a:r>
              <a:rPr lang="en-US" b="1" smtClean="0"/>
              <a:t>VLAN Applications</a:t>
            </a:r>
          </a:p>
          <a:p>
            <a:r>
              <a:rPr lang="en-US" smtClean="0">
                <a:solidFill>
                  <a:schemeClr val="bg1">
                    <a:lumMod val="50000"/>
                  </a:schemeClr>
                </a:solidFill>
              </a:rPr>
              <a:t>VLAN Configuration Examples</a:t>
            </a:r>
            <a:endParaRPr lang="en-US">
              <a:solidFill>
                <a:schemeClr val="bg1">
                  <a:lumMod val="50000"/>
                </a:schemeClr>
              </a:solidFill>
            </a:endParaRPr>
          </a:p>
        </p:txBody>
      </p:sp>
    </p:spTree>
    <p:extLst>
      <p:ext uri="{BB962C8B-B14F-4D97-AF65-F5344CB8AC3E}">
        <p14:creationId xmlns:p14="http://schemas.microsoft.com/office/powerpoint/2010/main" val="2474286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VLAN Planning</a:t>
            </a:r>
            <a:endParaRPr lang="en-US"/>
          </a:p>
        </p:txBody>
      </p:sp>
      <p:sp>
        <p:nvSpPr>
          <p:cNvPr id="4" name="文本占位符 3"/>
          <p:cNvSpPr>
            <a:spLocks noGrp="1"/>
          </p:cNvSpPr>
          <p:nvPr>
            <p:ph type="body" sz="quarter" idx="4294967295"/>
          </p:nvPr>
        </p:nvSpPr>
        <p:spPr>
          <a:xfrm>
            <a:off x="455082" y="1278047"/>
            <a:ext cx="5795713" cy="1717935"/>
          </a:xfrm>
        </p:spPr>
        <p:txBody>
          <a:bodyPr/>
          <a:lstStyle/>
          <a:p>
            <a:pPr algn="just">
              <a:lnSpc>
                <a:spcPct val="100000"/>
              </a:lnSpc>
              <a:spcAft>
                <a:spcPct val="0"/>
              </a:spcAft>
              <a:buSzPct val="100000"/>
              <a:buFont typeface="Arial" panose="020B0604020202020204" pitchFamily="34" charset="0"/>
              <a:buChar char="•"/>
            </a:pPr>
            <a:r>
              <a:rPr lang="en-US" sz="1800" b="1">
                <a:cs typeface="Huawei Sans" panose="020C0503030203020204" pitchFamily="34" charset="0"/>
              </a:rPr>
              <a:t>VLAN assignment rules</a:t>
            </a:r>
          </a:p>
          <a:p>
            <a:pPr lvl="1"/>
            <a:r>
              <a:rPr lang="en-US" sz="1400">
                <a:cs typeface="Huawei Sans" panose="020C0503030203020204" pitchFamily="34" charset="0"/>
              </a:rPr>
              <a:t>By service: voice, video, and data VLANs</a:t>
            </a:r>
          </a:p>
          <a:p>
            <a:pPr lvl="1"/>
            <a:r>
              <a:rPr lang="en-US" sz="1400">
                <a:cs typeface="Huawei Sans" panose="020C0503030203020204" pitchFamily="34" charset="0"/>
              </a:rPr>
              <a:t>By department: e.g. VLANs for engineering, marketing, and financing departments</a:t>
            </a:r>
          </a:p>
          <a:p>
            <a:pPr lvl="1"/>
            <a:r>
              <a:rPr lang="en-US" sz="1400">
                <a:cs typeface="Huawei Sans" panose="020C0503030203020204" pitchFamily="34" charset="0"/>
              </a:rPr>
              <a:t>By application: e.g. VLANs for servers, offices, and classrooms</a:t>
            </a:r>
            <a:endParaRPr lang="en-US" sz="1400" dirty="0">
              <a:cs typeface="Huawei Sans" panose="020C0503030203020204" pitchFamily="34" charset="0"/>
            </a:endParaRPr>
          </a:p>
        </p:txBody>
      </p:sp>
      <p:sp>
        <p:nvSpPr>
          <p:cNvPr id="8" name="文本占位符 3"/>
          <p:cNvSpPr txBox="1">
            <a:spLocks/>
          </p:cNvSpPr>
          <p:nvPr/>
        </p:nvSpPr>
        <p:spPr bwMode="auto">
          <a:xfrm>
            <a:off x="6418492" y="1312142"/>
            <a:ext cx="5160839" cy="17274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ctr">
              <a:lnSpc>
                <a:spcPct val="100000"/>
              </a:lnSpc>
              <a:spcBef>
                <a:spcPts val="792"/>
              </a:spcBef>
              <a:buClrTx/>
              <a:buSzPct val="100000"/>
              <a:buFont typeface="Arial" panose="020B0604020202020204" pitchFamily="34" charset="0"/>
              <a:buChar char="•"/>
            </a:pPr>
            <a:r>
              <a:rPr lang="en-US" sz="1800" b="1">
                <a:latin typeface="Huawei Sans" panose="020C0503030203020204" pitchFamily="34" charset="0"/>
                <a:ea typeface="方正兰亭黑简体" panose="02000000000000000000" pitchFamily="2" charset="-122"/>
                <a:cs typeface="Huawei Sans" panose="020C0503030203020204" pitchFamily="34" charset="0"/>
              </a:rPr>
              <a:t>Tips for VLAN assignment</a:t>
            </a:r>
          </a:p>
          <a:p>
            <a:pPr marL="401637" lvl="1" indent="0" defTabSz="914034" fontAlgn="ctr">
              <a:lnSpc>
                <a:spcPct val="100000"/>
              </a:lnSpc>
              <a:buClrTx/>
              <a:buNone/>
            </a:pPr>
            <a:r>
              <a:rPr lang="en-US" sz="1400">
                <a:latin typeface="Huawei Sans" panose="020C0503030203020204" pitchFamily="34" charset="0"/>
                <a:ea typeface="方正兰亭黑简体" panose="02000000000000000000" pitchFamily="2" charset="-122"/>
                <a:cs typeface="Huawei Sans" panose="020C0503030203020204" pitchFamily="34" charset="0"/>
              </a:rPr>
              <a:t>VLAN IDs can be randomly assigned within the supported range. To improve VLAN ID continuity, you can associate VLAN IDs with subnets during VLAN assignment.</a:t>
            </a:r>
          </a:p>
        </p:txBody>
      </p:sp>
      <p:sp>
        <p:nvSpPr>
          <p:cNvPr id="9" name="文本占位符 3"/>
          <p:cNvSpPr txBox="1">
            <a:spLocks/>
          </p:cNvSpPr>
          <p:nvPr/>
        </p:nvSpPr>
        <p:spPr bwMode="auto">
          <a:xfrm>
            <a:off x="455082" y="3118255"/>
            <a:ext cx="10560578" cy="1390755"/>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ctr">
              <a:lnSpc>
                <a:spcPct val="100000"/>
              </a:lnSpc>
              <a:spcBef>
                <a:spcPts val="792"/>
              </a:spcBef>
              <a:buClrTx/>
              <a:buSzPct val="100000"/>
              <a:buFont typeface="Arial" panose="020B0604020202020204" pitchFamily="34" charset="0"/>
              <a:buChar char="•"/>
            </a:pPr>
            <a:r>
              <a:rPr lang="en-US" sz="1800" b="1" dirty="0">
                <a:latin typeface="Huawei Sans" panose="020C0503030203020204" pitchFamily="34" charset="0"/>
                <a:ea typeface="方正兰亭黑简体" panose="02000000000000000000" pitchFamily="2" charset="-122"/>
                <a:cs typeface="Huawei Sans" panose="020C0503030203020204" pitchFamily="34" charset="0"/>
              </a:rPr>
              <a:t>Example for VLAN planning</a:t>
            </a:r>
          </a:p>
          <a:p>
            <a:pPr lvl="1" defTabSz="914034" fontAlgn="ctr">
              <a:lnSpc>
                <a:spcPct val="130000"/>
              </a:lnSpc>
              <a:buClrTx/>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Assume that there are three buildings: administrative building with offices, classrooms, and financing sections, teaching building with offices and classrooms, and office building with offices and financing sections. Each building has one access switch, and the core switch is deployed in the administrative building.</a:t>
            </a:r>
          </a:p>
          <a:p>
            <a:pPr lvl="1" defTabSz="914034" fontAlgn="ctr">
              <a:lnSpc>
                <a:spcPct val="130000"/>
              </a:lnSpc>
              <a:buClrTx/>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The following table describes the VLAN plan.</a:t>
            </a:r>
          </a:p>
        </p:txBody>
      </p:sp>
      <p:graphicFrame>
        <p:nvGraphicFramePr>
          <p:cNvPr id="13" name="表格 12"/>
          <p:cNvGraphicFramePr>
            <a:graphicFrameLocks noGrp="1"/>
          </p:cNvGraphicFramePr>
          <p:nvPr>
            <p:extLst>
              <p:ext uri="{D42A27DB-BD31-4B8C-83A1-F6EECF244321}">
                <p14:modId xmlns:p14="http://schemas.microsoft.com/office/powerpoint/2010/main" val="615692304"/>
              </p:ext>
            </p:extLst>
          </p:nvPr>
        </p:nvGraphicFramePr>
        <p:xfrm>
          <a:off x="2186561" y="4713602"/>
          <a:ext cx="8648078" cy="1602171"/>
        </p:xfrm>
        <a:graphic>
          <a:graphicData uri="http://schemas.openxmlformats.org/drawingml/2006/table">
            <a:tbl>
              <a:tblPr>
                <a:tableStyleId>{2D5ABB26-0587-4C30-8999-92F81FD0307C}</a:tableStyleId>
              </a:tblPr>
              <a:tblGrid>
                <a:gridCol w="1126400">
                  <a:extLst>
                    <a:ext uri="{9D8B030D-6E8A-4147-A177-3AD203B41FA5}">
                      <a16:colId xmlns:a16="http://schemas.microsoft.com/office/drawing/2014/main" xmlns="" val="20001"/>
                    </a:ext>
                  </a:extLst>
                </a:gridCol>
                <a:gridCol w="2364176"/>
                <a:gridCol w="5157502">
                  <a:extLst>
                    <a:ext uri="{9D8B030D-6E8A-4147-A177-3AD203B41FA5}">
                      <a16:colId xmlns:a16="http://schemas.microsoft.com/office/drawing/2014/main" xmlns="" val="20002"/>
                    </a:ext>
                  </a:extLst>
                </a:gridCol>
              </a:tblGrid>
              <a:tr h="382971">
                <a:tc>
                  <a:txBody>
                    <a:bodyPr/>
                    <a:lstStyle/>
                    <a:p>
                      <a:pPr marL="0" algn="ctr" defTabSz="914400" rtl="0" eaLnBrk="1" fontAlgn="ctr" latinLnBrk="0" hangingPunct="1"/>
                      <a:r>
                        <a:rPr lang="en-US" sz="1400" b="1" i="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ID</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1" i="0" dirty="0" smtClean="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IP Address Segment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ctr" latinLnBrk="0" hangingPunct="1"/>
                      <a:r>
                        <a:rPr lang="en-US" sz="1400" b="1" i="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Description</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47774">
                <a:tc>
                  <a:txBody>
                    <a:bodyPr/>
                    <a:lstStyle/>
                    <a:p>
                      <a:pPr marL="0" algn="ctr"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X.16.10.0/24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 to which office users belong</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47774">
                <a:tc>
                  <a:txBody>
                    <a:bodyPr/>
                    <a:lstStyle/>
                    <a:p>
                      <a:pPr marL="0" algn="ctr"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X.16.20.0/24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 to which the users of the financing department belong</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47774">
                <a:tc>
                  <a:txBody>
                    <a:bodyPr/>
                    <a:lstStyle/>
                    <a:p>
                      <a:pPr marL="0" algn="ctr"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3</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X.16.30.0/24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 to which classroom users belong</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47774">
                <a:tc>
                  <a:txBody>
                    <a:bodyPr/>
                    <a:lstStyle/>
                    <a:p>
                      <a:pPr marL="0" algn="ctr"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Y.16.100.0/24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 to which the device management function belongs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642656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6339229" cy="4680000"/>
          </a:xfrm>
        </p:spPr>
        <p:txBody>
          <a:bodyPr/>
          <a:lstStyle/>
          <a:p>
            <a:r>
              <a:rPr lang="en-US" sz="1800" dirty="0" smtClean="0"/>
              <a:t>Applicable scenario:</a:t>
            </a:r>
          </a:p>
          <a:p>
            <a:pPr lvl="1">
              <a:buSzPct val="100000"/>
              <a:buFont typeface="Huawei Sans" panose="020C0503030203020204" pitchFamily="34" charset="0"/>
              <a:buChar char="▫"/>
            </a:pPr>
            <a:r>
              <a:rPr lang="en-US" sz="1600" dirty="0"/>
              <a:t>There are multiple enterprises in a building. These enterprises share network resources to reduce costs. Networks of the enterprises connect to different interfaces of the same Layer 2 switch and access the Internet through the same egress device.</a:t>
            </a:r>
          </a:p>
          <a:p>
            <a:r>
              <a:rPr lang="en-US" sz="1800" dirty="0" smtClean="0"/>
              <a:t>VLAN assignment:</a:t>
            </a:r>
          </a:p>
          <a:p>
            <a:pPr lvl="1"/>
            <a:r>
              <a:rPr lang="en-US" sz="1600" dirty="0" smtClean="0"/>
              <a:t>To isolate the services of different enterprises and ensure service security, assign interfaces connected to the enterprises' networks to different VLANs. In this way, each enterprise has </a:t>
            </a:r>
            <a:r>
              <a:rPr lang="en-US" sz="1600" dirty="0"/>
              <a:t>an independent network, </a:t>
            </a:r>
            <a:r>
              <a:rPr lang="en-US" sz="1600" dirty="0" smtClean="0"/>
              <a:t>and each VLAN works as a virtual work group.</a:t>
            </a:r>
            <a:endParaRPr lang="en-US" sz="1600" dirty="0"/>
          </a:p>
        </p:txBody>
      </p:sp>
      <p:sp>
        <p:nvSpPr>
          <p:cNvPr id="2" name="标题 1"/>
          <p:cNvSpPr>
            <a:spLocks noGrp="1"/>
          </p:cNvSpPr>
          <p:nvPr>
            <p:ph type="title"/>
          </p:nvPr>
        </p:nvSpPr>
        <p:spPr/>
        <p:txBody>
          <a:bodyPr/>
          <a:lstStyle/>
          <a:p>
            <a:r>
              <a:rPr lang="en-US" smtClean="0"/>
              <a:t>Interface-based VLAN Assignment</a:t>
            </a:r>
            <a:endParaRPr lang="en-US"/>
          </a:p>
        </p:txBody>
      </p:sp>
      <p:grpSp>
        <p:nvGrpSpPr>
          <p:cNvPr id="34" name="组合 33"/>
          <p:cNvGrpSpPr/>
          <p:nvPr/>
        </p:nvGrpSpPr>
        <p:grpSpPr>
          <a:xfrm>
            <a:off x="6647090" y="1325780"/>
            <a:ext cx="4104456" cy="4587708"/>
            <a:chOff x="6744072" y="1556792"/>
            <a:chExt cx="4104456" cy="4587708"/>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556792"/>
              <a:ext cx="1548172" cy="97210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5034" y="2204864"/>
              <a:ext cx="658537" cy="540000"/>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5034" y="3122302"/>
              <a:ext cx="658537" cy="540000"/>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5034" y="5049240"/>
              <a:ext cx="658537" cy="540000"/>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4112" y="5049240"/>
              <a:ext cx="658537" cy="54000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40416" y="5049240"/>
              <a:ext cx="658537" cy="540000"/>
            </a:xfrm>
            <a:prstGeom prst="rect">
              <a:avLst/>
            </a:prstGeom>
          </p:spPr>
        </p:pic>
        <p:cxnSp>
          <p:nvCxnSpPr>
            <p:cNvPr id="12" name="直接连接符 11"/>
            <p:cNvCxnSpPr>
              <a:stCxn id="5" idx="2"/>
              <a:endCxn id="6" idx="0"/>
            </p:cNvCxnSpPr>
            <p:nvPr/>
          </p:nvCxnSpPr>
          <p:spPr bwMode="auto">
            <a:xfrm>
              <a:off x="8814303" y="2744864"/>
              <a:ext cx="0" cy="37743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a:stCxn id="6" idx="2"/>
              <a:endCxn id="7" idx="0"/>
            </p:cNvCxnSpPr>
            <p:nvPr/>
          </p:nvCxnSpPr>
          <p:spPr bwMode="auto">
            <a:xfrm>
              <a:off x="8814303" y="3662302"/>
              <a:ext cx="0" cy="270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7" idx="2"/>
              <a:endCxn id="8" idx="0"/>
            </p:cNvCxnSpPr>
            <p:nvPr/>
          </p:nvCxnSpPr>
          <p:spPr bwMode="auto">
            <a:xfrm>
              <a:off x="8814303" y="4473056"/>
              <a:ext cx="0" cy="57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直接连接符 20"/>
            <p:cNvCxnSpPr>
              <a:stCxn id="7" idx="3"/>
              <a:endCxn id="9" idx="0"/>
            </p:cNvCxnSpPr>
            <p:nvPr/>
          </p:nvCxnSpPr>
          <p:spPr bwMode="auto">
            <a:xfrm flipH="1">
              <a:off x="7433381" y="4203056"/>
              <a:ext cx="1710190" cy="84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直接连接符 23"/>
            <p:cNvCxnSpPr>
              <a:stCxn id="7" idx="1"/>
              <a:endCxn id="10" idx="0"/>
            </p:cNvCxnSpPr>
            <p:nvPr/>
          </p:nvCxnSpPr>
          <p:spPr bwMode="auto">
            <a:xfrm>
              <a:off x="8485034" y="4203056"/>
              <a:ext cx="1684651" cy="84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5034" y="3933056"/>
              <a:ext cx="658537" cy="540000"/>
            </a:xfrm>
            <a:prstGeom prst="rect">
              <a:avLst/>
            </a:prstGeom>
          </p:spPr>
        </p:pic>
        <p:sp>
          <p:nvSpPr>
            <p:cNvPr id="28" name="文本框 27"/>
            <p:cNvSpPr txBox="1"/>
            <p:nvPr/>
          </p:nvSpPr>
          <p:spPr bwMode="auto">
            <a:xfrm>
              <a:off x="8272699" y="1740132"/>
              <a:ext cx="104411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Internet</a:t>
              </a:r>
            </a:p>
          </p:txBody>
        </p:sp>
        <p:sp>
          <p:nvSpPr>
            <p:cNvPr id="29" name="文本框 28"/>
            <p:cNvSpPr txBox="1"/>
            <p:nvPr/>
          </p:nvSpPr>
          <p:spPr bwMode="auto">
            <a:xfrm>
              <a:off x="9059412" y="3207353"/>
              <a:ext cx="126014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6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L3 switch</a:t>
              </a:r>
            </a:p>
          </p:txBody>
        </p:sp>
        <p:sp>
          <p:nvSpPr>
            <p:cNvPr id="30" name="文本框 29"/>
            <p:cNvSpPr txBox="1"/>
            <p:nvPr/>
          </p:nvSpPr>
          <p:spPr bwMode="auto">
            <a:xfrm>
              <a:off x="9074179" y="3981093"/>
              <a:ext cx="126014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6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L2 switch</a:t>
              </a:r>
            </a:p>
          </p:txBody>
        </p:sp>
        <p:sp>
          <p:nvSpPr>
            <p:cNvPr id="31" name="文本框 30"/>
            <p:cNvSpPr txBox="1"/>
            <p:nvPr/>
          </p:nvSpPr>
          <p:spPr bwMode="auto">
            <a:xfrm>
              <a:off x="6744072"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Enterprise 1</a:t>
              </a:r>
            </a:p>
            <a:p>
              <a:pPr algn="ctr" fontAlgn="ctr">
                <a:lnSpc>
                  <a:spcPct val="125000"/>
                </a:lnSpc>
              </a:pPr>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2</a:t>
              </a:r>
            </a:p>
          </p:txBody>
        </p:sp>
        <p:sp>
          <p:nvSpPr>
            <p:cNvPr id="32" name="文本框 31"/>
            <p:cNvSpPr txBox="1"/>
            <p:nvPr/>
          </p:nvSpPr>
          <p:spPr bwMode="auto">
            <a:xfrm>
              <a:off x="8220236"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Enterprise 2</a:t>
              </a:r>
            </a:p>
            <a:p>
              <a:pPr algn="ctr" fontAlgn="ctr">
                <a:lnSpc>
                  <a:spcPct val="125000"/>
                </a:lnSpc>
              </a:pPr>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3</a:t>
              </a:r>
            </a:p>
          </p:txBody>
        </p:sp>
        <p:sp>
          <p:nvSpPr>
            <p:cNvPr id="33" name="文本框 32"/>
            <p:cNvSpPr txBox="1"/>
            <p:nvPr/>
          </p:nvSpPr>
          <p:spPr bwMode="auto">
            <a:xfrm>
              <a:off x="9588388"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Enterprise 3</a:t>
              </a:r>
            </a:p>
            <a:p>
              <a:pPr algn="ctr" fontAlgn="ctr">
                <a:lnSpc>
                  <a:spcPct val="125000"/>
                </a:lnSpc>
              </a:pPr>
              <a:r>
                <a:rPr 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4</a:t>
              </a:r>
            </a:p>
          </p:txBody>
        </p:sp>
      </p:grpSp>
    </p:spTree>
    <p:extLst>
      <p:ext uri="{BB962C8B-B14F-4D97-AF65-F5344CB8AC3E}">
        <p14:creationId xmlns:p14="http://schemas.microsoft.com/office/powerpoint/2010/main" val="2789105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smtClean="0"/>
              <a:t>Ethernet technology implements data communication over shared media based on carrier sense multiple access with collision detection (CSMA/CD). If there are a large number of PCs on the Ethernet, security risks and broadcast storms may occur, deteriorating network performance and even causing network breakdowns.</a:t>
            </a:r>
          </a:p>
          <a:p>
            <a:r>
              <a:rPr lang="en-US" dirty="0" smtClean="0"/>
              <a:t>The virtual local area network (VLAN) technology is therefore introduced to solve the preceding problem.</a:t>
            </a:r>
          </a:p>
          <a:p>
            <a:r>
              <a:rPr lang="en-US" dirty="0" smtClean="0"/>
              <a:t>This course describes basic VLAN principles, working principles of different Layer 2 interfaces, VLAN applications, data forwarding principles, and basic VLAN configuration methods.</a:t>
            </a:r>
          </a:p>
          <a:p>
            <a:endParaRPr lang="zh-CN" altLang="en-US" dirty="0"/>
          </a:p>
        </p:txBody>
      </p:sp>
    </p:spTree>
    <p:extLst>
      <p:ext uri="{BB962C8B-B14F-4D97-AF65-F5344CB8AC3E}">
        <p14:creationId xmlns:p14="http://schemas.microsoft.com/office/powerpoint/2010/main" val="23329657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5678319" cy="4680000"/>
          </a:xfrm>
        </p:spPr>
        <p:txBody>
          <a:bodyPr/>
          <a:lstStyle/>
          <a:p>
            <a:r>
              <a:rPr lang="en-US" sz="1800" smtClean="0"/>
              <a:t>Applicable scenario:</a:t>
            </a:r>
          </a:p>
          <a:p>
            <a:pPr lvl="1">
              <a:buSzPct val="100000"/>
              <a:buFont typeface="Huawei Sans" panose="020C0503030203020204" pitchFamily="34" charset="0"/>
              <a:buChar char="▫"/>
            </a:pPr>
            <a:r>
              <a:rPr lang="en-US" sz="1600"/>
              <a:t>The network administrator of an enterprise assigns PCs in the same department to the same VLAN. To improve information security, the enterprise requires that only employees in the specified department be allowed to access specific network resources.</a:t>
            </a:r>
          </a:p>
          <a:p>
            <a:r>
              <a:rPr lang="en-US" sz="1800" smtClean="0"/>
              <a:t>VLAN assignment:</a:t>
            </a:r>
          </a:p>
          <a:p>
            <a:pPr lvl="1">
              <a:buSzPct val="100000"/>
              <a:buFont typeface="Huawei Sans" panose="020C0503030203020204" pitchFamily="34" charset="0"/>
              <a:buChar char="▫"/>
            </a:pPr>
            <a:r>
              <a:rPr lang="en-US" sz="1600" smtClean="0"/>
              <a:t>To meet the preceding requirement, configure MAC address-based VLAN assignment on SW1, preventing new PCs connected to the network from accessing the network resources.</a:t>
            </a:r>
            <a:endParaRPr lang="en-US" sz="1600" dirty="0"/>
          </a:p>
        </p:txBody>
      </p:sp>
      <p:sp>
        <p:nvSpPr>
          <p:cNvPr id="2" name="标题 1"/>
          <p:cNvSpPr>
            <a:spLocks noGrp="1"/>
          </p:cNvSpPr>
          <p:nvPr>
            <p:ph type="title"/>
          </p:nvPr>
        </p:nvSpPr>
        <p:spPr/>
        <p:txBody>
          <a:bodyPr/>
          <a:lstStyle/>
          <a:p>
            <a:r>
              <a:rPr lang="en-US" smtClean="0"/>
              <a:t>MAC Address-based VLAN Assignment</a:t>
            </a:r>
            <a:endParaRPr lang="en-US"/>
          </a:p>
        </p:txBody>
      </p:sp>
      <p:sp>
        <p:nvSpPr>
          <p:cNvPr id="65" name="矩形 64"/>
          <p:cNvSpPr/>
          <p:nvPr/>
        </p:nvSpPr>
        <p:spPr>
          <a:xfrm>
            <a:off x="5946423" y="4833156"/>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001e-10dd-dd01</a:t>
            </a:r>
          </a:p>
        </p:txBody>
      </p:sp>
      <p:sp>
        <p:nvSpPr>
          <p:cNvPr id="78" name="矩形 77"/>
          <p:cNvSpPr/>
          <p:nvPr/>
        </p:nvSpPr>
        <p:spPr>
          <a:xfrm>
            <a:off x="10410919" y="4833156"/>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001e-10dd-dd04</a:t>
            </a:r>
          </a:p>
        </p:txBody>
      </p:sp>
      <p:grpSp>
        <p:nvGrpSpPr>
          <p:cNvPr id="4" name="组合 3"/>
          <p:cNvGrpSpPr/>
          <p:nvPr/>
        </p:nvGrpSpPr>
        <p:grpSpPr>
          <a:xfrm>
            <a:off x="6054551" y="1520788"/>
            <a:ext cx="5472492" cy="3996444"/>
            <a:chOff x="6054551" y="1520788"/>
            <a:chExt cx="5472492" cy="3996444"/>
          </a:xfrm>
        </p:grpSpPr>
        <p:sp>
          <p:nvSpPr>
            <p:cNvPr id="32" name="矩形 31"/>
            <p:cNvSpPr/>
            <p:nvPr/>
          </p:nvSpPr>
          <p:spPr bwMode="auto">
            <a:xfrm>
              <a:off x="6054551" y="3995700"/>
              <a:ext cx="4320365" cy="152153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33" name="直接箭头连接符 32"/>
            <p:cNvCxnSpPr>
              <a:stCxn id="73" idx="1"/>
              <a:endCxn id="34" idx="3"/>
            </p:cNvCxnSpPr>
            <p:nvPr/>
          </p:nvCxnSpPr>
          <p:spPr bwMode="auto">
            <a:xfrm flipH="1">
              <a:off x="9904171" y="4415582"/>
              <a:ext cx="974800" cy="0"/>
            </a:xfrm>
            <a:prstGeom prst="straightConnector1">
              <a:avLst/>
            </a:prstGeom>
            <a:solidFill>
              <a:schemeClr val="accent1"/>
            </a:solidFill>
            <a:ln w="28575" cap="flat" cmpd="sng" algn="ctr">
              <a:solidFill>
                <a:srgbClr val="EC7061"/>
              </a:solidFill>
              <a:prstDash val="dash"/>
              <a:round/>
              <a:headEnd type="none" w="med" len="med"/>
              <a:tailEnd type="triangle"/>
            </a:ln>
            <a:effectLst/>
          </p:spPr>
        </p:cxnSp>
        <p:pic>
          <p:nvPicPr>
            <p:cNvPr id="34" name="图片 33" descr="PC.png"/>
            <p:cNvPicPr>
              <a:picLocks noChangeAspect="1"/>
            </p:cNvPicPr>
            <p:nvPr/>
          </p:nvPicPr>
          <p:blipFill>
            <a:blip r:embed="rId3" cstate="print"/>
            <a:stretch>
              <a:fillRect/>
            </a:stretch>
          </p:blipFill>
          <p:spPr>
            <a:xfrm>
              <a:off x="9294795" y="4181582"/>
              <a:ext cx="609376" cy="468000"/>
            </a:xfrm>
            <a:prstGeom prst="rect">
              <a:avLst/>
            </a:prstGeom>
          </p:spPr>
        </p:pic>
        <p:cxnSp>
          <p:nvCxnSpPr>
            <p:cNvPr id="37" name="直接连接符 36"/>
            <p:cNvCxnSpPr>
              <a:stCxn id="34" idx="0"/>
              <a:endCxn id="46" idx="0"/>
            </p:cNvCxnSpPr>
            <p:nvPr/>
          </p:nvCxnSpPr>
          <p:spPr bwMode="auto">
            <a:xfrm flipH="1" flipV="1">
              <a:off x="8153252" y="2600968"/>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8" name="图片 37" descr="PC.png"/>
            <p:cNvPicPr>
              <a:picLocks noChangeAspect="1"/>
            </p:cNvPicPr>
            <p:nvPr/>
          </p:nvPicPr>
          <p:blipFill>
            <a:blip r:embed="rId3" cstate="print"/>
            <a:stretch>
              <a:fillRect/>
            </a:stretch>
          </p:blipFill>
          <p:spPr>
            <a:xfrm>
              <a:off x="6414475" y="4181582"/>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7848563" y="4181582"/>
              <a:ext cx="609376" cy="468000"/>
            </a:xfrm>
            <a:prstGeom prst="rect">
              <a:avLst/>
            </a:prstGeom>
          </p:spPr>
        </p:pic>
        <p:cxnSp>
          <p:nvCxnSpPr>
            <p:cNvPr id="43" name="直接连接符 42"/>
            <p:cNvCxnSpPr>
              <a:stCxn id="38" idx="0"/>
              <a:endCxn id="46" idx="0"/>
            </p:cNvCxnSpPr>
            <p:nvPr/>
          </p:nvCxnSpPr>
          <p:spPr bwMode="auto">
            <a:xfrm flipV="1">
              <a:off x="6719163" y="2600968"/>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42" idx="0"/>
              <a:endCxn id="46" idx="2"/>
            </p:cNvCxnSpPr>
            <p:nvPr/>
          </p:nvCxnSpPr>
          <p:spPr bwMode="auto">
            <a:xfrm flipV="1">
              <a:off x="8153251" y="3140968"/>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3983" y="2600968"/>
              <a:ext cx="658537" cy="540000"/>
            </a:xfrm>
            <a:prstGeom prst="rect">
              <a:avLst/>
            </a:prstGeom>
          </p:spPr>
        </p:pic>
        <p:sp>
          <p:nvSpPr>
            <p:cNvPr id="47" name="矩形 46"/>
            <p:cNvSpPr/>
            <p:nvPr/>
          </p:nvSpPr>
          <p:spPr>
            <a:xfrm>
              <a:off x="8442409" y="2587354"/>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56" name="矩形 55"/>
            <p:cNvSpPr/>
            <p:nvPr/>
          </p:nvSpPr>
          <p:spPr>
            <a:xfrm>
              <a:off x="6342467" y="461357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58" name="矩形 57"/>
            <p:cNvSpPr/>
            <p:nvPr/>
          </p:nvSpPr>
          <p:spPr>
            <a:xfrm>
              <a:off x="7793211" y="461357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64" name="矩形 63"/>
            <p:cNvSpPr/>
            <p:nvPr/>
          </p:nvSpPr>
          <p:spPr>
            <a:xfrm>
              <a:off x="9222787" y="461357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66" name="矩形 65"/>
            <p:cNvSpPr/>
            <p:nvPr/>
          </p:nvSpPr>
          <p:spPr>
            <a:xfrm>
              <a:off x="9294795" y="5121188"/>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67" name="矩形 66"/>
            <p:cNvSpPr/>
            <p:nvPr/>
          </p:nvSpPr>
          <p:spPr>
            <a:xfrm rot="18716606">
              <a:off x="6884436" y="30616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p:txBody>
        </p:sp>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1768" y="1520788"/>
              <a:ext cx="1202967" cy="755352"/>
            </a:xfrm>
            <a:prstGeom prst="rect">
              <a:avLst/>
            </a:prstGeom>
          </p:spPr>
        </p:pic>
        <p:cxnSp>
          <p:nvCxnSpPr>
            <p:cNvPr id="69" name="直接连接符 68"/>
            <p:cNvCxnSpPr>
              <a:stCxn id="46" idx="0"/>
              <a:endCxn id="68" idx="2"/>
            </p:cNvCxnSpPr>
            <p:nvPr/>
          </p:nvCxnSpPr>
          <p:spPr bwMode="auto">
            <a:xfrm flipV="1">
              <a:off x="8153252" y="2276140"/>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0" name="矩形 69"/>
            <p:cNvSpPr/>
            <p:nvPr/>
          </p:nvSpPr>
          <p:spPr>
            <a:xfrm>
              <a:off x="7638611" y="1664804"/>
              <a:ext cx="1044116" cy="523220"/>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network</a:t>
              </a:r>
            </a:p>
          </p:txBody>
        </p:sp>
        <p:sp>
          <p:nvSpPr>
            <p:cNvPr id="71" name="矩形 70"/>
            <p:cNvSpPr/>
            <p:nvPr/>
          </p:nvSpPr>
          <p:spPr>
            <a:xfrm rot="16200000">
              <a:off x="7507080" y="3308502"/>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sp>
          <p:nvSpPr>
            <p:cNvPr id="72" name="矩形 71"/>
            <p:cNvSpPr/>
            <p:nvPr/>
          </p:nvSpPr>
          <p:spPr>
            <a:xfrm rot="2789662">
              <a:off x="8375326" y="3075044"/>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0/0/4</a:t>
              </a:r>
            </a:p>
          </p:txBody>
        </p:sp>
        <p:pic>
          <p:nvPicPr>
            <p:cNvPr id="73" name="图片 72" descr="PC.png"/>
            <p:cNvPicPr>
              <a:picLocks noChangeAspect="1"/>
            </p:cNvPicPr>
            <p:nvPr/>
          </p:nvPicPr>
          <p:blipFill>
            <a:blip r:embed="rId3" cstate="print"/>
            <a:stretch>
              <a:fillRect/>
            </a:stretch>
          </p:blipFill>
          <p:spPr>
            <a:xfrm>
              <a:off x="10878971" y="4181582"/>
              <a:ext cx="609376" cy="468000"/>
            </a:xfrm>
            <a:prstGeom prst="rect">
              <a:avLst/>
            </a:prstGeom>
          </p:spPr>
        </p:pic>
        <p:sp>
          <p:nvSpPr>
            <p:cNvPr id="74" name="矩形 73"/>
            <p:cNvSpPr/>
            <p:nvPr/>
          </p:nvSpPr>
          <p:spPr>
            <a:xfrm>
              <a:off x="10806963" y="461357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76" name="矩形 75"/>
            <p:cNvSpPr/>
            <p:nvPr/>
          </p:nvSpPr>
          <p:spPr>
            <a:xfrm>
              <a:off x="7350579" y="4833156"/>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001e-10dd-dd02</a:t>
              </a:r>
            </a:p>
          </p:txBody>
        </p:sp>
        <p:sp>
          <p:nvSpPr>
            <p:cNvPr id="77" name="矩形 76"/>
            <p:cNvSpPr/>
            <p:nvPr/>
          </p:nvSpPr>
          <p:spPr>
            <a:xfrm>
              <a:off x="8826743" y="4833156"/>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001e-10dd-dd03</a:t>
              </a:r>
            </a:p>
          </p:txBody>
        </p:sp>
        <p:sp>
          <p:nvSpPr>
            <p:cNvPr id="79" name="矩形 78"/>
            <p:cNvSpPr/>
            <p:nvPr/>
          </p:nvSpPr>
          <p:spPr>
            <a:xfrm>
              <a:off x="7965971" y="2312876"/>
              <a:ext cx="1044116" cy="276999"/>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GE 0/0/1</a:t>
              </a:r>
            </a:p>
          </p:txBody>
        </p:sp>
      </p:grpSp>
      <p:grpSp>
        <p:nvGrpSpPr>
          <p:cNvPr id="36" name="组合 35"/>
          <p:cNvGrpSpPr/>
          <p:nvPr/>
        </p:nvGrpSpPr>
        <p:grpSpPr>
          <a:xfrm>
            <a:off x="9784752" y="4056551"/>
            <a:ext cx="288000" cy="288000"/>
            <a:chOff x="856677" y="2615810"/>
            <a:chExt cx="288000" cy="288000"/>
          </a:xfrm>
        </p:grpSpPr>
        <p:sp>
          <p:nvSpPr>
            <p:cNvPr id="39" name="椭圆 38"/>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40" name="组合 39"/>
            <p:cNvGrpSpPr/>
            <p:nvPr/>
          </p:nvGrpSpPr>
          <p:grpSpPr>
            <a:xfrm>
              <a:off x="923444" y="2692169"/>
              <a:ext cx="144001" cy="144002"/>
              <a:chOff x="898853" y="2657982"/>
              <a:chExt cx="203649" cy="203652"/>
            </a:xfrm>
          </p:grpSpPr>
          <p:cxnSp>
            <p:nvCxnSpPr>
              <p:cNvPr id="41" name="直接连接符 40"/>
              <p:cNvCxnSpPr>
                <a:stCxn id="39" idx="3"/>
                <a:endCxn id="39"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9" idx="1"/>
                <a:endCxn id="39"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931080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What Is VLAN</a:t>
            </a:r>
          </a:p>
          <a:p>
            <a:r>
              <a:rPr lang="en-US" smtClean="0">
                <a:solidFill>
                  <a:schemeClr val="bg1">
                    <a:lumMod val="50000"/>
                  </a:schemeClr>
                </a:solidFill>
              </a:rPr>
              <a:t>VLAN Principles</a:t>
            </a:r>
          </a:p>
          <a:p>
            <a:r>
              <a:rPr lang="en-US" smtClean="0">
                <a:solidFill>
                  <a:schemeClr val="bg1">
                    <a:lumMod val="50000"/>
                  </a:schemeClr>
                </a:solidFill>
              </a:rPr>
              <a:t>VLAN Applications</a:t>
            </a:r>
          </a:p>
          <a:p>
            <a:r>
              <a:rPr lang="en-US" b="1" smtClean="0"/>
              <a:t>VLAN Configuration Examples</a:t>
            </a:r>
            <a:endParaRPr lang="en-US" b="1"/>
          </a:p>
        </p:txBody>
      </p:sp>
    </p:spTree>
    <p:extLst>
      <p:ext uri="{BB962C8B-B14F-4D97-AF65-F5344CB8AC3E}">
        <p14:creationId xmlns:p14="http://schemas.microsoft.com/office/powerpoint/2010/main" val="2337101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Basic VLAN Configuration Commands</a:t>
            </a:r>
            <a:endParaRPr lang="en-US"/>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[Huawei] </a:t>
            </a:r>
            <a:r>
              <a:rPr lang="en-US" sz="1600" b="1">
                <a:latin typeface="Huawei Sans" panose="020C0503030203020204" pitchFamily="34" charset="0"/>
                <a:ea typeface="方正兰亭黑简体" panose="02000000000000000000" pitchFamily="2" charset="-122"/>
                <a:cs typeface="Huawei Sans" panose="020C0503030203020204" pitchFamily="34" charset="0"/>
              </a:rPr>
              <a:t>vlan </a:t>
            </a:r>
            <a:r>
              <a:rPr lang="en-US" sz="1600" i="1">
                <a:latin typeface="Huawei Sans" panose="020C0503030203020204" pitchFamily="34" charset="0"/>
                <a:ea typeface="方正兰亭黑简体" panose="02000000000000000000" pitchFamily="2" charset="-122"/>
                <a:cs typeface="Huawei Sans" panose="020C0503030203020204" pitchFamily="34" charset="0"/>
              </a:rPr>
              <a:t>vlan-id</a:t>
            </a:r>
          </a:p>
        </p:txBody>
      </p:sp>
      <p:sp>
        <p:nvSpPr>
          <p:cNvPr id="4" name="矩形 3"/>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lang="en-US" sz="1600">
                <a:latin typeface="Huawei Sans" panose="020C0503030203020204" pitchFamily="34" charset="0"/>
                <a:ea typeface="方正兰亭黑简体" panose="02000000000000000000" pitchFamily="2" charset="-122"/>
                <a:cs typeface="Huawei Sans" panose="020C0503030203020204" pitchFamily="34" charset="0"/>
              </a:rPr>
              <a:t>Create one or more VLANs.</a:t>
            </a:r>
          </a:p>
        </p:txBody>
      </p:sp>
      <p:sp>
        <p:nvSpPr>
          <p:cNvPr id="5" name="矩形 4"/>
          <p:cNvSpPr/>
          <p:nvPr/>
        </p:nvSpPr>
        <p:spPr>
          <a:xfrm>
            <a:off x="1031917" y="2229606"/>
            <a:ext cx="10608699" cy="1015663"/>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This command creates a VLAN and displays the VLAN view. If the VLAN to be created already exists, this command directly displays the VLAN view.</a:t>
            </a:r>
          </a:p>
          <a:p>
            <a:pPr marL="360000" lvl="1" indent="-285750" fontAlgn="ctr">
              <a:lnSpc>
                <a:spcPts val="2400"/>
              </a:lnSpc>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The value of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is an integer ranging from 1 to 4094.</a:t>
            </a:r>
          </a:p>
        </p:txBody>
      </p:sp>
      <p:sp>
        <p:nvSpPr>
          <p:cNvPr id="8" name="矩形 7"/>
          <p:cNvSpPr/>
          <p:nvPr/>
        </p:nvSpPr>
        <p:spPr>
          <a:xfrm>
            <a:off x="1008063" y="3338862"/>
            <a:ext cx="10632553"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[Huawei] </a:t>
            </a:r>
            <a:r>
              <a:rPr lang="en-US" sz="1600" b="1">
                <a:latin typeface="Huawei Sans" panose="020C0503030203020204" pitchFamily="34" charset="0"/>
                <a:ea typeface="方正兰亭黑简体" panose="02000000000000000000" pitchFamily="2" charset="-122"/>
                <a:cs typeface="Huawei Sans" panose="020C0503030203020204" pitchFamily="34" charset="0"/>
              </a:rPr>
              <a:t>vlan batch </a:t>
            </a:r>
            <a:r>
              <a:rPr lang="en-US" sz="1600">
                <a:latin typeface="Huawei Sans" panose="020C0503030203020204" pitchFamily="34" charset="0"/>
                <a:ea typeface="方正兰亭黑简体" panose="02000000000000000000" pitchFamily="2" charset="-122"/>
                <a:cs typeface="Huawei Sans" panose="020C0503030203020204" pitchFamily="34" charset="0"/>
              </a:rPr>
              <a:t>{ </a:t>
            </a:r>
            <a:r>
              <a:rPr lang="en-US" sz="1600" i="1">
                <a:latin typeface="Huawei Sans" panose="020C0503030203020204" pitchFamily="34" charset="0"/>
                <a:ea typeface="方正兰亭黑简体" panose="02000000000000000000" pitchFamily="2" charset="-122"/>
                <a:cs typeface="Huawei Sans" panose="020C0503030203020204" pitchFamily="34" charset="0"/>
              </a:rPr>
              <a:t>vlan-id1</a:t>
            </a:r>
            <a:r>
              <a:rPr lang="en-US" sz="160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a:latin typeface="Huawei Sans" panose="020C0503030203020204" pitchFamily="34" charset="0"/>
                <a:ea typeface="方正兰亭黑简体" panose="02000000000000000000" pitchFamily="2" charset="-122"/>
                <a:cs typeface="Huawei Sans" panose="020C0503030203020204" pitchFamily="34" charset="0"/>
              </a:rPr>
              <a:t>to</a:t>
            </a:r>
            <a:r>
              <a:rPr lang="en-US" sz="1600">
                <a:latin typeface="Huawei Sans" panose="020C0503030203020204" pitchFamily="34" charset="0"/>
                <a:ea typeface="方正兰亭黑简体" panose="02000000000000000000" pitchFamily="2" charset="-122"/>
                <a:cs typeface="Huawei Sans" panose="020C0503030203020204" pitchFamily="34" charset="0"/>
              </a:rPr>
              <a:t> </a:t>
            </a:r>
            <a:r>
              <a:rPr lang="en-US" sz="1600" i="1">
                <a:latin typeface="Huawei Sans" panose="020C0503030203020204" pitchFamily="34" charset="0"/>
                <a:ea typeface="方正兰亭黑简体" panose="02000000000000000000" pitchFamily="2" charset="-122"/>
                <a:cs typeface="Huawei Sans" panose="020C0503030203020204" pitchFamily="34" charset="0"/>
              </a:rPr>
              <a:t>vlan-id2</a:t>
            </a:r>
            <a:r>
              <a:rPr lang="en-US" sz="1600">
                <a:latin typeface="Huawei Sans" panose="020C0503030203020204" pitchFamily="34" charset="0"/>
                <a:ea typeface="方正兰亭黑简体" panose="02000000000000000000" pitchFamily="2" charset="-122"/>
                <a:cs typeface="Huawei Sans" panose="020C0503030203020204" pitchFamily="34" charset="0"/>
              </a:rPr>
              <a:t> ] }</a:t>
            </a:r>
          </a:p>
        </p:txBody>
      </p:sp>
      <p:sp>
        <p:nvSpPr>
          <p:cNvPr id="12" name="矩形 11"/>
          <p:cNvSpPr/>
          <p:nvPr/>
        </p:nvSpPr>
        <p:spPr>
          <a:xfrm>
            <a:off x="1031917" y="3776778"/>
            <a:ext cx="10608699" cy="1323439"/>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This command creates VLANs in a batch. In this command:</a:t>
            </a:r>
          </a:p>
          <a:p>
            <a:pPr marL="360000" lvl="1" indent="-285750" fontAlgn="ctr">
              <a:lnSpc>
                <a:spcPts val="2400"/>
              </a:lnSpc>
              <a:buFont typeface="Arial" panose="020B0604020202020204" pitchFamily="34" charset="0"/>
              <a:buChar char="•"/>
            </a:pPr>
            <a:r>
              <a:rPr lang="en-US" sz="1600" b="1" dirty="0">
                <a:latin typeface="Huawei Sans" panose="020C0503030203020204" pitchFamily="34" charset="0"/>
                <a:ea typeface="方正兰亭黑简体" panose="02000000000000000000" pitchFamily="2" charset="-122"/>
                <a:cs typeface="Huawei Sans" panose="020C0503030203020204" pitchFamily="34" charset="0"/>
              </a:rPr>
              <a:t>batch</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creates VLANs in a batch.</a:t>
            </a:r>
          </a:p>
          <a:p>
            <a:pPr marL="360000" lvl="1" indent="-285750"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a start VLAN ID.</a:t>
            </a:r>
          </a:p>
          <a:p>
            <a:pPr marL="360000" lvl="1" indent="-285750"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2: specifies an end VLAN ID.</a:t>
            </a:r>
          </a:p>
        </p:txBody>
      </p:sp>
      <p:grpSp>
        <p:nvGrpSpPr>
          <p:cNvPr id="6" name="组合 5"/>
          <p:cNvGrpSpPr/>
          <p:nvPr/>
        </p:nvGrpSpPr>
        <p:grpSpPr>
          <a:xfrm>
            <a:off x="7919058" y="15793"/>
            <a:ext cx="3834579" cy="312029"/>
            <a:chOff x="7919058" y="15793"/>
            <a:chExt cx="3834579" cy="312029"/>
          </a:xfrm>
        </p:grpSpPr>
        <p:sp>
          <p:nvSpPr>
            <p:cNvPr id="16" name="燕尾形 15"/>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17" name="燕尾形 16"/>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350089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597200" cy="640800"/>
          </a:xfrm>
        </p:spPr>
        <p:txBody>
          <a:bodyPr/>
          <a:lstStyle/>
          <a:p>
            <a:r>
              <a:rPr lang="en-US" sz="3200" dirty="0" smtClean="0"/>
              <a:t>Basic Access Interface Configuration Commands</a:t>
            </a:r>
            <a:endParaRPr lang="en-US" sz="3200" dirty="0"/>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Huawei-GigabitEthernet0/0/1</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link-type access</a:t>
            </a:r>
          </a:p>
        </p:txBody>
      </p:sp>
      <p:sp>
        <p:nvSpPr>
          <p:cNvPr id="4" name="矩形 3"/>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lang="en-US" sz="1600">
                <a:latin typeface="Huawei Sans" panose="020C0503030203020204" pitchFamily="34" charset="0"/>
                <a:ea typeface="方正兰亭黑简体" panose="02000000000000000000" pitchFamily="2" charset="-122"/>
                <a:cs typeface="Huawei Sans" panose="020C0503030203020204" pitchFamily="34" charset="0"/>
              </a:rPr>
              <a:t>Set the link type of an interface.</a:t>
            </a:r>
          </a:p>
        </p:txBody>
      </p:sp>
      <p:sp>
        <p:nvSpPr>
          <p:cNvPr id="5" name="矩形 4"/>
          <p:cNvSpPr/>
          <p:nvPr/>
        </p:nvSpPr>
        <p:spPr>
          <a:xfrm>
            <a:off x="1012253" y="2229606"/>
            <a:ext cx="10608699" cy="400110"/>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In the interface view, set the link type of the interface to access.</a:t>
            </a: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default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noAutofit/>
          </a:bodyPr>
          <a:lstStyle/>
          <a:p>
            <a:pPr marL="342900" indent="-342900" fontAlgn="ctr">
              <a:buFont typeface="+mj-lt"/>
              <a:buAutoNum type="arabicPeriod" startAt="2"/>
            </a:pPr>
            <a:r>
              <a:rPr lang="en-US" sz="1600">
                <a:latin typeface="Huawei Sans" panose="020C0503030203020204" pitchFamily="34" charset="0"/>
                <a:ea typeface="方正兰亭黑简体" panose="02000000000000000000" pitchFamily="2" charset="-122"/>
                <a:cs typeface="Huawei Sans" panose="020C0503030203020204" pitchFamily="34" charset="0"/>
              </a:rPr>
              <a:t>Configure a default VLAN for the access interface.</a:t>
            </a:r>
          </a:p>
        </p:txBody>
      </p:sp>
      <p:sp>
        <p:nvSpPr>
          <p:cNvPr id="12" name="矩形 11"/>
          <p:cNvSpPr/>
          <p:nvPr/>
        </p:nvSpPr>
        <p:spPr>
          <a:xfrm>
            <a:off x="1012253" y="3667104"/>
            <a:ext cx="10608699" cy="707886"/>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Huawei Sans" panose="020C0503030203020204" pitchFamily="34" charset="0"/>
              </a:rPr>
              <a:t>In the interface view, configure a default VLAN for the interface and add the interface to the VLAN.</a:t>
            </a:r>
          </a:p>
          <a:p>
            <a:pPr marL="360000" lvl="1" indent="-285750" fontAlgn="ctr">
              <a:lnSpc>
                <a:spcPts val="2400"/>
              </a:lnSpc>
              <a:buFont typeface="Arial" panose="020B0604020202020204" pitchFamily="34" charset="0"/>
              <a:buChar char="•"/>
            </a:pPr>
            <a:r>
              <a:rPr lang="en-US" sz="1600" i="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a:latin typeface="Huawei Sans" panose="020C0503030203020204" pitchFamily="34" charset="0"/>
                <a:ea typeface="方正兰亭黑简体" panose="02000000000000000000" pitchFamily="2" charset="-122"/>
                <a:cs typeface="Huawei Sans" panose="020C0503030203020204" pitchFamily="34" charset="0"/>
              </a:rPr>
              <a:t> specifies an ID for the default VLAN. The value is an integer ranging from 1 to 4094.</a:t>
            </a:r>
          </a:p>
        </p:txBody>
      </p:sp>
      <p:grpSp>
        <p:nvGrpSpPr>
          <p:cNvPr id="13" name="组合 12"/>
          <p:cNvGrpSpPr/>
          <p:nvPr/>
        </p:nvGrpSpPr>
        <p:grpSpPr>
          <a:xfrm>
            <a:off x="7919058" y="15793"/>
            <a:ext cx="3834579" cy="312029"/>
            <a:chOff x="7919058" y="15793"/>
            <a:chExt cx="3834579" cy="312029"/>
          </a:xfrm>
        </p:grpSpPr>
        <p:sp>
          <p:nvSpPr>
            <p:cNvPr id="14" name="燕尾形 13"/>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15" name="燕尾形 14"/>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1425406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smtClean="0"/>
              <a:t>Basic Trunk Interface Configuration Commands</a:t>
            </a:r>
            <a:endParaRPr lang="en-US" sz="3200" dirty="0"/>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link-type trunk</a:t>
            </a:r>
          </a:p>
        </p:txBody>
      </p:sp>
      <p:sp>
        <p:nvSpPr>
          <p:cNvPr id="4" name="矩形 3"/>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lang="en-US" sz="1600">
                <a:latin typeface="Huawei Sans" panose="020C0503030203020204" pitchFamily="34" charset="0"/>
                <a:ea typeface="方正兰亭黑简体" panose="02000000000000000000" pitchFamily="2" charset="-122"/>
                <a:cs typeface="Huawei Sans" panose="020C0503030203020204" pitchFamily="34" charset="0"/>
              </a:rPr>
              <a:t>Set the link type of an interface.</a:t>
            </a:r>
          </a:p>
        </p:txBody>
      </p:sp>
      <p:sp>
        <p:nvSpPr>
          <p:cNvPr id="5" name="矩形 4"/>
          <p:cNvSpPr/>
          <p:nvPr/>
        </p:nvSpPr>
        <p:spPr>
          <a:xfrm>
            <a:off x="1031917" y="2229606"/>
            <a:ext cx="10608699" cy="400110"/>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Huawei Sans" panose="020C0503030203020204" pitchFamily="34" charset="0"/>
              </a:rPr>
              <a:t>In the interface view, set the link type of the interface to trunk.</a:t>
            </a: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trunk allow-pass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noAutofit/>
          </a:bodyPr>
          <a:lstStyle/>
          <a:p>
            <a:pPr marL="342900" indent="-342900" fontAlgn="ctr">
              <a:buFont typeface="+mj-lt"/>
              <a:buAutoNum type="arabicPeriod" startAt="2"/>
            </a:pPr>
            <a:r>
              <a:rPr lang="en-US" sz="1600">
                <a:latin typeface="Huawei Sans" panose="020C0503030203020204" pitchFamily="34" charset="0"/>
                <a:ea typeface="方正兰亭黑简体" panose="02000000000000000000" pitchFamily="2" charset="-122"/>
                <a:cs typeface="Huawei Sans" panose="020C0503030203020204" pitchFamily="34" charset="0"/>
              </a:rPr>
              <a:t>Add the trunk interface to specified VLANs.</a:t>
            </a:r>
          </a:p>
        </p:txBody>
      </p:sp>
      <p:sp>
        <p:nvSpPr>
          <p:cNvPr id="12" name="矩形 11"/>
          <p:cNvSpPr/>
          <p:nvPr/>
        </p:nvSpPr>
        <p:spPr>
          <a:xfrm>
            <a:off x="1031917" y="3667104"/>
            <a:ext cx="10608699" cy="400110"/>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Huawei Sans" panose="020C0503030203020204" pitchFamily="34" charset="0"/>
              </a:rPr>
              <a:t>In the interface view, add the trunk interface to specified VLANs.</a:t>
            </a:r>
          </a:p>
        </p:txBody>
      </p:sp>
      <p:sp>
        <p:nvSpPr>
          <p:cNvPr id="15" name="矩形 14"/>
          <p:cNvSpPr/>
          <p:nvPr/>
        </p:nvSpPr>
        <p:spPr>
          <a:xfrm>
            <a:off x="1008063" y="4697766"/>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trunk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-id</a:t>
            </a:r>
          </a:p>
        </p:txBody>
      </p:sp>
      <p:sp>
        <p:nvSpPr>
          <p:cNvPr id="18" name="矩形 17"/>
          <p:cNvSpPr/>
          <p:nvPr/>
        </p:nvSpPr>
        <p:spPr>
          <a:xfrm>
            <a:off x="551384" y="4265619"/>
            <a:ext cx="11089232" cy="338554"/>
          </a:xfrm>
          <a:prstGeom prst="rect">
            <a:avLst/>
          </a:prstGeom>
        </p:spPr>
        <p:txBody>
          <a:bodyPr wrap="square">
            <a:noAutofit/>
          </a:bodyPr>
          <a:lstStyle/>
          <a:p>
            <a:pPr marL="342900" indent="-342900" fontAlgn="ctr">
              <a:buFont typeface="+mj-lt"/>
              <a:buAutoNum type="arabicPeriod" startAt="3"/>
            </a:pPr>
            <a:r>
              <a:rPr lang="en-US" sz="1600">
                <a:latin typeface="Huawei Sans" panose="020C0503030203020204" pitchFamily="34" charset="0"/>
                <a:ea typeface="方正兰亭黑简体" panose="02000000000000000000" pitchFamily="2" charset="-122"/>
                <a:cs typeface="Huawei Sans" panose="020C0503030203020204" pitchFamily="34" charset="0"/>
              </a:rPr>
              <a:t>(Optional) Configure a default VLAN for the trunk interface.</a:t>
            </a:r>
          </a:p>
        </p:txBody>
      </p:sp>
      <p:sp>
        <p:nvSpPr>
          <p:cNvPr id="19" name="矩形 18"/>
          <p:cNvSpPr/>
          <p:nvPr/>
        </p:nvSpPr>
        <p:spPr>
          <a:xfrm>
            <a:off x="1031917" y="5135682"/>
            <a:ext cx="10608699" cy="400110"/>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Huawei Sans" panose="020C0503030203020204" pitchFamily="34" charset="0"/>
              </a:rPr>
              <a:t>In the interface view, configure a default VLAN for the trunk interface.</a:t>
            </a:r>
          </a:p>
        </p:txBody>
      </p:sp>
      <p:grpSp>
        <p:nvGrpSpPr>
          <p:cNvPr id="14" name="组合 13"/>
          <p:cNvGrpSpPr/>
          <p:nvPr/>
        </p:nvGrpSpPr>
        <p:grpSpPr>
          <a:xfrm>
            <a:off x="7919058" y="15793"/>
            <a:ext cx="3834579" cy="312029"/>
            <a:chOff x="7919058" y="15793"/>
            <a:chExt cx="3834579" cy="312029"/>
          </a:xfrm>
        </p:grpSpPr>
        <p:sp>
          <p:nvSpPr>
            <p:cNvPr id="20" name="燕尾形 19"/>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21" name="燕尾形 20"/>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600103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smtClean="0"/>
              <a:t>Basic Hybrid Interface Configuration Commands</a:t>
            </a:r>
            <a:endParaRPr lang="en-US" sz="3200" dirty="0"/>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link-type hybrid</a:t>
            </a:r>
          </a:p>
        </p:txBody>
      </p:sp>
      <p:sp>
        <p:nvSpPr>
          <p:cNvPr id="4" name="矩形 3"/>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lang="en-US" sz="1600">
                <a:latin typeface="Huawei Sans" panose="020C0503030203020204" pitchFamily="34" charset="0"/>
                <a:ea typeface="方正兰亭黑简体" panose="02000000000000000000" pitchFamily="2" charset="-122"/>
                <a:cs typeface="Huawei Sans" panose="020C0503030203020204" pitchFamily="34" charset="0"/>
              </a:rPr>
              <a:t>Set the link type of an interface.</a:t>
            </a:r>
          </a:p>
        </p:txBody>
      </p:sp>
      <p:sp>
        <p:nvSpPr>
          <p:cNvPr id="5" name="矩形 4"/>
          <p:cNvSpPr/>
          <p:nvPr/>
        </p:nvSpPr>
        <p:spPr>
          <a:xfrm>
            <a:off x="1031917" y="2229606"/>
            <a:ext cx="10608699" cy="400110"/>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Huawei Sans" panose="020C0503030203020204" pitchFamily="34" charset="0"/>
              </a:rPr>
              <a:t>In the interface view, set the link type of the interface to hybrid.</a:t>
            </a: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hybrid untagged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noAutofit/>
          </a:bodyPr>
          <a:lstStyle/>
          <a:p>
            <a:pPr marL="342900" indent="-342900" fontAlgn="ctr">
              <a:buFont typeface="+mj-lt"/>
              <a:buAutoNum type="arabicPeriod" startAt="2"/>
            </a:pPr>
            <a:r>
              <a:rPr lang="en-US" sz="1600">
                <a:latin typeface="Huawei Sans" panose="020C0503030203020204" pitchFamily="34" charset="0"/>
                <a:ea typeface="方正兰亭黑简体" panose="02000000000000000000" pitchFamily="2" charset="-122"/>
                <a:cs typeface="Huawei Sans" panose="020C0503030203020204" pitchFamily="34" charset="0"/>
              </a:rPr>
              <a:t>Add the hybrid interface to specified VLANs.</a:t>
            </a:r>
          </a:p>
        </p:txBody>
      </p:sp>
      <p:sp>
        <p:nvSpPr>
          <p:cNvPr id="12" name="矩形 11"/>
          <p:cNvSpPr/>
          <p:nvPr/>
        </p:nvSpPr>
        <p:spPr>
          <a:xfrm>
            <a:off x="1031917" y="3611684"/>
            <a:ext cx="10608699" cy="400110"/>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In the interface view, add the hybrid interface to specified VLANs in untagged mode.</a:t>
            </a:r>
          </a:p>
        </p:txBody>
      </p:sp>
      <p:sp>
        <p:nvSpPr>
          <p:cNvPr id="15" name="矩形 14"/>
          <p:cNvSpPr/>
          <p:nvPr/>
        </p:nvSpPr>
        <p:spPr>
          <a:xfrm>
            <a:off x="1008063" y="5529048"/>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hybrid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-id</a:t>
            </a:r>
          </a:p>
        </p:txBody>
      </p:sp>
      <p:sp>
        <p:nvSpPr>
          <p:cNvPr id="18" name="矩形 17"/>
          <p:cNvSpPr/>
          <p:nvPr/>
        </p:nvSpPr>
        <p:spPr>
          <a:xfrm>
            <a:off x="551384" y="5096901"/>
            <a:ext cx="11089232" cy="338554"/>
          </a:xfrm>
          <a:prstGeom prst="rect">
            <a:avLst/>
          </a:prstGeom>
        </p:spPr>
        <p:txBody>
          <a:bodyPr wrap="square">
            <a:noAutofit/>
          </a:bodyPr>
          <a:lstStyle/>
          <a:p>
            <a:pPr marL="342900" indent="-342900" fontAlgn="ctr">
              <a:buFont typeface="+mj-lt"/>
              <a:buAutoNum type="arabicPeriod" startAt="3"/>
            </a:pPr>
            <a:r>
              <a:rPr lang="en-US" sz="1600">
                <a:latin typeface="Huawei Sans" panose="020C0503030203020204" pitchFamily="34" charset="0"/>
                <a:ea typeface="方正兰亭黑简体" panose="02000000000000000000" pitchFamily="2" charset="-122"/>
                <a:cs typeface="Huawei Sans" panose="020C0503030203020204" pitchFamily="34" charset="0"/>
              </a:rPr>
              <a:t>(Optional) Configure a default VLAN for the hybrid interface.</a:t>
            </a:r>
          </a:p>
        </p:txBody>
      </p:sp>
      <p:sp>
        <p:nvSpPr>
          <p:cNvPr id="19" name="矩形 18"/>
          <p:cNvSpPr/>
          <p:nvPr/>
        </p:nvSpPr>
        <p:spPr>
          <a:xfrm>
            <a:off x="1031917" y="5966964"/>
            <a:ext cx="10608699" cy="400110"/>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Huawei Sans" panose="020C0503030203020204" pitchFamily="34" charset="0"/>
              </a:rPr>
              <a:t>In the interface view, configure a default VLAN for the hybrid interface.</a:t>
            </a:r>
          </a:p>
        </p:txBody>
      </p:sp>
      <p:sp>
        <p:nvSpPr>
          <p:cNvPr id="14" name="矩形 13"/>
          <p:cNvSpPr/>
          <p:nvPr/>
        </p:nvSpPr>
        <p:spPr>
          <a:xfrm>
            <a:off x="1008063" y="4102755"/>
            <a:ext cx="10632553"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GigabitEthernet0/0/1</a:t>
            </a:r>
            <a:r>
              <a:rPr lang="en-US"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hybrid tagged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20" name="矩形 19"/>
          <p:cNvSpPr/>
          <p:nvPr/>
        </p:nvSpPr>
        <p:spPr>
          <a:xfrm>
            <a:off x="1031917" y="4485251"/>
            <a:ext cx="10608699" cy="400110"/>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Huawei Sans" panose="020C0503030203020204" pitchFamily="34" charset="0"/>
              </a:rPr>
              <a:t>In the interface view, add the hybrid interface to specified VLANs in tagged mode.</a:t>
            </a:r>
          </a:p>
        </p:txBody>
      </p:sp>
      <p:grpSp>
        <p:nvGrpSpPr>
          <p:cNvPr id="21" name="组合 20"/>
          <p:cNvGrpSpPr/>
          <p:nvPr/>
        </p:nvGrpSpPr>
        <p:grpSpPr>
          <a:xfrm>
            <a:off x="7919058" y="15793"/>
            <a:ext cx="3834579" cy="312029"/>
            <a:chOff x="7919058" y="15793"/>
            <a:chExt cx="3834579" cy="312029"/>
          </a:xfrm>
        </p:grpSpPr>
        <p:sp>
          <p:nvSpPr>
            <p:cNvPr id="22" name="燕尾形 21"/>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23" name="燕尾形 22"/>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4831453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占位符 52"/>
          <p:cNvSpPr>
            <a:spLocks noGrp="1"/>
          </p:cNvSpPr>
          <p:nvPr>
            <p:ph type="body" sz="quarter" idx="10"/>
          </p:nvPr>
        </p:nvSpPr>
        <p:spPr>
          <a:xfrm>
            <a:off x="6156734" y="1340285"/>
            <a:ext cx="5601318" cy="4582168"/>
          </a:xfrm>
        </p:spPr>
        <p:txBody>
          <a:bodyPr/>
          <a:lstStyle/>
          <a:p>
            <a:r>
              <a:rPr lang="en-US" sz="1600" smtClean="0"/>
              <a:t>Networking requirements:</a:t>
            </a:r>
          </a:p>
          <a:p>
            <a:pPr lvl="1">
              <a:buSzPct val="100000"/>
              <a:buFont typeface="Huawei Sans" panose="020C0503030203020204" pitchFamily="34" charset="0"/>
              <a:buChar char="▫"/>
            </a:pPr>
            <a:r>
              <a:rPr lang="en-US" sz="1400" smtClean="0"/>
              <a:t>On the network shown in the left figure, the switches (SW1 and SW2) of an enterprise are connected to multiple PCs, and PCs with the same services access the network using different devices. To ensure communication security, the enterprise requires that only PCs with the same service can directly communicate.</a:t>
            </a:r>
          </a:p>
          <a:p>
            <a:pPr lvl="1">
              <a:buSzPct val="100000"/>
              <a:buFont typeface="Huawei Sans" panose="020C0503030203020204" pitchFamily="34" charset="0"/>
              <a:buChar char="▫"/>
            </a:pPr>
            <a:r>
              <a:rPr lang="en-US" sz="1400" smtClean="0"/>
              <a:t>To meet this requirement, configure interface-based VLAN assignment on the switches and add interfaces connected to PCs with the same service to the same VLAN. In this way, PCs in different VLANs cannot directly communicate at Layer 2, but PCs in the same VLAN can directly communicate.</a:t>
            </a:r>
            <a:endParaRPr lang="en-US" sz="1400" dirty="0"/>
          </a:p>
        </p:txBody>
      </p:sp>
      <p:sp>
        <p:nvSpPr>
          <p:cNvPr id="3" name="标题 2"/>
          <p:cNvSpPr>
            <a:spLocks noGrp="1"/>
          </p:cNvSpPr>
          <p:nvPr>
            <p:ph type="title"/>
          </p:nvPr>
        </p:nvSpPr>
        <p:spPr/>
        <p:txBody>
          <a:bodyPr/>
          <a:lstStyle/>
          <a:p>
            <a:r>
              <a:rPr lang="en-US" smtClean="0"/>
              <a:t>Case1:Configuring Interface-based VLAN Assignment </a:t>
            </a:r>
            <a:endParaRPr lang="en-US" dirty="0"/>
          </a:p>
        </p:txBody>
      </p:sp>
      <p:grpSp>
        <p:nvGrpSpPr>
          <p:cNvPr id="2" name="组合 1"/>
          <p:cNvGrpSpPr/>
          <p:nvPr/>
        </p:nvGrpSpPr>
        <p:grpSpPr>
          <a:xfrm>
            <a:off x="396094" y="1988392"/>
            <a:ext cx="5796644" cy="4024696"/>
            <a:chOff x="396094" y="1988392"/>
            <a:chExt cx="5796644" cy="4024696"/>
          </a:xfrm>
        </p:grpSpPr>
        <p:sp>
          <p:nvSpPr>
            <p:cNvPr id="55" name="椭圆 54"/>
            <p:cNvSpPr/>
            <p:nvPr/>
          </p:nvSpPr>
          <p:spPr>
            <a:xfrm>
              <a:off x="648122" y="543711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56" name="椭圆 55"/>
            <p:cNvSpPr/>
            <p:nvPr/>
          </p:nvSpPr>
          <p:spPr>
            <a:xfrm>
              <a:off x="648122" y="5851156"/>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828142" y="5365102"/>
              <a:ext cx="1674422" cy="251942"/>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Access interface</a:t>
              </a:r>
            </a:p>
          </p:txBody>
        </p:sp>
        <p:sp>
          <p:nvSpPr>
            <p:cNvPr id="58" name="矩形 57"/>
            <p:cNvSpPr/>
            <p:nvPr/>
          </p:nvSpPr>
          <p:spPr>
            <a:xfrm>
              <a:off x="828142" y="5761146"/>
              <a:ext cx="1674422" cy="251942"/>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Trunk interface</a:t>
              </a:r>
            </a:p>
          </p:txBody>
        </p:sp>
        <p:pic>
          <p:nvPicPr>
            <p:cNvPr id="65" name="图片 64"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66" name="图片 65"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67" name="直接连接符 66"/>
            <p:cNvCxnSpPr>
              <a:stCxn id="65" idx="0"/>
              <a:endCxn id="70"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8" name="直接连接符 67"/>
            <p:cNvCxnSpPr>
              <a:stCxn id="66" idx="0"/>
              <a:endCxn id="70"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直接连接符 68"/>
            <p:cNvCxnSpPr>
              <a:stCxn id="75" idx="3"/>
              <a:endCxn id="70"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0" name="图片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71" name="图片 70"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72" name="图片 71"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73" name="直接连接符 72"/>
            <p:cNvCxnSpPr>
              <a:stCxn id="71" idx="0"/>
              <a:endCxn id="75"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73"/>
            <p:cNvCxnSpPr>
              <a:stCxn id="72" idx="0"/>
              <a:endCxn id="75"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5" name="图片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76" name="矩形 75"/>
            <p:cNvSpPr/>
            <p:nvPr/>
          </p:nvSpPr>
          <p:spPr>
            <a:xfrm>
              <a:off x="1488596" y="1990063"/>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77" name="矩形 76"/>
            <p:cNvSpPr/>
            <p:nvPr/>
          </p:nvSpPr>
          <p:spPr>
            <a:xfrm>
              <a:off x="57611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78" name="矩形 77"/>
            <p:cNvSpPr/>
            <p:nvPr/>
          </p:nvSpPr>
          <p:spPr>
            <a:xfrm>
              <a:off x="241231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79" name="矩形 78"/>
            <p:cNvSpPr/>
            <p:nvPr/>
          </p:nvSpPr>
          <p:spPr>
            <a:xfrm>
              <a:off x="345643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80" name="矩形 79"/>
            <p:cNvSpPr/>
            <p:nvPr/>
          </p:nvSpPr>
          <p:spPr>
            <a:xfrm>
              <a:off x="529263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81" name="矩形 80"/>
            <p:cNvSpPr/>
            <p:nvPr/>
          </p:nvSpPr>
          <p:spPr>
            <a:xfrm>
              <a:off x="39609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82" name="矩形 81"/>
            <p:cNvSpPr/>
            <p:nvPr/>
          </p:nvSpPr>
          <p:spPr>
            <a:xfrm>
              <a:off x="327641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83" name="矩形 82"/>
            <p:cNvSpPr/>
            <p:nvPr/>
          </p:nvSpPr>
          <p:spPr>
            <a:xfrm>
              <a:off x="226830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84" name="矩形 83"/>
            <p:cNvSpPr/>
            <p:nvPr/>
          </p:nvSpPr>
          <p:spPr>
            <a:xfrm>
              <a:off x="514862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85" name="矩形 84"/>
            <p:cNvSpPr/>
            <p:nvPr/>
          </p:nvSpPr>
          <p:spPr>
            <a:xfrm>
              <a:off x="4369540" y="1988392"/>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86" name="矩形 85"/>
            <p:cNvSpPr/>
            <p:nvPr/>
          </p:nvSpPr>
          <p:spPr>
            <a:xfrm>
              <a:off x="57611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87" name="矩形 86"/>
            <p:cNvSpPr/>
            <p:nvPr/>
          </p:nvSpPr>
          <p:spPr>
            <a:xfrm>
              <a:off x="212428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88" name="矩形 87"/>
            <p:cNvSpPr/>
            <p:nvPr/>
          </p:nvSpPr>
          <p:spPr>
            <a:xfrm>
              <a:off x="2004937"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89" name="椭圆 88"/>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0" name="椭圆 89"/>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1" name="椭圆 90"/>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2" name="椭圆 91"/>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3" name="椭圆 92"/>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4" name="椭圆 93"/>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5" name="矩形 94"/>
            <p:cNvSpPr/>
            <p:nvPr/>
          </p:nvSpPr>
          <p:spPr>
            <a:xfrm>
              <a:off x="345643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96" name="矩形 95"/>
            <p:cNvSpPr/>
            <p:nvPr/>
          </p:nvSpPr>
          <p:spPr>
            <a:xfrm>
              <a:off x="500460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46" name="矩形 45"/>
            <p:cNvSpPr/>
            <p:nvPr/>
          </p:nvSpPr>
          <p:spPr>
            <a:xfrm>
              <a:off x="3505756"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grpSp>
      <p:grpSp>
        <p:nvGrpSpPr>
          <p:cNvPr id="44" name="组合 43"/>
          <p:cNvGrpSpPr/>
          <p:nvPr/>
        </p:nvGrpSpPr>
        <p:grpSpPr>
          <a:xfrm>
            <a:off x="7919058" y="15793"/>
            <a:ext cx="3834579" cy="312029"/>
            <a:chOff x="7919058" y="15793"/>
            <a:chExt cx="3834579" cy="312029"/>
          </a:xfrm>
        </p:grpSpPr>
        <p:sp>
          <p:nvSpPr>
            <p:cNvPr id="45" name="燕尾形 44"/>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47" name="燕尾形 46"/>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529190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Creating VLANs</a:t>
            </a:r>
            <a:endParaRPr lang="en-US"/>
          </a:p>
        </p:txBody>
      </p:sp>
      <p:sp>
        <p:nvSpPr>
          <p:cNvPr id="38" name="文本框 37"/>
          <p:cNvSpPr txBox="1"/>
          <p:nvPr/>
        </p:nvSpPr>
        <p:spPr bwMode="auto">
          <a:xfrm>
            <a:off x="6512165" y="2222262"/>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6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Create VLANs.</a:t>
            </a:r>
          </a:p>
        </p:txBody>
      </p:sp>
      <p:sp>
        <p:nvSpPr>
          <p:cNvPr id="39" name="Rectangle 3"/>
          <p:cNvSpPr/>
          <p:nvPr/>
        </p:nvSpPr>
        <p:spPr>
          <a:xfrm>
            <a:off x="6548169" y="2709550"/>
            <a:ext cx="4656783" cy="1169551"/>
          </a:xfrm>
          <a:prstGeom prst="rect">
            <a:avLst/>
          </a:prstGeom>
          <a:solidFill>
            <a:srgbClr val="F4FBFE"/>
          </a:solidFill>
          <a:ln>
            <a:solidFill>
              <a:srgbClr val="99DFF9"/>
            </a:solidFill>
          </a:ln>
        </p:spPr>
        <p:txBody>
          <a:bodyPr wrap="square">
            <a:noAutofit/>
          </a:bodyPr>
          <a:lstStyle/>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[SW1] vlan 10</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[SW1-vlan10] quit</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[SW1] vlan 20</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[SW1-vlan20] quit</a:t>
            </a:r>
          </a:p>
        </p:txBody>
      </p:sp>
      <p:sp>
        <p:nvSpPr>
          <p:cNvPr id="56" name="Rectangle 3"/>
          <p:cNvSpPr/>
          <p:nvPr/>
        </p:nvSpPr>
        <p:spPr>
          <a:xfrm>
            <a:off x="6548169" y="4174268"/>
            <a:ext cx="4656783" cy="361637"/>
          </a:xfrm>
          <a:prstGeom prst="rect">
            <a:avLst/>
          </a:prstGeom>
          <a:solidFill>
            <a:srgbClr val="F4FBFE"/>
          </a:solidFill>
          <a:ln>
            <a:solidFill>
              <a:srgbClr val="99DFF9"/>
            </a:solidFill>
          </a:ln>
        </p:spPr>
        <p:txBody>
          <a:bodyPr wrap="square">
            <a:noAutofit/>
          </a:bodyPr>
          <a:lstStyle/>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 vlan batch 10 20</a:t>
            </a:r>
          </a:p>
        </p:txBody>
      </p:sp>
      <p:grpSp>
        <p:nvGrpSpPr>
          <p:cNvPr id="2" name="组合 1"/>
          <p:cNvGrpSpPr/>
          <p:nvPr/>
        </p:nvGrpSpPr>
        <p:grpSpPr>
          <a:xfrm>
            <a:off x="396094" y="1986203"/>
            <a:ext cx="5796644" cy="3062977"/>
            <a:chOff x="396094" y="1986203"/>
            <a:chExt cx="5796644" cy="3062977"/>
          </a:xfrm>
        </p:grpSpPr>
        <p:pic>
          <p:nvPicPr>
            <p:cNvPr id="43" name="图片 42"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4" name="图片 43"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7" name="直接连接符 46"/>
            <p:cNvCxnSpPr>
              <a:stCxn id="43" idx="0"/>
              <a:endCxn id="53"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4" idx="0"/>
              <a:endCxn id="53"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59" idx="3"/>
              <a:endCxn id="53"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54" name="图片 53"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55" name="图片 54"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7" name="直接连接符 56"/>
            <p:cNvCxnSpPr>
              <a:stCxn id="54" idx="0"/>
              <a:endCxn id="59"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a:stCxn id="55" idx="0"/>
              <a:endCxn id="59"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60" name="矩形 59"/>
            <p:cNvSpPr/>
            <p:nvPr/>
          </p:nvSpPr>
          <p:spPr>
            <a:xfrm>
              <a:off x="1488596" y="1986203"/>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61" name="矩形 60"/>
            <p:cNvSpPr/>
            <p:nvPr/>
          </p:nvSpPr>
          <p:spPr>
            <a:xfrm>
              <a:off x="57611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62" name="矩形 61"/>
            <p:cNvSpPr/>
            <p:nvPr/>
          </p:nvSpPr>
          <p:spPr>
            <a:xfrm>
              <a:off x="241231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63" name="矩形 62"/>
            <p:cNvSpPr/>
            <p:nvPr/>
          </p:nvSpPr>
          <p:spPr>
            <a:xfrm>
              <a:off x="345643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64" name="矩形 63"/>
            <p:cNvSpPr/>
            <p:nvPr/>
          </p:nvSpPr>
          <p:spPr>
            <a:xfrm>
              <a:off x="529263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65" name="矩形 64"/>
            <p:cNvSpPr/>
            <p:nvPr/>
          </p:nvSpPr>
          <p:spPr>
            <a:xfrm>
              <a:off x="39609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66" name="矩形 65"/>
            <p:cNvSpPr/>
            <p:nvPr/>
          </p:nvSpPr>
          <p:spPr>
            <a:xfrm>
              <a:off x="327641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67" name="矩形 66"/>
            <p:cNvSpPr/>
            <p:nvPr/>
          </p:nvSpPr>
          <p:spPr>
            <a:xfrm>
              <a:off x="226830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68" name="矩形 67"/>
            <p:cNvSpPr/>
            <p:nvPr/>
          </p:nvSpPr>
          <p:spPr>
            <a:xfrm>
              <a:off x="514862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69" name="矩形 68"/>
            <p:cNvSpPr/>
            <p:nvPr/>
          </p:nvSpPr>
          <p:spPr>
            <a:xfrm>
              <a:off x="4372636" y="1987441"/>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70" name="矩形 69"/>
            <p:cNvSpPr/>
            <p:nvPr/>
          </p:nvSpPr>
          <p:spPr>
            <a:xfrm>
              <a:off x="57611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71" name="矩形 70"/>
            <p:cNvSpPr/>
            <p:nvPr/>
          </p:nvSpPr>
          <p:spPr>
            <a:xfrm>
              <a:off x="212428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72" name="矩形 71"/>
            <p:cNvSpPr/>
            <p:nvPr/>
          </p:nvSpPr>
          <p:spPr>
            <a:xfrm>
              <a:off x="2004937"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73" name="椭圆 72"/>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4" name="椭圆 73"/>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7" name="椭圆 76"/>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8" name="椭圆 77"/>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9" name="矩形 78"/>
            <p:cNvSpPr/>
            <p:nvPr/>
          </p:nvSpPr>
          <p:spPr>
            <a:xfrm>
              <a:off x="345643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80" name="矩形 79"/>
            <p:cNvSpPr/>
            <p:nvPr/>
          </p:nvSpPr>
          <p:spPr>
            <a:xfrm>
              <a:off x="500460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81" name="矩形 80"/>
            <p:cNvSpPr/>
            <p:nvPr/>
          </p:nvSpPr>
          <p:spPr>
            <a:xfrm>
              <a:off x="3505756"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grpSp>
      <p:grpSp>
        <p:nvGrpSpPr>
          <p:cNvPr id="42" name="组合 41"/>
          <p:cNvGrpSpPr/>
          <p:nvPr/>
        </p:nvGrpSpPr>
        <p:grpSpPr>
          <a:xfrm>
            <a:off x="7919058" y="15793"/>
            <a:ext cx="3834579" cy="312029"/>
            <a:chOff x="7919058" y="15793"/>
            <a:chExt cx="3834579" cy="312029"/>
          </a:xfrm>
        </p:grpSpPr>
        <p:sp>
          <p:nvSpPr>
            <p:cNvPr id="50" name="燕尾形 49"/>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51" name="燕尾形 50"/>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2106046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Configuring Access and Trunk Interfaces</a:t>
            </a:r>
            <a:endParaRPr lang="en-US"/>
          </a:p>
        </p:txBody>
      </p:sp>
      <p:sp>
        <p:nvSpPr>
          <p:cNvPr id="118" name="文本框 117"/>
          <p:cNvSpPr txBox="1"/>
          <p:nvPr/>
        </p:nvSpPr>
        <p:spPr bwMode="auto">
          <a:xfrm>
            <a:off x="6290485" y="1249582"/>
            <a:ext cx="4665150" cy="52908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Configure access interfaces and add the interfaces to corresponding VLANs.</a:t>
            </a:r>
          </a:p>
        </p:txBody>
      </p:sp>
      <p:sp>
        <p:nvSpPr>
          <p:cNvPr id="119" name="Rectangle 3"/>
          <p:cNvSpPr/>
          <p:nvPr/>
        </p:nvSpPr>
        <p:spPr>
          <a:xfrm>
            <a:off x="6256419" y="1867549"/>
            <a:ext cx="5275538" cy="900246"/>
          </a:xfrm>
          <a:prstGeom prst="rect">
            <a:avLst/>
          </a:prstGeom>
          <a:solidFill>
            <a:srgbClr val="F4FBFE"/>
          </a:solidFill>
          <a:ln>
            <a:solidFill>
              <a:srgbClr val="99DFF9"/>
            </a:solidFill>
          </a:ln>
        </p:spPr>
        <p:txBody>
          <a:bodyPr wrap="square">
            <a:noAutofit/>
          </a:bodyPr>
          <a:lstStyle/>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access</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default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10</a:t>
            </a:r>
          </a:p>
        </p:txBody>
      </p:sp>
      <p:sp>
        <p:nvSpPr>
          <p:cNvPr id="120" name="Rectangle 3"/>
          <p:cNvSpPr/>
          <p:nvPr/>
        </p:nvSpPr>
        <p:spPr>
          <a:xfrm>
            <a:off x="6256419" y="2839224"/>
            <a:ext cx="5275538" cy="1438855"/>
          </a:xfrm>
          <a:prstGeom prst="rect">
            <a:avLst/>
          </a:prstGeom>
          <a:solidFill>
            <a:srgbClr val="F4FBFE"/>
          </a:solidFill>
          <a:ln>
            <a:solidFill>
              <a:srgbClr val="99DFF9"/>
            </a:solidFill>
          </a:ln>
        </p:spPr>
        <p:txBody>
          <a:bodyPr wrap="square">
            <a:noAutofit/>
          </a:bodyPr>
          <a:lstStyle/>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access</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20</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[SW1-vlan20] port GigabitEthernet0/0/2</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[SW1-vlan20] quit</a:t>
            </a:r>
          </a:p>
        </p:txBody>
      </p:sp>
      <p:sp>
        <p:nvSpPr>
          <p:cNvPr id="121" name="文本框 120"/>
          <p:cNvSpPr txBox="1"/>
          <p:nvPr/>
        </p:nvSpPr>
        <p:spPr bwMode="auto">
          <a:xfrm>
            <a:off x="7874661" y="2424090"/>
            <a:ext cx="39604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endParaRPr>
              <a:latin typeface="Huawei Sans" panose="020C0503030203020204" pitchFamily="34" charset="0"/>
            </a:endParaRPr>
          </a:p>
        </p:txBody>
      </p:sp>
      <p:sp>
        <p:nvSpPr>
          <p:cNvPr id="122" name="文本框 121"/>
          <p:cNvSpPr txBox="1"/>
          <p:nvPr/>
        </p:nvSpPr>
        <p:spPr bwMode="auto">
          <a:xfrm>
            <a:off x="7393861" y="6035964"/>
            <a:ext cx="4290268" cy="35500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Note: The configuration on SW2 is similar to that on SW1.</a:t>
            </a:r>
          </a:p>
        </p:txBody>
      </p:sp>
      <p:sp>
        <p:nvSpPr>
          <p:cNvPr id="125" name="文本框 124"/>
          <p:cNvSpPr txBox="1"/>
          <p:nvPr/>
        </p:nvSpPr>
        <p:spPr bwMode="auto">
          <a:xfrm>
            <a:off x="6292422" y="4321861"/>
            <a:ext cx="4665150" cy="52908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Configure a trunk interface and specify a list of VLAN IDs permitted by the interface.</a:t>
            </a:r>
          </a:p>
        </p:txBody>
      </p:sp>
      <p:sp>
        <p:nvSpPr>
          <p:cNvPr id="126" name="Rectangle 3"/>
          <p:cNvSpPr/>
          <p:nvPr/>
        </p:nvSpPr>
        <p:spPr>
          <a:xfrm>
            <a:off x="6256418" y="4900498"/>
            <a:ext cx="5275539" cy="1169551"/>
          </a:xfrm>
          <a:prstGeom prst="rect">
            <a:avLst/>
          </a:prstGeom>
          <a:solidFill>
            <a:srgbClr val="F4FBFE"/>
          </a:solidFill>
          <a:ln>
            <a:solidFill>
              <a:srgbClr val="99DFF9"/>
            </a:solidFill>
          </a:ln>
        </p:spPr>
        <p:txBody>
          <a:bodyPr wrap="square">
            <a:noAutofit/>
          </a:bodyPr>
          <a:lstStyle/>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0/0/3</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link-type trunk</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trunk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1</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trunk allow-pass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10 20</a:t>
            </a:r>
          </a:p>
        </p:txBody>
      </p:sp>
      <p:sp>
        <p:nvSpPr>
          <p:cNvPr id="59" name="矩形 58"/>
          <p:cNvSpPr/>
          <p:nvPr/>
        </p:nvSpPr>
        <p:spPr>
          <a:xfrm>
            <a:off x="57611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62" name="矩形 61"/>
          <p:cNvSpPr/>
          <p:nvPr/>
        </p:nvSpPr>
        <p:spPr>
          <a:xfrm>
            <a:off x="529263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63" name="矩形 62"/>
          <p:cNvSpPr/>
          <p:nvPr/>
        </p:nvSpPr>
        <p:spPr>
          <a:xfrm>
            <a:off x="39609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66" name="矩形 65"/>
          <p:cNvSpPr/>
          <p:nvPr/>
        </p:nvSpPr>
        <p:spPr>
          <a:xfrm>
            <a:off x="514862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68" name="矩形 67"/>
          <p:cNvSpPr/>
          <p:nvPr/>
        </p:nvSpPr>
        <p:spPr>
          <a:xfrm>
            <a:off x="57611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78" name="矩形 77"/>
          <p:cNvSpPr/>
          <p:nvPr/>
        </p:nvSpPr>
        <p:spPr>
          <a:xfrm>
            <a:off x="500460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grpSp>
        <p:nvGrpSpPr>
          <p:cNvPr id="2" name="组合 1"/>
          <p:cNvGrpSpPr/>
          <p:nvPr/>
        </p:nvGrpSpPr>
        <p:grpSpPr>
          <a:xfrm>
            <a:off x="648122" y="1985415"/>
            <a:ext cx="5328592" cy="3063765"/>
            <a:chOff x="648122" y="1985415"/>
            <a:chExt cx="5328592" cy="3063765"/>
          </a:xfrm>
        </p:grpSpPr>
        <p:pic>
          <p:nvPicPr>
            <p:cNvPr id="47" name="图片 46"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8" name="图片 47"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9" name="直接连接符 48"/>
            <p:cNvCxnSpPr>
              <a:stCxn id="47" idx="0"/>
              <a:endCxn id="52"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直接连接符 49"/>
            <p:cNvCxnSpPr>
              <a:stCxn id="48" idx="0"/>
              <a:endCxn id="52"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57" idx="3"/>
              <a:endCxn id="52"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53" name="图片 52"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54" name="图片 53"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5" name="直接连接符 54"/>
            <p:cNvCxnSpPr>
              <a:stCxn id="53" idx="0"/>
              <a:endCxn id="57"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p:cNvCxnSpPr>
              <a:stCxn id="54" idx="0"/>
              <a:endCxn id="57"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58" name="矩形 57"/>
            <p:cNvSpPr/>
            <p:nvPr/>
          </p:nvSpPr>
          <p:spPr>
            <a:xfrm>
              <a:off x="1495961" y="1986173"/>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60" name="矩形 59"/>
            <p:cNvSpPr/>
            <p:nvPr/>
          </p:nvSpPr>
          <p:spPr>
            <a:xfrm>
              <a:off x="241231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61" name="矩形 60"/>
            <p:cNvSpPr/>
            <p:nvPr/>
          </p:nvSpPr>
          <p:spPr>
            <a:xfrm>
              <a:off x="345643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64" name="矩形 63"/>
            <p:cNvSpPr/>
            <p:nvPr/>
          </p:nvSpPr>
          <p:spPr>
            <a:xfrm>
              <a:off x="327641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65" name="矩形 64"/>
            <p:cNvSpPr/>
            <p:nvPr/>
          </p:nvSpPr>
          <p:spPr>
            <a:xfrm>
              <a:off x="226830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67" name="矩形 66"/>
            <p:cNvSpPr/>
            <p:nvPr/>
          </p:nvSpPr>
          <p:spPr>
            <a:xfrm>
              <a:off x="4382556" y="198541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69" name="矩形 68"/>
            <p:cNvSpPr/>
            <p:nvPr/>
          </p:nvSpPr>
          <p:spPr>
            <a:xfrm>
              <a:off x="212428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70" name="矩形 69"/>
            <p:cNvSpPr/>
            <p:nvPr/>
          </p:nvSpPr>
          <p:spPr>
            <a:xfrm>
              <a:off x="2004937"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71" name="椭圆 70"/>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2" name="椭圆 71"/>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3" name="椭圆 72"/>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4" name="椭圆 73"/>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345643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79" name="矩形 78"/>
            <p:cNvSpPr/>
            <p:nvPr/>
          </p:nvSpPr>
          <p:spPr>
            <a:xfrm>
              <a:off x="3505756"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grpSp>
      <p:grpSp>
        <p:nvGrpSpPr>
          <p:cNvPr id="46" name="组合 45"/>
          <p:cNvGrpSpPr/>
          <p:nvPr/>
        </p:nvGrpSpPr>
        <p:grpSpPr>
          <a:xfrm>
            <a:off x="7919058" y="15793"/>
            <a:ext cx="3834579" cy="312029"/>
            <a:chOff x="7919058" y="15793"/>
            <a:chExt cx="3834579" cy="312029"/>
          </a:xfrm>
        </p:grpSpPr>
        <p:sp>
          <p:nvSpPr>
            <p:cNvPr id="80" name="燕尾形 79"/>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81" name="燕尾形 80"/>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3338075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Verifying the Configuration</a:t>
            </a:r>
            <a:endParaRPr lang="en-US"/>
          </a:p>
        </p:txBody>
      </p:sp>
      <p:sp>
        <p:nvSpPr>
          <p:cNvPr id="43" name="Rectangle 3"/>
          <p:cNvSpPr/>
          <p:nvPr/>
        </p:nvSpPr>
        <p:spPr>
          <a:xfrm>
            <a:off x="6116282" y="1653420"/>
            <a:ext cx="5305656" cy="3535007"/>
          </a:xfrm>
          <a:prstGeom prst="rect">
            <a:avLst/>
          </a:prstGeom>
          <a:solidFill>
            <a:srgbClr val="F4FBFE"/>
          </a:solidFill>
          <a:ln>
            <a:solidFill>
              <a:srgbClr val="99DFF9"/>
            </a:solidFill>
          </a:ln>
        </p:spPr>
        <p:txBody>
          <a:bodyPr wrap="square">
            <a:noAutofit/>
          </a:bodyPr>
          <a:lstStyle/>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[SW1]</a:t>
            </a:r>
            <a:r>
              <a:rPr lang="en-US" sz="1200" b="1">
                <a:latin typeface="Huawei Sans" panose="020C0503030203020204" pitchFamily="34" charset="0"/>
                <a:ea typeface="方正兰亭黑简体" panose="02000000000000000000" pitchFamily="2" charset="-122"/>
                <a:cs typeface="Huawei Sans" panose="020C0503030203020204" pitchFamily="34" charset="0"/>
              </a:rPr>
              <a:t>display vlan</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The total number of vlans is : 3</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U: Up;	D: Down;		TG: Tagged;	UT: Untagged;</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MP: Vlan-mapping;		ST: Vlan-stacking;</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 ProtocolTransparent-vlan;	*: Management-vlan;</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VID	Type	Ports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1	common	UT:GE0/0/3(U)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10	common	UT:GE0/0/1(U)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		TG:GE0/0/3(U)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20	common	UT:GE0/0/2(U)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		TG:GE0/0/3(U)</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2" name="组合 1"/>
          <p:cNvGrpSpPr/>
          <p:nvPr/>
        </p:nvGrpSpPr>
        <p:grpSpPr>
          <a:xfrm>
            <a:off x="337404" y="1943357"/>
            <a:ext cx="5796644" cy="3105823"/>
            <a:chOff x="126064" y="1943357"/>
            <a:chExt cx="5796644" cy="3105823"/>
          </a:xfrm>
        </p:grpSpPr>
        <p:sp>
          <p:nvSpPr>
            <p:cNvPr id="58" name="矩形 57"/>
            <p:cNvSpPr/>
            <p:nvPr/>
          </p:nvSpPr>
          <p:spPr>
            <a:xfrm>
              <a:off x="12606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grpSp>
          <p:nvGrpSpPr>
            <p:cNvPr id="4" name="组合 3"/>
            <p:cNvGrpSpPr/>
            <p:nvPr/>
          </p:nvGrpSpPr>
          <p:grpSpPr>
            <a:xfrm>
              <a:off x="306084" y="1943357"/>
              <a:ext cx="5616624" cy="3105823"/>
              <a:chOff x="576114" y="1943357"/>
              <a:chExt cx="5616624" cy="3105823"/>
            </a:xfrm>
          </p:grpSpPr>
          <p:pic>
            <p:nvPicPr>
              <p:cNvPr id="41" name="图片 40"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4" name="直接连接符 43"/>
              <p:cNvCxnSpPr>
                <a:stCxn id="41" idx="0"/>
                <a:endCxn id="47"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直接连接符 44"/>
              <p:cNvCxnSpPr>
                <a:stCxn id="42" idx="0"/>
                <a:endCxn id="47"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直接连接符 45"/>
              <p:cNvCxnSpPr>
                <a:stCxn id="52" idx="3"/>
                <a:endCxn id="47"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48" name="图片 47"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49" name="图片 48"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0" name="直接连接符 49"/>
              <p:cNvCxnSpPr>
                <a:stCxn id="48" idx="0"/>
                <a:endCxn id="52"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9" idx="0"/>
                <a:endCxn id="52"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53" name="矩形 52"/>
              <p:cNvSpPr/>
              <p:nvPr/>
            </p:nvSpPr>
            <p:spPr>
              <a:xfrm>
                <a:off x="1496978" y="1950164"/>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54" name="矩形 53"/>
              <p:cNvSpPr/>
              <p:nvPr/>
            </p:nvSpPr>
            <p:spPr>
              <a:xfrm>
                <a:off x="57611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55" name="矩形 54"/>
              <p:cNvSpPr/>
              <p:nvPr/>
            </p:nvSpPr>
            <p:spPr>
              <a:xfrm>
                <a:off x="241231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56" name="矩形 55"/>
              <p:cNvSpPr/>
              <p:nvPr/>
            </p:nvSpPr>
            <p:spPr>
              <a:xfrm>
                <a:off x="3456434"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57" name="矩形 56"/>
              <p:cNvSpPr/>
              <p:nvPr/>
            </p:nvSpPr>
            <p:spPr>
              <a:xfrm>
                <a:off x="5292638" y="450556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59" name="矩形 58"/>
              <p:cNvSpPr/>
              <p:nvPr/>
            </p:nvSpPr>
            <p:spPr>
              <a:xfrm>
                <a:off x="3276414"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60" name="矩形 59"/>
              <p:cNvSpPr/>
              <p:nvPr/>
            </p:nvSpPr>
            <p:spPr>
              <a:xfrm>
                <a:off x="226830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61" name="矩形 60"/>
              <p:cNvSpPr/>
              <p:nvPr/>
            </p:nvSpPr>
            <p:spPr>
              <a:xfrm>
                <a:off x="5148622" y="4741403"/>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62" name="矩形 61"/>
              <p:cNvSpPr/>
              <p:nvPr/>
            </p:nvSpPr>
            <p:spPr>
              <a:xfrm>
                <a:off x="4369540" y="1943357"/>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63" name="矩形 62"/>
              <p:cNvSpPr/>
              <p:nvPr/>
            </p:nvSpPr>
            <p:spPr>
              <a:xfrm>
                <a:off x="57611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64" name="矩形 63"/>
              <p:cNvSpPr/>
              <p:nvPr/>
            </p:nvSpPr>
            <p:spPr>
              <a:xfrm>
                <a:off x="212428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65" name="矩形 64"/>
              <p:cNvSpPr/>
              <p:nvPr/>
            </p:nvSpPr>
            <p:spPr>
              <a:xfrm>
                <a:off x="2004937"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66" name="椭圆 65"/>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椭圆 70"/>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2" name="矩形 71"/>
              <p:cNvSpPr/>
              <p:nvPr/>
            </p:nvSpPr>
            <p:spPr>
              <a:xfrm>
                <a:off x="3456434"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73" name="矩形 72"/>
              <p:cNvSpPr/>
              <p:nvPr/>
            </p:nvSpPr>
            <p:spPr>
              <a:xfrm>
                <a:off x="5004606" y="2808220"/>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74" name="矩形 73"/>
              <p:cNvSpPr/>
              <p:nvPr/>
            </p:nvSpPr>
            <p:spPr>
              <a:xfrm>
                <a:off x="3505756" y="2158612"/>
                <a:ext cx="1044116"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grpSp>
      </p:grpSp>
      <p:grpSp>
        <p:nvGrpSpPr>
          <p:cNvPr id="75" name="组合 74"/>
          <p:cNvGrpSpPr/>
          <p:nvPr/>
        </p:nvGrpSpPr>
        <p:grpSpPr>
          <a:xfrm>
            <a:off x="7919058" y="15793"/>
            <a:ext cx="3834579" cy="312029"/>
            <a:chOff x="7919058" y="15793"/>
            <a:chExt cx="3834579" cy="312029"/>
          </a:xfrm>
        </p:grpSpPr>
        <p:sp>
          <p:nvSpPr>
            <p:cNvPr id="76" name="燕尾形 75"/>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77" name="燕尾形 76"/>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3219006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1"/>
          </p:nvPr>
        </p:nvSpPr>
        <p:spPr/>
        <p:txBody>
          <a:bodyPr/>
          <a:lstStyle/>
          <a:p>
            <a:r>
              <a:rPr lang="en-US" smtClean="0"/>
              <a:t>On completion of this course, you will be able to:</a:t>
            </a:r>
          </a:p>
          <a:p>
            <a:pPr lvl="1"/>
            <a:r>
              <a:rPr lang="en-US" smtClean="0"/>
              <a:t>Understand the background of the VLAN technology.</a:t>
            </a:r>
          </a:p>
          <a:p>
            <a:pPr lvl="1"/>
            <a:r>
              <a:rPr lang="en-US" smtClean="0"/>
              <a:t>Identify the VLAN to which data belongs.</a:t>
            </a:r>
          </a:p>
          <a:p>
            <a:pPr lvl="1"/>
            <a:r>
              <a:rPr lang="en-US" smtClean="0"/>
              <a:t>Master different VLAN assignment modes.</a:t>
            </a:r>
          </a:p>
          <a:p>
            <a:pPr lvl="1"/>
            <a:r>
              <a:rPr lang="en-US" smtClean="0"/>
              <a:t>Describe how data communication is implemented through VLANs.</a:t>
            </a:r>
          </a:p>
          <a:p>
            <a:pPr lvl="1"/>
            <a:r>
              <a:rPr lang="en-US" smtClean="0"/>
              <a:t>Master basic VLAN configuration methods.</a:t>
            </a:r>
          </a:p>
          <a:p>
            <a:pPr lvl="1"/>
            <a:endParaRPr lang="zh-CN" altLang="en-US" dirty="0"/>
          </a:p>
        </p:txBody>
      </p:sp>
    </p:spTree>
    <p:extLst>
      <p:ext uri="{BB962C8B-B14F-4D97-AF65-F5344CB8AC3E}">
        <p14:creationId xmlns:p14="http://schemas.microsoft.com/office/powerpoint/2010/main" val="901368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占位符 52"/>
          <p:cNvSpPr>
            <a:spLocks noGrp="1"/>
          </p:cNvSpPr>
          <p:nvPr>
            <p:ph type="body" sz="quarter" idx="10"/>
          </p:nvPr>
        </p:nvSpPr>
        <p:spPr>
          <a:xfrm>
            <a:off x="6363364" y="1515649"/>
            <a:ext cx="5394688" cy="4406804"/>
          </a:xfrm>
        </p:spPr>
        <p:txBody>
          <a:bodyPr/>
          <a:lstStyle/>
          <a:p>
            <a:r>
              <a:rPr lang="en-US" sz="1800" smtClean="0"/>
              <a:t>Networking requirements:</a:t>
            </a:r>
          </a:p>
          <a:p>
            <a:pPr lvl="1">
              <a:buSzPct val="100000"/>
              <a:buFont typeface="Huawei Sans" panose="020C0503030203020204" pitchFamily="34" charset="0"/>
              <a:buChar char="▫"/>
            </a:pPr>
            <a:r>
              <a:rPr lang="en-US" sz="1600" smtClean="0"/>
              <a:t>On the network shown in the left figure, the switches (SW1 and SW2) of an enterprise are connected to multiple PCs, and PCs in different departments need to access the server of the enterprise. To ensure communication security, the enterprise requires that PCs in different departments cannot directly communicate.</a:t>
            </a:r>
          </a:p>
          <a:p>
            <a:pPr lvl="1">
              <a:buSzPct val="100000"/>
              <a:buFont typeface="Huawei Sans" panose="020C0503030203020204" pitchFamily="34" charset="0"/>
              <a:buChar char="▫"/>
            </a:pPr>
            <a:r>
              <a:rPr lang="en-US" sz="1600" smtClean="0"/>
              <a:t>To meet this requirement, configure interface-based VLAN assignment and hybrid interfaces on the switches to enable PCs in different departments to access the server but disable them from directly communicating at Layer 2.</a:t>
            </a:r>
            <a:endParaRPr lang="en-US" sz="1600" dirty="0"/>
          </a:p>
        </p:txBody>
      </p:sp>
      <p:sp>
        <p:nvSpPr>
          <p:cNvPr id="3" name="标题 2"/>
          <p:cNvSpPr>
            <a:spLocks noGrp="1"/>
          </p:cNvSpPr>
          <p:nvPr>
            <p:ph type="title"/>
          </p:nvPr>
        </p:nvSpPr>
        <p:spPr/>
        <p:txBody>
          <a:bodyPr/>
          <a:lstStyle/>
          <a:p>
            <a:r>
              <a:rPr lang="en-US" smtClean="0"/>
              <a:t>Case2:Configuring Interface-based VLAN Assignment</a:t>
            </a:r>
            <a:endParaRPr lang="en-US" dirty="0"/>
          </a:p>
        </p:txBody>
      </p:sp>
      <p:grpSp>
        <p:nvGrpSpPr>
          <p:cNvPr id="4" name="组合 3"/>
          <p:cNvGrpSpPr/>
          <p:nvPr/>
        </p:nvGrpSpPr>
        <p:grpSpPr>
          <a:xfrm>
            <a:off x="1037438" y="5457839"/>
            <a:ext cx="1838896" cy="278308"/>
            <a:chOff x="1037438" y="5457839"/>
            <a:chExt cx="1838896" cy="278308"/>
          </a:xfrm>
        </p:grpSpPr>
        <p:sp>
          <p:nvSpPr>
            <p:cNvPr id="61" name="椭圆 60"/>
            <p:cNvSpPr/>
            <p:nvPr/>
          </p:nvSpPr>
          <p:spPr>
            <a:xfrm>
              <a:off x="1037438" y="5546187"/>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2" name="矩形 61"/>
            <p:cNvSpPr/>
            <p:nvPr/>
          </p:nvSpPr>
          <p:spPr>
            <a:xfrm>
              <a:off x="1217458" y="5457839"/>
              <a:ext cx="1658876" cy="278308"/>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Hybrid interface</a:t>
              </a:r>
            </a:p>
          </p:txBody>
        </p:sp>
      </p:grpSp>
      <p:cxnSp>
        <p:nvCxnSpPr>
          <p:cNvPr id="46" name="直接连接符 45"/>
          <p:cNvCxnSpPr>
            <a:stCxn id="101" idx="0"/>
            <a:endCxn id="50"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56" idx="3"/>
            <a:endCxn id="50"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51" name="图片 50"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52" name="图片 51"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4" name="直接连接符 53"/>
          <p:cNvCxnSpPr>
            <a:stCxn id="51" idx="0"/>
            <a:endCxn id="56"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2" idx="0"/>
            <a:endCxn id="56"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7" name="矩形 56"/>
          <p:cNvSpPr/>
          <p:nvPr/>
        </p:nvSpPr>
        <p:spPr>
          <a:xfrm>
            <a:off x="965430"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58" name="矩形 57"/>
          <p:cNvSpPr/>
          <p:nvPr/>
        </p:nvSpPr>
        <p:spPr>
          <a:xfrm>
            <a:off x="2801634"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59" name="矩形 58"/>
          <p:cNvSpPr/>
          <p:nvPr/>
        </p:nvSpPr>
        <p:spPr>
          <a:xfrm>
            <a:off x="4759651"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60" name="矩形 59"/>
          <p:cNvSpPr/>
          <p:nvPr/>
        </p:nvSpPr>
        <p:spPr>
          <a:xfrm>
            <a:off x="785410"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96" name="矩形 95"/>
          <p:cNvSpPr/>
          <p:nvPr/>
        </p:nvSpPr>
        <p:spPr>
          <a:xfrm>
            <a:off x="4579631" y="4663504"/>
            <a:ext cx="1116124"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100</a:t>
            </a:r>
          </a:p>
        </p:txBody>
      </p:sp>
      <p:sp>
        <p:nvSpPr>
          <p:cNvPr id="97" name="矩形 96"/>
          <p:cNvSpPr/>
          <p:nvPr/>
        </p:nvSpPr>
        <p:spPr>
          <a:xfrm>
            <a:off x="2657618"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98" name="矩形 97"/>
          <p:cNvSpPr/>
          <p:nvPr/>
        </p:nvSpPr>
        <p:spPr>
          <a:xfrm>
            <a:off x="1037438"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99" name="矩形 98"/>
          <p:cNvSpPr/>
          <p:nvPr/>
        </p:nvSpPr>
        <p:spPr>
          <a:xfrm>
            <a:off x="2369586"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100" name="矩形 99"/>
          <p:cNvSpPr/>
          <p:nvPr/>
        </p:nvSpPr>
        <p:spPr>
          <a:xfrm>
            <a:off x="3951129"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pic>
        <p:nvPicPr>
          <p:cNvPr id="101" name="图片 100"/>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104" name="矩形 103"/>
          <p:cNvSpPr/>
          <p:nvPr/>
        </p:nvSpPr>
        <p:spPr>
          <a:xfrm>
            <a:off x="1037438"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105" name="椭圆 104"/>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6" name="椭圆 105"/>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7" name="椭圆 106"/>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8" name="椭圆 107"/>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9" name="椭圆 108"/>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10" name="矩形 109"/>
          <p:cNvSpPr/>
          <p:nvPr/>
        </p:nvSpPr>
        <p:spPr>
          <a:xfrm>
            <a:off x="2441594"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111" name="矩形 110"/>
          <p:cNvSpPr/>
          <p:nvPr/>
        </p:nvSpPr>
        <p:spPr>
          <a:xfrm>
            <a:off x="2441594"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p:txBody>
      </p:sp>
      <p:sp>
        <p:nvSpPr>
          <p:cNvPr id="112" name="矩形 111"/>
          <p:cNvSpPr/>
          <p:nvPr/>
        </p:nvSpPr>
        <p:spPr>
          <a:xfrm>
            <a:off x="5033882" y="296848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100</a:t>
            </a:r>
          </a:p>
        </p:txBody>
      </p:sp>
      <p:sp>
        <p:nvSpPr>
          <p:cNvPr id="113" name="矩形 112"/>
          <p:cNvSpPr/>
          <p:nvPr/>
        </p:nvSpPr>
        <p:spPr>
          <a:xfrm>
            <a:off x="5033882"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114" name="矩形 113"/>
          <p:cNvSpPr/>
          <p:nvPr/>
        </p:nvSpPr>
        <p:spPr>
          <a:xfrm>
            <a:off x="2333582"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sp>
        <p:nvSpPr>
          <p:cNvPr id="115" name="矩形 114"/>
          <p:cNvSpPr/>
          <p:nvPr/>
        </p:nvSpPr>
        <p:spPr>
          <a:xfrm>
            <a:off x="3987133"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grpSp>
        <p:nvGrpSpPr>
          <p:cNvPr id="44" name="组合 43"/>
          <p:cNvGrpSpPr/>
          <p:nvPr/>
        </p:nvGrpSpPr>
        <p:grpSpPr>
          <a:xfrm>
            <a:off x="7919058" y="15793"/>
            <a:ext cx="3834579" cy="312029"/>
            <a:chOff x="7919058" y="15793"/>
            <a:chExt cx="3834579" cy="312029"/>
          </a:xfrm>
        </p:grpSpPr>
        <p:sp>
          <p:nvSpPr>
            <p:cNvPr id="45" name="燕尾形 44"/>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47" name="燕尾形 46"/>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
        <p:nvSpPr>
          <p:cNvPr id="48" name="矩形 47"/>
          <p:cNvSpPr/>
          <p:nvPr/>
        </p:nvSpPr>
        <p:spPr>
          <a:xfrm>
            <a:off x="187933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63" name="矩形 62"/>
          <p:cNvSpPr/>
          <p:nvPr/>
        </p:nvSpPr>
        <p:spPr>
          <a:xfrm>
            <a:off x="475965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Tree>
    <p:extLst>
      <p:ext uri="{BB962C8B-B14F-4D97-AF65-F5344CB8AC3E}">
        <p14:creationId xmlns:p14="http://schemas.microsoft.com/office/powerpoint/2010/main" val="21285282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Configuring Hybrid Interfaces (1)</a:t>
            </a:r>
            <a:endParaRPr lang="en-US"/>
          </a:p>
        </p:txBody>
      </p:sp>
      <p:sp>
        <p:nvSpPr>
          <p:cNvPr id="48" name="文本框 47"/>
          <p:cNvSpPr txBox="1"/>
          <p:nvPr/>
        </p:nvSpPr>
        <p:spPr bwMode="auto">
          <a:xfrm>
            <a:off x="6099484" y="1680364"/>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SW1 configuration:</a:t>
            </a:r>
          </a:p>
        </p:txBody>
      </p:sp>
      <p:sp>
        <p:nvSpPr>
          <p:cNvPr id="49" name="Rectangle 3"/>
          <p:cNvSpPr/>
          <p:nvPr/>
        </p:nvSpPr>
        <p:spPr>
          <a:xfrm>
            <a:off x="6135488" y="2167652"/>
            <a:ext cx="5507309" cy="3323987"/>
          </a:xfrm>
          <a:prstGeom prst="rect">
            <a:avLst/>
          </a:prstGeom>
          <a:solidFill>
            <a:srgbClr val="F4FBFE"/>
          </a:solidFill>
          <a:ln>
            <a:solidFill>
              <a:srgbClr val="99DFF9"/>
            </a:solidFill>
          </a:ln>
        </p:spPr>
        <p:txBody>
          <a:bodyPr wrap="square">
            <a:noAutofit/>
          </a:bodyPr>
          <a:lstStyle/>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batch 10 20 100</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0/0/1</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hybrid</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untagged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10 100</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interface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0/0/2</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hybrid</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20</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untagged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a:t>
            </a:r>
            <a:r>
              <a:rPr lang="en-US" sz="1400" dirty="0" smtClean="0">
                <a:latin typeface="Huawei Sans" panose="020C0503030203020204" pitchFamily="34" charset="0"/>
                <a:ea typeface="方正兰亭黑简体" panose="02000000000000000000" pitchFamily="2" charset="-122"/>
                <a:cs typeface="Huawei Sans" panose="020C0503030203020204" pitchFamily="34" charset="0"/>
              </a:rPr>
              <a:t>0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100</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interface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0/0/3</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link-type hybrid</a:t>
            </a:r>
          </a:p>
          <a:p>
            <a:pPr fontAlgn="ctr">
              <a:lnSpc>
                <a:spcPct val="125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hybrid tagged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10 20 100</a:t>
            </a:r>
          </a:p>
        </p:txBody>
      </p:sp>
      <p:cxnSp>
        <p:nvCxnSpPr>
          <p:cNvPr id="41" name="直接连接符 40"/>
          <p:cNvCxnSpPr>
            <a:stCxn id="62" idx="0"/>
            <a:endCxn id="43"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52" idx="3"/>
            <a:endCxn id="43"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44" name="图片 43"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45" name="图片 44"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0" name="直接连接符 49"/>
          <p:cNvCxnSpPr>
            <a:stCxn id="44" idx="0"/>
            <a:endCxn id="52"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5" idx="0"/>
            <a:endCxn id="52"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3" name="矩形 52"/>
          <p:cNvSpPr/>
          <p:nvPr/>
        </p:nvSpPr>
        <p:spPr>
          <a:xfrm>
            <a:off x="965430"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54" name="矩形 53"/>
          <p:cNvSpPr/>
          <p:nvPr/>
        </p:nvSpPr>
        <p:spPr>
          <a:xfrm>
            <a:off x="2801634"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55" name="矩形 54"/>
          <p:cNvSpPr/>
          <p:nvPr/>
        </p:nvSpPr>
        <p:spPr>
          <a:xfrm>
            <a:off x="4759651"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56" name="矩形 55"/>
          <p:cNvSpPr/>
          <p:nvPr/>
        </p:nvSpPr>
        <p:spPr>
          <a:xfrm>
            <a:off x="785410"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57" name="矩形 56"/>
          <p:cNvSpPr/>
          <p:nvPr/>
        </p:nvSpPr>
        <p:spPr>
          <a:xfrm>
            <a:off x="4579631" y="4663504"/>
            <a:ext cx="1116124"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100</a:t>
            </a:r>
          </a:p>
        </p:txBody>
      </p:sp>
      <p:sp>
        <p:nvSpPr>
          <p:cNvPr id="58" name="矩形 57"/>
          <p:cNvSpPr/>
          <p:nvPr/>
        </p:nvSpPr>
        <p:spPr>
          <a:xfrm>
            <a:off x="2657618"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59" name="矩形 58"/>
          <p:cNvSpPr/>
          <p:nvPr/>
        </p:nvSpPr>
        <p:spPr>
          <a:xfrm>
            <a:off x="1037438"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60" name="矩形 59"/>
          <p:cNvSpPr/>
          <p:nvPr/>
        </p:nvSpPr>
        <p:spPr>
          <a:xfrm>
            <a:off x="2369586"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61" name="矩形 60"/>
          <p:cNvSpPr/>
          <p:nvPr/>
        </p:nvSpPr>
        <p:spPr>
          <a:xfrm>
            <a:off x="3951129"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pic>
        <p:nvPicPr>
          <p:cNvPr id="62" name="图片 61"/>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63" name="矩形 62"/>
          <p:cNvSpPr/>
          <p:nvPr/>
        </p:nvSpPr>
        <p:spPr>
          <a:xfrm>
            <a:off x="187933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64" name="矩形 63"/>
          <p:cNvSpPr/>
          <p:nvPr/>
        </p:nvSpPr>
        <p:spPr>
          <a:xfrm>
            <a:off x="475965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65" name="矩形 64"/>
          <p:cNvSpPr/>
          <p:nvPr/>
        </p:nvSpPr>
        <p:spPr>
          <a:xfrm>
            <a:off x="1037438"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66" name="椭圆 65"/>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矩形 70"/>
          <p:cNvSpPr/>
          <p:nvPr/>
        </p:nvSpPr>
        <p:spPr>
          <a:xfrm>
            <a:off x="2441594"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72" name="矩形 71"/>
          <p:cNvSpPr/>
          <p:nvPr/>
        </p:nvSpPr>
        <p:spPr>
          <a:xfrm>
            <a:off x="2441594"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p:txBody>
      </p:sp>
      <p:sp>
        <p:nvSpPr>
          <p:cNvPr id="73" name="矩形 72"/>
          <p:cNvSpPr/>
          <p:nvPr/>
        </p:nvSpPr>
        <p:spPr>
          <a:xfrm>
            <a:off x="5033882" y="296848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100</a:t>
            </a:r>
          </a:p>
        </p:txBody>
      </p:sp>
      <p:sp>
        <p:nvSpPr>
          <p:cNvPr id="74" name="矩形 73"/>
          <p:cNvSpPr/>
          <p:nvPr/>
        </p:nvSpPr>
        <p:spPr>
          <a:xfrm>
            <a:off x="5033882"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75" name="矩形 74"/>
          <p:cNvSpPr/>
          <p:nvPr/>
        </p:nvSpPr>
        <p:spPr>
          <a:xfrm>
            <a:off x="2333582"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sp>
        <p:nvSpPr>
          <p:cNvPr id="76" name="矩形 75"/>
          <p:cNvSpPr/>
          <p:nvPr/>
        </p:nvSpPr>
        <p:spPr>
          <a:xfrm>
            <a:off x="3987133"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grpSp>
        <p:nvGrpSpPr>
          <p:cNvPr id="40" name="组合 39"/>
          <p:cNvGrpSpPr/>
          <p:nvPr/>
        </p:nvGrpSpPr>
        <p:grpSpPr>
          <a:xfrm>
            <a:off x="7919058" y="15793"/>
            <a:ext cx="3834579" cy="312029"/>
            <a:chOff x="7919058" y="15793"/>
            <a:chExt cx="3834579" cy="312029"/>
          </a:xfrm>
        </p:grpSpPr>
        <p:sp>
          <p:nvSpPr>
            <p:cNvPr id="77" name="燕尾形 76"/>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78" name="燕尾形 77"/>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Tree>
    <p:extLst>
      <p:ext uri="{BB962C8B-B14F-4D97-AF65-F5344CB8AC3E}">
        <p14:creationId xmlns:p14="http://schemas.microsoft.com/office/powerpoint/2010/main" val="3863709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Configuring Hybrid Interfaces (2)</a:t>
            </a:r>
            <a:endParaRPr lang="en-US"/>
          </a:p>
        </p:txBody>
      </p:sp>
      <p:sp>
        <p:nvSpPr>
          <p:cNvPr id="48" name="文本框 47"/>
          <p:cNvSpPr txBox="1"/>
          <p:nvPr/>
        </p:nvSpPr>
        <p:spPr bwMode="auto">
          <a:xfrm>
            <a:off x="6099484" y="1680364"/>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SW2 configuration:</a:t>
            </a:r>
          </a:p>
        </p:txBody>
      </p:sp>
      <p:sp>
        <p:nvSpPr>
          <p:cNvPr id="49" name="Rectangle 3"/>
          <p:cNvSpPr/>
          <p:nvPr/>
        </p:nvSpPr>
        <p:spPr>
          <a:xfrm>
            <a:off x="6135488" y="2167652"/>
            <a:ext cx="5618149" cy="2246769"/>
          </a:xfrm>
          <a:prstGeom prst="rect">
            <a:avLst/>
          </a:prstGeom>
          <a:solidFill>
            <a:srgbClr val="F4FBFE"/>
          </a:solidFill>
          <a:ln>
            <a:solidFill>
              <a:srgbClr val="99DFF9"/>
            </a:solidFill>
          </a:ln>
        </p:spPr>
        <p:txBody>
          <a:bodyPr wrap="square">
            <a:noAutofit/>
          </a:bodyPr>
          <a:lstStyle/>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 vlan batch 10 20 100</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 interface GigabitEthernet 0/0/1</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[SW2-GigabitEthernet0/0/1] port link-type hybrid</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[SW2-GigabitEthernet0/0/1] port hybrid pvid vlan 100</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[SW2-GigabitEthernet0/0/1] port hybrid untagged vlan 10  20 100</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[SW2-GigabitEthernet0/0/1] interface GigabitEthernet 0/0/3</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[SW2-GigabitEthernet0/0/3] port link-type hybrid</a:t>
            </a:r>
          </a:p>
          <a:p>
            <a:pPr fontAlgn="ctr">
              <a:lnSpc>
                <a:spcPct val="125000"/>
              </a:lnSpc>
            </a:pPr>
            <a:r>
              <a:rPr lang="en-US" sz="1400">
                <a:latin typeface="Huawei Sans" panose="020C0503030203020204" pitchFamily="34" charset="0"/>
                <a:ea typeface="方正兰亭黑简体" panose="02000000000000000000" pitchFamily="2" charset="-122"/>
                <a:cs typeface="Huawei Sans" panose="020C0503030203020204" pitchFamily="34" charset="0"/>
              </a:rPr>
              <a:t>[SW2-GigabitEthernet0/0/3] port hybrid tagged vlan 10 20 100</a:t>
            </a:r>
          </a:p>
        </p:txBody>
      </p:sp>
      <p:cxnSp>
        <p:nvCxnSpPr>
          <p:cNvPr id="41" name="直接连接符 40"/>
          <p:cNvCxnSpPr>
            <a:stCxn id="62" idx="0"/>
            <a:endCxn id="43"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52" idx="3"/>
            <a:endCxn id="43"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44" name="图片 43"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45" name="图片 44"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0" name="直接连接符 49"/>
          <p:cNvCxnSpPr>
            <a:stCxn id="44" idx="0"/>
            <a:endCxn id="52"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5" idx="0"/>
            <a:endCxn id="52"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3" name="矩形 52"/>
          <p:cNvSpPr/>
          <p:nvPr/>
        </p:nvSpPr>
        <p:spPr>
          <a:xfrm>
            <a:off x="965430"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54" name="矩形 53"/>
          <p:cNvSpPr/>
          <p:nvPr/>
        </p:nvSpPr>
        <p:spPr>
          <a:xfrm>
            <a:off x="2801634"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55" name="矩形 54"/>
          <p:cNvSpPr/>
          <p:nvPr/>
        </p:nvSpPr>
        <p:spPr>
          <a:xfrm>
            <a:off x="4759651"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56" name="矩形 55"/>
          <p:cNvSpPr/>
          <p:nvPr/>
        </p:nvSpPr>
        <p:spPr>
          <a:xfrm>
            <a:off x="785410"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57" name="矩形 56"/>
          <p:cNvSpPr/>
          <p:nvPr/>
        </p:nvSpPr>
        <p:spPr>
          <a:xfrm>
            <a:off x="4579631" y="4663504"/>
            <a:ext cx="1116124"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100</a:t>
            </a:r>
          </a:p>
        </p:txBody>
      </p:sp>
      <p:sp>
        <p:nvSpPr>
          <p:cNvPr id="58" name="矩形 57"/>
          <p:cNvSpPr/>
          <p:nvPr/>
        </p:nvSpPr>
        <p:spPr>
          <a:xfrm>
            <a:off x="2657618"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59" name="矩形 58"/>
          <p:cNvSpPr/>
          <p:nvPr/>
        </p:nvSpPr>
        <p:spPr>
          <a:xfrm>
            <a:off x="1037438"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60" name="矩形 59"/>
          <p:cNvSpPr/>
          <p:nvPr/>
        </p:nvSpPr>
        <p:spPr>
          <a:xfrm>
            <a:off x="2369586"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61" name="矩形 60"/>
          <p:cNvSpPr/>
          <p:nvPr/>
        </p:nvSpPr>
        <p:spPr>
          <a:xfrm>
            <a:off x="3951129"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pic>
        <p:nvPicPr>
          <p:cNvPr id="62" name="图片 61"/>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65" name="矩形 64"/>
          <p:cNvSpPr/>
          <p:nvPr/>
        </p:nvSpPr>
        <p:spPr>
          <a:xfrm>
            <a:off x="1037438"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66" name="椭圆 65"/>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矩形 70"/>
          <p:cNvSpPr/>
          <p:nvPr/>
        </p:nvSpPr>
        <p:spPr>
          <a:xfrm>
            <a:off x="2441594"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72" name="矩形 71"/>
          <p:cNvSpPr/>
          <p:nvPr/>
        </p:nvSpPr>
        <p:spPr>
          <a:xfrm>
            <a:off x="2441594"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p:txBody>
      </p:sp>
      <p:sp>
        <p:nvSpPr>
          <p:cNvPr id="73" name="矩形 72"/>
          <p:cNvSpPr/>
          <p:nvPr/>
        </p:nvSpPr>
        <p:spPr>
          <a:xfrm>
            <a:off x="5033882" y="296848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100</a:t>
            </a:r>
          </a:p>
        </p:txBody>
      </p:sp>
      <p:sp>
        <p:nvSpPr>
          <p:cNvPr id="74" name="矩形 73"/>
          <p:cNvSpPr/>
          <p:nvPr/>
        </p:nvSpPr>
        <p:spPr>
          <a:xfrm>
            <a:off x="5033882"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75" name="矩形 74"/>
          <p:cNvSpPr/>
          <p:nvPr/>
        </p:nvSpPr>
        <p:spPr>
          <a:xfrm>
            <a:off x="2333582"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sp>
        <p:nvSpPr>
          <p:cNvPr id="76" name="矩形 75"/>
          <p:cNvSpPr/>
          <p:nvPr/>
        </p:nvSpPr>
        <p:spPr>
          <a:xfrm>
            <a:off x="3987133"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grpSp>
        <p:nvGrpSpPr>
          <p:cNvPr id="40" name="组合 39"/>
          <p:cNvGrpSpPr/>
          <p:nvPr/>
        </p:nvGrpSpPr>
        <p:grpSpPr>
          <a:xfrm>
            <a:off x="7919058" y="15793"/>
            <a:ext cx="3834579" cy="312029"/>
            <a:chOff x="7919058" y="15793"/>
            <a:chExt cx="3834579" cy="312029"/>
          </a:xfrm>
        </p:grpSpPr>
        <p:sp>
          <p:nvSpPr>
            <p:cNvPr id="77" name="燕尾形 76"/>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78" name="燕尾形 77"/>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
        <p:nvSpPr>
          <p:cNvPr id="46" name="矩形 45"/>
          <p:cNvSpPr/>
          <p:nvPr/>
        </p:nvSpPr>
        <p:spPr>
          <a:xfrm>
            <a:off x="187933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47" name="矩形 46"/>
          <p:cNvSpPr/>
          <p:nvPr/>
        </p:nvSpPr>
        <p:spPr>
          <a:xfrm>
            <a:off x="475965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Tree>
    <p:extLst>
      <p:ext uri="{BB962C8B-B14F-4D97-AF65-F5344CB8AC3E}">
        <p14:creationId xmlns:p14="http://schemas.microsoft.com/office/powerpoint/2010/main" val="4100203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Verifying the Configuration</a:t>
            </a:r>
            <a:endParaRPr lang="en-US"/>
          </a:p>
        </p:txBody>
      </p:sp>
      <p:sp>
        <p:nvSpPr>
          <p:cNvPr id="82" name="Rectangle 3"/>
          <p:cNvSpPr/>
          <p:nvPr/>
        </p:nvSpPr>
        <p:spPr>
          <a:xfrm>
            <a:off x="6034288" y="1566970"/>
            <a:ext cx="5667866" cy="3996672"/>
          </a:xfrm>
          <a:prstGeom prst="rect">
            <a:avLst/>
          </a:prstGeom>
          <a:solidFill>
            <a:srgbClr val="F4FBFE"/>
          </a:solidFill>
          <a:ln>
            <a:solidFill>
              <a:srgbClr val="99DFF9"/>
            </a:solidFill>
          </a:ln>
        </p:spPr>
        <p:txBody>
          <a:bodyPr wrap="square">
            <a:noAutofit/>
          </a:bodyPr>
          <a:lstStyle/>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[SW1]display vlan</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The total number of vlans is : 4</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U: Up;	D: Down;		TG: Tagged;	UT: Untagged;</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MP: Vlan-mapping;		ST: Vlan-stacking;</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 ProtocolTransparent-vlan;	*: Management-vlan;</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VID	Type	Ports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1	common	UT:GE0/0/1(U)       GE0/0/2(U)       GE0/0/3(U)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10	common	UT:GE0/0/1(U)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		TG:GE0/0/3(U)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20	common	UT:GE0/0/2(U)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		TG:GE0/0/3(U)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100	common	UT:GE0/0/1(U)       GE0/0/2(U)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		TG:GE0/0/3(U)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40" name="直接连接符 39"/>
          <p:cNvCxnSpPr>
            <a:stCxn id="90" idx="0"/>
            <a:endCxn id="74"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a:stCxn id="79" idx="3"/>
            <a:endCxn id="74"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75" name="图片 74"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76" name="图片 75"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77" name="直接连接符 76"/>
          <p:cNvCxnSpPr>
            <a:stCxn id="75" idx="0"/>
            <a:endCxn id="79"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8" name="直接连接符 77"/>
          <p:cNvCxnSpPr>
            <a:stCxn id="76" idx="0"/>
            <a:endCxn id="79"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80" name="矩形 79"/>
          <p:cNvSpPr/>
          <p:nvPr/>
        </p:nvSpPr>
        <p:spPr>
          <a:xfrm>
            <a:off x="965430"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81" name="矩形 80"/>
          <p:cNvSpPr/>
          <p:nvPr/>
        </p:nvSpPr>
        <p:spPr>
          <a:xfrm>
            <a:off x="2801634"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83" name="矩形 82"/>
          <p:cNvSpPr/>
          <p:nvPr/>
        </p:nvSpPr>
        <p:spPr>
          <a:xfrm>
            <a:off x="4759651" y="4463671"/>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84" name="矩形 83"/>
          <p:cNvSpPr/>
          <p:nvPr/>
        </p:nvSpPr>
        <p:spPr>
          <a:xfrm>
            <a:off x="785410"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85" name="矩形 84"/>
          <p:cNvSpPr/>
          <p:nvPr/>
        </p:nvSpPr>
        <p:spPr>
          <a:xfrm>
            <a:off x="4579631" y="4663504"/>
            <a:ext cx="1116124"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100</a:t>
            </a:r>
          </a:p>
        </p:txBody>
      </p:sp>
      <p:sp>
        <p:nvSpPr>
          <p:cNvPr id="86" name="矩形 85"/>
          <p:cNvSpPr/>
          <p:nvPr/>
        </p:nvSpPr>
        <p:spPr>
          <a:xfrm>
            <a:off x="2657618" y="4663504"/>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20</a:t>
            </a:r>
          </a:p>
        </p:txBody>
      </p:sp>
      <p:sp>
        <p:nvSpPr>
          <p:cNvPr id="87" name="矩形 86"/>
          <p:cNvSpPr/>
          <p:nvPr/>
        </p:nvSpPr>
        <p:spPr>
          <a:xfrm>
            <a:off x="1037438"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a:t>
            </a:r>
          </a:p>
        </p:txBody>
      </p:sp>
      <p:sp>
        <p:nvSpPr>
          <p:cNvPr id="88" name="矩形 87"/>
          <p:cNvSpPr/>
          <p:nvPr/>
        </p:nvSpPr>
        <p:spPr>
          <a:xfrm>
            <a:off x="2369586"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sp>
        <p:nvSpPr>
          <p:cNvPr id="89" name="矩形 88"/>
          <p:cNvSpPr/>
          <p:nvPr/>
        </p:nvSpPr>
        <p:spPr>
          <a:xfrm>
            <a:off x="3951129" y="227337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a:t>
            </a:r>
          </a:p>
        </p:txBody>
      </p:sp>
      <p:pic>
        <p:nvPicPr>
          <p:cNvPr id="90" name="图片 89"/>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93" name="矩形 92"/>
          <p:cNvSpPr/>
          <p:nvPr/>
        </p:nvSpPr>
        <p:spPr>
          <a:xfrm>
            <a:off x="1037438"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94" name="椭圆 93"/>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5" name="椭圆 94"/>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6" name="椭圆 95"/>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7" name="椭圆 96"/>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8" name="椭圆 97"/>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9" name="矩形 98"/>
          <p:cNvSpPr/>
          <p:nvPr/>
        </p:nvSpPr>
        <p:spPr>
          <a:xfrm>
            <a:off x="2441594"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20</a:t>
            </a:r>
          </a:p>
        </p:txBody>
      </p:sp>
      <p:sp>
        <p:nvSpPr>
          <p:cNvPr id="100" name="矩形 99"/>
          <p:cNvSpPr/>
          <p:nvPr/>
        </p:nvSpPr>
        <p:spPr>
          <a:xfrm>
            <a:off x="2441594" y="260844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p:txBody>
      </p:sp>
      <p:sp>
        <p:nvSpPr>
          <p:cNvPr id="101" name="矩形 100"/>
          <p:cNvSpPr/>
          <p:nvPr/>
        </p:nvSpPr>
        <p:spPr>
          <a:xfrm>
            <a:off x="5033882" y="296848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PVID 100</a:t>
            </a:r>
          </a:p>
        </p:txBody>
      </p:sp>
      <p:sp>
        <p:nvSpPr>
          <p:cNvPr id="102" name="矩形 101"/>
          <p:cNvSpPr/>
          <p:nvPr/>
        </p:nvSpPr>
        <p:spPr>
          <a:xfrm>
            <a:off x="5033882" y="2788466"/>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sp>
        <p:nvSpPr>
          <p:cNvPr id="103" name="矩形 102"/>
          <p:cNvSpPr/>
          <p:nvPr/>
        </p:nvSpPr>
        <p:spPr>
          <a:xfrm>
            <a:off x="2333582"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sp>
        <p:nvSpPr>
          <p:cNvPr id="104" name="矩形 103"/>
          <p:cNvSpPr/>
          <p:nvPr/>
        </p:nvSpPr>
        <p:spPr>
          <a:xfrm>
            <a:off x="3987133" y="2093357"/>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grpSp>
        <p:nvGrpSpPr>
          <p:cNvPr id="42" name="组合 41"/>
          <p:cNvGrpSpPr/>
          <p:nvPr/>
        </p:nvGrpSpPr>
        <p:grpSpPr>
          <a:xfrm>
            <a:off x="7919058" y="15793"/>
            <a:ext cx="3834579" cy="312029"/>
            <a:chOff x="7919058" y="15793"/>
            <a:chExt cx="3834579" cy="312029"/>
          </a:xfrm>
        </p:grpSpPr>
        <p:sp>
          <p:nvSpPr>
            <p:cNvPr id="43" name="燕尾形 42"/>
            <p:cNvSpPr/>
            <p:nvPr/>
          </p:nvSpPr>
          <p:spPr bwMode="auto">
            <a:xfrm>
              <a:off x="7919058" y="15793"/>
              <a:ext cx="180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rgbClr val="FFFFFF"/>
                  </a:solidFill>
                  <a:latin typeface="Huawei Sans" panose="020C0503030203020204" pitchFamily="34" charset="0"/>
                </a:rPr>
                <a:t>Interface-based VLAN Assignment</a:t>
              </a:r>
            </a:p>
          </p:txBody>
        </p:sp>
        <p:sp>
          <p:nvSpPr>
            <p:cNvPr id="44" name="燕尾形 43"/>
            <p:cNvSpPr/>
            <p:nvPr/>
          </p:nvSpPr>
          <p:spPr bwMode="auto">
            <a:xfrm>
              <a:off x="9593637" y="15793"/>
              <a:ext cx="2160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MAC Address-based VLAN Assignment</a:t>
              </a:r>
            </a:p>
          </p:txBody>
        </p:sp>
      </p:grpSp>
      <p:sp>
        <p:nvSpPr>
          <p:cNvPr id="45" name="矩形 44"/>
          <p:cNvSpPr/>
          <p:nvPr/>
        </p:nvSpPr>
        <p:spPr>
          <a:xfrm>
            <a:off x="187933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46" name="矩形 45"/>
          <p:cNvSpPr/>
          <p:nvPr/>
        </p:nvSpPr>
        <p:spPr>
          <a:xfrm>
            <a:off x="4759651" y="1933085"/>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SW2</a:t>
            </a:r>
          </a:p>
        </p:txBody>
      </p:sp>
    </p:spTree>
    <p:extLst>
      <p:ext uri="{BB962C8B-B14F-4D97-AF65-F5344CB8AC3E}">
        <p14:creationId xmlns:p14="http://schemas.microsoft.com/office/powerpoint/2010/main" val="3320193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Basic VLAN Configuration Commands</a:t>
            </a:r>
            <a:endParaRPr lang="en-US"/>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[Huawei-vlan10] </a:t>
            </a:r>
            <a:r>
              <a:rPr lang="en-US" sz="1600" b="1">
                <a:latin typeface="Huawei Sans" panose="020C0503030203020204" pitchFamily="34" charset="0"/>
                <a:ea typeface="方正兰亭黑简体" panose="02000000000000000000" pitchFamily="2" charset="-122"/>
                <a:cs typeface="Huawei Sans" panose="020C0503030203020204" pitchFamily="34" charset="0"/>
              </a:rPr>
              <a:t>mac-vlan mac-address </a:t>
            </a:r>
            <a:r>
              <a:rPr lang="en-US" sz="1600" i="1">
                <a:latin typeface="Huawei Sans" panose="020C0503030203020204" pitchFamily="34" charset="0"/>
                <a:ea typeface="方正兰亭黑简体" panose="02000000000000000000" pitchFamily="2" charset="-122"/>
                <a:cs typeface="Huawei Sans" panose="020C0503030203020204" pitchFamily="34" charset="0"/>
              </a:rPr>
              <a:t>mac-address</a:t>
            </a:r>
            <a:r>
              <a:rPr lang="en-US" sz="160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a:latin typeface="Huawei Sans" panose="020C0503030203020204" pitchFamily="34" charset="0"/>
                <a:ea typeface="方正兰亭黑简体" panose="02000000000000000000" pitchFamily="2" charset="-122"/>
                <a:cs typeface="Huawei Sans" panose="020C0503030203020204" pitchFamily="34" charset="0"/>
              </a:rPr>
              <a:t>mac-address-mas</a:t>
            </a:r>
            <a:r>
              <a:rPr lang="en-US" sz="1600">
                <a:latin typeface="Huawei Sans" panose="020C0503030203020204" pitchFamily="34" charset="0"/>
                <a:ea typeface="方正兰亭黑简体" panose="02000000000000000000" pitchFamily="2" charset="-122"/>
                <a:cs typeface="Huawei Sans" panose="020C0503030203020204" pitchFamily="34" charset="0"/>
              </a:rPr>
              <a:t>k | </a:t>
            </a:r>
            <a:r>
              <a:rPr lang="en-US" sz="1600" i="1">
                <a:latin typeface="Huawei Sans" panose="020C0503030203020204" pitchFamily="34" charset="0"/>
                <a:ea typeface="方正兰亭黑简体" panose="02000000000000000000" pitchFamily="2" charset="-122"/>
                <a:cs typeface="Huawei Sans" panose="020C0503030203020204" pitchFamily="34" charset="0"/>
              </a:rPr>
              <a:t>mac-address-mask-length</a:t>
            </a:r>
            <a:r>
              <a:rPr lang="en-US" sz="160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4" name="矩形 3"/>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lang="en-US" sz="1600">
                <a:latin typeface="Huawei Sans" panose="020C0503030203020204" pitchFamily="34" charset="0"/>
                <a:ea typeface="方正兰亭黑简体" panose="02000000000000000000" pitchFamily="2" charset="-122"/>
                <a:cs typeface="Huawei Sans" panose="020C0503030203020204" pitchFamily="34" charset="0"/>
              </a:rPr>
              <a:t>Associate a MAC address with a VLAN.</a:t>
            </a:r>
          </a:p>
        </p:txBody>
      </p:sp>
      <p:sp>
        <p:nvSpPr>
          <p:cNvPr id="5" name="矩形 4"/>
          <p:cNvSpPr/>
          <p:nvPr/>
        </p:nvSpPr>
        <p:spPr>
          <a:xfrm>
            <a:off x="1031917" y="2229606"/>
            <a:ext cx="10608699" cy="2862322"/>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This command associates a MAC address with a VLAN.</a:t>
            </a:r>
          </a:p>
          <a:p>
            <a:pPr marL="358775" lvl="1" indent="-358775"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mac-address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the MAC address to be associated with a VLAN. The value is a hexadecimal number in the format of H-H-H. Each H contains one to four digits, such as 00e0 or fc01. If an H contains less than four digits, the left-most digits are padded with zeros. For example, e0 is displayed as 00e0. The MAC address cannot be 0000-0000-0000, FFFF-FFFF-FFFF, or any multicast address.</a:t>
            </a:r>
          </a:p>
          <a:p>
            <a:pPr marL="358775" lvl="1" indent="-358775"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mac-address-mask</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the mask of a MAC address. The value is a hexadecimal number in the format of H-H-H. Each H contains one to four digits.</a:t>
            </a:r>
          </a:p>
          <a:p>
            <a:pPr marL="358775" lvl="1" indent="-358775" fontAlgn="ctr">
              <a:lnSpc>
                <a:spcPts val="2400"/>
              </a:lnSpc>
              <a:buFont typeface="Arial" panose="020B0604020202020204" pitchFamily="34" charset="0"/>
              <a:buChar char="•"/>
            </a:pPr>
            <a:r>
              <a:rPr lang="en-US" sz="1600" i="1" dirty="0">
                <a:latin typeface="Huawei Sans" panose="020C0503030203020204" pitchFamily="34" charset="0"/>
                <a:ea typeface="方正兰亭黑简体" panose="02000000000000000000" pitchFamily="2" charset="-122"/>
                <a:cs typeface="Huawei Sans" panose="020C0503030203020204" pitchFamily="34" charset="0"/>
              </a:rPr>
              <a:t>mac-address-mask-length</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specifies the mask length of a MAC address. The value is an integer ranging from 1 to 48.</a:t>
            </a:r>
          </a:p>
        </p:txBody>
      </p:sp>
      <p:sp>
        <p:nvSpPr>
          <p:cNvPr id="14" name="矩形 13"/>
          <p:cNvSpPr/>
          <p:nvPr/>
        </p:nvSpPr>
        <p:spPr>
          <a:xfrm>
            <a:off x="1008063" y="5561979"/>
            <a:ext cx="10632553"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sz="1600" b="1">
                <a:latin typeface="Huawei Sans" panose="020C0503030203020204" pitchFamily="34" charset="0"/>
                <a:ea typeface="方正兰亭黑简体" panose="02000000000000000000" pitchFamily="2" charset="-122"/>
                <a:cs typeface="Huawei Sans" panose="020C0503030203020204" pitchFamily="34" charset="0"/>
              </a:rPr>
              <a:t>mac-vlan enable</a:t>
            </a:r>
          </a:p>
        </p:txBody>
      </p:sp>
      <p:sp>
        <p:nvSpPr>
          <p:cNvPr id="15" name="矩形 14"/>
          <p:cNvSpPr/>
          <p:nvPr/>
        </p:nvSpPr>
        <p:spPr>
          <a:xfrm>
            <a:off x="551384" y="5129832"/>
            <a:ext cx="11089232" cy="338554"/>
          </a:xfrm>
          <a:prstGeom prst="rect">
            <a:avLst/>
          </a:prstGeom>
        </p:spPr>
        <p:txBody>
          <a:bodyPr wrap="square">
            <a:noAutofit/>
          </a:bodyPr>
          <a:lstStyle/>
          <a:p>
            <a:pPr marL="342900" indent="-342900" fontAlgn="ctr">
              <a:buFont typeface="+mj-lt"/>
              <a:buAutoNum type="arabicPeriod" startAt="2"/>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Enable MAC address-based VLAN assignment on an interface.</a:t>
            </a:r>
          </a:p>
        </p:txBody>
      </p:sp>
      <p:sp>
        <p:nvSpPr>
          <p:cNvPr id="16" name="矩形 15"/>
          <p:cNvSpPr/>
          <p:nvPr/>
        </p:nvSpPr>
        <p:spPr>
          <a:xfrm>
            <a:off x="1031917" y="5994126"/>
            <a:ext cx="10608699" cy="400110"/>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This command enables MAC address-based VLAN assignment on an interface.</a:t>
            </a:r>
          </a:p>
        </p:txBody>
      </p:sp>
      <p:grpSp>
        <p:nvGrpSpPr>
          <p:cNvPr id="12" name="组合 11"/>
          <p:cNvGrpSpPr/>
          <p:nvPr/>
        </p:nvGrpSpPr>
        <p:grpSpPr>
          <a:xfrm>
            <a:off x="7919058" y="15793"/>
            <a:ext cx="3834579" cy="312029"/>
            <a:chOff x="7919058" y="15793"/>
            <a:chExt cx="3834579" cy="312029"/>
          </a:xfrm>
        </p:grpSpPr>
        <p:sp>
          <p:nvSpPr>
            <p:cNvPr id="13" name="燕尾形 12"/>
            <p:cNvSpPr/>
            <p:nvPr/>
          </p:nvSpPr>
          <p:spPr bwMode="auto">
            <a:xfrm>
              <a:off x="7919058" y="15793"/>
              <a:ext cx="1800000"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Interface-based VLAN Assignment</a:t>
              </a:r>
            </a:p>
          </p:txBody>
        </p:sp>
        <p:sp>
          <p:nvSpPr>
            <p:cNvPr id="17" name="燕尾形 16"/>
            <p:cNvSpPr/>
            <p:nvPr/>
          </p:nvSpPr>
          <p:spPr bwMode="auto">
            <a:xfrm>
              <a:off x="9593637" y="15793"/>
              <a:ext cx="216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chemeClr val="bg1"/>
                  </a:solidFill>
                  <a:latin typeface="Huawei Sans" panose="020C0503030203020204" pitchFamily="34" charset="0"/>
                </a:rPr>
                <a:t>MAC Address-based VLAN Assignment</a:t>
              </a:r>
            </a:p>
          </p:txBody>
        </p:sp>
      </p:grpSp>
    </p:spTree>
    <p:extLst>
      <p:ext uri="{BB962C8B-B14F-4D97-AF65-F5344CB8AC3E}">
        <p14:creationId xmlns:p14="http://schemas.microsoft.com/office/powerpoint/2010/main" val="4377285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占位符 52"/>
          <p:cNvSpPr>
            <a:spLocks noGrp="1"/>
          </p:cNvSpPr>
          <p:nvPr>
            <p:ph type="body" sz="quarter" idx="10"/>
          </p:nvPr>
        </p:nvSpPr>
        <p:spPr>
          <a:xfrm>
            <a:off x="6213866" y="1478071"/>
            <a:ext cx="5544186" cy="4444382"/>
          </a:xfrm>
        </p:spPr>
        <p:txBody>
          <a:bodyPr/>
          <a:lstStyle/>
          <a:p>
            <a:r>
              <a:rPr lang="en-US" sz="1600" smtClean="0"/>
              <a:t>Networking requirements:</a:t>
            </a:r>
          </a:p>
          <a:p>
            <a:pPr lvl="1">
              <a:buSzPct val="100000"/>
              <a:buFont typeface="Huawei Sans" panose="020C0503030203020204" pitchFamily="34" charset="0"/>
              <a:buChar char="▫"/>
            </a:pPr>
            <a:r>
              <a:rPr lang="en-US" sz="1400" smtClean="0"/>
              <a:t>The network administrator of an enterprise assigns PCs in the same department to the same VLAN. To improve information security, the enterprise requires that only employees in the department be allowed to access the network resources of the enterprise.</a:t>
            </a:r>
          </a:p>
          <a:p>
            <a:pPr lvl="1">
              <a:buSzPct val="100000"/>
              <a:buFont typeface="Huawei Sans" panose="020C0503030203020204" pitchFamily="34" charset="0"/>
              <a:buChar char="▫"/>
            </a:pPr>
            <a:r>
              <a:rPr lang="en-US" sz="1400" smtClean="0"/>
              <a:t>PCs 1 through 3 belong to the same department. According to the enterprise' requirement, only the three PCs can access the enterprise network through SW1.</a:t>
            </a:r>
          </a:p>
          <a:p>
            <a:pPr lvl="1">
              <a:buSzPct val="100000"/>
              <a:buFont typeface="Huawei Sans" panose="020C0503030203020204" pitchFamily="34" charset="0"/>
              <a:buChar char="▫"/>
            </a:pPr>
            <a:r>
              <a:rPr lang="en-US" sz="1400" smtClean="0"/>
              <a:t>To meet this requirement, configure MAC address-based VLAN assignment and associate the MAC addresses of the three PCs with the specified VLAN.</a:t>
            </a:r>
            <a:endParaRPr lang="en-US" sz="1400" dirty="0"/>
          </a:p>
        </p:txBody>
      </p:sp>
      <p:sp>
        <p:nvSpPr>
          <p:cNvPr id="3" name="标题 2"/>
          <p:cNvSpPr>
            <a:spLocks noGrp="1"/>
          </p:cNvSpPr>
          <p:nvPr>
            <p:ph type="title"/>
          </p:nvPr>
        </p:nvSpPr>
        <p:spPr/>
        <p:txBody>
          <a:bodyPr/>
          <a:lstStyle/>
          <a:p>
            <a:r>
              <a:rPr lang="en-US" smtClean="0"/>
              <a:t>Example for Configuring MAC Address-based VLAN Assignment</a:t>
            </a:r>
            <a:endParaRPr lang="en-US" dirty="0"/>
          </a:p>
        </p:txBody>
      </p:sp>
      <p:sp>
        <p:nvSpPr>
          <p:cNvPr id="59" name="矩形 58"/>
          <p:cNvSpPr/>
          <p:nvPr/>
        </p:nvSpPr>
        <p:spPr bwMode="auto">
          <a:xfrm>
            <a:off x="525349" y="4050178"/>
            <a:ext cx="4320365" cy="152153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0" name="直接箭头连接符 59"/>
          <p:cNvCxnSpPr>
            <a:stCxn id="80" idx="1"/>
            <a:endCxn id="61" idx="3"/>
          </p:cNvCxnSpPr>
          <p:nvPr/>
        </p:nvCxnSpPr>
        <p:spPr bwMode="auto">
          <a:xfrm flipH="1">
            <a:off x="4374969" y="4470060"/>
            <a:ext cx="974800" cy="0"/>
          </a:xfrm>
          <a:prstGeom prst="straightConnector1">
            <a:avLst/>
          </a:prstGeom>
          <a:solidFill>
            <a:schemeClr val="accent1"/>
          </a:solidFill>
          <a:ln w="28575" cap="flat" cmpd="sng" algn="ctr">
            <a:solidFill>
              <a:srgbClr val="EC7061"/>
            </a:solidFill>
            <a:prstDash val="dash"/>
            <a:round/>
            <a:headEnd type="none" w="med" len="med"/>
            <a:tailEnd type="triangle"/>
          </a:ln>
          <a:effectLst/>
        </p:spPr>
      </p:cxnSp>
      <p:pic>
        <p:nvPicPr>
          <p:cNvPr id="61" name="图片 60" descr="PC.png"/>
          <p:cNvPicPr>
            <a:picLocks noChangeAspect="1"/>
          </p:cNvPicPr>
          <p:nvPr/>
        </p:nvPicPr>
        <p:blipFill>
          <a:blip r:embed="rId3" cstate="print"/>
          <a:stretch>
            <a:fillRect/>
          </a:stretch>
        </p:blipFill>
        <p:spPr>
          <a:xfrm>
            <a:off x="3765593" y="4236060"/>
            <a:ext cx="609376" cy="468000"/>
          </a:xfrm>
          <a:prstGeom prst="rect">
            <a:avLst/>
          </a:prstGeom>
        </p:spPr>
      </p:pic>
      <p:cxnSp>
        <p:nvCxnSpPr>
          <p:cNvPr id="62" name="直接连接符 61"/>
          <p:cNvCxnSpPr>
            <a:stCxn id="61" idx="0"/>
            <a:endCxn id="67" idx="0"/>
          </p:cNvCxnSpPr>
          <p:nvPr/>
        </p:nvCxnSpPr>
        <p:spPr bwMode="auto">
          <a:xfrm flipH="1" flipV="1">
            <a:off x="262405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3" name="图片 62" descr="PC.png"/>
          <p:cNvPicPr>
            <a:picLocks noChangeAspect="1"/>
          </p:cNvPicPr>
          <p:nvPr/>
        </p:nvPicPr>
        <p:blipFill>
          <a:blip r:embed="rId3" cstate="print"/>
          <a:stretch>
            <a:fillRect/>
          </a:stretch>
        </p:blipFill>
        <p:spPr>
          <a:xfrm>
            <a:off x="885273" y="4236060"/>
            <a:ext cx="609376" cy="468000"/>
          </a:xfrm>
          <a:prstGeom prst="rect">
            <a:avLst/>
          </a:prstGeom>
        </p:spPr>
      </p:pic>
      <p:pic>
        <p:nvPicPr>
          <p:cNvPr id="64" name="图片 63" descr="PC.png"/>
          <p:cNvPicPr>
            <a:picLocks noChangeAspect="1"/>
          </p:cNvPicPr>
          <p:nvPr/>
        </p:nvPicPr>
        <p:blipFill>
          <a:blip r:embed="rId3" cstate="print"/>
          <a:stretch>
            <a:fillRect/>
          </a:stretch>
        </p:blipFill>
        <p:spPr>
          <a:xfrm>
            <a:off x="2319361" y="4236060"/>
            <a:ext cx="609376" cy="468000"/>
          </a:xfrm>
          <a:prstGeom prst="rect">
            <a:avLst/>
          </a:prstGeom>
        </p:spPr>
      </p:pic>
      <p:cxnSp>
        <p:nvCxnSpPr>
          <p:cNvPr id="65" name="直接连接符 64"/>
          <p:cNvCxnSpPr>
            <a:stCxn id="63" idx="0"/>
            <a:endCxn id="67" idx="0"/>
          </p:cNvCxnSpPr>
          <p:nvPr/>
        </p:nvCxnSpPr>
        <p:spPr bwMode="auto">
          <a:xfrm flipV="1">
            <a:off x="118996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a:stCxn id="64" idx="0"/>
            <a:endCxn id="67" idx="2"/>
          </p:cNvCxnSpPr>
          <p:nvPr/>
        </p:nvCxnSpPr>
        <p:spPr bwMode="auto">
          <a:xfrm flipV="1">
            <a:off x="262404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4781" y="2655446"/>
            <a:ext cx="658537" cy="540000"/>
          </a:xfrm>
          <a:prstGeom prst="rect">
            <a:avLst/>
          </a:prstGeom>
        </p:spPr>
      </p:pic>
      <p:sp>
        <p:nvSpPr>
          <p:cNvPr id="68" name="矩形 67"/>
          <p:cNvSpPr/>
          <p:nvPr/>
        </p:nvSpPr>
        <p:spPr>
          <a:xfrm>
            <a:off x="2928737" y="2655386"/>
            <a:ext cx="720080" cy="338554"/>
          </a:xfrm>
          <a:prstGeom prst="rect">
            <a:avLst/>
          </a:prstGeom>
        </p:spPr>
        <p:txBody>
          <a:bodyPr wrap="square">
            <a:noAutofit/>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69" name="矩形 68"/>
          <p:cNvSpPr/>
          <p:nvPr/>
        </p:nvSpPr>
        <p:spPr>
          <a:xfrm>
            <a:off x="813265" y="466805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70" name="矩形 69"/>
          <p:cNvSpPr/>
          <p:nvPr/>
        </p:nvSpPr>
        <p:spPr>
          <a:xfrm>
            <a:off x="2264009" y="466805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71" name="矩形 70"/>
          <p:cNvSpPr/>
          <p:nvPr/>
        </p:nvSpPr>
        <p:spPr>
          <a:xfrm>
            <a:off x="3693585" y="466805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PC3</a:t>
            </a:r>
          </a:p>
        </p:txBody>
      </p:sp>
      <p:sp>
        <p:nvSpPr>
          <p:cNvPr id="72" name="矩形 71"/>
          <p:cNvSpPr/>
          <p:nvPr/>
        </p:nvSpPr>
        <p:spPr>
          <a:xfrm>
            <a:off x="417221" y="4887634"/>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001e-10dd-dd01</a:t>
            </a:r>
          </a:p>
        </p:txBody>
      </p:sp>
      <p:sp>
        <p:nvSpPr>
          <p:cNvPr id="73" name="矩形 72"/>
          <p:cNvSpPr/>
          <p:nvPr/>
        </p:nvSpPr>
        <p:spPr>
          <a:xfrm>
            <a:off x="3765593" y="5175666"/>
            <a:ext cx="1044116"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cs typeface="Huawei Sans" panose="020C0503030203020204" pitchFamily="34" charset="0"/>
              </a:rPr>
              <a:t>VLAN 10</a:t>
            </a:r>
          </a:p>
        </p:txBody>
      </p:sp>
      <p:sp>
        <p:nvSpPr>
          <p:cNvPr id="74" name="矩形 73"/>
          <p:cNvSpPr/>
          <p:nvPr/>
        </p:nvSpPr>
        <p:spPr>
          <a:xfrm rot="18716606">
            <a:off x="1355234" y="3116124"/>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0/0/2</a:t>
            </a:r>
          </a:p>
        </p:txBody>
      </p:sp>
      <p:pic>
        <p:nvPicPr>
          <p:cNvPr id="75" name="图片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2566" y="1575266"/>
            <a:ext cx="1202967" cy="755352"/>
          </a:xfrm>
          <a:prstGeom prst="rect">
            <a:avLst/>
          </a:prstGeom>
        </p:spPr>
      </p:pic>
      <p:cxnSp>
        <p:nvCxnSpPr>
          <p:cNvPr id="76" name="直接连接符 75"/>
          <p:cNvCxnSpPr>
            <a:stCxn id="67" idx="0"/>
            <a:endCxn id="75" idx="2"/>
          </p:cNvCxnSpPr>
          <p:nvPr/>
        </p:nvCxnSpPr>
        <p:spPr bwMode="auto">
          <a:xfrm flipV="1">
            <a:off x="262405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矩形 76"/>
          <p:cNvSpPr/>
          <p:nvPr/>
        </p:nvSpPr>
        <p:spPr>
          <a:xfrm>
            <a:off x="2109409" y="1719282"/>
            <a:ext cx="1044116" cy="523220"/>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network</a:t>
            </a:r>
          </a:p>
        </p:txBody>
      </p:sp>
      <p:sp>
        <p:nvSpPr>
          <p:cNvPr id="78" name="矩形 77"/>
          <p:cNvSpPr/>
          <p:nvPr/>
        </p:nvSpPr>
        <p:spPr>
          <a:xfrm rot="16200000">
            <a:off x="1977878" y="3451470"/>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0/0/3</a:t>
            </a:r>
          </a:p>
        </p:txBody>
      </p:sp>
      <p:sp>
        <p:nvSpPr>
          <p:cNvPr id="79" name="矩形 78"/>
          <p:cNvSpPr/>
          <p:nvPr/>
        </p:nvSpPr>
        <p:spPr>
          <a:xfrm rot="2789662">
            <a:off x="2846124" y="3129522"/>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0/0/4</a:t>
            </a:r>
          </a:p>
        </p:txBody>
      </p:sp>
      <p:pic>
        <p:nvPicPr>
          <p:cNvPr id="80" name="图片 79" descr="PC.png"/>
          <p:cNvPicPr>
            <a:picLocks noChangeAspect="1"/>
          </p:cNvPicPr>
          <p:nvPr/>
        </p:nvPicPr>
        <p:blipFill>
          <a:blip r:embed="rId3" cstate="print"/>
          <a:stretch>
            <a:fillRect/>
          </a:stretch>
        </p:blipFill>
        <p:spPr>
          <a:xfrm>
            <a:off x="5349769" y="4236060"/>
            <a:ext cx="609376" cy="468000"/>
          </a:xfrm>
          <a:prstGeom prst="rect">
            <a:avLst/>
          </a:prstGeom>
        </p:spPr>
      </p:pic>
      <p:sp>
        <p:nvSpPr>
          <p:cNvPr id="81" name="矩形 80"/>
          <p:cNvSpPr/>
          <p:nvPr/>
        </p:nvSpPr>
        <p:spPr>
          <a:xfrm>
            <a:off x="5277761" y="466805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PC4</a:t>
            </a:r>
          </a:p>
        </p:txBody>
      </p:sp>
      <p:sp>
        <p:nvSpPr>
          <p:cNvPr id="83" name="矩形 82"/>
          <p:cNvSpPr/>
          <p:nvPr/>
        </p:nvSpPr>
        <p:spPr>
          <a:xfrm>
            <a:off x="1821377" y="4887634"/>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001e-10dd-dd02</a:t>
            </a:r>
          </a:p>
        </p:txBody>
      </p:sp>
      <p:sp>
        <p:nvSpPr>
          <p:cNvPr id="84" name="矩形 83"/>
          <p:cNvSpPr/>
          <p:nvPr/>
        </p:nvSpPr>
        <p:spPr>
          <a:xfrm>
            <a:off x="3297541" y="4887634"/>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001e-10dd-dd03</a:t>
            </a:r>
          </a:p>
        </p:txBody>
      </p:sp>
      <p:sp>
        <p:nvSpPr>
          <p:cNvPr id="85" name="矩形 84"/>
          <p:cNvSpPr/>
          <p:nvPr/>
        </p:nvSpPr>
        <p:spPr>
          <a:xfrm>
            <a:off x="4881717" y="4887634"/>
            <a:ext cx="1512168"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001e-10dd-dd04</a:t>
            </a:r>
          </a:p>
        </p:txBody>
      </p:sp>
      <p:sp>
        <p:nvSpPr>
          <p:cNvPr id="86" name="矩形 85"/>
          <p:cNvSpPr/>
          <p:nvPr/>
        </p:nvSpPr>
        <p:spPr>
          <a:xfrm>
            <a:off x="2477666" y="2354532"/>
            <a:ext cx="1044116"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GE 0/0/1</a:t>
            </a:r>
          </a:p>
        </p:txBody>
      </p:sp>
      <p:grpSp>
        <p:nvGrpSpPr>
          <p:cNvPr id="34" name="组合 33"/>
          <p:cNvGrpSpPr/>
          <p:nvPr/>
        </p:nvGrpSpPr>
        <p:grpSpPr>
          <a:xfrm>
            <a:off x="4307926" y="4096041"/>
            <a:ext cx="288000" cy="288000"/>
            <a:chOff x="856677" y="2615810"/>
            <a:chExt cx="288000" cy="288000"/>
          </a:xfrm>
        </p:grpSpPr>
        <p:sp>
          <p:nvSpPr>
            <p:cNvPr id="36" name="椭圆 35"/>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39" name="组合 38"/>
            <p:cNvGrpSpPr/>
            <p:nvPr/>
          </p:nvGrpSpPr>
          <p:grpSpPr>
            <a:xfrm>
              <a:off x="923444" y="2692169"/>
              <a:ext cx="144001" cy="144002"/>
              <a:chOff x="898853" y="2657982"/>
              <a:chExt cx="203649" cy="203652"/>
            </a:xfrm>
          </p:grpSpPr>
          <p:cxnSp>
            <p:nvCxnSpPr>
              <p:cNvPr id="40" name="直接连接符 39"/>
              <p:cNvCxnSpPr>
                <a:stCxn id="36" idx="3"/>
                <a:endCxn id="36"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6" idx="1"/>
                <a:endCxn id="36"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42" name="组合 41"/>
          <p:cNvGrpSpPr/>
          <p:nvPr/>
        </p:nvGrpSpPr>
        <p:grpSpPr>
          <a:xfrm>
            <a:off x="7919058" y="15793"/>
            <a:ext cx="3834579" cy="312029"/>
            <a:chOff x="7919058" y="15793"/>
            <a:chExt cx="3834579" cy="312029"/>
          </a:xfrm>
        </p:grpSpPr>
        <p:sp>
          <p:nvSpPr>
            <p:cNvPr id="43" name="燕尾形 42"/>
            <p:cNvSpPr/>
            <p:nvPr/>
          </p:nvSpPr>
          <p:spPr bwMode="auto">
            <a:xfrm>
              <a:off x="7919058" y="15793"/>
              <a:ext cx="1800000"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Interface-based VLAN Assignment</a:t>
              </a:r>
            </a:p>
          </p:txBody>
        </p:sp>
        <p:sp>
          <p:nvSpPr>
            <p:cNvPr id="44" name="燕尾形 43"/>
            <p:cNvSpPr/>
            <p:nvPr/>
          </p:nvSpPr>
          <p:spPr bwMode="auto">
            <a:xfrm>
              <a:off x="9593637" y="15793"/>
              <a:ext cx="216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chemeClr val="bg1"/>
                  </a:solidFill>
                  <a:latin typeface="Huawei Sans" panose="020C0503030203020204" pitchFamily="34" charset="0"/>
                </a:rPr>
                <a:t>MAC Address-based VLAN Assignment</a:t>
              </a:r>
            </a:p>
          </p:txBody>
        </p:sp>
      </p:grpSp>
    </p:spTree>
    <p:extLst>
      <p:ext uri="{BB962C8B-B14F-4D97-AF65-F5344CB8AC3E}">
        <p14:creationId xmlns:p14="http://schemas.microsoft.com/office/powerpoint/2010/main" val="20990124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Creating a VLAN and Associating MAC Addresses with the VLAN</a:t>
            </a:r>
            <a:endParaRPr lang="zh-CN" altLang="en-US" dirty="0"/>
          </a:p>
        </p:txBody>
      </p:sp>
      <p:sp>
        <p:nvSpPr>
          <p:cNvPr id="38" name="文本框 37"/>
          <p:cNvSpPr txBox="1"/>
          <p:nvPr/>
        </p:nvSpPr>
        <p:spPr bwMode="auto">
          <a:xfrm>
            <a:off x="6221505" y="1638997"/>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Create a VLAN.</a:t>
            </a:r>
          </a:p>
        </p:txBody>
      </p:sp>
      <p:sp>
        <p:nvSpPr>
          <p:cNvPr id="39" name="Rectangle 3"/>
          <p:cNvSpPr/>
          <p:nvPr/>
        </p:nvSpPr>
        <p:spPr>
          <a:xfrm>
            <a:off x="6257508" y="2126285"/>
            <a:ext cx="5090400" cy="630942"/>
          </a:xfrm>
          <a:prstGeom prst="rect">
            <a:avLst/>
          </a:prstGeom>
          <a:solidFill>
            <a:srgbClr val="F4FBFE"/>
          </a:solidFill>
          <a:ln>
            <a:solidFill>
              <a:srgbClr val="99DFF9"/>
            </a:solidFill>
          </a:ln>
        </p:spPr>
        <p:txBody>
          <a:bodyPr wrap="square">
            <a:noAutofit/>
          </a:bodyPr>
          <a:lstStyle/>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quit</a:t>
            </a:r>
          </a:p>
        </p:txBody>
      </p:sp>
      <p:grpSp>
        <p:nvGrpSpPr>
          <p:cNvPr id="2" name="组合 1"/>
          <p:cNvGrpSpPr/>
          <p:nvPr/>
        </p:nvGrpSpPr>
        <p:grpSpPr>
          <a:xfrm>
            <a:off x="739071" y="1575266"/>
            <a:ext cx="4428493" cy="3924436"/>
            <a:chOff x="739071" y="1575266"/>
            <a:chExt cx="4428493" cy="3924436"/>
          </a:xfrm>
        </p:grpSpPr>
        <p:sp>
          <p:nvSpPr>
            <p:cNvPr id="36" name="矩形 35"/>
            <p:cNvSpPr/>
            <p:nvPr/>
          </p:nvSpPr>
          <p:spPr bwMode="auto">
            <a:xfrm>
              <a:off x="847199" y="4050178"/>
              <a:ext cx="4320365" cy="1449524"/>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pic>
          <p:nvPicPr>
            <p:cNvPr id="37" name="图片 36" descr="PC.png"/>
            <p:cNvPicPr>
              <a:picLocks noChangeAspect="1"/>
            </p:cNvPicPr>
            <p:nvPr/>
          </p:nvPicPr>
          <p:blipFill>
            <a:blip r:embed="rId3" cstate="print"/>
            <a:stretch>
              <a:fillRect/>
            </a:stretch>
          </p:blipFill>
          <p:spPr>
            <a:xfrm>
              <a:off x="4087443" y="4236060"/>
              <a:ext cx="609376" cy="468000"/>
            </a:xfrm>
            <a:prstGeom prst="rect">
              <a:avLst/>
            </a:prstGeom>
          </p:spPr>
        </p:pic>
        <p:cxnSp>
          <p:nvCxnSpPr>
            <p:cNvPr id="40" name="直接连接符 39"/>
            <p:cNvCxnSpPr>
              <a:stCxn id="37" idx="0"/>
              <a:endCxn id="45" idx="0"/>
            </p:cNvCxnSpPr>
            <p:nvPr/>
          </p:nvCxnSpPr>
          <p:spPr bwMode="auto">
            <a:xfrm flipH="1" flipV="1">
              <a:off x="294590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图片 40" descr="PC.png"/>
            <p:cNvPicPr>
              <a:picLocks noChangeAspect="1"/>
            </p:cNvPicPr>
            <p:nvPr/>
          </p:nvPicPr>
          <p:blipFill>
            <a:blip r:embed="rId3" cstate="print"/>
            <a:stretch>
              <a:fillRect/>
            </a:stretch>
          </p:blipFill>
          <p:spPr>
            <a:xfrm>
              <a:off x="1207123" y="4236060"/>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2641211" y="4236060"/>
              <a:ext cx="609376" cy="468000"/>
            </a:xfrm>
            <a:prstGeom prst="rect">
              <a:avLst/>
            </a:prstGeom>
          </p:spPr>
        </p:pic>
        <p:cxnSp>
          <p:nvCxnSpPr>
            <p:cNvPr id="43" name="直接连接符 42"/>
            <p:cNvCxnSpPr>
              <a:stCxn id="41" idx="0"/>
              <a:endCxn id="45" idx="0"/>
            </p:cNvCxnSpPr>
            <p:nvPr/>
          </p:nvCxnSpPr>
          <p:spPr bwMode="auto">
            <a:xfrm flipV="1">
              <a:off x="151181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42" idx="0"/>
              <a:endCxn id="45" idx="2"/>
            </p:cNvCxnSpPr>
            <p:nvPr/>
          </p:nvCxnSpPr>
          <p:spPr bwMode="auto">
            <a:xfrm flipV="1">
              <a:off x="294589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6631" y="2655446"/>
              <a:ext cx="658537" cy="540000"/>
            </a:xfrm>
            <a:prstGeom prst="rect">
              <a:avLst/>
            </a:prstGeom>
          </p:spPr>
        </p:pic>
        <p:sp>
          <p:nvSpPr>
            <p:cNvPr id="46" name="矩形 45"/>
            <p:cNvSpPr/>
            <p:nvPr/>
          </p:nvSpPr>
          <p:spPr>
            <a:xfrm>
              <a:off x="3185021" y="2655386"/>
              <a:ext cx="720080" cy="338554"/>
            </a:xfrm>
            <a:prstGeom prst="rect">
              <a:avLst/>
            </a:prstGeom>
          </p:spPr>
          <p:txBody>
            <a:bodyPr wrap="square">
              <a:noAutofit/>
            </a:bodyPr>
            <a:lstStyle/>
            <a:p>
              <a:pPr algn="ctr" font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1135115" y="4668056"/>
              <a:ext cx="720080" cy="276999"/>
            </a:xfrm>
            <a:prstGeom prst="rect">
              <a:avLst/>
            </a:prstGeom>
          </p:spPr>
          <p:txBody>
            <a:bodyPr wrap="square">
              <a:noAutofit/>
            </a:bodyPr>
            <a:lstStyle/>
            <a:p>
              <a:pPr algn="ctr" fontAlgn="ct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PC1</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2585859" y="4668056"/>
              <a:ext cx="720080" cy="276999"/>
            </a:xfrm>
            <a:prstGeom prst="rect">
              <a:avLst/>
            </a:prstGeom>
          </p:spPr>
          <p:txBody>
            <a:bodyPr wrap="square">
              <a:noAutofit/>
            </a:bodyPr>
            <a:lstStyle/>
            <a:p>
              <a:pPr algn="ctr" fontAlgn="ct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PC2</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4015435" y="4668056"/>
              <a:ext cx="720080" cy="276999"/>
            </a:xfrm>
            <a:prstGeom prst="rect">
              <a:avLst/>
            </a:prstGeom>
          </p:spPr>
          <p:txBody>
            <a:bodyPr wrap="square">
              <a:noAutofit/>
            </a:bodyPr>
            <a:lstStyle/>
            <a:p>
              <a:pPr algn="ctr" fontAlgn="ct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PC3</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739071" y="4887634"/>
              <a:ext cx="1512168"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4087443" y="5175666"/>
              <a:ext cx="1044116" cy="307777"/>
            </a:xfrm>
            <a:prstGeom prst="rect">
              <a:avLst/>
            </a:prstGeom>
          </p:spPr>
          <p:txBody>
            <a:bodyPr wrap="square">
              <a:noAutofit/>
            </a:bodyPr>
            <a:lstStyle/>
            <a:p>
              <a:pPr algn="ctr" font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rot="18716606">
              <a:off x="1677084" y="3116124"/>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60" name="图片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416" y="1575266"/>
              <a:ext cx="1202967" cy="755352"/>
            </a:xfrm>
            <a:prstGeom prst="rect">
              <a:avLst/>
            </a:prstGeom>
          </p:spPr>
        </p:pic>
        <p:cxnSp>
          <p:nvCxnSpPr>
            <p:cNvPr id="61" name="直接连接符 60"/>
            <p:cNvCxnSpPr>
              <a:stCxn id="45" idx="0"/>
              <a:endCxn id="60" idx="2"/>
            </p:cNvCxnSpPr>
            <p:nvPr/>
          </p:nvCxnSpPr>
          <p:spPr bwMode="auto">
            <a:xfrm flipV="1">
              <a:off x="294590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2" name="矩形 61"/>
            <p:cNvSpPr/>
            <p:nvPr/>
          </p:nvSpPr>
          <p:spPr>
            <a:xfrm>
              <a:off x="2431259" y="1719282"/>
              <a:ext cx="1044116" cy="523220"/>
            </a:xfrm>
            <a:prstGeom prst="rect">
              <a:avLst/>
            </a:prstGeom>
          </p:spPr>
          <p:txBody>
            <a:bodyPr wrap="square">
              <a:no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rot="16200000">
              <a:off x="2299728" y="3362980"/>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66" name="矩形 65"/>
            <p:cNvSpPr/>
            <p:nvPr/>
          </p:nvSpPr>
          <p:spPr>
            <a:xfrm rot="2789662">
              <a:off x="3167974" y="3129522"/>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sp>
          <p:nvSpPr>
            <p:cNvPr id="67" name="矩形 66"/>
            <p:cNvSpPr/>
            <p:nvPr/>
          </p:nvSpPr>
          <p:spPr>
            <a:xfrm>
              <a:off x="2143227" y="4887634"/>
              <a:ext cx="1512168"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3619391" y="4887634"/>
              <a:ext cx="1512168"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2753110" y="2367354"/>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sp>
        <p:nvSpPr>
          <p:cNvPr id="48" name="文本框 68"/>
          <p:cNvSpPr txBox="1"/>
          <p:nvPr/>
        </p:nvSpPr>
        <p:spPr bwMode="auto">
          <a:xfrm>
            <a:off x="6221505" y="3167578"/>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fontAlgn="ct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Associate MAC addresses with the </a:t>
            </a:r>
            <a:r>
              <a:rPr lang="en-US" altLang="zh-CN" sz="1600" b="1"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9" name="Rectangle 3"/>
          <p:cNvSpPr/>
          <p:nvPr/>
        </p:nvSpPr>
        <p:spPr>
          <a:xfrm>
            <a:off x="6257508" y="3654866"/>
            <a:ext cx="5090400" cy="1438855"/>
          </a:xfrm>
          <a:prstGeom prst="rect">
            <a:avLst/>
          </a:prstGeom>
          <a:solidFill>
            <a:srgbClr val="F4FBFE"/>
          </a:solidFill>
          <a:ln>
            <a:solidFill>
              <a:srgbClr val="99DFF9"/>
            </a:solidFill>
          </a:ln>
        </p:spPr>
        <p:txBody>
          <a:bodyPr wrap="square">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mac-vlan mac-address 001e-10dd-dd01 [SW1-vlan10] mac-vlan mac-address 001e-10dd-dd02 [SW1-vlan10] mac-vlan mac-address 001e-10dd-dd03 [SW1-vlan10] quit</a:t>
            </a:r>
          </a:p>
        </p:txBody>
      </p:sp>
      <p:grpSp>
        <p:nvGrpSpPr>
          <p:cNvPr id="33" name="组合 32"/>
          <p:cNvGrpSpPr/>
          <p:nvPr/>
        </p:nvGrpSpPr>
        <p:grpSpPr>
          <a:xfrm>
            <a:off x="7919058" y="15793"/>
            <a:ext cx="3834579" cy="312029"/>
            <a:chOff x="7919058" y="15793"/>
            <a:chExt cx="3834579" cy="312029"/>
          </a:xfrm>
        </p:grpSpPr>
        <p:sp>
          <p:nvSpPr>
            <p:cNvPr id="34" name="燕尾形 33"/>
            <p:cNvSpPr/>
            <p:nvPr/>
          </p:nvSpPr>
          <p:spPr bwMode="auto">
            <a:xfrm>
              <a:off x="7919058" y="15793"/>
              <a:ext cx="1800000"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Interface-based VLAN Assignment</a:t>
              </a:r>
            </a:p>
          </p:txBody>
        </p:sp>
        <p:sp>
          <p:nvSpPr>
            <p:cNvPr id="53" name="燕尾形 52"/>
            <p:cNvSpPr/>
            <p:nvPr/>
          </p:nvSpPr>
          <p:spPr bwMode="auto">
            <a:xfrm>
              <a:off x="9593637" y="15793"/>
              <a:ext cx="216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chemeClr val="bg1"/>
                  </a:solidFill>
                  <a:latin typeface="Huawei Sans" panose="020C0503030203020204" pitchFamily="34" charset="0"/>
                </a:rPr>
                <a:t>MAC Address-based VLAN Assignment</a:t>
              </a:r>
            </a:p>
          </p:txBody>
        </p:sp>
      </p:grpSp>
    </p:spTree>
    <p:extLst>
      <p:ext uri="{BB962C8B-B14F-4D97-AF65-F5344CB8AC3E}">
        <p14:creationId xmlns:p14="http://schemas.microsoft.com/office/powerpoint/2010/main" val="5803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Adding Interfaces to the VLAN and Enabling MAC Address-based VLAN Assignment</a:t>
            </a:r>
            <a:endParaRPr lang="zh-CN" altLang="en-US" dirty="0"/>
          </a:p>
        </p:txBody>
      </p:sp>
      <p:sp>
        <p:nvSpPr>
          <p:cNvPr id="71" name="文本框 70"/>
          <p:cNvSpPr txBox="1"/>
          <p:nvPr/>
        </p:nvSpPr>
        <p:spPr bwMode="auto">
          <a:xfrm>
            <a:off x="6201359" y="3902375"/>
            <a:ext cx="469806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Enable MAC address-based VLAN assignment on the specified interface.</a:t>
            </a:r>
          </a:p>
        </p:txBody>
      </p:sp>
      <p:sp>
        <p:nvSpPr>
          <p:cNvPr id="72" name="Rectangle 3"/>
          <p:cNvSpPr/>
          <p:nvPr/>
        </p:nvSpPr>
        <p:spPr>
          <a:xfrm>
            <a:off x="6234272" y="4632040"/>
            <a:ext cx="5187666" cy="900246"/>
          </a:xfrm>
          <a:prstGeom prst="rect">
            <a:avLst/>
          </a:prstGeom>
          <a:solidFill>
            <a:srgbClr val="F4FBFE"/>
          </a:solidFill>
          <a:ln>
            <a:solidFill>
              <a:srgbClr val="99DFF9"/>
            </a:solidFill>
          </a:ln>
        </p:spPr>
        <p:txBody>
          <a:bodyPr wrap="square">
            <a:noAutofit/>
          </a:bodyPr>
          <a:lstStyle/>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mac-vlan enable</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quit</a:t>
            </a:r>
          </a:p>
        </p:txBody>
      </p:sp>
      <p:sp>
        <p:nvSpPr>
          <p:cNvPr id="73" name="文本框 72"/>
          <p:cNvSpPr txBox="1"/>
          <p:nvPr/>
        </p:nvSpPr>
        <p:spPr bwMode="auto">
          <a:xfrm>
            <a:off x="5829091" y="5888630"/>
            <a:ext cx="5998028" cy="55032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Note: The configuration of GE 0/0/3 and GE 0/0/4 is similar to that of GE 0/0/2</a:t>
            </a:r>
            <a:r>
              <a:rPr lang="en-US" altLang="zh-CN" sz="12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 name="组合 1"/>
          <p:cNvGrpSpPr/>
          <p:nvPr/>
        </p:nvGrpSpPr>
        <p:grpSpPr>
          <a:xfrm>
            <a:off x="739071" y="1575266"/>
            <a:ext cx="4428493" cy="3924436"/>
            <a:chOff x="739071" y="1575266"/>
            <a:chExt cx="4428493" cy="3924436"/>
          </a:xfrm>
        </p:grpSpPr>
        <p:sp>
          <p:nvSpPr>
            <p:cNvPr id="37" name="矩形 36"/>
            <p:cNvSpPr/>
            <p:nvPr/>
          </p:nvSpPr>
          <p:spPr bwMode="auto">
            <a:xfrm>
              <a:off x="847199" y="4050178"/>
              <a:ext cx="4320365" cy="1449524"/>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pic>
          <p:nvPicPr>
            <p:cNvPr id="38" name="图片 37" descr="PC.png"/>
            <p:cNvPicPr>
              <a:picLocks noChangeAspect="1"/>
            </p:cNvPicPr>
            <p:nvPr/>
          </p:nvPicPr>
          <p:blipFill>
            <a:blip r:embed="rId3" cstate="print"/>
            <a:stretch>
              <a:fillRect/>
            </a:stretch>
          </p:blipFill>
          <p:spPr>
            <a:xfrm>
              <a:off x="4087443" y="4236060"/>
              <a:ext cx="609376" cy="468000"/>
            </a:xfrm>
            <a:prstGeom prst="rect">
              <a:avLst/>
            </a:prstGeom>
          </p:spPr>
        </p:pic>
        <p:cxnSp>
          <p:nvCxnSpPr>
            <p:cNvPr id="39" name="直接连接符 38"/>
            <p:cNvCxnSpPr>
              <a:stCxn id="38" idx="0"/>
              <a:endCxn id="48" idx="0"/>
            </p:cNvCxnSpPr>
            <p:nvPr/>
          </p:nvCxnSpPr>
          <p:spPr bwMode="auto">
            <a:xfrm flipH="1" flipV="1">
              <a:off x="294590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0" name="图片 39" descr="PC.png"/>
            <p:cNvPicPr>
              <a:picLocks noChangeAspect="1"/>
            </p:cNvPicPr>
            <p:nvPr/>
          </p:nvPicPr>
          <p:blipFill>
            <a:blip r:embed="rId3" cstate="print"/>
            <a:stretch>
              <a:fillRect/>
            </a:stretch>
          </p:blipFill>
          <p:spPr>
            <a:xfrm>
              <a:off x="1207123" y="4236060"/>
              <a:ext cx="609376" cy="468000"/>
            </a:xfrm>
            <a:prstGeom prst="rect">
              <a:avLst/>
            </a:prstGeom>
          </p:spPr>
        </p:pic>
        <p:pic>
          <p:nvPicPr>
            <p:cNvPr id="41" name="图片 40" descr="PC.png"/>
            <p:cNvPicPr>
              <a:picLocks noChangeAspect="1"/>
            </p:cNvPicPr>
            <p:nvPr/>
          </p:nvPicPr>
          <p:blipFill>
            <a:blip r:embed="rId3" cstate="print"/>
            <a:stretch>
              <a:fillRect/>
            </a:stretch>
          </p:blipFill>
          <p:spPr>
            <a:xfrm>
              <a:off x="2641211" y="4236060"/>
              <a:ext cx="609376" cy="468000"/>
            </a:xfrm>
            <a:prstGeom prst="rect">
              <a:avLst/>
            </a:prstGeom>
          </p:spPr>
        </p:pic>
        <p:cxnSp>
          <p:nvCxnSpPr>
            <p:cNvPr id="42" name="直接连接符 41"/>
            <p:cNvCxnSpPr>
              <a:stCxn id="40" idx="0"/>
              <a:endCxn id="48" idx="0"/>
            </p:cNvCxnSpPr>
            <p:nvPr/>
          </p:nvCxnSpPr>
          <p:spPr bwMode="auto">
            <a:xfrm flipV="1">
              <a:off x="151181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a:stCxn id="41" idx="0"/>
              <a:endCxn id="48" idx="2"/>
            </p:cNvCxnSpPr>
            <p:nvPr/>
          </p:nvCxnSpPr>
          <p:spPr bwMode="auto">
            <a:xfrm flipV="1">
              <a:off x="294589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6631" y="2655446"/>
              <a:ext cx="658537" cy="540000"/>
            </a:xfrm>
            <a:prstGeom prst="rect">
              <a:avLst/>
            </a:prstGeom>
          </p:spPr>
        </p:pic>
        <p:sp>
          <p:nvSpPr>
            <p:cNvPr id="74" name="矩形 73"/>
            <p:cNvSpPr/>
            <p:nvPr/>
          </p:nvSpPr>
          <p:spPr>
            <a:xfrm>
              <a:off x="3177742" y="2668539"/>
              <a:ext cx="720080" cy="338554"/>
            </a:xfrm>
            <a:prstGeom prst="rect">
              <a:avLst/>
            </a:prstGeom>
          </p:spPr>
          <p:txBody>
            <a:bodyPr wrap="square">
              <a:noAutofit/>
            </a:bodyPr>
            <a:lstStyle/>
            <a:p>
              <a:pPr algn="ctr" font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1135115" y="4668056"/>
              <a:ext cx="720080" cy="276999"/>
            </a:xfrm>
            <a:prstGeom prst="rect">
              <a:avLst/>
            </a:prstGeom>
          </p:spPr>
          <p:txBody>
            <a:bodyPr wrap="square">
              <a:noAutofit/>
            </a:bodyPr>
            <a:lstStyle/>
            <a:p>
              <a:pPr algn="ctr" fontAlgn="ct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PC1</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2585859" y="4668056"/>
              <a:ext cx="720080" cy="276999"/>
            </a:xfrm>
            <a:prstGeom prst="rect">
              <a:avLst/>
            </a:prstGeom>
          </p:spPr>
          <p:txBody>
            <a:bodyPr wrap="square">
              <a:noAutofit/>
            </a:bodyPr>
            <a:lstStyle/>
            <a:p>
              <a:pPr algn="ctr" fontAlgn="ct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PC2</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4015435" y="4668056"/>
              <a:ext cx="720080" cy="276999"/>
            </a:xfrm>
            <a:prstGeom prst="rect">
              <a:avLst/>
            </a:prstGeom>
          </p:spPr>
          <p:txBody>
            <a:bodyPr wrap="square">
              <a:noAutofit/>
            </a:bodyPr>
            <a:lstStyle/>
            <a:p>
              <a:pPr algn="ctr" fontAlgn="ct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PC3</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739071" y="4887634"/>
              <a:ext cx="1512168"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4087443" y="5175666"/>
              <a:ext cx="1044116" cy="307777"/>
            </a:xfrm>
            <a:prstGeom prst="rect">
              <a:avLst/>
            </a:prstGeom>
          </p:spPr>
          <p:txBody>
            <a:bodyPr wrap="square">
              <a:noAutofit/>
            </a:bodyPr>
            <a:lstStyle/>
            <a:p>
              <a:pPr algn="ctr" font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rot="18716606">
              <a:off x="1677084" y="3116124"/>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81" name="图片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416" y="1575266"/>
              <a:ext cx="1202967" cy="755352"/>
            </a:xfrm>
            <a:prstGeom prst="rect">
              <a:avLst/>
            </a:prstGeom>
          </p:spPr>
        </p:pic>
        <p:cxnSp>
          <p:nvCxnSpPr>
            <p:cNvPr id="82" name="直接连接符 81"/>
            <p:cNvCxnSpPr>
              <a:stCxn id="48" idx="0"/>
              <a:endCxn id="81" idx="2"/>
            </p:cNvCxnSpPr>
            <p:nvPr/>
          </p:nvCxnSpPr>
          <p:spPr bwMode="auto">
            <a:xfrm flipV="1">
              <a:off x="294590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3" name="矩形 82"/>
            <p:cNvSpPr/>
            <p:nvPr/>
          </p:nvSpPr>
          <p:spPr>
            <a:xfrm>
              <a:off x="2431259" y="1719282"/>
              <a:ext cx="1044116" cy="523220"/>
            </a:xfrm>
            <a:prstGeom prst="rect">
              <a:avLst/>
            </a:prstGeom>
          </p:spPr>
          <p:txBody>
            <a:bodyPr wrap="square">
              <a:no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rot="16200000">
              <a:off x="2299728" y="3362980"/>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85" name="矩形 84"/>
            <p:cNvSpPr/>
            <p:nvPr/>
          </p:nvSpPr>
          <p:spPr>
            <a:xfrm rot="2789662">
              <a:off x="3167974" y="3129522"/>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sp>
          <p:nvSpPr>
            <p:cNvPr id="86" name="矩形 85"/>
            <p:cNvSpPr/>
            <p:nvPr/>
          </p:nvSpPr>
          <p:spPr>
            <a:xfrm>
              <a:off x="2143227" y="4887634"/>
              <a:ext cx="1512168"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矩形 86"/>
            <p:cNvSpPr/>
            <p:nvPr/>
          </p:nvSpPr>
          <p:spPr>
            <a:xfrm>
              <a:off x="3619391" y="4887634"/>
              <a:ext cx="1512168"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2753110" y="2367354"/>
              <a:ext cx="1044116" cy="276999"/>
            </a:xfrm>
            <a:prstGeom prst="rect">
              <a:avLst/>
            </a:prstGeom>
          </p:spPr>
          <p:txBody>
            <a:bodyPr wrap="square">
              <a:noAutofit/>
            </a:bodyPr>
            <a:lstStyle/>
            <a:p>
              <a:pPr algn="ctr" font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sp>
        <p:nvSpPr>
          <p:cNvPr id="36" name="文本框 69"/>
          <p:cNvSpPr txBox="1"/>
          <p:nvPr/>
        </p:nvSpPr>
        <p:spPr bwMode="auto">
          <a:xfrm>
            <a:off x="6201359" y="1379782"/>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fontAlgn="ct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Add interfaces to the VLAN.</a:t>
            </a:r>
          </a:p>
        </p:txBody>
      </p:sp>
      <p:sp>
        <p:nvSpPr>
          <p:cNvPr id="43" name="Rectangle 3"/>
          <p:cNvSpPr/>
          <p:nvPr/>
        </p:nvSpPr>
        <p:spPr>
          <a:xfrm>
            <a:off x="6237362" y="1785009"/>
            <a:ext cx="5184576" cy="1977464"/>
          </a:xfrm>
          <a:prstGeom prst="rect">
            <a:avLst/>
          </a:prstGeom>
          <a:solidFill>
            <a:srgbClr val="F4FBFE"/>
          </a:solidFill>
          <a:ln>
            <a:solidFill>
              <a:srgbClr val="99DFF9"/>
            </a:solidFill>
          </a:ln>
        </p:spPr>
        <p:txBody>
          <a:bodyPr wrap="square">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hybrid</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tagged vlan 10</a:t>
            </a:r>
          </a:p>
          <a:p>
            <a:pPr fontAlgn="ctr">
              <a:lnSpc>
                <a:spcPct val="125000"/>
              </a:lnSpc>
            </a:pP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hybrid</a:t>
            </a:r>
          </a:p>
          <a:p>
            <a:pPr fontAlgn="ct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untagged vlan 10</a:t>
            </a:r>
          </a:p>
        </p:txBody>
      </p:sp>
      <p:grpSp>
        <p:nvGrpSpPr>
          <p:cNvPr id="34" name="组合 33"/>
          <p:cNvGrpSpPr/>
          <p:nvPr/>
        </p:nvGrpSpPr>
        <p:grpSpPr>
          <a:xfrm>
            <a:off x="7919058" y="15793"/>
            <a:ext cx="3834579" cy="312029"/>
            <a:chOff x="7919058" y="15793"/>
            <a:chExt cx="3834579" cy="312029"/>
          </a:xfrm>
        </p:grpSpPr>
        <p:sp>
          <p:nvSpPr>
            <p:cNvPr id="35" name="燕尾形 34"/>
            <p:cNvSpPr/>
            <p:nvPr/>
          </p:nvSpPr>
          <p:spPr bwMode="auto">
            <a:xfrm>
              <a:off x="7919058" y="15793"/>
              <a:ext cx="1800000"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Interface-based VLAN Assignment</a:t>
              </a:r>
            </a:p>
          </p:txBody>
        </p:sp>
        <p:sp>
          <p:nvSpPr>
            <p:cNvPr id="46" name="燕尾形 45"/>
            <p:cNvSpPr/>
            <p:nvPr/>
          </p:nvSpPr>
          <p:spPr bwMode="auto">
            <a:xfrm>
              <a:off x="9593637" y="15793"/>
              <a:ext cx="216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chemeClr val="bg1"/>
                  </a:solidFill>
                  <a:latin typeface="Huawei Sans" panose="020C0503030203020204" pitchFamily="34" charset="0"/>
                </a:rPr>
                <a:t>MAC Address-based VLAN Assignment</a:t>
              </a:r>
            </a:p>
          </p:txBody>
        </p:sp>
      </p:grpSp>
    </p:spTree>
    <p:extLst>
      <p:ext uri="{BB962C8B-B14F-4D97-AF65-F5344CB8AC3E}">
        <p14:creationId xmlns:p14="http://schemas.microsoft.com/office/powerpoint/2010/main" val="2175314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Verifying the Configuration</a:t>
            </a:r>
            <a:endParaRPr lang="en-US"/>
          </a:p>
        </p:txBody>
      </p:sp>
      <p:sp>
        <p:nvSpPr>
          <p:cNvPr id="8" name="Rectangle 3"/>
          <p:cNvSpPr/>
          <p:nvPr/>
        </p:nvSpPr>
        <p:spPr>
          <a:xfrm>
            <a:off x="446088" y="1818700"/>
            <a:ext cx="6053539" cy="3236848"/>
          </a:xfrm>
          <a:prstGeom prst="rect">
            <a:avLst/>
          </a:prstGeom>
          <a:solidFill>
            <a:srgbClr val="F4FBFE"/>
          </a:solidFill>
          <a:ln>
            <a:solidFill>
              <a:srgbClr val="99DFF9"/>
            </a:solidFill>
          </a:ln>
        </p:spPr>
        <p:txBody>
          <a:bodyPr wrap="square">
            <a:noAutofit/>
          </a:bodyPr>
          <a:lstStyle/>
          <a:p>
            <a:pPr fontAlgn="ctr">
              <a:lnSpc>
                <a:spcPts val="1900"/>
              </a:lnSpc>
            </a:pPr>
            <a:r>
              <a:rPr lang="en-US" sz="1200">
                <a:latin typeface="Huawei Sans" panose="020C0503030203020204" pitchFamily="34" charset="0"/>
                <a:cs typeface="Courier New" panose="02070309020205020404" pitchFamily="49" charset="0"/>
              </a:rPr>
              <a:t>[SW1]display vlan</a:t>
            </a:r>
          </a:p>
          <a:p>
            <a:pPr fontAlgn="ctr">
              <a:lnSpc>
                <a:spcPts val="1900"/>
              </a:lnSpc>
            </a:pPr>
            <a:r>
              <a:rPr lang="en-US" sz="1200">
                <a:latin typeface="Huawei Sans" panose="020C0503030203020204" pitchFamily="34" charset="0"/>
                <a:cs typeface="Courier New" panose="02070309020205020404" pitchFamily="49" charset="0"/>
              </a:rPr>
              <a:t>The total number of vlans is : 2</a:t>
            </a:r>
          </a:p>
          <a:p>
            <a:pPr fontAlgn="ctr">
              <a:lnSpc>
                <a:spcPts val="1900"/>
              </a:lnSpc>
            </a:pPr>
            <a:r>
              <a:rPr lang="en-US" sz="1200">
                <a:latin typeface="Huawei Sans" panose="020C0503030203020204" pitchFamily="34" charset="0"/>
                <a:cs typeface="Courier New" panose="02070309020205020404" pitchFamily="49" charset="0"/>
              </a:rPr>
              <a:t>-----------------------------------------------------------------------------------------------</a:t>
            </a:r>
          </a:p>
          <a:p>
            <a:pPr fontAlgn="ctr">
              <a:lnSpc>
                <a:spcPts val="1900"/>
              </a:lnSpc>
            </a:pPr>
            <a:r>
              <a:rPr lang="en-US" sz="1200">
                <a:latin typeface="Huawei Sans" panose="020C0503030203020204" pitchFamily="34" charset="0"/>
                <a:cs typeface="Courier New" panose="02070309020205020404" pitchFamily="49" charset="0"/>
              </a:rPr>
              <a:t>U: Up;	D: Down;		TG: Tagged;	UT: Untagged;</a:t>
            </a:r>
          </a:p>
          <a:p>
            <a:pPr fontAlgn="ctr">
              <a:lnSpc>
                <a:spcPts val="1900"/>
              </a:lnSpc>
            </a:pPr>
            <a:r>
              <a:rPr lang="en-US" sz="1200">
                <a:latin typeface="Huawei Sans" panose="020C0503030203020204" pitchFamily="34" charset="0"/>
                <a:cs typeface="Courier New" panose="02070309020205020404" pitchFamily="49" charset="0"/>
              </a:rPr>
              <a:t>MP: Vlan-mapping;		ST: Vlan-stacking;</a:t>
            </a:r>
          </a:p>
          <a:p>
            <a:pPr fontAlgn="ctr">
              <a:lnSpc>
                <a:spcPts val="1900"/>
              </a:lnSpc>
            </a:pPr>
            <a:r>
              <a:rPr lang="en-US" sz="1200">
                <a:latin typeface="Huawei Sans" panose="020C0503030203020204" pitchFamily="34" charset="0"/>
                <a:cs typeface="Courier New" panose="02070309020205020404" pitchFamily="49" charset="0"/>
              </a:rPr>
              <a:t>#: ProtocolTransparent-vlan;	*: Management-vlan;</a:t>
            </a:r>
          </a:p>
          <a:p>
            <a:pPr fontAlgn="ctr">
              <a:lnSpc>
                <a:spcPts val="1900"/>
              </a:lnSpc>
            </a:pPr>
            <a:r>
              <a:rPr lang="en-US" sz="1200">
                <a:latin typeface="Huawei Sans" panose="020C0503030203020204" pitchFamily="34" charset="0"/>
                <a:cs typeface="Courier New" panose="02070309020205020404" pitchFamily="49" charset="0"/>
              </a:rPr>
              <a:t>-----------------------------------------------------------------------------------------------</a:t>
            </a:r>
          </a:p>
          <a:p>
            <a:pPr fontAlgn="ctr">
              <a:lnSpc>
                <a:spcPts val="1900"/>
              </a:lnSpc>
            </a:pPr>
            <a:r>
              <a:rPr lang="en-US" sz="1200">
                <a:latin typeface="Huawei Sans" panose="020C0503030203020204" pitchFamily="34" charset="0"/>
                <a:cs typeface="Courier New" panose="02070309020205020404" pitchFamily="49" charset="0"/>
              </a:rPr>
              <a:t>VID	Type	Ports                                                          </a:t>
            </a:r>
          </a:p>
          <a:p>
            <a:pPr fontAlgn="ctr">
              <a:lnSpc>
                <a:spcPts val="1900"/>
              </a:lnSpc>
            </a:pPr>
            <a:r>
              <a:rPr lang="en-US" sz="1200">
                <a:latin typeface="Huawei Sans" panose="020C0503030203020204" pitchFamily="34" charset="0"/>
                <a:cs typeface="Courier New" panose="02070309020205020404" pitchFamily="49" charset="0"/>
              </a:rPr>
              <a:t>-----------------------------------------------------------------------------------------------</a:t>
            </a:r>
          </a:p>
          <a:p>
            <a:pPr fontAlgn="ctr">
              <a:lnSpc>
                <a:spcPts val="1900"/>
              </a:lnSpc>
            </a:pPr>
            <a:r>
              <a:rPr lang="en-US" sz="1200">
                <a:latin typeface="Huawei Sans" panose="020C0503030203020204" pitchFamily="34" charset="0"/>
                <a:cs typeface="Courier New" panose="02070309020205020404" pitchFamily="49" charset="0"/>
              </a:rPr>
              <a:t>1	common	UT:GE0/0/1(U)	GE0/0/2(U)	GE0/0/3(U) ……</a:t>
            </a:r>
          </a:p>
          <a:p>
            <a:pPr fontAlgn="ctr">
              <a:lnSpc>
                <a:spcPts val="1900"/>
              </a:lnSpc>
            </a:pPr>
            <a:r>
              <a:rPr lang="en-US" sz="1200">
                <a:latin typeface="Huawei Sans" panose="020C0503030203020204" pitchFamily="34" charset="0"/>
                <a:cs typeface="Courier New" panose="02070309020205020404" pitchFamily="49" charset="0"/>
              </a:rPr>
              <a:t>10	common	UT:GE0/0/2(U)	GE0/0/3(U)	GE0/0/4(U) </a:t>
            </a:r>
          </a:p>
          <a:p>
            <a:pPr fontAlgn="ctr">
              <a:lnSpc>
                <a:spcPts val="1900"/>
              </a:lnSpc>
            </a:pPr>
            <a:r>
              <a:rPr lang="en-US" sz="1200">
                <a:latin typeface="Huawei Sans" panose="020C0503030203020204" pitchFamily="34" charset="0"/>
                <a:cs typeface="Courier New" panose="02070309020205020404" pitchFamily="49" charset="0"/>
              </a:rPr>
              <a:t>		TG:GE0/0/1(U)            </a:t>
            </a:r>
          </a:p>
          <a:p>
            <a:pPr fontAlgn="ctr">
              <a:lnSpc>
                <a:spcPts val="1900"/>
              </a:lnSpc>
            </a:pPr>
            <a:r>
              <a:rPr lang="en-US" sz="1200">
                <a:latin typeface="Huawei Sans" panose="020C0503030203020204" pitchFamily="34" charset="0"/>
                <a:cs typeface="Courier New" panose="02070309020205020404" pitchFamily="49" charset="0"/>
              </a:rPr>
              <a:t>……</a:t>
            </a:r>
          </a:p>
        </p:txBody>
      </p:sp>
      <p:sp>
        <p:nvSpPr>
          <p:cNvPr id="9" name="Rectangle 3"/>
          <p:cNvSpPr/>
          <p:nvPr/>
        </p:nvSpPr>
        <p:spPr>
          <a:xfrm>
            <a:off x="6759476" y="1818700"/>
            <a:ext cx="4479378" cy="2169825"/>
          </a:xfrm>
          <a:prstGeom prst="rect">
            <a:avLst/>
          </a:prstGeom>
          <a:solidFill>
            <a:srgbClr val="F4FBFE"/>
          </a:solidFill>
          <a:ln>
            <a:solidFill>
              <a:srgbClr val="99DFF9"/>
            </a:solidFill>
          </a:ln>
        </p:spPr>
        <p:txBody>
          <a:bodyPr wrap="square">
            <a:noAutofit/>
          </a:bodyPr>
          <a:lstStyle/>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[SW1]display mac-vlan mac-address all</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MAC Address	MASK	VLAN	Priority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001e-10dd-dd01	ffff-ffff-ffff	10	0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001e-10dd-dd02	ffff-ffff-ffff	10	0          </a:t>
            </a: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001e-10dd-dd03	ffff-ffff-ffff	10	0          </a:t>
            </a:r>
          </a:p>
          <a:p>
            <a:pPr fontAlgn="ctr">
              <a:lnSpc>
                <a:spcPct val="125000"/>
              </a:lnSpc>
            </a:pP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25000"/>
              </a:lnSpc>
            </a:pPr>
            <a:r>
              <a:rPr lang="en-US" sz="1200">
                <a:latin typeface="Huawei Sans" panose="020C0503030203020204" pitchFamily="34" charset="0"/>
                <a:ea typeface="方正兰亭黑简体" panose="02000000000000000000" pitchFamily="2" charset="-122"/>
                <a:cs typeface="Huawei Sans" panose="020C0503030203020204" pitchFamily="34" charset="0"/>
              </a:rPr>
              <a:t>Total MAC VLAN address count: 3</a:t>
            </a:r>
          </a:p>
        </p:txBody>
      </p:sp>
      <p:grpSp>
        <p:nvGrpSpPr>
          <p:cNvPr id="7" name="组合 6"/>
          <p:cNvGrpSpPr/>
          <p:nvPr/>
        </p:nvGrpSpPr>
        <p:grpSpPr>
          <a:xfrm>
            <a:off x="7919058" y="15793"/>
            <a:ext cx="3834579" cy="312029"/>
            <a:chOff x="7919058" y="15793"/>
            <a:chExt cx="3834579" cy="312029"/>
          </a:xfrm>
        </p:grpSpPr>
        <p:sp>
          <p:nvSpPr>
            <p:cNvPr id="12" name="燕尾形 11"/>
            <p:cNvSpPr/>
            <p:nvPr/>
          </p:nvSpPr>
          <p:spPr bwMode="auto">
            <a:xfrm>
              <a:off x="7919058" y="15793"/>
              <a:ext cx="1800000" cy="312029"/>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dirty="0">
                  <a:latin typeface="Huawei Sans" panose="020C0503030203020204" pitchFamily="34" charset="0"/>
                </a:rPr>
                <a:t>Interface-based VLAN Assignment</a:t>
              </a:r>
            </a:p>
          </p:txBody>
        </p:sp>
        <p:sp>
          <p:nvSpPr>
            <p:cNvPr id="13" name="燕尾形 12"/>
            <p:cNvSpPr/>
            <p:nvPr/>
          </p:nvSpPr>
          <p:spPr bwMode="auto">
            <a:xfrm>
              <a:off x="9593637" y="15793"/>
              <a:ext cx="2160000"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000" b="1" dirty="0">
                  <a:solidFill>
                    <a:schemeClr val="bg1"/>
                  </a:solidFill>
                  <a:latin typeface="Huawei Sans" panose="020C0503030203020204" pitchFamily="34" charset="0"/>
                </a:rPr>
                <a:t>MAC Address-based VLAN Assignment</a:t>
              </a:r>
            </a:p>
          </p:txBody>
        </p:sp>
      </p:grpSp>
    </p:spTree>
    <p:extLst>
      <p:ext uri="{BB962C8B-B14F-4D97-AF65-F5344CB8AC3E}">
        <p14:creationId xmlns:p14="http://schemas.microsoft.com/office/powerpoint/2010/main" val="9914148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smtClean="0"/>
              <a:t>(Multiple) Which of the following statements about the VLAN technology are incorrect? </a:t>
            </a:r>
            <a:r>
              <a:rPr lang="en-US" dirty="0"/>
              <a:t> </a:t>
            </a:r>
            <a:r>
              <a:rPr lang="en-US" dirty="0" smtClean="0"/>
              <a:t>   (     )</a:t>
            </a:r>
          </a:p>
          <a:p>
            <a:pPr lvl="1"/>
            <a:r>
              <a:rPr lang="en-US" dirty="0" smtClean="0"/>
              <a:t>The VLAN technology can isolate a large collision domain into several small collision domains.</a:t>
            </a:r>
          </a:p>
          <a:p>
            <a:pPr lvl="1"/>
            <a:r>
              <a:rPr lang="en-US" dirty="0" smtClean="0"/>
              <a:t>The VLAN technology can isolate a large Layer 2 broadcast domain into several small Layer 2 broadcast domains.</a:t>
            </a:r>
          </a:p>
          <a:p>
            <a:pPr lvl="1"/>
            <a:r>
              <a:rPr lang="en-US" dirty="0" smtClean="0"/>
              <a:t>PCs in different VLANs cannot communicate.</a:t>
            </a:r>
          </a:p>
          <a:p>
            <a:pPr lvl="1"/>
            <a:r>
              <a:rPr lang="en-US" dirty="0" smtClean="0"/>
              <a:t>PCs in the same VLAN can communicate at Layer 2.</a:t>
            </a:r>
          </a:p>
          <a:p>
            <a:r>
              <a:rPr lang="en-US" dirty="0" smtClean="0"/>
              <a:t>If the PVID of a trunk interface is 5 and the port trunk allow-pass </a:t>
            </a:r>
            <a:r>
              <a:rPr lang="en-US" dirty="0" err="1" smtClean="0"/>
              <a:t>vlan</a:t>
            </a:r>
            <a:r>
              <a:rPr lang="en-US" dirty="0" smtClean="0"/>
              <a:t> 2 3 command is run on the interface, which VLANs' frames can be transmitted through the trunk interface?</a:t>
            </a:r>
            <a:endParaRPr lang="en-US" dirty="0"/>
          </a:p>
        </p:txBody>
      </p:sp>
    </p:spTree>
    <p:extLst>
      <p:ext uri="{BB962C8B-B14F-4D97-AF65-F5344CB8AC3E}">
        <p14:creationId xmlns:p14="http://schemas.microsoft.com/office/powerpoint/2010/main" val="1898905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smtClean="0"/>
              <a:t>What Is VLAN</a:t>
            </a:r>
          </a:p>
          <a:p>
            <a:r>
              <a:rPr lang="en-US" smtClean="0">
                <a:solidFill>
                  <a:schemeClr val="bg1">
                    <a:lumMod val="50000"/>
                  </a:schemeClr>
                </a:solidFill>
              </a:rPr>
              <a:t>VLAN Principles</a:t>
            </a:r>
          </a:p>
          <a:p>
            <a:r>
              <a:rPr lang="en-US" smtClean="0">
                <a:solidFill>
                  <a:schemeClr val="bg1">
                    <a:lumMod val="50000"/>
                  </a:schemeClr>
                </a:solidFill>
              </a:rPr>
              <a:t>VLAN Applications</a:t>
            </a:r>
          </a:p>
          <a:p>
            <a:r>
              <a:rPr lang="en-US" smtClean="0">
                <a:solidFill>
                  <a:schemeClr val="bg1">
                    <a:lumMod val="50000"/>
                  </a:schemeClr>
                </a:solidFill>
              </a:rPr>
              <a:t>VLAN Configuration Examples</a:t>
            </a:r>
            <a:endParaRPr lang="en-US">
              <a:solidFill>
                <a:schemeClr val="bg1">
                  <a:lumMod val="50000"/>
                </a:schemeClr>
              </a:solidFill>
            </a:endParaRPr>
          </a:p>
        </p:txBody>
      </p:sp>
    </p:spTree>
    <p:extLst>
      <p:ext uri="{BB962C8B-B14F-4D97-AF65-F5344CB8AC3E}">
        <p14:creationId xmlns:p14="http://schemas.microsoft.com/office/powerpoint/2010/main" val="38675573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smtClean="0"/>
              <a:t>This course describes the VLAN technology, including the functions, identification, assignment, data exchange, planning, application, and basic configuration of VLANs.</a:t>
            </a:r>
          </a:p>
          <a:p>
            <a:r>
              <a:rPr lang="en-US" smtClean="0"/>
              <a:t>The VLAN technology can divide a physical LAN into multiple broadcast domains so that network devices in the same VLAN can directly communicate at Layer 2, while devices in different VLANs cannot.</a:t>
            </a:r>
          </a:p>
          <a:p>
            <a:endParaRPr lang="en-US" altLang="zh-CN" smtClean="0"/>
          </a:p>
          <a:p>
            <a:endParaRPr lang="zh-CN" altLang="en-US" smtClean="0"/>
          </a:p>
          <a:p>
            <a:endParaRPr lang="zh-CN" altLang="en-US" dirty="0"/>
          </a:p>
        </p:txBody>
      </p:sp>
    </p:spTree>
    <p:extLst>
      <p:ext uri="{BB962C8B-B14F-4D97-AF65-F5344CB8AC3E}">
        <p14:creationId xmlns:p14="http://schemas.microsoft.com/office/powerpoint/2010/main" val="1095357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572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矩形 191"/>
          <p:cNvSpPr/>
          <p:nvPr/>
        </p:nvSpPr>
        <p:spPr>
          <a:xfrm>
            <a:off x="1007584" y="1484784"/>
            <a:ext cx="7392672" cy="489696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文本占位符 22"/>
          <p:cNvSpPr>
            <a:spLocks noGrp="1"/>
          </p:cNvSpPr>
          <p:nvPr>
            <p:ph type="body" sz="quarter" idx="10"/>
          </p:nvPr>
        </p:nvSpPr>
        <p:spPr>
          <a:xfrm>
            <a:off x="8631647" y="1484783"/>
            <a:ext cx="3126405" cy="3655035"/>
          </a:xfrm>
        </p:spPr>
        <p:txBody>
          <a:bodyPr/>
          <a:lstStyle/>
          <a:p>
            <a:pPr algn="l"/>
            <a:r>
              <a:rPr lang="en-US" sz="1600" smtClean="0"/>
              <a:t>On a typical switching network,broadcast frames or unknown unicast frames sent by a PC are flooded in the entire broadcast domain.</a:t>
            </a:r>
          </a:p>
          <a:p>
            <a:pPr algn="l"/>
            <a:r>
              <a:rPr lang="en-US" sz="1600" smtClean="0"/>
              <a:t>The larger the broadcast domain is, the more serious network security and junk traffic problems are.</a:t>
            </a:r>
            <a:endParaRPr lang="en-US" sz="1600" dirty="0"/>
          </a:p>
        </p:txBody>
      </p:sp>
      <p:sp>
        <p:nvSpPr>
          <p:cNvPr id="2" name="标题 1"/>
          <p:cNvSpPr>
            <a:spLocks noGrp="1"/>
          </p:cNvSpPr>
          <p:nvPr>
            <p:ph type="title"/>
          </p:nvPr>
        </p:nvSpPr>
        <p:spPr/>
        <p:txBody>
          <a:bodyPr/>
          <a:lstStyle/>
          <a:p>
            <a:r>
              <a:rPr lang="en-US" smtClean="0"/>
              <a:t>Issues Facing a Traditional Ethernet</a:t>
            </a:r>
            <a:endParaRPr lang="en-US"/>
          </a:p>
        </p:txBody>
      </p:sp>
      <p:pic>
        <p:nvPicPr>
          <p:cNvPr id="3" name="图片 2" descr="PC.png"/>
          <p:cNvPicPr>
            <a:picLocks noChangeAspect="1"/>
          </p:cNvPicPr>
          <p:nvPr/>
        </p:nvPicPr>
        <p:blipFill>
          <a:blip r:embed="rId3" cstate="print"/>
          <a:stretch>
            <a:fillRect/>
          </a:stretch>
        </p:blipFill>
        <p:spPr>
          <a:xfrm>
            <a:off x="1343472" y="3501008"/>
            <a:ext cx="609376" cy="468000"/>
          </a:xfrm>
          <a:prstGeom prst="rect">
            <a:avLst/>
          </a:prstGeom>
        </p:spPr>
      </p:pic>
      <p:pic>
        <p:nvPicPr>
          <p:cNvPr id="12" name="图片 11" descr="PC.png"/>
          <p:cNvPicPr>
            <a:picLocks noChangeAspect="1"/>
          </p:cNvPicPr>
          <p:nvPr/>
        </p:nvPicPr>
        <p:blipFill>
          <a:blip r:embed="rId3" cstate="print"/>
          <a:stretch>
            <a:fillRect/>
          </a:stretch>
        </p:blipFill>
        <p:spPr>
          <a:xfrm>
            <a:off x="4079077" y="1700166"/>
            <a:ext cx="468751" cy="360000"/>
          </a:xfrm>
          <a:prstGeom prst="rect">
            <a:avLst/>
          </a:prstGeom>
        </p:spPr>
      </p:pic>
      <p:pic>
        <p:nvPicPr>
          <p:cNvPr id="13" name="图片 12" descr="PC.png"/>
          <p:cNvPicPr>
            <a:picLocks noChangeAspect="1"/>
          </p:cNvPicPr>
          <p:nvPr/>
        </p:nvPicPr>
        <p:blipFill>
          <a:blip r:embed="rId3" cstate="print"/>
          <a:stretch>
            <a:fillRect/>
          </a:stretch>
        </p:blipFill>
        <p:spPr>
          <a:xfrm>
            <a:off x="4691145" y="1700166"/>
            <a:ext cx="468751" cy="360000"/>
          </a:xfrm>
          <a:prstGeom prst="rect">
            <a:avLst/>
          </a:prstGeom>
        </p:spPr>
      </p:pic>
      <p:pic>
        <p:nvPicPr>
          <p:cNvPr id="14" name="图片 13" descr="PC.png"/>
          <p:cNvPicPr>
            <a:picLocks noChangeAspect="1"/>
          </p:cNvPicPr>
          <p:nvPr/>
        </p:nvPicPr>
        <p:blipFill>
          <a:blip r:embed="rId3" cstate="print"/>
          <a:stretch>
            <a:fillRect/>
          </a:stretch>
        </p:blipFill>
        <p:spPr>
          <a:xfrm>
            <a:off x="6071298" y="1700166"/>
            <a:ext cx="468751" cy="360000"/>
          </a:xfrm>
          <a:prstGeom prst="rect">
            <a:avLst/>
          </a:prstGeom>
        </p:spPr>
      </p:pic>
      <p:pic>
        <p:nvPicPr>
          <p:cNvPr id="15" name="图片 14" descr="PC.png"/>
          <p:cNvPicPr>
            <a:picLocks noChangeAspect="1"/>
          </p:cNvPicPr>
          <p:nvPr/>
        </p:nvPicPr>
        <p:blipFill>
          <a:blip r:embed="rId3" cstate="print"/>
          <a:stretch>
            <a:fillRect/>
          </a:stretch>
        </p:blipFill>
        <p:spPr>
          <a:xfrm>
            <a:off x="6659363" y="1700166"/>
            <a:ext cx="468751" cy="360000"/>
          </a:xfrm>
          <a:prstGeom prst="rect">
            <a:avLst/>
          </a:prstGeom>
        </p:spPr>
      </p:pic>
      <p:pic>
        <p:nvPicPr>
          <p:cNvPr id="16" name="图片 15" descr="PC.png"/>
          <p:cNvPicPr>
            <a:picLocks noChangeAspect="1"/>
          </p:cNvPicPr>
          <p:nvPr/>
        </p:nvPicPr>
        <p:blipFill>
          <a:blip r:embed="rId3" cstate="print"/>
          <a:stretch>
            <a:fillRect/>
          </a:stretch>
        </p:blipFill>
        <p:spPr>
          <a:xfrm>
            <a:off x="7247429" y="1700166"/>
            <a:ext cx="468751" cy="360000"/>
          </a:xfrm>
          <a:prstGeom prst="rect">
            <a:avLst/>
          </a:prstGeom>
        </p:spPr>
      </p:pic>
      <p:pic>
        <p:nvPicPr>
          <p:cNvPr id="17" name="图片 16" descr="PC.png"/>
          <p:cNvPicPr>
            <a:picLocks noChangeAspect="1"/>
          </p:cNvPicPr>
          <p:nvPr/>
        </p:nvPicPr>
        <p:blipFill>
          <a:blip r:embed="rId3" cstate="print"/>
          <a:stretch>
            <a:fillRect/>
          </a:stretch>
        </p:blipFill>
        <p:spPr>
          <a:xfrm>
            <a:off x="7247429" y="2295582"/>
            <a:ext cx="468751" cy="360000"/>
          </a:xfrm>
          <a:prstGeom prst="rect">
            <a:avLst/>
          </a:prstGeom>
        </p:spPr>
      </p:pic>
      <p:pic>
        <p:nvPicPr>
          <p:cNvPr id="18" name="图片 17" descr="PC.png"/>
          <p:cNvPicPr>
            <a:picLocks noChangeAspect="1"/>
          </p:cNvPicPr>
          <p:nvPr/>
        </p:nvPicPr>
        <p:blipFill>
          <a:blip r:embed="rId3" cstate="print"/>
          <a:stretch>
            <a:fillRect/>
          </a:stretch>
        </p:blipFill>
        <p:spPr>
          <a:xfrm>
            <a:off x="7247429" y="2749620"/>
            <a:ext cx="468751" cy="360000"/>
          </a:xfrm>
          <a:prstGeom prst="rect">
            <a:avLst/>
          </a:prstGeom>
        </p:spPr>
      </p:pic>
      <p:pic>
        <p:nvPicPr>
          <p:cNvPr id="19" name="图片 18" descr="PC.png"/>
          <p:cNvPicPr>
            <a:picLocks noChangeAspect="1"/>
          </p:cNvPicPr>
          <p:nvPr/>
        </p:nvPicPr>
        <p:blipFill>
          <a:blip r:embed="rId3" cstate="print"/>
          <a:stretch>
            <a:fillRect/>
          </a:stretch>
        </p:blipFill>
        <p:spPr>
          <a:xfrm>
            <a:off x="5483233" y="1700166"/>
            <a:ext cx="468751" cy="360000"/>
          </a:xfrm>
          <a:prstGeom prst="rect">
            <a:avLst/>
          </a:prstGeom>
        </p:spPr>
      </p:pic>
      <p:pic>
        <p:nvPicPr>
          <p:cNvPr id="20" name="图片 19" descr="PC.png"/>
          <p:cNvPicPr>
            <a:picLocks noChangeAspect="1"/>
          </p:cNvPicPr>
          <p:nvPr/>
        </p:nvPicPr>
        <p:blipFill>
          <a:blip r:embed="rId3" cstate="print"/>
          <a:stretch>
            <a:fillRect/>
          </a:stretch>
        </p:blipFill>
        <p:spPr>
          <a:xfrm>
            <a:off x="7247429" y="3274347"/>
            <a:ext cx="468751" cy="360000"/>
          </a:xfrm>
          <a:prstGeom prst="rect">
            <a:avLst/>
          </a:prstGeom>
        </p:spPr>
      </p:pic>
      <p:pic>
        <p:nvPicPr>
          <p:cNvPr id="21" name="图片 20" descr="PC.png"/>
          <p:cNvPicPr>
            <a:picLocks noChangeAspect="1"/>
          </p:cNvPicPr>
          <p:nvPr/>
        </p:nvPicPr>
        <p:blipFill>
          <a:blip r:embed="rId3" cstate="print"/>
          <a:stretch>
            <a:fillRect/>
          </a:stretch>
        </p:blipFill>
        <p:spPr>
          <a:xfrm>
            <a:off x="7247429" y="3799074"/>
            <a:ext cx="468751" cy="360000"/>
          </a:xfrm>
          <a:prstGeom prst="rect">
            <a:avLst/>
          </a:prstGeom>
        </p:spPr>
      </p:pic>
      <p:pic>
        <p:nvPicPr>
          <p:cNvPr id="22" name="图片 21" descr="PC.png"/>
          <p:cNvPicPr>
            <a:picLocks noChangeAspect="1"/>
          </p:cNvPicPr>
          <p:nvPr/>
        </p:nvPicPr>
        <p:blipFill>
          <a:blip r:embed="rId3" cstate="print"/>
          <a:stretch>
            <a:fillRect/>
          </a:stretch>
        </p:blipFill>
        <p:spPr>
          <a:xfrm>
            <a:off x="7247429" y="4323801"/>
            <a:ext cx="468751" cy="360000"/>
          </a:xfrm>
          <a:prstGeom prst="rect">
            <a:avLst/>
          </a:prstGeom>
        </p:spPr>
      </p:pic>
      <p:pic>
        <p:nvPicPr>
          <p:cNvPr id="24" name="图片 23" descr="PC.png"/>
          <p:cNvPicPr>
            <a:picLocks noChangeAspect="1"/>
          </p:cNvPicPr>
          <p:nvPr/>
        </p:nvPicPr>
        <p:blipFill>
          <a:blip r:embed="rId3" cstate="print"/>
          <a:stretch>
            <a:fillRect/>
          </a:stretch>
        </p:blipFill>
        <p:spPr>
          <a:xfrm>
            <a:off x="7247429" y="4779818"/>
            <a:ext cx="468751" cy="360000"/>
          </a:xfrm>
          <a:prstGeom prst="rect">
            <a:avLst/>
          </a:prstGeom>
        </p:spPr>
      </p:pic>
      <p:cxnSp>
        <p:nvCxnSpPr>
          <p:cNvPr id="33" name="直接连接符 32"/>
          <p:cNvCxnSpPr>
            <a:stCxn id="3" idx="3"/>
            <a:endCxn id="4" idx="1"/>
          </p:cNvCxnSpPr>
          <p:nvPr/>
        </p:nvCxnSpPr>
        <p:spPr bwMode="auto">
          <a:xfrm>
            <a:off x="1952848" y="3735008"/>
            <a:ext cx="104680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5" name="图片 34" descr="PC.png"/>
          <p:cNvPicPr>
            <a:picLocks noChangeAspect="1"/>
          </p:cNvPicPr>
          <p:nvPr/>
        </p:nvPicPr>
        <p:blipFill>
          <a:blip r:embed="rId3" cstate="print"/>
          <a:stretch>
            <a:fillRect/>
          </a:stretch>
        </p:blipFill>
        <p:spPr>
          <a:xfrm>
            <a:off x="4079077" y="5373256"/>
            <a:ext cx="468751" cy="360000"/>
          </a:xfrm>
          <a:prstGeom prst="rect">
            <a:avLst/>
          </a:prstGeom>
        </p:spPr>
      </p:pic>
      <p:pic>
        <p:nvPicPr>
          <p:cNvPr id="36" name="图片 35" descr="PC.png"/>
          <p:cNvPicPr>
            <a:picLocks noChangeAspect="1"/>
          </p:cNvPicPr>
          <p:nvPr/>
        </p:nvPicPr>
        <p:blipFill>
          <a:blip r:embed="rId3" cstate="print"/>
          <a:stretch>
            <a:fillRect/>
          </a:stretch>
        </p:blipFill>
        <p:spPr>
          <a:xfrm>
            <a:off x="4655840" y="5373256"/>
            <a:ext cx="468751" cy="360000"/>
          </a:xfrm>
          <a:prstGeom prst="rect">
            <a:avLst/>
          </a:prstGeom>
        </p:spPr>
      </p:pic>
      <p:pic>
        <p:nvPicPr>
          <p:cNvPr id="37" name="图片 36" descr="PC.png"/>
          <p:cNvPicPr>
            <a:picLocks noChangeAspect="1"/>
          </p:cNvPicPr>
          <p:nvPr/>
        </p:nvPicPr>
        <p:blipFill>
          <a:blip r:embed="rId3" cstate="print"/>
          <a:stretch>
            <a:fillRect/>
          </a:stretch>
        </p:blipFill>
        <p:spPr>
          <a:xfrm>
            <a:off x="5987988" y="5373256"/>
            <a:ext cx="468751" cy="360000"/>
          </a:xfrm>
          <a:prstGeom prst="rect">
            <a:avLst/>
          </a:prstGeom>
        </p:spPr>
      </p:pic>
      <p:pic>
        <p:nvPicPr>
          <p:cNvPr id="38" name="图片 37" descr="PC.png"/>
          <p:cNvPicPr>
            <a:picLocks noChangeAspect="1"/>
          </p:cNvPicPr>
          <p:nvPr/>
        </p:nvPicPr>
        <p:blipFill>
          <a:blip r:embed="rId3" cstate="print"/>
          <a:stretch>
            <a:fillRect/>
          </a:stretch>
        </p:blipFill>
        <p:spPr>
          <a:xfrm>
            <a:off x="6528048" y="5373256"/>
            <a:ext cx="468751" cy="360000"/>
          </a:xfrm>
          <a:prstGeom prst="rect">
            <a:avLst/>
          </a:prstGeom>
        </p:spPr>
      </p:pic>
      <p:pic>
        <p:nvPicPr>
          <p:cNvPr id="39" name="图片 38" descr="PC.png"/>
          <p:cNvPicPr>
            <a:picLocks noChangeAspect="1"/>
          </p:cNvPicPr>
          <p:nvPr/>
        </p:nvPicPr>
        <p:blipFill>
          <a:blip r:embed="rId3" cstate="print"/>
          <a:stretch>
            <a:fillRect/>
          </a:stretch>
        </p:blipFill>
        <p:spPr>
          <a:xfrm>
            <a:off x="7247429" y="5373256"/>
            <a:ext cx="468751" cy="360000"/>
          </a:xfrm>
          <a:prstGeom prst="rect">
            <a:avLst/>
          </a:prstGeom>
        </p:spPr>
      </p:pic>
      <p:pic>
        <p:nvPicPr>
          <p:cNvPr id="40" name="图片 39" descr="PC.png"/>
          <p:cNvPicPr>
            <a:picLocks noChangeAspect="1"/>
          </p:cNvPicPr>
          <p:nvPr/>
        </p:nvPicPr>
        <p:blipFill>
          <a:blip r:embed="rId3" cstate="print"/>
          <a:stretch>
            <a:fillRect/>
          </a:stretch>
        </p:blipFill>
        <p:spPr>
          <a:xfrm>
            <a:off x="5447928" y="5373256"/>
            <a:ext cx="468751" cy="360000"/>
          </a:xfrm>
          <a:prstGeom prst="rect">
            <a:avLst/>
          </a:prstGeom>
        </p:spPr>
      </p:pic>
      <p:cxnSp>
        <p:nvCxnSpPr>
          <p:cNvPr id="43" name="直接连接符 42"/>
          <p:cNvCxnSpPr>
            <a:stCxn id="4" idx="3"/>
            <a:endCxn id="5" idx="1"/>
          </p:cNvCxnSpPr>
          <p:nvPr/>
        </p:nvCxnSpPr>
        <p:spPr bwMode="auto">
          <a:xfrm flipV="1">
            <a:off x="3570388" y="3734366"/>
            <a:ext cx="833424" cy="6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5" idx="3"/>
            <a:endCxn id="6" idx="1"/>
          </p:cNvCxnSpPr>
          <p:nvPr/>
        </p:nvCxnSpPr>
        <p:spPr bwMode="auto">
          <a:xfrm>
            <a:off x="4974544" y="3734366"/>
            <a:ext cx="10134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4" idx="1"/>
            <a:endCxn id="7" idx="2"/>
          </p:cNvCxnSpPr>
          <p:nvPr/>
        </p:nvCxnSpPr>
        <p:spPr bwMode="auto">
          <a:xfrm flipV="1">
            <a:off x="2999656" y="2960254"/>
            <a:ext cx="1689522" cy="774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 idx="1"/>
            <a:endCxn id="8" idx="0"/>
          </p:cNvCxnSpPr>
          <p:nvPr/>
        </p:nvCxnSpPr>
        <p:spPr bwMode="auto">
          <a:xfrm>
            <a:off x="2999656" y="3735008"/>
            <a:ext cx="1689522" cy="7734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 idx="1"/>
            <a:endCxn id="9" idx="2"/>
          </p:cNvCxnSpPr>
          <p:nvPr/>
        </p:nvCxnSpPr>
        <p:spPr bwMode="auto">
          <a:xfrm flipV="1">
            <a:off x="4403812" y="2960254"/>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9656" y="3501008"/>
            <a:ext cx="570732" cy="468000"/>
          </a:xfrm>
          <a:prstGeom prst="rect">
            <a:avLst/>
          </a:prstGeom>
        </p:spPr>
      </p:pic>
      <p:cxnSp>
        <p:nvCxnSpPr>
          <p:cNvPr id="63" name="直接连接符 62"/>
          <p:cNvCxnSpPr>
            <a:stCxn id="5" idx="1"/>
            <a:endCxn id="10" idx="0"/>
          </p:cNvCxnSpPr>
          <p:nvPr/>
        </p:nvCxnSpPr>
        <p:spPr bwMode="auto">
          <a:xfrm>
            <a:off x="4403812" y="3734366"/>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 name="图片 4"/>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403812" y="3500366"/>
            <a:ext cx="570732" cy="468000"/>
          </a:xfrm>
          <a:prstGeom prst="rect">
            <a:avLst/>
          </a:prstGeom>
        </p:spPr>
      </p:pic>
      <p:cxnSp>
        <p:nvCxnSpPr>
          <p:cNvPr id="73" name="直接连接符 72"/>
          <p:cNvCxnSpPr>
            <a:endCxn id="12" idx="2"/>
          </p:cNvCxnSpPr>
          <p:nvPr/>
        </p:nvCxnSpPr>
        <p:spPr bwMode="auto">
          <a:xfrm flipH="1" flipV="1">
            <a:off x="4313453" y="2060166"/>
            <a:ext cx="37839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endCxn id="13" idx="2"/>
          </p:cNvCxnSpPr>
          <p:nvPr/>
        </p:nvCxnSpPr>
        <p:spPr bwMode="auto">
          <a:xfrm flipV="1">
            <a:off x="4691844" y="2060166"/>
            <a:ext cx="233677"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03812" y="2492254"/>
            <a:ext cx="570732" cy="468000"/>
          </a:xfrm>
          <a:prstGeom prst="rect">
            <a:avLst/>
          </a:prstGeom>
        </p:spPr>
      </p:pic>
      <p:cxnSp>
        <p:nvCxnSpPr>
          <p:cNvPr id="79" name="直接连接符 78"/>
          <p:cNvCxnSpPr>
            <a:endCxn id="19" idx="2"/>
          </p:cNvCxnSpPr>
          <p:nvPr/>
        </p:nvCxnSpPr>
        <p:spPr bwMode="auto">
          <a:xfrm flipH="1" flipV="1">
            <a:off x="5717609" y="2060166"/>
            <a:ext cx="55841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a:endCxn id="14" idx="2"/>
          </p:cNvCxnSpPr>
          <p:nvPr/>
        </p:nvCxnSpPr>
        <p:spPr bwMode="auto">
          <a:xfrm flipV="1">
            <a:off x="6276020" y="2060166"/>
            <a:ext cx="29654"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5" name="直接连接符 84"/>
          <p:cNvCxnSpPr>
            <a:endCxn id="15" idx="2"/>
          </p:cNvCxnSpPr>
          <p:nvPr/>
        </p:nvCxnSpPr>
        <p:spPr bwMode="auto">
          <a:xfrm flipV="1">
            <a:off x="6312024" y="2060166"/>
            <a:ext cx="58171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cxnSpLocks/>
            <a:endCxn id="16" idx="2"/>
          </p:cNvCxnSpPr>
          <p:nvPr/>
        </p:nvCxnSpPr>
        <p:spPr bwMode="auto">
          <a:xfrm flipV="1">
            <a:off x="6276020" y="2060166"/>
            <a:ext cx="120578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17" idx="1"/>
          </p:cNvCxnSpPr>
          <p:nvPr/>
        </p:nvCxnSpPr>
        <p:spPr bwMode="auto">
          <a:xfrm flipV="1">
            <a:off x="6312024" y="2475582"/>
            <a:ext cx="935405" cy="252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9" name="直接连接符 98"/>
          <p:cNvCxnSpPr>
            <a:endCxn id="18" idx="1"/>
          </p:cNvCxnSpPr>
          <p:nvPr/>
        </p:nvCxnSpPr>
        <p:spPr bwMode="auto">
          <a:xfrm>
            <a:off x="6276020" y="2744924"/>
            <a:ext cx="971409" cy="1846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87988" y="2492254"/>
            <a:ext cx="570732" cy="468000"/>
          </a:xfrm>
          <a:prstGeom prst="rect">
            <a:avLst/>
          </a:prstGeom>
        </p:spPr>
      </p:pic>
      <p:cxnSp>
        <p:nvCxnSpPr>
          <p:cNvPr id="102" name="直接连接符 101"/>
          <p:cNvCxnSpPr>
            <a:endCxn id="20" idx="1"/>
          </p:cNvCxnSpPr>
          <p:nvPr/>
        </p:nvCxnSpPr>
        <p:spPr bwMode="auto">
          <a:xfrm flipV="1">
            <a:off x="6240016" y="3454347"/>
            <a:ext cx="1007413" cy="2986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a:endCxn id="21" idx="1"/>
          </p:cNvCxnSpPr>
          <p:nvPr/>
        </p:nvCxnSpPr>
        <p:spPr bwMode="auto">
          <a:xfrm>
            <a:off x="6276020" y="3753036"/>
            <a:ext cx="971409" cy="2260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7988" y="3500366"/>
            <a:ext cx="570732" cy="468000"/>
          </a:xfrm>
          <a:prstGeom prst="rect">
            <a:avLst/>
          </a:prstGeom>
        </p:spPr>
      </p:pic>
      <p:cxnSp>
        <p:nvCxnSpPr>
          <p:cNvPr id="108" name="直接连接符 107"/>
          <p:cNvCxnSpPr>
            <a:endCxn id="22" idx="1"/>
          </p:cNvCxnSpPr>
          <p:nvPr/>
        </p:nvCxnSpPr>
        <p:spPr bwMode="auto">
          <a:xfrm flipV="1">
            <a:off x="6276020" y="4503801"/>
            <a:ext cx="971409" cy="2573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a:endCxn id="24" idx="1"/>
          </p:cNvCxnSpPr>
          <p:nvPr/>
        </p:nvCxnSpPr>
        <p:spPr bwMode="auto">
          <a:xfrm>
            <a:off x="6312024" y="4743814"/>
            <a:ext cx="935405" cy="2160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a:cxnSpLocks/>
            <a:endCxn id="39" idx="0"/>
          </p:cNvCxnSpPr>
          <p:nvPr/>
        </p:nvCxnSpPr>
        <p:spPr bwMode="auto">
          <a:xfrm>
            <a:off x="6276020" y="4761148"/>
            <a:ext cx="120578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endCxn id="38" idx="0"/>
          </p:cNvCxnSpPr>
          <p:nvPr/>
        </p:nvCxnSpPr>
        <p:spPr bwMode="auto">
          <a:xfrm>
            <a:off x="6144705" y="4761148"/>
            <a:ext cx="617719"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直接连接符 119"/>
          <p:cNvCxnSpPr>
            <a:endCxn id="37" idx="0"/>
          </p:cNvCxnSpPr>
          <p:nvPr/>
        </p:nvCxnSpPr>
        <p:spPr bwMode="auto">
          <a:xfrm>
            <a:off x="6192710" y="4761148"/>
            <a:ext cx="29654"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endCxn id="40" idx="0"/>
          </p:cNvCxnSpPr>
          <p:nvPr/>
        </p:nvCxnSpPr>
        <p:spPr bwMode="auto">
          <a:xfrm flipH="1">
            <a:off x="5682304" y="4761148"/>
            <a:ext cx="59441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0" name="图片 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87988" y="4508478"/>
            <a:ext cx="570732" cy="468000"/>
          </a:xfrm>
          <a:prstGeom prst="rect">
            <a:avLst/>
          </a:prstGeom>
        </p:spPr>
      </p:pic>
      <p:cxnSp>
        <p:nvCxnSpPr>
          <p:cNvPr id="128" name="直接连接符 127"/>
          <p:cNvCxnSpPr>
            <a:endCxn id="35" idx="0"/>
          </p:cNvCxnSpPr>
          <p:nvPr/>
        </p:nvCxnSpPr>
        <p:spPr bwMode="auto">
          <a:xfrm flipH="1">
            <a:off x="4313453" y="4725144"/>
            <a:ext cx="378391"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endCxn id="36" idx="0"/>
          </p:cNvCxnSpPr>
          <p:nvPr/>
        </p:nvCxnSpPr>
        <p:spPr bwMode="auto">
          <a:xfrm>
            <a:off x="4656539" y="4725144"/>
            <a:ext cx="233677"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03812" y="4508478"/>
            <a:ext cx="570732" cy="468000"/>
          </a:xfrm>
          <a:prstGeom prst="rect">
            <a:avLst/>
          </a:prstGeom>
        </p:spPr>
      </p:pic>
      <p:cxnSp>
        <p:nvCxnSpPr>
          <p:cNvPr id="136" name="直接连接符 135"/>
          <p:cNvCxnSpPr/>
          <p:nvPr/>
        </p:nvCxnSpPr>
        <p:spPr bwMode="auto">
          <a:xfrm>
            <a:off x="2063612"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1677747" y="3079720"/>
            <a:ext cx="1275667" cy="523220"/>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Unicast frame</a:t>
            </a:r>
          </a:p>
        </p:txBody>
      </p:sp>
      <p:cxnSp>
        <p:nvCxnSpPr>
          <p:cNvPr id="138" name="直接连接符 137"/>
          <p:cNvCxnSpPr/>
          <p:nvPr/>
        </p:nvCxnSpPr>
        <p:spPr bwMode="auto">
          <a:xfrm>
            <a:off x="3719736"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auto">
          <a:xfrm>
            <a:off x="5102068"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auto">
          <a:xfrm flipV="1">
            <a:off x="5102068" y="3159638"/>
            <a:ext cx="489876"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auto">
          <a:xfrm>
            <a:off x="5102068" y="4131746"/>
            <a:ext cx="525880"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bwMode="auto">
          <a:xfrm flipH="1" flipV="1">
            <a:off x="5699956" y="2187530"/>
            <a:ext cx="216024"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bwMode="auto">
          <a:xfrm flipV="1">
            <a:off x="6240016" y="2096852"/>
            <a:ext cx="0" cy="342706"/>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bwMode="auto">
          <a:xfrm flipV="1">
            <a:off x="6528048" y="2151526"/>
            <a:ext cx="216024" cy="288032"/>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bwMode="auto">
          <a:xfrm flipV="1">
            <a:off x="6672064" y="2259538"/>
            <a:ext cx="360040"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auto">
          <a:xfrm flipV="1">
            <a:off x="6672064" y="2439558"/>
            <a:ext cx="432048" cy="144016"/>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auto">
          <a:xfrm>
            <a:off x="6672064" y="2727590"/>
            <a:ext cx="468052" cy="108012"/>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auto">
          <a:xfrm flipV="1">
            <a:off x="6672064" y="3411666"/>
            <a:ext cx="432048" cy="144016"/>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1271464" y="3933056"/>
            <a:ext cx="72008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PC1</a:t>
            </a:r>
          </a:p>
        </p:txBody>
      </p:sp>
      <p:sp>
        <p:nvSpPr>
          <p:cNvPr id="194" name="矩形 193"/>
          <p:cNvSpPr/>
          <p:nvPr/>
        </p:nvSpPr>
        <p:spPr>
          <a:xfrm>
            <a:off x="7608168" y="3284984"/>
            <a:ext cx="72008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PC2</a:t>
            </a:r>
          </a:p>
        </p:txBody>
      </p:sp>
      <p:cxnSp>
        <p:nvCxnSpPr>
          <p:cNvPr id="86" name="直接连接符 85"/>
          <p:cNvCxnSpPr/>
          <p:nvPr/>
        </p:nvCxnSpPr>
        <p:spPr bwMode="auto">
          <a:xfrm>
            <a:off x="1523492" y="5553236"/>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bwMode="auto">
          <a:xfrm>
            <a:off x="1523492" y="5877272"/>
            <a:ext cx="540000" cy="0"/>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969042" y="5389475"/>
            <a:ext cx="1089121" cy="523220"/>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Valid traffic</a:t>
            </a:r>
          </a:p>
        </p:txBody>
      </p:sp>
      <p:sp>
        <p:nvSpPr>
          <p:cNvPr id="90" name="矩形 89"/>
          <p:cNvSpPr/>
          <p:nvPr/>
        </p:nvSpPr>
        <p:spPr>
          <a:xfrm>
            <a:off x="1969042" y="5697252"/>
            <a:ext cx="1089121" cy="523220"/>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Junk traffic</a:t>
            </a:r>
          </a:p>
        </p:txBody>
      </p:sp>
      <p:sp>
        <p:nvSpPr>
          <p:cNvPr id="91" name="矩形 90"/>
          <p:cNvSpPr/>
          <p:nvPr/>
        </p:nvSpPr>
        <p:spPr>
          <a:xfrm>
            <a:off x="2891644" y="393305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92" name="矩形 91"/>
          <p:cNvSpPr/>
          <p:nvPr/>
        </p:nvSpPr>
        <p:spPr>
          <a:xfrm>
            <a:off x="4295800" y="393305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93" name="矩形 92"/>
          <p:cNvSpPr/>
          <p:nvPr/>
        </p:nvSpPr>
        <p:spPr>
          <a:xfrm>
            <a:off x="5915980" y="393305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SW3</a:t>
            </a:r>
          </a:p>
        </p:txBody>
      </p:sp>
      <p:sp>
        <p:nvSpPr>
          <p:cNvPr id="94" name="矩形 93"/>
          <p:cNvSpPr/>
          <p:nvPr/>
        </p:nvSpPr>
        <p:spPr>
          <a:xfrm>
            <a:off x="3791744" y="2564904"/>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SW4</a:t>
            </a:r>
          </a:p>
        </p:txBody>
      </p:sp>
      <p:sp>
        <p:nvSpPr>
          <p:cNvPr id="95" name="矩形 94"/>
          <p:cNvSpPr/>
          <p:nvPr/>
        </p:nvSpPr>
        <p:spPr>
          <a:xfrm>
            <a:off x="5375920" y="2564904"/>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SW5</a:t>
            </a:r>
          </a:p>
        </p:txBody>
      </p:sp>
      <p:sp>
        <p:nvSpPr>
          <p:cNvPr id="97" name="矩形 96"/>
          <p:cNvSpPr/>
          <p:nvPr/>
        </p:nvSpPr>
        <p:spPr>
          <a:xfrm>
            <a:off x="3791744" y="4574009"/>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SW6</a:t>
            </a:r>
          </a:p>
        </p:txBody>
      </p:sp>
      <p:sp>
        <p:nvSpPr>
          <p:cNvPr id="98" name="矩形 97"/>
          <p:cNvSpPr/>
          <p:nvPr/>
        </p:nvSpPr>
        <p:spPr>
          <a:xfrm>
            <a:off x="5375920" y="458112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SW7</a:t>
            </a:r>
          </a:p>
        </p:txBody>
      </p:sp>
      <p:sp>
        <p:nvSpPr>
          <p:cNvPr id="84" name="矩形 83"/>
          <p:cNvSpPr/>
          <p:nvPr/>
        </p:nvSpPr>
        <p:spPr>
          <a:xfrm>
            <a:off x="2999656" y="5891877"/>
            <a:ext cx="5475274" cy="396584"/>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(Note: This example assumes that the MAC address entry of PC2 exists in the MAC address tables of SW1, SW3, and SW7 rather than SW2 and SW5.)</a:t>
            </a:r>
          </a:p>
        </p:txBody>
      </p:sp>
      <p:sp>
        <p:nvSpPr>
          <p:cNvPr id="193" name="矩形 192"/>
          <p:cNvSpPr/>
          <p:nvPr/>
        </p:nvSpPr>
        <p:spPr>
          <a:xfrm>
            <a:off x="970145" y="1708820"/>
            <a:ext cx="2938610" cy="41471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Layer 2 broadcast domain</a:t>
            </a:r>
          </a:p>
        </p:txBody>
      </p:sp>
    </p:spTree>
    <p:extLst>
      <p:ext uri="{BB962C8B-B14F-4D97-AF65-F5344CB8AC3E}">
        <p14:creationId xmlns:p14="http://schemas.microsoft.com/office/powerpoint/2010/main" val="165694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1007584" y="1484784"/>
            <a:ext cx="7392672" cy="4716524"/>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任意多边形 76"/>
          <p:cNvSpPr/>
          <p:nvPr/>
        </p:nvSpPr>
        <p:spPr>
          <a:xfrm>
            <a:off x="6996100" y="1628800"/>
            <a:ext cx="936104" cy="4212468"/>
          </a:xfrm>
          <a:custGeom>
            <a:avLst/>
            <a:gdLst>
              <a:gd name="connsiteX0" fmla="*/ 347730 w 1004552"/>
              <a:gd name="connsiteY0" fmla="*/ 0 h 4237149"/>
              <a:gd name="connsiteX1" fmla="*/ 978794 w 1004552"/>
              <a:gd name="connsiteY1" fmla="*/ 0 h 4237149"/>
              <a:gd name="connsiteX2" fmla="*/ 978794 w 1004552"/>
              <a:gd name="connsiteY2" fmla="*/ 1545465 h 4237149"/>
              <a:gd name="connsiteX3" fmla="*/ 231820 w 1004552"/>
              <a:gd name="connsiteY3" fmla="*/ 1545465 h 4237149"/>
              <a:gd name="connsiteX4" fmla="*/ 231820 w 1004552"/>
              <a:gd name="connsiteY4" fmla="*/ 2678806 h 4237149"/>
              <a:gd name="connsiteX5" fmla="*/ 1004552 w 1004552"/>
              <a:gd name="connsiteY5" fmla="*/ 2678806 h 4237149"/>
              <a:gd name="connsiteX6" fmla="*/ 1004552 w 1004552"/>
              <a:gd name="connsiteY6" fmla="*/ 4237149 h 4237149"/>
              <a:gd name="connsiteX7" fmla="*/ 270456 w 1004552"/>
              <a:gd name="connsiteY7" fmla="*/ 4237149 h 4237149"/>
              <a:gd name="connsiteX8" fmla="*/ 0 w 1004552"/>
              <a:gd name="connsiteY8" fmla="*/ 2137893 h 4237149"/>
              <a:gd name="connsiteX9" fmla="*/ 347730 w 1004552"/>
              <a:gd name="connsiteY9" fmla="*/ 0 h 4237149"/>
              <a:gd name="connsiteX0" fmla="*/ 347730 w 1065073"/>
              <a:gd name="connsiteY0" fmla="*/ 231679 h 4468828"/>
              <a:gd name="connsiteX1" fmla="*/ 978794 w 1065073"/>
              <a:gd name="connsiteY1" fmla="*/ 231679 h 4468828"/>
              <a:gd name="connsiteX2" fmla="*/ 978794 w 1065073"/>
              <a:gd name="connsiteY2" fmla="*/ 1777144 h 4468828"/>
              <a:gd name="connsiteX3" fmla="*/ 231820 w 1065073"/>
              <a:gd name="connsiteY3" fmla="*/ 1777144 h 4468828"/>
              <a:gd name="connsiteX4" fmla="*/ 231820 w 1065073"/>
              <a:gd name="connsiteY4" fmla="*/ 2910485 h 4468828"/>
              <a:gd name="connsiteX5" fmla="*/ 1004552 w 1065073"/>
              <a:gd name="connsiteY5" fmla="*/ 2910485 h 4468828"/>
              <a:gd name="connsiteX6" fmla="*/ 1004552 w 1065073"/>
              <a:gd name="connsiteY6" fmla="*/ 4468828 h 4468828"/>
              <a:gd name="connsiteX7" fmla="*/ 270456 w 1065073"/>
              <a:gd name="connsiteY7" fmla="*/ 4468828 h 4468828"/>
              <a:gd name="connsiteX8" fmla="*/ 0 w 1065073"/>
              <a:gd name="connsiteY8" fmla="*/ 2369572 h 4468828"/>
              <a:gd name="connsiteX9" fmla="*/ 347730 w 1065073"/>
              <a:gd name="connsiteY9" fmla="*/ 231679 h 4468828"/>
              <a:gd name="connsiteX0" fmla="*/ 347730 w 1074595"/>
              <a:gd name="connsiteY0" fmla="*/ 167304 h 4404453"/>
              <a:gd name="connsiteX1" fmla="*/ 978794 w 1074595"/>
              <a:gd name="connsiteY1" fmla="*/ 167304 h 4404453"/>
              <a:gd name="connsiteX2" fmla="*/ 978794 w 1074595"/>
              <a:gd name="connsiteY2" fmla="*/ 1712769 h 4404453"/>
              <a:gd name="connsiteX3" fmla="*/ 231820 w 1074595"/>
              <a:gd name="connsiteY3" fmla="*/ 1712769 h 4404453"/>
              <a:gd name="connsiteX4" fmla="*/ 231820 w 1074595"/>
              <a:gd name="connsiteY4" fmla="*/ 2846110 h 4404453"/>
              <a:gd name="connsiteX5" fmla="*/ 1004552 w 1074595"/>
              <a:gd name="connsiteY5" fmla="*/ 2846110 h 4404453"/>
              <a:gd name="connsiteX6" fmla="*/ 1004552 w 1074595"/>
              <a:gd name="connsiteY6" fmla="*/ 4404453 h 4404453"/>
              <a:gd name="connsiteX7" fmla="*/ 270456 w 1074595"/>
              <a:gd name="connsiteY7" fmla="*/ 4404453 h 4404453"/>
              <a:gd name="connsiteX8" fmla="*/ 0 w 1074595"/>
              <a:gd name="connsiteY8" fmla="*/ 2305197 h 4404453"/>
              <a:gd name="connsiteX9" fmla="*/ 347730 w 1074595"/>
              <a:gd name="connsiteY9" fmla="*/ 167304 h 4404453"/>
              <a:gd name="connsiteX0" fmla="*/ 347730 w 1060535"/>
              <a:gd name="connsiteY0" fmla="*/ 191025 h 4428174"/>
              <a:gd name="connsiteX1" fmla="*/ 978794 w 1060535"/>
              <a:gd name="connsiteY1" fmla="*/ 191025 h 4428174"/>
              <a:gd name="connsiteX2" fmla="*/ 978794 w 1060535"/>
              <a:gd name="connsiteY2" fmla="*/ 1736490 h 4428174"/>
              <a:gd name="connsiteX3" fmla="*/ 231820 w 1060535"/>
              <a:gd name="connsiteY3" fmla="*/ 1736490 h 4428174"/>
              <a:gd name="connsiteX4" fmla="*/ 231820 w 1060535"/>
              <a:gd name="connsiteY4" fmla="*/ 2869831 h 4428174"/>
              <a:gd name="connsiteX5" fmla="*/ 1004552 w 1060535"/>
              <a:gd name="connsiteY5" fmla="*/ 2869831 h 4428174"/>
              <a:gd name="connsiteX6" fmla="*/ 1004552 w 1060535"/>
              <a:gd name="connsiteY6" fmla="*/ 4428174 h 4428174"/>
              <a:gd name="connsiteX7" fmla="*/ 270456 w 1060535"/>
              <a:gd name="connsiteY7" fmla="*/ 4428174 h 4428174"/>
              <a:gd name="connsiteX8" fmla="*/ 0 w 1060535"/>
              <a:gd name="connsiteY8" fmla="*/ 2328918 h 4428174"/>
              <a:gd name="connsiteX9" fmla="*/ 347730 w 1060535"/>
              <a:gd name="connsiteY9" fmla="*/ 191025 h 4428174"/>
              <a:gd name="connsiteX0" fmla="*/ 347730 w 1060535"/>
              <a:gd name="connsiteY0" fmla="*/ 191025 h 4428174"/>
              <a:gd name="connsiteX1" fmla="*/ 978794 w 1060535"/>
              <a:gd name="connsiteY1" fmla="*/ 191025 h 4428174"/>
              <a:gd name="connsiteX2" fmla="*/ 978794 w 1060535"/>
              <a:gd name="connsiteY2" fmla="*/ 1736490 h 4428174"/>
              <a:gd name="connsiteX3" fmla="*/ 231820 w 1060535"/>
              <a:gd name="connsiteY3" fmla="*/ 1736490 h 4428174"/>
              <a:gd name="connsiteX4" fmla="*/ 231820 w 1060535"/>
              <a:gd name="connsiteY4" fmla="*/ 2869831 h 4428174"/>
              <a:gd name="connsiteX5" fmla="*/ 1004552 w 1060535"/>
              <a:gd name="connsiteY5" fmla="*/ 2869831 h 4428174"/>
              <a:gd name="connsiteX6" fmla="*/ 1004552 w 1060535"/>
              <a:gd name="connsiteY6" fmla="*/ 4428174 h 4428174"/>
              <a:gd name="connsiteX7" fmla="*/ 270456 w 1060535"/>
              <a:gd name="connsiteY7" fmla="*/ 4428174 h 4428174"/>
              <a:gd name="connsiteX8" fmla="*/ 0 w 1060535"/>
              <a:gd name="connsiteY8" fmla="*/ 2328918 h 4428174"/>
              <a:gd name="connsiteX9" fmla="*/ 347730 w 1060535"/>
              <a:gd name="connsiteY9" fmla="*/ 191025 h 4428174"/>
              <a:gd name="connsiteX0" fmla="*/ 347730 w 1060535"/>
              <a:gd name="connsiteY0" fmla="*/ 56298 h 4293447"/>
              <a:gd name="connsiteX1" fmla="*/ 978794 w 1060535"/>
              <a:gd name="connsiteY1" fmla="*/ 56298 h 4293447"/>
              <a:gd name="connsiteX2" fmla="*/ 978794 w 1060535"/>
              <a:gd name="connsiteY2" fmla="*/ 1601763 h 4293447"/>
              <a:gd name="connsiteX3" fmla="*/ 231820 w 1060535"/>
              <a:gd name="connsiteY3" fmla="*/ 1601763 h 4293447"/>
              <a:gd name="connsiteX4" fmla="*/ 231820 w 1060535"/>
              <a:gd name="connsiteY4" fmla="*/ 2735104 h 4293447"/>
              <a:gd name="connsiteX5" fmla="*/ 1004552 w 1060535"/>
              <a:gd name="connsiteY5" fmla="*/ 2735104 h 4293447"/>
              <a:gd name="connsiteX6" fmla="*/ 1004552 w 1060535"/>
              <a:gd name="connsiteY6" fmla="*/ 4293447 h 4293447"/>
              <a:gd name="connsiteX7" fmla="*/ 270456 w 1060535"/>
              <a:gd name="connsiteY7" fmla="*/ 4293447 h 4293447"/>
              <a:gd name="connsiteX8" fmla="*/ 0 w 1060535"/>
              <a:gd name="connsiteY8" fmla="*/ 2194191 h 4293447"/>
              <a:gd name="connsiteX9" fmla="*/ 347730 w 1060535"/>
              <a:gd name="connsiteY9" fmla="*/ 56298 h 4293447"/>
              <a:gd name="connsiteX0" fmla="*/ 347730 w 1060535"/>
              <a:gd name="connsiteY0" fmla="*/ 146899 h 4384048"/>
              <a:gd name="connsiteX1" fmla="*/ 978794 w 1060535"/>
              <a:gd name="connsiteY1" fmla="*/ 146899 h 4384048"/>
              <a:gd name="connsiteX2" fmla="*/ 978794 w 1060535"/>
              <a:gd name="connsiteY2" fmla="*/ 1692364 h 4384048"/>
              <a:gd name="connsiteX3" fmla="*/ 231820 w 1060535"/>
              <a:gd name="connsiteY3" fmla="*/ 1692364 h 4384048"/>
              <a:gd name="connsiteX4" fmla="*/ 231820 w 1060535"/>
              <a:gd name="connsiteY4" fmla="*/ 2825705 h 4384048"/>
              <a:gd name="connsiteX5" fmla="*/ 1004552 w 1060535"/>
              <a:gd name="connsiteY5" fmla="*/ 2825705 h 4384048"/>
              <a:gd name="connsiteX6" fmla="*/ 1004552 w 1060535"/>
              <a:gd name="connsiteY6" fmla="*/ 4384048 h 4384048"/>
              <a:gd name="connsiteX7" fmla="*/ 270456 w 1060535"/>
              <a:gd name="connsiteY7" fmla="*/ 4384048 h 4384048"/>
              <a:gd name="connsiteX8" fmla="*/ 0 w 1060535"/>
              <a:gd name="connsiteY8" fmla="*/ 2284792 h 4384048"/>
              <a:gd name="connsiteX9" fmla="*/ 347730 w 1060535"/>
              <a:gd name="connsiteY9" fmla="*/ 146899 h 4384048"/>
              <a:gd name="connsiteX0" fmla="*/ 347730 w 1060535"/>
              <a:gd name="connsiteY0" fmla="*/ 73041 h 4310190"/>
              <a:gd name="connsiteX1" fmla="*/ 978794 w 1060535"/>
              <a:gd name="connsiteY1" fmla="*/ 73041 h 4310190"/>
              <a:gd name="connsiteX2" fmla="*/ 978794 w 1060535"/>
              <a:gd name="connsiteY2" fmla="*/ 1618506 h 4310190"/>
              <a:gd name="connsiteX3" fmla="*/ 231820 w 1060535"/>
              <a:gd name="connsiteY3" fmla="*/ 1618506 h 4310190"/>
              <a:gd name="connsiteX4" fmla="*/ 231820 w 1060535"/>
              <a:gd name="connsiteY4" fmla="*/ 2751847 h 4310190"/>
              <a:gd name="connsiteX5" fmla="*/ 1004552 w 1060535"/>
              <a:gd name="connsiteY5" fmla="*/ 2751847 h 4310190"/>
              <a:gd name="connsiteX6" fmla="*/ 1004552 w 1060535"/>
              <a:gd name="connsiteY6" fmla="*/ 4310190 h 4310190"/>
              <a:gd name="connsiteX7" fmla="*/ 270456 w 1060535"/>
              <a:gd name="connsiteY7" fmla="*/ 4310190 h 4310190"/>
              <a:gd name="connsiteX8" fmla="*/ 0 w 1060535"/>
              <a:gd name="connsiteY8" fmla="*/ 2210934 h 4310190"/>
              <a:gd name="connsiteX9" fmla="*/ 347730 w 1060535"/>
              <a:gd name="connsiteY9" fmla="*/ 73041 h 4310190"/>
              <a:gd name="connsiteX0" fmla="*/ 347730 w 1060535"/>
              <a:gd name="connsiteY0" fmla="*/ 81282 h 4318431"/>
              <a:gd name="connsiteX1" fmla="*/ 978794 w 1060535"/>
              <a:gd name="connsiteY1" fmla="*/ 81282 h 4318431"/>
              <a:gd name="connsiteX2" fmla="*/ 978794 w 1060535"/>
              <a:gd name="connsiteY2" fmla="*/ 1626747 h 4318431"/>
              <a:gd name="connsiteX3" fmla="*/ 231820 w 1060535"/>
              <a:gd name="connsiteY3" fmla="*/ 1626747 h 4318431"/>
              <a:gd name="connsiteX4" fmla="*/ 231820 w 1060535"/>
              <a:gd name="connsiteY4" fmla="*/ 2760088 h 4318431"/>
              <a:gd name="connsiteX5" fmla="*/ 1004552 w 1060535"/>
              <a:gd name="connsiteY5" fmla="*/ 2760088 h 4318431"/>
              <a:gd name="connsiteX6" fmla="*/ 1004552 w 1060535"/>
              <a:gd name="connsiteY6" fmla="*/ 4318431 h 4318431"/>
              <a:gd name="connsiteX7" fmla="*/ 270456 w 1060535"/>
              <a:gd name="connsiteY7" fmla="*/ 4318431 h 4318431"/>
              <a:gd name="connsiteX8" fmla="*/ 0 w 1060535"/>
              <a:gd name="connsiteY8" fmla="*/ 2219175 h 4318431"/>
              <a:gd name="connsiteX9" fmla="*/ 347730 w 1060535"/>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137201"/>
              <a:gd name="connsiteY0" fmla="*/ 81282 h 4318431"/>
              <a:gd name="connsiteX1" fmla="*/ 979769 w 1137201"/>
              <a:gd name="connsiteY1" fmla="*/ 81282 h 4318431"/>
              <a:gd name="connsiteX2" fmla="*/ 979769 w 1137201"/>
              <a:gd name="connsiteY2" fmla="*/ 1626747 h 4318431"/>
              <a:gd name="connsiteX3" fmla="*/ 232795 w 1137201"/>
              <a:gd name="connsiteY3" fmla="*/ 1626747 h 4318431"/>
              <a:gd name="connsiteX4" fmla="*/ 232795 w 1137201"/>
              <a:gd name="connsiteY4" fmla="*/ 2760088 h 4318431"/>
              <a:gd name="connsiteX5" fmla="*/ 1005527 w 1137201"/>
              <a:gd name="connsiteY5" fmla="*/ 2760088 h 4318431"/>
              <a:gd name="connsiteX6" fmla="*/ 1005527 w 1137201"/>
              <a:gd name="connsiteY6" fmla="*/ 4318431 h 4318431"/>
              <a:gd name="connsiteX7" fmla="*/ 271431 w 1137201"/>
              <a:gd name="connsiteY7" fmla="*/ 4318431 h 4318431"/>
              <a:gd name="connsiteX8" fmla="*/ 975 w 1137201"/>
              <a:gd name="connsiteY8" fmla="*/ 2219175 h 4318431"/>
              <a:gd name="connsiteX9" fmla="*/ 348705 w 1137201"/>
              <a:gd name="connsiteY9" fmla="*/ 81282 h 4318431"/>
              <a:gd name="connsiteX0" fmla="*/ 348705 w 1109626"/>
              <a:gd name="connsiteY0" fmla="*/ 81282 h 4410014"/>
              <a:gd name="connsiteX1" fmla="*/ 979769 w 1109626"/>
              <a:gd name="connsiteY1" fmla="*/ 81282 h 4410014"/>
              <a:gd name="connsiteX2" fmla="*/ 979769 w 1109626"/>
              <a:gd name="connsiteY2" fmla="*/ 1626747 h 4410014"/>
              <a:gd name="connsiteX3" fmla="*/ 232795 w 1109626"/>
              <a:gd name="connsiteY3" fmla="*/ 1626747 h 4410014"/>
              <a:gd name="connsiteX4" fmla="*/ 232795 w 1109626"/>
              <a:gd name="connsiteY4" fmla="*/ 2760088 h 4410014"/>
              <a:gd name="connsiteX5" fmla="*/ 1005527 w 1109626"/>
              <a:gd name="connsiteY5" fmla="*/ 2760088 h 4410014"/>
              <a:gd name="connsiteX6" fmla="*/ 1005527 w 1109626"/>
              <a:gd name="connsiteY6" fmla="*/ 4318431 h 4410014"/>
              <a:gd name="connsiteX7" fmla="*/ 271431 w 1109626"/>
              <a:gd name="connsiteY7" fmla="*/ 4318431 h 4410014"/>
              <a:gd name="connsiteX8" fmla="*/ 975 w 1109626"/>
              <a:gd name="connsiteY8" fmla="*/ 2219175 h 4410014"/>
              <a:gd name="connsiteX9" fmla="*/ 348705 w 1109626"/>
              <a:gd name="connsiteY9" fmla="*/ 81282 h 4410014"/>
              <a:gd name="connsiteX0" fmla="*/ 348705 w 1104203"/>
              <a:gd name="connsiteY0" fmla="*/ 81282 h 4329879"/>
              <a:gd name="connsiteX1" fmla="*/ 979769 w 1104203"/>
              <a:gd name="connsiteY1" fmla="*/ 81282 h 4329879"/>
              <a:gd name="connsiteX2" fmla="*/ 979769 w 1104203"/>
              <a:gd name="connsiteY2" fmla="*/ 1626747 h 4329879"/>
              <a:gd name="connsiteX3" fmla="*/ 232795 w 1104203"/>
              <a:gd name="connsiteY3" fmla="*/ 1626747 h 4329879"/>
              <a:gd name="connsiteX4" fmla="*/ 232795 w 1104203"/>
              <a:gd name="connsiteY4" fmla="*/ 2760088 h 4329879"/>
              <a:gd name="connsiteX5" fmla="*/ 1005527 w 1104203"/>
              <a:gd name="connsiteY5" fmla="*/ 2760088 h 4329879"/>
              <a:gd name="connsiteX6" fmla="*/ 1005527 w 1104203"/>
              <a:gd name="connsiteY6" fmla="*/ 4318431 h 4329879"/>
              <a:gd name="connsiteX7" fmla="*/ 271431 w 1104203"/>
              <a:gd name="connsiteY7" fmla="*/ 4318431 h 4329879"/>
              <a:gd name="connsiteX8" fmla="*/ 975 w 1104203"/>
              <a:gd name="connsiteY8" fmla="*/ 2219175 h 4329879"/>
              <a:gd name="connsiteX9" fmla="*/ 348705 w 1104203"/>
              <a:gd name="connsiteY9" fmla="*/ 81282 h 4329879"/>
              <a:gd name="connsiteX0" fmla="*/ 348705 w 1098827"/>
              <a:gd name="connsiteY0" fmla="*/ 81282 h 4341326"/>
              <a:gd name="connsiteX1" fmla="*/ 979769 w 1098827"/>
              <a:gd name="connsiteY1" fmla="*/ 81282 h 4341326"/>
              <a:gd name="connsiteX2" fmla="*/ 979769 w 1098827"/>
              <a:gd name="connsiteY2" fmla="*/ 1626747 h 4341326"/>
              <a:gd name="connsiteX3" fmla="*/ 232795 w 1098827"/>
              <a:gd name="connsiteY3" fmla="*/ 1626747 h 4341326"/>
              <a:gd name="connsiteX4" fmla="*/ 232795 w 1098827"/>
              <a:gd name="connsiteY4" fmla="*/ 2760088 h 4341326"/>
              <a:gd name="connsiteX5" fmla="*/ 1005527 w 1098827"/>
              <a:gd name="connsiteY5" fmla="*/ 2760088 h 4341326"/>
              <a:gd name="connsiteX6" fmla="*/ 1005527 w 1098827"/>
              <a:gd name="connsiteY6" fmla="*/ 4318431 h 4341326"/>
              <a:gd name="connsiteX7" fmla="*/ 271431 w 1098827"/>
              <a:gd name="connsiteY7" fmla="*/ 4318431 h 4341326"/>
              <a:gd name="connsiteX8" fmla="*/ 975 w 1098827"/>
              <a:gd name="connsiteY8" fmla="*/ 2219175 h 4341326"/>
              <a:gd name="connsiteX9" fmla="*/ 348705 w 1098827"/>
              <a:gd name="connsiteY9" fmla="*/ 81282 h 4341326"/>
              <a:gd name="connsiteX0" fmla="*/ 348705 w 1098827"/>
              <a:gd name="connsiteY0" fmla="*/ 81282 h 4486025"/>
              <a:gd name="connsiteX1" fmla="*/ 979769 w 1098827"/>
              <a:gd name="connsiteY1" fmla="*/ 81282 h 4486025"/>
              <a:gd name="connsiteX2" fmla="*/ 979769 w 1098827"/>
              <a:gd name="connsiteY2" fmla="*/ 1626747 h 4486025"/>
              <a:gd name="connsiteX3" fmla="*/ 232795 w 1098827"/>
              <a:gd name="connsiteY3" fmla="*/ 1626747 h 4486025"/>
              <a:gd name="connsiteX4" fmla="*/ 232795 w 1098827"/>
              <a:gd name="connsiteY4" fmla="*/ 2760088 h 4486025"/>
              <a:gd name="connsiteX5" fmla="*/ 1005527 w 1098827"/>
              <a:gd name="connsiteY5" fmla="*/ 2760088 h 4486025"/>
              <a:gd name="connsiteX6" fmla="*/ 1005527 w 1098827"/>
              <a:gd name="connsiteY6" fmla="*/ 4318431 h 4486025"/>
              <a:gd name="connsiteX7" fmla="*/ 271431 w 1098827"/>
              <a:gd name="connsiteY7" fmla="*/ 4318431 h 4486025"/>
              <a:gd name="connsiteX8" fmla="*/ 975 w 1098827"/>
              <a:gd name="connsiteY8" fmla="*/ 2219175 h 4486025"/>
              <a:gd name="connsiteX9" fmla="*/ 348705 w 1098827"/>
              <a:gd name="connsiteY9" fmla="*/ 81282 h 4486025"/>
              <a:gd name="connsiteX0" fmla="*/ 351858 w 1101980"/>
              <a:gd name="connsiteY0" fmla="*/ 81282 h 4373405"/>
              <a:gd name="connsiteX1" fmla="*/ 982922 w 1101980"/>
              <a:gd name="connsiteY1" fmla="*/ 81282 h 4373405"/>
              <a:gd name="connsiteX2" fmla="*/ 982922 w 1101980"/>
              <a:gd name="connsiteY2" fmla="*/ 1626747 h 4373405"/>
              <a:gd name="connsiteX3" fmla="*/ 235948 w 1101980"/>
              <a:gd name="connsiteY3" fmla="*/ 1626747 h 4373405"/>
              <a:gd name="connsiteX4" fmla="*/ 235948 w 1101980"/>
              <a:gd name="connsiteY4" fmla="*/ 2760088 h 4373405"/>
              <a:gd name="connsiteX5" fmla="*/ 1008680 w 1101980"/>
              <a:gd name="connsiteY5" fmla="*/ 2760088 h 4373405"/>
              <a:gd name="connsiteX6" fmla="*/ 1008680 w 1101980"/>
              <a:gd name="connsiteY6" fmla="*/ 4318431 h 4373405"/>
              <a:gd name="connsiteX7" fmla="*/ 274584 w 1101980"/>
              <a:gd name="connsiteY7" fmla="*/ 4318431 h 4373405"/>
              <a:gd name="connsiteX8" fmla="*/ 4128 w 1101980"/>
              <a:gd name="connsiteY8" fmla="*/ 2219175 h 4373405"/>
              <a:gd name="connsiteX9" fmla="*/ 351858 w 1101980"/>
              <a:gd name="connsiteY9" fmla="*/ 81282 h 4373405"/>
              <a:gd name="connsiteX0" fmla="*/ 348385 w 1098507"/>
              <a:gd name="connsiteY0" fmla="*/ 81282 h 4378824"/>
              <a:gd name="connsiteX1" fmla="*/ 979449 w 1098507"/>
              <a:gd name="connsiteY1" fmla="*/ 81282 h 4378824"/>
              <a:gd name="connsiteX2" fmla="*/ 979449 w 1098507"/>
              <a:gd name="connsiteY2" fmla="*/ 1626747 h 4378824"/>
              <a:gd name="connsiteX3" fmla="*/ 232475 w 1098507"/>
              <a:gd name="connsiteY3" fmla="*/ 1626747 h 4378824"/>
              <a:gd name="connsiteX4" fmla="*/ 232475 w 1098507"/>
              <a:gd name="connsiteY4" fmla="*/ 2760088 h 4378824"/>
              <a:gd name="connsiteX5" fmla="*/ 1005207 w 1098507"/>
              <a:gd name="connsiteY5" fmla="*/ 2760088 h 4378824"/>
              <a:gd name="connsiteX6" fmla="*/ 1005207 w 1098507"/>
              <a:gd name="connsiteY6" fmla="*/ 4318431 h 4378824"/>
              <a:gd name="connsiteX7" fmla="*/ 271111 w 1098507"/>
              <a:gd name="connsiteY7" fmla="*/ 4318431 h 4378824"/>
              <a:gd name="connsiteX8" fmla="*/ 655 w 1098507"/>
              <a:gd name="connsiteY8" fmla="*/ 2219175 h 4378824"/>
              <a:gd name="connsiteX9" fmla="*/ 348385 w 1098507"/>
              <a:gd name="connsiteY9" fmla="*/ 81282 h 4378824"/>
              <a:gd name="connsiteX0" fmla="*/ 348705 w 1098827"/>
              <a:gd name="connsiteY0" fmla="*/ 81282 h 4348844"/>
              <a:gd name="connsiteX1" fmla="*/ 979769 w 1098827"/>
              <a:gd name="connsiteY1" fmla="*/ 81282 h 4348844"/>
              <a:gd name="connsiteX2" fmla="*/ 979769 w 1098827"/>
              <a:gd name="connsiteY2" fmla="*/ 1626747 h 4348844"/>
              <a:gd name="connsiteX3" fmla="*/ 232795 w 1098827"/>
              <a:gd name="connsiteY3" fmla="*/ 1626747 h 4348844"/>
              <a:gd name="connsiteX4" fmla="*/ 232795 w 1098827"/>
              <a:gd name="connsiteY4" fmla="*/ 2760088 h 4348844"/>
              <a:gd name="connsiteX5" fmla="*/ 1005527 w 1098827"/>
              <a:gd name="connsiteY5" fmla="*/ 2760088 h 4348844"/>
              <a:gd name="connsiteX6" fmla="*/ 1005527 w 1098827"/>
              <a:gd name="connsiteY6" fmla="*/ 4318431 h 4348844"/>
              <a:gd name="connsiteX7" fmla="*/ 271431 w 1098827"/>
              <a:gd name="connsiteY7" fmla="*/ 4318431 h 4348844"/>
              <a:gd name="connsiteX8" fmla="*/ 975 w 1098827"/>
              <a:gd name="connsiteY8" fmla="*/ 2219175 h 4348844"/>
              <a:gd name="connsiteX9" fmla="*/ 348705 w 1098827"/>
              <a:gd name="connsiteY9" fmla="*/ 81282 h 4348844"/>
              <a:gd name="connsiteX0" fmla="*/ 348431 w 1098553"/>
              <a:gd name="connsiteY0" fmla="*/ 81282 h 4368077"/>
              <a:gd name="connsiteX1" fmla="*/ 979495 w 1098553"/>
              <a:gd name="connsiteY1" fmla="*/ 81282 h 4368077"/>
              <a:gd name="connsiteX2" fmla="*/ 979495 w 1098553"/>
              <a:gd name="connsiteY2" fmla="*/ 1626747 h 4368077"/>
              <a:gd name="connsiteX3" fmla="*/ 232521 w 1098553"/>
              <a:gd name="connsiteY3" fmla="*/ 1626747 h 4368077"/>
              <a:gd name="connsiteX4" fmla="*/ 232521 w 1098553"/>
              <a:gd name="connsiteY4" fmla="*/ 2760088 h 4368077"/>
              <a:gd name="connsiteX5" fmla="*/ 1005253 w 1098553"/>
              <a:gd name="connsiteY5" fmla="*/ 2760088 h 4368077"/>
              <a:gd name="connsiteX6" fmla="*/ 1005253 w 1098553"/>
              <a:gd name="connsiteY6" fmla="*/ 4318431 h 4368077"/>
              <a:gd name="connsiteX7" fmla="*/ 271157 w 1098553"/>
              <a:gd name="connsiteY7" fmla="*/ 4318431 h 4368077"/>
              <a:gd name="connsiteX8" fmla="*/ 701 w 1098553"/>
              <a:gd name="connsiteY8" fmla="*/ 2219175 h 4368077"/>
              <a:gd name="connsiteX9" fmla="*/ 348431 w 1098553"/>
              <a:gd name="connsiteY9" fmla="*/ 81282 h 436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3" h="4368077">
                <a:moveTo>
                  <a:pt x="348431" y="81282"/>
                </a:moveTo>
                <a:cubicBezTo>
                  <a:pt x="382775" y="-4578"/>
                  <a:pt x="887197" y="-47507"/>
                  <a:pt x="979495" y="81282"/>
                </a:cubicBezTo>
                <a:cubicBezTo>
                  <a:pt x="1071793" y="210071"/>
                  <a:pt x="1103991" y="1369169"/>
                  <a:pt x="979495" y="1626747"/>
                </a:cubicBezTo>
                <a:cubicBezTo>
                  <a:pt x="730504" y="1626747"/>
                  <a:pt x="352723" y="1549475"/>
                  <a:pt x="232521" y="1626747"/>
                </a:cubicBezTo>
                <a:cubicBezTo>
                  <a:pt x="112319" y="1704019"/>
                  <a:pt x="116611" y="2747209"/>
                  <a:pt x="232521" y="2760088"/>
                </a:cubicBezTo>
                <a:cubicBezTo>
                  <a:pt x="348431" y="2772967"/>
                  <a:pt x="915100" y="2665643"/>
                  <a:pt x="1005253" y="2760088"/>
                </a:cubicBezTo>
                <a:cubicBezTo>
                  <a:pt x="1095406" y="2854533"/>
                  <a:pt x="1159801" y="4266916"/>
                  <a:pt x="1005253" y="4318431"/>
                </a:cubicBezTo>
                <a:cubicBezTo>
                  <a:pt x="850705" y="4369946"/>
                  <a:pt x="387066" y="4397852"/>
                  <a:pt x="271157" y="4318431"/>
                </a:cubicBezTo>
                <a:cubicBezTo>
                  <a:pt x="155248" y="4239010"/>
                  <a:pt x="-12178" y="2925366"/>
                  <a:pt x="701" y="2219175"/>
                </a:cubicBezTo>
                <a:cubicBezTo>
                  <a:pt x="13580" y="1512984"/>
                  <a:pt x="185299" y="437597"/>
                  <a:pt x="348431" y="81282"/>
                </a:cubicBezTo>
                <a:close/>
              </a:path>
            </a:pathLst>
          </a:custGeom>
          <a:solidFill>
            <a:schemeClr val="bg1">
              <a:lumMod val="85000"/>
            </a:schemeClr>
          </a:solidFill>
          <a:ln w="9525" cap="flat" cmpd="sng" algn="ctr">
            <a:noFill/>
            <a:prstDash val="sysDash"/>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10"/>
          <p:cNvSpPr/>
          <p:nvPr/>
        </p:nvSpPr>
        <p:spPr>
          <a:xfrm>
            <a:off x="3935760" y="5229200"/>
            <a:ext cx="3168352" cy="612068"/>
          </a:xfrm>
          <a:custGeom>
            <a:avLst/>
            <a:gdLst>
              <a:gd name="connsiteX0" fmla="*/ 0 w 4095482"/>
              <a:gd name="connsiteY0" fmla="*/ 0 h 592428"/>
              <a:gd name="connsiteX1" fmla="*/ 4095482 w 4095482"/>
              <a:gd name="connsiteY1" fmla="*/ 0 h 592428"/>
              <a:gd name="connsiteX2" fmla="*/ 4095482 w 4095482"/>
              <a:gd name="connsiteY2" fmla="*/ 592428 h 592428"/>
              <a:gd name="connsiteX3" fmla="*/ 0 w 4095482"/>
              <a:gd name="connsiteY3" fmla="*/ 592428 h 592428"/>
              <a:gd name="connsiteX4" fmla="*/ 0 w 4095482"/>
              <a:gd name="connsiteY4" fmla="*/ 0 h 592428"/>
              <a:gd name="connsiteX0" fmla="*/ 511935 w 4607417"/>
              <a:gd name="connsiteY0" fmla="*/ 74053 h 666481"/>
              <a:gd name="connsiteX1" fmla="*/ 4607417 w 4607417"/>
              <a:gd name="connsiteY1" fmla="*/ 74053 h 666481"/>
              <a:gd name="connsiteX2" fmla="*/ 4607417 w 4607417"/>
              <a:gd name="connsiteY2" fmla="*/ 666481 h 666481"/>
              <a:gd name="connsiteX3" fmla="*/ 511935 w 4607417"/>
              <a:gd name="connsiteY3" fmla="*/ 666481 h 666481"/>
              <a:gd name="connsiteX4" fmla="*/ 511935 w 4607417"/>
              <a:gd name="connsiteY4" fmla="*/ 74053 h 666481"/>
              <a:gd name="connsiteX0" fmla="*/ 337373 w 4432855"/>
              <a:gd name="connsiteY0" fmla="*/ 115829 h 708257"/>
              <a:gd name="connsiteX1" fmla="*/ 4432855 w 4432855"/>
              <a:gd name="connsiteY1" fmla="*/ 115829 h 708257"/>
              <a:gd name="connsiteX2" fmla="*/ 4432855 w 4432855"/>
              <a:gd name="connsiteY2" fmla="*/ 708257 h 708257"/>
              <a:gd name="connsiteX3" fmla="*/ 337373 w 4432855"/>
              <a:gd name="connsiteY3" fmla="*/ 708257 h 708257"/>
              <a:gd name="connsiteX4" fmla="*/ 337373 w 4432855"/>
              <a:gd name="connsiteY4" fmla="*/ 115829 h 708257"/>
              <a:gd name="connsiteX0" fmla="*/ 511935 w 4607417"/>
              <a:gd name="connsiteY0" fmla="*/ 115829 h 782310"/>
              <a:gd name="connsiteX1" fmla="*/ 4607417 w 4607417"/>
              <a:gd name="connsiteY1" fmla="*/ 115829 h 782310"/>
              <a:gd name="connsiteX2" fmla="*/ 4607417 w 4607417"/>
              <a:gd name="connsiteY2" fmla="*/ 708257 h 782310"/>
              <a:gd name="connsiteX3" fmla="*/ 511935 w 4607417"/>
              <a:gd name="connsiteY3" fmla="*/ 708257 h 782310"/>
              <a:gd name="connsiteX4" fmla="*/ 511935 w 4607417"/>
              <a:gd name="connsiteY4" fmla="*/ 115829 h 782310"/>
              <a:gd name="connsiteX0" fmla="*/ 312139 w 4407621"/>
              <a:gd name="connsiteY0" fmla="*/ 115829 h 829556"/>
              <a:gd name="connsiteX1" fmla="*/ 4407621 w 4407621"/>
              <a:gd name="connsiteY1" fmla="*/ 115829 h 829556"/>
              <a:gd name="connsiteX2" fmla="*/ 4407621 w 4407621"/>
              <a:gd name="connsiteY2" fmla="*/ 708257 h 829556"/>
              <a:gd name="connsiteX3" fmla="*/ 312139 w 4407621"/>
              <a:gd name="connsiteY3" fmla="*/ 708257 h 829556"/>
              <a:gd name="connsiteX4" fmla="*/ 312139 w 4407621"/>
              <a:gd name="connsiteY4" fmla="*/ 115829 h 829556"/>
              <a:gd name="connsiteX0" fmla="*/ 388156 w 4483638"/>
              <a:gd name="connsiteY0" fmla="*/ 115829 h 764603"/>
              <a:gd name="connsiteX1" fmla="*/ 4483638 w 4483638"/>
              <a:gd name="connsiteY1" fmla="*/ 115829 h 764603"/>
              <a:gd name="connsiteX2" fmla="*/ 4483638 w 4483638"/>
              <a:gd name="connsiteY2" fmla="*/ 708257 h 764603"/>
              <a:gd name="connsiteX3" fmla="*/ 388156 w 4483638"/>
              <a:gd name="connsiteY3" fmla="*/ 708257 h 764603"/>
              <a:gd name="connsiteX4" fmla="*/ 388156 w 4483638"/>
              <a:gd name="connsiteY4" fmla="*/ 115829 h 764603"/>
              <a:gd name="connsiteX0" fmla="*/ 158512 w 4253994"/>
              <a:gd name="connsiteY0" fmla="*/ 154581 h 803355"/>
              <a:gd name="connsiteX1" fmla="*/ 4253994 w 4253994"/>
              <a:gd name="connsiteY1" fmla="*/ 154581 h 803355"/>
              <a:gd name="connsiteX2" fmla="*/ 4253994 w 4253994"/>
              <a:gd name="connsiteY2" fmla="*/ 747009 h 803355"/>
              <a:gd name="connsiteX3" fmla="*/ 158512 w 4253994"/>
              <a:gd name="connsiteY3" fmla="*/ 747009 h 803355"/>
              <a:gd name="connsiteX4" fmla="*/ 158512 w 4253994"/>
              <a:gd name="connsiteY4" fmla="*/ 154581 h 803355"/>
              <a:gd name="connsiteX0" fmla="*/ 43600 w 4139082"/>
              <a:gd name="connsiteY0" fmla="*/ 154581 h 868308"/>
              <a:gd name="connsiteX1" fmla="*/ 4139082 w 4139082"/>
              <a:gd name="connsiteY1" fmla="*/ 154581 h 868308"/>
              <a:gd name="connsiteX2" fmla="*/ 4139082 w 4139082"/>
              <a:gd name="connsiteY2" fmla="*/ 747009 h 868308"/>
              <a:gd name="connsiteX3" fmla="*/ 43600 w 4139082"/>
              <a:gd name="connsiteY3" fmla="*/ 747009 h 868308"/>
              <a:gd name="connsiteX4" fmla="*/ 43600 w 4139082"/>
              <a:gd name="connsiteY4" fmla="*/ 154581 h 868308"/>
              <a:gd name="connsiteX0" fmla="*/ 181252 w 4276734"/>
              <a:gd name="connsiteY0" fmla="*/ 154581 h 846653"/>
              <a:gd name="connsiteX1" fmla="*/ 4276734 w 4276734"/>
              <a:gd name="connsiteY1" fmla="*/ 154581 h 846653"/>
              <a:gd name="connsiteX2" fmla="*/ 4276734 w 4276734"/>
              <a:gd name="connsiteY2" fmla="*/ 747009 h 846653"/>
              <a:gd name="connsiteX3" fmla="*/ 181252 w 4276734"/>
              <a:gd name="connsiteY3" fmla="*/ 747009 h 846653"/>
              <a:gd name="connsiteX4" fmla="*/ 181252 w 4276734"/>
              <a:gd name="connsiteY4" fmla="*/ 154581 h 846653"/>
              <a:gd name="connsiteX0" fmla="*/ 39224 w 4134706"/>
              <a:gd name="connsiteY0" fmla="*/ 154581 h 846653"/>
              <a:gd name="connsiteX1" fmla="*/ 4134706 w 4134706"/>
              <a:gd name="connsiteY1" fmla="*/ 154581 h 846653"/>
              <a:gd name="connsiteX2" fmla="*/ 4134706 w 4134706"/>
              <a:gd name="connsiteY2" fmla="*/ 747009 h 846653"/>
              <a:gd name="connsiteX3" fmla="*/ 39224 w 4134706"/>
              <a:gd name="connsiteY3" fmla="*/ 747009 h 846653"/>
              <a:gd name="connsiteX4" fmla="*/ 39224 w 4134706"/>
              <a:gd name="connsiteY4" fmla="*/ 154581 h 846653"/>
              <a:gd name="connsiteX0" fmla="*/ 48296 w 4143778"/>
              <a:gd name="connsiteY0" fmla="*/ 154581 h 816316"/>
              <a:gd name="connsiteX1" fmla="*/ 4143778 w 4143778"/>
              <a:gd name="connsiteY1" fmla="*/ 154581 h 816316"/>
              <a:gd name="connsiteX2" fmla="*/ 4143778 w 4143778"/>
              <a:gd name="connsiteY2" fmla="*/ 747009 h 816316"/>
              <a:gd name="connsiteX3" fmla="*/ 48296 w 4143778"/>
              <a:gd name="connsiteY3" fmla="*/ 747009 h 816316"/>
              <a:gd name="connsiteX4" fmla="*/ 48296 w 4143778"/>
              <a:gd name="connsiteY4" fmla="*/ 154581 h 816316"/>
              <a:gd name="connsiteX0" fmla="*/ 48296 w 4143778"/>
              <a:gd name="connsiteY0" fmla="*/ 185202 h 846937"/>
              <a:gd name="connsiteX1" fmla="*/ 4143778 w 4143778"/>
              <a:gd name="connsiteY1" fmla="*/ 185202 h 846937"/>
              <a:gd name="connsiteX2" fmla="*/ 4143778 w 4143778"/>
              <a:gd name="connsiteY2" fmla="*/ 777630 h 846937"/>
              <a:gd name="connsiteX3" fmla="*/ 48296 w 4143778"/>
              <a:gd name="connsiteY3" fmla="*/ 777630 h 846937"/>
              <a:gd name="connsiteX4" fmla="*/ 48296 w 4143778"/>
              <a:gd name="connsiteY4" fmla="*/ 185202 h 846937"/>
              <a:gd name="connsiteX0" fmla="*/ 48296 w 4218189"/>
              <a:gd name="connsiteY0" fmla="*/ 136683 h 798418"/>
              <a:gd name="connsiteX1" fmla="*/ 4143778 w 4218189"/>
              <a:gd name="connsiteY1" fmla="*/ 136683 h 798418"/>
              <a:gd name="connsiteX2" fmla="*/ 4143778 w 4218189"/>
              <a:gd name="connsiteY2" fmla="*/ 729111 h 798418"/>
              <a:gd name="connsiteX3" fmla="*/ 48296 w 4218189"/>
              <a:gd name="connsiteY3" fmla="*/ 729111 h 798418"/>
              <a:gd name="connsiteX4" fmla="*/ 48296 w 4218189"/>
              <a:gd name="connsiteY4" fmla="*/ 136683 h 798418"/>
              <a:gd name="connsiteX0" fmla="*/ 48296 w 4206741"/>
              <a:gd name="connsiteY0" fmla="*/ 149836 h 811571"/>
              <a:gd name="connsiteX1" fmla="*/ 4143778 w 4206741"/>
              <a:gd name="connsiteY1" fmla="*/ 149836 h 811571"/>
              <a:gd name="connsiteX2" fmla="*/ 4143778 w 4206741"/>
              <a:gd name="connsiteY2" fmla="*/ 742264 h 811571"/>
              <a:gd name="connsiteX3" fmla="*/ 48296 w 4206741"/>
              <a:gd name="connsiteY3" fmla="*/ 742264 h 811571"/>
              <a:gd name="connsiteX4" fmla="*/ 48296 w 4206741"/>
              <a:gd name="connsiteY4" fmla="*/ 149836 h 811571"/>
              <a:gd name="connsiteX0" fmla="*/ 48296 w 4481150"/>
              <a:gd name="connsiteY0" fmla="*/ 149836 h 811571"/>
              <a:gd name="connsiteX1" fmla="*/ 4143778 w 4481150"/>
              <a:gd name="connsiteY1" fmla="*/ 149836 h 811571"/>
              <a:gd name="connsiteX2" fmla="*/ 4143778 w 4481150"/>
              <a:gd name="connsiteY2" fmla="*/ 742264 h 811571"/>
              <a:gd name="connsiteX3" fmla="*/ 48296 w 4481150"/>
              <a:gd name="connsiteY3" fmla="*/ 742264 h 811571"/>
              <a:gd name="connsiteX4" fmla="*/ 48296 w 4481150"/>
              <a:gd name="connsiteY4" fmla="*/ 149836 h 811571"/>
              <a:gd name="connsiteX0" fmla="*/ 48296 w 4275275"/>
              <a:gd name="connsiteY0" fmla="*/ 149836 h 910180"/>
              <a:gd name="connsiteX1" fmla="*/ 4143778 w 4275275"/>
              <a:gd name="connsiteY1" fmla="*/ 149836 h 910180"/>
              <a:gd name="connsiteX2" fmla="*/ 4143778 w 4275275"/>
              <a:gd name="connsiteY2" fmla="*/ 742264 h 910180"/>
              <a:gd name="connsiteX3" fmla="*/ 48296 w 4275275"/>
              <a:gd name="connsiteY3" fmla="*/ 742264 h 910180"/>
              <a:gd name="connsiteX4" fmla="*/ 48296 w 4275275"/>
              <a:gd name="connsiteY4" fmla="*/ 149836 h 910180"/>
              <a:gd name="connsiteX0" fmla="*/ 48296 w 4264949"/>
              <a:gd name="connsiteY0" fmla="*/ 149836 h 789250"/>
              <a:gd name="connsiteX1" fmla="*/ 4143778 w 4264949"/>
              <a:gd name="connsiteY1" fmla="*/ 149836 h 789250"/>
              <a:gd name="connsiteX2" fmla="*/ 4143778 w 4264949"/>
              <a:gd name="connsiteY2" fmla="*/ 742264 h 789250"/>
              <a:gd name="connsiteX3" fmla="*/ 48296 w 4264949"/>
              <a:gd name="connsiteY3" fmla="*/ 742264 h 789250"/>
              <a:gd name="connsiteX4" fmla="*/ 48296 w 4264949"/>
              <a:gd name="connsiteY4" fmla="*/ 149836 h 789250"/>
              <a:gd name="connsiteX0" fmla="*/ 48296 w 4240610"/>
              <a:gd name="connsiteY0" fmla="*/ 149836 h 843222"/>
              <a:gd name="connsiteX1" fmla="*/ 4143778 w 4240610"/>
              <a:gd name="connsiteY1" fmla="*/ 149836 h 843222"/>
              <a:gd name="connsiteX2" fmla="*/ 4143778 w 4240610"/>
              <a:gd name="connsiteY2" fmla="*/ 742264 h 843222"/>
              <a:gd name="connsiteX3" fmla="*/ 48296 w 4240610"/>
              <a:gd name="connsiteY3" fmla="*/ 742264 h 843222"/>
              <a:gd name="connsiteX4" fmla="*/ 48296 w 4240610"/>
              <a:gd name="connsiteY4" fmla="*/ 149836 h 843222"/>
              <a:gd name="connsiteX0" fmla="*/ 85333 w 4277647"/>
              <a:gd name="connsiteY0" fmla="*/ 67767 h 761153"/>
              <a:gd name="connsiteX1" fmla="*/ 4180815 w 4277647"/>
              <a:gd name="connsiteY1" fmla="*/ 67767 h 761153"/>
              <a:gd name="connsiteX2" fmla="*/ 4180815 w 4277647"/>
              <a:gd name="connsiteY2" fmla="*/ 660195 h 761153"/>
              <a:gd name="connsiteX3" fmla="*/ 85333 w 4277647"/>
              <a:gd name="connsiteY3" fmla="*/ 660195 h 761153"/>
              <a:gd name="connsiteX4" fmla="*/ 85333 w 4277647"/>
              <a:gd name="connsiteY4" fmla="*/ 67767 h 761153"/>
              <a:gd name="connsiteX0" fmla="*/ 48297 w 4240611"/>
              <a:gd name="connsiteY0" fmla="*/ 78094 h 771480"/>
              <a:gd name="connsiteX1" fmla="*/ 4143779 w 4240611"/>
              <a:gd name="connsiteY1" fmla="*/ 78094 h 771480"/>
              <a:gd name="connsiteX2" fmla="*/ 4143779 w 4240611"/>
              <a:gd name="connsiteY2" fmla="*/ 670522 h 771480"/>
              <a:gd name="connsiteX3" fmla="*/ 48297 w 4240611"/>
              <a:gd name="connsiteY3" fmla="*/ 670522 h 771480"/>
              <a:gd name="connsiteX4" fmla="*/ 48297 w 4240611"/>
              <a:gd name="connsiteY4" fmla="*/ 78094 h 77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0611" h="771480">
                <a:moveTo>
                  <a:pt x="48297" y="78094"/>
                </a:moveTo>
                <a:cubicBezTo>
                  <a:pt x="112692" y="-46402"/>
                  <a:pt x="4002112" y="-3471"/>
                  <a:pt x="4143779" y="78094"/>
                </a:cubicBezTo>
                <a:cubicBezTo>
                  <a:pt x="4285446" y="159659"/>
                  <a:pt x="4259690" y="494511"/>
                  <a:pt x="4143779" y="670522"/>
                </a:cubicBezTo>
                <a:cubicBezTo>
                  <a:pt x="4027868" y="846533"/>
                  <a:pt x="112692" y="756381"/>
                  <a:pt x="48297" y="670522"/>
                </a:cubicBezTo>
                <a:cubicBezTo>
                  <a:pt x="-16098" y="584663"/>
                  <a:pt x="-16098" y="202590"/>
                  <a:pt x="48297" y="78094"/>
                </a:cubicBezTo>
                <a:close/>
              </a:path>
            </a:pathLst>
          </a:custGeom>
          <a:solidFill>
            <a:schemeClr val="bg1">
              <a:lumMod val="85000"/>
            </a:schemeClr>
          </a:solidFill>
          <a:ln w="9525" cap="flat" cmpd="sng" algn="ctr">
            <a:noFill/>
            <a:prstDash val="sysDash"/>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10"/>
          <p:cNvSpPr/>
          <p:nvPr/>
        </p:nvSpPr>
        <p:spPr>
          <a:xfrm>
            <a:off x="3971763" y="1592864"/>
            <a:ext cx="3204357" cy="612000"/>
          </a:xfrm>
          <a:custGeom>
            <a:avLst/>
            <a:gdLst>
              <a:gd name="connsiteX0" fmla="*/ 0 w 4095482"/>
              <a:gd name="connsiteY0" fmla="*/ 0 h 592428"/>
              <a:gd name="connsiteX1" fmla="*/ 4095482 w 4095482"/>
              <a:gd name="connsiteY1" fmla="*/ 0 h 592428"/>
              <a:gd name="connsiteX2" fmla="*/ 4095482 w 4095482"/>
              <a:gd name="connsiteY2" fmla="*/ 592428 h 592428"/>
              <a:gd name="connsiteX3" fmla="*/ 0 w 4095482"/>
              <a:gd name="connsiteY3" fmla="*/ 592428 h 592428"/>
              <a:gd name="connsiteX4" fmla="*/ 0 w 4095482"/>
              <a:gd name="connsiteY4" fmla="*/ 0 h 592428"/>
              <a:gd name="connsiteX0" fmla="*/ 511935 w 4607417"/>
              <a:gd name="connsiteY0" fmla="*/ 74053 h 666481"/>
              <a:gd name="connsiteX1" fmla="*/ 4607417 w 4607417"/>
              <a:gd name="connsiteY1" fmla="*/ 74053 h 666481"/>
              <a:gd name="connsiteX2" fmla="*/ 4607417 w 4607417"/>
              <a:gd name="connsiteY2" fmla="*/ 666481 h 666481"/>
              <a:gd name="connsiteX3" fmla="*/ 511935 w 4607417"/>
              <a:gd name="connsiteY3" fmla="*/ 666481 h 666481"/>
              <a:gd name="connsiteX4" fmla="*/ 511935 w 4607417"/>
              <a:gd name="connsiteY4" fmla="*/ 74053 h 666481"/>
              <a:gd name="connsiteX0" fmla="*/ 337373 w 4432855"/>
              <a:gd name="connsiteY0" fmla="*/ 115829 h 708257"/>
              <a:gd name="connsiteX1" fmla="*/ 4432855 w 4432855"/>
              <a:gd name="connsiteY1" fmla="*/ 115829 h 708257"/>
              <a:gd name="connsiteX2" fmla="*/ 4432855 w 4432855"/>
              <a:gd name="connsiteY2" fmla="*/ 708257 h 708257"/>
              <a:gd name="connsiteX3" fmla="*/ 337373 w 4432855"/>
              <a:gd name="connsiteY3" fmla="*/ 708257 h 708257"/>
              <a:gd name="connsiteX4" fmla="*/ 337373 w 4432855"/>
              <a:gd name="connsiteY4" fmla="*/ 115829 h 708257"/>
              <a:gd name="connsiteX0" fmla="*/ 511935 w 4607417"/>
              <a:gd name="connsiteY0" fmla="*/ 115829 h 782310"/>
              <a:gd name="connsiteX1" fmla="*/ 4607417 w 4607417"/>
              <a:gd name="connsiteY1" fmla="*/ 115829 h 782310"/>
              <a:gd name="connsiteX2" fmla="*/ 4607417 w 4607417"/>
              <a:gd name="connsiteY2" fmla="*/ 708257 h 782310"/>
              <a:gd name="connsiteX3" fmla="*/ 511935 w 4607417"/>
              <a:gd name="connsiteY3" fmla="*/ 708257 h 782310"/>
              <a:gd name="connsiteX4" fmla="*/ 511935 w 4607417"/>
              <a:gd name="connsiteY4" fmla="*/ 115829 h 782310"/>
              <a:gd name="connsiteX0" fmla="*/ 312139 w 4407621"/>
              <a:gd name="connsiteY0" fmla="*/ 115829 h 829556"/>
              <a:gd name="connsiteX1" fmla="*/ 4407621 w 4407621"/>
              <a:gd name="connsiteY1" fmla="*/ 115829 h 829556"/>
              <a:gd name="connsiteX2" fmla="*/ 4407621 w 4407621"/>
              <a:gd name="connsiteY2" fmla="*/ 708257 h 829556"/>
              <a:gd name="connsiteX3" fmla="*/ 312139 w 4407621"/>
              <a:gd name="connsiteY3" fmla="*/ 708257 h 829556"/>
              <a:gd name="connsiteX4" fmla="*/ 312139 w 4407621"/>
              <a:gd name="connsiteY4" fmla="*/ 115829 h 829556"/>
              <a:gd name="connsiteX0" fmla="*/ 388156 w 4483638"/>
              <a:gd name="connsiteY0" fmla="*/ 115829 h 764603"/>
              <a:gd name="connsiteX1" fmla="*/ 4483638 w 4483638"/>
              <a:gd name="connsiteY1" fmla="*/ 115829 h 764603"/>
              <a:gd name="connsiteX2" fmla="*/ 4483638 w 4483638"/>
              <a:gd name="connsiteY2" fmla="*/ 708257 h 764603"/>
              <a:gd name="connsiteX3" fmla="*/ 388156 w 4483638"/>
              <a:gd name="connsiteY3" fmla="*/ 708257 h 764603"/>
              <a:gd name="connsiteX4" fmla="*/ 388156 w 4483638"/>
              <a:gd name="connsiteY4" fmla="*/ 115829 h 764603"/>
              <a:gd name="connsiteX0" fmla="*/ 158512 w 4253994"/>
              <a:gd name="connsiteY0" fmla="*/ 154581 h 803355"/>
              <a:gd name="connsiteX1" fmla="*/ 4253994 w 4253994"/>
              <a:gd name="connsiteY1" fmla="*/ 154581 h 803355"/>
              <a:gd name="connsiteX2" fmla="*/ 4253994 w 4253994"/>
              <a:gd name="connsiteY2" fmla="*/ 747009 h 803355"/>
              <a:gd name="connsiteX3" fmla="*/ 158512 w 4253994"/>
              <a:gd name="connsiteY3" fmla="*/ 747009 h 803355"/>
              <a:gd name="connsiteX4" fmla="*/ 158512 w 4253994"/>
              <a:gd name="connsiteY4" fmla="*/ 154581 h 803355"/>
              <a:gd name="connsiteX0" fmla="*/ 43600 w 4139082"/>
              <a:gd name="connsiteY0" fmla="*/ 154581 h 868308"/>
              <a:gd name="connsiteX1" fmla="*/ 4139082 w 4139082"/>
              <a:gd name="connsiteY1" fmla="*/ 154581 h 868308"/>
              <a:gd name="connsiteX2" fmla="*/ 4139082 w 4139082"/>
              <a:gd name="connsiteY2" fmla="*/ 747009 h 868308"/>
              <a:gd name="connsiteX3" fmla="*/ 43600 w 4139082"/>
              <a:gd name="connsiteY3" fmla="*/ 747009 h 868308"/>
              <a:gd name="connsiteX4" fmla="*/ 43600 w 4139082"/>
              <a:gd name="connsiteY4" fmla="*/ 154581 h 868308"/>
              <a:gd name="connsiteX0" fmla="*/ 181252 w 4276734"/>
              <a:gd name="connsiteY0" fmla="*/ 154581 h 846653"/>
              <a:gd name="connsiteX1" fmla="*/ 4276734 w 4276734"/>
              <a:gd name="connsiteY1" fmla="*/ 154581 h 846653"/>
              <a:gd name="connsiteX2" fmla="*/ 4276734 w 4276734"/>
              <a:gd name="connsiteY2" fmla="*/ 747009 h 846653"/>
              <a:gd name="connsiteX3" fmla="*/ 181252 w 4276734"/>
              <a:gd name="connsiteY3" fmla="*/ 747009 h 846653"/>
              <a:gd name="connsiteX4" fmla="*/ 181252 w 4276734"/>
              <a:gd name="connsiteY4" fmla="*/ 154581 h 846653"/>
              <a:gd name="connsiteX0" fmla="*/ 39224 w 4134706"/>
              <a:gd name="connsiteY0" fmla="*/ 154581 h 846653"/>
              <a:gd name="connsiteX1" fmla="*/ 4134706 w 4134706"/>
              <a:gd name="connsiteY1" fmla="*/ 154581 h 846653"/>
              <a:gd name="connsiteX2" fmla="*/ 4134706 w 4134706"/>
              <a:gd name="connsiteY2" fmla="*/ 747009 h 846653"/>
              <a:gd name="connsiteX3" fmla="*/ 39224 w 4134706"/>
              <a:gd name="connsiteY3" fmla="*/ 747009 h 846653"/>
              <a:gd name="connsiteX4" fmla="*/ 39224 w 4134706"/>
              <a:gd name="connsiteY4" fmla="*/ 154581 h 846653"/>
              <a:gd name="connsiteX0" fmla="*/ 48296 w 4143778"/>
              <a:gd name="connsiteY0" fmla="*/ 154581 h 816316"/>
              <a:gd name="connsiteX1" fmla="*/ 4143778 w 4143778"/>
              <a:gd name="connsiteY1" fmla="*/ 154581 h 816316"/>
              <a:gd name="connsiteX2" fmla="*/ 4143778 w 4143778"/>
              <a:gd name="connsiteY2" fmla="*/ 747009 h 816316"/>
              <a:gd name="connsiteX3" fmla="*/ 48296 w 4143778"/>
              <a:gd name="connsiteY3" fmla="*/ 747009 h 816316"/>
              <a:gd name="connsiteX4" fmla="*/ 48296 w 4143778"/>
              <a:gd name="connsiteY4" fmla="*/ 154581 h 816316"/>
              <a:gd name="connsiteX0" fmla="*/ 48296 w 4143778"/>
              <a:gd name="connsiteY0" fmla="*/ 185202 h 846937"/>
              <a:gd name="connsiteX1" fmla="*/ 4143778 w 4143778"/>
              <a:gd name="connsiteY1" fmla="*/ 185202 h 846937"/>
              <a:gd name="connsiteX2" fmla="*/ 4143778 w 4143778"/>
              <a:gd name="connsiteY2" fmla="*/ 777630 h 846937"/>
              <a:gd name="connsiteX3" fmla="*/ 48296 w 4143778"/>
              <a:gd name="connsiteY3" fmla="*/ 777630 h 846937"/>
              <a:gd name="connsiteX4" fmla="*/ 48296 w 4143778"/>
              <a:gd name="connsiteY4" fmla="*/ 185202 h 846937"/>
              <a:gd name="connsiteX0" fmla="*/ 48296 w 4218189"/>
              <a:gd name="connsiteY0" fmla="*/ 136683 h 798418"/>
              <a:gd name="connsiteX1" fmla="*/ 4143778 w 4218189"/>
              <a:gd name="connsiteY1" fmla="*/ 136683 h 798418"/>
              <a:gd name="connsiteX2" fmla="*/ 4143778 w 4218189"/>
              <a:gd name="connsiteY2" fmla="*/ 729111 h 798418"/>
              <a:gd name="connsiteX3" fmla="*/ 48296 w 4218189"/>
              <a:gd name="connsiteY3" fmla="*/ 729111 h 798418"/>
              <a:gd name="connsiteX4" fmla="*/ 48296 w 4218189"/>
              <a:gd name="connsiteY4" fmla="*/ 136683 h 798418"/>
              <a:gd name="connsiteX0" fmla="*/ 48296 w 4206741"/>
              <a:gd name="connsiteY0" fmla="*/ 149836 h 811571"/>
              <a:gd name="connsiteX1" fmla="*/ 4143778 w 4206741"/>
              <a:gd name="connsiteY1" fmla="*/ 149836 h 811571"/>
              <a:gd name="connsiteX2" fmla="*/ 4143778 w 4206741"/>
              <a:gd name="connsiteY2" fmla="*/ 742264 h 811571"/>
              <a:gd name="connsiteX3" fmla="*/ 48296 w 4206741"/>
              <a:gd name="connsiteY3" fmla="*/ 742264 h 811571"/>
              <a:gd name="connsiteX4" fmla="*/ 48296 w 4206741"/>
              <a:gd name="connsiteY4" fmla="*/ 149836 h 811571"/>
              <a:gd name="connsiteX0" fmla="*/ 48296 w 4481150"/>
              <a:gd name="connsiteY0" fmla="*/ 149836 h 811571"/>
              <a:gd name="connsiteX1" fmla="*/ 4143778 w 4481150"/>
              <a:gd name="connsiteY1" fmla="*/ 149836 h 811571"/>
              <a:gd name="connsiteX2" fmla="*/ 4143778 w 4481150"/>
              <a:gd name="connsiteY2" fmla="*/ 742264 h 811571"/>
              <a:gd name="connsiteX3" fmla="*/ 48296 w 4481150"/>
              <a:gd name="connsiteY3" fmla="*/ 742264 h 811571"/>
              <a:gd name="connsiteX4" fmla="*/ 48296 w 4481150"/>
              <a:gd name="connsiteY4" fmla="*/ 149836 h 811571"/>
              <a:gd name="connsiteX0" fmla="*/ 48296 w 4275275"/>
              <a:gd name="connsiteY0" fmla="*/ 149836 h 910180"/>
              <a:gd name="connsiteX1" fmla="*/ 4143778 w 4275275"/>
              <a:gd name="connsiteY1" fmla="*/ 149836 h 910180"/>
              <a:gd name="connsiteX2" fmla="*/ 4143778 w 4275275"/>
              <a:gd name="connsiteY2" fmla="*/ 742264 h 910180"/>
              <a:gd name="connsiteX3" fmla="*/ 48296 w 4275275"/>
              <a:gd name="connsiteY3" fmla="*/ 742264 h 910180"/>
              <a:gd name="connsiteX4" fmla="*/ 48296 w 4275275"/>
              <a:gd name="connsiteY4" fmla="*/ 149836 h 910180"/>
              <a:gd name="connsiteX0" fmla="*/ 48296 w 4264949"/>
              <a:gd name="connsiteY0" fmla="*/ 149836 h 789250"/>
              <a:gd name="connsiteX1" fmla="*/ 4143778 w 4264949"/>
              <a:gd name="connsiteY1" fmla="*/ 149836 h 789250"/>
              <a:gd name="connsiteX2" fmla="*/ 4143778 w 4264949"/>
              <a:gd name="connsiteY2" fmla="*/ 742264 h 789250"/>
              <a:gd name="connsiteX3" fmla="*/ 48296 w 4264949"/>
              <a:gd name="connsiteY3" fmla="*/ 742264 h 789250"/>
              <a:gd name="connsiteX4" fmla="*/ 48296 w 4264949"/>
              <a:gd name="connsiteY4" fmla="*/ 149836 h 789250"/>
              <a:gd name="connsiteX0" fmla="*/ 48296 w 4240610"/>
              <a:gd name="connsiteY0" fmla="*/ 149836 h 843222"/>
              <a:gd name="connsiteX1" fmla="*/ 4143778 w 4240610"/>
              <a:gd name="connsiteY1" fmla="*/ 149836 h 843222"/>
              <a:gd name="connsiteX2" fmla="*/ 4143778 w 4240610"/>
              <a:gd name="connsiteY2" fmla="*/ 742264 h 843222"/>
              <a:gd name="connsiteX3" fmla="*/ 48296 w 4240610"/>
              <a:gd name="connsiteY3" fmla="*/ 742264 h 843222"/>
              <a:gd name="connsiteX4" fmla="*/ 48296 w 4240610"/>
              <a:gd name="connsiteY4" fmla="*/ 149836 h 843222"/>
              <a:gd name="connsiteX0" fmla="*/ 85333 w 4277647"/>
              <a:gd name="connsiteY0" fmla="*/ 67767 h 761153"/>
              <a:gd name="connsiteX1" fmla="*/ 4180815 w 4277647"/>
              <a:gd name="connsiteY1" fmla="*/ 67767 h 761153"/>
              <a:gd name="connsiteX2" fmla="*/ 4180815 w 4277647"/>
              <a:gd name="connsiteY2" fmla="*/ 660195 h 761153"/>
              <a:gd name="connsiteX3" fmla="*/ 85333 w 4277647"/>
              <a:gd name="connsiteY3" fmla="*/ 660195 h 761153"/>
              <a:gd name="connsiteX4" fmla="*/ 85333 w 4277647"/>
              <a:gd name="connsiteY4" fmla="*/ 67767 h 761153"/>
              <a:gd name="connsiteX0" fmla="*/ 48297 w 4240611"/>
              <a:gd name="connsiteY0" fmla="*/ 78094 h 771480"/>
              <a:gd name="connsiteX1" fmla="*/ 4143779 w 4240611"/>
              <a:gd name="connsiteY1" fmla="*/ 78094 h 771480"/>
              <a:gd name="connsiteX2" fmla="*/ 4143779 w 4240611"/>
              <a:gd name="connsiteY2" fmla="*/ 670522 h 771480"/>
              <a:gd name="connsiteX3" fmla="*/ 48297 w 4240611"/>
              <a:gd name="connsiteY3" fmla="*/ 670522 h 771480"/>
              <a:gd name="connsiteX4" fmla="*/ 48297 w 4240611"/>
              <a:gd name="connsiteY4" fmla="*/ 78094 h 77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0611" h="771480">
                <a:moveTo>
                  <a:pt x="48297" y="78094"/>
                </a:moveTo>
                <a:cubicBezTo>
                  <a:pt x="112692" y="-46402"/>
                  <a:pt x="4002112" y="-3471"/>
                  <a:pt x="4143779" y="78094"/>
                </a:cubicBezTo>
                <a:cubicBezTo>
                  <a:pt x="4285446" y="159659"/>
                  <a:pt x="4259690" y="494511"/>
                  <a:pt x="4143779" y="670522"/>
                </a:cubicBezTo>
                <a:cubicBezTo>
                  <a:pt x="4027868" y="846533"/>
                  <a:pt x="112692" y="756381"/>
                  <a:pt x="48297" y="670522"/>
                </a:cubicBezTo>
                <a:cubicBezTo>
                  <a:pt x="-16098" y="584663"/>
                  <a:pt x="-16098" y="202590"/>
                  <a:pt x="48297" y="78094"/>
                </a:cubicBezTo>
                <a:close/>
              </a:path>
            </a:pathLst>
          </a:custGeom>
          <a:solidFill>
            <a:schemeClr val="bg1">
              <a:lumMod val="85000"/>
            </a:schemeClr>
          </a:solidFill>
          <a:ln w="9525" cap="flat" cmpd="sng" algn="ctr">
            <a:noFill/>
            <a:prstDash val="sysDash"/>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圆角矩形 82"/>
          <p:cNvSpPr/>
          <p:nvPr/>
        </p:nvSpPr>
        <p:spPr>
          <a:xfrm>
            <a:off x="7150407" y="3230728"/>
            <a:ext cx="991463" cy="1010105"/>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80"/>
          <p:cNvSpPr/>
          <p:nvPr/>
        </p:nvSpPr>
        <p:spPr>
          <a:xfrm>
            <a:off x="1253607" y="3347310"/>
            <a:ext cx="743634" cy="866455"/>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smtClean="0"/>
              <a:t>VLAN</a:t>
            </a:r>
            <a:endParaRPr lang="en-US"/>
          </a:p>
        </p:txBody>
      </p:sp>
      <p:grpSp>
        <p:nvGrpSpPr>
          <p:cNvPr id="191" name="组合 190"/>
          <p:cNvGrpSpPr/>
          <p:nvPr/>
        </p:nvGrpSpPr>
        <p:grpSpPr>
          <a:xfrm>
            <a:off x="1271464" y="1700166"/>
            <a:ext cx="7056784" cy="4033090"/>
            <a:chOff x="2027548" y="1681496"/>
            <a:chExt cx="7056784" cy="4033090"/>
          </a:xfrm>
        </p:grpSpPr>
        <p:pic>
          <p:nvPicPr>
            <p:cNvPr id="12" name="图片 11" descr="PC.png"/>
            <p:cNvPicPr>
              <a:picLocks noChangeAspect="1"/>
            </p:cNvPicPr>
            <p:nvPr/>
          </p:nvPicPr>
          <p:blipFill>
            <a:blip r:embed="rId3" cstate="print"/>
            <a:stretch>
              <a:fillRect/>
            </a:stretch>
          </p:blipFill>
          <p:spPr>
            <a:xfrm>
              <a:off x="4835161" y="1681496"/>
              <a:ext cx="468751" cy="360000"/>
            </a:xfrm>
            <a:prstGeom prst="rect">
              <a:avLst/>
            </a:prstGeom>
          </p:spPr>
        </p:pic>
        <p:pic>
          <p:nvPicPr>
            <p:cNvPr id="13" name="图片 12" descr="PC.png"/>
            <p:cNvPicPr>
              <a:picLocks noChangeAspect="1"/>
            </p:cNvPicPr>
            <p:nvPr/>
          </p:nvPicPr>
          <p:blipFill>
            <a:blip r:embed="rId3" cstate="print"/>
            <a:stretch>
              <a:fillRect/>
            </a:stretch>
          </p:blipFill>
          <p:spPr>
            <a:xfrm>
              <a:off x="5447229" y="1681496"/>
              <a:ext cx="468751" cy="360000"/>
            </a:xfrm>
            <a:prstGeom prst="rect">
              <a:avLst/>
            </a:prstGeom>
          </p:spPr>
        </p:pic>
        <p:pic>
          <p:nvPicPr>
            <p:cNvPr id="14" name="图片 13" descr="PC.png"/>
            <p:cNvPicPr>
              <a:picLocks noChangeAspect="1"/>
            </p:cNvPicPr>
            <p:nvPr/>
          </p:nvPicPr>
          <p:blipFill>
            <a:blip r:embed="rId3" cstate="print"/>
            <a:stretch>
              <a:fillRect/>
            </a:stretch>
          </p:blipFill>
          <p:spPr>
            <a:xfrm>
              <a:off x="6827382" y="1681496"/>
              <a:ext cx="468751" cy="360000"/>
            </a:xfrm>
            <a:prstGeom prst="rect">
              <a:avLst/>
            </a:prstGeom>
          </p:spPr>
        </p:pic>
        <p:pic>
          <p:nvPicPr>
            <p:cNvPr id="15" name="图片 14" descr="PC.png"/>
            <p:cNvPicPr>
              <a:picLocks noChangeAspect="1"/>
            </p:cNvPicPr>
            <p:nvPr/>
          </p:nvPicPr>
          <p:blipFill>
            <a:blip r:embed="rId3" cstate="print"/>
            <a:stretch>
              <a:fillRect/>
            </a:stretch>
          </p:blipFill>
          <p:spPr>
            <a:xfrm>
              <a:off x="7415447" y="1681496"/>
              <a:ext cx="468751" cy="360000"/>
            </a:xfrm>
            <a:prstGeom prst="rect">
              <a:avLst/>
            </a:prstGeom>
          </p:spPr>
        </p:pic>
        <p:pic>
          <p:nvPicPr>
            <p:cNvPr id="16" name="图片 15" descr="PC.png"/>
            <p:cNvPicPr>
              <a:picLocks noChangeAspect="1"/>
            </p:cNvPicPr>
            <p:nvPr/>
          </p:nvPicPr>
          <p:blipFill>
            <a:blip r:embed="rId3" cstate="print"/>
            <a:stretch>
              <a:fillRect/>
            </a:stretch>
          </p:blipFill>
          <p:spPr>
            <a:xfrm>
              <a:off x="8003513" y="1681496"/>
              <a:ext cx="468751" cy="360000"/>
            </a:xfrm>
            <a:prstGeom prst="rect">
              <a:avLst/>
            </a:prstGeom>
          </p:spPr>
        </p:pic>
        <p:pic>
          <p:nvPicPr>
            <p:cNvPr id="17" name="图片 16" descr="PC.png"/>
            <p:cNvPicPr>
              <a:picLocks noChangeAspect="1"/>
            </p:cNvPicPr>
            <p:nvPr/>
          </p:nvPicPr>
          <p:blipFill>
            <a:blip r:embed="rId3" cstate="print"/>
            <a:stretch>
              <a:fillRect/>
            </a:stretch>
          </p:blipFill>
          <p:spPr>
            <a:xfrm>
              <a:off x="8003513" y="2276912"/>
              <a:ext cx="468751" cy="360000"/>
            </a:xfrm>
            <a:prstGeom prst="rect">
              <a:avLst/>
            </a:prstGeom>
          </p:spPr>
        </p:pic>
        <p:pic>
          <p:nvPicPr>
            <p:cNvPr id="18" name="图片 17" descr="PC.png"/>
            <p:cNvPicPr>
              <a:picLocks noChangeAspect="1"/>
            </p:cNvPicPr>
            <p:nvPr/>
          </p:nvPicPr>
          <p:blipFill>
            <a:blip r:embed="rId3" cstate="print"/>
            <a:stretch>
              <a:fillRect/>
            </a:stretch>
          </p:blipFill>
          <p:spPr>
            <a:xfrm>
              <a:off x="8003513" y="2730950"/>
              <a:ext cx="468751" cy="360000"/>
            </a:xfrm>
            <a:prstGeom prst="rect">
              <a:avLst/>
            </a:prstGeom>
          </p:spPr>
        </p:pic>
        <p:pic>
          <p:nvPicPr>
            <p:cNvPr id="19" name="图片 18" descr="PC.png"/>
            <p:cNvPicPr>
              <a:picLocks noChangeAspect="1"/>
            </p:cNvPicPr>
            <p:nvPr/>
          </p:nvPicPr>
          <p:blipFill>
            <a:blip r:embed="rId3" cstate="print"/>
            <a:stretch>
              <a:fillRect/>
            </a:stretch>
          </p:blipFill>
          <p:spPr>
            <a:xfrm>
              <a:off x="6239317" y="1681496"/>
              <a:ext cx="468751" cy="360000"/>
            </a:xfrm>
            <a:prstGeom prst="rect">
              <a:avLst/>
            </a:prstGeom>
          </p:spPr>
        </p:pic>
        <p:pic>
          <p:nvPicPr>
            <p:cNvPr id="20" name="图片 19" descr="PC.png"/>
            <p:cNvPicPr>
              <a:picLocks noChangeAspect="1"/>
            </p:cNvPicPr>
            <p:nvPr/>
          </p:nvPicPr>
          <p:blipFill>
            <a:blip r:embed="rId3" cstate="print"/>
            <a:stretch>
              <a:fillRect/>
            </a:stretch>
          </p:blipFill>
          <p:spPr>
            <a:xfrm>
              <a:off x="8003513" y="3255677"/>
              <a:ext cx="468751" cy="360000"/>
            </a:xfrm>
            <a:prstGeom prst="rect">
              <a:avLst/>
            </a:prstGeom>
          </p:spPr>
        </p:pic>
        <p:pic>
          <p:nvPicPr>
            <p:cNvPr id="21" name="图片 20" descr="PC.png"/>
            <p:cNvPicPr>
              <a:picLocks noChangeAspect="1"/>
            </p:cNvPicPr>
            <p:nvPr/>
          </p:nvPicPr>
          <p:blipFill>
            <a:blip r:embed="rId3" cstate="print"/>
            <a:stretch>
              <a:fillRect/>
            </a:stretch>
          </p:blipFill>
          <p:spPr>
            <a:xfrm>
              <a:off x="8003513" y="3780404"/>
              <a:ext cx="468751" cy="360000"/>
            </a:xfrm>
            <a:prstGeom prst="rect">
              <a:avLst/>
            </a:prstGeom>
          </p:spPr>
        </p:pic>
        <p:pic>
          <p:nvPicPr>
            <p:cNvPr id="22" name="图片 21" descr="PC.png"/>
            <p:cNvPicPr>
              <a:picLocks noChangeAspect="1"/>
            </p:cNvPicPr>
            <p:nvPr/>
          </p:nvPicPr>
          <p:blipFill>
            <a:blip r:embed="rId3" cstate="print"/>
            <a:stretch>
              <a:fillRect/>
            </a:stretch>
          </p:blipFill>
          <p:spPr>
            <a:xfrm>
              <a:off x="8003513" y="4305131"/>
              <a:ext cx="468751" cy="360000"/>
            </a:xfrm>
            <a:prstGeom prst="rect">
              <a:avLst/>
            </a:prstGeom>
          </p:spPr>
        </p:pic>
        <p:pic>
          <p:nvPicPr>
            <p:cNvPr id="24" name="图片 23" descr="PC.png"/>
            <p:cNvPicPr>
              <a:picLocks noChangeAspect="1"/>
            </p:cNvPicPr>
            <p:nvPr/>
          </p:nvPicPr>
          <p:blipFill>
            <a:blip r:embed="rId3" cstate="print"/>
            <a:stretch>
              <a:fillRect/>
            </a:stretch>
          </p:blipFill>
          <p:spPr>
            <a:xfrm>
              <a:off x="8003513" y="4761148"/>
              <a:ext cx="468751" cy="360000"/>
            </a:xfrm>
            <a:prstGeom prst="rect">
              <a:avLst/>
            </a:prstGeom>
          </p:spPr>
        </p:pic>
        <p:cxnSp>
          <p:nvCxnSpPr>
            <p:cNvPr id="33" name="直接连接符 32"/>
            <p:cNvCxnSpPr>
              <a:stCxn id="3" idx="3"/>
              <a:endCxn id="4" idx="1"/>
            </p:cNvCxnSpPr>
            <p:nvPr/>
          </p:nvCxnSpPr>
          <p:spPr bwMode="auto">
            <a:xfrm>
              <a:off x="2708932" y="3716338"/>
              <a:ext cx="104680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5" name="图片 34" descr="PC.png"/>
            <p:cNvPicPr>
              <a:picLocks noChangeAspect="1"/>
            </p:cNvPicPr>
            <p:nvPr/>
          </p:nvPicPr>
          <p:blipFill>
            <a:blip r:embed="rId3" cstate="print"/>
            <a:stretch>
              <a:fillRect/>
            </a:stretch>
          </p:blipFill>
          <p:spPr>
            <a:xfrm>
              <a:off x="4835161" y="5354586"/>
              <a:ext cx="468751" cy="360000"/>
            </a:xfrm>
            <a:prstGeom prst="rect">
              <a:avLst/>
            </a:prstGeom>
          </p:spPr>
        </p:pic>
        <p:pic>
          <p:nvPicPr>
            <p:cNvPr id="36" name="图片 35" descr="PC.png"/>
            <p:cNvPicPr>
              <a:picLocks noChangeAspect="1"/>
            </p:cNvPicPr>
            <p:nvPr/>
          </p:nvPicPr>
          <p:blipFill>
            <a:blip r:embed="rId3" cstate="print"/>
            <a:stretch>
              <a:fillRect/>
            </a:stretch>
          </p:blipFill>
          <p:spPr>
            <a:xfrm>
              <a:off x="5411924" y="5354586"/>
              <a:ext cx="468751" cy="360000"/>
            </a:xfrm>
            <a:prstGeom prst="rect">
              <a:avLst/>
            </a:prstGeom>
          </p:spPr>
        </p:pic>
        <p:pic>
          <p:nvPicPr>
            <p:cNvPr id="37" name="图片 36" descr="PC.png"/>
            <p:cNvPicPr>
              <a:picLocks noChangeAspect="1"/>
            </p:cNvPicPr>
            <p:nvPr/>
          </p:nvPicPr>
          <p:blipFill>
            <a:blip r:embed="rId3" cstate="print"/>
            <a:stretch>
              <a:fillRect/>
            </a:stretch>
          </p:blipFill>
          <p:spPr>
            <a:xfrm>
              <a:off x="6744072" y="5354586"/>
              <a:ext cx="468751" cy="360000"/>
            </a:xfrm>
            <a:prstGeom prst="rect">
              <a:avLst/>
            </a:prstGeom>
          </p:spPr>
        </p:pic>
        <p:pic>
          <p:nvPicPr>
            <p:cNvPr id="38" name="图片 37" descr="PC.png"/>
            <p:cNvPicPr>
              <a:picLocks noChangeAspect="1"/>
            </p:cNvPicPr>
            <p:nvPr/>
          </p:nvPicPr>
          <p:blipFill>
            <a:blip r:embed="rId3" cstate="print"/>
            <a:stretch>
              <a:fillRect/>
            </a:stretch>
          </p:blipFill>
          <p:spPr>
            <a:xfrm>
              <a:off x="7284132" y="5354586"/>
              <a:ext cx="468751" cy="360000"/>
            </a:xfrm>
            <a:prstGeom prst="rect">
              <a:avLst/>
            </a:prstGeom>
          </p:spPr>
        </p:pic>
        <p:pic>
          <p:nvPicPr>
            <p:cNvPr id="39" name="图片 38" descr="PC.png"/>
            <p:cNvPicPr>
              <a:picLocks noChangeAspect="1"/>
            </p:cNvPicPr>
            <p:nvPr/>
          </p:nvPicPr>
          <p:blipFill>
            <a:blip r:embed="rId3" cstate="print"/>
            <a:stretch>
              <a:fillRect/>
            </a:stretch>
          </p:blipFill>
          <p:spPr>
            <a:xfrm>
              <a:off x="8003513" y="5354586"/>
              <a:ext cx="468751" cy="360000"/>
            </a:xfrm>
            <a:prstGeom prst="rect">
              <a:avLst/>
            </a:prstGeom>
          </p:spPr>
        </p:pic>
        <p:pic>
          <p:nvPicPr>
            <p:cNvPr id="40" name="图片 39" descr="PC.png"/>
            <p:cNvPicPr>
              <a:picLocks noChangeAspect="1"/>
            </p:cNvPicPr>
            <p:nvPr/>
          </p:nvPicPr>
          <p:blipFill>
            <a:blip r:embed="rId3" cstate="print"/>
            <a:stretch>
              <a:fillRect/>
            </a:stretch>
          </p:blipFill>
          <p:spPr>
            <a:xfrm>
              <a:off x="6204012" y="5354586"/>
              <a:ext cx="468751" cy="360000"/>
            </a:xfrm>
            <a:prstGeom prst="rect">
              <a:avLst/>
            </a:prstGeom>
          </p:spPr>
        </p:pic>
        <p:cxnSp>
          <p:nvCxnSpPr>
            <p:cNvPr id="43" name="直接连接符 42"/>
            <p:cNvCxnSpPr>
              <a:stCxn id="4" idx="3"/>
              <a:endCxn id="5" idx="1"/>
            </p:cNvCxnSpPr>
            <p:nvPr/>
          </p:nvCxnSpPr>
          <p:spPr bwMode="auto">
            <a:xfrm flipV="1">
              <a:off x="4326472" y="3715696"/>
              <a:ext cx="833424" cy="6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5" idx="3"/>
              <a:endCxn id="6" idx="1"/>
            </p:cNvCxnSpPr>
            <p:nvPr/>
          </p:nvCxnSpPr>
          <p:spPr bwMode="auto">
            <a:xfrm>
              <a:off x="5730628" y="3715696"/>
              <a:ext cx="10134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4" idx="1"/>
              <a:endCxn id="7" idx="2"/>
            </p:cNvCxnSpPr>
            <p:nvPr/>
          </p:nvCxnSpPr>
          <p:spPr bwMode="auto">
            <a:xfrm flipV="1">
              <a:off x="3755740" y="2941584"/>
              <a:ext cx="1689522" cy="774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 idx="1"/>
              <a:endCxn id="8" idx="0"/>
            </p:cNvCxnSpPr>
            <p:nvPr/>
          </p:nvCxnSpPr>
          <p:spPr bwMode="auto">
            <a:xfrm>
              <a:off x="3755740" y="3716338"/>
              <a:ext cx="1689522" cy="7734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 idx="1"/>
              <a:endCxn id="9" idx="2"/>
            </p:cNvCxnSpPr>
            <p:nvPr/>
          </p:nvCxnSpPr>
          <p:spPr bwMode="auto">
            <a:xfrm flipV="1">
              <a:off x="5159896" y="2941584"/>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740" y="3482338"/>
              <a:ext cx="570732" cy="468000"/>
            </a:xfrm>
            <a:prstGeom prst="rect">
              <a:avLst/>
            </a:prstGeom>
          </p:spPr>
        </p:pic>
        <p:cxnSp>
          <p:nvCxnSpPr>
            <p:cNvPr id="63" name="直接连接符 62"/>
            <p:cNvCxnSpPr>
              <a:stCxn id="5" idx="1"/>
              <a:endCxn id="10" idx="0"/>
            </p:cNvCxnSpPr>
            <p:nvPr/>
          </p:nvCxnSpPr>
          <p:spPr bwMode="auto">
            <a:xfrm>
              <a:off x="5159896" y="3715696"/>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 name="图片 4"/>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59896" y="3481696"/>
              <a:ext cx="570732" cy="468000"/>
            </a:xfrm>
            <a:prstGeom prst="rect">
              <a:avLst/>
            </a:prstGeom>
          </p:spPr>
        </p:pic>
        <p:cxnSp>
          <p:nvCxnSpPr>
            <p:cNvPr id="73" name="直接连接符 72"/>
            <p:cNvCxnSpPr>
              <a:endCxn id="12" idx="2"/>
            </p:cNvCxnSpPr>
            <p:nvPr/>
          </p:nvCxnSpPr>
          <p:spPr bwMode="auto">
            <a:xfrm flipH="1" flipV="1">
              <a:off x="5069537" y="2041496"/>
              <a:ext cx="37839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endCxn id="13" idx="2"/>
            </p:cNvCxnSpPr>
            <p:nvPr/>
          </p:nvCxnSpPr>
          <p:spPr bwMode="auto">
            <a:xfrm flipV="1">
              <a:off x="5447928" y="2041496"/>
              <a:ext cx="233677"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159896" y="2473584"/>
              <a:ext cx="570732" cy="468000"/>
            </a:xfrm>
            <a:prstGeom prst="rect">
              <a:avLst/>
            </a:prstGeom>
          </p:spPr>
        </p:pic>
        <p:cxnSp>
          <p:nvCxnSpPr>
            <p:cNvPr id="79" name="直接连接符 78"/>
            <p:cNvCxnSpPr>
              <a:endCxn id="19" idx="2"/>
            </p:cNvCxnSpPr>
            <p:nvPr/>
          </p:nvCxnSpPr>
          <p:spPr bwMode="auto">
            <a:xfrm flipH="1" flipV="1">
              <a:off x="6473693" y="2041496"/>
              <a:ext cx="55841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a:endCxn id="14" idx="2"/>
            </p:cNvCxnSpPr>
            <p:nvPr/>
          </p:nvCxnSpPr>
          <p:spPr bwMode="auto">
            <a:xfrm flipV="1">
              <a:off x="7032104" y="2041496"/>
              <a:ext cx="29654"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5" name="直接连接符 84"/>
            <p:cNvCxnSpPr>
              <a:endCxn id="15" idx="2"/>
            </p:cNvCxnSpPr>
            <p:nvPr/>
          </p:nvCxnSpPr>
          <p:spPr bwMode="auto">
            <a:xfrm flipV="1">
              <a:off x="7068108" y="2041496"/>
              <a:ext cx="58171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endCxn id="16" idx="2"/>
            </p:cNvCxnSpPr>
            <p:nvPr/>
          </p:nvCxnSpPr>
          <p:spPr bwMode="auto">
            <a:xfrm flipV="1">
              <a:off x="7032104" y="2041496"/>
              <a:ext cx="120578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17" idx="1"/>
            </p:cNvCxnSpPr>
            <p:nvPr/>
          </p:nvCxnSpPr>
          <p:spPr bwMode="auto">
            <a:xfrm flipV="1">
              <a:off x="7068108" y="2456912"/>
              <a:ext cx="935405" cy="252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9" name="直接连接符 98"/>
            <p:cNvCxnSpPr>
              <a:endCxn id="18" idx="1"/>
            </p:cNvCxnSpPr>
            <p:nvPr/>
          </p:nvCxnSpPr>
          <p:spPr bwMode="auto">
            <a:xfrm>
              <a:off x="7032104" y="2726254"/>
              <a:ext cx="971409" cy="1846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44072" y="2473584"/>
              <a:ext cx="570732" cy="468000"/>
            </a:xfrm>
            <a:prstGeom prst="rect">
              <a:avLst/>
            </a:prstGeom>
          </p:spPr>
        </p:pic>
        <p:cxnSp>
          <p:nvCxnSpPr>
            <p:cNvPr id="102" name="直接连接符 101"/>
            <p:cNvCxnSpPr>
              <a:endCxn id="20" idx="1"/>
            </p:cNvCxnSpPr>
            <p:nvPr/>
          </p:nvCxnSpPr>
          <p:spPr bwMode="auto">
            <a:xfrm flipV="1">
              <a:off x="6996100" y="3435677"/>
              <a:ext cx="1007413" cy="2986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a:endCxn id="21" idx="1"/>
            </p:cNvCxnSpPr>
            <p:nvPr/>
          </p:nvCxnSpPr>
          <p:spPr bwMode="auto">
            <a:xfrm>
              <a:off x="7032104" y="3734366"/>
              <a:ext cx="971409" cy="2260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072" y="3481696"/>
              <a:ext cx="570732" cy="468000"/>
            </a:xfrm>
            <a:prstGeom prst="rect">
              <a:avLst/>
            </a:prstGeom>
          </p:spPr>
        </p:pic>
        <p:cxnSp>
          <p:nvCxnSpPr>
            <p:cNvPr id="108" name="直接连接符 107"/>
            <p:cNvCxnSpPr>
              <a:endCxn id="22" idx="1"/>
            </p:cNvCxnSpPr>
            <p:nvPr/>
          </p:nvCxnSpPr>
          <p:spPr bwMode="auto">
            <a:xfrm flipV="1">
              <a:off x="7032104" y="4485131"/>
              <a:ext cx="971409" cy="2573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a:endCxn id="24" idx="1"/>
            </p:cNvCxnSpPr>
            <p:nvPr/>
          </p:nvCxnSpPr>
          <p:spPr bwMode="auto">
            <a:xfrm>
              <a:off x="7068108" y="4725144"/>
              <a:ext cx="935405" cy="2160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a:endCxn id="39" idx="0"/>
            </p:cNvCxnSpPr>
            <p:nvPr/>
          </p:nvCxnSpPr>
          <p:spPr bwMode="auto">
            <a:xfrm>
              <a:off x="7032104" y="4742478"/>
              <a:ext cx="120578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endCxn id="38" idx="0"/>
            </p:cNvCxnSpPr>
            <p:nvPr/>
          </p:nvCxnSpPr>
          <p:spPr bwMode="auto">
            <a:xfrm>
              <a:off x="6900789" y="4742478"/>
              <a:ext cx="617719"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直接连接符 119"/>
            <p:cNvCxnSpPr>
              <a:endCxn id="37" idx="0"/>
            </p:cNvCxnSpPr>
            <p:nvPr/>
          </p:nvCxnSpPr>
          <p:spPr bwMode="auto">
            <a:xfrm>
              <a:off x="6948794" y="4742478"/>
              <a:ext cx="29654"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endCxn id="40" idx="0"/>
            </p:cNvCxnSpPr>
            <p:nvPr/>
          </p:nvCxnSpPr>
          <p:spPr bwMode="auto">
            <a:xfrm flipH="1">
              <a:off x="6438388" y="4742478"/>
              <a:ext cx="59441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0" name="图片 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44072" y="4489808"/>
              <a:ext cx="570732" cy="468000"/>
            </a:xfrm>
            <a:prstGeom prst="rect">
              <a:avLst/>
            </a:prstGeom>
          </p:spPr>
        </p:pic>
        <p:cxnSp>
          <p:nvCxnSpPr>
            <p:cNvPr id="128" name="直接连接符 127"/>
            <p:cNvCxnSpPr>
              <a:endCxn id="35" idx="0"/>
            </p:cNvCxnSpPr>
            <p:nvPr/>
          </p:nvCxnSpPr>
          <p:spPr bwMode="auto">
            <a:xfrm flipH="1">
              <a:off x="5069537" y="4706474"/>
              <a:ext cx="378391"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endCxn id="36" idx="0"/>
            </p:cNvCxnSpPr>
            <p:nvPr/>
          </p:nvCxnSpPr>
          <p:spPr bwMode="auto">
            <a:xfrm>
              <a:off x="5412623" y="4706474"/>
              <a:ext cx="233677"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159896" y="4489808"/>
              <a:ext cx="570732" cy="468000"/>
            </a:xfrm>
            <a:prstGeom prst="rect">
              <a:avLst/>
            </a:prstGeom>
          </p:spPr>
        </p:pic>
        <p:sp>
          <p:nvSpPr>
            <p:cNvPr id="194" name="矩形 193"/>
            <p:cNvSpPr/>
            <p:nvPr/>
          </p:nvSpPr>
          <p:spPr>
            <a:xfrm>
              <a:off x="8364252" y="3266314"/>
              <a:ext cx="72008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PC2</a:t>
              </a:r>
            </a:p>
          </p:txBody>
        </p:sp>
        <p:sp>
          <p:nvSpPr>
            <p:cNvPr id="91" name="矩形 90"/>
            <p:cNvSpPr/>
            <p:nvPr/>
          </p:nvSpPr>
          <p:spPr>
            <a:xfrm>
              <a:off x="3647728" y="391438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SW1</a:t>
              </a:r>
            </a:p>
          </p:txBody>
        </p:sp>
        <p:sp>
          <p:nvSpPr>
            <p:cNvPr id="92" name="矩形 91"/>
            <p:cNvSpPr/>
            <p:nvPr/>
          </p:nvSpPr>
          <p:spPr>
            <a:xfrm>
              <a:off x="5051884" y="391438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SW2</a:t>
              </a:r>
            </a:p>
          </p:txBody>
        </p:sp>
        <p:sp>
          <p:nvSpPr>
            <p:cNvPr id="93" name="矩形 92"/>
            <p:cNvSpPr/>
            <p:nvPr/>
          </p:nvSpPr>
          <p:spPr>
            <a:xfrm>
              <a:off x="6672064" y="3914386"/>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SW3</a:t>
              </a:r>
            </a:p>
          </p:txBody>
        </p:sp>
        <p:sp>
          <p:nvSpPr>
            <p:cNvPr id="94" name="矩形 93"/>
            <p:cNvSpPr/>
            <p:nvPr/>
          </p:nvSpPr>
          <p:spPr>
            <a:xfrm>
              <a:off x="4547828" y="2546234"/>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SW4</a:t>
              </a:r>
            </a:p>
          </p:txBody>
        </p:sp>
        <p:sp>
          <p:nvSpPr>
            <p:cNvPr id="95" name="矩形 94"/>
            <p:cNvSpPr/>
            <p:nvPr/>
          </p:nvSpPr>
          <p:spPr>
            <a:xfrm>
              <a:off x="6132004" y="2546234"/>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SW5</a:t>
              </a:r>
            </a:p>
          </p:txBody>
        </p:sp>
        <p:sp>
          <p:nvSpPr>
            <p:cNvPr id="97" name="矩形 96"/>
            <p:cNvSpPr/>
            <p:nvPr/>
          </p:nvSpPr>
          <p:spPr>
            <a:xfrm>
              <a:off x="4547828" y="4555339"/>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SW6</a:t>
              </a:r>
            </a:p>
          </p:txBody>
        </p:sp>
        <p:sp>
          <p:nvSpPr>
            <p:cNvPr id="98" name="矩形 97"/>
            <p:cNvSpPr/>
            <p:nvPr/>
          </p:nvSpPr>
          <p:spPr>
            <a:xfrm>
              <a:off x="6132004" y="4562458"/>
              <a:ext cx="720080"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rPr>
                <a:t>SW7</a:t>
              </a:r>
            </a:p>
          </p:txBody>
        </p:sp>
        <p:pic>
          <p:nvPicPr>
            <p:cNvPr id="3" name="图片 2" descr="PC.png"/>
            <p:cNvPicPr>
              <a:picLocks noChangeAspect="1"/>
            </p:cNvPicPr>
            <p:nvPr/>
          </p:nvPicPr>
          <p:blipFill>
            <a:blip r:embed="rId3" cstate="print"/>
            <a:stretch>
              <a:fillRect/>
            </a:stretch>
          </p:blipFill>
          <p:spPr>
            <a:xfrm>
              <a:off x="2099556" y="3482338"/>
              <a:ext cx="609376" cy="468000"/>
            </a:xfrm>
            <a:prstGeom prst="rect">
              <a:avLst/>
            </a:prstGeom>
          </p:spPr>
        </p:pic>
        <p:sp>
          <p:nvSpPr>
            <p:cNvPr id="190" name="矩形 189"/>
            <p:cNvSpPr/>
            <p:nvPr/>
          </p:nvSpPr>
          <p:spPr>
            <a:xfrm>
              <a:off x="2027548" y="3914386"/>
              <a:ext cx="720080"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rPr>
                <a:t>PC1</a:t>
              </a:r>
            </a:p>
          </p:txBody>
        </p:sp>
      </p:grpSp>
      <p:sp>
        <p:nvSpPr>
          <p:cNvPr id="193" name="矩形 192"/>
          <p:cNvSpPr/>
          <p:nvPr/>
        </p:nvSpPr>
        <p:spPr>
          <a:xfrm>
            <a:off x="876839" y="1736812"/>
            <a:ext cx="3204356" cy="556712"/>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VLAN </a:t>
            </a:r>
          </a:p>
          <a:p>
            <a:pPr algn="ctr" fontAlgn="ctr"/>
            <a:r>
              <a:rPr lang="en-US" sz="1600" b="1" dirty="0">
                <a:latin typeface="Huawei Sans" panose="020C0503030203020204" pitchFamily="34" charset="0"/>
                <a:ea typeface="方正兰亭黑简体" panose="02000000000000000000" pitchFamily="2" charset="-122"/>
                <a:cs typeface="Huawei Sans" panose="020C0503030203020204" pitchFamily="34" charset="0"/>
              </a:rPr>
              <a:t>(multiple broadcast domains)</a:t>
            </a:r>
          </a:p>
        </p:txBody>
      </p:sp>
      <p:cxnSp>
        <p:nvCxnSpPr>
          <p:cNvPr id="104" name="直接连接符 103"/>
          <p:cNvCxnSpPr/>
          <p:nvPr/>
        </p:nvCxnSpPr>
        <p:spPr bwMode="auto">
          <a:xfrm>
            <a:off x="2063612"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779576" y="3098382"/>
            <a:ext cx="1213472" cy="738664"/>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Broadcast frame</a:t>
            </a:r>
          </a:p>
        </p:txBody>
      </p:sp>
      <p:cxnSp>
        <p:nvCxnSpPr>
          <p:cNvPr id="107" name="直接连接符 106"/>
          <p:cNvCxnSpPr/>
          <p:nvPr/>
        </p:nvCxnSpPr>
        <p:spPr bwMode="auto">
          <a:xfrm>
            <a:off x="3719736"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auto">
          <a:xfrm>
            <a:off x="5102068"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auto">
          <a:xfrm flipV="1">
            <a:off x="5102068" y="3159638"/>
            <a:ext cx="489876"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auto">
          <a:xfrm>
            <a:off x="5102068" y="4131746"/>
            <a:ext cx="525880"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auto">
          <a:xfrm flipV="1">
            <a:off x="6672064" y="3411666"/>
            <a:ext cx="432048" cy="144016"/>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文本占位符 22"/>
          <p:cNvSpPr txBox="1">
            <a:spLocks/>
          </p:cNvSpPr>
          <p:nvPr/>
        </p:nvSpPr>
        <p:spPr bwMode="auto">
          <a:xfrm>
            <a:off x="8616281" y="1827384"/>
            <a:ext cx="2964065" cy="3096556"/>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l" fontAlgn="ctr"/>
            <a:r>
              <a:rPr lang="en-US" sz="1800" dirty="0">
                <a:latin typeface="Huawei Sans" panose="020C0503030203020204" pitchFamily="34" charset="0"/>
                <a:ea typeface="方正兰亭黑简体" panose="02000000000000000000" pitchFamily="2" charset="-122"/>
                <a:cs typeface="Huawei Sans" panose="020C0503030203020204" pitchFamily="34" charset="0"/>
              </a:rPr>
              <a:t>The VLAN technology isolates broadcast domains.</a:t>
            </a:r>
          </a:p>
          <a:p>
            <a:pPr fontAlgn="ctr"/>
            <a:r>
              <a:rPr lang="en-US" sz="1800" dirty="0">
                <a:latin typeface="Huawei Sans" panose="020C0503030203020204" pitchFamily="34" charset="0"/>
                <a:ea typeface="方正兰亭黑简体" panose="02000000000000000000" pitchFamily="2" charset="-122"/>
                <a:cs typeface="Huawei Sans" panose="020C0503030203020204" pitchFamily="34" charset="0"/>
              </a:rPr>
              <a:t>Characteristics:</a:t>
            </a:r>
          </a:p>
          <a:p>
            <a:pPr marL="654050" lvl="1" indent="-346075"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Geographically independent.</a:t>
            </a:r>
          </a:p>
          <a:p>
            <a:pPr marL="654050" lvl="1" indent="-346075"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Only devices in the same VLAN can directly communicate at Layer 2.</a:t>
            </a:r>
          </a:p>
        </p:txBody>
      </p:sp>
    </p:spTree>
    <p:extLst>
      <p:ext uri="{BB962C8B-B14F-4D97-AF65-F5344CB8AC3E}">
        <p14:creationId xmlns:p14="http://schemas.microsoft.com/office/powerpoint/2010/main" val="3907104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What Is VLAN</a:t>
            </a:r>
          </a:p>
          <a:p>
            <a:r>
              <a:rPr lang="en-US" b="1" smtClean="0"/>
              <a:t>VLAN Principles</a:t>
            </a:r>
          </a:p>
          <a:p>
            <a:r>
              <a:rPr lang="en-US" smtClean="0">
                <a:solidFill>
                  <a:schemeClr val="bg1">
                    <a:lumMod val="50000"/>
                  </a:schemeClr>
                </a:solidFill>
              </a:rPr>
              <a:t>VLAN Applications</a:t>
            </a:r>
          </a:p>
          <a:p>
            <a:r>
              <a:rPr lang="en-US" smtClean="0">
                <a:solidFill>
                  <a:schemeClr val="bg1">
                    <a:lumMod val="50000"/>
                  </a:schemeClr>
                </a:solidFill>
              </a:rPr>
              <a:t>VLAN Configuration Examples</a:t>
            </a:r>
            <a:endParaRPr lang="en-US">
              <a:solidFill>
                <a:schemeClr val="bg1">
                  <a:lumMod val="50000"/>
                </a:schemeClr>
              </a:solidFill>
            </a:endParaRPr>
          </a:p>
        </p:txBody>
      </p:sp>
    </p:spTree>
    <p:extLst>
      <p:ext uri="{BB962C8B-B14F-4D97-AF65-F5344CB8AC3E}">
        <p14:creationId xmlns:p14="http://schemas.microsoft.com/office/powerpoint/2010/main" val="3574906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占位符 42"/>
          <p:cNvSpPr>
            <a:spLocks noGrp="1"/>
          </p:cNvSpPr>
          <p:nvPr>
            <p:ph type="body" sz="quarter" idx="10"/>
          </p:nvPr>
        </p:nvSpPr>
        <p:spPr>
          <a:xfrm>
            <a:off x="451877" y="4602825"/>
            <a:ext cx="11306175" cy="1319628"/>
          </a:xfrm>
        </p:spPr>
        <p:txBody>
          <a:bodyPr/>
          <a:lstStyle/>
          <a:p>
            <a:r>
              <a:rPr lang="en-US" sz="1400" smtClean="0"/>
              <a:t>Switch1 and Switch2 belong to the network of the same enterprise. VLANs are planned for the network, with VLAN 10 for department A and VLAN 20 for department B. Employees in departments A and B are connected to both Switch1 and Switch2.</a:t>
            </a:r>
          </a:p>
          <a:p>
            <a:r>
              <a:rPr lang="en-US" sz="1400" smtClean="0"/>
              <a:t>Assume that a frame sent from PC1 reaches Switch2 through the link between Switch1 and Switch2. </a:t>
            </a:r>
            <a:r>
              <a:rPr lang="en-US" sz="1400" smtClean="0">
                <a:solidFill>
                  <a:srgbClr val="EC7061"/>
                </a:solidFill>
              </a:rPr>
              <a:t>If no processing is implemented, Switch2 can neither identify the VLAN to which the frame belongs nor determine the local VLAN to which the frame should be sent.</a:t>
            </a:r>
            <a:endParaRPr lang="en-US" sz="1400" dirty="0">
              <a:solidFill>
                <a:srgbClr val="EC7061"/>
              </a:solidFill>
            </a:endParaRPr>
          </a:p>
        </p:txBody>
      </p:sp>
      <p:sp>
        <p:nvSpPr>
          <p:cNvPr id="3" name="标题 2"/>
          <p:cNvSpPr>
            <a:spLocks noGrp="1"/>
          </p:cNvSpPr>
          <p:nvPr>
            <p:ph type="title"/>
          </p:nvPr>
        </p:nvSpPr>
        <p:spPr/>
        <p:txBody>
          <a:bodyPr/>
          <a:lstStyle/>
          <a:p>
            <a:r>
              <a:rPr lang="en-US" smtClean="0"/>
              <a:t>VLAN Implementation</a:t>
            </a:r>
            <a:endParaRPr lang="en-US"/>
          </a:p>
        </p:txBody>
      </p:sp>
      <p:sp>
        <p:nvSpPr>
          <p:cNvPr id="4" name="圆角矩形 3"/>
          <p:cNvSpPr/>
          <p:nvPr/>
        </p:nvSpPr>
        <p:spPr>
          <a:xfrm>
            <a:off x="9243810" y="3039597"/>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 name="圆角矩形 4"/>
          <p:cNvSpPr/>
          <p:nvPr/>
        </p:nvSpPr>
        <p:spPr>
          <a:xfrm>
            <a:off x="7403181" y="1436593"/>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 name="直接连接符 5"/>
          <p:cNvCxnSpPr/>
          <p:nvPr/>
        </p:nvCxnSpPr>
        <p:spPr>
          <a:xfrm>
            <a:off x="9792197" y="2294802"/>
            <a:ext cx="0" cy="91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681961" y="3039597"/>
            <a:ext cx="1414736"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8566963" y="2315122"/>
            <a:ext cx="0" cy="90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3"/>
          <p:cNvSpPr>
            <a:spLocks noChangeArrowheads="1"/>
          </p:cNvSpPr>
          <p:nvPr/>
        </p:nvSpPr>
        <p:spPr bwMode="auto">
          <a:xfrm>
            <a:off x="8312054" y="3721208"/>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PC3</a:t>
            </a:r>
          </a:p>
        </p:txBody>
      </p:sp>
      <p:sp>
        <p:nvSpPr>
          <p:cNvPr id="11" name="矩形 3"/>
          <p:cNvSpPr>
            <a:spLocks noChangeArrowheads="1"/>
          </p:cNvSpPr>
          <p:nvPr/>
        </p:nvSpPr>
        <p:spPr bwMode="auto">
          <a:xfrm>
            <a:off x="7663655" y="4044373"/>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20</a:t>
            </a:r>
          </a:p>
        </p:txBody>
      </p:sp>
      <p:sp>
        <p:nvSpPr>
          <p:cNvPr id="12" name="圆角矩形 11"/>
          <p:cNvSpPr/>
          <p:nvPr/>
        </p:nvSpPr>
        <p:spPr>
          <a:xfrm>
            <a:off x="1714549" y="1436593"/>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3251851" y="3039597"/>
            <a:ext cx="1383300"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14" name="直接连接符 13"/>
          <p:cNvCxnSpPr>
            <a:stCxn id="25" idx="2"/>
          </p:cNvCxnSpPr>
          <p:nvPr/>
        </p:nvCxnSpPr>
        <p:spPr>
          <a:xfrm>
            <a:off x="4095165" y="2324642"/>
            <a:ext cx="0" cy="885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3"/>
          <p:cNvSpPr>
            <a:spLocks noChangeArrowheads="1"/>
          </p:cNvSpPr>
          <p:nvPr/>
        </p:nvSpPr>
        <p:spPr bwMode="auto">
          <a:xfrm>
            <a:off x="3850508" y="3721208"/>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PC2</a:t>
            </a:r>
          </a:p>
        </p:txBody>
      </p:sp>
      <p:sp>
        <p:nvSpPr>
          <p:cNvPr id="17" name="圆角矩形 16"/>
          <p:cNvSpPr/>
          <p:nvPr/>
        </p:nvSpPr>
        <p:spPr>
          <a:xfrm>
            <a:off x="1714549" y="3039597"/>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2265053" y="2294802"/>
            <a:ext cx="0" cy="91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3"/>
          <p:cNvSpPr>
            <a:spLocks noChangeArrowheads="1"/>
          </p:cNvSpPr>
          <p:nvPr/>
        </p:nvSpPr>
        <p:spPr bwMode="auto">
          <a:xfrm>
            <a:off x="2010144" y="3721208"/>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PC1</a:t>
            </a:r>
          </a:p>
        </p:txBody>
      </p:sp>
      <p:sp>
        <p:nvSpPr>
          <p:cNvPr id="21" name="矩形 20"/>
          <p:cNvSpPr>
            <a:spLocks noChangeAspect="1"/>
          </p:cNvSpPr>
          <p:nvPr/>
        </p:nvSpPr>
        <p:spPr>
          <a:xfrm>
            <a:off x="2024765"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1</a:t>
            </a:r>
          </a:p>
        </p:txBody>
      </p:sp>
      <p:sp>
        <p:nvSpPr>
          <p:cNvPr id="22" name="矩形 21"/>
          <p:cNvSpPr>
            <a:spLocks noChangeAspect="1"/>
          </p:cNvSpPr>
          <p:nvPr/>
        </p:nvSpPr>
        <p:spPr>
          <a:xfrm>
            <a:off x="2638308"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2</a:t>
            </a:r>
          </a:p>
        </p:txBody>
      </p:sp>
      <p:sp>
        <p:nvSpPr>
          <p:cNvPr id="23" name="矩形 22"/>
          <p:cNvSpPr>
            <a:spLocks noChangeAspect="1"/>
          </p:cNvSpPr>
          <p:nvPr/>
        </p:nvSpPr>
        <p:spPr>
          <a:xfrm>
            <a:off x="3251851"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3</a:t>
            </a:r>
          </a:p>
        </p:txBody>
      </p:sp>
      <p:sp>
        <p:nvSpPr>
          <p:cNvPr id="24" name="矩形 3"/>
          <p:cNvSpPr>
            <a:spLocks noChangeArrowheads="1"/>
          </p:cNvSpPr>
          <p:nvPr/>
        </p:nvSpPr>
        <p:spPr bwMode="auto">
          <a:xfrm>
            <a:off x="3021728" y="1474694"/>
            <a:ext cx="9140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600">
                <a:latin typeface="Huawei Sans" panose="020C0503030203020204" pitchFamily="34" charset="0"/>
                <a:ea typeface="微软雅黑" pitchFamily="34" charset="-122"/>
              </a:rPr>
              <a:t>Switch1</a:t>
            </a:r>
          </a:p>
        </p:txBody>
      </p:sp>
      <p:sp>
        <p:nvSpPr>
          <p:cNvPr id="25" name="矩形 24"/>
          <p:cNvSpPr>
            <a:spLocks noChangeAspect="1"/>
          </p:cNvSpPr>
          <p:nvPr/>
        </p:nvSpPr>
        <p:spPr>
          <a:xfrm>
            <a:off x="3865394"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4</a:t>
            </a:r>
          </a:p>
        </p:txBody>
      </p:sp>
      <p:sp>
        <p:nvSpPr>
          <p:cNvPr id="26" name="矩形 25"/>
          <p:cNvSpPr>
            <a:spLocks noChangeAspect="1"/>
          </p:cNvSpPr>
          <p:nvPr/>
        </p:nvSpPr>
        <p:spPr>
          <a:xfrm>
            <a:off x="4478937" y="1932852"/>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5</a:t>
            </a:r>
          </a:p>
        </p:txBody>
      </p:sp>
      <p:sp>
        <p:nvSpPr>
          <p:cNvPr id="27" name="矩形 26"/>
          <p:cNvSpPr>
            <a:spLocks noChangeAspect="1"/>
          </p:cNvSpPr>
          <p:nvPr/>
        </p:nvSpPr>
        <p:spPr>
          <a:xfrm>
            <a:off x="7713397" y="1932852"/>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5</a:t>
            </a:r>
          </a:p>
        </p:txBody>
      </p:sp>
      <p:sp>
        <p:nvSpPr>
          <p:cNvPr id="28" name="矩形 27"/>
          <p:cNvSpPr>
            <a:spLocks noChangeAspect="1"/>
          </p:cNvSpPr>
          <p:nvPr/>
        </p:nvSpPr>
        <p:spPr>
          <a:xfrm>
            <a:off x="8326940"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4</a:t>
            </a:r>
          </a:p>
        </p:txBody>
      </p:sp>
      <p:sp>
        <p:nvSpPr>
          <p:cNvPr id="29" name="矩形 28"/>
          <p:cNvSpPr>
            <a:spLocks noChangeAspect="1"/>
          </p:cNvSpPr>
          <p:nvPr/>
        </p:nvSpPr>
        <p:spPr>
          <a:xfrm>
            <a:off x="8940483"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solidFill>
                  <a:srgbClr val="1D1D1A"/>
                </a:solidFill>
                <a:latin typeface="Huawei Sans" panose="020C0503030203020204" pitchFamily="34" charset="0"/>
                <a:ea typeface="方正兰亭黑简体" panose="02000000000000000000" pitchFamily="2" charset="-122"/>
              </a:rPr>
              <a:t>3</a:t>
            </a:r>
          </a:p>
        </p:txBody>
      </p:sp>
      <p:sp>
        <p:nvSpPr>
          <p:cNvPr id="30" name="矩形 3"/>
          <p:cNvSpPr>
            <a:spLocks noChangeArrowheads="1"/>
          </p:cNvSpPr>
          <p:nvPr/>
        </p:nvSpPr>
        <p:spPr bwMode="auto">
          <a:xfrm>
            <a:off x="8710360" y="1474694"/>
            <a:ext cx="9140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600">
                <a:latin typeface="Huawei Sans" panose="020C0503030203020204" pitchFamily="34" charset="0"/>
                <a:ea typeface="微软雅黑" pitchFamily="34" charset="-122"/>
              </a:rPr>
              <a:t>Switch2</a:t>
            </a:r>
          </a:p>
        </p:txBody>
      </p:sp>
      <p:sp>
        <p:nvSpPr>
          <p:cNvPr id="31" name="矩形 30"/>
          <p:cNvSpPr>
            <a:spLocks noChangeAspect="1"/>
          </p:cNvSpPr>
          <p:nvPr/>
        </p:nvSpPr>
        <p:spPr>
          <a:xfrm>
            <a:off x="9554026"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2</a:t>
            </a:r>
          </a:p>
        </p:txBody>
      </p:sp>
      <p:sp>
        <p:nvSpPr>
          <p:cNvPr id="32" name="矩形 31"/>
          <p:cNvSpPr>
            <a:spLocks noChangeAspect="1"/>
          </p:cNvSpPr>
          <p:nvPr/>
        </p:nvSpPr>
        <p:spPr>
          <a:xfrm>
            <a:off x="10167569"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b="1">
                <a:latin typeface="Huawei Sans" panose="020C0503030203020204" pitchFamily="34" charset="0"/>
                <a:ea typeface="方正兰亭黑简体" panose="02000000000000000000" pitchFamily="2" charset="-122"/>
              </a:rPr>
              <a:t>1</a:t>
            </a:r>
          </a:p>
        </p:txBody>
      </p:sp>
      <p:cxnSp>
        <p:nvCxnSpPr>
          <p:cNvPr id="33" name="直接连接符 32"/>
          <p:cNvCxnSpPr>
            <a:stCxn id="26" idx="3"/>
            <a:endCxn id="27" idx="1"/>
          </p:cNvCxnSpPr>
          <p:nvPr/>
        </p:nvCxnSpPr>
        <p:spPr>
          <a:xfrm>
            <a:off x="4938478" y="2128747"/>
            <a:ext cx="27749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903594" y="2660729"/>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47097" y="3152891"/>
            <a:ext cx="684725"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Huawei Sans" panose="020C0503030203020204" pitchFamily="34" charset="0"/>
                <a:ea typeface="方正兰亭黑简体" panose="02000000000000000000" pitchFamily="2" charset="-122"/>
              </a:defRPr>
            </a:lvl1pPr>
          </a:lstStyle>
          <a:p>
            <a:pPr fontAlgn="ctr"/>
            <a:r>
              <a:rPr lang="en-US">
                <a:solidFill>
                  <a:schemeClr val="tx1"/>
                </a:solidFill>
                <a:latin typeface="Huawei Sans" panose="020C0503030203020204" pitchFamily="34" charset="0"/>
              </a:rPr>
              <a:t>Frame</a:t>
            </a:r>
          </a:p>
        </p:txBody>
      </p:sp>
      <p:cxnSp>
        <p:nvCxnSpPr>
          <p:cNvPr id="36" name="直接连接符 35"/>
          <p:cNvCxnSpPr/>
          <p:nvPr/>
        </p:nvCxnSpPr>
        <p:spPr>
          <a:xfrm flipH="1">
            <a:off x="5026917" y="1936052"/>
            <a:ext cx="2160240" cy="0"/>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673287" y="1529411"/>
            <a:ext cx="684725"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Huawei Sans" panose="020C0503030203020204" pitchFamily="34" charset="0"/>
                <a:ea typeface="方正兰亭黑简体" panose="02000000000000000000" pitchFamily="2" charset="-122"/>
              </a:defRPr>
            </a:lvl1pPr>
          </a:lstStyle>
          <a:p>
            <a:pPr fontAlgn="ctr"/>
            <a:r>
              <a:rPr lang="en-US">
                <a:solidFill>
                  <a:schemeClr val="tx1"/>
                </a:solidFill>
                <a:latin typeface="Huawei Sans" panose="020C0503030203020204" pitchFamily="34" charset="0"/>
              </a:rPr>
              <a:t>Frame</a:t>
            </a:r>
          </a:p>
        </p:txBody>
      </p:sp>
      <p:sp>
        <p:nvSpPr>
          <p:cNvPr id="38" name="矩形 3"/>
          <p:cNvSpPr>
            <a:spLocks noChangeArrowheads="1"/>
          </p:cNvSpPr>
          <p:nvPr/>
        </p:nvSpPr>
        <p:spPr bwMode="auto">
          <a:xfrm>
            <a:off x="2124827" y="4044373"/>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10</a:t>
            </a:r>
          </a:p>
        </p:txBody>
      </p:sp>
      <p:sp>
        <p:nvSpPr>
          <p:cNvPr id="39" name="矩形 3"/>
          <p:cNvSpPr>
            <a:spLocks noChangeArrowheads="1"/>
          </p:cNvSpPr>
          <p:nvPr/>
        </p:nvSpPr>
        <p:spPr bwMode="auto">
          <a:xfrm>
            <a:off x="3202109" y="4044373"/>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20</a:t>
            </a:r>
          </a:p>
        </p:txBody>
      </p:sp>
      <p:sp>
        <p:nvSpPr>
          <p:cNvPr id="40" name="矩形 3"/>
          <p:cNvSpPr>
            <a:spLocks noChangeArrowheads="1"/>
          </p:cNvSpPr>
          <p:nvPr/>
        </p:nvSpPr>
        <p:spPr bwMode="auto">
          <a:xfrm>
            <a:off x="9539405" y="3721208"/>
            <a:ext cx="5180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a:latin typeface="Huawei Sans" panose="020C0503030203020204" pitchFamily="34" charset="0"/>
                <a:ea typeface="微软雅黑" pitchFamily="34" charset="-122"/>
              </a:rPr>
              <a:t>PC4</a:t>
            </a:r>
          </a:p>
        </p:txBody>
      </p:sp>
      <p:sp>
        <p:nvSpPr>
          <p:cNvPr id="42" name="矩形 3"/>
          <p:cNvSpPr>
            <a:spLocks noChangeArrowheads="1"/>
          </p:cNvSpPr>
          <p:nvPr/>
        </p:nvSpPr>
        <p:spPr bwMode="auto">
          <a:xfrm>
            <a:off x="9654088" y="4044373"/>
            <a:ext cx="9845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fontAlgn="ctr"/>
            <a:r>
              <a:rPr lang="en-US" sz="1500" b="1">
                <a:latin typeface="Huawei Sans" panose="020C0503030203020204" pitchFamily="34" charset="0"/>
                <a:ea typeface="微软雅黑" pitchFamily="34" charset="-122"/>
              </a:rPr>
              <a:t>VLAN 10</a:t>
            </a:r>
          </a:p>
        </p:txBody>
      </p:sp>
      <p:grpSp>
        <p:nvGrpSpPr>
          <p:cNvPr id="2" name="组合 1"/>
          <p:cNvGrpSpPr/>
          <p:nvPr/>
        </p:nvGrpSpPr>
        <p:grpSpPr>
          <a:xfrm>
            <a:off x="8172938" y="5960"/>
            <a:ext cx="3572874" cy="312029"/>
            <a:chOff x="8172938" y="5960"/>
            <a:chExt cx="3572874" cy="312029"/>
          </a:xfrm>
        </p:grpSpPr>
        <p:sp>
          <p:nvSpPr>
            <p:cNvPr id="44" name="燕尾形 43"/>
            <p:cNvSpPr/>
            <p:nvPr/>
          </p:nvSpPr>
          <p:spPr bwMode="auto">
            <a:xfrm>
              <a:off x="8172938" y="5960"/>
              <a:ext cx="1227086" cy="312029"/>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b="1" dirty="0">
                  <a:solidFill>
                    <a:srgbClr val="FFFFFF"/>
                  </a:solidFill>
                  <a:latin typeface="Huawei Sans" panose="020C0503030203020204" pitchFamily="34" charset="0"/>
                </a:rPr>
                <a:t>VLAN Identification</a:t>
              </a:r>
            </a:p>
          </p:txBody>
        </p:sp>
        <p:sp>
          <p:nvSpPr>
            <p:cNvPr id="45" name="燕尾形 44"/>
            <p:cNvSpPr/>
            <p:nvPr/>
          </p:nvSpPr>
          <p:spPr bwMode="auto">
            <a:xfrm>
              <a:off x="9282915" y="5960"/>
              <a:ext cx="1212006"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000" dirty="0">
                  <a:latin typeface="Huawei Sans" panose="020C0503030203020204" pitchFamily="34" charset="0"/>
                </a:rPr>
                <a:t>VLAN Assignment</a:t>
              </a:r>
            </a:p>
          </p:txBody>
        </p:sp>
        <p:sp>
          <p:nvSpPr>
            <p:cNvPr id="46" name="燕尾形 45"/>
            <p:cNvSpPr/>
            <p:nvPr/>
          </p:nvSpPr>
          <p:spPr bwMode="auto">
            <a:xfrm>
              <a:off x="10377812" y="5960"/>
              <a:ext cx="1368000" cy="31202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000" dirty="0">
                  <a:latin typeface="Huawei Sans" panose="020C0503030203020204" pitchFamily="34" charset="0"/>
                </a:rPr>
                <a:t>VLAN Frame Processing</a:t>
              </a:r>
            </a:p>
          </p:txBody>
        </p:sp>
      </p:grpSp>
      <p:pic>
        <p:nvPicPr>
          <p:cNvPr id="47" name="图片 46" descr="PC.png"/>
          <p:cNvPicPr>
            <a:picLocks noChangeAspect="1"/>
          </p:cNvPicPr>
          <p:nvPr/>
        </p:nvPicPr>
        <p:blipFill>
          <a:blip r:embed="rId3" cstate="print"/>
          <a:stretch>
            <a:fillRect/>
          </a:stretch>
        </p:blipFill>
        <p:spPr>
          <a:xfrm>
            <a:off x="1972190" y="3169180"/>
            <a:ext cx="609376" cy="468000"/>
          </a:xfrm>
          <a:prstGeom prst="rect">
            <a:avLst/>
          </a:prstGeom>
        </p:spPr>
      </p:pic>
      <p:pic>
        <p:nvPicPr>
          <p:cNvPr id="48" name="图片 47" descr="PC.png"/>
          <p:cNvPicPr>
            <a:picLocks noChangeAspect="1"/>
          </p:cNvPicPr>
          <p:nvPr/>
        </p:nvPicPr>
        <p:blipFill>
          <a:blip r:embed="rId3" cstate="print"/>
          <a:stretch>
            <a:fillRect/>
          </a:stretch>
        </p:blipFill>
        <p:spPr>
          <a:xfrm>
            <a:off x="3800729" y="3169180"/>
            <a:ext cx="609376" cy="468000"/>
          </a:xfrm>
          <a:prstGeom prst="rect">
            <a:avLst/>
          </a:prstGeom>
        </p:spPr>
      </p:pic>
      <p:pic>
        <p:nvPicPr>
          <p:cNvPr id="49" name="图片 48" descr="PC.png"/>
          <p:cNvPicPr>
            <a:picLocks noChangeAspect="1"/>
          </p:cNvPicPr>
          <p:nvPr/>
        </p:nvPicPr>
        <p:blipFill>
          <a:blip r:embed="rId3" cstate="print"/>
          <a:stretch>
            <a:fillRect/>
          </a:stretch>
        </p:blipFill>
        <p:spPr>
          <a:xfrm>
            <a:off x="8267560" y="3169180"/>
            <a:ext cx="609376" cy="468000"/>
          </a:xfrm>
          <a:prstGeom prst="rect">
            <a:avLst/>
          </a:prstGeom>
        </p:spPr>
      </p:pic>
      <p:pic>
        <p:nvPicPr>
          <p:cNvPr id="50" name="图片 49" descr="PC.png"/>
          <p:cNvPicPr>
            <a:picLocks noChangeAspect="1"/>
          </p:cNvPicPr>
          <p:nvPr/>
        </p:nvPicPr>
        <p:blipFill>
          <a:blip r:embed="rId3" cstate="print"/>
          <a:stretch>
            <a:fillRect/>
          </a:stretch>
        </p:blipFill>
        <p:spPr>
          <a:xfrm>
            <a:off x="9505022" y="3169180"/>
            <a:ext cx="609376" cy="468000"/>
          </a:xfrm>
          <a:prstGeom prst="rect">
            <a:avLst/>
          </a:prstGeom>
        </p:spPr>
      </p:pic>
    </p:spTree>
    <p:extLst>
      <p:ext uri="{BB962C8B-B14F-4D97-AF65-F5344CB8AC3E}">
        <p14:creationId xmlns:p14="http://schemas.microsoft.com/office/powerpoint/2010/main" val="332345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9537</Words>
  <Application>Microsoft Office PowerPoint</Application>
  <PresentationFormat>宽屏</PresentationFormat>
  <Paragraphs>1229</Paragraphs>
  <Slides>51</Slides>
  <Notes>51</Notes>
  <HiddenSlides>5</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Arial</vt:lpstr>
      <vt:lpstr>微软雅黑</vt:lpstr>
      <vt:lpstr>宋体</vt:lpstr>
      <vt:lpstr>Huawei Sans</vt:lpstr>
      <vt:lpstr>Courier New</vt:lpstr>
      <vt:lpstr>方正兰亭黑简体</vt:lpstr>
      <vt:lpstr>Wingdings</vt:lpstr>
      <vt:lpstr>1_自定义设计方案</vt:lpstr>
      <vt:lpstr>PowerPoint 演示文稿</vt:lpstr>
      <vt:lpstr>VLAN Principles and Configuration</vt:lpstr>
      <vt:lpstr>PowerPoint 演示文稿</vt:lpstr>
      <vt:lpstr>PowerPoint 演示文稿</vt:lpstr>
      <vt:lpstr>PowerPoint 演示文稿</vt:lpstr>
      <vt:lpstr>Issues Facing a Traditional Ethernet</vt:lpstr>
      <vt:lpstr>VLAN</vt:lpstr>
      <vt:lpstr>PowerPoint 演示文稿</vt:lpstr>
      <vt:lpstr>VLAN Implementation</vt:lpstr>
      <vt:lpstr>VLAN Tag</vt:lpstr>
      <vt:lpstr>VLAN Frame</vt:lpstr>
      <vt:lpstr>PowerPoint 演示文稿</vt:lpstr>
      <vt:lpstr>VLAN Implementation</vt:lpstr>
      <vt:lpstr>VLAN Assignment Methods</vt:lpstr>
      <vt:lpstr>PowerPoint 演示文稿</vt:lpstr>
      <vt:lpstr>Interface-based VLAN Assignment</vt:lpstr>
      <vt:lpstr>MAC Address-based VLAN Assignment</vt:lpstr>
      <vt:lpstr>Layer 2 Ethernet Interface Types</vt:lpstr>
      <vt:lpstr>Access Interface</vt:lpstr>
      <vt:lpstr>Trunk interface</vt:lpstr>
      <vt:lpstr>PowerPoint 演示文稿</vt:lpstr>
      <vt:lpstr>Example for Frame Processing on Access and Trunk Interfaces</vt:lpstr>
      <vt:lpstr>Hybrid Interface</vt:lpstr>
      <vt:lpstr>PowerPoint 演示文稿</vt:lpstr>
      <vt:lpstr>Example for Frame Processing on Hybrid Interfaces</vt:lpstr>
      <vt:lpstr>Summary</vt:lpstr>
      <vt:lpstr>PowerPoint 演示文稿</vt:lpstr>
      <vt:lpstr>VLAN Planning</vt:lpstr>
      <vt:lpstr>Interface-based VLAN Assignment</vt:lpstr>
      <vt:lpstr>MAC Address-based VLAN Assignment</vt:lpstr>
      <vt:lpstr>PowerPoint 演示文稿</vt:lpstr>
      <vt:lpstr>Basic VLAN Configuration Commands</vt:lpstr>
      <vt:lpstr>Basic Access Interface Configuration Commands</vt:lpstr>
      <vt:lpstr>Basic Trunk Interface Configuration Commands</vt:lpstr>
      <vt:lpstr>Basic Hybrid Interface Configuration Commands</vt:lpstr>
      <vt:lpstr>Case1:Configuring Interface-based VLAN Assignment </vt:lpstr>
      <vt:lpstr>Creating VLANs</vt:lpstr>
      <vt:lpstr>Configuring Access and Trunk Interfaces</vt:lpstr>
      <vt:lpstr>Verifying the Configuration</vt:lpstr>
      <vt:lpstr>Case2:Configuring Interface-based VLAN Assignment</vt:lpstr>
      <vt:lpstr>Configuring Hybrid Interfaces (1)</vt:lpstr>
      <vt:lpstr>Configuring Hybrid Interfaces (2)</vt:lpstr>
      <vt:lpstr>Verifying the Configuration</vt:lpstr>
      <vt:lpstr>Basic VLAN Configuration Commands</vt:lpstr>
      <vt:lpstr>Example for Configuring MAC Address-based VLAN Assignment</vt:lpstr>
      <vt:lpstr>Creating a VLAN and Associating MAC Addresses with the VLAN</vt:lpstr>
      <vt:lpstr>Adding Interfaces to the VLAN and Enabling MAC Address-based VLAN Assignment</vt:lpstr>
      <vt:lpstr>Verifying the Configuration</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121</cp:revision>
  <dcterms:created xsi:type="dcterms:W3CDTF">2018-11-29T10:16:29Z</dcterms:created>
  <dcterms:modified xsi:type="dcterms:W3CDTF">2020-04-28T03:01:15Z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(3)YtzTR0YDOKwX7gmCprFrF3gVpL8b13Eb1o8Cpx4Ah/jkQ8lOjKA3JWBFdwrhnsS4HBgcROrL
v45Jyx1xTEgEaSoaMCTZpyYmX61JDoumpC4spsJrt83YZV8QssC3bZ+H6mVWkgw4UMnroLcj
vGGclZ4HkDv+9/r0btFFnhFyRmfh0nUQCkuunw2Dr0KQM7PwCsdOa5RaBhqIRx+s8jP9TlIC
0SFouFRpHUU88lc/3y</vt:lpwstr>
  </property>
  <property fmtid="{D5CDD505-2E9C-101B-9397-08002B2CF9AE}" pid="3" name="_2015_ms_pID_7253431">
    <vt:lpwstr>PoHwyoZQb8HNhdhHA9mTX6VEDcbZfu1RS8tcQBg/o8TICkJRfts42E
Jt9W23uVQhehhpGMXfAuPAijrao/Jqa8lJPozuQxc/78a3B47x9IMp7v2/QVlxyOMa/TAfBT
ITQzShNDI/fN9coD37Qv0KZBcBIBajszSAMAA6cm/fBFFKJ+RDFZIaSqm6dStxX73i7q+xRZ
JWITH2Jh4fenNlmn5z/sEGLgNk+qUUELUkiH</vt:lpwstr>
  </property>
  <property fmtid="{D5CDD505-2E9C-101B-9397-08002B2CF9AE}" pid="4" name="_2015_ms_pID_7253432">
    <vt:lpwstr>AA==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