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64"/>
  </p:notesMasterIdLst>
  <p:handoutMasterIdLst>
    <p:handoutMasterId r:id="rId6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18"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797675" cy="9926638"/>
  <p:embeddedFontLst>
    <p:embeddedFont>
      <p:font typeface="微软雅黑" panose="020B0503020204020204" pitchFamily="34" charset="-122"/>
      <p:regular r:id="rId66"/>
      <p:bold r:id="rId67"/>
    </p:embeddedFont>
    <p:embeddedFont>
      <p:font typeface="MS PGothic" panose="020B0600070205080204" pitchFamily="34" charset="-128"/>
      <p:regular r:id="rId68"/>
    </p:embeddedFont>
    <p:embeddedFont>
      <p:font typeface="MS PGothic" panose="020B0600070205080204" pitchFamily="34" charset="-128"/>
      <p:regular r:id="rId68"/>
    </p:embeddedFont>
    <p:embeddedFont>
      <p:font typeface="Huawei Sans" panose="020C0503030203020204" pitchFamily="34" charset="0"/>
      <p:regular r:id="rId69"/>
      <p:bold r:id="rId70"/>
    </p:embeddedFont>
    <p:embeddedFont>
      <p:font typeface="方正兰亭黑简体" panose="02000000000000000000" pitchFamily="2" charset="-122"/>
      <p:regular r:id="rId71"/>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6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0090" autoAdjust="0"/>
  </p:normalViewPr>
  <p:slideViewPr>
    <p:cSldViewPr snapToGrid="0" snapToObjects="1">
      <p:cViewPr varScale="1">
        <p:scale>
          <a:sx n="74" d="100"/>
          <a:sy n="74" d="100"/>
        </p:scale>
        <p:origin x="57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4" d="100"/>
          <a:sy n="74" d="100"/>
        </p:scale>
        <p:origin x="2124" y="60"/>
      </p:cViewPr>
      <p:guideLst>
        <p:guide orient="horz"/>
        <p:guide pos="2162"/>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11076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As shown in the preceding figure, switches run STP and exchange STP BPDUs to monitor the network topology. Normally, a port on SW3 is blocked to prevent the loop. When the link between SW1 and SW3 is faulty, the blocked port is unblocked and enters the forwarding state.</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2739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Common loops are classified into Layer 2 and Layer 3 loops.</a:t>
            </a:r>
            <a:endParaRPr lang="en-US" altLang="zh-CN" smtClean="0"/>
          </a:p>
          <a:p>
            <a:r>
              <a:rPr lang="en-US" smtClean="0"/>
              <a:t>Layer 2 loops are caused by Layer 2 redundancy or incorrect cable connections. You can use a specific protocol or mechanism to prevent Layer 2 loops.</a:t>
            </a:r>
            <a:endParaRPr lang="en-US" altLang="zh-CN" smtClean="0"/>
          </a:p>
          <a:p>
            <a:r>
              <a:rPr lang="en-US" smtClean="0"/>
              <a:t>Layer 3 loops are mainly caused by routing loops. Dynamic routing protocols can be used to prevent loops and the TTL field in the IP packet header can be used to prevent packets from being forwarded infinitely.</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24972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STP is used on Layer 2 networks of campus networks to implement link backup and eliminate loops.</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96158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4622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5699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In STP, each switch has a bridge ID (BID), which consists of a 16-bit bridge priority and a 48-bit MAC address. On an STP network, the bridge priority is configurable and ranges from 0 to 65535. The default bridge priority is 32768. The bridge priority can be changed but must be a multiple of </a:t>
            </a:r>
            <a:r>
              <a:rPr lang="en-US" altLang="zh-CN" dirty="0" smtClean="0"/>
              <a:t>4096</a:t>
            </a:r>
            <a:r>
              <a:rPr lang="en-US" dirty="0" smtClean="0"/>
              <a:t>. </a:t>
            </a:r>
            <a:r>
              <a:rPr lang="en-US" dirty="0" smtClean="0"/>
              <a:t>The device with the highest priority (a smaller value indicates a higher priority) is selected as the root bridge. If the priorities are the same, devices compare MAC addresses. A smaller MAC address indicates a higher priority.</a:t>
            </a:r>
            <a:endParaRPr lang="en-US" altLang="zh-CN" dirty="0" smtClean="0"/>
          </a:p>
          <a:p>
            <a:r>
              <a:rPr lang="en-US" dirty="0" smtClean="0"/>
              <a:t>As shown in the figure, the root bridge needs to be selected on the network. The three switches first compare bridge priorities. The bridge priorities of the three switches are 4096. Then the three switches compare MAC addresses. The switch with the smallest MAC address is selected as the root bridge.</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8144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root bridge functions as the root of a tree network.</a:t>
            </a:r>
          </a:p>
          <a:p>
            <a:r>
              <a:rPr lang="en-US" smtClean="0"/>
              <a:t>It is the logical center, but not necessarily the physical center, of the network. The root bridge changes dynamically with the network topology.</a:t>
            </a:r>
          </a:p>
          <a:p>
            <a:r>
              <a:rPr lang="en-US" smtClean="0"/>
              <a:t>After network convergence is completed, the root bridge generates and sends configuration BPDUs to other devices at specific intervals. Other devices process and forward the configuration BPDUs to notify downstream devices of topology changes, ensuring that the network topology is stable.</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55216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Each port on a switch has a cost in STP. By default, a higher port bandwidth indicates a smaller port cost.</a:t>
            </a:r>
            <a:endParaRPr lang="en-US" altLang="zh-CN" smtClean="0"/>
          </a:p>
          <a:p>
            <a:r>
              <a:rPr lang="en-US" smtClean="0"/>
              <a:t>Huawei switches support multiple STP path cost calculation standards to </a:t>
            </a:r>
            <a:r>
              <a:rPr lang="en-US" altLang="zh-CN" smtClean="0"/>
              <a:t>provide better compatibility in scenarios where devices from multiple vendors are deployed</a:t>
            </a:r>
            <a:r>
              <a:rPr lang="en-US" smtClean="0"/>
              <a:t>. By default, Huawei switches use IEEE 802.1t to calculate the path cost. </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938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3448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There may be multiple paths from a non-root bridge to the root bridge. Each path has a total cost, which is the sum of all port costs on this path. A non-root bridge compares the costs of multiple paths to select the shortest path to the root bridge. The path cost of the shortest path is called the root path cost (RPC), and a loop-free tree network is generated. The RPC of the root bridge is 0.</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5921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81989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Each port on an STP-enabled switch has a port ID, which consists of the port priority and port number. The value of the port priority ranges from 0 to 240, with an increment of 16. That is, the value must be an integer multiple of 16. By default, the port priority is 128. The PID is used to determine the port role.</a:t>
            </a:r>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56656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Switches exchange BPDUs where information and parameters are encapsulated to calculate spanning trees. </a:t>
            </a:r>
            <a:endParaRPr lang="en-US" altLang="zh-CN" smtClean="0"/>
          </a:p>
          <a:p>
            <a:r>
              <a:rPr lang="en-US" smtClean="0"/>
              <a:t>BPDUs are classified into configuration BPDUs and TCN BPDUs.</a:t>
            </a:r>
            <a:endParaRPr lang="en-US" altLang="zh-CN" smtClean="0"/>
          </a:p>
          <a:p>
            <a:r>
              <a:rPr lang="en-US" smtClean="0"/>
              <a:t>A configuration BPDU contains parameters such as the BID, path cost, and PID. STP selects the root bridge by transmitting configuration BPDUs between switches and determines the role and status of each switch port. Each bridge proactively sends configuration BPDUs during initialization. After the network topology becomes stable, only the root bridge proactively sends configuration BPDUs. Other bridges send configuration BPDUs only after receiving configuration BPDUs from upstream devices.</a:t>
            </a:r>
            <a:endParaRPr lang="en-US" altLang="zh-CN" smtClean="0"/>
          </a:p>
          <a:p>
            <a:r>
              <a:rPr lang="en-US" smtClean="0"/>
              <a:t>A TCN BPDU is sent by a downstream switch to an upstream switch when the downstream switch detects a topology change.</a:t>
            </a:r>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174228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34207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STP operations:</a:t>
            </a:r>
            <a:endParaRPr lang="en-US" altLang="zh-CN" smtClean="0"/>
          </a:p>
          <a:p>
            <a:pPr marL="588600" lvl="1" indent="-228600">
              <a:buFont typeface="+mj-lt"/>
              <a:buAutoNum type="arabicPeriod"/>
            </a:pPr>
            <a:r>
              <a:rPr lang="en-US" smtClean="0"/>
              <a:t>Selects a root bridge.</a:t>
            </a:r>
            <a:endParaRPr lang="en-US" altLang="zh-CN" smtClean="0"/>
          </a:p>
          <a:p>
            <a:pPr marL="588600" lvl="1" indent="-228600">
              <a:buFont typeface="+mj-lt"/>
              <a:buAutoNum type="arabicPeriod"/>
            </a:pPr>
            <a:r>
              <a:rPr lang="en-US" smtClean="0"/>
              <a:t>Each non-root switch elects a root port.</a:t>
            </a:r>
            <a:endParaRPr lang="en-US" altLang="zh-CN" smtClean="0"/>
          </a:p>
          <a:p>
            <a:pPr marL="588600" lvl="1" indent="-228600">
              <a:buFont typeface="+mj-lt"/>
              <a:buAutoNum type="arabicPeriod"/>
            </a:pPr>
            <a:r>
              <a:rPr lang="en-US" smtClean="0"/>
              <a:t>Select a designated port for each network segment.</a:t>
            </a:r>
            <a:endParaRPr lang="en-US" altLang="zh-CN" smtClean="0"/>
          </a:p>
          <a:p>
            <a:pPr marL="588600" lvl="1" indent="-228600">
              <a:buFont typeface="+mj-lt"/>
              <a:buAutoNum type="arabicPeriod"/>
            </a:pPr>
            <a:r>
              <a:rPr lang="en-US" smtClean="0"/>
              <a:t>Blocks non-root and non-designated ports.</a:t>
            </a:r>
            <a:endParaRPr lang="en-US" altLang="zh-CN" smtClean="0"/>
          </a:p>
          <a:p>
            <a:r>
              <a:rPr lang="en-US" smtClean="0"/>
              <a:t>STP defines three port roles: designated port, root port, and alternate port.</a:t>
            </a:r>
            <a:endParaRPr lang="en-US" altLang="zh-CN" smtClean="0"/>
          </a:p>
          <a:p>
            <a:r>
              <a:rPr lang="en-US" smtClean="0"/>
              <a:t>A designated port is used by a switch to forward configuration BPDUs to the connected network segment. Each network segment has only one designated port. In most cases, each port of the root bridge is a designated port.</a:t>
            </a:r>
            <a:endParaRPr lang="en-US" altLang="zh-CN" smtClean="0"/>
          </a:p>
          <a:p>
            <a:r>
              <a:rPr lang="en-US" smtClean="0"/>
              <a:t>The root port is the port on the non-root bridge that has the optimal path to the root bridge. A switch running STP can have only one root port, but the root bridge does not have any root port.</a:t>
            </a:r>
            <a:endParaRPr lang="en-US" altLang="zh-CN" smtClean="0"/>
          </a:p>
          <a:p>
            <a:r>
              <a:rPr lang="en-US" smtClean="0"/>
              <a:t>If a port is neither a designated port nor a root port, the port is an alternate port. The alternate port is blocked.</a:t>
            </a:r>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963370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When a switch starts, it considers itself as the root bridge and sends configuration BPDUs to each other for STP calculation.</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14114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smtClean="0"/>
              <a:t>What is a root bridge?</a:t>
            </a:r>
          </a:p>
          <a:p>
            <a:pPr lvl="1">
              <a:lnSpc>
                <a:spcPct val="100000"/>
              </a:lnSpc>
            </a:pPr>
            <a:r>
              <a:rPr lang="en-US" smtClean="0"/>
              <a:t>The root bridge is the root node of an STP tree.</a:t>
            </a:r>
          </a:p>
          <a:p>
            <a:pPr lvl="1">
              <a:lnSpc>
                <a:spcPct val="100000"/>
              </a:lnSpc>
            </a:pPr>
            <a:r>
              <a:rPr lang="en-US" smtClean="0"/>
              <a:t>To generate an STP tree, first determine a root bridge.</a:t>
            </a:r>
          </a:p>
          <a:p>
            <a:pPr lvl="1">
              <a:lnSpc>
                <a:spcPct val="100000"/>
              </a:lnSpc>
            </a:pPr>
            <a:r>
              <a:rPr lang="en-US" smtClean="0"/>
              <a:t>It is the logical center, but not necessarily the physical center, of the network.</a:t>
            </a:r>
          </a:p>
          <a:p>
            <a:pPr lvl="1">
              <a:lnSpc>
                <a:spcPct val="100000"/>
              </a:lnSpc>
            </a:pPr>
            <a:r>
              <a:rPr lang="en-US" smtClean="0"/>
              <a:t>When the network topology changes, the root bridge may also change. (The role of the root bridge can be preempted.)</a:t>
            </a:r>
          </a:p>
          <a:p>
            <a:pPr>
              <a:lnSpc>
                <a:spcPct val="100000"/>
              </a:lnSpc>
            </a:pPr>
            <a:r>
              <a:rPr lang="en-US" smtClean="0"/>
              <a:t>Election process:</a:t>
            </a:r>
          </a:p>
          <a:p>
            <a:pPr marL="588600" lvl="1" indent="-228600">
              <a:lnSpc>
                <a:spcPct val="100000"/>
              </a:lnSpc>
              <a:buFont typeface="+mj-lt"/>
              <a:buAutoNum type="arabicPeriod"/>
            </a:pPr>
            <a:r>
              <a:rPr lang="en-US" smtClean="0"/>
              <a:t>When an STP-enabled switch is started, it considers itself as the root bridge and declares itself as the root bridge in the BPDUs sent to other switches. In this case, the BID in the BPDU is the BID of each device.</a:t>
            </a:r>
          </a:p>
          <a:p>
            <a:pPr marL="588600" lvl="1" indent="-228600">
              <a:lnSpc>
                <a:spcPct val="100000"/>
              </a:lnSpc>
              <a:buFont typeface="+mj-lt"/>
              <a:buAutoNum type="arabicPeriod"/>
            </a:pPr>
            <a:r>
              <a:rPr lang="en-US" smtClean="0"/>
              <a:t>When a switch receives a BPDU from another device on the network, it compares the BID in the BPDU with its own BID.</a:t>
            </a:r>
          </a:p>
          <a:p>
            <a:pPr marL="588600" lvl="1" indent="-228600">
              <a:lnSpc>
                <a:spcPct val="100000"/>
              </a:lnSpc>
              <a:buFont typeface="+mj-lt"/>
              <a:buAutoNum type="arabicPeriod"/>
            </a:pPr>
            <a:r>
              <a:rPr lang="en-US" smtClean="0"/>
              <a:t>Switches exchange BPDUs continuously and compare BIDs. The switch with the smallest BID is selected as the root bridge, and other switches are non-root bridges.</a:t>
            </a:r>
          </a:p>
          <a:p>
            <a:pPr marL="588600" lvl="1" indent="-228600">
              <a:lnSpc>
                <a:spcPct val="100000"/>
              </a:lnSpc>
              <a:buFont typeface="+mj-lt"/>
              <a:buAutoNum type="arabicPeriod"/>
            </a:pPr>
            <a:r>
              <a:rPr lang="en-US" smtClean="0"/>
              <a:t>As shown in the figure, the priorities of SW1, SW2, and SW3 are compared first. If the priorities of SW1, SW2, and SW3 are the same, MAC addresses are compared. The BID of SW1 is the smallest, so SW1 is the root bridge, and SW2 and SW3 are non-root bridges.</a:t>
            </a:r>
          </a:p>
          <a:p>
            <a:pPr>
              <a:lnSpc>
                <a:spcPct val="100000"/>
              </a:lnSpc>
            </a:pPr>
            <a:r>
              <a:rPr lang="en-US" smtClean="0"/>
              <a:t>Note:</a:t>
            </a:r>
          </a:p>
          <a:p>
            <a:pPr lvl="1">
              <a:lnSpc>
                <a:spcPct val="100000"/>
              </a:lnSpc>
            </a:pPr>
            <a:r>
              <a:rPr lang="en-US" smtClean="0"/>
              <a:t>The role of the root bridge can be preempted. When a switch with a smaller BID joins the network, the network performs STP calculation again to select a new root bridge.</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43635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What is a root port?</a:t>
            </a:r>
          </a:p>
          <a:p>
            <a:pPr lvl="1"/>
            <a:r>
              <a:rPr lang="en-US" smtClean="0"/>
              <a:t>A non-root bridge may have multiple ports connected to a network. To ensure that a working path from a non-root bridge to a root bridge is optimal and unique, the root port needs to be determined among ports of the non-root bridge. The root port is used for packet exchange between the non-root bridge and the root bridge.</a:t>
            </a:r>
          </a:p>
          <a:p>
            <a:pPr lvl="1"/>
            <a:r>
              <a:rPr lang="en-US" smtClean="0"/>
              <a:t>After the root bridge is elected, the root bridge still continuously sends BPDUs, and the non-root bridge continuously receives BPDUs from the root bridge. Therefore, the root port closest to the root bridge is selected on all non-root bridges. After network convergence, the root port continuously receives BPDUs from the root bridge.</a:t>
            </a:r>
          </a:p>
          <a:p>
            <a:pPr lvl="1"/>
            <a:r>
              <a:rPr lang="en-US" smtClean="0"/>
              <a:t>That is, the root port ensures the unique and optimal working path between the non-root bridge and the root bridge.</a:t>
            </a:r>
          </a:p>
          <a:p>
            <a:r>
              <a:rPr lang="en-US" smtClean="0"/>
              <a:t>Note: A non-root bridge can have only one root port.</a:t>
            </a:r>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13384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r>
              <a:rPr lang="en-US" altLang="zh-CN" smtClean="0"/>
              <a:t>Election process:</a:t>
            </a:r>
          </a:p>
          <a:p>
            <a:pPr marL="588600" lvl="1" indent="-228600">
              <a:buFont typeface="+mj-lt"/>
              <a:buAutoNum type="arabicPeriod"/>
            </a:pPr>
            <a:r>
              <a:rPr lang="en-US" altLang="zh-CN" smtClean="0"/>
              <a:t>A switch has multiple ports connected to a network. Each port receives a BPDU carrying main fields such as RootID, RPC, BID, and PID. The ports compare these fields.</a:t>
            </a:r>
          </a:p>
          <a:p>
            <a:pPr marL="588600" lvl="1" indent="-228600">
              <a:buFont typeface="+mj-lt"/>
              <a:buAutoNum type="arabicPeriod"/>
            </a:pPr>
            <a:r>
              <a:rPr lang="en-US" altLang="zh-CN" smtClean="0"/>
              <a:t>First, RPCs are compared.STP uses the RPC as an important basis to determine the root port. A smaller RPC indicates a higher priority of selecting the root port. Therefore, the switch selects the port with the smallest RPC as the root port.</a:t>
            </a:r>
          </a:p>
          <a:p>
            <a:pPr marL="588600" lvl="1" indent="-228600">
              <a:buFont typeface="+mj-lt"/>
              <a:buAutoNum type="arabicPeriod"/>
            </a:pPr>
            <a:r>
              <a:rPr lang="en-US" altLang="zh-CN" smtClean="0"/>
              <a:t>When the RPCs are the same, BIDs in the BPDUs received by ports of a switch are compared. A smaller BID indicates a higher priority of electing the root port, so the switch selects the port with the smallest BID as the root port.</a:t>
            </a:r>
          </a:p>
          <a:p>
            <a:pPr marL="588600" lvl="1" indent="-228600">
              <a:buFont typeface="+mj-lt"/>
              <a:buAutoNum type="arabicPeriod"/>
            </a:pPr>
            <a:r>
              <a:rPr lang="en-US" altLang="zh-CN" smtClean="0"/>
              <a:t>When the BIDs are the same, PIDs in the BPDUs received by ports of a switch are compared. A smaller PID indicates a higher priority of electing the root port, so the switch selects the port with the smallest PID as the root port.</a:t>
            </a:r>
          </a:p>
          <a:p>
            <a:pPr marL="588600" lvl="1" indent="-228600">
              <a:buFont typeface="+mj-lt"/>
              <a:buAutoNum type="arabicPeriod"/>
            </a:pPr>
            <a:r>
              <a:rPr lang="en-US" altLang="zh-CN" smtClean="0"/>
              <a:t>When the PIDs are the same, PIDs of ports on the local switch are compared. A smaller PID indicates a higher priority of electing the root port, so the switch selects the port with the smallest PID as the root port.</a:t>
            </a:r>
          </a:p>
          <a:p>
            <a:endParaRPr lang="zh-CN" altLang="en-US"/>
          </a:p>
        </p:txBody>
      </p:sp>
    </p:spTree>
    <p:extLst>
      <p:ext uri="{BB962C8B-B14F-4D97-AF65-F5344CB8AC3E}">
        <p14:creationId xmlns:p14="http://schemas.microsoft.com/office/powerpoint/2010/main" val="1751993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smtClean="0"/>
              <a:t>What is a designated port?</a:t>
            </a:r>
          </a:p>
          <a:p>
            <a:pPr lvl="1">
              <a:lnSpc>
                <a:spcPct val="100000"/>
              </a:lnSpc>
            </a:pPr>
            <a:r>
              <a:rPr lang="en-US" smtClean="0"/>
              <a:t>The working path between each link and the root bridge must be unique and optimal. When a link has two or more paths to the root bridge (the link is connected to different switches, or the link is connected to different ports of a switch), the switch (may be more than one) connected to the link must determine a unique designated port.</a:t>
            </a:r>
          </a:p>
          <a:p>
            <a:pPr lvl="1">
              <a:lnSpc>
                <a:spcPct val="100000"/>
              </a:lnSpc>
            </a:pPr>
            <a:r>
              <a:rPr lang="en-US" smtClean="0"/>
              <a:t>Therefore, a designated port is selected for each link to send BPDUs along the link.</a:t>
            </a:r>
          </a:p>
          <a:p>
            <a:pPr>
              <a:lnSpc>
                <a:spcPct val="100000"/>
              </a:lnSpc>
            </a:pPr>
            <a:r>
              <a:rPr lang="en-US" smtClean="0"/>
              <a:t>Note: Generally, the root bridge has only designated ports.</a:t>
            </a:r>
          </a:p>
          <a:p>
            <a:pPr>
              <a:lnSpc>
                <a:spcPct val="100000"/>
              </a:lnSpc>
            </a:pPr>
            <a:r>
              <a:rPr lang="en-US" smtClean="0"/>
              <a:t>Election process:</a:t>
            </a:r>
          </a:p>
          <a:p>
            <a:pPr marL="588600" lvl="1" indent="-228600">
              <a:lnSpc>
                <a:spcPct val="100000"/>
              </a:lnSpc>
              <a:buFont typeface="+mj-lt"/>
              <a:buAutoNum type="arabicPeriod"/>
            </a:pPr>
            <a:r>
              <a:rPr lang="en-US" smtClean="0"/>
              <a:t>The designated port is also determined by comparing RPCs. The port with the smallest RPC is selected as the designated port. If the RPCs are the same, the BID and PID are compared.</a:t>
            </a:r>
          </a:p>
          <a:p>
            <a:pPr marL="588600" lvl="1" indent="-228600">
              <a:lnSpc>
                <a:spcPct val="100000"/>
              </a:lnSpc>
              <a:buFont typeface="+mj-lt"/>
              <a:buAutoNum type="arabicPeriod"/>
            </a:pPr>
            <a:r>
              <a:rPr lang="en-US" smtClean="0"/>
              <a:t>First, RPCs are compared.A smaller value indicates a higher priority of electing the designated port, so the switch selects the port with the smallest RPC as the designated port.</a:t>
            </a:r>
          </a:p>
          <a:p>
            <a:pPr marL="588600" lvl="1" indent="-228600">
              <a:lnSpc>
                <a:spcPct val="100000"/>
              </a:lnSpc>
              <a:buFont typeface="+mj-lt"/>
              <a:buAutoNum type="arabicPeriod"/>
            </a:pPr>
            <a:r>
              <a:rPr lang="en-US" smtClean="0"/>
              <a:t>If the RPCs are the same, BIDs of switches at both ends of the link are compared. A smaller BID indicates a higher priority of electing the designated port, so the switch selects the port with the smallest BID as the designated port.</a:t>
            </a:r>
          </a:p>
          <a:p>
            <a:pPr marL="588600" lvl="1" indent="-228600">
              <a:lnSpc>
                <a:spcPct val="100000"/>
              </a:lnSpc>
              <a:buFont typeface="+mj-lt"/>
              <a:buAutoNum type="arabicPeriod"/>
            </a:pPr>
            <a:r>
              <a:rPr lang="en-US" smtClean="0"/>
              <a:t>If the BIDs are the same, PIDs of switches at both ends of the link are compared. A smaller PID indicates a higher priority of electing the designated port, so the switch selects the port with the smallest PID as the designated port.</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46638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What is a non-designated port (alternate port)?</a:t>
            </a:r>
          </a:p>
          <a:p>
            <a:pPr lvl="1"/>
            <a:r>
              <a:rPr lang="en-US" smtClean="0"/>
              <a:t>After the root port and designated port are determined, all the remaining non-root ports and non-designated ports on the switch are called alternate ports.</a:t>
            </a:r>
          </a:p>
          <a:p>
            <a:pPr lvl="0"/>
            <a:r>
              <a:rPr lang="en-US" smtClean="0"/>
              <a:t>Blocking alternate ports</a:t>
            </a:r>
          </a:p>
          <a:p>
            <a:pPr lvl="1"/>
            <a:r>
              <a:rPr lang="en-US" smtClean="0"/>
              <a:t>STP logically blocks the alternate ports. That is, the ports cannot forward the frames (user data frames) generated and sent by terminal computers.</a:t>
            </a:r>
          </a:p>
          <a:p>
            <a:pPr lvl="1"/>
            <a:r>
              <a:rPr lang="en-US" smtClean="0"/>
              <a:t>Once the alternate port is logically blocked, the STP tree (loop-free topology) is generated.</a:t>
            </a:r>
          </a:p>
          <a:p>
            <a:pPr lvl="0"/>
            <a:r>
              <a:rPr lang="en-US" smtClean="0"/>
              <a:t>Note:</a:t>
            </a:r>
          </a:p>
          <a:p>
            <a:pPr lvl="1"/>
            <a:r>
              <a:rPr lang="en-US" smtClean="0"/>
              <a:t>The blocked port can receive and process BPDUs.</a:t>
            </a:r>
          </a:p>
          <a:p>
            <a:pPr lvl="1"/>
            <a:r>
              <a:rPr lang="en-US" smtClean="0"/>
              <a:t>The root port and designated port can receive and send BPDUs and forward user data frames.</a:t>
            </a:r>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23556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0763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As shown in the figure, the root bridge is selected first. If the three switches have the same bridge priority, the switch with the smallest MAC address is selected as the root bridge. </a:t>
            </a:r>
          </a:p>
          <a:p>
            <a:r>
              <a:rPr lang="en-US" altLang="zh-CN" smtClean="0"/>
              <a:t>GE0/0/1 on SW2 is closest to the root bridge and has the smallest RPC, so GE0/0/1 on SW2 is the root port. Similarly, GE0/0/1 on SW3 is also the root port. </a:t>
            </a:r>
          </a:p>
          <a:p>
            <a:r>
              <a:rPr lang="en-US" altLang="zh-CN" smtClean="0"/>
              <a:t>Then designated ports are selected. SW1 is elected as the root bridge, so GE0/0/0 and GE0/0/1 on SW1 are designated ports. GE0/0/2 on SW2 receives configuration BPDUs from SW3 and compares the BIDs of SW2 and SW3. SW2 has a higher BID than SW3, so GE0/0/2 on SW2 is the designated port. </a:t>
            </a:r>
          </a:p>
          <a:p>
            <a:r>
              <a:rPr lang="en-US" altLang="zh-CN" smtClean="0"/>
              <a:t>GE0/0/2 on SW3 is the alternate port.</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30964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As shown in the figure, the root bridge is selected first. If the four switches have the same bridge priority, the switch with the smallest MAC address is selected as the root bridge. </a:t>
            </a:r>
          </a:p>
          <a:p>
            <a:r>
              <a:rPr lang="en-US" altLang="zh-CN" smtClean="0"/>
              <a:t>GE0/0/1 on SW2 is closest to the root bridge and has the smallest RPC. Therefore, GE0/0/1 on SW2 is the root port. Similarly, GE0/0/2 on SW3 is the root port. The two ports on SW4 have the same RPC. The BID of SW2 connected to GE0/0/1 on SW4 and the BID of SW3 connected to GE0/0/2 on SW4 are compared. The smaller the BID, the higher the priority. Given this, GE0/0/1 on SW4 is selected as the root port. </a:t>
            </a:r>
          </a:p>
          <a:p>
            <a:r>
              <a:rPr lang="en-US" altLang="zh-CN" smtClean="0"/>
              <a:t>Then designated ports are selected. SW1 is elected as the root bridge, so GE0/0/0 and GE0/0/1 on SW1 are designated ports. GE0/0/2 on SW2 receives configuration BPDUs from SW4 and compares the BIDs of SW2 and SW4. SW2 has a higher BID than SW4, so GE0/0/2 on SW2 is the designated port, and GE0/0/1 on SW3 is the designated port. </a:t>
            </a:r>
          </a:p>
          <a:p>
            <a:r>
              <a:rPr lang="en-US" altLang="zh-CN" smtClean="0"/>
              <a:t>GE0/0/2 on SW4 is the alternate port.</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91919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As shown in the figure, the root bridge is selected first. If the two switches have the same bridge priority, the switch with a smaller MAC address is selected as the root bridge. SW1 is selected as the root bridge. </a:t>
            </a:r>
          </a:p>
          <a:p>
            <a:r>
              <a:rPr lang="en-US" altLang="zh-CN" smtClean="0"/>
              <a:t>Then the root port is selected. The two ports on SW2 have the same RPC and BID. The PIDs of the two ports are compared. The PID of G0/0/1 on SW2 is 128.1, and the PID of G0/0/2 on SW2 is 128.2. The smaller the PID, the higher the priority. Therefore, G0/0/1 of SW2 is the root port. </a:t>
            </a:r>
          </a:p>
          <a:p>
            <a:r>
              <a:rPr lang="en-US" altLang="zh-CN" smtClean="0"/>
              <a:t>SW1 is the root bridge, so GE0/0/1 and GE0/0/2 on SW1 are designated ports. </a:t>
            </a:r>
          </a:p>
          <a:p>
            <a:r>
              <a:rPr lang="en-US" altLang="zh-CN" smtClean="0"/>
              <a:t>GE0/0/2 on SW2 is the alternate port.</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09096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7107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figure shows the STP port state transition. The STP-enabled device has the following five port states:</a:t>
            </a:r>
            <a:endParaRPr lang="en-US" altLang="zh-CN" smtClean="0"/>
          </a:p>
          <a:p>
            <a:r>
              <a:rPr lang="en-US" smtClean="0"/>
              <a:t>Forwarding: A port can forward user traffic and BPDUs. Only the root port or designated port can enter the Forwarding state.</a:t>
            </a:r>
            <a:endParaRPr lang="en-US" altLang="zh-CN" smtClean="0"/>
          </a:p>
          <a:p>
            <a:r>
              <a:rPr lang="en-US" smtClean="0"/>
              <a:t>Learning: When a port is in Learning state, a device creates MAC address entries based on user traffic received on the port but does not forward user traffic through the port. The Learning state is added to prevent temporary loops.</a:t>
            </a:r>
            <a:endParaRPr lang="en-US" altLang="zh-CN" smtClean="0"/>
          </a:p>
          <a:p>
            <a:r>
              <a:rPr lang="en-US" smtClean="0"/>
              <a:t>Listening: A port in Listening state can forward BPDUs, but cannot forward user traffic.</a:t>
            </a:r>
            <a:endParaRPr lang="en-US" altLang="zh-CN" smtClean="0"/>
          </a:p>
          <a:p>
            <a:r>
              <a:rPr lang="en-US" smtClean="0"/>
              <a:t>Blocking: A port in Blocking state can only receive and process BPDUs, but cannot forward BPDUs or user traffic. The alternate port is in Blocking state.</a:t>
            </a:r>
            <a:endParaRPr lang="en-US" altLang="zh-CN" smtClean="0"/>
          </a:p>
          <a:p>
            <a:r>
              <a:rPr lang="en-US" smtClean="0"/>
              <a:t>Disabled: A port in Disabled state does not forward BPDUs or user traffic.</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9583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Root bridge fault:</a:t>
            </a:r>
            <a:endParaRPr lang="en-US" altLang="zh-CN" smtClean="0"/>
          </a:p>
          <a:p>
            <a:pPr lvl="1"/>
            <a:r>
              <a:rPr lang="en-US" smtClean="0"/>
              <a:t>On a stable STP network, a non-root bridge periodically receives BPDUs from the root bridge.</a:t>
            </a:r>
          </a:p>
          <a:p>
            <a:pPr lvl="1"/>
            <a:r>
              <a:rPr lang="en-US" smtClean="0"/>
              <a:t>If the root bridge fails, the downstream switch stops sending BPDUs. As a result, the downstream switch cannot receive BPDUs from the root bridge.</a:t>
            </a:r>
          </a:p>
          <a:p>
            <a:pPr lvl="1"/>
            <a:r>
              <a:rPr lang="en-US" smtClean="0"/>
              <a:t>If the downstream switch does not receive BPDUs, the Max Age timer (the default value is 20s) expires. As a result, the record about the received BPDUs becomes invalid. In this case, the non-root bridges send configuration BPDUs to each other to elect a new root bridge.</a:t>
            </a:r>
          </a:p>
          <a:p>
            <a:r>
              <a:rPr lang="en-US" smtClean="0"/>
              <a:t>Port state:</a:t>
            </a:r>
            <a:endParaRPr lang="en-US" altLang="zh-CN" smtClean="0"/>
          </a:p>
          <a:p>
            <a:pPr lvl="1"/>
            <a:r>
              <a:rPr lang="en-US" smtClean="0"/>
              <a:t>The alternate port of SW3 enters the Listening state from the Blocking state after 20s and then enters the Learning state. Finally, the port enters the Forwarding state to forward user traffic.</a:t>
            </a:r>
          </a:p>
          <a:p>
            <a:r>
              <a:rPr lang="en-US" smtClean="0"/>
              <a:t>Convergence time:</a:t>
            </a:r>
            <a:endParaRPr lang="en-US" altLang="zh-CN" smtClean="0"/>
          </a:p>
          <a:p>
            <a:pPr lvl="1"/>
            <a:r>
              <a:rPr lang="en-US" smtClean="0"/>
              <a:t>It takes about 50s to recover from a root bridge failure, which is equal to the value of the Max Age timer plus twice the value of the Forward Delay timer.</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236410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Direct link fault:</a:t>
            </a:r>
          </a:p>
          <a:p>
            <a:pPr lvl="1"/>
            <a:r>
              <a:rPr lang="en-US" smtClean="0"/>
              <a:t>When two switches are connected through two links, one is the active link and the other is the standby link.</a:t>
            </a:r>
          </a:p>
          <a:p>
            <a:pPr lvl="1"/>
            <a:r>
              <a:rPr lang="en-US" smtClean="0"/>
              <a:t>When the network is stable, SW2 detects that the link of the root port is faulty, and the alternate port enters the Forwarding state.</a:t>
            </a:r>
          </a:p>
          <a:p>
            <a:r>
              <a:rPr lang="en-US" smtClean="0"/>
              <a:t>Port state:</a:t>
            </a:r>
          </a:p>
          <a:p>
            <a:pPr lvl="1"/>
            <a:r>
              <a:rPr lang="en-US" smtClean="0"/>
              <a:t>The alternate port transitions from the Blocking state to the Listening, Learning, Forwarding states in sequence.</a:t>
            </a:r>
          </a:p>
          <a:p>
            <a:r>
              <a:rPr lang="en-US" smtClean="0"/>
              <a:t>Convergence speed:</a:t>
            </a:r>
          </a:p>
          <a:p>
            <a:pPr lvl="1"/>
            <a:r>
              <a:rPr lang="en-US" smtClean="0"/>
              <a:t>If a direct link fails, the alternate port restores to the Forwarding state after 30s.</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6364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smtClean="0"/>
              <a:t>Indirect link fault:</a:t>
            </a:r>
            <a:endParaRPr lang="en-US" altLang="zh-CN" smtClean="0"/>
          </a:p>
          <a:p>
            <a:pPr lvl="1">
              <a:lnSpc>
                <a:spcPct val="100000"/>
              </a:lnSpc>
            </a:pPr>
            <a:r>
              <a:rPr lang="en-US" smtClean="0"/>
              <a:t>On a stable STP network, a non-root bridge periodically receives BPDUs from the root bridge.</a:t>
            </a:r>
          </a:p>
          <a:p>
            <a:pPr lvl="1">
              <a:lnSpc>
                <a:spcPct val="100000"/>
              </a:lnSpc>
            </a:pPr>
            <a:r>
              <a:rPr lang="en-US" smtClean="0"/>
              <a:t>If the link between SW1 and SW2 is faulty (not a physical fault), SW2 cannot receive BPDUs from SW1. The Max Age timer (the default value is 20s) expires. As a result, the record about the received BPDUs becomes invalid.</a:t>
            </a:r>
          </a:p>
          <a:p>
            <a:pPr lvl="1">
              <a:lnSpc>
                <a:spcPct val="100000"/>
              </a:lnSpc>
            </a:pPr>
            <a:r>
              <a:rPr lang="en-US" smtClean="0"/>
              <a:t>In this case, the non-root bridge SW2 considers that the root bridge fails and considers itself as the root bridge. Then SW2 sends its own configuration BPDU to SW3 to notify SW3 that it is the new root bridge.</a:t>
            </a:r>
          </a:p>
          <a:p>
            <a:pPr lvl="1">
              <a:lnSpc>
                <a:spcPct val="100000"/>
              </a:lnSpc>
            </a:pPr>
            <a:r>
              <a:rPr lang="en-US" smtClean="0"/>
              <a:t>During this period, the alternate port of SW3 does not receive any BPDU that contains the root bridge ID. After the Max Age timer expires, the port enters the Listening state and starts to forward the BPDU that contains the root bridge ID from the upstream device to SW2.</a:t>
            </a:r>
          </a:p>
          <a:p>
            <a:pPr lvl="1">
              <a:lnSpc>
                <a:spcPct val="100000"/>
              </a:lnSpc>
            </a:pPr>
            <a:r>
              <a:rPr lang="en-US" smtClean="0"/>
              <a:t>After the Max Age timer expires, SW2 and SW3 receive BPDUs from each other almost at the same time and perform STP recalculation. SW2 finds that the BPDU sent by SW3 is superior, so it does not declare itself as the root bridge and re-determines the port role.</a:t>
            </a:r>
          </a:p>
          <a:p>
            <a:pPr>
              <a:lnSpc>
                <a:spcPct val="100000"/>
              </a:lnSpc>
            </a:pPr>
            <a:r>
              <a:rPr lang="en-US" smtClean="0"/>
              <a:t>Port state:</a:t>
            </a:r>
            <a:endParaRPr lang="en-US" altLang="zh-CN" smtClean="0"/>
          </a:p>
          <a:p>
            <a:pPr lvl="1">
              <a:lnSpc>
                <a:spcPct val="100000"/>
              </a:lnSpc>
            </a:pPr>
            <a:r>
              <a:rPr lang="en-US" smtClean="0"/>
              <a:t>The alternate port of SW3 enters the Listening state from the Blocking state after 20s and then enters the Learning state. Finally, the port enters the Forwarding state to forward user traffic.</a:t>
            </a:r>
            <a:endParaRPr lang="en-US" altLang="zh-CN" smtClean="0"/>
          </a:p>
          <a:p>
            <a:pPr>
              <a:lnSpc>
                <a:spcPct val="100000"/>
              </a:lnSpc>
            </a:pPr>
            <a:r>
              <a:rPr lang="en-US" smtClean="0"/>
              <a:t>Convergence time:</a:t>
            </a:r>
            <a:endParaRPr lang="en-US" altLang="zh-CN" smtClean="0"/>
          </a:p>
          <a:p>
            <a:pPr lvl="1">
              <a:lnSpc>
                <a:spcPct val="100000"/>
              </a:lnSpc>
            </a:pPr>
            <a:r>
              <a:rPr lang="en-US" smtClean="0"/>
              <a:t>It takes about 50s to recover from an indirect link failure, which is equal to the value of the Max Age timer plus twice the value of the Forward Delay timer.</a:t>
            </a:r>
            <a:endParaRPr lang="en-US" altLang="zh-CN" dirty="0" smtClean="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535260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On a switching network, a switch forwards data frames based on the MAC address table. By default, the aging time of MAC address entries is 300 seconds. If the spanning tree topology changes, the forwarding path of the switch also changes. In this case, the entries that are not aged in a timely manner in the MAC address table may cause data forwarding errors. Therefore, the switch needs to update the MAC address entries in a timely manner after the topology changes.</a:t>
            </a:r>
            <a:endParaRPr lang="en-US" altLang="zh-CN" dirty="0" smtClean="0"/>
          </a:p>
          <a:p>
            <a:r>
              <a:rPr lang="en-US" dirty="0" smtClean="0"/>
              <a:t>In this example, the MAC address entry on SW2 defines that packets can reach Host A through </a:t>
            </a:r>
            <a:r>
              <a:rPr lang="en-US" dirty="0" smtClean="0"/>
              <a:t>GE0/0/</a:t>
            </a:r>
            <a:r>
              <a:rPr lang="en-US" altLang="zh-CN" dirty="0" smtClean="0"/>
              <a:t>1</a:t>
            </a:r>
            <a:r>
              <a:rPr lang="en-US" dirty="0" smtClean="0"/>
              <a:t> </a:t>
            </a:r>
            <a:r>
              <a:rPr lang="en-US" dirty="0" smtClean="0"/>
              <a:t>and reach Host B through GE0/0/3. The root port of SW3 is faulty, causing the spanning tree topology to re-converge. After the spanning tree topology re-converges, Host B cannot receive frames sent by Host A. This is because the aging time of MAC address entries is 300s. After a frame sent from Host A to Host B reaches SW2, </a:t>
            </a:r>
            <a:r>
              <a:rPr lang="en-US" dirty="0" smtClean="0"/>
              <a:t>SW</a:t>
            </a:r>
            <a:r>
              <a:rPr lang="en-US" altLang="zh-CN" dirty="0" smtClean="0"/>
              <a:t>2</a:t>
            </a:r>
            <a:r>
              <a:rPr lang="en-US" dirty="0" smtClean="0"/>
              <a:t> </a:t>
            </a:r>
            <a:r>
              <a:rPr lang="en-US" dirty="0" smtClean="0"/>
              <a:t>forwards the frame through GE0/0/3.</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410904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When the network topology changes, the root bridge sends TCN BPDUs to notify other devices of the topology change. The root bridge generates TCs to instruct other switches to age existing MAC address entries.</a:t>
            </a:r>
            <a:endParaRPr lang="en-US" altLang="zh-CN" smtClean="0"/>
          </a:p>
          <a:p>
            <a:r>
              <a:rPr lang="en-US" smtClean="0"/>
              <a:t>The process of topology change and MAC address entry update is as follows:</a:t>
            </a:r>
            <a:endParaRPr lang="en-US" altLang="zh-CN" smtClean="0"/>
          </a:p>
          <a:p>
            <a:pPr marL="588600" lvl="1" indent="-228600">
              <a:buFont typeface="+mj-lt"/>
              <a:buAutoNum type="arabicPeriod"/>
            </a:pPr>
            <a:r>
              <a:rPr lang="en-US" smtClean="0"/>
              <a:t>After SW3 detects the network topology change, it continuously sends TCN BPDUs to SWB.</a:t>
            </a:r>
          </a:p>
          <a:p>
            <a:pPr marL="588600" lvl="1" indent="-228600">
              <a:buFont typeface="+mj-lt"/>
              <a:buAutoNum type="arabicPeriod"/>
            </a:pPr>
            <a:r>
              <a:rPr lang="en-US" smtClean="0"/>
              <a:t>After SW2 receives the TCN BPDUs from SW3, it sets the TCA bit in the Flags field of the BPDUs to 1 and sends the BPDUs to SW3, instructing SW3 to stop sending TCN BPDUs.</a:t>
            </a:r>
          </a:p>
          <a:p>
            <a:pPr marL="588600" lvl="1" indent="-228600">
              <a:buFont typeface="+mj-lt"/>
              <a:buAutoNum type="arabicPeriod"/>
            </a:pPr>
            <a:r>
              <a:rPr lang="en-US" smtClean="0"/>
              <a:t>SW2 forwards the TCN BPDUs to the root bridge.</a:t>
            </a:r>
          </a:p>
          <a:p>
            <a:pPr marL="588600" lvl="1" indent="-228600">
              <a:buFont typeface="+mj-lt"/>
              <a:buAutoNum type="arabicPeriod"/>
            </a:pPr>
            <a:r>
              <a:rPr lang="en-US" smtClean="0"/>
              <a:t>SW1 sets the TC bit in the Flags field of the configuration BPDU to 1 and sends the configuration BPDU to instruct the downstream device to change the aging time of MAC address entries from 300s to the value of the Forward Delay timer (15s by default).</a:t>
            </a:r>
            <a:endParaRPr lang="en-US" altLang="zh-CN" smtClean="0"/>
          </a:p>
          <a:p>
            <a:pPr marL="588600" lvl="1" indent="-228600">
              <a:buFont typeface="+mj-lt"/>
              <a:buAutoNum type="arabicPeriod"/>
            </a:pPr>
            <a:r>
              <a:rPr lang="en-US" smtClean="0"/>
              <a:t>The incorrect MAC address entries on SW2 are automatically deleted after 15s at most. Then, SW2 starts to learn MAC address entries again and forwards packets based on the learned MAC address entries.</a:t>
            </a:r>
          </a:p>
          <a:p>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510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9194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207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715533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732819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8743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2326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646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5322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934308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IEEE 802.1w standard released in 2001 defines RSTP. RSTP is an improvement on STP and implements fast network topology convergence.</a:t>
            </a:r>
          </a:p>
          <a:p>
            <a:r>
              <a:rPr lang="en-US" smtClean="0"/>
              <a:t>RSTP is evolved from STP and has the same working mechanism as STP. When the topology of a switching network changes, RSTP can use the Proposal/Agreement mechanism to quickly restore network connectivity.</a:t>
            </a:r>
          </a:p>
          <a:p>
            <a:r>
              <a:rPr lang="en-US" smtClean="0"/>
              <a:t>RSTP removes three port states, defines two new port roles, and distinguishes port attributes based on port states and roles. In addition, RSTP provides enhanced features and protection measures to ensure network stability and fast convergence.</a:t>
            </a:r>
          </a:p>
          <a:p>
            <a:r>
              <a:rPr lang="en-US" smtClean="0"/>
              <a:t>RSTP is backward compatible with STP, which is not recommended because STP slow convergence is exposed.</a:t>
            </a:r>
          </a:p>
          <a:p>
            <a:r>
              <a:rPr lang="en-US" smtClean="0"/>
              <a:t>Improvements made in RSTP:</a:t>
            </a:r>
          </a:p>
          <a:p>
            <a:pPr lvl="1"/>
            <a:r>
              <a:rPr lang="en-US" smtClean="0"/>
              <a:t>RSTP processes configuration BPDUs differently from STP.</a:t>
            </a:r>
          </a:p>
          <a:p>
            <a:pPr lvl="2"/>
            <a:r>
              <a:rPr lang="en-US" smtClean="0"/>
              <a:t>When the topology becomes stable, the mode of sending configuration BPDUs is optimized.</a:t>
            </a:r>
          </a:p>
          <a:p>
            <a:pPr lvl="2"/>
            <a:r>
              <a:rPr lang="en-US" smtClean="0"/>
              <a:t>RSTP uses a shorter timeout interval of BPDUs.</a:t>
            </a:r>
          </a:p>
          <a:p>
            <a:pPr lvl="2"/>
            <a:r>
              <a:rPr lang="en-US" smtClean="0"/>
              <a:t>RSTP optimizes the method of processing inferior BPDUs.</a:t>
            </a:r>
          </a:p>
          <a:p>
            <a:pPr lvl="1"/>
            <a:r>
              <a:rPr lang="en-US" smtClean="0"/>
              <a:t>RSTP changes the configuration BPDU format and uses the Flags field to describe port roles.</a:t>
            </a:r>
          </a:p>
          <a:p>
            <a:pPr lvl="1"/>
            <a:r>
              <a:rPr lang="en-US" smtClean="0"/>
              <a:t>RSTP topology change processing: Compared with STP, RSTP is optimized to accelerate the response to topology changes.</a:t>
            </a:r>
          </a:p>
          <a:p>
            <a:endParaRPr lang="en-US" altLang="zh-CN"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4209388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55915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31055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From the perspective of configuration BPDU transmission:</a:t>
            </a:r>
          </a:p>
          <a:p>
            <a:pPr lvl="1"/>
            <a:r>
              <a:rPr lang="en-US" smtClean="0"/>
              <a:t>An alternate port is blocked after learning a configuration BPDU sent from another network bridge.</a:t>
            </a:r>
          </a:p>
          <a:p>
            <a:pPr lvl="1"/>
            <a:r>
              <a:rPr lang="en-US" smtClean="0"/>
              <a:t>A backup port is blocked after learning a configuration BPDU sent from itself.</a:t>
            </a:r>
          </a:p>
          <a:p>
            <a:r>
              <a:rPr lang="en-US" smtClean="0"/>
              <a:t>From the perspective of user traffic:</a:t>
            </a:r>
          </a:p>
          <a:p>
            <a:pPr lvl="1"/>
            <a:r>
              <a:rPr lang="en-US" smtClean="0"/>
              <a:t>An alternate port acts as a backup of the root port and provides an alternate path from the designated bridge to the root bridge.</a:t>
            </a:r>
          </a:p>
          <a:p>
            <a:pPr lvl="1"/>
            <a:r>
              <a:rPr lang="en-US" smtClean="0"/>
              <a:t>A backup port backs up a designated port and provides a backup path from the root bridge to the related network segment.</a:t>
            </a:r>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304294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In STP, it takes 15 seconds for the port of a switch connected to a user terminal to transition from Disabled to Forwarding. During this period, the user terminal cannot access the Internet. If the network changes frequently, the Internet access status of the user terminal is unstable.</a:t>
            </a:r>
            <a:endParaRPr lang="en-US" altLang="zh-CN" smtClean="0"/>
          </a:p>
          <a:p>
            <a:pPr lvl="0"/>
            <a:r>
              <a:rPr lang="en-US" smtClean="0"/>
              <a:t>An edge port is directly connected to a user terminal and is not connected to any switching device. An edge port does not receive or process configuration BPDUs and does not participate in RSTP calculation. It can transition from Disabled to Forwarding without any delay. An edge port becomes a common STP port once it receives a configuration BPDU. The spanning tree needs to be recalculated, which leads to network flapping.</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726360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RSTP deletes two port states defined in STP, reducing the number of port states to three. </a:t>
            </a:r>
            <a:endParaRPr lang="en-US" altLang="zh-CN" smtClean="0"/>
          </a:p>
          <a:p>
            <a:pPr marL="588600" lvl="1" indent="-228600">
              <a:buFont typeface="+mj-lt"/>
              <a:buAutoNum type="arabicPeriod"/>
            </a:pPr>
            <a:r>
              <a:rPr lang="en-US" smtClean="0"/>
              <a:t>A port in Discarding state does not forward user traffic or learn MAC addresses.</a:t>
            </a:r>
            <a:endParaRPr lang="en-US" altLang="zh-CN" smtClean="0"/>
          </a:p>
          <a:p>
            <a:pPr marL="588600" lvl="1" indent="-228600">
              <a:buFont typeface="+mj-lt"/>
              <a:buAutoNum type="arabicPeriod"/>
            </a:pPr>
            <a:r>
              <a:rPr lang="en-US" smtClean="0"/>
              <a:t>A port in Learning state does not forward user traffic but learns MAC addresses.</a:t>
            </a:r>
            <a:endParaRPr lang="en-US" altLang="zh-CN" smtClean="0"/>
          </a:p>
          <a:p>
            <a:pPr marL="588600" lvl="1" indent="-228600">
              <a:buFont typeface="+mj-lt"/>
              <a:buAutoNum type="arabicPeriod"/>
            </a:pPr>
            <a:r>
              <a:rPr lang="en-US" smtClean="0"/>
              <a:t>A port in Forwarding state forwards user traffic and learns MAC addresses.</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56459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69776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2834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VBST brings in the following benefits:</a:t>
            </a:r>
          </a:p>
          <a:p>
            <a:pPr lvl="1"/>
            <a:r>
              <a:rPr lang="en-US" altLang="zh-CN" smtClean="0"/>
              <a:t>Eliminates loops.</a:t>
            </a:r>
          </a:p>
          <a:p>
            <a:pPr lvl="1"/>
            <a:r>
              <a:rPr lang="en-US" altLang="zh-CN" smtClean="0"/>
              <a:t>Implements link multiplexing and load balancing, and therefore improves link use efficiency.</a:t>
            </a:r>
          </a:p>
          <a:p>
            <a:pPr lvl="1"/>
            <a:r>
              <a:rPr lang="en-US" altLang="zh-CN" smtClean="0"/>
              <a:t>Reduces configuration and maintenance costs.</a:t>
            </a:r>
          </a:p>
          <a:p>
            <a:pPr lvl="0"/>
            <a:r>
              <a:rPr lang="en-US" altLang="zh-CN" smtClean="0"/>
              <a:t>If a great number of VLANs exist on a network, spanning tree computation for each VPN consumes a huge number of switch processor resources.</a:t>
            </a:r>
            <a:endParaRPr lang="en-US" altLang="zh-CN"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911732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862275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413374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Intelligent Stack (iStack) enables multiple iStack-capable switches to function as a logical device.</a:t>
            </a:r>
          </a:p>
          <a:p>
            <a:r>
              <a:rPr lang="en-US" smtClean="0"/>
              <a:t>Before an iStack system is set up, each switch is an independent entity and has its own IP address and MAC address. You need to manage the switches separately. After an iStack system is set up, switches in the iStack system form a logical entity and can be managed and maintained using a single IP address. iStack technology improves forwarding performance and network reliability, and simplifies network management.</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3087800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As shown in the figure, SW3 is connected to FW1 and FW2 through dual uplinks. In this way, Switch3 has two uplinks to the uplink device. Smart Link can be configured on SW3. In normal situations, the link on Port2 functions as a backup link. If the link on Port1 fails, Smart Link automatically switches data traffic to the link on Port2 to ensure service continuity.</a:t>
            </a:r>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69270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As LANs increase, more and more switches are used to implement interconnection between hosts. As shown in the figure, the access switch is connected to the upstream device through a single link. If the uplink fails, the host connected to the access switch is disconnected from the network. Another problem is the single point of failure (SPOF). That is, if the switch breaks down, the host connected to the access switch is also disconnected.</a:t>
            </a:r>
          </a:p>
          <a:p>
            <a:pPr lvl="0"/>
            <a:r>
              <a:rPr lang="en-US" smtClean="0"/>
              <a:t>To solve this problem, switches use redundant links to implement backup. Although redundant links improve network reliability, loops may occur. Loops cause many problems, such as communication quality deterioration and communication service interruption.</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565357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Answer: A</a:t>
            </a:r>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4902153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04178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427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practice, redundant links may cause loops, and some loops may be caused by human errors.</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49373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Issue 1: Broadcast storm</a:t>
            </a:r>
            <a:endParaRPr lang="en-US" altLang="zh-CN" smtClean="0"/>
          </a:p>
          <a:p>
            <a:pPr lvl="1"/>
            <a:r>
              <a:rPr lang="en-US" smtClean="0"/>
              <a:t>According to the forwarding principle of switches, if a switch receives a broadcast frame or a unicast frame with an unknown destination MAC address from an interface, the switch forwards the frame to all other interfaces except the source interface. If a loop exists on the switching network, the frame is forwarded infinitely. In this case, a broadcast storm occurs and repeated data frames are flooded on the network.</a:t>
            </a:r>
            <a:endParaRPr lang="en-US" altLang="zh-CN" smtClean="0"/>
          </a:p>
          <a:p>
            <a:pPr lvl="1"/>
            <a:r>
              <a:rPr lang="en-US" smtClean="0"/>
              <a:t>In this example, SW3 receives a broadcast frame and floods it. SW1 and SW2 also forward the frame to all interfaces except the interface that receives the frame. As a result, the frame is forwarded to SW3 again. This process continues, causing a broadcast storm. The switch performance deteriorates rapidly and services are interrupted.</a:t>
            </a:r>
          </a:p>
          <a:p>
            <a:r>
              <a:rPr lang="en-US" smtClean="0"/>
              <a:t>Issue 2: MAC address flapping</a:t>
            </a:r>
            <a:endParaRPr lang="en-US" altLang="zh-CN" smtClean="0"/>
          </a:p>
          <a:p>
            <a:pPr lvl="1"/>
            <a:r>
              <a:rPr lang="en-US" smtClean="0"/>
              <a:t>A switch generates a MAC address table based on source addresses of received data frames and receive interfaces.</a:t>
            </a:r>
          </a:p>
          <a:p>
            <a:pPr lvl="1"/>
            <a:r>
              <a:rPr lang="en-US" smtClean="0"/>
              <a:t>In this example, SW1 learns and floods the broadcast frame after receiving it from GE0/0/1, forming the mapping between the MAC address 5489-98EE-788A and GE0/0/1. SW2 learns and floods the received broadcast frame. SW1 receives the broadcast frame with the source MAC address 5489-98EE-788A from GE0/0/2 and learns the MAC address again. Then, the MAC address 5489-98EE-788A is switched between GE0/0/1 and GE0/0/2 repeatedly, causing MAC address flapping.</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75286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On an Ethernet network, loops on a Layer 2 network may cause broadcast storms, MAC address flapping, and duplicate data frames. STP is used to prevent loops on a switching network.</a:t>
            </a:r>
            <a:endParaRPr lang="en-US" altLang="zh-CN" smtClean="0"/>
          </a:p>
          <a:p>
            <a:r>
              <a:rPr lang="en-US" smtClean="0"/>
              <a:t>STP constructs a tree to eliminate loops on the switching network.</a:t>
            </a:r>
            <a:endParaRPr lang="en-US" altLang="zh-CN" smtClean="0"/>
          </a:p>
          <a:p>
            <a:r>
              <a:rPr lang="en-US" smtClean="0"/>
              <a:t>The STP algorithm is used to detect loops on the network, block redundant links, and prune the loop network into a loop-free tree network. In this way, proliferation and infinite loops of data frames are avoided on the loop network.</a:t>
            </a:r>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8330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4" name="Group 21"/>
          <p:cNvGraphicFramePr>
            <a:graphicFrameLocks noGrp="1"/>
          </p:cNvGraphicFramePr>
          <p:nvPr userDrawn="1">
            <p:extLst/>
          </p:nvPr>
        </p:nvGraphicFramePr>
        <p:xfrm>
          <a:off x="1007140" y="2776902"/>
          <a:ext cx="10460714" cy="3198448"/>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New</a:t>
                      </a:r>
                      <a:r>
                        <a:rPr kumimoji="1" lang="zh-CN" altLang="zh-CN" sz="1800" b="1"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a:t>
                      </a:r>
                      <a:r>
                        <a:rPr kumimoji="1" lang="en-US" altLang="zh-CN" sz="1800" b="1"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 Update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64798">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cs typeface="Arial" panose="020B0604020202020204" pitchFamily="34" charset="0"/>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solidFill>
                  <a:schemeClr val="tx1"/>
                </a:solidFill>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solidFill>
                  <a:schemeClr val="tx1"/>
                </a:solidFill>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solidFill>
                  <a:schemeClr val="tx1"/>
                </a:solidFill>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solidFill>
                  <a:schemeClr val="tx1"/>
                </a:solidFill>
                <a:latin typeface="+mn-lt"/>
                <a:ea typeface="+mn-ea"/>
                <a:cs typeface="Arial" panose="020B0604020202020204" pitchFamily="34" charset="0"/>
              </a:defRPr>
            </a:lvl1pPr>
          </a:lstStyle>
          <a:p>
            <a:pPr lvl="0"/>
            <a:r>
              <a:rPr lang="zh-CN" altLang="en-US" dirty="0"/>
              <a:t>新开发</a:t>
            </a:r>
          </a:p>
        </p:txBody>
      </p:sp>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chemeClr val="tx1"/>
                </a:solidFill>
                <a:latin typeface="Huawei Sans" panose="020C0503030203020204" pitchFamily="34" charset="0"/>
                <a:ea typeface="方正兰亭黑简体" panose="02000000000000000000" pitchFamily="2" charset="-122"/>
                <a:cs typeface="Arial" panose="020B0604020202020204" pitchFamily="34" charset="0"/>
              </a:rPr>
              <a:t>Do Not Print this Page</a:t>
            </a:r>
            <a:endParaRPr lang="zh-CN" altLang="en-US" sz="2800" kern="1200" baseline="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endParaRPr>
          </a:p>
        </p:txBody>
      </p:sp>
      <p:graphicFrame>
        <p:nvGraphicFramePr>
          <p:cNvPr id="33" name="Group 3"/>
          <p:cNvGraphicFramePr>
            <a:graphicFrameLocks noGrp="1"/>
          </p:cNvGraphicFramePr>
          <p:nvPr userDrawn="1">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Arial" panose="020B0604020202020204" pitchFamily="34" charset="0"/>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34"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stStyle>
          <a:p>
            <a:pPr lvl="0"/>
            <a:r>
              <a:rPr lang="en-US" altLang="zh-CN" dirty="0"/>
              <a:t>Course Code</a:t>
            </a:r>
          </a:p>
        </p:txBody>
      </p:sp>
      <p:sp>
        <p:nvSpPr>
          <p:cNvPr id="35"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stStyle>
          <a:p>
            <a:pPr lvl="0"/>
            <a:r>
              <a:rPr lang="en-US" altLang="zh-CN" dirty="0"/>
              <a:t>Product</a:t>
            </a:r>
          </a:p>
        </p:txBody>
      </p:sp>
      <p:sp>
        <p:nvSpPr>
          <p:cNvPr id="36"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stStyle>
          <a:p>
            <a:pPr lvl="0"/>
            <a:r>
              <a:rPr lang="en-US" altLang="zh-CN" dirty="0" smtClean="0"/>
              <a:t>V5R2</a:t>
            </a:r>
            <a:endParaRPr lang="zh-CN" altLang="en-US" dirty="0"/>
          </a:p>
        </p:txBody>
      </p:sp>
      <p:sp>
        <p:nvSpPr>
          <p:cNvPr id="37"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solidFill>
                  <a:schemeClr val="tx1"/>
                </a:solidFill>
                <a:latin typeface="Arial" panose="020B0604020202020204" pitchFamily="34" charset="0"/>
                <a:ea typeface="方正兰亭黑简体" panose="02000000000000000000" pitchFamily="2" charset="-122"/>
                <a:cs typeface="Arial" panose="020B0604020202020204" pitchFamily="34" charset="0"/>
              </a:defRPr>
            </a:lvl1pPr>
          </a:lstStyle>
          <a:p>
            <a:pPr lvl="0"/>
            <a:r>
              <a:rPr lang="en-US" altLang="zh-CN" dirty="0" smtClean="0"/>
              <a:t>V1R1</a:t>
            </a:r>
            <a:endParaRPr lang="zh-CN" altLang="en-US" dirty="0"/>
          </a:p>
        </p:txBody>
      </p:sp>
    </p:spTree>
    <p:extLst>
      <p:ext uri="{BB962C8B-B14F-4D97-AF65-F5344CB8AC3E}">
        <p14:creationId xmlns:p14="http://schemas.microsoft.com/office/powerpoint/2010/main" val="258128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smtClean="0"/>
              <a:t>Zhu Shigeng (employee ID: 00261992)</a:t>
            </a:r>
            <a:endParaRPr lang="en-US" altLang="zh-CN" dirty="0"/>
          </a:p>
        </p:txBody>
      </p:sp>
      <p:sp>
        <p:nvSpPr>
          <p:cNvPr id="4" name="文本占位符 3"/>
          <p:cNvSpPr>
            <a:spLocks noGrp="1"/>
          </p:cNvSpPr>
          <p:nvPr>
            <p:ph type="body" sz="quarter" idx="14"/>
          </p:nvPr>
        </p:nvSpPr>
        <p:spPr/>
        <p:txBody>
          <a:bodyPr/>
          <a:lstStyle/>
          <a:p>
            <a:r>
              <a:rPr lang="en-US" smtClean="0"/>
              <a:t>2019-11-11</a:t>
            </a:r>
            <a:endParaRPr lang="en-US" altLang="zh-CN" dirty="0"/>
          </a:p>
        </p:txBody>
      </p:sp>
      <p:sp>
        <p:nvSpPr>
          <p:cNvPr id="5" name="文本占位符 4"/>
          <p:cNvSpPr>
            <a:spLocks noGrp="1"/>
          </p:cNvSpPr>
          <p:nvPr>
            <p:ph type="body" sz="quarter" idx="15"/>
          </p:nvPr>
        </p:nvSpPr>
        <p:spPr/>
        <p:txBody>
          <a:bodyPr/>
          <a:lstStyle/>
          <a:p>
            <a:pPr lvl="0"/>
            <a:r>
              <a:rPr lang="en-US" altLang="zh-CN" smtClean="0"/>
              <a:t>Reviewer/ID</a:t>
            </a:r>
            <a:endParaRPr lang="en-US" altLang="zh-CN" dirty="0"/>
          </a:p>
        </p:txBody>
      </p:sp>
      <p:sp>
        <p:nvSpPr>
          <p:cNvPr id="6" name="文本占位符 5"/>
          <p:cNvSpPr>
            <a:spLocks noGrp="1"/>
          </p:cNvSpPr>
          <p:nvPr>
            <p:ph type="body" sz="quarter" idx="16"/>
          </p:nvPr>
        </p:nvSpPr>
        <p:spPr/>
        <p:txBody>
          <a:bodyPr/>
          <a:lstStyle/>
          <a:p>
            <a:r>
              <a:rPr lang="en-US" smtClean="0"/>
              <a:t>New</a:t>
            </a:r>
            <a:endParaRPr lang="en-US" altLang="zh-CN" dirty="0"/>
          </a:p>
        </p:txBody>
      </p:sp>
      <p:sp>
        <p:nvSpPr>
          <p:cNvPr id="14" name="文本占位符 7"/>
          <p:cNvSpPr>
            <a:spLocks noGrp="1"/>
          </p:cNvSpPr>
          <p:nvPr>
            <p:ph type="body" sz="quarter" idx="17" hasCustomPrompt="1"/>
          </p:nvPr>
        </p:nvSpPr>
        <p:spPr/>
        <p:txBody>
          <a:bodyP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smtClean="0"/>
              <a:t>Course Code</a:t>
            </a:r>
            <a:endParaRPr lang="en-US" altLang="zh-CN" dirty="0"/>
          </a:p>
        </p:txBody>
      </p:sp>
      <p:sp>
        <p:nvSpPr>
          <p:cNvPr id="11" name="文本占位符 10"/>
          <p:cNvSpPr>
            <a:spLocks noGrp="1"/>
          </p:cNvSpPr>
          <p:nvPr>
            <p:ph type="body" sz="quarter" idx="18"/>
          </p:nvPr>
        </p:nvSpPr>
        <p:spPr/>
        <p:txBody>
          <a:bodyPr/>
          <a:lstStyle/>
          <a:p>
            <a:r>
              <a:rPr lang="en-US" altLang="zh-CN" smtClean="0"/>
              <a:t>Product</a:t>
            </a:r>
            <a:endParaRPr lang="en-US" altLang="zh-CN" dirty="0"/>
          </a:p>
        </p:txBody>
      </p:sp>
      <p:sp>
        <p:nvSpPr>
          <p:cNvPr id="24" name="文本占位符 23"/>
          <p:cNvSpPr>
            <a:spLocks noGrp="1"/>
          </p:cNvSpPr>
          <p:nvPr>
            <p:ph type="body" sz="quarter" idx="19"/>
          </p:nvPr>
        </p:nvSpPr>
        <p:spPr/>
        <p:txBody>
          <a:bodyPr/>
          <a:lstStyle/>
          <a:p>
            <a:endParaRPr lang="zh-CN" altLang="en-US"/>
          </a:p>
        </p:txBody>
      </p:sp>
      <p:sp>
        <p:nvSpPr>
          <p:cNvPr id="25" name="文本占位符 24"/>
          <p:cNvSpPr>
            <a:spLocks noGrp="1"/>
          </p:cNvSpPr>
          <p:nvPr>
            <p:ph type="body" sz="quarter" idx="20"/>
          </p:nvPr>
        </p:nvSpPr>
        <p:spPr/>
        <p:txBody>
          <a:bodyPr/>
          <a:lstStyle/>
          <a:p>
            <a:endParaRPr lang="zh-CN" altLang="en-US"/>
          </a:p>
        </p:txBody>
      </p:sp>
    </p:spTree>
    <p:extLst>
      <p:ext uri="{BB962C8B-B14F-4D97-AF65-F5344CB8AC3E}">
        <p14:creationId xmlns:p14="http://schemas.microsoft.com/office/powerpoint/2010/main" val="177193183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Can Dynamically Respond to Network Topology Changes and Adjust Blocked Ports</a:t>
            </a:r>
            <a:endParaRPr lang="en-US" altLang="zh-CN" dirty="0"/>
          </a:p>
        </p:txBody>
      </p:sp>
      <p:sp>
        <p:nvSpPr>
          <p:cNvPr id="124" name="TextBox 18"/>
          <p:cNvSpPr txBox="1"/>
          <p:nvPr/>
        </p:nvSpPr>
        <p:spPr>
          <a:xfrm>
            <a:off x="812801" y="4683986"/>
            <a:ext cx="10032999" cy="978729"/>
          </a:xfrm>
          <a:prstGeom prst="rect">
            <a:avLst/>
          </a:prstGeom>
          <a:noFill/>
        </p:spPr>
        <p:txBody>
          <a:bodyPr wrap="square" rtlCol="0">
            <a:spAutoFit/>
          </a:bodyPr>
          <a:lstStyle/>
          <a:p>
            <a:pPr fontAlgn="ctr">
              <a:lnSpc>
                <a:spcPct val="120000"/>
              </a:lnSpc>
              <a:spcBef>
                <a:spcPts val="0"/>
              </a:spcBef>
              <a:spcAft>
                <a:spcPts val="0"/>
              </a:spcAft>
            </a:pPr>
            <a:r>
              <a:rPr lang="en-US" sz="1600" dirty="0" smtClean="0">
                <a:solidFill>
                  <a:prstClr val="black"/>
                </a:solidFill>
                <a:latin typeface="Huawei Sans" panose="020C0503030203020204" pitchFamily="34" charset="0"/>
              </a:rPr>
              <a:t>STP running on a switch continuously monitors the network topology. When the network topology changes, STP can detect the changes and automatically adjust the network topology.</a:t>
            </a:r>
            <a:endParaRPr lang="en-US" altLang="zh-CN" sz="1600" dirty="0" smtClean="0">
              <a:solidFill>
                <a:prstClr val="black"/>
              </a:solidFill>
              <a:latin typeface="Huawei Sans" panose="020C0503030203020204" pitchFamily="34" charset="0"/>
            </a:endParaRPr>
          </a:p>
          <a:p>
            <a:pPr fontAlgn="ctr">
              <a:lnSpc>
                <a:spcPct val="120000"/>
              </a:lnSpc>
              <a:spcBef>
                <a:spcPts val="0"/>
              </a:spcBef>
              <a:spcAft>
                <a:spcPts val="0"/>
              </a:spcAft>
            </a:pPr>
            <a:r>
              <a:rPr lang="en-US" sz="1600" dirty="0" smtClean="0">
                <a:solidFill>
                  <a:prstClr val="black"/>
                </a:solidFill>
                <a:latin typeface="Huawei Sans" panose="020C0503030203020204" pitchFamily="34" charset="0"/>
              </a:rPr>
              <a:t>Therefore, STP can solve the Layer 2 loop problem and provide a solution for network redundancy.</a:t>
            </a:r>
            <a:endParaRPr lang="en-US" altLang="zh-CN" sz="1600" dirty="0">
              <a:solidFill>
                <a:prstClr val="black"/>
              </a:solidFill>
              <a:latin typeface="Huawei Sans" panose="020C0503030203020204" pitchFamily="34" charset="0"/>
            </a:endParaRPr>
          </a:p>
        </p:txBody>
      </p:sp>
      <p:sp>
        <p:nvSpPr>
          <p:cNvPr id="103" name="文本框 102"/>
          <p:cNvSpPr txBox="1"/>
          <p:nvPr/>
        </p:nvSpPr>
        <p:spPr>
          <a:xfrm>
            <a:off x="3778251" y="3361450"/>
            <a:ext cx="1428099" cy="307777"/>
          </a:xfrm>
          <a:prstGeom prst="rect">
            <a:avLst/>
          </a:prstGeom>
          <a:noFill/>
        </p:spPr>
        <p:txBody>
          <a:bodyPr wrap="square" rtlCol="0">
            <a:spAutoFit/>
          </a:bodyPr>
          <a:lstStyle/>
          <a:p>
            <a:pPr algn="ctr" fontAlgn="ctr">
              <a:spcBef>
                <a:spcPts val="0"/>
              </a:spcBef>
              <a:spcAft>
                <a:spcPts val="0"/>
              </a:spcAft>
            </a:pPr>
            <a:r>
              <a:rPr lang="en-US" sz="1400" dirty="0" smtClean="0">
                <a:latin typeface="Huawei Sans" panose="020C0503030203020204" pitchFamily="34" charset="0"/>
              </a:rPr>
              <a:t>Blocked port</a:t>
            </a:r>
            <a:endParaRPr lang="en-US" altLang="zh-CN" sz="1400" dirty="0" smtClean="0">
              <a:latin typeface="Huawei Sans" panose="020C0503030203020204" pitchFamily="34" charset="0"/>
            </a:endParaRPr>
          </a:p>
        </p:txBody>
      </p:sp>
      <p:sp>
        <p:nvSpPr>
          <p:cNvPr id="122" name="文本框 121"/>
          <p:cNvSpPr txBox="1"/>
          <p:nvPr/>
        </p:nvSpPr>
        <p:spPr>
          <a:xfrm>
            <a:off x="6875921" y="2961240"/>
            <a:ext cx="1138661" cy="307777"/>
          </a:xfrm>
          <a:prstGeom prst="rect">
            <a:avLst/>
          </a:prstGeom>
          <a:noFill/>
        </p:spPr>
        <p:txBody>
          <a:bodyPr wrap="square" rtlCol="0">
            <a:spAutoFit/>
          </a:bodyPr>
          <a:lstStyle/>
          <a:p>
            <a:pPr algn="ctr" fontAlgn="ctr">
              <a:spcBef>
                <a:spcPts val="0"/>
              </a:spcBef>
              <a:spcAft>
                <a:spcPts val="0"/>
              </a:spcAft>
            </a:pPr>
            <a:r>
              <a:rPr lang="en-US" sz="1400" dirty="0" smtClean="0">
                <a:latin typeface="Huawei Sans" panose="020C0503030203020204" pitchFamily="34" charset="0"/>
              </a:rPr>
              <a:t>Link fault</a:t>
            </a:r>
            <a:endParaRPr lang="en-US" altLang="zh-CN" sz="1400" dirty="0" smtClean="0">
              <a:latin typeface="Huawei Sans" panose="020C0503030203020204" pitchFamily="34" charset="0"/>
            </a:endParaRPr>
          </a:p>
        </p:txBody>
      </p:sp>
      <p:grpSp>
        <p:nvGrpSpPr>
          <p:cNvPr id="74" name="组合 73"/>
          <p:cNvGrpSpPr/>
          <p:nvPr/>
        </p:nvGrpSpPr>
        <p:grpSpPr>
          <a:xfrm flipV="1">
            <a:off x="2093396" y="2075957"/>
            <a:ext cx="2745630" cy="1699073"/>
            <a:chOff x="6600056" y="4353447"/>
            <a:chExt cx="1296144" cy="833967"/>
          </a:xfrm>
        </p:grpSpPr>
        <p:cxnSp>
          <p:nvCxnSpPr>
            <p:cNvPr id="75" name="直接连接符 74"/>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flipH="1">
            <a:off x="1959340" y="201527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120729" y="1854921"/>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95" name="文本框 94"/>
          <p:cNvSpPr txBox="1"/>
          <p:nvPr/>
        </p:nvSpPr>
        <p:spPr>
          <a:xfrm>
            <a:off x="5185211" y="1854921"/>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102" name="文本框 101"/>
          <p:cNvSpPr txBox="1"/>
          <p:nvPr/>
        </p:nvSpPr>
        <p:spPr>
          <a:xfrm>
            <a:off x="3156043" y="3915424"/>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grpSp>
        <p:nvGrpSpPr>
          <p:cNvPr id="114" name="组合 113"/>
          <p:cNvGrpSpPr/>
          <p:nvPr/>
        </p:nvGrpSpPr>
        <p:grpSpPr>
          <a:xfrm>
            <a:off x="1726073" y="1829727"/>
            <a:ext cx="3480277" cy="2052008"/>
            <a:chOff x="1899738" y="1861522"/>
            <a:chExt cx="3480277" cy="2052008"/>
          </a:xfrm>
        </p:grpSpPr>
        <p:pic>
          <p:nvPicPr>
            <p:cNvPr id="115" name="图片 76" descr="接入交换机.png"/>
            <p:cNvPicPr>
              <a:picLocks noChangeAspect="1"/>
            </p:cNvPicPr>
            <p:nvPr/>
          </p:nvPicPr>
          <p:blipFill>
            <a:blip r:embed="rId3" cstate="print"/>
            <a:stretch>
              <a:fillRect/>
            </a:stretch>
          </p:blipFill>
          <p:spPr>
            <a:xfrm>
              <a:off x="1899738" y="1861522"/>
              <a:ext cx="490909" cy="401653"/>
            </a:xfrm>
            <a:prstGeom prst="rect">
              <a:avLst/>
            </a:prstGeom>
          </p:spPr>
        </p:pic>
        <p:pic>
          <p:nvPicPr>
            <p:cNvPr id="116" name="图片 76" descr="接入交换机.png"/>
            <p:cNvPicPr>
              <a:picLocks noChangeAspect="1"/>
            </p:cNvPicPr>
            <p:nvPr/>
          </p:nvPicPr>
          <p:blipFill>
            <a:blip r:embed="rId3" cstate="print"/>
            <a:stretch>
              <a:fillRect/>
            </a:stretch>
          </p:blipFill>
          <p:spPr>
            <a:xfrm>
              <a:off x="4889106" y="1861522"/>
              <a:ext cx="490909" cy="401653"/>
            </a:xfrm>
            <a:prstGeom prst="rect">
              <a:avLst/>
            </a:prstGeom>
          </p:spPr>
        </p:pic>
        <p:pic>
          <p:nvPicPr>
            <p:cNvPr id="117" name="图片 76" descr="接入交换机.png"/>
            <p:cNvPicPr>
              <a:picLocks noChangeAspect="1"/>
            </p:cNvPicPr>
            <p:nvPr/>
          </p:nvPicPr>
          <p:blipFill>
            <a:blip r:embed="rId3" cstate="print"/>
            <a:stretch>
              <a:fillRect/>
            </a:stretch>
          </p:blipFill>
          <p:spPr>
            <a:xfrm>
              <a:off x="3394422" y="3511877"/>
              <a:ext cx="490909" cy="401653"/>
            </a:xfrm>
            <a:prstGeom prst="rect">
              <a:avLst/>
            </a:prstGeom>
          </p:spPr>
        </p:pic>
      </p:grpSp>
      <p:grpSp>
        <p:nvGrpSpPr>
          <p:cNvPr id="129" name="组合 128"/>
          <p:cNvGrpSpPr/>
          <p:nvPr/>
        </p:nvGrpSpPr>
        <p:grpSpPr>
          <a:xfrm flipV="1">
            <a:off x="7333824" y="2075957"/>
            <a:ext cx="2745630" cy="1699073"/>
            <a:chOff x="6600056" y="4353447"/>
            <a:chExt cx="1296144" cy="833967"/>
          </a:xfrm>
        </p:grpSpPr>
        <p:cxnSp>
          <p:nvCxnSpPr>
            <p:cNvPr id="130" name="直接连接符 12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2" name="直接连接符 131"/>
          <p:cNvCxnSpPr/>
          <p:nvPr/>
        </p:nvCxnSpPr>
        <p:spPr>
          <a:xfrm flipH="1">
            <a:off x="7199768" y="201527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6361157" y="1854921"/>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134" name="文本框 133"/>
          <p:cNvSpPr txBox="1"/>
          <p:nvPr/>
        </p:nvSpPr>
        <p:spPr>
          <a:xfrm>
            <a:off x="10425639" y="1854921"/>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135" name="文本框 134"/>
          <p:cNvSpPr txBox="1"/>
          <p:nvPr/>
        </p:nvSpPr>
        <p:spPr>
          <a:xfrm>
            <a:off x="8396471" y="3915424"/>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grpSp>
        <p:nvGrpSpPr>
          <p:cNvPr id="136" name="组合 135"/>
          <p:cNvGrpSpPr/>
          <p:nvPr/>
        </p:nvGrpSpPr>
        <p:grpSpPr>
          <a:xfrm>
            <a:off x="6966501" y="1829727"/>
            <a:ext cx="3480277" cy="2052008"/>
            <a:chOff x="1899738" y="1861522"/>
            <a:chExt cx="3480277" cy="2052008"/>
          </a:xfrm>
        </p:grpSpPr>
        <p:pic>
          <p:nvPicPr>
            <p:cNvPr id="137" name="图片 76" descr="接入交换机.png"/>
            <p:cNvPicPr>
              <a:picLocks noChangeAspect="1"/>
            </p:cNvPicPr>
            <p:nvPr/>
          </p:nvPicPr>
          <p:blipFill>
            <a:blip r:embed="rId3" cstate="print"/>
            <a:stretch>
              <a:fillRect/>
            </a:stretch>
          </p:blipFill>
          <p:spPr>
            <a:xfrm>
              <a:off x="1899738" y="1861522"/>
              <a:ext cx="490909" cy="401653"/>
            </a:xfrm>
            <a:prstGeom prst="rect">
              <a:avLst/>
            </a:prstGeom>
          </p:spPr>
        </p:pic>
        <p:pic>
          <p:nvPicPr>
            <p:cNvPr id="138" name="图片 76" descr="接入交换机.png"/>
            <p:cNvPicPr>
              <a:picLocks noChangeAspect="1"/>
            </p:cNvPicPr>
            <p:nvPr/>
          </p:nvPicPr>
          <p:blipFill>
            <a:blip r:embed="rId3" cstate="print"/>
            <a:stretch>
              <a:fillRect/>
            </a:stretch>
          </p:blipFill>
          <p:spPr>
            <a:xfrm>
              <a:off x="4889106" y="1861522"/>
              <a:ext cx="490909" cy="401653"/>
            </a:xfrm>
            <a:prstGeom prst="rect">
              <a:avLst/>
            </a:prstGeom>
          </p:spPr>
        </p:pic>
        <p:pic>
          <p:nvPicPr>
            <p:cNvPr id="139" name="图片 76" descr="接入交换机.png"/>
            <p:cNvPicPr>
              <a:picLocks noChangeAspect="1"/>
            </p:cNvPicPr>
            <p:nvPr/>
          </p:nvPicPr>
          <p:blipFill>
            <a:blip r:embed="rId3" cstate="print"/>
            <a:stretch>
              <a:fillRect/>
            </a:stretch>
          </p:blipFill>
          <p:spPr>
            <a:xfrm>
              <a:off x="3394422" y="3511877"/>
              <a:ext cx="490909" cy="401653"/>
            </a:xfrm>
            <a:prstGeom prst="rect">
              <a:avLst/>
            </a:prstGeom>
          </p:spPr>
        </p:pic>
      </p:grpSp>
      <p:sp>
        <p:nvSpPr>
          <p:cNvPr id="146" name="文本框 145"/>
          <p:cNvSpPr txBox="1"/>
          <p:nvPr/>
        </p:nvSpPr>
        <p:spPr>
          <a:xfrm>
            <a:off x="9323617" y="3430241"/>
            <a:ext cx="1374059" cy="307777"/>
          </a:xfrm>
          <a:prstGeom prst="rect">
            <a:avLst/>
          </a:prstGeom>
          <a:noFill/>
        </p:spPr>
        <p:txBody>
          <a:bodyPr wrap="square" rtlCol="0">
            <a:spAutoFit/>
          </a:bodyPr>
          <a:lstStyle/>
          <a:p>
            <a:pPr algn="ctr" fontAlgn="ctr">
              <a:spcBef>
                <a:spcPts val="0"/>
              </a:spcBef>
              <a:spcAft>
                <a:spcPts val="0"/>
              </a:spcAft>
            </a:pPr>
            <a:r>
              <a:rPr lang="en-US" sz="1400" dirty="0" smtClean="0">
                <a:latin typeface="Huawei Sans" panose="020C0503030203020204" pitchFamily="34" charset="0"/>
              </a:rPr>
              <a:t>Restored port</a:t>
            </a:r>
            <a:endParaRPr lang="en-US" altLang="zh-CN" sz="1400" dirty="0" smtClean="0">
              <a:latin typeface="Huawei Sans" panose="020C0503030203020204" pitchFamily="34" charset="0"/>
            </a:endParaRPr>
          </a:p>
        </p:txBody>
      </p:sp>
      <p:sp>
        <p:nvSpPr>
          <p:cNvPr id="147" name="Oval 4"/>
          <p:cNvSpPr>
            <a:spLocks noChangeAspect="1"/>
          </p:cNvSpPr>
          <p:nvPr/>
        </p:nvSpPr>
        <p:spPr>
          <a:xfrm>
            <a:off x="4078034" y="3115067"/>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148" name="Oval 4"/>
          <p:cNvSpPr>
            <a:spLocks noChangeAspect="1"/>
          </p:cNvSpPr>
          <p:nvPr/>
        </p:nvSpPr>
        <p:spPr>
          <a:xfrm>
            <a:off x="7391633" y="2749263"/>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149" name="Oval 4"/>
          <p:cNvSpPr>
            <a:spLocks noChangeAspect="1"/>
          </p:cNvSpPr>
          <p:nvPr/>
        </p:nvSpPr>
        <p:spPr>
          <a:xfrm>
            <a:off x="9387653" y="3155639"/>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grpSp>
        <p:nvGrpSpPr>
          <p:cNvPr id="40" name="组合 28"/>
          <p:cNvGrpSpPr>
            <a:grpSpLocks noChangeAspect="1"/>
          </p:cNvGrpSpPr>
          <p:nvPr/>
        </p:nvGrpSpPr>
        <p:grpSpPr>
          <a:xfrm>
            <a:off x="3538840" y="3339386"/>
            <a:ext cx="288969" cy="288969"/>
            <a:chOff x="5076056" y="3356992"/>
            <a:chExt cx="436268" cy="436268"/>
          </a:xfrm>
        </p:grpSpPr>
        <p:sp>
          <p:nvSpPr>
            <p:cNvPr id="4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5" name="组合 44"/>
          <p:cNvGrpSpPr/>
          <p:nvPr/>
        </p:nvGrpSpPr>
        <p:grpSpPr>
          <a:xfrm>
            <a:off x="9050608" y="3450017"/>
            <a:ext cx="288001" cy="288001"/>
            <a:chOff x="10467178" y="5640414"/>
            <a:chExt cx="213540" cy="213540"/>
          </a:xfrm>
        </p:grpSpPr>
        <p:sp>
          <p:nvSpPr>
            <p:cNvPr id="46" name="椭圆 45"/>
            <p:cNvSpPr>
              <a:spLocks noChangeAspect="1"/>
            </p:cNvSpPr>
            <p:nvPr/>
          </p:nvSpPr>
          <p:spPr>
            <a:xfrm>
              <a:off x="10467178" y="5640414"/>
              <a:ext cx="213540" cy="21354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5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任意多边形 46"/>
            <p:cNvSpPr/>
            <p:nvPr/>
          </p:nvSpPr>
          <p:spPr>
            <a:xfrm>
              <a:off x="10506830" y="5719982"/>
              <a:ext cx="138959" cy="73584"/>
            </a:xfrm>
            <a:custGeom>
              <a:avLst/>
              <a:gdLst>
                <a:gd name="connsiteX0" fmla="*/ 0 w 221456"/>
                <a:gd name="connsiteY0" fmla="*/ 47625 h 126206"/>
                <a:gd name="connsiteX1" fmla="*/ 83344 w 221456"/>
                <a:gd name="connsiteY1" fmla="*/ 126206 h 126206"/>
                <a:gd name="connsiteX2" fmla="*/ 221456 w 221456"/>
                <a:gd name="connsiteY2" fmla="*/ 0 h 126206"/>
                <a:gd name="connsiteX0" fmla="*/ 0 w 250659"/>
                <a:gd name="connsiteY0" fmla="*/ 33024 h 126206"/>
                <a:gd name="connsiteX1" fmla="*/ 112547 w 250659"/>
                <a:gd name="connsiteY1" fmla="*/ 126206 h 126206"/>
                <a:gd name="connsiteX2" fmla="*/ 250659 w 250659"/>
                <a:gd name="connsiteY2" fmla="*/ 0 h 126206"/>
                <a:gd name="connsiteX0" fmla="*/ 0 w 259419"/>
                <a:gd name="connsiteY0" fmla="*/ 35944 h 126206"/>
                <a:gd name="connsiteX1" fmla="*/ 121307 w 259419"/>
                <a:gd name="connsiteY1" fmla="*/ 126206 h 126206"/>
                <a:gd name="connsiteX2" fmla="*/ 259419 w 259419"/>
                <a:gd name="connsiteY2" fmla="*/ 0 h 126206"/>
                <a:gd name="connsiteX0" fmla="*/ 0 w 259419"/>
                <a:gd name="connsiteY0" fmla="*/ 35944 h 126206"/>
                <a:gd name="connsiteX1" fmla="*/ 106706 w 259419"/>
                <a:gd name="connsiteY1" fmla="*/ 126206 h 126206"/>
                <a:gd name="connsiteX2" fmla="*/ 259419 w 259419"/>
                <a:gd name="connsiteY2" fmla="*/ 0 h 126206"/>
                <a:gd name="connsiteX0" fmla="*/ 0 w 279861"/>
                <a:gd name="connsiteY0" fmla="*/ 35944 h 126206"/>
                <a:gd name="connsiteX1" fmla="*/ 106706 w 279861"/>
                <a:gd name="connsiteY1" fmla="*/ 126206 h 126206"/>
                <a:gd name="connsiteX2" fmla="*/ 279861 w 279861"/>
                <a:gd name="connsiteY2" fmla="*/ 0 h 126206"/>
                <a:gd name="connsiteX0" fmla="*/ 0 w 276940"/>
                <a:gd name="connsiteY0" fmla="*/ 56386 h 146648"/>
                <a:gd name="connsiteX1" fmla="*/ 106706 w 276940"/>
                <a:gd name="connsiteY1" fmla="*/ 146648 h 146648"/>
                <a:gd name="connsiteX2" fmla="*/ 276940 w 276940"/>
                <a:gd name="connsiteY2" fmla="*/ 0 h 146648"/>
                <a:gd name="connsiteX0" fmla="*/ 0 w 276940"/>
                <a:gd name="connsiteY0" fmla="*/ 56386 h 146648"/>
                <a:gd name="connsiteX1" fmla="*/ 121308 w 276940"/>
                <a:gd name="connsiteY1" fmla="*/ 146648 h 146648"/>
                <a:gd name="connsiteX2" fmla="*/ 276940 w 276940"/>
                <a:gd name="connsiteY2" fmla="*/ 0 h 146648"/>
              </a:gdLst>
              <a:ahLst/>
              <a:cxnLst>
                <a:cxn ang="0">
                  <a:pos x="connsiteX0" y="connsiteY0"/>
                </a:cxn>
                <a:cxn ang="0">
                  <a:pos x="connsiteX1" y="connsiteY1"/>
                </a:cxn>
                <a:cxn ang="0">
                  <a:pos x="connsiteX2" y="connsiteY2"/>
                </a:cxn>
              </a:cxnLst>
              <a:rect l="l" t="t" r="r" b="b"/>
              <a:pathLst>
                <a:path w="276940" h="146648">
                  <a:moveTo>
                    <a:pt x="0" y="56386"/>
                  </a:moveTo>
                  <a:lnTo>
                    <a:pt x="121308" y="146648"/>
                  </a:lnTo>
                  <a:lnTo>
                    <a:pt x="276940" y="0"/>
                  </a:lnTo>
                </a:path>
              </a:pathLst>
            </a:custGeom>
            <a:noFill/>
            <a:ln w="38100" cap="rnd" cmpd="sng">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8" name="下箭头 63"/>
          <p:cNvSpPr/>
          <p:nvPr/>
        </p:nvSpPr>
        <p:spPr>
          <a:xfrm rot="5400000" flipV="1">
            <a:off x="5651468" y="2970288"/>
            <a:ext cx="974244" cy="866024"/>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D17D"/>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9" name="组合 48"/>
          <p:cNvGrpSpPr/>
          <p:nvPr/>
        </p:nvGrpSpPr>
        <p:grpSpPr>
          <a:xfrm>
            <a:off x="7800417" y="2627151"/>
            <a:ext cx="288000" cy="288000"/>
            <a:chOff x="856677" y="2615810"/>
            <a:chExt cx="288000" cy="288000"/>
          </a:xfrm>
        </p:grpSpPr>
        <p:sp>
          <p:nvSpPr>
            <p:cNvPr id="50" name="椭圆 49"/>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51" name="组合 50"/>
            <p:cNvGrpSpPr/>
            <p:nvPr/>
          </p:nvGrpSpPr>
          <p:grpSpPr>
            <a:xfrm>
              <a:off x="923444" y="2692169"/>
              <a:ext cx="144001" cy="144002"/>
              <a:chOff x="898853" y="2657982"/>
              <a:chExt cx="203649" cy="203652"/>
            </a:xfrm>
          </p:grpSpPr>
          <p:cxnSp>
            <p:nvCxnSpPr>
              <p:cNvPr id="52" name="直接连接符 51"/>
              <p:cNvCxnSpPr>
                <a:stCxn id="50" idx="3"/>
                <a:endCxn id="50"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a:stCxn id="50" idx="1"/>
                <a:endCxn id="50"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1039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Q&amp;A: Layer 2 and Layer 3 loops</a:t>
            </a:r>
            <a:endParaRPr lang="en-US" altLang="zh-CN" dirty="0"/>
          </a:p>
        </p:txBody>
      </p:sp>
      <p:sp>
        <p:nvSpPr>
          <p:cNvPr id="23" name="TextBox 18"/>
          <p:cNvSpPr txBox="1"/>
          <p:nvPr/>
        </p:nvSpPr>
        <p:spPr>
          <a:xfrm>
            <a:off x="524549" y="4097118"/>
            <a:ext cx="5532980" cy="1426031"/>
          </a:xfrm>
          <a:prstGeom prst="rect">
            <a:avLst/>
          </a:prstGeom>
          <a:noFill/>
        </p:spPr>
        <p:txBody>
          <a:bodyPr wrap="square" rtlCol="0">
            <a:spAutoFit/>
          </a:bodyPr>
          <a:lstStyle/>
          <a:p>
            <a:pPr marL="285750" indent="-285750" fontAlgn="ctr">
              <a:spcBef>
                <a:spcPts val="0"/>
              </a:spcBef>
              <a:spcAft>
                <a:spcPts val="400"/>
              </a:spcAft>
              <a:buFont typeface="Arial" panose="020B0604020202020204" pitchFamily="34" charset="0"/>
              <a:buChar char="•"/>
            </a:pPr>
            <a:r>
              <a:rPr lang="en-US" sz="1600" dirty="0" smtClean="0">
                <a:solidFill>
                  <a:prstClr val="black"/>
                </a:solidFill>
                <a:latin typeface="Huawei Sans" panose="020C0503030203020204" pitchFamily="34" charset="0"/>
              </a:rPr>
              <a:t>Common root cause: routing loop</a:t>
            </a:r>
            <a:endParaRPr lang="en-US" altLang="zh-CN" sz="1600" dirty="0" smtClean="0">
              <a:solidFill>
                <a:prstClr val="black"/>
              </a:solidFill>
              <a:latin typeface="Huawei Sans" panose="020C0503030203020204" pitchFamily="34" charset="0"/>
            </a:endParaRPr>
          </a:p>
          <a:p>
            <a:pPr marL="285750" indent="-285750" fontAlgn="ctr">
              <a:spcBef>
                <a:spcPts val="0"/>
              </a:spcBef>
              <a:spcAft>
                <a:spcPts val="400"/>
              </a:spcAft>
              <a:buFont typeface="Arial" panose="020B0604020202020204" pitchFamily="34" charset="0"/>
              <a:buChar char="•"/>
            </a:pPr>
            <a:r>
              <a:rPr lang="en-US" sz="1600" dirty="0" smtClean="0">
                <a:solidFill>
                  <a:prstClr val="black"/>
                </a:solidFill>
                <a:latin typeface="Huawei Sans" panose="020C0503030203020204" pitchFamily="34" charset="0"/>
              </a:rPr>
              <a:t>Dynamic routing protocols have certain loop prevention capabilities.</a:t>
            </a:r>
            <a:endParaRPr lang="en-US" altLang="zh-CN" sz="1600" dirty="0" smtClean="0">
              <a:solidFill>
                <a:prstClr val="black"/>
              </a:solidFill>
              <a:latin typeface="Huawei Sans" panose="020C0503030203020204" pitchFamily="34" charset="0"/>
            </a:endParaRPr>
          </a:p>
          <a:p>
            <a:pPr marL="285750" indent="-285750" fontAlgn="ctr">
              <a:spcBef>
                <a:spcPts val="0"/>
              </a:spcBef>
              <a:spcAft>
                <a:spcPts val="400"/>
              </a:spcAft>
              <a:buFont typeface="Arial" panose="020B0604020202020204" pitchFamily="34" charset="0"/>
              <a:buChar char="•"/>
            </a:pPr>
            <a:r>
              <a:rPr lang="en-US" sz="1600" dirty="0" smtClean="0">
                <a:solidFill>
                  <a:prstClr val="black"/>
                </a:solidFill>
                <a:latin typeface="Huawei Sans" panose="020C0503030203020204" pitchFamily="34" charset="0"/>
              </a:rPr>
              <a:t>The TTL field in the IP packet header can be used to prevent infinite packet forwarding.</a:t>
            </a:r>
            <a:endParaRPr lang="en-US" sz="1600" dirty="0">
              <a:solidFill>
                <a:prstClr val="black"/>
              </a:solidFill>
              <a:latin typeface="Huawei Sans" panose="020C0503030203020204" pitchFamily="34" charset="0"/>
            </a:endParaRPr>
          </a:p>
        </p:txBody>
      </p:sp>
      <p:sp>
        <p:nvSpPr>
          <p:cNvPr id="42" name="TextBox 18"/>
          <p:cNvSpPr txBox="1"/>
          <p:nvPr/>
        </p:nvSpPr>
        <p:spPr>
          <a:xfrm>
            <a:off x="6231868" y="4054093"/>
            <a:ext cx="5435583" cy="1918474"/>
          </a:xfrm>
          <a:prstGeom prst="rect">
            <a:avLst/>
          </a:prstGeom>
          <a:noFill/>
        </p:spPr>
        <p:txBody>
          <a:bodyPr wrap="square" rtlCol="0">
            <a:spAutoFit/>
          </a:bodyPr>
          <a:lstStyle/>
          <a:p>
            <a:pPr marL="285750" indent="-285750" fontAlgn="ctr">
              <a:spcBef>
                <a:spcPts val="0"/>
              </a:spcBef>
              <a:spcAft>
                <a:spcPts val="400"/>
              </a:spcAft>
              <a:buFont typeface="Arial" panose="020B0604020202020204" pitchFamily="34" charset="0"/>
              <a:buChar char="•"/>
            </a:pPr>
            <a:r>
              <a:rPr lang="en-US" sz="1600" dirty="0" smtClean="0">
                <a:solidFill>
                  <a:prstClr val="black"/>
                </a:solidFill>
                <a:latin typeface="Huawei Sans" panose="020C0503030203020204" pitchFamily="34" charset="0"/>
              </a:rPr>
              <a:t>Common root cause: Layer 2 redundancy is deployed on the network, or cables are incorrectly connected.</a:t>
            </a:r>
            <a:endParaRPr lang="en-US" altLang="zh-CN" sz="1600" dirty="0" smtClean="0">
              <a:solidFill>
                <a:prstClr val="black"/>
              </a:solidFill>
              <a:latin typeface="Huawei Sans" panose="020C0503030203020204" pitchFamily="34" charset="0"/>
            </a:endParaRPr>
          </a:p>
          <a:p>
            <a:pPr marL="285750" indent="-285750" fontAlgn="ctr">
              <a:spcBef>
                <a:spcPts val="0"/>
              </a:spcBef>
              <a:spcAft>
                <a:spcPts val="400"/>
              </a:spcAft>
              <a:buFont typeface="Arial" panose="020B0604020202020204" pitchFamily="34" charset="0"/>
              <a:buChar char="•"/>
            </a:pPr>
            <a:r>
              <a:rPr lang="en-US" sz="1600" dirty="0" smtClean="0">
                <a:solidFill>
                  <a:prstClr val="black"/>
                </a:solidFill>
                <a:latin typeface="Huawei Sans" panose="020C0503030203020204" pitchFamily="34" charset="0"/>
              </a:rPr>
              <a:t>Specific protocols or mechanisms are required to implement Layer 2 loop prevention.</a:t>
            </a:r>
            <a:endParaRPr lang="en-US" altLang="zh-CN" sz="1600" dirty="0" smtClean="0">
              <a:solidFill>
                <a:prstClr val="black"/>
              </a:solidFill>
              <a:latin typeface="Huawei Sans" panose="020C0503030203020204" pitchFamily="34" charset="0"/>
            </a:endParaRPr>
          </a:p>
          <a:p>
            <a:pPr marL="285750" indent="-285750" fontAlgn="ctr">
              <a:spcBef>
                <a:spcPts val="0"/>
              </a:spcBef>
              <a:spcAft>
                <a:spcPts val="400"/>
              </a:spcAft>
              <a:buFont typeface="Arial" panose="020B0604020202020204" pitchFamily="34" charset="0"/>
              <a:buChar char="•"/>
            </a:pPr>
            <a:r>
              <a:rPr lang="en-US" sz="1600" dirty="0" smtClean="0">
                <a:solidFill>
                  <a:prstClr val="black"/>
                </a:solidFill>
                <a:latin typeface="Huawei Sans" panose="020C0503030203020204" pitchFamily="34" charset="0"/>
              </a:rPr>
              <a:t>The Layer 2 frame header does not contain any information to prevent data frames from being forwarded infinitely.</a:t>
            </a:r>
            <a:endParaRPr lang="en-US" sz="1600" dirty="0">
              <a:solidFill>
                <a:prstClr val="black"/>
              </a:solidFill>
              <a:latin typeface="Huawei Sans" panose="020C0503030203020204" pitchFamily="34" charset="0"/>
            </a:endParaRPr>
          </a:p>
        </p:txBody>
      </p:sp>
      <p:sp>
        <p:nvSpPr>
          <p:cNvPr id="24" name="圆角矩形 75"/>
          <p:cNvSpPr/>
          <p:nvPr/>
        </p:nvSpPr>
        <p:spPr>
          <a:xfrm>
            <a:off x="6134472"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Layer 2 loop</a:t>
            </a:r>
            <a:endParaRPr lang="en-US" b="1" dirty="0">
              <a:solidFill>
                <a:prstClr val="white"/>
              </a:solidFill>
              <a:latin typeface="Huawei Sans" panose="020C0503030203020204" pitchFamily="34" charset="0"/>
            </a:endParaRPr>
          </a:p>
        </p:txBody>
      </p:sp>
      <p:sp>
        <p:nvSpPr>
          <p:cNvPr id="25" name="圆角矩形 75"/>
          <p:cNvSpPr/>
          <p:nvPr/>
        </p:nvSpPr>
        <p:spPr>
          <a:xfrm>
            <a:off x="524549"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Layer 3 loop</a:t>
            </a:r>
            <a:endParaRPr lang="en-US" b="1" dirty="0">
              <a:solidFill>
                <a:prstClr val="white"/>
              </a:solidFill>
              <a:latin typeface="Huawei Sans" panose="020C0503030203020204" pitchFamily="34" charset="0"/>
            </a:endParaRPr>
          </a:p>
        </p:txBody>
      </p:sp>
      <p:sp>
        <p:nvSpPr>
          <p:cNvPr id="26" name="圆角矩形 75"/>
          <p:cNvSpPr/>
          <p:nvPr/>
        </p:nvSpPr>
        <p:spPr>
          <a:xfrm>
            <a:off x="6134472"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27" name="圆角矩形 75"/>
          <p:cNvSpPr/>
          <p:nvPr/>
        </p:nvSpPr>
        <p:spPr>
          <a:xfrm>
            <a:off x="524549"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grpSp>
        <p:nvGrpSpPr>
          <p:cNvPr id="62" name="组合 61"/>
          <p:cNvGrpSpPr/>
          <p:nvPr/>
        </p:nvGrpSpPr>
        <p:grpSpPr>
          <a:xfrm flipV="1">
            <a:off x="7579497" y="2426721"/>
            <a:ext cx="2745630" cy="1250892"/>
            <a:chOff x="6600056" y="4353447"/>
            <a:chExt cx="1296144" cy="833967"/>
          </a:xfrm>
        </p:grpSpPr>
        <p:cxnSp>
          <p:nvCxnSpPr>
            <p:cNvPr id="63" name="直接连接符 6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直接连接符 64"/>
          <p:cNvCxnSpPr/>
          <p:nvPr/>
        </p:nvCxnSpPr>
        <p:spPr>
          <a:xfrm flipH="1">
            <a:off x="7445441" y="236603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0" name="图片 76" descr="接入交换机.png"/>
          <p:cNvPicPr>
            <a:picLocks noChangeAspect="1"/>
          </p:cNvPicPr>
          <p:nvPr/>
        </p:nvPicPr>
        <p:blipFill>
          <a:blip r:embed="rId3" cstate="print"/>
          <a:stretch>
            <a:fillRect/>
          </a:stretch>
        </p:blipFill>
        <p:spPr>
          <a:xfrm>
            <a:off x="7212174" y="2180491"/>
            <a:ext cx="490909" cy="401653"/>
          </a:xfrm>
          <a:prstGeom prst="rect">
            <a:avLst/>
          </a:prstGeom>
        </p:spPr>
      </p:pic>
      <p:pic>
        <p:nvPicPr>
          <p:cNvPr id="71" name="图片 76" descr="接入交换机.png"/>
          <p:cNvPicPr>
            <a:picLocks noChangeAspect="1"/>
          </p:cNvPicPr>
          <p:nvPr/>
        </p:nvPicPr>
        <p:blipFill>
          <a:blip r:embed="rId3" cstate="print"/>
          <a:stretch>
            <a:fillRect/>
          </a:stretch>
        </p:blipFill>
        <p:spPr>
          <a:xfrm>
            <a:off x="10201542" y="2180491"/>
            <a:ext cx="490909" cy="401653"/>
          </a:xfrm>
          <a:prstGeom prst="rect">
            <a:avLst/>
          </a:prstGeom>
        </p:spPr>
      </p:pic>
      <p:pic>
        <p:nvPicPr>
          <p:cNvPr id="72" name="图片 76" descr="接入交换机.png"/>
          <p:cNvPicPr>
            <a:picLocks noChangeAspect="1"/>
          </p:cNvPicPr>
          <p:nvPr/>
        </p:nvPicPr>
        <p:blipFill>
          <a:blip r:embed="rId3" cstate="print"/>
          <a:stretch>
            <a:fillRect/>
          </a:stretch>
        </p:blipFill>
        <p:spPr>
          <a:xfrm>
            <a:off x="8706858" y="3454671"/>
            <a:ext cx="490909" cy="401653"/>
          </a:xfrm>
          <a:prstGeom prst="rect">
            <a:avLst/>
          </a:prstGeom>
        </p:spPr>
      </p:pic>
      <p:grpSp>
        <p:nvGrpSpPr>
          <p:cNvPr id="78" name="组合 77"/>
          <p:cNvGrpSpPr/>
          <p:nvPr/>
        </p:nvGrpSpPr>
        <p:grpSpPr>
          <a:xfrm flipV="1">
            <a:off x="1791252" y="2426721"/>
            <a:ext cx="2745630" cy="1250892"/>
            <a:chOff x="6600056" y="4353447"/>
            <a:chExt cx="1296144" cy="833967"/>
          </a:xfrm>
        </p:grpSpPr>
        <p:cxnSp>
          <p:nvCxnSpPr>
            <p:cNvPr id="79" name="直接连接符 78"/>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1" name="直接连接符 80"/>
          <p:cNvCxnSpPr/>
          <p:nvPr/>
        </p:nvCxnSpPr>
        <p:spPr>
          <a:xfrm flipH="1">
            <a:off x="1673480" y="236603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1452571" y="2183639"/>
            <a:ext cx="490909" cy="401652"/>
          </a:xfrm>
          <a:prstGeom prst="rect">
            <a:avLst/>
          </a:prstGeom>
          <a:noFill/>
        </p:spPr>
      </p:pic>
      <p:pic>
        <p:nvPicPr>
          <p:cNvPr id="83"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4384654" y="2183639"/>
            <a:ext cx="490909" cy="401652"/>
          </a:xfrm>
          <a:prstGeom prst="rect">
            <a:avLst/>
          </a:prstGeom>
          <a:noFill/>
        </p:spPr>
      </p:pic>
      <p:pic>
        <p:nvPicPr>
          <p:cNvPr id="84"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2918613" y="3459396"/>
            <a:ext cx="490909" cy="401652"/>
          </a:xfrm>
          <a:prstGeom prst="rect">
            <a:avLst/>
          </a:prstGeom>
          <a:noFill/>
        </p:spPr>
      </p:pic>
    </p:spTree>
    <p:extLst>
      <p:ext uri="{BB962C8B-B14F-4D97-AF65-F5344CB8AC3E}">
        <p14:creationId xmlns:p14="http://schemas.microsoft.com/office/powerpoint/2010/main" val="1780063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Application of STP on a Campus Network</a:t>
            </a:r>
            <a:endParaRPr lang="en-US" altLang="zh-CN" dirty="0"/>
          </a:p>
        </p:txBody>
      </p:sp>
      <p:grpSp>
        <p:nvGrpSpPr>
          <p:cNvPr id="103" name="组合 102"/>
          <p:cNvGrpSpPr/>
          <p:nvPr/>
        </p:nvGrpSpPr>
        <p:grpSpPr>
          <a:xfrm>
            <a:off x="3811972" y="4229729"/>
            <a:ext cx="1537449" cy="1229328"/>
            <a:chOff x="1186436" y="4371649"/>
            <a:chExt cx="2388156" cy="722762"/>
          </a:xfrm>
        </p:grpSpPr>
        <p:cxnSp>
          <p:nvCxnSpPr>
            <p:cNvPr id="104" name="直接连接符 103"/>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1211124" y="4371651"/>
              <a:ext cx="2355785"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1186436" y="4371649"/>
              <a:ext cx="2388156" cy="722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文本框 109"/>
          <p:cNvSpPr txBox="1"/>
          <p:nvPr/>
        </p:nvSpPr>
        <p:spPr>
          <a:xfrm>
            <a:off x="4255999" y="5089725"/>
            <a:ext cx="377026" cy="369332"/>
          </a:xfrm>
          <a:prstGeom prst="rect">
            <a:avLst/>
          </a:prstGeom>
          <a:noFill/>
        </p:spPr>
        <p:txBody>
          <a:bodyPr wrap="none" rtlCol="0">
            <a:spAutoFit/>
          </a:bodyPr>
          <a:lstStyle/>
          <a:p>
            <a:pPr fontAlgn="ctr">
              <a:spcBef>
                <a:spcPts val="0"/>
              </a:spcBef>
              <a:spcAft>
                <a:spcPts val="0"/>
              </a:spcAft>
            </a:pPr>
            <a:r>
              <a:rPr lang="en-US" sz="1800" b="1" dirty="0" smtClean="0">
                <a:solidFill>
                  <a:prstClr val="black"/>
                </a:solidFill>
                <a:latin typeface="Huawei Sans" panose="020C0503030203020204" pitchFamily="34" charset="0"/>
              </a:rPr>
              <a:t>...</a:t>
            </a:r>
            <a:endParaRPr lang="en-US" altLang="zh-CN" sz="1800" b="1" dirty="0">
              <a:solidFill>
                <a:prstClr val="black"/>
              </a:solidFill>
              <a:latin typeface="Huawei Sans" panose="020C0503030203020204" pitchFamily="34" charset="0"/>
              <a:ea typeface="微软雅黑"/>
            </a:endParaRPr>
          </a:p>
        </p:txBody>
      </p:sp>
      <p:cxnSp>
        <p:nvCxnSpPr>
          <p:cNvPr id="37" name="直接连接符 36"/>
          <p:cNvCxnSpPr/>
          <p:nvPr/>
        </p:nvCxnSpPr>
        <p:spPr>
          <a:xfrm>
            <a:off x="3970996" y="4200382"/>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268739" y="4200382"/>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8533939" y="4200382"/>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151971" y="1431510"/>
            <a:ext cx="1499380" cy="751490"/>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825788" y="3111357"/>
            <a:ext cx="6134459" cy="1076994"/>
            <a:chOff x="6600056" y="4353447"/>
            <a:chExt cx="1716248" cy="833967"/>
          </a:xfrm>
        </p:grpSpPr>
        <p:cxnSp>
          <p:nvCxnSpPr>
            <p:cNvPr id="16" name="直接连接符 15"/>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668232"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02226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27425"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a:off x="6293569" y="2260114"/>
            <a:ext cx="12194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93570" y="3101003"/>
            <a:ext cx="1219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6151971" y="2285514"/>
            <a:ext cx="1516610" cy="1952972"/>
            <a:chOff x="1211124" y="4371651"/>
            <a:chExt cx="2355786" cy="722760"/>
          </a:xfrm>
        </p:grpSpPr>
        <p:cxnSp>
          <p:nvCxnSpPr>
            <p:cNvPr id="26" name="直接连接符 25"/>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136077" y="4229729"/>
            <a:ext cx="1537449" cy="1229328"/>
            <a:chOff x="1186436" y="4371649"/>
            <a:chExt cx="2388156" cy="722762"/>
          </a:xfrm>
        </p:grpSpPr>
        <p:cxnSp>
          <p:nvCxnSpPr>
            <p:cNvPr id="44" name="直接连接符 43"/>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211124" y="4371651"/>
              <a:ext cx="2355785"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86436" y="4371649"/>
              <a:ext cx="2388156" cy="722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6580104" y="5089725"/>
            <a:ext cx="377026" cy="369332"/>
          </a:xfrm>
          <a:prstGeom prst="rect">
            <a:avLst/>
          </a:prstGeom>
          <a:noFill/>
        </p:spPr>
        <p:txBody>
          <a:bodyPr wrap="none" rtlCol="0">
            <a:spAutoFit/>
          </a:bodyPr>
          <a:lstStyle/>
          <a:p>
            <a:pPr fontAlgn="ctr">
              <a:spcBef>
                <a:spcPts val="0"/>
              </a:spcBef>
              <a:spcAft>
                <a:spcPts val="0"/>
              </a:spcAft>
            </a:pPr>
            <a:r>
              <a:rPr lang="en-US" sz="1800" b="1" dirty="0" smtClean="0">
                <a:solidFill>
                  <a:prstClr val="black"/>
                </a:solidFill>
                <a:latin typeface="Huawei Sans" panose="020C0503030203020204" pitchFamily="34" charset="0"/>
              </a:rPr>
              <a:t>...</a:t>
            </a:r>
            <a:endParaRPr lang="en-US" altLang="zh-CN" sz="1800" b="1" dirty="0">
              <a:solidFill>
                <a:prstClr val="black"/>
              </a:solidFill>
              <a:latin typeface="Huawei Sans" panose="020C0503030203020204" pitchFamily="34" charset="0"/>
              <a:ea typeface="微软雅黑"/>
            </a:endParaRPr>
          </a:p>
        </p:txBody>
      </p:sp>
      <p:grpSp>
        <p:nvGrpSpPr>
          <p:cNvPr id="56" name="组合 55"/>
          <p:cNvGrpSpPr/>
          <p:nvPr/>
        </p:nvGrpSpPr>
        <p:grpSpPr>
          <a:xfrm>
            <a:off x="8458651" y="4229729"/>
            <a:ext cx="1537449" cy="1229328"/>
            <a:chOff x="1186436" y="4371649"/>
            <a:chExt cx="2388156" cy="722762"/>
          </a:xfrm>
        </p:grpSpPr>
        <p:cxnSp>
          <p:nvCxnSpPr>
            <p:cNvPr id="57" name="直接连接符 56"/>
            <p:cNvCxnSpPr/>
            <p:nvPr/>
          </p:nvCxnSpPr>
          <p:spPr>
            <a:xfrm>
              <a:off x="1211124"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566910" y="4371651"/>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11124" y="4371651"/>
              <a:ext cx="2355785"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1186436" y="4371649"/>
              <a:ext cx="2388156" cy="722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8902678" y="5089725"/>
            <a:ext cx="377026" cy="369332"/>
          </a:xfrm>
          <a:prstGeom prst="rect">
            <a:avLst/>
          </a:prstGeom>
          <a:noFill/>
        </p:spPr>
        <p:txBody>
          <a:bodyPr wrap="none" rtlCol="0">
            <a:spAutoFit/>
          </a:bodyPr>
          <a:lstStyle/>
          <a:p>
            <a:pPr fontAlgn="ctr">
              <a:spcBef>
                <a:spcPts val="0"/>
              </a:spcBef>
              <a:spcAft>
                <a:spcPts val="0"/>
              </a:spcAft>
            </a:pPr>
            <a:r>
              <a:rPr lang="en-US" sz="1800" b="1" dirty="0" smtClean="0">
                <a:solidFill>
                  <a:prstClr val="black"/>
                </a:solidFill>
                <a:latin typeface="Huawei Sans" panose="020C0503030203020204" pitchFamily="34" charset="0"/>
              </a:rPr>
              <a:t>...</a:t>
            </a:r>
            <a:endParaRPr lang="en-US" altLang="zh-CN" sz="1800" b="1" dirty="0">
              <a:solidFill>
                <a:prstClr val="black"/>
              </a:solidFill>
              <a:latin typeface="Huawei Sans" panose="020C0503030203020204" pitchFamily="34" charset="0"/>
              <a:ea typeface="微软雅黑"/>
            </a:endParaRPr>
          </a:p>
        </p:txBody>
      </p:sp>
      <p:grpSp>
        <p:nvGrpSpPr>
          <p:cNvPr id="76" name="组合 75"/>
          <p:cNvGrpSpPr/>
          <p:nvPr/>
        </p:nvGrpSpPr>
        <p:grpSpPr>
          <a:xfrm>
            <a:off x="6385975" y="1116721"/>
            <a:ext cx="1031372" cy="689604"/>
            <a:chOff x="10115549" y="2169453"/>
            <a:chExt cx="1304009" cy="871898"/>
          </a:xfrm>
        </p:grpSpPr>
        <p:grpSp>
          <p:nvGrpSpPr>
            <p:cNvPr id="77" name="组合 76"/>
            <p:cNvGrpSpPr/>
            <p:nvPr/>
          </p:nvGrpSpPr>
          <p:grpSpPr>
            <a:xfrm>
              <a:off x="10115549" y="2169453"/>
              <a:ext cx="1304009" cy="871898"/>
              <a:chOff x="10125075" y="5439766"/>
              <a:chExt cx="1304009" cy="871898"/>
            </a:xfrm>
          </p:grpSpPr>
          <p:sp>
            <p:nvSpPr>
              <p:cNvPr id="84" name="矩形 83"/>
              <p:cNvSpPr/>
              <p:nvPr/>
            </p:nvSpPr>
            <p:spPr>
              <a:xfrm>
                <a:off x="10472174" y="5924694"/>
                <a:ext cx="647760" cy="38697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5" name="椭圆 84"/>
              <p:cNvSpPr/>
              <p:nvPr/>
            </p:nvSpPr>
            <p:spPr>
              <a:xfrm>
                <a:off x="10379358" y="5439766"/>
                <a:ext cx="604768" cy="60476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6" name="椭圆 85"/>
              <p:cNvSpPr/>
              <p:nvPr/>
            </p:nvSpPr>
            <p:spPr>
              <a:xfrm>
                <a:off x="10125075" y="5625254"/>
                <a:ext cx="703036" cy="68641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7" name="椭圆 86"/>
              <p:cNvSpPr/>
              <p:nvPr/>
            </p:nvSpPr>
            <p:spPr>
              <a:xfrm>
                <a:off x="10792751" y="5675331"/>
                <a:ext cx="636333" cy="63633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8" name="椭圆 87"/>
              <p:cNvSpPr/>
              <p:nvPr/>
            </p:nvSpPr>
            <p:spPr>
              <a:xfrm>
                <a:off x="10723031" y="5515085"/>
                <a:ext cx="463257" cy="46325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grpSp>
        <p:grpSp>
          <p:nvGrpSpPr>
            <p:cNvPr id="78" name="组合 77"/>
            <p:cNvGrpSpPr/>
            <p:nvPr/>
          </p:nvGrpSpPr>
          <p:grpSpPr>
            <a:xfrm>
              <a:off x="10167622" y="2234547"/>
              <a:ext cx="1193311" cy="762588"/>
              <a:chOff x="10181272" y="5508114"/>
              <a:chExt cx="1193311" cy="762588"/>
            </a:xfrm>
          </p:grpSpPr>
          <p:sp>
            <p:nvSpPr>
              <p:cNvPr id="79" name="椭圆 78"/>
              <p:cNvSpPr/>
              <p:nvPr/>
            </p:nvSpPr>
            <p:spPr>
              <a:xfrm>
                <a:off x="10463850" y="5508114"/>
                <a:ext cx="512609" cy="512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0" name="椭圆 79"/>
              <p:cNvSpPr/>
              <p:nvPr/>
            </p:nvSpPr>
            <p:spPr>
              <a:xfrm>
                <a:off x="10181272" y="5697686"/>
                <a:ext cx="573015" cy="57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1" name="椭圆 80"/>
              <p:cNvSpPr/>
              <p:nvPr/>
            </p:nvSpPr>
            <p:spPr>
              <a:xfrm>
                <a:off x="10798583" y="5694702"/>
                <a:ext cx="576000" cy="57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2" name="椭圆 81"/>
              <p:cNvSpPr/>
              <p:nvPr/>
            </p:nvSpPr>
            <p:spPr>
              <a:xfrm>
                <a:off x="10805839" y="5569393"/>
                <a:ext cx="345057" cy="345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3" name="矩形 82"/>
              <p:cNvSpPr/>
              <p:nvPr/>
            </p:nvSpPr>
            <p:spPr>
              <a:xfrm>
                <a:off x="10454799" y="5883732"/>
                <a:ext cx="647760" cy="38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grpSp>
      </p:grpSp>
      <p:sp>
        <p:nvSpPr>
          <p:cNvPr id="89" name="矩形 88"/>
          <p:cNvSpPr/>
          <p:nvPr/>
        </p:nvSpPr>
        <p:spPr>
          <a:xfrm>
            <a:off x="6462277" y="1345794"/>
            <a:ext cx="878767" cy="323165"/>
          </a:xfrm>
          <a:prstGeom prst="rect">
            <a:avLst/>
          </a:prstGeom>
          <a:noFill/>
        </p:spPr>
        <p:txBody>
          <a:bodyPr wrap="none">
            <a:spAutoFit/>
          </a:bodyPr>
          <a:lstStyle/>
          <a:p>
            <a:pPr algn="ctr" defTabSz="814388" fontAlgn="ctr">
              <a:spcBef>
                <a:spcPts val="0"/>
              </a:spcBef>
              <a:spcAft>
                <a:spcPts val="0"/>
              </a:spcAft>
              <a:buClr>
                <a:srgbClr val="4F81BD"/>
              </a:buClr>
              <a:buSzPct val="100000"/>
            </a:pPr>
            <a:r>
              <a:rPr lang="en-US" sz="1500" dirty="0" smtClean="0">
                <a:solidFill>
                  <a:prstClr val="black"/>
                </a:solidFill>
                <a:latin typeface="Huawei Sans" panose="020C0503030203020204" pitchFamily="34" charset="0"/>
              </a:rPr>
              <a:t>Internet</a:t>
            </a:r>
            <a:endParaRPr lang="en-US" altLang="zh-CN" sz="1500" kern="0" dirty="0">
              <a:solidFill>
                <a:prstClr val="black"/>
              </a:solidFill>
              <a:latin typeface="Huawei Sans" panose="020C0503030203020204" pitchFamily="34" charset="0"/>
              <a:ea typeface="微软雅黑"/>
              <a:cs typeface="Arial" pitchFamily="34" charset="0"/>
            </a:endParaRPr>
          </a:p>
        </p:txBody>
      </p:sp>
      <p:cxnSp>
        <p:nvCxnSpPr>
          <p:cNvPr id="112" name="直接连接符 111"/>
          <p:cNvCxnSpPr/>
          <p:nvPr/>
        </p:nvCxnSpPr>
        <p:spPr>
          <a:xfrm flipH="1">
            <a:off x="1505485" y="3101003"/>
            <a:ext cx="4044942"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flipV="1">
            <a:off x="1505485" y="4188351"/>
            <a:ext cx="1891506"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1867756" y="3111358"/>
            <a:ext cx="0" cy="1076993"/>
          </a:xfrm>
          <a:prstGeom prst="line">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1190842" y="3465188"/>
            <a:ext cx="1704313" cy="387798"/>
          </a:xfrm>
          <a:prstGeom prst="rect">
            <a:avLst/>
          </a:prstGeom>
          <a:solidFill>
            <a:schemeClr val="bg1"/>
          </a:solidFill>
        </p:spPr>
        <p:txBody>
          <a:bodyPr wrap="none" rtlCol="0">
            <a:spAutoFit/>
          </a:bodyPr>
          <a:lstStyle/>
          <a:p>
            <a:pPr fontAlgn="ctr">
              <a:lnSpc>
                <a:spcPct val="120000"/>
              </a:lnSpc>
              <a:spcBef>
                <a:spcPts val="0"/>
              </a:spcBef>
              <a:spcAft>
                <a:spcPts val="0"/>
              </a:spcAft>
            </a:pPr>
            <a:r>
              <a:rPr lang="en-US" sz="1600" dirty="0" smtClean="0">
                <a:latin typeface="Huawei Sans" panose="020C0503030203020204" pitchFamily="34" charset="0"/>
              </a:rPr>
              <a:t>Layer 3 network</a:t>
            </a:r>
            <a:endParaRPr lang="en-US" altLang="zh-CN" sz="1600" dirty="0">
              <a:latin typeface="Huawei Sans" panose="020C0503030203020204" pitchFamily="34" charset="0"/>
            </a:endParaRPr>
          </a:p>
        </p:txBody>
      </p:sp>
      <p:cxnSp>
        <p:nvCxnSpPr>
          <p:cNvPr id="121" name="直接连接符 120"/>
          <p:cNvCxnSpPr/>
          <p:nvPr/>
        </p:nvCxnSpPr>
        <p:spPr>
          <a:xfrm flipH="1" flipV="1">
            <a:off x="1505485" y="5432707"/>
            <a:ext cx="1891506"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1867756" y="4188352"/>
            <a:ext cx="0" cy="1244355"/>
          </a:xfrm>
          <a:prstGeom prst="line">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1190842" y="4529882"/>
            <a:ext cx="2876108" cy="683264"/>
          </a:xfrm>
          <a:prstGeom prst="rect">
            <a:avLst/>
          </a:prstGeom>
          <a:solidFill>
            <a:schemeClr val="bg1"/>
          </a:solidFill>
        </p:spPr>
        <p:txBody>
          <a:bodyPr wrap="none" rtlCol="0">
            <a:spAutoFit/>
          </a:bodyPr>
          <a:lstStyle/>
          <a:p>
            <a:pPr fontAlgn="ctr">
              <a:lnSpc>
                <a:spcPct val="120000"/>
              </a:lnSpc>
              <a:spcBef>
                <a:spcPts val="0"/>
              </a:spcBef>
              <a:spcAft>
                <a:spcPts val="0"/>
              </a:spcAft>
            </a:pPr>
            <a:r>
              <a:rPr lang="en-US" sz="1600" dirty="0" smtClean="0">
                <a:latin typeface="Huawei Sans" panose="020C0503030203020204" pitchFamily="34" charset="0"/>
              </a:rPr>
              <a:t>Layer 2 network</a:t>
            </a:r>
            <a:endParaRPr lang="en-US" altLang="zh-CN" sz="1600" dirty="0" smtClean="0">
              <a:latin typeface="Huawei Sans" panose="020C0503030203020204" pitchFamily="34" charset="0"/>
            </a:endParaRPr>
          </a:p>
          <a:p>
            <a:pPr fontAlgn="ctr">
              <a:lnSpc>
                <a:spcPct val="120000"/>
              </a:lnSpc>
              <a:spcBef>
                <a:spcPts val="0"/>
              </a:spcBef>
              <a:spcAft>
                <a:spcPts val="0"/>
              </a:spcAft>
            </a:pPr>
            <a:r>
              <a:rPr lang="en-US" sz="1600" dirty="0" smtClean="0">
                <a:solidFill>
                  <a:srgbClr val="EC7061"/>
                </a:solidFill>
                <a:latin typeface="Huawei Sans" panose="020C0503030203020204" pitchFamily="34" charset="0"/>
              </a:rPr>
              <a:t>Running environment of STP</a:t>
            </a:r>
            <a:endParaRPr lang="en-US" altLang="zh-CN" sz="1600" dirty="0">
              <a:solidFill>
                <a:srgbClr val="EC7061"/>
              </a:solidFill>
              <a:latin typeface="Huawei Sans" panose="020C0503030203020204" pitchFamily="34" charset="0"/>
            </a:endParaRPr>
          </a:p>
        </p:txBody>
      </p:sp>
      <p:pic>
        <p:nvPicPr>
          <p:cNvPr id="91"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7799" y="2041033"/>
            <a:ext cx="490909" cy="401653"/>
          </a:xfrm>
          <a:prstGeom prst="rect">
            <a:avLst/>
          </a:prstGeom>
        </p:spPr>
      </p:pic>
      <p:pic>
        <p:nvPicPr>
          <p:cNvPr id="92"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2084" y="2041033"/>
            <a:ext cx="490909" cy="401653"/>
          </a:xfrm>
          <a:prstGeom prst="rect">
            <a:avLst/>
          </a:prstGeom>
        </p:spPr>
      </p:pic>
      <p:pic>
        <p:nvPicPr>
          <p:cNvPr id="97" name="图片 86" descr="核心交换机.png"/>
          <p:cNvPicPr>
            <a:picLocks noChangeAspect="1"/>
          </p:cNvPicPr>
          <p:nvPr/>
        </p:nvPicPr>
        <p:blipFill>
          <a:blip r:embed="rId4" cstate="print"/>
          <a:stretch>
            <a:fillRect/>
          </a:stretch>
        </p:blipFill>
        <p:spPr>
          <a:xfrm>
            <a:off x="5917799" y="2881184"/>
            <a:ext cx="490909" cy="401653"/>
          </a:xfrm>
          <a:prstGeom prst="rect">
            <a:avLst/>
          </a:prstGeom>
        </p:spPr>
      </p:pic>
      <p:pic>
        <p:nvPicPr>
          <p:cNvPr id="98" name="图片 86" descr="核心交换机.png"/>
          <p:cNvPicPr>
            <a:picLocks noChangeAspect="1"/>
          </p:cNvPicPr>
          <p:nvPr/>
        </p:nvPicPr>
        <p:blipFill>
          <a:blip r:embed="rId4" cstate="print"/>
          <a:stretch>
            <a:fillRect/>
          </a:stretch>
        </p:blipFill>
        <p:spPr>
          <a:xfrm>
            <a:off x="7422084" y="2881184"/>
            <a:ext cx="490909" cy="401653"/>
          </a:xfrm>
          <a:prstGeom prst="rect">
            <a:avLst/>
          </a:prstGeom>
        </p:spPr>
      </p:pic>
      <p:pic>
        <p:nvPicPr>
          <p:cNvPr id="115" name="图片 87" descr="汇聚交换机.png"/>
          <p:cNvPicPr>
            <a:picLocks noChangeAspect="1"/>
          </p:cNvPicPr>
          <p:nvPr/>
        </p:nvPicPr>
        <p:blipFill>
          <a:blip r:embed="rId5" cstate="print"/>
          <a:stretch>
            <a:fillRect/>
          </a:stretch>
        </p:blipFill>
        <p:spPr>
          <a:xfrm>
            <a:off x="3588379" y="3993540"/>
            <a:ext cx="490909" cy="401653"/>
          </a:xfrm>
          <a:prstGeom prst="rect">
            <a:avLst/>
          </a:prstGeom>
        </p:spPr>
      </p:pic>
      <p:pic>
        <p:nvPicPr>
          <p:cNvPr id="117" name="图片 87" descr="汇聚交换机.png"/>
          <p:cNvPicPr>
            <a:picLocks noChangeAspect="1"/>
          </p:cNvPicPr>
          <p:nvPr/>
        </p:nvPicPr>
        <p:blipFill>
          <a:blip r:embed="rId5" cstate="print"/>
          <a:stretch>
            <a:fillRect/>
          </a:stretch>
        </p:blipFill>
        <p:spPr>
          <a:xfrm>
            <a:off x="5091348" y="3993540"/>
            <a:ext cx="490909" cy="401653"/>
          </a:xfrm>
          <a:prstGeom prst="rect">
            <a:avLst/>
          </a:prstGeom>
        </p:spPr>
      </p:pic>
      <p:pic>
        <p:nvPicPr>
          <p:cNvPr id="118" name="图片 76" descr="接入交换机.png"/>
          <p:cNvPicPr>
            <a:picLocks noChangeAspect="1"/>
          </p:cNvPicPr>
          <p:nvPr/>
        </p:nvPicPr>
        <p:blipFill>
          <a:blip r:embed="rId6" cstate="print"/>
          <a:stretch>
            <a:fillRect/>
          </a:stretch>
        </p:blipFill>
        <p:spPr>
          <a:xfrm>
            <a:off x="3588379" y="5150182"/>
            <a:ext cx="490909" cy="401653"/>
          </a:xfrm>
          <a:prstGeom prst="rect">
            <a:avLst/>
          </a:prstGeom>
        </p:spPr>
      </p:pic>
      <p:pic>
        <p:nvPicPr>
          <p:cNvPr id="119" name="图片 76" descr="接入交换机.png"/>
          <p:cNvPicPr>
            <a:picLocks noChangeAspect="1"/>
          </p:cNvPicPr>
          <p:nvPr/>
        </p:nvPicPr>
        <p:blipFill>
          <a:blip r:embed="rId6" cstate="print"/>
          <a:stretch>
            <a:fillRect/>
          </a:stretch>
        </p:blipFill>
        <p:spPr>
          <a:xfrm>
            <a:off x="5091348" y="5150182"/>
            <a:ext cx="490909" cy="401653"/>
          </a:xfrm>
          <a:prstGeom prst="rect">
            <a:avLst/>
          </a:prstGeom>
        </p:spPr>
      </p:pic>
      <p:pic>
        <p:nvPicPr>
          <p:cNvPr id="123" name="图片 87" descr="汇聚交换机.png"/>
          <p:cNvPicPr>
            <a:picLocks noChangeAspect="1"/>
          </p:cNvPicPr>
          <p:nvPr/>
        </p:nvPicPr>
        <p:blipFill>
          <a:blip r:embed="rId5" cstate="print"/>
          <a:stretch>
            <a:fillRect/>
          </a:stretch>
        </p:blipFill>
        <p:spPr>
          <a:xfrm>
            <a:off x="5917799" y="3993540"/>
            <a:ext cx="490909" cy="401653"/>
          </a:xfrm>
          <a:prstGeom prst="rect">
            <a:avLst/>
          </a:prstGeom>
        </p:spPr>
      </p:pic>
      <p:pic>
        <p:nvPicPr>
          <p:cNvPr id="125" name="图片 87" descr="汇聚交换机.png"/>
          <p:cNvPicPr>
            <a:picLocks noChangeAspect="1"/>
          </p:cNvPicPr>
          <p:nvPr/>
        </p:nvPicPr>
        <p:blipFill>
          <a:blip r:embed="rId5" cstate="print"/>
          <a:stretch>
            <a:fillRect/>
          </a:stretch>
        </p:blipFill>
        <p:spPr>
          <a:xfrm>
            <a:off x="7422084" y="3993540"/>
            <a:ext cx="490909" cy="401653"/>
          </a:xfrm>
          <a:prstGeom prst="rect">
            <a:avLst/>
          </a:prstGeom>
        </p:spPr>
      </p:pic>
      <p:pic>
        <p:nvPicPr>
          <p:cNvPr id="126" name="图片 76" descr="接入交换机.png"/>
          <p:cNvPicPr>
            <a:picLocks noChangeAspect="1"/>
          </p:cNvPicPr>
          <p:nvPr/>
        </p:nvPicPr>
        <p:blipFill>
          <a:blip r:embed="rId6" cstate="print"/>
          <a:stretch>
            <a:fillRect/>
          </a:stretch>
        </p:blipFill>
        <p:spPr>
          <a:xfrm>
            <a:off x="5917799" y="5150182"/>
            <a:ext cx="490909" cy="401653"/>
          </a:xfrm>
          <a:prstGeom prst="rect">
            <a:avLst/>
          </a:prstGeom>
        </p:spPr>
      </p:pic>
      <p:pic>
        <p:nvPicPr>
          <p:cNvPr id="127" name="图片 76" descr="接入交换机.png"/>
          <p:cNvPicPr>
            <a:picLocks noChangeAspect="1"/>
          </p:cNvPicPr>
          <p:nvPr/>
        </p:nvPicPr>
        <p:blipFill>
          <a:blip r:embed="rId6" cstate="print"/>
          <a:stretch>
            <a:fillRect/>
          </a:stretch>
        </p:blipFill>
        <p:spPr>
          <a:xfrm>
            <a:off x="7422084" y="5150182"/>
            <a:ext cx="490909" cy="401653"/>
          </a:xfrm>
          <a:prstGeom prst="rect">
            <a:avLst/>
          </a:prstGeom>
        </p:spPr>
      </p:pic>
      <p:pic>
        <p:nvPicPr>
          <p:cNvPr id="128" name="图片 87" descr="汇聚交换机.png"/>
          <p:cNvPicPr>
            <a:picLocks noChangeAspect="1"/>
          </p:cNvPicPr>
          <p:nvPr/>
        </p:nvPicPr>
        <p:blipFill>
          <a:blip r:embed="rId5" cstate="print"/>
          <a:stretch>
            <a:fillRect/>
          </a:stretch>
        </p:blipFill>
        <p:spPr>
          <a:xfrm>
            <a:off x="8229053" y="3993540"/>
            <a:ext cx="490909" cy="401653"/>
          </a:xfrm>
          <a:prstGeom prst="rect">
            <a:avLst/>
          </a:prstGeom>
        </p:spPr>
      </p:pic>
      <p:pic>
        <p:nvPicPr>
          <p:cNvPr id="129" name="图片 87" descr="汇聚交换机.png"/>
          <p:cNvPicPr>
            <a:picLocks noChangeAspect="1"/>
          </p:cNvPicPr>
          <p:nvPr/>
        </p:nvPicPr>
        <p:blipFill>
          <a:blip r:embed="rId5" cstate="print"/>
          <a:stretch>
            <a:fillRect/>
          </a:stretch>
        </p:blipFill>
        <p:spPr>
          <a:xfrm>
            <a:off x="9732022" y="3993540"/>
            <a:ext cx="490909" cy="401653"/>
          </a:xfrm>
          <a:prstGeom prst="rect">
            <a:avLst/>
          </a:prstGeom>
        </p:spPr>
      </p:pic>
      <p:pic>
        <p:nvPicPr>
          <p:cNvPr id="130" name="图片 76" descr="接入交换机.png"/>
          <p:cNvPicPr>
            <a:picLocks noChangeAspect="1"/>
          </p:cNvPicPr>
          <p:nvPr/>
        </p:nvPicPr>
        <p:blipFill>
          <a:blip r:embed="rId6" cstate="print"/>
          <a:stretch>
            <a:fillRect/>
          </a:stretch>
        </p:blipFill>
        <p:spPr>
          <a:xfrm>
            <a:off x="8229053" y="5150182"/>
            <a:ext cx="490909" cy="401653"/>
          </a:xfrm>
          <a:prstGeom prst="rect">
            <a:avLst/>
          </a:prstGeom>
        </p:spPr>
      </p:pic>
      <p:pic>
        <p:nvPicPr>
          <p:cNvPr id="131" name="图片 76" descr="接入交换机.png"/>
          <p:cNvPicPr>
            <a:picLocks noChangeAspect="1"/>
          </p:cNvPicPr>
          <p:nvPr/>
        </p:nvPicPr>
        <p:blipFill>
          <a:blip r:embed="rId6" cstate="print"/>
          <a:stretch>
            <a:fillRect/>
          </a:stretch>
        </p:blipFill>
        <p:spPr>
          <a:xfrm>
            <a:off x="9732022" y="5150182"/>
            <a:ext cx="490909" cy="401653"/>
          </a:xfrm>
          <a:prstGeom prst="rect">
            <a:avLst/>
          </a:prstGeom>
        </p:spPr>
      </p:pic>
    </p:spTree>
    <p:extLst>
      <p:ext uri="{BB962C8B-B14F-4D97-AF65-F5344CB8AC3E}">
        <p14:creationId xmlns:p14="http://schemas.microsoft.com/office/powerpoint/2010/main" val="2261637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en-US" smtClean="0"/>
              <a:t>STP is used on a LAN to prevent loops.</a:t>
            </a:r>
            <a:endParaRPr lang="en-US" altLang="zh-CN" smtClean="0"/>
          </a:p>
          <a:p>
            <a:r>
              <a:rPr lang="en-US" smtClean="0"/>
              <a:t>Devices running STP exchange information with one another to discover loops on the network, and block certain ports to eliminate loops.</a:t>
            </a:r>
            <a:endParaRPr lang="en-US" altLang="zh-CN" smtClean="0"/>
          </a:p>
          <a:p>
            <a:r>
              <a:rPr lang="en-US" smtClean="0"/>
              <a:t>After running on a network, STP continuously monitors the network status. When the network topology changes, STP can detect the change and automatically respond to the change. In this way, the network status can adapt to the new topology, ensuring network reliability.</a:t>
            </a:r>
            <a:endParaRPr lang="en-US" altLang="zh-CN" smtClean="0"/>
          </a:p>
          <a:p>
            <a:r>
              <a:rPr lang="en-US" smtClean="0"/>
              <a:t>With the growth in scale of LANs, STP has become an important protocol for a LAN.</a:t>
            </a:r>
            <a:endParaRPr lang="en-US" altLang="zh-CN" dirty="0"/>
          </a:p>
        </p:txBody>
      </p:sp>
      <p:sp>
        <p:nvSpPr>
          <p:cNvPr id="2" name="标题 1"/>
          <p:cNvSpPr>
            <a:spLocks noGrp="1"/>
          </p:cNvSpPr>
          <p:nvPr>
            <p:ph type="title"/>
          </p:nvPr>
        </p:nvSpPr>
        <p:spPr/>
        <p:txBody>
          <a:bodyPr/>
          <a:lstStyle/>
          <a:p>
            <a:r>
              <a:rPr lang="en-US" smtClean="0"/>
              <a:t>STP Overview</a:t>
            </a:r>
            <a:endParaRPr lang="en-US" dirty="0"/>
          </a:p>
        </p:txBody>
      </p:sp>
    </p:spTree>
    <p:extLst>
      <p:ext uri="{BB962C8B-B14F-4D97-AF65-F5344CB8AC3E}">
        <p14:creationId xmlns:p14="http://schemas.microsoft.com/office/powerpoint/2010/main" val="293415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STP Overview</a:t>
            </a:r>
          </a:p>
          <a:p>
            <a:r>
              <a:rPr lang="en-US" b="1" smtClean="0"/>
              <a:t>Basic Concepts and Working Mechanism of STP</a:t>
            </a:r>
          </a:p>
          <a:p>
            <a:r>
              <a:rPr lang="en-US" smtClean="0">
                <a:solidFill>
                  <a:schemeClr val="bg1">
                    <a:lumMod val="50000"/>
                  </a:schemeClr>
                </a:solidFill>
              </a:rPr>
              <a:t>Basic STP Configurations</a:t>
            </a:r>
          </a:p>
          <a:p>
            <a:r>
              <a:rPr lang="en-US" smtClean="0">
                <a:solidFill>
                  <a:schemeClr val="bg1">
                    <a:lumMod val="50000"/>
                  </a:schemeClr>
                </a:solidFill>
              </a:rPr>
              <a:t>Improvements Made in RSTP</a:t>
            </a:r>
          </a:p>
          <a:p>
            <a:r>
              <a:rPr lang="en-US" smtClean="0">
                <a:solidFill>
                  <a:schemeClr val="bg1">
                    <a:lumMod val="50000"/>
                  </a:schemeClr>
                </a:solidFill>
              </a:rPr>
              <a:t>STP Advancement</a:t>
            </a:r>
            <a:endParaRPr lang="en-US" altLang="zh-CN" dirty="0">
              <a:solidFill>
                <a:schemeClr val="bg1">
                  <a:lumMod val="50000"/>
                </a:schemeClr>
              </a:solidFill>
            </a:endParaRPr>
          </a:p>
        </p:txBody>
      </p:sp>
    </p:spTree>
    <p:extLst>
      <p:ext uri="{BB962C8B-B14F-4D97-AF65-F5344CB8AC3E}">
        <p14:creationId xmlns:p14="http://schemas.microsoft.com/office/powerpoint/2010/main" val="313065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Basic Concepts: BID</a:t>
            </a:r>
            <a:endParaRPr lang="en-US" altLang="zh-CN" dirty="0"/>
          </a:p>
        </p:txBody>
      </p:sp>
      <p:sp>
        <p:nvSpPr>
          <p:cNvPr id="17" name="圆角矩形 16"/>
          <p:cNvSpPr/>
          <p:nvPr/>
        </p:nvSpPr>
        <p:spPr>
          <a:xfrm>
            <a:off x="5846031" y="2309269"/>
            <a:ext cx="5688632"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Bridge ID (BID)</a:t>
            </a:r>
            <a:endParaRPr lang="en-US" b="1" dirty="0">
              <a:solidFill>
                <a:prstClr val="white"/>
              </a:solidFill>
              <a:latin typeface="Huawei Sans" panose="020C0503030203020204" pitchFamily="34" charset="0"/>
            </a:endParaRPr>
          </a:p>
        </p:txBody>
      </p:sp>
      <p:sp>
        <p:nvSpPr>
          <p:cNvPr id="18" name="圆角矩形 17"/>
          <p:cNvSpPr/>
          <p:nvPr/>
        </p:nvSpPr>
        <p:spPr>
          <a:xfrm>
            <a:off x="5846031" y="2740589"/>
            <a:ext cx="5688632" cy="2549629"/>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As defined in IEEE 802.1D, a BID consists of a 16-bit bridge priority and a bridge MAC address.</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Each switch running STP has a unique BID.</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bridge priority occupies the leftmost 16 bits and the MAC address occupies the rightmost 48 bits.</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On an STP network, the device with the smallest BID acts as the root bridge.</a:t>
            </a:r>
            <a:endParaRPr lang="en-US" altLang="zh-CN" sz="1600" dirty="0" smtClean="0">
              <a:solidFill>
                <a:prstClr val="black"/>
              </a:solidFill>
              <a:latin typeface="Huawei Sans" panose="020C0503030203020204" pitchFamily="34" charset="0"/>
            </a:endParaRPr>
          </a:p>
        </p:txBody>
      </p:sp>
      <p:grpSp>
        <p:nvGrpSpPr>
          <p:cNvPr id="15" name="组合 14"/>
          <p:cNvGrpSpPr/>
          <p:nvPr/>
        </p:nvGrpSpPr>
        <p:grpSpPr>
          <a:xfrm>
            <a:off x="406753" y="1962725"/>
            <a:ext cx="5196925" cy="3168174"/>
            <a:chOff x="406753" y="2389321"/>
            <a:chExt cx="5196925" cy="3168174"/>
          </a:xfrm>
        </p:grpSpPr>
        <p:sp>
          <p:nvSpPr>
            <p:cNvPr id="10" name="文本框 9"/>
            <p:cNvSpPr txBox="1"/>
            <p:nvPr/>
          </p:nvSpPr>
          <p:spPr>
            <a:xfrm>
              <a:off x="619237" y="2774706"/>
              <a:ext cx="628698" cy="338554"/>
            </a:xfrm>
            <a:prstGeom prst="rect">
              <a:avLst/>
            </a:prstGeom>
            <a:noFill/>
          </p:spPr>
          <p:txBody>
            <a:bodyPr wrap="none" rtlCol="0">
              <a:spAutoFit/>
            </a:bodyPr>
            <a:lstStyle/>
            <a:p>
              <a:pPr algn="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11" name="文本框 10"/>
            <p:cNvSpPr txBox="1"/>
            <p:nvPr/>
          </p:nvSpPr>
          <p:spPr>
            <a:xfrm>
              <a:off x="4727103" y="2774706"/>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19" name="文本框 18"/>
            <p:cNvSpPr txBox="1"/>
            <p:nvPr/>
          </p:nvSpPr>
          <p:spPr>
            <a:xfrm>
              <a:off x="406753" y="2399053"/>
              <a:ext cx="2222083" cy="338554"/>
            </a:xfrm>
            <a:prstGeom prst="rect">
              <a:avLst/>
            </a:prstGeom>
            <a:noFill/>
          </p:spPr>
          <p:txBody>
            <a:bodyPr wrap="none" rtlCol="0">
              <a:spAutoFit/>
            </a:bodyPr>
            <a:lstStyle/>
            <a:p>
              <a:pPr algn="ct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20" name="文本框 19"/>
            <p:cNvSpPr txBox="1"/>
            <p:nvPr/>
          </p:nvSpPr>
          <p:spPr>
            <a:xfrm>
              <a:off x="3375183" y="2389321"/>
              <a:ext cx="2228495" cy="338554"/>
            </a:xfrm>
            <a:prstGeom prst="rect">
              <a:avLst/>
            </a:prstGeom>
            <a:noFill/>
          </p:spPr>
          <p:txBody>
            <a:bodyPr wrap="none" rtlCol="0">
              <a:spAutoFit/>
            </a:bodyPr>
            <a:lstStyle/>
            <a:p>
              <a:pPr algn="ct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21" name="文本框 20"/>
            <p:cNvSpPr txBox="1"/>
            <p:nvPr/>
          </p:nvSpPr>
          <p:spPr>
            <a:xfrm>
              <a:off x="1881938" y="5218941"/>
              <a:ext cx="2201244" cy="338554"/>
            </a:xfrm>
            <a:prstGeom prst="rect">
              <a:avLst/>
            </a:prstGeom>
            <a:noFill/>
          </p:spPr>
          <p:txBody>
            <a:bodyPr wrap="none" rtlCol="0">
              <a:spAutoFit/>
            </a:bodyPr>
            <a:lstStyle/>
            <a:p>
              <a:pPr algn="ct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grpSp>
          <p:nvGrpSpPr>
            <p:cNvPr id="22" name="组合 21"/>
            <p:cNvGrpSpPr/>
            <p:nvPr/>
          </p:nvGrpSpPr>
          <p:grpSpPr>
            <a:xfrm flipV="1">
              <a:off x="1609745" y="2983837"/>
              <a:ext cx="2745630" cy="2115270"/>
              <a:chOff x="6600056" y="4353447"/>
              <a:chExt cx="1296144" cy="833967"/>
            </a:xfrm>
          </p:grpSpPr>
          <p:cxnSp>
            <p:nvCxnSpPr>
              <p:cNvPr id="23" name="直接连接符 2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a:xfrm flipH="1">
              <a:off x="1475689" y="292315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图片 76" descr="接入交换机.png"/>
            <p:cNvPicPr>
              <a:picLocks noChangeAspect="1"/>
            </p:cNvPicPr>
            <p:nvPr/>
          </p:nvPicPr>
          <p:blipFill>
            <a:blip r:embed="rId3" cstate="print"/>
            <a:stretch>
              <a:fillRect/>
            </a:stretch>
          </p:blipFill>
          <p:spPr>
            <a:xfrm>
              <a:off x="1242422" y="2737607"/>
              <a:ext cx="490909" cy="401653"/>
            </a:xfrm>
            <a:prstGeom prst="rect">
              <a:avLst/>
            </a:prstGeom>
          </p:spPr>
        </p:pic>
        <p:pic>
          <p:nvPicPr>
            <p:cNvPr id="27" name="图片 76" descr="接入交换机.png"/>
            <p:cNvPicPr>
              <a:picLocks noChangeAspect="1"/>
            </p:cNvPicPr>
            <p:nvPr/>
          </p:nvPicPr>
          <p:blipFill>
            <a:blip r:embed="rId3" cstate="print"/>
            <a:stretch>
              <a:fillRect/>
            </a:stretch>
          </p:blipFill>
          <p:spPr>
            <a:xfrm>
              <a:off x="4231790" y="2737607"/>
              <a:ext cx="490909" cy="401653"/>
            </a:xfrm>
            <a:prstGeom prst="rect">
              <a:avLst/>
            </a:prstGeom>
          </p:spPr>
        </p:pic>
        <p:pic>
          <p:nvPicPr>
            <p:cNvPr id="28" name="图片 76" descr="接入交换机.png"/>
            <p:cNvPicPr>
              <a:picLocks noChangeAspect="1"/>
            </p:cNvPicPr>
            <p:nvPr/>
          </p:nvPicPr>
          <p:blipFill>
            <a:blip r:embed="rId3" cstate="print"/>
            <a:stretch>
              <a:fillRect/>
            </a:stretch>
          </p:blipFill>
          <p:spPr>
            <a:xfrm>
              <a:off x="2737106" y="4749370"/>
              <a:ext cx="490909" cy="401653"/>
            </a:xfrm>
            <a:prstGeom prst="rect">
              <a:avLst/>
            </a:prstGeom>
          </p:spPr>
        </p:pic>
        <p:sp>
          <p:nvSpPr>
            <p:cNvPr id="29" name="文本框 28"/>
            <p:cNvSpPr txBox="1"/>
            <p:nvPr/>
          </p:nvSpPr>
          <p:spPr>
            <a:xfrm>
              <a:off x="3228014" y="4817288"/>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grpSp>
      <p:sp>
        <p:nvSpPr>
          <p:cNvPr id="30" name="文本框 29"/>
          <p:cNvSpPr txBox="1"/>
          <p:nvPr/>
        </p:nvSpPr>
        <p:spPr>
          <a:xfrm>
            <a:off x="5750781" y="5363442"/>
            <a:ext cx="5688632"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Note: A bridge is a switch.</a:t>
            </a:r>
            <a:endParaRPr lang="en-US" altLang="zh-CN" sz="1400" dirty="0" smtClean="0">
              <a:latin typeface="Huawei Sans" panose="020C0503030203020204" pitchFamily="34" charset="0"/>
            </a:endParaRPr>
          </a:p>
        </p:txBody>
      </p:sp>
      <p:cxnSp>
        <p:nvCxnSpPr>
          <p:cNvPr id="32" name="直接连接符 31"/>
          <p:cNvCxnSpPr/>
          <p:nvPr/>
        </p:nvCxnSpPr>
        <p:spPr>
          <a:xfrm flipH="1">
            <a:off x="1999657" y="5140275"/>
            <a:ext cx="459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559480" y="5140275"/>
            <a:ext cx="13762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508145" y="5463052"/>
            <a:ext cx="1350050" cy="307777"/>
          </a:xfrm>
          <a:prstGeom prst="rect">
            <a:avLst/>
          </a:prstGeom>
          <a:noFill/>
        </p:spPr>
        <p:txBody>
          <a:bodyPr wrap="none" rtlCol="0">
            <a:spAutoFit/>
          </a:bodyPr>
          <a:lstStyle/>
          <a:p>
            <a:pPr fontAlgn="ctr">
              <a:spcBef>
                <a:spcPts val="0"/>
              </a:spcBef>
              <a:spcAft>
                <a:spcPts val="0"/>
              </a:spcAft>
            </a:pPr>
            <a:r>
              <a:rPr lang="en-US" sz="1400" dirty="0" smtClean="0">
                <a:latin typeface="Huawei Sans" panose="020C0503030203020204" pitchFamily="34" charset="0"/>
              </a:rPr>
              <a:t>Bridge priority</a:t>
            </a:r>
            <a:endParaRPr lang="en-US" altLang="zh-CN" sz="1400" dirty="0" smtClean="0">
              <a:latin typeface="Huawei Sans" panose="020C0503030203020204" pitchFamily="34" charset="0"/>
            </a:endParaRPr>
          </a:p>
        </p:txBody>
      </p:sp>
      <p:sp>
        <p:nvSpPr>
          <p:cNvPr id="51" name="文本框 50"/>
          <p:cNvSpPr txBox="1"/>
          <p:nvPr/>
        </p:nvSpPr>
        <p:spPr>
          <a:xfrm>
            <a:off x="2696458" y="5463052"/>
            <a:ext cx="1837362" cy="307777"/>
          </a:xfrm>
          <a:prstGeom prst="rect">
            <a:avLst/>
          </a:prstGeom>
          <a:noFill/>
        </p:spPr>
        <p:txBody>
          <a:bodyPr wrap="none" rtlCol="0">
            <a:spAutoFit/>
          </a:bodyPr>
          <a:lstStyle/>
          <a:p>
            <a:pPr fontAlgn="ctr">
              <a:spcBef>
                <a:spcPts val="0"/>
              </a:spcBef>
              <a:spcAft>
                <a:spcPts val="0"/>
              </a:spcAft>
            </a:pPr>
            <a:r>
              <a:rPr lang="en-US" sz="1400" dirty="0" smtClean="0">
                <a:latin typeface="Huawei Sans" panose="020C0503030203020204" pitchFamily="34" charset="0"/>
              </a:rPr>
              <a:t>Bridge MAC address</a:t>
            </a:r>
            <a:endParaRPr lang="en-US" altLang="zh-CN" sz="1400" dirty="0" smtClean="0">
              <a:latin typeface="Huawei Sans" panose="020C0503030203020204" pitchFamily="34" charset="0"/>
            </a:endParaRPr>
          </a:p>
        </p:txBody>
      </p:sp>
      <p:cxnSp>
        <p:nvCxnSpPr>
          <p:cNvPr id="52" name="直接连接符 51"/>
          <p:cNvCxnSpPr/>
          <p:nvPr/>
        </p:nvCxnSpPr>
        <p:spPr>
          <a:xfrm>
            <a:off x="2229626" y="5149652"/>
            <a:ext cx="1" cy="36004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33579" y="5149652"/>
            <a:ext cx="1" cy="36004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3" name="五边形 42"/>
          <p:cNvSpPr/>
          <p:nvPr/>
        </p:nvSpPr>
        <p:spPr bwMode="auto">
          <a:xfrm>
            <a:off x="7211868" y="105315"/>
            <a:ext cx="781200" cy="306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b="1" dirty="0" smtClean="0">
                <a:solidFill>
                  <a:srgbClr val="FFFFFF"/>
                </a:solidFill>
                <a:latin typeface="Huawei Sans" panose="020C0503030203020204" pitchFamily="34" charset="0"/>
              </a:rPr>
              <a:t>BID</a:t>
            </a:r>
            <a:endParaRPr lang="en-US" altLang="zh-CN" sz="900" b="1" kern="0" dirty="0">
              <a:solidFill>
                <a:srgbClr val="FFFFFF"/>
              </a:solidFill>
              <a:latin typeface="Huawei Sans" panose="020C0503030203020204" pitchFamily="34" charset="0"/>
            </a:endParaRPr>
          </a:p>
        </p:txBody>
      </p:sp>
      <p:sp>
        <p:nvSpPr>
          <p:cNvPr id="44" name="燕尾形 43"/>
          <p:cNvSpPr/>
          <p:nvPr/>
        </p:nvSpPr>
        <p:spPr bwMode="auto">
          <a:xfrm>
            <a:off x="7903562"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45" name="燕尾形 44"/>
          <p:cNvSpPr/>
          <p:nvPr/>
        </p:nvSpPr>
        <p:spPr bwMode="auto">
          <a:xfrm>
            <a:off x="8595256"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46" name="燕尾形 45"/>
          <p:cNvSpPr/>
          <p:nvPr/>
        </p:nvSpPr>
        <p:spPr bwMode="auto">
          <a:xfrm>
            <a:off x="9286950"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47" name="燕尾形 46"/>
          <p:cNvSpPr/>
          <p:nvPr/>
        </p:nvSpPr>
        <p:spPr bwMode="auto">
          <a:xfrm>
            <a:off x="9978644"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48" name="燕尾形 47"/>
          <p:cNvSpPr/>
          <p:nvPr/>
        </p:nvSpPr>
        <p:spPr bwMode="auto">
          <a:xfrm>
            <a:off x="10670338"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BPDU</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1864518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Basic Concepts: Root Bridge</a:t>
            </a:r>
            <a:endParaRPr lang="en-US" altLang="zh-CN" dirty="0"/>
          </a:p>
        </p:txBody>
      </p:sp>
      <p:sp>
        <p:nvSpPr>
          <p:cNvPr id="17" name="圆角矩形 16"/>
          <p:cNvSpPr/>
          <p:nvPr/>
        </p:nvSpPr>
        <p:spPr>
          <a:xfrm>
            <a:off x="5879976" y="1379835"/>
            <a:ext cx="5688632"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Root Bridge</a:t>
            </a:r>
            <a:endParaRPr lang="en-US" b="1" dirty="0">
              <a:solidFill>
                <a:prstClr val="white"/>
              </a:solidFill>
              <a:latin typeface="Huawei Sans" panose="020C0503030203020204" pitchFamily="34" charset="0"/>
            </a:endParaRPr>
          </a:p>
        </p:txBody>
      </p:sp>
      <p:sp>
        <p:nvSpPr>
          <p:cNvPr id="18" name="圆角矩形 17"/>
          <p:cNvSpPr/>
          <p:nvPr/>
        </p:nvSpPr>
        <p:spPr>
          <a:xfrm>
            <a:off x="5879976" y="1811156"/>
            <a:ext cx="5688632" cy="4570594"/>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One of the main functions of STP is to calculate a loop-free STP tree on the entire switching network.</a:t>
            </a:r>
            <a:endParaRPr lang="en-US" altLang="zh-CN" sz="1600" dirty="0" smtClean="0">
              <a:solidFill>
                <a:prstClr val="black"/>
              </a:solidFill>
              <a:latin typeface="Huawei Sans" panose="020C0503030203020204" pitchFamily="34" charset="0"/>
            </a:endParaRPr>
          </a:p>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root bridge is the root of an STP network.</a:t>
            </a:r>
            <a:endParaRPr lang="en-US" altLang="zh-CN" sz="1600" dirty="0" smtClean="0">
              <a:solidFill>
                <a:prstClr val="black"/>
              </a:solidFill>
              <a:latin typeface="Huawei Sans" panose="020C0503030203020204" pitchFamily="34" charset="0"/>
            </a:endParaRPr>
          </a:p>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After STP starts to work, it elects a root bridge on the switching network. The root bridge is the key for topology calculation of the spanning tree and is the root of the loop-free topology calculated by STP.</a:t>
            </a:r>
            <a:endParaRPr lang="en-US" altLang="zh-CN" sz="1600" dirty="0" smtClean="0">
              <a:solidFill>
                <a:prstClr val="black"/>
              </a:solidFill>
              <a:latin typeface="Huawei Sans" panose="020C0503030203020204" pitchFamily="34" charset="0"/>
            </a:endParaRPr>
          </a:p>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On an STP network, the device with the smallest BID acts as the root bridge.</a:t>
            </a:r>
            <a:endParaRPr lang="en-US" altLang="zh-CN" sz="1600" dirty="0" smtClean="0">
              <a:solidFill>
                <a:prstClr val="black"/>
              </a:solidFill>
              <a:latin typeface="Huawei Sans" panose="020C0503030203020204" pitchFamily="34" charset="0"/>
            </a:endParaRPr>
          </a:p>
          <a:p>
            <a:pPr marL="194400" lvl="1" fontAlgn="ctr">
              <a:lnSpc>
                <a:spcPct val="110000"/>
              </a:lnSpc>
              <a:spcBef>
                <a:spcPts val="0"/>
              </a:spcBef>
              <a:spcAft>
                <a:spcPts val="600"/>
              </a:spcAft>
            </a:pPr>
            <a:r>
              <a:rPr lang="en-US" sz="1600" dirty="0" smtClean="0">
                <a:solidFill>
                  <a:prstClr val="black"/>
                </a:solidFill>
                <a:latin typeface="Huawei Sans" panose="020C0503030203020204" pitchFamily="34" charset="0"/>
              </a:rPr>
              <a:t>During BID comparison, devices first compare bridge priorities. A smaller priority value indicates a higher priority of a device. The switch with the smallest priority value becomes the root bridge. If priority values are the same, the switch with the smallest MAC address becomes the root bridge.</a:t>
            </a:r>
            <a:endParaRPr lang="en-US" altLang="zh-CN" sz="1600" dirty="0">
              <a:solidFill>
                <a:prstClr val="black"/>
              </a:solidFill>
              <a:latin typeface="Huawei Sans" panose="020C0503030203020204" pitchFamily="34" charset="0"/>
            </a:endParaRPr>
          </a:p>
        </p:txBody>
      </p:sp>
      <p:sp>
        <p:nvSpPr>
          <p:cNvPr id="41" name="文本框 40"/>
          <p:cNvSpPr txBox="1"/>
          <p:nvPr/>
        </p:nvSpPr>
        <p:spPr>
          <a:xfrm>
            <a:off x="657337" y="2708150"/>
            <a:ext cx="628698" cy="338554"/>
          </a:xfrm>
          <a:prstGeom prst="rect">
            <a:avLst/>
          </a:prstGeom>
          <a:noFill/>
        </p:spPr>
        <p:txBody>
          <a:bodyPr wrap="none" rtlCol="0">
            <a:spAutoFit/>
          </a:bodyPr>
          <a:lstStyle/>
          <a:p>
            <a:pPr algn="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42" name="文本框 41"/>
          <p:cNvSpPr txBox="1"/>
          <p:nvPr/>
        </p:nvSpPr>
        <p:spPr>
          <a:xfrm>
            <a:off x="4727103" y="270815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43" name="文本框 42"/>
          <p:cNvSpPr txBox="1"/>
          <p:nvPr/>
        </p:nvSpPr>
        <p:spPr>
          <a:xfrm>
            <a:off x="364647" y="2240868"/>
            <a:ext cx="2222083" cy="338554"/>
          </a:xfrm>
          <a:prstGeom prst="rect">
            <a:avLst/>
          </a:prstGeom>
          <a:noFill/>
        </p:spPr>
        <p:txBody>
          <a:bodyPr wrap="none" rtlCol="0">
            <a:spAutoFit/>
          </a:bodyPr>
          <a:lstStyle/>
          <a:p>
            <a:pPr algn="ct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44" name="文本框 43"/>
          <p:cNvSpPr txBox="1"/>
          <p:nvPr/>
        </p:nvSpPr>
        <p:spPr>
          <a:xfrm>
            <a:off x="3422114" y="2240868"/>
            <a:ext cx="2178802"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4096.4c1f-aabc-102b</a:t>
            </a:r>
            <a:endParaRPr lang="en-US" altLang="zh-CN" sz="1600" dirty="0">
              <a:latin typeface="Huawei Sans" panose="020C0503030203020204" pitchFamily="34" charset="0"/>
              <a:ea typeface="微软雅黑"/>
            </a:endParaRPr>
          </a:p>
        </p:txBody>
      </p:sp>
      <p:sp>
        <p:nvSpPr>
          <p:cNvPr id="45" name="文本框 44"/>
          <p:cNvSpPr txBox="1"/>
          <p:nvPr/>
        </p:nvSpPr>
        <p:spPr>
          <a:xfrm>
            <a:off x="1898769" y="5152385"/>
            <a:ext cx="2167581"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4096.4c1f-aabc-102c</a:t>
            </a:r>
            <a:endParaRPr lang="en-US" altLang="zh-CN" sz="1600" dirty="0">
              <a:latin typeface="Huawei Sans" panose="020C0503030203020204" pitchFamily="34" charset="0"/>
              <a:ea typeface="微软雅黑"/>
            </a:endParaRPr>
          </a:p>
        </p:txBody>
      </p:sp>
      <p:grpSp>
        <p:nvGrpSpPr>
          <p:cNvPr id="46" name="组合 45"/>
          <p:cNvGrpSpPr/>
          <p:nvPr/>
        </p:nvGrpSpPr>
        <p:grpSpPr>
          <a:xfrm flipV="1">
            <a:off x="1609745" y="2917281"/>
            <a:ext cx="2745630" cy="2115270"/>
            <a:chOff x="6600056" y="4353447"/>
            <a:chExt cx="1296144" cy="833967"/>
          </a:xfrm>
        </p:grpSpPr>
        <p:cxnSp>
          <p:nvCxnSpPr>
            <p:cNvPr id="52" name="直接连接符 51"/>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H="1">
            <a:off x="1475689" y="285659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76" descr="接入交换机.png"/>
          <p:cNvPicPr>
            <a:picLocks noChangeAspect="1"/>
          </p:cNvPicPr>
          <p:nvPr/>
        </p:nvPicPr>
        <p:blipFill>
          <a:blip r:embed="rId3" cstate="print"/>
          <a:stretch>
            <a:fillRect/>
          </a:stretch>
        </p:blipFill>
        <p:spPr>
          <a:xfrm>
            <a:off x="4231790" y="2671051"/>
            <a:ext cx="490909" cy="401653"/>
          </a:xfrm>
          <a:prstGeom prst="rect">
            <a:avLst/>
          </a:prstGeom>
        </p:spPr>
      </p:pic>
      <p:pic>
        <p:nvPicPr>
          <p:cNvPr id="50" name="图片 76" descr="接入交换机.png"/>
          <p:cNvPicPr>
            <a:picLocks noChangeAspect="1"/>
          </p:cNvPicPr>
          <p:nvPr/>
        </p:nvPicPr>
        <p:blipFill>
          <a:blip r:embed="rId3" cstate="print"/>
          <a:stretch>
            <a:fillRect/>
          </a:stretch>
        </p:blipFill>
        <p:spPr>
          <a:xfrm>
            <a:off x="2737106" y="4682814"/>
            <a:ext cx="490909" cy="401653"/>
          </a:xfrm>
          <a:prstGeom prst="rect">
            <a:avLst/>
          </a:prstGeom>
        </p:spPr>
      </p:pic>
      <p:sp>
        <p:nvSpPr>
          <p:cNvPr id="51" name="文本框 50"/>
          <p:cNvSpPr txBox="1"/>
          <p:nvPr/>
        </p:nvSpPr>
        <p:spPr>
          <a:xfrm>
            <a:off x="3228014" y="4750732"/>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55" name="文本框 54"/>
          <p:cNvSpPr txBox="1"/>
          <p:nvPr/>
        </p:nvSpPr>
        <p:spPr>
          <a:xfrm>
            <a:off x="638978" y="3150615"/>
            <a:ext cx="1200970" cy="307777"/>
          </a:xfrm>
          <a:prstGeom prst="rect">
            <a:avLst/>
          </a:prstGeom>
          <a:noFill/>
        </p:spPr>
        <p:txBody>
          <a:bodyPr wrap="none" rtlCol="0">
            <a:spAutoFit/>
          </a:bodyPr>
          <a:lstStyle/>
          <a:p>
            <a:pPr algn="ctr" fontAlgn="ctr">
              <a:spcBef>
                <a:spcPts val="0"/>
              </a:spcBef>
              <a:spcAft>
                <a:spcPts val="0"/>
              </a:spcAft>
            </a:pPr>
            <a:r>
              <a:rPr lang="en-US" sz="1400" b="1" dirty="0" smtClean="0">
                <a:solidFill>
                  <a:srgbClr val="EC7061"/>
                </a:solidFill>
                <a:latin typeface="Huawei Sans" panose="020C0503030203020204" pitchFamily="34" charset="0"/>
              </a:rPr>
              <a:t>Root bridge</a:t>
            </a:r>
            <a:endParaRPr lang="en-US" altLang="zh-CN" sz="1400" b="1" dirty="0">
              <a:solidFill>
                <a:srgbClr val="EC7061"/>
              </a:solidFill>
              <a:latin typeface="Huawei Sans" panose="020C0503030203020204" pitchFamily="34" charset="0"/>
              <a:ea typeface="微软雅黑"/>
            </a:endParaRPr>
          </a:p>
        </p:txBody>
      </p:sp>
      <p:pic>
        <p:nvPicPr>
          <p:cNvPr id="56" name="图片 97" descr="接入交换机.png"/>
          <p:cNvPicPr>
            <a:picLocks noChangeAspect="1"/>
          </p:cNvPicPr>
          <p:nvPr/>
        </p:nvPicPr>
        <p:blipFill>
          <a:blip r:embed="rId4" cstate="print"/>
          <a:stretch>
            <a:fillRect/>
          </a:stretch>
        </p:blipFill>
        <p:spPr>
          <a:xfrm>
            <a:off x="1239463" y="2671051"/>
            <a:ext cx="493868" cy="404074"/>
          </a:xfrm>
          <a:prstGeom prst="rect">
            <a:avLst/>
          </a:prstGeom>
        </p:spPr>
      </p:pic>
      <p:sp>
        <p:nvSpPr>
          <p:cNvPr id="25" name="五边形 24"/>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26" name="燕尾形 25"/>
          <p:cNvSpPr/>
          <p:nvPr/>
        </p:nvSpPr>
        <p:spPr bwMode="auto">
          <a:xfrm>
            <a:off x="7903562"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b="1" dirty="0" smtClean="0">
                <a:solidFill>
                  <a:srgbClr val="F4FBFE"/>
                </a:solidFill>
                <a:latin typeface="Huawei Sans" panose="020C0503030203020204" pitchFamily="34" charset="0"/>
              </a:rPr>
              <a:t>Root </a:t>
            </a:r>
            <a:r>
              <a:rPr lang="en-US" altLang="zh-CN" sz="900" b="1" dirty="0" smtClean="0">
                <a:solidFill>
                  <a:srgbClr val="F4FBFE"/>
                </a:solidFill>
                <a:latin typeface="Huawei Sans" panose="020C0503030203020204" pitchFamily="34" charset="0"/>
              </a:rPr>
              <a:t>Bridge</a:t>
            </a:r>
            <a:endParaRPr lang="en-US" sz="900" b="1" dirty="0">
              <a:solidFill>
                <a:srgbClr val="F4FBFE"/>
              </a:solidFill>
              <a:latin typeface="Huawei Sans" panose="020C0503030203020204" pitchFamily="34" charset="0"/>
            </a:endParaRPr>
          </a:p>
        </p:txBody>
      </p:sp>
      <p:sp>
        <p:nvSpPr>
          <p:cNvPr id="27" name="燕尾形 26"/>
          <p:cNvSpPr/>
          <p:nvPr/>
        </p:nvSpPr>
        <p:spPr bwMode="auto">
          <a:xfrm>
            <a:off x="8595256"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28" name="燕尾形 27"/>
          <p:cNvSpPr/>
          <p:nvPr/>
        </p:nvSpPr>
        <p:spPr bwMode="auto">
          <a:xfrm>
            <a:off x="9286950"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35" name="燕尾形 34"/>
          <p:cNvSpPr/>
          <p:nvPr/>
        </p:nvSpPr>
        <p:spPr bwMode="auto">
          <a:xfrm>
            <a:off x="9978644"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36" name="燕尾形 35"/>
          <p:cNvSpPr/>
          <p:nvPr/>
        </p:nvSpPr>
        <p:spPr bwMode="auto">
          <a:xfrm>
            <a:off x="10670338"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BPDU</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3074039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Basic Concepts: Cost</a:t>
            </a:r>
            <a:endParaRPr lang="en-US" altLang="zh-CN" dirty="0"/>
          </a:p>
        </p:txBody>
      </p:sp>
      <p:sp>
        <p:nvSpPr>
          <p:cNvPr id="17" name="圆角矩形 16"/>
          <p:cNvSpPr/>
          <p:nvPr/>
        </p:nvSpPr>
        <p:spPr>
          <a:xfrm>
            <a:off x="5879976" y="2459749"/>
            <a:ext cx="5688632" cy="3642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Cost</a:t>
            </a:r>
            <a:endParaRPr lang="en-US" b="1" dirty="0">
              <a:solidFill>
                <a:prstClr val="white"/>
              </a:solidFill>
              <a:latin typeface="Huawei Sans" panose="020C0503030203020204" pitchFamily="34" charset="0"/>
            </a:endParaRPr>
          </a:p>
        </p:txBody>
      </p:sp>
      <p:sp>
        <p:nvSpPr>
          <p:cNvPr id="18" name="圆角矩形 17"/>
          <p:cNvSpPr/>
          <p:nvPr/>
        </p:nvSpPr>
        <p:spPr>
          <a:xfrm>
            <a:off x="5879976" y="2891069"/>
            <a:ext cx="5688632" cy="2999091"/>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80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Each STP-enabled port maintains a cost. The cost of a port is used to calculate the root path cost (RPC), that is, the cost of the path to the root.</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default cost of a port is related to the rate, working mode, and STP cost calculation method used by a switch.</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 higher port bandwidth indicates a smaller cost.</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You can also run commands to adjust the cost of a port as required.</a:t>
            </a:r>
            <a:endParaRPr lang="en-US" altLang="zh-CN" sz="1600" dirty="0" smtClean="0">
              <a:solidFill>
                <a:prstClr val="black"/>
              </a:solidFill>
              <a:latin typeface="Huawei Sans" panose="020C0503030203020204" pitchFamily="34" charset="0"/>
            </a:endParaRPr>
          </a:p>
        </p:txBody>
      </p:sp>
      <p:sp>
        <p:nvSpPr>
          <p:cNvPr id="28" name="文本框 27"/>
          <p:cNvSpPr txBox="1"/>
          <p:nvPr/>
        </p:nvSpPr>
        <p:spPr>
          <a:xfrm>
            <a:off x="657337" y="2585332"/>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29" name="文本框 28"/>
          <p:cNvSpPr txBox="1"/>
          <p:nvPr/>
        </p:nvSpPr>
        <p:spPr>
          <a:xfrm>
            <a:off x="4727103" y="2585332"/>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33" name="组合 32"/>
          <p:cNvGrpSpPr/>
          <p:nvPr/>
        </p:nvGrpSpPr>
        <p:grpSpPr>
          <a:xfrm flipV="1">
            <a:off x="1609745" y="2761647"/>
            <a:ext cx="2745630" cy="2115270"/>
            <a:chOff x="6600056" y="4353447"/>
            <a:chExt cx="1296144" cy="833967"/>
          </a:xfrm>
        </p:grpSpPr>
        <p:cxnSp>
          <p:nvCxnSpPr>
            <p:cNvPr id="34" name="直接连接符 3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6" name="直接连接符 35"/>
          <p:cNvCxnSpPr/>
          <p:nvPr/>
        </p:nvCxnSpPr>
        <p:spPr>
          <a:xfrm flipH="1">
            <a:off x="1475689" y="2700961"/>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图片 76" descr="接入交换机.png"/>
          <p:cNvPicPr>
            <a:picLocks noChangeAspect="1"/>
          </p:cNvPicPr>
          <p:nvPr/>
        </p:nvPicPr>
        <p:blipFill>
          <a:blip r:embed="rId3" cstate="print"/>
          <a:stretch>
            <a:fillRect/>
          </a:stretch>
        </p:blipFill>
        <p:spPr>
          <a:xfrm>
            <a:off x="4231790" y="2515417"/>
            <a:ext cx="490909" cy="401653"/>
          </a:xfrm>
          <a:prstGeom prst="rect">
            <a:avLst/>
          </a:prstGeom>
        </p:spPr>
      </p:pic>
      <p:pic>
        <p:nvPicPr>
          <p:cNvPr id="38" name="图片 76" descr="接入交换机.png"/>
          <p:cNvPicPr>
            <a:picLocks noChangeAspect="1"/>
          </p:cNvPicPr>
          <p:nvPr/>
        </p:nvPicPr>
        <p:blipFill>
          <a:blip r:embed="rId3" cstate="print"/>
          <a:stretch>
            <a:fillRect/>
          </a:stretch>
        </p:blipFill>
        <p:spPr>
          <a:xfrm>
            <a:off x="2737106" y="4527180"/>
            <a:ext cx="490909" cy="401653"/>
          </a:xfrm>
          <a:prstGeom prst="rect">
            <a:avLst/>
          </a:prstGeom>
        </p:spPr>
      </p:pic>
      <p:sp>
        <p:nvSpPr>
          <p:cNvPr id="39" name="文本框 38"/>
          <p:cNvSpPr txBox="1"/>
          <p:nvPr/>
        </p:nvSpPr>
        <p:spPr>
          <a:xfrm>
            <a:off x="2695462" y="494615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42" name="文本框 41"/>
          <p:cNvSpPr txBox="1"/>
          <p:nvPr/>
        </p:nvSpPr>
        <p:spPr>
          <a:xfrm>
            <a:off x="1680406" y="2728178"/>
            <a:ext cx="1183337"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 = 500</a:t>
            </a:r>
            <a:endParaRPr lang="en-US" sz="1600" dirty="0">
              <a:solidFill>
                <a:srgbClr val="EC7061"/>
              </a:solidFill>
              <a:latin typeface="Huawei Sans" panose="020C0503030203020204" pitchFamily="34" charset="0"/>
            </a:endParaRPr>
          </a:p>
        </p:txBody>
      </p:sp>
      <p:sp>
        <p:nvSpPr>
          <p:cNvPr id="43" name="文本框 42"/>
          <p:cNvSpPr txBox="1"/>
          <p:nvPr/>
        </p:nvSpPr>
        <p:spPr>
          <a:xfrm>
            <a:off x="3122088" y="2351429"/>
            <a:ext cx="1183337"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 = 500</a:t>
            </a:r>
            <a:endParaRPr lang="en-US" sz="1600" dirty="0">
              <a:solidFill>
                <a:srgbClr val="EC7061"/>
              </a:solidFill>
              <a:latin typeface="Huawei Sans" panose="020C0503030203020204" pitchFamily="34" charset="0"/>
            </a:endParaRPr>
          </a:p>
        </p:txBody>
      </p:sp>
      <p:sp>
        <p:nvSpPr>
          <p:cNvPr id="44" name="文本框 43"/>
          <p:cNvSpPr txBox="1"/>
          <p:nvPr/>
        </p:nvSpPr>
        <p:spPr>
          <a:xfrm>
            <a:off x="490761" y="2976467"/>
            <a:ext cx="1410964"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 = 20000</a:t>
            </a:r>
            <a:endParaRPr lang="en-US" sz="1600" dirty="0">
              <a:solidFill>
                <a:srgbClr val="EC7061"/>
              </a:solidFill>
              <a:latin typeface="Huawei Sans" panose="020C0503030203020204" pitchFamily="34" charset="0"/>
            </a:endParaRPr>
          </a:p>
        </p:txBody>
      </p:sp>
      <p:sp>
        <p:nvSpPr>
          <p:cNvPr id="45" name="文本框 44"/>
          <p:cNvSpPr txBox="1"/>
          <p:nvPr/>
        </p:nvSpPr>
        <p:spPr>
          <a:xfrm>
            <a:off x="1338628" y="4362518"/>
            <a:ext cx="1410964"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 = 20000</a:t>
            </a:r>
            <a:endParaRPr lang="en-US" sz="1600" dirty="0">
              <a:solidFill>
                <a:srgbClr val="EC7061"/>
              </a:solidFill>
              <a:latin typeface="Huawei Sans" panose="020C0503030203020204" pitchFamily="34" charset="0"/>
            </a:endParaRPr>
          </a:p>
        </p:txBody>
      </p:sp>
      <p:pic>
        <p:nvPicPr>
          <p:cNvPr id="47" name="图片 76" descr="接入交换机.png"/>
          <p:cNvPicPr>
            <a:picLocks noChangeAspect="1"/>
          </p:cNvPicPr>
          <p:nvPr/>
        </p:nvPicPr>
        <p:blipFill>
          <a:blip r:embed="rId3" cstate="print"/>
          <a:stretch>
            <a:fillRect/>
          </a:stretch>
        </p:blipFill>
        <p:spPr>
          <a:xfrm>
            <a:off x="1242083" y="2511216"/>
            <a:ext cx="490909" cy="401653"/>
          </a:xfrm>
          <a:prstGeom prst="rect">
            <a:avLst/>
          </a:prstGeom>
        </p:spPr>
      </p:pic>
      <p:sp>
        <p:nvSpPr>
          <p:cNvPr id="48" name="文本框 47"/>
          <p:cNvSpPr txBox="1"/>
          <p:nvPr/>
        </p:nvSpPr>
        <p:spPr>
          <a:xfrm>
            <a:off x="4102885" y="2986985"/>
            <a:ext cx="1410964"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 = 20000</a:t>
            </a:r>
            <a:endParaRPr lang="en-US" sz="1600" dirty="0">
              <a:solidFill>
                <a:srgbClr val="EC7061"/>
              </a:solidFill>
              <a:latin typeface="Huawei Sans" panose="020C0503030203020204" pitchFamily="34" charset="0"/>
            </a:endParaRPr>
          </a:p>
        </p:txBody>
      </p:sp>
      <p:sp>
        <p:nvSpPr>
          <p:cNvPr id="49" name="文本框 48"/>
          <p:cNvSpPr txBox="1"/>
          <p:nvPr/>
        </p:nvSpPr>
        <p:spPr>
          <a:xfrm>
            <a:off x="3170306" y="4362518"/>
            <a:ext cx="1410964"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 = 20000</a:t>
            </a:r>
            <a:endParaRPr lang="en-US" sz="1600" dirty="0">
              <a:solidFill>
                <a:srgbClr val="EC7061"/>
              </a:solidFill>
              <a:latin typeface="Huawei Sans" panose="020C0503030203020204" pitchFamily="34" charset="0"/>
            </a:endParaRPr>
          </a:p>
        </p:txBody>
      </p:sp>
      <p:sp>
        <p:nvSpPr>
          <p:cNvPr id="55" name="五边形 54"/>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56" name="燕尾形 55"/>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57" name="燕尾形 56"/>
          <p:cNvSpPr/>
          <p:nvPr/>
        </p:nvSpPr>
        <p:spPr bwMode="auto">
          <a:xfrm>
            <a:off x="8595256"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b="1" dirty="0" smtClean="0">
                <a:solidFill>
                  <a:srgbClr val="F4FBFE"/>
                </a:solidFill>
                <a:latin typeface="Huawei Sans" panose="020C0503030203020204" pitchFamily="34" charset="0"/>
              </a:rPr>
              <a:t>Cost</a:t>
            </a:r>
            <a:endParaRPr lang="en-US" altLang="zh-CN" sz="900" b="1" kern="0" dirty="0">
              <a:solidFill>
                <a:srgbClr val="F4FBFE"/>
              </a:solidFill>
              <a:latin typeface="Huawei Sans" panose="020C0503030203020204" pitchFamily="34" charset="0"/>
            </a:endParaRPr>
          </a:p>
        </p:txBody>
      </p:sp>
      <p:sp>
        <p:nvSpPr>
          <p:cNvPr id="58" name="燕尾形 57"/>
          <p:cNvSpPr/>
          <p:nvPr/>
        </p:nvSpPr>
        <p:spPr bwMode="auto">
          <a:xfrm>
            <a:off x="9286950"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59" name="燕尾形 58"/>
          <p:cNvSpPr/>
          <p:nvPr/>
        </p:nvSpPr>
        <p:spPr bwMode="auto">
          <a:xfrm>
            <a:off x="9978644"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60" name="燕尾形 59"/>
          <p:cNvSpPr/>
          <p:nvPr/>
        </p:nvSpPr>
        <p:spPr bwMode="auto">
          <a:xfrm>
            <a:off x="10670338"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BPDU</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1531103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z="3000" smtClean="0"/>
              <a:t>STP Basic Concepts: Cost Calculation Methods</a:t>
            </a:r>
            <a:endParaRPr lang="en-US" altLang="zh-CN" sz="3000" dirty="0"/>
          </a:p>
        </p:txBody>
      </p:sp>
      <p:graphicFrame>
        <p:nvGraphicFramePr>
          <p:cNvPr id="5" name="表格 4"/>
          <p:cNvGraphicFramePr>
            <a:graphicFrameLocks noGrp="1"/>
          </p:cNvGraphicFramePr>
          <p:nvPr>
            <p:extLst/>
          </p:nvPr>
        </p:nvGraphicFramePr>
        <p:xfrm>
          <a:off x="446087" y="1290132"/>
          <a:ext cx="11299827" cy="4320191"/>
        </p:xfrm>
        <a:graphic>
          <a:graphicData uri="http://schemas.openxmlformats.org/drawingml/2006/table">
            <a:tbl>
              <a:tblPr/>
              <a:tblGrid>
                <a:gridCol w="1358579"/>
                <a:gridCol w="2622482"/>
                <a:gridCol w="2519261"/>
                <a:gridCol w="2166774"/>
                <a:gridCol w="2632731"/>
              </a:tblGrid>
              <a:tr h="307793">
                <a:tc rowSpan="2">
                  <a:txBody>
                    <a:bodyPr/>
                    <a:lstStyle/>
                    <a:p>
                      <a:pPr algn="l" fontAlgn="ctr"/>
                      <a:r>
                        <a:rPr lang="en-US" sz="1400" b="1" dirty="0" smtClean="0">
                          <a:solidFill>
                            <a:schemeClr val="bg1"/>
                          </a:solidFill>
                          <a:latin typeface="Huawei Sans" panose="020C0503030203020204" pitchFamily="34" charset="0"/>
                        </a:rPr>
                        <a:t>Port Rate</a:t>
                      </a:r>
                      <a:endParaRPr lang="en-US" altLang="zh-CN" sz="1400" b="1" dirty="0">
                        <a:solidFill>
                          <a:schemeClr val="bg1"/>
                        </a:solidFill>
                        <a:effectLst/>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rowSpan="2">
                  <a:txBody>
                    <a:bodyPr/>
                    <a:lstStyle/>
                    <a:p>
                      <a:pPr algn="l" fontAlgn="ctr"/>
                      <a:r>
                        <a:rPr lang="en-US" sz="1400" b="1" dirty="0" smtClean="0">
                          <a:solidFill>
                            <a:schemeClr val="bg1"/>
                          </a:solidFill>
                          <a:latin typeface="Huawei Sans" panose="020C0503030203020204" pitchFamily="34" charset="0"/>
                        </a:rPr>
                        <a:t>Port Mode</a:t>
                      </a:r>
                      <a:endParaRPr lang="en-US" altLang="zh-CN" sz="1400" b="1" dirty="0">
                        <a:solidFill>
                          <a:schemeClr val="bg1"/>
                        </a:solidFill>
                        <a:effectLst/>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gridSpan="3">
                  <a:txBody>
                    <a:bodyPr/>
                    <a:lstStyle/>
                    <a:p>
                      <a:pPr algn="l" fontAlgn="ctr"/>
                      <a:r>
                        <a:rPr lang="en-US" sz="1400" b="1" dirty="0" smtClean="0">
                          <a:solidFill>
                            <a:schemeClr val="bg1"/>
                          </a:solidFill>
                          <a:latin typeface="Huawei Sans" panose="020C0503030203020204" pitchFamily="34" charset="0"/>
                        </a:rPr>
                        <a:t>Recommended STP Cost</a:t>
                      </a:r>
                      <a:endParaRPr lang="en-US" sz="1400" b="1" dirty="0">
                        <a:solidFill>
                          <a:schemeClr val="bg1"/>
                        </a:solidFill>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r>
              <a:tr h="308646">
                <a:tc vMerge="1">
                  <a:txBody>
                    <a:bodyPr/>
                    <a:lstStyle/>
                    <a:p>
                      <a:endParaRPr lang="zh-CN" altLang="en-US"/>
                    </a:p>
                  </a:txBody>
                  <a:tcPr/>
                </a:tc>
                <a:tc vMerge="1">
                  <a:txBody>
                    <a:bodyPr/>
                    <a:lstStyle/>
                    <a:p>
                      <a:endParaRPr lang="zh-CN" altLang="en-US"/>
                    </a:p>
                  </a:txBody>
                  <a:tcPr/>
                </a:tc>
                <a:tc>
                  <a:txBody>
                    <a:bodyPr/>
                    <a:lstStyle/>
                    <a:p>
                      <a:pPr algn="l" fontAlgn="ctr"/>
                      <a:r>
                        <a:rPr lang="en-US" sz="1400" b="1" dirty="0" smtClean="0">
                          <a:solidFill>
                            <a:schemeClr val="bg1"/>
                          </a:solidFill>
                          <a:latin typeface="Huawei Sans" panose="020C0503030203020204" pitchFamily="34" charset="0"/>
                        </a:rPr>
                        <a:t>IEEE 802.1d-1998</a:t>
                      </a:r>
                      <a:endParaRPr lang="en-US" altLang="zh-CN" sz="1400" b="1" dirty="0">
                        <a:solidFill>
                          <a:schemeClr val="bg1"/>
                        </a:solidFill>
                        <a:effectLst/>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fontAlgn="ctr"/>
                      <a:r>
                        <a:rPr lang="en-US" sz="1400" b="1" dirty="0" smtClean="0">
                          <a:solidFill>
                            <a:schemeClr val="bg1"/>
                          </a:solidFill>
                          <a:latin typeface="Huawei Sans" panose="020C0503030203020204" pitchFamily="34" charset="0"/>
                        </a:rPr>
                        <a:t>IEEE 802.1t</a:t>
                      </a:r>
                      <a:endParaRPr lang="en-US" altLang="zh-CN" sz="1400" b="1" dirty="0">
                        <a:solidFill>
                          <a:schemeClr val="bg1"/>
                        </a:solidFill>
                        <a:effectLst/>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fontAlgn="ctr"/>
                      <a:r>
                        <a:rPr lang="en-US" sz="1400" b="1" dirty="0" smtClean="0">
                          <a:solidFill>
                            <a:schemeClr val="bg1"/>
                          </a:solidFill>
                          <a:latin typeface="Huawei Sans" panose="020C0503030203020204" pitchFamily="34" charset="0"/>
                        </a:rPr>
                        <a:t>Huawei Legacy Standard</a:t>
                      </a:r>
                      <a:endParaRPr lang="en-US" altLang="zh-CN" sz="1400" b="1" dirty="0">
                        <a:solidFill>
                          <a:schemeClr val="bg1"/>
                        </a:solidFill>
                        <a:effectLst/>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308646">
                <a:tc rowSpan="3">
                  <a:txBody>
                    <a:bodyPr/>
                    <a:lstStyle/>
                    <a:p>
                      <a:pPr algn="l" fontAlgn="ctr"/>
                      <a:r>
                        <a:rPr lang="en-US" sz="1400" dirty="0" smtClean="0">
                          <a:latin typeface="Huawei Sans" panose="020C0503030203020204" pitchFamily="34" charset="0"/>
                        </a:rPr>
                        <a:t>100 Mbit/s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Half-duplex</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19</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200,000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vMerge="1">
                  <a:txBody>
                    <a:bodyPr/>
                    <a:lstStyle/>
                    <a:p>
                      <a:endParaRPr lang="zh-CN" altLang="en-US"/>
                    </a:p>
                  </a:txBody>
                  <a:tcPr/>
                </a:tc>
                <a:tc>
                  <a:txBody>
                    <a:bodyPr/>
                    <a:lstStyle/>
                    <a:p>
                      <a:pPr algn="l" fontAlgn="ctr"/>
                      <a:r>
                        <a:rPr lang="en-US" sz="1400" dirty="0" smtClean="0">
                          <a:latin typeface="Huawei Sans" panose="020C0503030203020204" pitchFamily="34" charset="0"/>
                        </a:rPr>
                        <a:t>Full-duplex</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18</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199,999</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199</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vMerge="1">
                  <a:txBody>
                    <a:bodyPr/>
                    <a:lstStyle/>
                    <a:p>
                      <a:endParaRPr lang="zh-CN" altLang="en-US"/>
                    </a:p>
                  </a:txBody>
                  <a:tcPr/>
                </a:tc>
                <a:tc>
                  <a:txBody>
                    <a:bodyPr/>
                    <a:lstStyle/>
                    <a:p>
                      <a:pPr algn="l" fontAlgn="ctr"/>
                      <a:r>
                        <a:rPr lang="en-US" sz="1400" dirty="0" smtClean="0">
                          <a:latin typeface="Huawei Sans" panose="020C0503030203020204" pitchFamily="34" charset="0"/>
                        </a:rPr>
                        <a:t>Aggregated link: two ports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15</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100,000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180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rowSpan="2">
                  <a:txBody>
                    <a:bodyPr/>
                    <a:lstStyle/>
                    <a:p>
                      <a:pPr algn="l" fontAlgn="ctr"/>
                      <a:r>
                        <a:rPr lang="en-US" sz="1400" dirty="0" smtClean="0">
                          <a:latin typeface="Huawei Sans" panose="020C0503030203020204" pitchFamily="34" charset="0"/>
                        </a:rPr>
                        <a:t>1000 Mbit/s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Full-duplex</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4</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20,000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vMerge="1">
                  <a:txBody>
                    <a:bodyPr/>
                    <a:lstStyle/>
                    <a:p>
                      <a:endParaRPr lang="zh-CN" altLang="en-US"/>
                    </a:p>
                  </a:txBody>
                  <a:tcPr/>
                </a:tc>
                <a:tc>
                  <a:txBody>
                    <a:bodyPr/>
                    <a:lstStyle/>
                    <a:p>
                      <a:pPr algn="l" fontAlgn="ctr"/>
                      <a:r>
                        <a:rPr lang="en-US" sz="1400" dirty="0" smtClean="0">
                          <a:latin typeface="Huawei Sans" panose="020C0503030203020204" pitchFamily="34" charset="0"/>
                        </a:rPr>
                        <a:t>Aggregated link: two ports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3</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10,000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18</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rowSpan="2">
                  <a:txBody>
                    <a:bodyPr/>
                    <a:lstStyle/>
                    <a:p>
                      <a:pPr algn="l" fontAlgn="ctr"/>
                      <a:r>
                        <a:rPr lang="en-US" sz="1400" dirty="0" smtClean="0">
                          <a:latin typeface="Huawei Sans" panose="020C0503030203020204" pitchFamily="34" charset="0"/>
                        </a:rPr>
                        <a:t>10 </a:t>
                      </a:r>
                      <a:r>
                        <a:rPr lang="en-US" sz="1400" dirty="0" err="1" smtClean="0">
                          <a:latin typeface="Huawei Sans" panose="020C0503030203020204" pitchFamily="34" charset="0"/>
                        </a:rPr>
                        <a:t>Gbit</a:t>
                      </a:r>
                      <a:r>
                        <a:rPr lang="en-US" sz="1400" dirty="0" smtClean="0">
                          <a:latin typeface="Huawei Sans" panose="020C0503030203020204" pitchFamily="34" charset="0"/>
                        </a:rPr>
                        <a: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Full-duplex</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2000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vMerge="1">
                  <a:txBody>
                    <a:bodyPr/>
                    <a:lstStyle/>
                    <a:p>
                      <a:endParaRPr lang="zh-CN" altLang="en-US"/>
                    </a:p>
                  </a:txBody>
                  <a:tcPr/>
                </a:tc>
                <a:tc>
                  <a:txBody>
                    <a:bodyPr/>
                    <a:lstStyle/>
                    <a:p>
                      <a:pPr algn="l" fontAlgn="ctr"/>
                      <a:r>
                        <a:rPr lang="en-US" sz="1400" dirty="0" smtClean="0">
                          <a:latin typeface="Huawei Sans" panose="020C0503030203020204" pitchFamily="34" charset="0"/>
                        </a:rPr>
                        <a:t>Aggregated link: two ports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1000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rowSpan="2">
                  <a:txBody>
                    <a:bodyPr/>
                    <a:lstStyle/>
                    <a:p>
                      <a:pPr algn="l" fontAlgn="ctr"/>
                      <a:r>
                        <a:rPr lang="en-US" sz="1400" dirty="0" smtClean="0">
                          <a:latin typeface="Huawei Sans" panose="020C0503030203020204" pitchFamily="34" charset="0"/>
                        </a:rPr>
                        <a:t>40 </a:t>
                      </a:r>
                      <a:r>
                        <a:rPr lang="en-US" sz="1400" dirty="0" err="1" smtClean="0">
                          <a:latin typeface="Huawei Sans" panose="020C0503030203020204" pitchFamily="34" charset="0"/>
                        </a:rPr>
                        <a:t>Gbit</a:t>
                      </a:r>
                      <a:r>
                        <a:rPr lang="en-US" sz="1400" dirty="0" smtClean="0">
                          <a:latin typeface="Huawei Sans" panose="020C0503030203020204" pitchFamily="34" charset="0"/>
                        </a:rPr>
                        <a: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Full-duplex</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500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vMerge="1">
                  <a:txBody>
                    <a:bodyPr/>
                    <a:lstStyle/>
                    <a:p>
                      <a:endParaRPr lang="zh-CN" altLang="en-US"/>
                    </a:p>
                  </a:txBody>
                  <a:tcPr/>
                </a:tc>
                <a:tc>
                  <a:txBody>
                    <a:bodyPr/>
                    <a:lstStyle/>
                    <a:p>
                      <a:pPr algn="l" fontAlgn="ctr"/>
                      <a:r>
                        <a:rPr lang="en-US" sz="1400" dirty="0" smtClean="0">
                          <a:latin typeface="Huawei Sans" panose="020C0503030203020204" pitchFamily="34" charset="0"/>
                        </a:rPr>
                        <a:t>Aggregated link: two ports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250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rowSpan="2">
                  <a:txBody>
                    <a:bodyPr/>
                    <a:lstStyle/>
                    <a:p>
                      <a:pPr algn="l" fontAlgn="ctr"/>
                      <a:r>
                        <a:rPr lang="en-US" sz="1400" dirty="0" smtClean="0">
                          <a:latin typeface="Huawei Sans" panose="020C0503030203020204" pitchFamily="34" charset="0"/>
                        </a:rPr>
                        <a:t>100 </a:t>
                      </a:r>
                      <a:r>
                        <a:rPr lang="en-US" sz="1400" dirty="0" err="1" smtClean="0">
                          <a:latin typeface="Huawei Sans" panose="020C0503030203020204" pitchFamily="34" charset="0"/>
                        </a:rPr>
                        <a:t>Gbit</a:t>
                      </a:r>
                      <a:r>
                        <a:rPr lang="en-US" sz="1400" dirty="0" smtClean="0">
                          <a:latin typeface="Huawei Sans" panose="020C0503030203020204" pitchFamily="34" charset="0"/>
                        </a:rPr>
                        <a: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Full-duplex</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200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vMerge="1">
                  <a:txBody>
                    <a:bodyPr/>
                    <a:lstStyle/>
                    <a:p>
                      <a:endParaRPr lang="zh-CN" altLang="en-US"/>
                    </a:p>
                  </a:txBody>
                  <a:tcPr/>
                </a:tc>
                <a:tc>
                  <a:txBody>
                    <a:bodyPr/>
                    <a:lstStyle/>
                    <a:p>
                      <a:pPr algn="l" fontAlgn="ctr"/>
                      <a:r>
                        <a:rPr lang="en-US" sz="1400" dirty="0" smtClean="0">
                          <a:latin typeface="Huawei Sans" panose="020C0503030203020204" pitchFamily="34" charset="0"/>
                        </a:rPr>
                        <a:t>Aggregated link: two ports</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100</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400" dirty="0" smtClean="0">
                          <a:latin typeface="Huawei Sans" panose="020C0503030203020204" pitchFamily="34" charset="0"/>
                        </a:rPr>
                        <a:t>1</a:t>
                      </a:r>
                      <a:endParaRPr lang="en-US" sz="1400" dirty="0">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08646">
                <a:tc gridSpan="5">
                  <a:txBody>
                    <a:bodyPr/>
                    <a:lstStyle/>
                    <a:p>
                      <a:pPr algn="l" fontAlgn="ctr"/>
                      <a:r>
                        <a:rPr lang="en-US" sz="1400" dirty="0" smtClean="0">
                          <a:latin typeface="Huawei Sans" panose="020C0503030203020204" pitchFamily="34" charset="0"/>
                        </a:rPr>
                        <a:t>...</a:t>
                      </a:r>
                      <a:endParaRPr lang="en-US" sz="1400" dirty="0">
                        <a:effectLst/>
                        <a:latin typeface="Huawei Sans" panose="020C0503030203020204" pitchFamily="34" charset="0"/>
                      </a:endParaRPr>
                    </a:p>
                  </a:txBody>
                  <a:tcPr marL="72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hMerge="1">
                  <a:txBody>
                    <a:bodyPr/>
                    <a:lstStyle/>
                    <a:p>
                      <a:pPr algn="ctr"/>
                      <a:endParaRPr lang="en-US"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gn="ctr"/>
                      <a:endParaRPr lang="en-US" altLang="zh-CN"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gn="ctr"/>
                      <a:endParaRPr lang="en-US" altLang="zh-CN"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hMerge="1">
                  <a:txBody>
                    <a:bodyPr/>
                    <a:lstStyle/>
                    <a:p>
                      <a:pPr algn="ctr"/>
                      <a:endParaRPr lang="en-US" altLang="zh-CN" sz="1200">
                        <a:effectLst/>
                      </a:endParaRPr>
                    </a:p>
                  </a:txBody>
                  <a:tcPr marL="72000" marR="72000" marT="36000" marB="3600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bl>
          </a:graphicData>
        </a:graphic>
      </p:graphicFrame>
      <p:sp>
        <p:nvSpPr>
          <p:cNvPr id="6" name="矩形 5"/>
          <p:cNvSpPr/>
          <p:nvPr/>
        </p:nvSpPr>
        <p:spPr>
          <a:xfrm>
            <a:off x="361892" y="5628254"/>
            <a:ext cx="10566400" cy="707886"/>
          </a:xfrm>
          <a:prstGeom prst="rect">
            <a:avLst/>
          </a:prstGeom>
        </p:spPr>
        <p:txBody>
          <a:bodyPr wrap="square">
            <a:spAutoFit/>
          </a:bodyPr>
          <a:lstStyle/>
          <a:p>
            <a:pPr fontAlgn="ctr">
              <a:lnSpc>
                <a:spcPct val="120000"/>
              </a:lnSpc>
            </a:pPr>
            <a:r>
              <a:rPr lang="en-US" sz="1600" dirty="0" smtClean="0">
                <a:latin typeface="Huawei Sans" panose="020C0503030203020204" pitchFamily="34" charset="0"/>
              </a:rPr>
              <a:t>The cost has a default value and is associated with the port rate. When the device uses different algorithms, the same port rate corresponds to different cost values.</a:t>
            </a:r>
            <a:endParaRPr lang="en-US" sz="1600" dirty="0">
              <a:latin typeface="Huawei Sans" panose="020C0503030203020204" pitchFamily="34" charset="0"/>
            </a:endParaRPr>
          </a:p>
        </p:txBody>
      </p:sp>
      <p:sp>
        <p:nvSpPr>
          <p:cNvPr id="11" name="五边形 10"/>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12" name="燕尾形 11"/>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13" name="燕尾形 12"/>
          <p:cNvSpPr/>
          <p:nvPr/>
        </p:nvSpPr>
        <p:spPr bwMode="auto">
          <a:xfrm>
            <a:off x="8595256"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b="1" dirty="0" smtClean="0">
                <a:solidFill>
                  <a:srgbClr val="F4FBFE"/>
                </a:solidFill>
                <a:latin typeface="Huawei Sans" panose="020C0503030203020204" pitchFamily="34" charset="0"/>
              </a:rPr>
              <a:t>Cost</a:t>
            </a:r>
            <a:endParaRPr lang="en-US" altLang="zh-CN" sz="900" b="1" kern="0" dirty="0">
              <a:solidFill>
                <a:srgbClr val="F4FBFE"/>
              </a:solidFill>
              <a:latin typeface="Huawei Sans" panose="020C0503030203020204" pitchFamily="34" charset="0"/>
            </a:endParaRPr>
          </a:p>
        </p:txBody>
      </p:sp>
      <p:sp>
        <p:nvSpPr>
          <p:cNvPr id="14" name="燕尾形 13"/>
          <p:cNvSpPr/>
          <p:nvPr/>
        </p:nvSpPr>
        <p:spPr bwMode="auto">
          <a:xfrm>
            <a:off x="9286950"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15" name="燕尾形 14"/>
          <p:cNvSpPr/>
          <p:nvPr/>
        </p:nvSpPr>
        <p:spPr bwMode="auto">
          <a:xfrm>
            <a:off x="9978644"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16" name="燕尾形 15"/>
          <p:cNvSpPr/>
          <p:nvPr/>
        </p:nvSpPr>
        <p:spPr bwMode="auto">
          <a:xfrm>
            <a:off x="10670338"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BPDU</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416142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Basic Concepts: RPC</a:t>
            </a:r>
            <a:endParaRPr lang="en-US" altLang="zh-CN" dirty="0"/>
          </a:p>
        </p:txBody>
      </p:sp>
      <p:sp>
        <p:nvSpPr>
          <p:cNvPr id="17" name="圆角矩形 16"/>
          <p:cNvSpPr/>
          <p:nvPr/>
        </p:nvSpPr>
        <p:spPr>
          <a:xfrm>
            <a:off x="5879976" y="213716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RPC</a:t>
            </a:r>
            <a:endParaRPr lang="en-US" b="1" dirty="0">
              <a:solidFill>
                <a:prstClr val="white"/>
              </a:solidFill>
              <a:latin typeface="Huawei Sans" panose="020C0503030203020204" pitchFamily="34" charset="0"/>
            </a:endParaRPr>
          </a:p>
        </p:txBody>
      </p:sp>
      <p:sp>
        <p:nvSpPr>
          <p:cNvPr id="18" name="圆角矩形 17"/>
          <p:cNvSpPr/>
          <p:nvPr/>
        </p:nvSpPr>
        <p:spPr>
          <a:xfrm>
            <a:off x="5879976" y="2586702"/>
            <a:ext cx="5688632" cy="2695871"/>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cost from a switch port to the root bridge, that is, RPC, is important during STP topology calculation.</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RPC from a port to the root bridge is the sum of costs of all inbound ports along the path from the root bridge to the device.</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In this example, the RPC for SW3 to reach the root bridge through GE0/0/1 is equal to the cost of port 1 plus the cost of port 2.</a:t>
            </a:r>
            <a:endParaRPr lang="en-US" altLang="zh-CN" sz="1600" dirty="0">
              <a:solidFill>
                <a:prstClr val="black"/>
              </a:solidFill>
              <a:latin typeface="Huawei Sans" panose="020C0503030203020204" pitchFamily="34" charset="0"/>
            </a:endParaRPr>
          </a:p>
        </p:txBody>
      </p:sp>
      <p:sp>
        <p:nvSpPr>
          <p:cNvPr id="21" name="文本框 20"/>
          <p:cNvSpPr txBox="1"/>
          <p:nvPr/>
        </p:nvSpPr>
        <p:spPr>
          <a:xfrm>
            <a:off x="619237" y="288894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28" name="文本框 27"/>
          <p:cNvSpPr txBox="1"/>
          <p:nvPr/>
        </p:nvSpPr>
        <p:spPr>
          <a:xfrm>
            <a:off x="4727103" y="292495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29" name="组合 28"/>
          <p:cNvGrpSpPr/>
          <p:nvPr/>
        </p:nvGrpSpPr>
        <p:grpSpPr>
          <a:xfrm flipV="1">
            <a:off x="1609745" y="3098071"/>
            <a:ext cx="2745630" cy="2115270"/>
            <a:chOff x="6600056" y="4353447"/>
            <a:chExt cx="1296144" cy="833967"/>
          </a:xfrm>
        </p:grpSpPr>
        <p:cxnSp>
          <p:nvCxnSpPr>
            <p:cNvPr id="30" name="直接连接符 2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flipH="1">
            <a:off x="1475689" y="303738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图片 76" descr="接入交换机.png"/>
          <p:cNvPicPr>
            <a:picLocks noChangeAspect="1"/>
          </p:cNvPicPr>
          <p:nvPr/>
        </p:nvPicPr>
        <p:blipFill>
          <a:blip r:embed="rId3" cstate="print"/>
          <a:stretch>
            <a:fillRect/>
          </a:stretch>
        </p:blipFill>
        <p:spPr>
          <a:xfrm>
            <a:off x="4231790" y="2851841"/>
            <a:ext cx="490909" cy="401653"/>
          </a:xfrm>
          <a:prstGeom prst="rect">
            <a:avLst/>
          </a:prstGeom>
        </p:spPr>
      </p:pic>
      <p:pic>
        <p:nvPicPr>
          <p:cNvPr id="34" name="图片 76" descr="接入交换机.png"/>
          <p:cNvPicPr>
            <a:picLocks noChangeAspect="1"/>
          </p:cNvPicPr>
          <p:nvPr/>
        </p:nvPicPr>
        <p:blipFill>
          <a:blip r:embed="rId3" cstate="print"/>
          <a:stretch>
            <a:fillRect/>
          </a:stretch>
        </p:blipFill>
        <p:spPr>
          <a:xfrm>
            <a:off x="2737106" y="4863604"/>
            <a:ext cx="490909" cy="401653"/>
          </a:xfrm>
          <a:prstGeom prst="rect">
            <a:avLst/>
          </a:prstGeom>
        </p:spPr>
      </p:pic>
      <p:sp>
        <p:nvSpPr>
          <p:cNvPr id="35" name="文本框 34"/>
          <p:cNvSpPr txBox="1"/>
          <p:nvPr/>
        </p:nvSpPr>
        <p:spPr>
          <a:xfrm>
            <a:off x="2670062" y="529527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36" name="文本框 35"/>
          <p:cNvSpPr txBox="1"/>
          <p:nvPr/>
        </p:nvSpPr>
        <p:spPr>
          <a:xfrm>
            <a:off x="1697348" y="2693485"/>
            <a:ext cx="1067921"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Cost=500</a:t>
            </a:r>
            <a:endParaRPr lang="en-US" sz="1600" dirty="0">
              <a:latin typeface="Huawei Sans" panose="020C0503030203020204" pitchFamily="34" charset="0"/>
            </a:endParaRPr>
          </a:p>
        </p:txBody>
      </p:sp>
      <p:sp>
        <p:nvSpPr>
          <p:cNvPr id="37" name="文本框 36"/>
          <p:cNvSpPr txBox="1"/>
          <p:nvPr/>
        </p:nvSpPr>
        <p:spPr>
          <a:xfrm>
            <a:off x="3123020" y="2693485"/>
            <a:ext cx="1067921"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Cost=500</a:t>
            </a:r>
            <a:endParaRPr lang="en-US" altLang="zh-CN" sz="1600" dirty="0">
              <a:solidFill>
                <a:srgbClr val="EC7061"/>
              </a:solidFill>
              <a:latin typeface="Huawei Sans" panose="020C0503030203020204" pitchFamily="34" charset="0"/>
              <a:ea typeface="微软雅黑"/>
            </a:endParaRPr>
          </a:p>
        </p:txBody>
      </p:sp>
      <p:sp>
        <p:nvSpPr>
          <p:cNvPr id="38" name="文本框 37"/>
          <p:cNvSpPr txBox="1"/>
          <p:nvPr/>
        </p:nvSpPr>
        <p:spPr>
          <a:xfrm>
            <a:off x="518162" y="3280075"/>
            <a:ext cx="1295547"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Cost=20000</a:t>
            </a:r>
            <a:endParaRPr lang="en-US" sz="1600" dirty="0">
              <a:latin typeface="Huawei Sans" panose="020C0503030203020204" pitchFamily="34" charset="0"/>
            </a:endParaRPr>
          </a:p>
        </p:txBody>
      </p:sp>
      <p:sp>
        <p:nvSpPr>
          <p:cNvPr id="39" name="文本框 38"/>
          <p:cNvSpPr txBox="1"/>
          <p:nvPr/>
        </p:nvSpPr>
        <p:spPr>
          <a:xfrm>
            <a:off x="1454268" y="4666126"/>
            <a:ext cx="1295547"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Cost=20000</a:t>
            </a:r>
            <a:endParaRPr lang="en-US" sz="1600" dirty="0">
              <a:latin typeface="Huawei Sans" panose="020C0503030203020204" pitchFamily="34" charset="0"/>
            </a:endParaRPr>
          </a:p>
        </p:txBody>
      </p:sp>
      <p:pic>
        <p:nvPicPr>
          <p:cNvPr id="40" name="图片 76" descr="接入交换机.png"/>
          <p:cNvPicPr>
            <a:picLocks noChangeAspect="1"/>
          </p:cNvPicPr>
          <p:nvPr/>
        </p:nvPicPr>
        <p:blipFill>
          <a:blip r:embed="rId3" cstate="print"/>
          <a:stretch>
            <a:fillRect/>
          </a:stretch>
        </p:blipFill>
        <p:spPr>
          <a:xfrm>
            <a:off x="1242083" y="2847640"/>
            <a:ext cx="490909" cy="401653"/>
          </a:xfrm>
          <a:prstGeom prst="rect">
            <a:avLst/>
          </a:prstGeom>
        </p:spPr>
      </p:pic>
      <p:sp>
        <p:nvSpPr>
          <p:cNvPr id="41" name="文本框 40"/>
          <p:cNvSpPr txBox="1"/>
          <p:nvPr/>
        </p:nvSpPr>
        <p:spPr>
          <a:xfrm>
            <a:off x="4109323" y="3290593"/>
            <a:ext cx="1295547"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Cost=20000</a:t>
            </a:r>
            <a:endParaRPr lang="en-US" sz="1600" dirty="0">
              <a:latin typeface="Huawei Sans" panose="020C0503030203020204" pitchFamily="34" charset="0"/>
            </a:endParaRPr>
          </a:p>
        </p:txBody>
      </p:sp>
      <p:sp>
        <p:nvSpPr>
          <p:cNvPr id="42" name="文本框 41"/>
          <p:cNvSpPr txBox="1"/>
          <p:nvPr/>
        </p:nvSpPr>
        <p:spPr>
          <a:xfrm>
            <a:off x="3282293" y="4666126"/>
            <a:ext cx="1295547"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Cost=20000</a:t>
            </a:r>
            <a:endParaRPr lang="en-US" sz="1600" dirty="0">
              <a:solidFill>
                <a:srgbClr val="EC7061"/>
              </a:solidFill>
              <a:latin typeface="Huawei Sans" panose="020C0503030203020204" pitchFamily="34" charset="0"/>
            </a:endParaRPr>
          </a:p>
        </p:txBody>
      </p:sp>
      <p:sp>
        <p:nvSpPr>
          <p:cNvPr id="13" name="任意多边形 12"/>
          <p:cNvSpPr/>
          <p:nvPr/>
        </p:nvSpPr>
        <p:spPr bwMode="auto">
          <a:xfrm>
            <a:off x="1992162" y="3272971"/>
            <a:ext cx="1748052" cy="1262047"/>
          </a:xfrm>
          <a:custGeom>
            <a:avLst/>
            <a:gdLst>
              <a:gd name="connsiteX0" fmla="*/ 1016000 w 1888067"/>
              <a:gd name="connsiteY0" fmla="*/ 1363134 h 1363134"/>
              <a:gd name="connsiteX1" fmla="*/ 1888067 w 1888067"/>
              <a:gd name="connsiteY1" fmla="*/ 0 h 1363134"/>
              <a:gd name="connsiteX2" fmla="*/ 0 w 1888067"/>
              <a:gd name="connsiteY2" fmla="*/ 0 h 1363134"/>
            </a:gdLst>
            <a:ahLst/>
            <a:cxnLst>
              <a:cxn ang="0">
                <a:pos x="connsiteX0" y="connsiteY0"/>
              </a:cxn>
              <a:cxn ang="0">
                <a:pos x="connsiteX1" y="connsiteY1"/>
              </a:cxn>
              <a:cxn ang="0">
                <a:pos x="connsiteX2" y="connsiteY2"/>
              </a:cxn>
            </a:cxnLst>
            <a:rect l="l" t="t" r="r" b="b"/>
            <a:pathLst>
              <a:path w="1888067" h="1363134">
                <a:moveTo>
                  <a:pt x="1016000" y="1363134"/>
                </a:moveTo>
                <a:lnTo>
                  <a:pt x="1888067" y="0"/>
                </a:lnTo>
                <a:lnTo>
                  <a:pt x="0" y="0"/>
                </a:lnTo>
              </a:path>
            </a:pathLst>
          </a:custGeom>
          <a:noFill/>
          <a:ln w="38100" cap="flat" cmpd="sng" algn="ctr">
            <a:solidFill>
              <a:srgbClr val="EC706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50" b="0" i="0" u="none" strike="noStrike" cap="none" normalizeH="0" baseline="0" dirty="0" smtClean="0">
              <a:ln>
                <a:noFill/>
              </a:ln>
              <a:solidFill>
                <a:schemeClr val="tx1"/>
              </a:solidFill>
              <a:effectLst/>
              <a:latin typeface="Huawei Sans" panose="020C0503030203020204" pitchFamily="34" charset="0"/>
              <a:ea typeface="宋体" pitchFamily="2" charset="-122"/>
            </a:endParaRPr>
          </a:p>
        </p:txBody>
      </p:sp>
      <p:sp>
        <p:nvSpPr>
          <p:cNvPr id="45" name="Oval 4"/>
          <p:cNvSpPr>
            <a:spLocks noChangeAspect="1"/>
          </p:cNvSpPr>
          <p:nvPr/>
        </p:nvSpPr>
        <p:spPr>
          <a:xfrm>
            <a:off x="4108102" y="2931396"/>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46" name="Oval 4"/>
          <p:cNvSpPr>
            <a:spLocks noChangeAspect="1"/>
          </p:cNvSpPr>
          <p:nvPr/>
        </p:nvSpPr>
        <p:spPr>
          <a:xfrm>
            <a:off x="3050161" y="4775656"/>
            <a:ext cx="211977" cy="21197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47" name="文本框 46"/>
          <p:cNvSpPr txBox="1"/>
          <p:nvPr/>
        </p:nvSpPr>
        <p:spPr>
          <a:xfrm rot="18180915">
            <a:off x="2850274" y="4215158"/>
            <a:ext cx="938078"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GE0/0/1</a:t>
            </a:r>
            <a:endParaRPr lang="en-US" sz="1600" dirty="0">
              <a:latin typeface="Huawei Sans" panose="020C0503030203020204" pitchFamily="34" charset="0"/>
            </a:endParaRPr>
          </a:p>
        </p:txBody>
      </p:sp>
      <p:cxnSp>
        <p:nvCxnSpPr>
          <p:cNvPr id="15" name="直接连接符 14"/>
          <p:cNvCxnSpPr/>
          <p:nvPr/>
        </p:nvCxnSpPr>
        <p:spPr bwMode="auto">
          <a:xfrm flipV="1">
            <a:off x="2855640" y="2089021"/>
            <a:ext cx="0" cy="113847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0" name="文本框 79"/>
          <p:cNvSpPr txBox="1"/>
          <p:nvPr/>
        </p:nvSpPr>
        <p:spPr>
          <a:xfrm>
            <a:off x="1949989" y="1765272"/>
            <a:ext cx="1766829"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RPC=500+20000</a:t>
            </a:r>
            <a:endParaRPr lang="en-US" altLang="zh-CN" sz="1600" dirty="0">
              <a:solidFill>
                <a:srgbClr val="EC7061"/>
              </a:solidFill>
              <a:latin typeface="Huawei Sans" panose="020C0503030203020204" pitchFamily="34" charset="0"/>
              <a:ea typeface="微软雅黑"/>
            </a:endParaRPr>
          </a:p>
        </p:txBody>
      </p:sp>
      <p:sp>
        <p:nvSpPr>
          <p:cNvPr id="43" name="文本框 42"/>
          <p:cNvSpPr txBox="1"/>
          <p:nvPr/>
        </p:nvSpPr>
        <p:spPr>
          <a:xfrm>
            <a:off x="647450" y="2537842"/>
            <a:ext cx="1200970" cy="307777"/>
          </a:xfrm>
          <a:prstGeom prst="rect">
            <a:avLst/>
          </a:prstGeom>
          <a:noFill/>
        </p:spPr>
        <p:txBody>
          <a:bodyPr wrap="none" rtlCol="0">
            <a:spAutoFit/>
          </a:bodyPr>
          <a:lstStyle/>
          <a:p>
            <a:pPr algn="ctr" fontAlgn="ctr">
              <a:spcBef>
                <a:spcPts val="0"/>
              </a:spcBef>
              <a:spcAft>
                <a:spcPts val="0"/>
              </a:spcAft>
            </a:pPr>
            <a:r>
              <a:rPr lang="en-US" altLang="zh-CN" sz="1400" b="1" dirty="0" smtClean="0">
                <a:solidFill>
                  <a:srgbClr val="C00000"/>
                </a:solidFill>
                <a:latin typeface="Huawei Sans" panose="020C0503030203020204" pitchFamily="34" charset="0"/>
                <a:ea typeface="微软雅黑"/>
              </a:rPr>
              <a:t>Root bridge</a:t>
            </a:r>
            <a:endParaRPr lang="en-US" altLang="zh-CN" sz="1400" b="1" dirty="0">
              <a:solidFill>
                <a:srgbClr val="C00000"/>
              </a:solidFill>
              <a:latin typeface="Huawei Sans" panose="020C0503030203020204" pitchFamily="34" charset="0"/>
              <a:ea typeface="微软雅黑"/>
            </a:endParaRPr>
          </a:p>
        </p:txBody>
      </p:sp>
      <p:sp>
        <p:nvSpPr>
          <p:cNvPr id="44" name="五边形 43"/>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48" name="燕尾形 47"/>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49" name="燕尾形 48"/>
          <p:cNvSpPr/>
          <p:nvPr/>
        </p:nvSpPr>
        <p:spPr bwMode="auto">
          <a:xfrm>
            <a:off x="8595256"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50" name="燕尾形 49"/>
          <p:cNvSpPr/>
          <p:nvPr/>
        </p:nvSpPr>
        <p:spPr bwMode="auto">
          <a:xfrm>
            <a:off x="9286950"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b="1" dirty="0" smtClean="0">
                <a:solidFill>
                  <a:srgbClr val="F4FBFE"/>
                </a:solidFill>
                <a:latin typeface="Huawei Sans" panose="020C0503030203020204" pitchFamily="34" charset="0"/>
              </a:rPr>
              <a:t>RPC</a:t>
            </a:r>
            <a:endParaRPr lang="en-US" altLang="zh-CN" sz="900" b="1" kern="0" dirty="0">
              <a:solidFill>
                <a:srgbClr val="F4FBFE"/>
              </a:solidFill>
              <a:latin typeface="Huawei Sans" panose="020C0503030203020204" pitchFamily="34" charset="0"/>
            </a:endParaRPr>
          </a:p>
        </p:txBody>
      </p:sp>
      <p:sp>
        <p:nvSpPr>
          <p:cNvPr id="51" name="燕尾形 50"/>
          <p:cNvSpPr/>
          <p:nvPr/>
        </p:nvSpPr>
        <p:spPr bwMode="auto">
          <a:xfrm>
            <a:off x="9978644"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52" name="燕尾形 51"/>
          <p:cNvSpPr/>
          <p:nvPr/>
        </p:nvSpPr>
        <p:spPr bwMode="auto">
          <a:xfrm>
            <a:off x="10670338"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BPDU</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2119608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fontAlgn="ctr"/>
            <a:endParaRPr lang="en-US" altLang="zh-CN" dirty="0">
              <a:latin typeface="Huawei Sans" panose="020C0503030203020204" pitchFamily="34" charset="0"/>
            </a:endParaRPr>
          </a:p>
        </p:txBody>
      </p:sp>
      <p:sp>
        <p:nvSpPr>
          <p:cNvPr id="2" name="标题 1"/>
          <p:cNvSpPr>
            <a:spLocks noGrp="1"/>
          </p:cNvSpPr>
          <p:nvPr>
            <p:ph type="ctrTitle" sz="quarter"/>
          </p:nvPr>
        </p:nvSpPr>
        <p:spPr/>
        <p:txBody>
          <a:bodyPr/>
          <a:lstStyle/>
          <a:p>
            <a:r>
              <a:rPr lang="en-US" smtClean="0"/>
              <a:t>STP Principles and Configuration</a:t>
            </a:r>
            <a:endParaRPr lang="en-US" altLang="zh-CN"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599423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Basic Concepts: PID</a:t>
            </a:r>
            <a:endParaRPr lang="en-US" altLang="zh-CN" dirty="0"/>
          </a:p>
        </p:txBody>
      </p:sp>
      <p:sp>
        <p:nvSpPr>
          <p:cNvPr id="17" name="圆角矩形 16"/>
          <p:cNvSpPr/>
          <p:nvPr/>
        </p:nvSpPr>
        <p:spPr>
          <a:xfrm>
            <a:off x="5879976" y="2163281"/>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Port ID (PID)</a:t>
            </a:r>
            <a:endParaRPr lang="en-US" b="1" dirty="0">
              <a:solidFill>
                <a:prstClr val="white"/>
              </a:solidFill>
              <a:latin typeface="Huawei Sans" panose="020C0503030203020204" pitchFamily="34" charset="0"/>
            </a:endParaRPr>
          </a:p>
        </p:txBody>
      </p:sp>
      <p:sp>
        <p:nvSpPr>
          <p:cNvPr id="18" name="圆角矩形 17"/>
          <p:cNvSpPr/>
          <p:nvPr/>
        </p:nvSpPr>
        <p:spPr>
          <a:xfrm>
            <a:off x="5879976" y="2612815"/>
            <a:ext cx="5688632" cy="2663769"/>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An STP-enabled switch uses PIDs to identify ports. A PID is used to elect a designated port in a specific scenario.</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 PID consists of the leftmost four bits (port priority) and the rightmost 12 bits (port number).</a:t>
            </a: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An STP-enabled port maintains a default port priority, which is 128 on Huawei switches. You can run a command to change the priority as required.</a:t>
            </a:r>
            <a:endParaRPr lang="en-US" altLang="zh-CN" sz="1600" dirty="0">
              <a:solidFill>
                <a:prstClr val="black"/>
              </a:solidFill>
              <a:latin typeface="Huawei Sans" panose="020C0503030203020204" pitchFamily="34" charset="0"/>
            </a:endParaRPr>
          </a:p>
        </p:txBody>
      </p:sp>
      <p:sp>
        <p:nvSpPr>
          <p:cNvPr id="28" name="文本框 27"/>
          <p:cNvSpPr txBox="1"/>
          <p:nvPr/>
        </p:nvSpPr>
        <p:spPr>
          <a:xfrm>
            <a:off x="657337"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29" name="文本框 28"/>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30" name="组合 29"/>
          <p:cNvGrpSpPr/>
          <p:nvPr/>
        </p:nvGrpSpPr>
        <p:grpSpPr>
          <a:xfrm flipV="1">
            <a:off x="1609745" y="2673501"/>
            <a:ext cx="2745630" cy="2115270"/>
            <a:chOff x="6600056" y="4353447"/>
            <a:chExt cx="1296144" cy="833967"/>
          </a:xfrm>
        </p:grpSpPr>
        <p:cxnSp>
          <p:nvCxnSpPr>
            <p:cNvPr id="31" name="直接连接符 3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3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36" name="文本框 35"/>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37" name="文本框 36"/>
          <p:cNvSpPr txBox="1"/>
          <p:nvPr/>
        </p:nvSpPr>
        <p:spPr>
          <a:xfrm>
            <a:off x="1702858" y="2274261"/>
            <a:ext cx="1273105"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PID=128.24</a:t>
            </a:r>
            <a:endParaRPr lang="en-US" altLang="zh-CN" sz="1600" dirty="0">
              <a:solidFill>
                <a:srgbClr val="EC7061"/>
              </a:solidFill>
              <a:latin typeface="Huawei Sans" panose="020C0503030203020204" pitchFamily="34" charset="0"/>
              <a:ea typeface="微软雅黑"/>
            </a:endParaRPr>
          </a:p>
        </p:txBody>
      </p:sp>
      <p:sp>
        <p:nvSpPr>
          <p:cNvPr id="38" name="文本框 37"/>
          <p:cNvSpPr txBox="1"/>
          <p:nvPr/>
        </p:nvSpPr>
        <p:spPr>
          <a:xfrm>
            <a:off x="3020673" y="2274261"/>
            <a:ext cx="1273105"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PID=128.24</a:t>
            </a:r>
            <a:endParaRPr lang="en-US" altLang="zh-CN" sz="1600" dirty="0">
              <a:solidFill>
                <a:srgbClr val="EC7061"/>
              </a:solidFill>
              <a:latin typeface="Huawei Sans" panose="020C0503030203020204" pitchFamily="34" charset="0"/>
              <a:ea typeface="微软雅黑"/>
            </a:endParaRPr>
          </a:p>
        </p:txBody>
      </p:sp>
      <p:sp>
        <p:nvSpPr>
          <p:cNvPr id="39" name="文本框 38"/>
          <p:cNvSpPr txBox="1"/>
          <p:nvPr/>
        </p:nvSpPr>
        <p:spPr>
          <a:xfrm>
            <a:off x="585978" y="2855505"/>
            <a:ext cx="1273105"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PID=128.23</a:t>
            </a:r>
            <a:endParaRPr lang="en-US" altLang="zh-CN" sz="1600" dirty="0">
              <a:solidFill>
                <a:srgbClr val="EC7061"/>
              </a:solidFill>
              <a:latin typeface="Huawei Sans" panose="020C0503030203020204" pitchFamily="34" charset="0"/>
              <a:ea typeface="微软雅黑"/>
            </a:endParaRPr>
          </a:p>
        </p:txBody>
      </p:sp>
      <p:sp>
        <p:nvSpPr>
          <p:cNvPr id="40" name="文本框 39"/>
          <p:cNvSpPr txBox="1"/>
          <p:nvPr/>
        </p:nvSpPr>
        <p:spPr>
          <a:xfrm>
            <a:off x="1422357" y="4241556"/>
            <a:ext cx="1273105"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PID=128.21</a:t>
            </a:r>
            <a:endParaRPr lang="en-US" altLang="zh-CN" sz="1600" dirty="0">
              <a:solidFill>
                <a:srgbClr val="EC7061"/>
              </a:solidFill>
              <a:latin typeface="Huawei Sans" panose="020C0503030203020204" pitchFamily="34" charset="0"/>
              <a:ea typeface="微软雅黑"/>
            </a:endParaRPr>
          </a:p>
        </p:txBody>
      </p:sp>
      <p:pic>
        <p:nvPicPr>
          <p:cNvPr id="4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42" name="文本框 41"/>
          <p:cNvSpPr txBox="1"/>
          <p:nvPr/>
        </p:nvSpPr>
        <p:spPr>
          <a:xfrm>
            <a:off x="4139837" y="2855505"/>
            <a:ext cx="1273105"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PID=128.23</a:t>
            </a:r>
            <a:endParaRPr lang="en-US" altLang="zh-CN" sz="1600" dirty="0">
              <a:solidFill>
                <a:srgbClr val="EC7061"/>
              </a:solidFill>
              <a:latin typeface="Huawei Sans" panose="020C0503030203020204" pitchFamily="34" charset="0"/>
              <a:ea typeface="微软雅黑"/>
            </a:endParaRPr>
          </a:p>
        </p:txBody>
      </p:sp>
      <p:sp>
        <p:nvSpPr>
          <p:cNvPr id="43" name="文本框 42"/>
          <p:cNvSpPr txBox="1"/>
          <p:nvPr/>
        </p:nvSpPr>
        <p:spPr>
          <a:xfrm>
            <a:off x="3234078" y="4241556"/>
            <a:ext cx="1273105"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PID=128.22</a:t>
            </a:r>
            <a:endParaRPr lang="en-US" altLang="zh-CN" sz="1600" dirty="0">
              <a:solidFill>
                <a:srgbClr val="EC7061"/>
              </a:solidFill>
              <a:latin typeface="Huawei Sans" panose="020C0503030203020204" pitchFamily="34" charset="0"/>
              <a:ea typeface="微软雅黑"/>
            </a:endParaRPr>
          </a:p>
        </p:txBody>
      </p:sp>
      <p:sp>
        <p:nvSpPr>
          <p:cNvPr id="27" name="五边形 26"/>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44" name="燕尾形 43"/>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45" name="燕尾形 44"/>
          <p:cNvSpPr/>
          <p:nvPr/>
        </p:nvSpPr>
        <p:spPr bwMode="auto">
          <a:xfrm>
            <a:off x="8595256"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46" name="燕尾形 45"/>
          <p:cNvSpPr/>
          <p:nvPr/>
        </p:nvSpPr>
        <p:spPr bwMode="auto">
          <a:xfrm>
            <a:off x="9286950"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47" name="燕尾形 46"/>
          <p:cNvSpPr/>
          <p:nvPr/>
        </p:nvSpPr>
        <p:spPr bwMode="auto">
          <a:xfrm>
            <a:off x="9978644"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b="1" dirty="0" smtClean="0">
                <a:solidFill>
                  <a:srgbClr val="F4FBFE"/>
                </a:solidFill>
                <a:latin typeface="Huawei Sans" panose="020C0503030203020204" pitchFamily="34" charset="0"/>
              </a:rPr>
              <a:t>PID</a:t>
            </a:r>
            <a:endParaRPr lang="en-US" altLang="zh-CN" sz="900" b="1" kern="0" dirty="0">
              <a:solidFill>
                <a:srgbClr val="F4FBFE"/>
              </a:solidFill>
              <a:latin typeface="Huawei Sans" panose="020C0503030203020204" pitchFamily="34" charset="0"/>
            </a:endParaRPr>
          </a:p>
        </p:txBody>
      </p:sp>
      <p:sp>
        <p:nvSpPr>
          <p:cNvPr id="54" name="燕尾形 53"/>
          <p:cNvSpPr/>
          <p:nvPr/>
        </p:nvSpPr>
        <p:spPr bwMode="auto">
          <a:xfrm>
            <a:off x="10670338" y="105315"/>
            <a:ext cx="78120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BPDU</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3577339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Basic Concepts: BPDU</a:t>
            </a:r>
            <a:endParaRPr lang="en-US" altLang="zh-CN" dirty="0"/>
          </a:p>
        </p:txBody>
      </p:sp>
      <p:cxnSp>
        <p:nvCxnSpPr>
          <p:cNvPr id="22" name="直接箭头连接符 21"/>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2402693" y="3517246"/>
            <a:ext cx="386048" cy="607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3176379" y="3470724"/>
            <a:ext cx="430000" cy="6545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081651" y="2785290"/>
            <a:ext cx="855385"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a:spLocks noChangeAspect="1"/>
          </p:cNvSpPr>
          <p:nvPr/>
        </p:nvSpPr>
        <p:spPr>
          <a:xfrm>
            <a:off x="3114364" y="3985353"/>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28" name="椭圆 27"/>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29" name="椭圆 28"/>
          <p:cNvSpPr>
            <a:spLocks noChangeAspect="1"/>
          </p:cNvSpPr>
          <p:nvPr/>
        </p:nvSpPr>
        <p:spPr>
          <a:xfrm>
            <a:off x="3780563" y="27051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cxnSp>
        <p:nvCxnSpPr>
          <p:cNvPr id="30" name="直接箭头连接符 29"/>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2" name="椭圆 31"/>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3" name="椭圆 32"/>
          <p:cNvSpPr>
            <a:spLocks noChangeAspect="1"/>
          </p:cNvSpPr>
          <p:nvPr/>
        </p:nvSpPr>
        <p:spPr>
          <a:xfrm>
            <a:off x="714775" y="519916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4" name="椭圆 33"/>
          <p:cNvSpPr>
            <a:spLocks noChangeAspect="1"/>
          </p:cNvSpPr>
          <p:nvPr/>
        </p:nvSpPr>
        <p:spPr>
          <a:xfrm>
            <a:off x="2665542" y="398510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5" name="文本框 34"/>
          <p:cNvSpPr txBox="1"/>
          <p:nvPr/>
        </p:nvSpPr>
        <p:spPr>
          <a:xfrm>
            <a:off x="923104" y="5146394"/>
            <a:ext cx="2191260" cy="338554"/>
          </a:xfrm>
          <a:prstGeom prst="rect">
            <a:avLst/>
          </a:prstGeom>
          <a:noFill/>
        </p:spPr>
        <p:txBody>
          <a:bodyPr wrap="square" rtlCol="0">
            <a:spAutoFit/>
          </a:bodyPr>
          <a:lstStyle/>
          <a:p>
            <a:pPr fontAlgn="ctr">
              <a:spcBef>
                <a:spcPts val="0"/>
              </a:spcBef>
              <a:spcAft>
                <a:spcPts val="0"/>
              </a:spcAft>
            </a:pPr>
            <a:r>
              <a:rPr lang="en-US" sz="1600" dirty="0" smtClean="0">
                <a:latin typeface="Huawei Sans" panose="020C0503030203020204" pitchFamily="34" charset="0"/>
              </a:rPr>
              <a:t>Configuration BPDU</a:t>
            </a:r>
            <a:endParaRPr lang="en-US" sz="1600" dirty="0">
              <a:latin typeface="Huawei Sans" panose="020C0503030203020204" pitchFamily="34" charset="0"/>
            </a:endParaRPr>
          </a:p>
        </p:txBody>
      </p:sp>
      <p:sp>
        <p:nvSpPr>
          <p:cNvPr id="36" name="圆角矩形 35"/>
          <p:cNvSpPr/>
          <p:nvPr/>
        </p:nvSpPr>
        <p:spPr>
          <a:xfrm>
            <a:off x="5879976" y="182733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b="1" dirty="0" smtClean="0">
                <a:solidFill>
                  <a:prstClr val="white"/>
                </a:solidFill>
                <a:latin typeface="Huawei Sans" panose="020C0503030203020204" pitchFamily="34" charset="0"/>
              </a:rPr>
              <a:t>Bridge Protocol Data Unit (BPDU)</a:t>
            </a:r>
            <a:endParaRPr lang="en-US" sz="1600" b="1" dirty="0">
              <a:solidFill>
                <a:prstClr val="white"/>
              </a:solidFill>
              <a:latin typeface="Huawei Sans" panose="020C0503030203020204" pitchFamily="34" charset="0"/>
            </a:endParaRPr>
          </a:p>
        </p:txBody>
      </p:sp>
      <p:sp>
        <p:nvSpPr>
          <p:cNvPr id="37" name="圆角矩形 36"/>
          <p:cNvSpPr/>
          <p:nvPr/>
        </p:nvSpPr>
        <p:spPr>
          <a:xfrm>
            <a:off x="5879976" y="2276872"/>
            <a:ext cx="5688632" cy="3203829"/>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BPDU is the basis for STP to work normally. </a:t>
            </a: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STP-enabled switches exchange BPDUs that carry important information.</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There are two types of BPDUs:</a:t>
            </a:r>
            <a:endParaRPr lang="en-US" altLang="zh-CN" sz="1600" dirty="0" smtClean="0">
              <a:solidFill>
                <a:prstClr val="black"/>
              </a:solidFill>
              <a:latin typeface="Huawei Sans" panose="020C0503030203020204" pitchFamily="34" charset="0"/>
            </a:endParaRPr>
          </a:p>
          <a:p>
            <a:pPr marL="447675" lvl="1" indent="-258763" fontAlgn="ctr">
              <a:lnSpc>
                <a:spcPct val="120000"/>
              </a:lnSpc>
              <a:spcBef>
                <a:spcPts val="0"/>
              </a:spcBef>
              <a:spcAft>
                <a:spcPts val="600"/>
              </a:spcAft>
              <a:buFont typeface="Wingdings" panose="05000000000000000000" pitchFamily="2" charset="2"/>
              <a:buChar char="Ø"/>
            </a:pPr>
            <a:r>
              <a:rPr lang="en-US" sz="1600" dirty="0" smtClean="0">
                <a:solidFill>
                  <a:prstClr val="black"/>
                </a:solidFill>
                <a:latin typeface="Huawei Sans" panose="020C0503030203020204" pitchFamily="34" charset="0"/>
              </a:rPr>
              <a:t>Configuration BPDU</a:t>
            </a:r>
            <a:endParaRPr lang="en-US" altLang="zh-CN" sz="1600" dirty="0" smtClean="0">
              <a:solidFill>
                <a:prstClr val="black"/>
              </a:solidFill>
              <a:latin typeface="Huawei Sans" panose="020C0503030203020204" pitchFamily="34" charset="0"/>
            </a:endParaRPr>
          </a:p>
          <a:p>
            <a:pPr marL="447675" lvl="1" indent="-258763" fontAlgn="ctr">
              <a:lnSpc>
                <a:spcPct val="120000"/>
              </a:lnSpc>
              <a:spcBef>
                <a:spcPts val="0"/>
              </a:spcBef>
              <a:spcAft>
                <a:spcPts val="600"/>
              </a:spcAft>
              <a:buFont typeface="Wingdings" panose="05000000000000000000" pitchFamily="2" charset="2"/>
              <a:buChar char="Ø"/>
            </a:pPr>
            <a:r>
              <a:rPr lang="en-US" sz="1600" dirty="0" smtClean="0">
                <a:solidFill>
                  <a:prstClr val="black"/>
                </a:solidFill>
                <a:latin typeface="Huawei Sans" panose="020C0503030203020204" pitchFamily="34" charset="0"/>
              </a:rPr>
              <a:t>Topology Change Notification (TCN) BPDU</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Configuration BPDUs are the key to STP topology calculation. TCN BPDUs are triggered only when the network topology changes.</a:t>
            </a:r>
            <a:endParaRPr lang="en-US" altLang="zh-CN" sz="1600" dirty="0">
              <a:solidFill>
                <a:prstClr val="black"/>
              </a:solidFill>
              <a:latin typeface="Huawei Sans" panose="020C0503030203020204" pitchFamily="34" charset="0"/>
            </a:endParaRPr>
          </a:p>
        </p:txBody>
      </p:sp>
      <p:sp>
        <p:nvSpPr>
          <p:cNvPr id="38" name="文本框 37"/>
          <p:cNvSpPr txBox="1"/>
          <p:nvPr/>
        </p:nvSpPr>
        <p:spPr>
          <a:xfrm>
            <a:off x="619237" y="2427271"/>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573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47" name="五边形 46"/>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48" name="燕尾形 47"/>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49" name="燕尾形 48"/>
          <p:cNvSpPr/>
          <p:nvPr/>
        </p:nvSpPr>
        <p:spPr bwMode="auto">
          <a:xfrm>
            <a:off x="8595256"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50" name="燕尾形 49"/>
          <p:cNvSpPr/>
          <p:nvPr/>
        </p:nvSpPr>
        <p:spPr bwMode="auto">
          <a:xfrm>
            <a:off x="9286950"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52" name="燕尾形 51"/>
          <p:cNvSpPr/>
          <p:nvPr/>
        </p:nvSpPr>
        <p:spPr bwMode="auto">
          <a:xfrm>
            <a:off x="9978644"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53" name="燕尾形 52"/>
          <p:cNvSpPr/>
          <p:nvPr/>
        </p:nvSpPr>
        <p:spPr bwMode="auto">
          <a:xfrm>
            <a:off x="10670338"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b="1" dirty="0" smtClean="0">
                <a:solidFill>
                  <a:schemeClr val="bg1"/>
                </a:solidFill>
                <a:latin typeface="Huawei Sans" panose="020C0503030203020204" pitchFamily="34" charset="0"/>
              </a:rPr>
              <a:t>BPDU</a:t>
            </a:r>
            <a:endParaRPr lang="en-US" altLang="zh-CN" sz="900" b="1" kern="0" dirty="0">
              <a:solidFill>
                <a:schemeClr val="bg1"/>
              </a:solidFill>
              <a:latin typeface="Huawei Sans" panose="020C0503030203020204" pitchFamily="34" charset="0"/>
            </a:endParaRPr>
          </a:p>
        </p:txBody>
      </p:sp>
    </p:spTree>
    <p:extLst>
      <p:ext uri="{BB962C8B-B14F-4D97-AF65-F5344CB8AC3E}">
        <p14:creationId xmlns:p14="http://schemas.microsoft.com/office/powerpoint/2010/main" val="795175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Format of Configuration BPDUs</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759461540"/>
              </p:ext>
            </p:extLst>
          </p:nvPr>
        </p:nvGraphicFramePr>
        <p:xfrm>
          <a:off x="860659" y="1906952"/>
          <a:ext cx="10590879" cy="4317663"/>
        </p:xfrm>
        <a:graphic>
          <a:graphicData uri="http://schemas.openxmlformats.org/drawingml/2006/table">
            <a:tbl>
              <a:tblPr firstRow="1" firstCol="1" lastRow="1" lastCol="1" bandRow="1" bandCol="1">
                <a:tableStyleId>{5940675A-B579-460E-94D1-54222C63F5DA}</a:tableStyleId>
              </a:tblPr>
              <a:tblGrid>
                <a:gridCol w="522253"/>
                <a:gridCol w="1285546"/>
                <a:gridCol w="8783080"/>
              </a:tblGrid>
              <a:tr h="179364">
                <a:tc>
                  <a:txBody>
                    <a:bodyPr/>
                    <a:lstStyle/>
                    <a:p>
                      <a:pPr algn="l" fontAlgn="ctr">
                        <a:lnSpc>
                          <a:spcPts val="1600"/>
                        </a:lnSpc>
                        <a:spcAft>
                          <a:spcPts val="0"/>
                        </a:spcAft>
                      </a:pPr>
                      <a:r>
                        <a:rPr lang="en-US" sz="1400" b="1" dirty="0" smtClean="0">
                          <a:solidFill>
                            <a:schemeClr val="bg1"/>
                          </a:solidFill>
                          <a:latin typeface="Huawei Sans" panose="020C0503030203020204" pitchFamily="34" charset="0"/>
                        </a:rPr>
                        <a:t>Byte</a:t>
                      </a:r>
                      <a:endParaRPr lang="en-US" altLang="zh-CN" sz="1400" b="1" kern="100" dirty="0">
                        <a:solidFill>
                          <a:schemeClr val="bg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fontAlgn="ctr">
                        <a:lnSpc>
                          <a:spcPts val="1600"/>
                        </a:lnSpc>
                        <a:spcAft>
                          <a:spcPts val="0"/>
                        </a:spcAft>
                      </a:pPr>
                      <a:r>
                        <a:rPr lang="en-US" sz="1400" b="1" dirty="0" smtClean="0">
                          <a:solidFill>
                            <a:schemeClr val="bg1"/>
                          </a:solidFill>
                          <a:latin typeface="Huawei Sans" panose="020C0503030203020204" pitchFamily="34" charset="0"/>
                        </a:rPr>
                        <a:t>Field</a:t>
                      </a:r>
                      <a:endParaRPr lang="en-US" altLang="zh-CN" sz="1400" b="1" kern="100" dirty="0">
                        <a:solidFill>
                          <a:schemeClr val="bg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fontAlgn="ctr">
                        <a:lnSpc>
                          <a:spcPts val="1600"/>
                        </a:lnSpc>
                        <a:spcAft>
                          <a:spcPts val="0"/>
                        </a:spcAft>
                      </a:pPr>
                      <a:r>
                        <a:rPr lang="en-US" sz="1400" b="1" dirty="0" smtClean="0">
                          <a:solidFill>
                            <a:schemeClr val="bg1"/>
                          </a:solidFill>
                          <a:latin typeface="Huawei Sans" panose="020C0503030203020204" pitchFamily="34" charset="0"/>
                        </a:rPr>
                        <a:t>Description</a:t>
                      </a:r>
                      <a:endParaRPr lang="en-US" altLang="zh-CN" sz="1400" b="1" kern="100" dirty="0">
                        <a:solidFill>
                          <a:schemeClr val="bg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277056">
                <a:tc>
                  <a:txBody>
                    <a:bodyPr/>
                    <a:lstStyle/>
                    <a:p>
                      <a:pPr algn="l" fontAlgn="ctr">
                        <a:lnSpc>
                          <a:spcPts val="1600"/>
                        </a:lnSpc>
                        <a:spcAft>
                          <a:spcPts val="0"/>
                        </a:spcAft>
                      </a:pPr>
                      <a:r>
                        <a:rPr lang="en-US" sz="1400" dirty="0" smtClean="0">
                          <a:latin typeface="Huawei Sans" panose="020C0503030203020204" pitchFamily="34" charset="0"/>
                        </a:rPr>
                        <a:t>2</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PID</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For STP, the value of this field is always 0.</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277056">
                <a:tc>
                  <a:txBody>
                    <a:bodyPr/>
                    <a:lstStyle/>
                    <a:p>
                      <a:pPr algn="l" fontAlgn="ctr">
                        <a:lnSpc>
                          <a:spcPts val="1600"/>
                        </a:lnSpc>
                        <a:spcAft>
                          <a:spcPts val="0"/>
                        </a:spcAft>
                      </a:pPr>
                      <a:r>
                        <a:rPr lang="en-US" sz="1400" dirty="0" smtClean="0">
                          <a:latin typeface="Huawei Sans" panose="020C0503030203020204" pitchFamily="34" charset="0"/>
                        </a:rPr>
                        <a:t>1</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PVI</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For STP, the value of this field is always 0.</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277056">
                <a:tc>
                  <a:txBody>
                    <a:bodyPr/>
                    <a:lstStyle/>
                    <a:p>
                      <a:pPr algn="l" fontAlgn="ctr">
                        <a:lnSpc>
                          <a:spcPts val="1600"/>
                        </a:lnSpc>
                        <a:spcAft>
                          <a:spcPts val="0"/>
                        </a:spcAft>
                      </a:pPr>
                      <a:r>
                        <a:rPr lang="en-US" sz="1400" dirty="0" smtClean="0">
                          <a:latin typeface="Huawei Sans" panose="020C0503030203020204" pitchFamily="34" charset="0"/>
                        </a:rPr>
                        <a:t>1</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BPDU Type </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Type of BPDUs. The value 0x00 indicates a configuration BPDU and the value 0x80 indicates a TCN BPDU.</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58728">
                <a:tc>
                  <a:txBody>
                    <a:bodyPr/>
                    <a:lstStyle/>
                    <a:p>
                      <a:pPr algn="l" fontAlgn="ctr">
                        <a:lnSpc>
                          <a:spcPts val="1600"/>
                        </a:lnSpc>
                        <a:spcAft>
                          <a:spcPts val="0"/>
                        </a:spcAft>
                      </a:pPr>
                      <a:r>
                        <a:rPr lang="en-US" sz="1400" dirty="0" smtClean="0">
                          <a:latin typeface="Huawei Sans" panose="020C0503030203020204" pitchFamily="34" charset="0"/>
                        </a:rPr>
                        <a:t>1</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Flags</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STP uses only the leftmost two bits and the rightmost two bits: Topology Change Acknowledgment (TCA) and Topology Change (TC).</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277056">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8</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Root D</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BID of the root bridge.</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277056">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4</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RPC</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STP cost of the path from the current port to the root bridge.</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277056">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8</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Bridge ID</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BID of the sender.</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277056">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2</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Port ID</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lnSpc>
                          <a:spcPts val="1600"/>
                        </a:lnSpc>
                        <a:spcAft>
                          <a:spcPts val="0"/>
                        </a:spcAft>
                      </a:pPr>
                      <a:r>
                        <a:rPr lang="en-US" sz="1400" dirty="0" smtClean="0">
                          <a:solidFill>
                            <a:schemeClr val="tx1"/>
                          </a:solidFill>
                          <a:latin typeface="Huawei Sans" panose="020C0503030203020204" pitchFamily="34" charset="0"/>
                        </a:rPr>
                        <a:t>ID of the port that sends this BPDU, which consists of the port priority and port number.</a:t>
                      </a:r>
                      <a:endParaRPr lang="en-US" altLang="zh-CN" sz="1400" b="0" kern="100" dirty="0">
                        <a:solidFill>
                          <a:schemeClr val="tx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r>
              <a:tr h="475615">
                <a:tc>
                  <a:txBody>
                    <a:bodyPr/>
                    <a:lstStyle/>
                    <a:p>
                      <a:pPr algn="l" fontAlgn="ctr">
                        <a:lnSpc>
                          <a:spcPts val="1600"/>
                        </a:lnSpc>
                        <a:spcAft>
                          <a:spcPts val="0"/>
                        </a:spcAft>
                      </a:pPr>
                      <a:r>
                        <a:rPr lang="en-US" sz="1400" dirty="0" smtClean="0">
                          <a:latin typeface="Huawei Sans" panose="020C0503030203020204" pitchFamily="34" charset="0"/>
                        </a:rPr>
                        <a:t>2</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Message Age</a:t>
                      </a:r>
                      <a:endParaRPr lang="en-US" altLang="zh-CN" sz="1400" kern="100" dirty="0">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Number of seconds after a BPDU is sent from the root bridge. The value </a:t>
                      </a:r>
                      <a:r>
                        <a:rPr lang="en-US" altLang="zh-CN" sz="1400" dirty="0" smtClean="0">
                          <a:latin typeface="Huawei Sans" panose="020C0503030203020204" pitchFamily="34" charset="0"/>
                        </a:rPr>
                        <a:t>in</a:t>
                      </a:r>
                      <a:r>
                        <a:rPr lang="en-US" sz="1400" dirty="0" smtClean="0">
                          <a:latin typeface="Huawei Sans" panose="020C0503030203020204" pitchFamily="34" charset="0"/>
                        </a:rPr>
                        <a:t>creases </a:t>
                      </a:r>
                      <a:r>
                        <a:rPr lang="en-US" sz="1400" dirty="0" smtClean="0">
                          <a:latin typeface="Huawei Sans" panose="020C0503030203020204" pitchFamily="34" charset="0"/>
                        </a:rPr>
                        <a:t>by 1 each time the BPDU passes through a network bridge. It refers to the </a:t>
                      </a:r>
                      <a:r>
                        <a:rPr lang="en-US" sz="1400" dirty="0" smtClean="0">
                          <a:latin typeface="Huawei Sans" panose="020C0503030203020204" pitchFamily="34" charset="0"/>
                        </a:rPr>
                        <a:t>number </a:t>
                      </a:r>
                      <a:r>
                        <a:rPr lang="en-US" sz="1400" dirty="0" smtClean="0">
                          <a:latin typeface="Huawei Sans" panose="020C0503030203020204" pitchFamily="34" charset="0"/>
                        </a:rPr>
                        <a:t>of hops to the root bridge.</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538092">
                <a:tc>
                  <a:txBody>
                    <a:bodyPr/>
                    <a:lstStyle/>
                    <a:p>
                      <a:pPr algn="l" fontAlgn="ctr">
                        <a:lnSpc>
                          <a:spcPts val="1600"/>
                        </a:lnSpc>
                        <a:spcAft>
                          <a:spcPts val="0"/>
                        </a:spcAft>
                      </a:pPr>
                      <a:r>
                        <a:rPr lang="en-US" sz="1400" dirty="0" smtClean="0">
                          <a:latin typeface="Huawei Sans" panose="020C0503030203020204" pitchFamily="34" charset="0"/>
                        </a:rPr>
                        <a:t>2</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Max Age</a:t>
                      </a:r>
                      <a:endParaRPr lang="en-US" altLang="zh-CN" sz="1400" kern="100" dirty="0">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If the bridge does not receive any BPDU for a period of time and the lifetime of the network bridge reaches the maximum, the network bridge considers that the link connected to the port is faulty.</a:t>
                      </a:r>
                      <a:endParaRPr lang="en-US" altLang="zh-CN" sz="1400" kern="100" dirty="0" smtClean="0">
                        <a:effectLst/>
                        <a:latin typeface="Huawei Sans" panose="020C0503030203020204" pitchFamily="34" charset="0"/>
                      </a:endParaRPr>
                    </a:p>
                    <a:p>
                      <a:pPr algn="l" fontAlgn="ctr">
                        <a:lnSpc>
                          <a:spcPts val="1600"/>
                        </a:lnSpc>
                        <a:spcAft>
                          <a:spcPts val="0"/>
                        </a:spcAft>
                      </a:pPr>
                      <a:r>
                        <a:rPr lang="en-US" sz="1400" dirty="0" smtClean="0">
                          <a:latin typeface="Huawei Sans" panose="020C0503030203020204" pitchFamily="34" charset="0"/>
                        </a:rPr>
                        <a:t>The default value is 20s.</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277056">
                <a:tc>
                  <a:txBody>
                    <a:bodyPr/>
                    <a:lstStyle/>
                    <a:p>
                      <a:pPr algn="l" fontAlgn="ctr">
                        <a:lnSpc>
                          <a:spcPts val="1600"/>
                        </a:lnSpc>
                        <a:spcAft>
                          <a:spcPts val="0"/>
                        </a:spcAft>
                      </a:pPr>
                      <a:r>
                        <a:rPr lang="en-US" sz="1400" dirty="0" smtClean="0">
                          <a:latin typeface="Huawei Sans" panose="020C0503030203020204" pitchFamily="34" charset="0"/>
                        </a:rPr>
                        <a:t>2</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Hello Time </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Interval at which the root bridge sends configuration BPDUs. The default value is 2s.</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58728">
                <a:tc>
                  <a:txBody>
                    <a:bodyPr/>
                    <a:lstStyle/>
                    <a:p>
                      <a:pPr algn="l" fontAlgn="ctr">
                        <a:lnSpc>
                          <a:spcPts val="1600"/>
                        </a:lnSpc>
                        <a:spcAft>
                          <a:spcPts val="0"/>
                        </a:spcAft>
                      </a:pPr>
                      <a:r>
                        <a:rPr lang="en-US" sz="1400" dirty="0" smtClean="0">
                          <a:latin typeface="Huawei Sans" panose="020C0503030203020204" pitchFamily="34" charset="0"/>
                        </a:rPr>
                        <a:t>2</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Forward Delay</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lnSpc>
                          <a:spcPts val="1600"/>
                        </a:lnSpc>
                        <a:spcAft>
                          <a:spcPts val="0"/>
                        </a:spcAft>
                      </a:pPr>
                      <a:r>
                        <a:rPr lang="en-US" sz="1400" dirty="0" smtClean="0">
                          <a:latin typeface="Huawei Sans" panose="020C0503030203020204" pitchFamily="34" charset="0"/>
                        </a:rPr>
                        <a:t>Time that is spent in Listening or Learning state. The default value is 15s.</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934435155"/>
              </p:ext>
            </p:extLst>
          </p:nvPr>
        </p:nvGraphicFramePr>
        <p:xfrm>
          <a:off x="1337580" y="1283851"/>
          <a:ext cx="9516840" cy="457180"/>
        </p:xfrm>
        <a:graphic>
          <a:graphicData uri="http://schemas.openxmlformats.org/drawingml/2006/table">
            <a:tbl>
              <a:tblPr/>
              <a:tblGrid>
                <a:gridCol w="666585"/>
                <a:gridCol w="608328"/>
                <a:gridCol w="883007"/>
                <a:gridCol w="784892"/>
                <a:gridCol w="866233"/>
                <a:gridCol w="697401"/>
                <a:gridCol w="889699"/>
                <a:gridCol w="686784"/>
                <a:gridCol w="1111502"/>
                <a:gridCol w="804565"/>
                <a:gridCol w="740916"/>
                <a:gridCol w="776928"/>
              </a:tblGrid>
              <a:tr h="378996">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PID</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PVI</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BPDU Type</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Flags</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Root ID</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RPC</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b="0" dirty="0" smtClean="0">
                          <a:latin typeface="Huawei Sans" panose="020C0503030203020204" pitchFamily="34" charset="0"/>
                          <a:ea typeface="微软雅黑" panose="020B0503020204020204" pitchFamily="34" charset="-122"/>
                          <a:cs typeface="Arial" pitchFamily="34" charset="0"/>
                        </a:rPr>
                        <a:t>Bridge</a:t>
                      </a:r>
                      <a:r>
                        <a:rPr lang="en-US" altLang="zh-CN" sz="1200" b="0" baseline="0" dirty="0" smtClean="0">
                          <a:latin typeface="Huawei Sans" panose="020C0503030203020204" pitchFamily="34" charset="0"/>
                          <a:ea typeface="微软雅黑" panose="020B0503020204020204" pitchFamily="34" charset="-122"/>
                          <a:cs typeface="Arial" pitchFamily="34" charset="0"/>
                        </a:rPr>
                        <a:t> ID</a:t>
                      </a:r>
                      <a:endParaRPr lang="en-US" altLang="zh-CN" sz="1200" b="0" dirty="0">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Port ID</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Message</a:t>
                      </a:r>
                    </a:p>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Age</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Max Age</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Hello Time</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Arial"/>
                          <a:ea typeface="微软雅黑"/>
                        </a:defRPr>
                      </a:lvl1pPr>
                      <a:lvl2pPr marL="457200" algn="l" defTabSz="914400" rtl="0" eaLnBrk="1" latinLnBrk="0" hangingPunct="1">
                        <a:defRPr sz="1800" kern="1200">
                          <a:solidFill>
                            <a:schemeClr val="tx1"/>
                          </a:solidFill>
                          <a:latin typeface="Arial"/>
                          <a:ea typeface="微软雅黑"/>
                        </a:defRPr>
                      </a:lvl2pPr>
                      <a:lvl3pPr marL="914400" algn="l" defTabSz="914400" rtl="0" eaLnBrk="1" latinLnBrk="0" hangingPunct="1">
                        <a:defRPr sz="1800" kern="1200">
                          <a:solidFill>
                            <a:schemeClr val="tx1"/>
                          </a:solidFill>
                          <a:latin typeface="Arial"/>
                          <a:ea typeface="微软雅黑"/>
                        </a:defRPr>
                      </a:lvl3pPr>
                      <a:lvl4pPr marL="1371600" algn="l" defTabSz="914400" rtl="0" eaLnBrk="1" latinLnBrk="0" hangingPunct="1">
                        <a:defRPr sz="1800" kern="1200">
                          <a:solidFill>
                            <a:schemeClr val="tx1"/>
                          </a:solidFill>
                          <a:latin typeface="Arial"/>
                          <a:ea typeface="微软雅黑"/>
                        </a:defRPr>
                      </a:lvl4pPr>
                      <a:lvl5pPr marL="1828800" algn="l" defTabSz="914400" rtl="0" eaLnBrk="1" latinLnBrk="0" hangingPunct="1">
                        <a:defRPr sz="1800" kern="1200">
                          <a:solidFill>
                            <a:schemeClr val="tx1"/>
                          </a:solidFill>
                          <a:latin typeface="Arial"/>
                          <a:ea typeface="微软雅黑"/>
                        </a:defRPr>
                      </a:lvl5pPr>
                      <a:lvl6pPr marL="2286000" algn="l" defTabSz="914400" rtl="0" eaLnBrk="1" latinLnBrk="0" hangingPunct="1">
                        <a:defRPr sz="1800" kern="1200">
                          <a:solidFill>
                            <a:schemeClr val="tx1"/>
                          </a:solidFill>
                          <a:latin typeface="Arial"/>
                          <a:ea typeface="微软雅黑"/>
                        </a:defRPr>
                      </a:lvl6pPr>
                      <a:lvl7pPr marL="2743200" algn="l" defTabSz="914400" rtl="0" eaLnBrk="1" latinLnBrk="0" hangingPunct="1">
                        <a:defRPr sz="1800" kern="1200">
                          <a:solidFill>
                            <a:schemeClr val="tx1"/>
                          </a:solidFill>
                          <a:latin typeface="Arial"/>
                          <a:ea typeface="微软雅黑"/>
                        </a:defRPr>
                      </a:lvl7pPr>
                      <a:lvl8pPr marL="3200400" algn="l" defTabSz="914400" rtl="0" eaLnBrk="1" latinLnBrk="0" hangingPunct="1">
                        <a:defRPr sz="1800" kern="1200">
                          <a:solidFill>
                            <a:schemeClr val="tx1"/>
                          </a:solidFill>
                          <a:latin typeface="Arial"/>
                          <a:ea typeface="微软雅黑"/>
                        </a:defRPr>
                      </a:lvl8pPr>
                      <a:lvl9pPr marL="3657600" algn="l" defTabSz="914400" rtl="0" eaLnBrk="1" latinLnBrk="0" hangingPunct="1">
                        <a:defRPr sz="1800" kern="1200">
                          <a:solidFill>
                            <a:schemeClr val="tx1"/>
                          </a:solidFill>
                          <a:latin typeface="Arial"/>
                          <a:ea typeface="微软雅黑"/>
                        </a:defRPr>
                      </a:lvl9pPr>
                    </a:lstStyle>
                    <a:p>
                      <a:pPr algn="ctr" fontAlgn="ctr"/>
                      <a:r>
                        <a:rPr lang="en-US" altLang="zh-CN" sz="1200" dirty="0" smtClean="0">
                          <a:solidFill>
                            <a:schemeClr val="tx1"/>
                          </a:solidFill>
                          <a:latin typeface="Huawei Sans" panose="020C0503030203020204" pitchFamily="34" charset="0"/>
                          <a:ea typeface="微软雅黑" panose="020B0503020204020204" pitchFamily="34" charset="-122"/>
                          <a:cs typeface="Arial" pitchFamily="34" charset="0"/>
                        </a:rPr>
                        <a:t>Forward Delay</a:t>
                      </a:r>
                      <a:endParaRPr lang="en-US" altLang="zh-CN" sz="1200" dirty="0">
                        <a:solidFill>
                          <a:schemeClr val="tx1"/>
                        </a:solidFill>
                        <a:latin typeface="Huawei Sans" panose="020C0503030203020204" pitchFamily="34" charset="0"/>
                        <a:ea typeface="微软雅黑" panose="020B0503020204020204" pitchFamily="34" charset="-122"/>
                        <a:cs typeface="Arial" pitchFamily="34" charset="0"/>
                      </a:endParaRPr>
                    </a:p>
                  </a:txBody>
                  <a:tcPr marL="91441" marR="91441" marT="45710" marB="45710" anchor="ctr">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sp>
        <p:nvSpPr>
          <p:cNvPr id="11" name="五边形 10"/>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13" name="燕尾形 12"/>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14" name="燕尾形 13"/>
          <p:cNvSpPr/>
          <p:nvPr/>
        </p:nvSpPr>
        <p:spPr bwMode="auto">
          <a:xfrm>
            <a:off x="8595256"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15" name="燕尾形 14"/>
          <p:cNvSpPr/>
          <p:nvPr/>
        </p:nvSpPr>
        <p:spPr bwMode="auto">
          <a:xfrm>
            <a:off x="9286950"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16" name="燕尾形 15"/>
          <p:cNvSpPr/>
          <p:nvPr/>
        </p:nvSpPr>
        <p:spPr bwMode="auto">
          <a:xfrm>
            <a:off x="9978644"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17" name="燕尾形 16"/>
          <p:cNvSpPr/>
          <p:nvPr/>
        </p:nvSpPr>
        <p:spPr bwMode="auto">
          <a:xfrm>
            <a:off x="10670338"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b="1" dirty="0" smtClean="0">
                <a:solidFill>
                  <a:schemeClr val="bg1"/>
                </a:solidFill>
                <a:latin typeface="Huawei Sans" panose="020C0503030203020204" pitchFamily="34" charset="0"/>
              </a:rPr>
              <a:t>BPDU</a:t>
            </a:r>
            <a:endParaRPr lang="en-US" altLang="zh-CN" sz="900" b="1" kern="0" dirty="0">
              <a:solidFill>
                <a:schemeClr val="bg1"/>
              </a:solidFill>
              <a:latin typeface="Huawei Sans" panose="020C0503030203020204" pitchFamily="34" charset="0"/>
            </a:endParaRPr>
          </a:p>
        </p:txBody>
      </p:sp>
    </p:spTree>
    <p:extLst>
      <p:ext uri="{BB962C8B-B14F-4D97-AF65-F5344CB8AC3E}">
        <p14:creationId xmlns:p14="http://schemas.microsoft.com/office/powerpoint/2010/main" val="1903661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BPDU Comparison Rules</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502030678"/>
              </p:ext>
            </p:extLst>
          </p:nvPr>
        </p:nvGraphicFramePr>
        <p:xfrm>
          <a:off x="542961" y="1655808"/>
          <a:ext cx="2268252" cy="4176458"/>
        </p:xfrm>
        <a:graphic>
          <a:graphicData uri="http://schemas.openxmlformats.org/drawingml/2006/table">
            <a:tbl>
              <a:tblPr firstRow="1" firstCol="1" lastRow="1" lastCol="1" bandRow="1" bandCol="1">
                <a:tableStyleId>{5940675A-B579-460E-94D1-54222C63F5DA}</a:tableStyleId>
              </a:tblPr>
              <a:tblGrid>
                <a:gridCol w="2268252"/>
              </a:tblGrid>
              <a:tr h="321266">
                <a:tc>
                  <a:txBody>
                    <a:bodyPr/>
                    <a:lstStyle/>
                    <a:p>
                      <a:pPr algn="l" fontAlgn="ctr">
                        <a:lnSpc>
                          <a:spcPts val="1600"/>
                        </a:lnSpc>
                        <a:spcAft>
                          <a:spcPts val="0"/>
                        </a:spcAft>
                      </a:pPr>
                      <a:r>
                        <a:rPr lang="en-US" sz="1400" b="1" dirty="0" smtClean="0">
                          <a:solidFill>
                            <a:schemeClr val="bg1"/>
                          </a:solidFill>
                          <a:latin typeface="Huawei Sans" panose="020C0503030203020204" pitchFamily="34" charset="0"/>
                        </a:rPr>
                        <a:t>Field</a:t>
                      </a:r>
                      <a:endParaRPr lang="en-US" altLang="zh-CN" sz="1400" b="1" kern="100" dirty="0">
                        <a:solidFill>
                          <a:schemeClr val="bg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321266">
                <a:tc>
                  <a:txBody>
                    <a:bodyPr/>
                    <a:lstStyle/>
                    <a:p>
                      <a:pPr algn="l" fontAlgn="ctr">
                        <a:lnSpc>
                          <a:spcPts val="1600"/>
                        </a:lnSpc>
                        <a:spcAft>
                          <a:spcPts val="0"/>
                        </a:spcAft>
                      </a:pPr>
                      <a:r>
                        <a:rPr lang="en-US" sz="1400" dirty="0" smtClean="0">
                          <a:latin typeface="Huawei Sans" panose="020C0503030203020204" pitchFamily="34" charset="0"/>
                        </a:rPr>
                        <a:t>Protocol Identifier</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l" fontAlgn="ctr">
                        <a:lnSpc>
                          <a:spcPts val="1600"/>
                        </a:lnSpc>
                        <a:spcAft>
                          <a:spcPts val="0"/>
                        </a:spcAft>
                      </a:pPr>
                      <a:r>
                        <a:rPr lang="en-US" sz="1400" dirty="0" smtClean="0">
                          <a:latin typeface="Huawei Sans" panose="020C0503030203020204" pitchFamily="34" charset="0"/>
                        </a:rPr>
                        <a:t>Protocol Version Identifier</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l" fontAlgn="ctr">
                        <a:lnSpc>
                          <a:spcPts val="1600"/>
                        </a:lnSpc>
                        <a:spcAft>
                          <a:spcPts val="0"/>
                        </a:spcAft>
                      </a:pPr>
                      <a:r>
                        <a:rPr lang="en-US" sz="1400" dirty="0" smtClean="0">
                          <a:latin typeface="Huawei Sans" panose="020C0503030203020204" pitchFamily="34" charset="0"/>
                        </a:rPr>
                        <a:t>BPDU Type</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l" fontAlgn="ctr">
                        <a:lnSpc>
                          <a:spcPts val="1600"/>
                        </a:lnSpc>
                        <a:spcAft>
                          <a:spcPts val="0"/>
                        </a:spcAft>
                      </a:pPr>
                      <a:r>
                        <a:rPr lang="en-US" sz="1400" dirty="0" smtClean="0">
                          <a:latin typeface="Huawei Sans" panose="020C0503030203020204" pitchFamily="34" charset="0"/>
                        </a:rPr>
                        <a:t>Flags</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l" fontAlgn="ctr">
                        <a:lnSpc>
                          <a:spcPts val="1600"/>
                        </a:lnSpc>
                        <a:spcAft>
                          <a:spcPts val="0"/>
                        </a:spcAft>
                      </a:pPr>
                      <a:r>
                        <a:rPr lang="en-US" sz="1400" dirty="0" smtClean="0">
                          <a:solidFill>
                            <a:srgbClr val="EC7061"/>
                          </a:solidFill>
                          <a:latin typeface="Huawei Sans" panose="020C0503030203020204" pitchFamily="34" charset="0"/>
                        </a:rPr>
                        <a:t>Root Identifier</a:t>
                      </a:r>
                      <a:endParaRPr lang="en-US" altLang="zh-CN" sz="1400" b="0" kern="100" dirty="0">
                        <a:solidFill>
                          <a:srgbClr val="EC706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l" fontAlgn="ctr">
                        <a:lnSpc>
                          <a:spcPts val="1600"/>
                        </a:lnSpc>
                        <a:spcAft>
                          <a:spcPts val="0"/>
                        </a:spcAft>
                      </a:pPr>
                      <a:r>
                        <a:rPr lang="en-US" sz="1400" dirty="0" smtClean="0">
                          <a:solidFill>
                            <a:srgbClr val="EC7061"/>
                          </a:solidFill>
                          <a:latin typeface="Huawei Sans" panose="020C0503030203020204" pitchFamily="34" charset="0"/>
                        </a:rPr>
                        <a:t>Root Path Cost</a:t>
                      </a:r>
                      <a:endParaRPr lang="en-US" altLang="zh-CN" sz="1400" b="0" kern="100" dirty="0">
                        <a:solidFill>
                          <a:srgbClr val="EC706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l" fontAlgn="ctr">
                        <a:lnSpc>
                          <a:spcPts val="1600"/>
                        </a:lnSpc>
                        <a:spcAft>
                          <a:spcPts val="0"/>
                        </a:spcAft>
                      </a:pPr>
                      <a:r>
                        <a:rPr lang="en-US" sz="1400" dirty="0" smtClean="0">
                          <a:solidFill>
                            <a:srgbClr val="EC7061"/>
                          </a:solidFill>
                          <a:latin typeface="Huawei Sans" panose="020C0503030203020204" pitchFamily="34" charset="0"/>
                        </a:rPr>
                        <a:t>Bridge Identifier</a:t>
                      </a:r>
                      <a:endParaRPr lang="en-US" altLang="zh-CN" sz="1400" b="0" kern="100" dirty="0">
                        <a:solidFill>
                          <a:srgbClr val="EC706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l" fontAlgn="ctr">
                        <a:lnSpc>
                          <a:spcPts val="1600"/>
                        </a:lnSpc>
                        <a:spcAft>
                          <a:spcPts val="0"/>
                        </a:spcAft>
                      </a:pPr>
                      <a:r>
                        <a:rPr lang="en-US" sz="1400" dirty="0" smtClean="0">
                          <a:solidFill>
                            <a:srgbClr val="EC7061"/>
                          </a:solidFill>
                          <a:latin typeface="Huawei Sans" panose="020C0503030203020204" pitchFamily="34" charset="0"/>
                        </a:rPr>
                        <a:t>Port Identifier</a:t>
                      </a:r>
                      <a:endParaRPr lang="en-US" altLang="zh-CN" sz="1400" b="0" kern="100" dirty="0">
                        <a:solidFill>
                          <a:srgbClr val="EC706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1266">
                <a:tc>
                  <a:txBody>
                    <a:bodyPr/>
                    <a:lstStyle/>
                    <a:p>
                      <a:pPr algn="l" fontAlgn="ctr">
                        <a:lnSpc>
                          <a:spcPts val="1600"/>
                        </a:lnSpc>
                        <a:spcAft>
                          <a:spcPts val="0"/>
                        </a:spcAft>
                      </a:pPr>
                      <a:r>
                        <a:rPr lang="en-US" sz="1400" dirty="0" smtClean="0">
                          <a:latin typeface="Huawei Sans" panose="020C0503030203020204" pitchFamily="34" charset="0"/>
                        </a:rPr>
                        <a:t>Message Age</a:t>
                      </a:r>
                      <a:endParaRPr lang="en-US" altLang="zh-CN" sz="1400" kern="100" dirty="0">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l" fontAlgn="ctr">
                        <a:lnSpc>
                          <a:spcPts val="1600"/>
                        </a:lnSpc>
                        <a:spcAft>
                          <a:spcPts val="0"/>
                        </a:spcAft>
                      </a:pPr>
                      <a:r>
                        <a:rPr lang="en-US" sz="1400" dirty="0" smtClean="0">
                          <a:latin typeface="Huawei Sans" panose="020C0503030203020204" pitchFamily="34" charset="0"/>
                        </a:rPr>
                        <a:t>Max Age</a:t>
                      </a:r>
                      <a:endParaRPr lang="en-US" altLang="zh-CN" sz="1400" kern="100" dirty="0">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l" fontAlgn="ctr">
                        <a:lnSpc>
                          <a:spcPts val="1600"/>
                        </a:lnSpc>
                        <a:spcAft>
                          <a:spcPts val="0"/>
                        </a:spcAft>
                      </a:pPr>
                      <a:r>
                        <a:rPr lang="en-US" sz="1400" dirty="0" smtClean="0">
                          <a:latin typeface="Huawei Sans" panose="020C0503030203020204" pitchFamily="34" charset="0"/>
                        </a:rPr>
                        <a:t>Hello Time</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r h="321266">
                <a:tc>
                  <a:txBody>
                    <a:bodyPr/>
                    <a:lstStyle/>
                    <a:p>
                      <a:pPr algn="l" fontAlgn="ctr">
                        <a:lnSpc>
                          <a:spcPts val="1600"/>
                        </a:lnSpc>
                        <a:spcAft>
                          <a:spcPts val="0"/>
                        </a:spcAft>
                      </a:pPr>
                      <a:r>
                        <a:rPr lang="en-US" sz="1400" dirty="0" smtClean="0">
                          <a:latin typeface="Huawei Sans" panose="020C0503030203020204" pitchFamily="34" charset="0"/>
                        </a:rPr>
                        <a:t>Forward Delay</a:t>
                      </a:r>
                      <a:endParaRPr lang="en-US" altLang="zh-CN" sz="14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矩形 3"/>
          <p:cNvSpPr/>
          <p:nvPr/>
        </p:nvSpPr>
        <p:spPr>
          <a:xfrm>
            <a:off x="3107667" y="1556792"/>
            <a:ext cx="8638245" cy="3136243"/>
          </a:xfrm>
          <a:prstGeom prst="rect">
            <a:avLst/>
          </a:prstGeom>
        </p:spPr>
        <p:txBody>
          <a:bodyPr wrap="square">
            <a:spAutoFit/>
          </a:bodyPr>
          <a:lstStyle/>
          <a:p>
            <a:pPr fontAlgn="ctr">
              <a:lnSpc>
                <a:spcPct val="120000"/>
              </a:lnSpc>
              <a:spcAft>
                <a:spcPts val="600"/>
              </a:spcAft>
            </a:pPr>
            <a:r>
              <a:rPr lang="en-US" sz="1600" dirty="0" smtClean="0">
                <a:solidFill>
                  <a:prstClr val="black"/>
                </a:solidFill>
                <a:latin typeface="Huawei Sans" panose="020C0503030203020204" pitchFamily="34" charset="0"/>
              </a:rPr>
              <a:t>The core of STP is to calculate a loop-free topology on a switching network. During topology calculation, the comparison of configuration BPDUs is important. The Root Identifier, Root Path Cost, Bridge Identifier, and Port Identifier fields are the main fields of a configuration BPDU. STP-enabled switches compare the four fields.</a:t>
            </a:r>
          </a:p>
          <a:p>
            <a:pPr fontAlgn="ctr">
              <a:lnSpc>
                <a:spcPct val="120000"/>
              </a:lnSpc>
              <a:spcBef>
                <a:spcPts val="0"/>
              </a:spcBef>
              <a:spcAft>
                <a:spcPts val="600"/>
              </a:spcAft>
            </a:pPr>
            <a:r>
              <a:rPr lang="en-US" sz="1600" dirty="0" smtClean="0">
                <a:solidFill>
                  <a:prstClr val="black"/>
                </a:solidFill>
                <a:latin typeface="Huawei Sans" panose="020C0503030203020204" pitchFamily="34" charset="0"/>
              </a:rPr>
              <a:t>STP selects the optimal configuration BPDU in the following sequence:</a:t>
            </a:r>
          </a:p>
          <a:p>
            <a:pPr marL="342900" indent="-342900" fontAlgn="ctr">
              <a:lnSpc>
                <a:spcPct val="120000"/>
              </a:lnSpc>
              <a:spcBef>
                <a:spcPts val="0"/>
              </a:spcBef>
              <a:spcAft>
                <a:spcPts val="600"/>
              </a:spcAft>
              <a:buFont typeface="+mj-lt"/>
              <a:buAutoNum type="arabicPeriod"/>
            </a:pPr>
            <a:r>
              <a:rPr lang="en-US" sz="1600" dirty="0" smtClean="0">
                <a:solidFill>
                  <a:prstClr val="black"/>
                </a:solidFill>
                <a:latin typeface="Huawei Sans" panose="020C0503030203020204" pitchFamily="34" charset="0"/>
              </a:rPr>
              <a:t>Smallest BID of the root bridge</a:t>
            </a:r>
            <a:endParaRPr lang="en-US" altLang="zh-CN" sz="1600" dirty="0" smtClean="0">
              <a:solidFill>
                <a:prstClr val="black"/>
              </a:solidFill>
              <a:latin typeface="Huawei Sans" panose="020C0503030203020204" pitchFamily="34" charset="0"/>
            </a:endParaRPr>
          </a:p>
          <a:p>
            <a:pPr marL="342900" indent="-342900" fontAlgn="ctr">
              <a:lnSpc>
                <a:spcPct val="120000"/>
              </a:lnSpc>
              <a:spcBef>
                <a:spcPts val="0"/>
              </a:spcBef>
              <a:spcAft>
                <a:spcPts val="600"/>
              </a:spcAft>
              <a:buFont typeface="+mj-lt"/>
              <a:buAutoNum type="arabicPeriod"/>
            </a:pPr>
            <a:r>
              <a:rPr lang="en-US" sz="1600" dirty="0" smtClean="0">
                <a:solidFill>
                  <a:prstClr val="black"/>
                </a:solidFill>
                <a:latin typeface="Huawei Sans" panose="020C0503030203020204" pitchFamily="34" charset="0"/>
              </a:rPr>
              <a:t>Smallest RPC</a:t>
            </a:r>
            <a:endParaRPr lang="en-US" altLang="zh-CN" sz="1600" dirty="0" smtClean="0">
              <a:solidFill>
                <a:prstClr val="black"/>
              </a:solidFill>
              <a:latin typeface="Huawei Sans" panose="020C0503030203020204" pitchFamily="34" charset="0"/>
            </a:endParaRPr>
          </a:p>
          <a:p>
            <a:pPr marL="342900" indent="-342900" fontAlgn="ctr">
              <a:lnSpc>
                <a:spcPct val="120000"/>
              </a:lnSpc>
              <a:spcBef>
                <a:spcPts val="0"/>
              </a:spcBef>
              <a:spcAft>
                <a:spcPts val="600"/>
              </a:spcAft>
              <a:buFont typeface="+mj-lt"/>
              <a:buAutoNum type="arabicPeriod"/>
            </a:pPr>
            <a:r>
              <a:rPr lang="en-US" sz="1600" dirty="0" smtClean="0">
                <a:solidFill>
                  <a:prstClr val="black"/>
                </a:solidFill>
                <a:latin typeface="Huawei Sans" panose="020C0503030203020204" pitchFamily="34" charset="0"/>
              </a:rPr>
              <a:t>Smallest BID of the network bridge</a:t>
            </a:r>
            <a:endParaRPr lang="en-US" altLang="zh-CN" sz="1600" dirty="0" smtClean="0">
              <a:solidFill>
                <a:prstClr val="black"/>
              </a:solidFill>
              <a:latin typeface="Huawei Sans" panose="020C0503030203020204" pitchFamily="34" charset="0"/>
            </a:endParaRPr>
          </a:p>
          <a:p>
            <a:pPr marL="342900" indent="-342900" fontAlgn="ctr">
              <a:lnSpc>
                <a:spcPct val="120000"/>
              </a:lnSpc>
              <a:spcBef>
                <a:spcPts val="0"/>
              </a:spcBef>
              <a:spcAft>
                <a:spcPts val="600"/>
              </a:spcAft>
              <a:buFont typeface="+mj-lt"/>
              <a:buAutoNum type="arabicPeriod"/>
            </a:pPr>
            <a:r>
              <a:rPr lang="en-US" sz="1600" dirty="0" smtClean="0">
                <a:solidFill>
                  <a:prstClr val="black"/>
                </a:solidFill>
                <a:latin typeface="Huawei Sans" panose="020C0503030203020204" pitchFamily="34" charset="0"/>
              </a:rPr>
              <a:t>Smallest PID</a:t>
            </a:r>
            <a:endParaRPr lang="en-US" altLang="zh-CN" sz="1600" dirty="0">
              <a:solidFill>
                <a:prstClr val="black"/>
              </a:solidFill>
              <a:latin typeface="Huawei Sans" panose="020C0503030203020204" pitchFamily="34" charset="0"/>
            </a:endParaRPr>
          </a:p>
        </p:txBody>
      </p:sp>
      <p:sp>
        <p:nvSpPr>
          <p:cNvPr id="6" name="矩形 5"/>
          <p:cNvSpPr/>
          <p:nvPr/>
        </p:nvSpPr>
        <p:spPr>
          <a:xfrm>
            <a:off x="3107667" y="4983646"/>
            <a:ext cx="8589315" cy="978729"/>
          </a:xfrm>
          <a:prstGeom prst="rect">
            <a:avLst/>
          </a:prstGeom>
        </p:spPr>
        <p:txBody>
          <a:bodyPr wrap="square">
            <a:spAutoFit/>
          </a:bodyPr>
          <a:lstStyle/>
          <a:p>
            <a:pPr fontAlgn="ctr">
              <a:lnSpc>
                <a:spcPct val="120000"/>
              </a:lnSpc>
              <a:spcBef>
                <a:spcPts val="0"/>
              </a:spcBef>
              <a:spcAft>
                <a:spcPts val="600"/>
              </a:spcAft>
            </a:pPr>
            <a:r>
              <a:rPr lang="en-US" sz="1600" dirty="0" smtClean="0">
                <a:solidFill>
                  <a:prstClr val="black"/>
                </a:solidFill>
                <a:latin typeface="Huawei Sans" panose="020C0503030203020204" pitchFamily="34" charset="0"/>
              </a:rPr>
              <a:t>Among the four rules (each rule corresponds to a field in a configuration BPDU), the first rule is used to elect the root bridge on the network, and the following rules are used to elect the root port and designated port.</a:t>
            </a:r>
            <a:endParaRPr lang="en-US" sz="1600" dirty="0">
              <a:solidFill>
                <a:prstClr val="black"/>
              </a:solidFill>
              <a:latin typeface="Huawei Sans" panose="020C0503030203020204" pitchFamily="34" charset="0"/>
            </a:endParaRPr>
          </a:p>
        </p:txBody>
      </p:sp>
      <p:sp>
        <p:nvSpPr>
          <p:cNvPr id="13" name="五边形 12"/>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14" name="燕尾形 13"/>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15" name="燕尾形 14"/>
          <p:cNvSpPr/>
          <p:nvPr/>
        </p:nvSpPr>
        <p:spPr bwMode="auto">
          <a:xfrm>
            <a:off x="8595256"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16" name="燕尾形 15"/>
          <p:cNvSpPr/>
          <p:nvPr/>
        </p:nvSpPr>
        <p:spPr bwMode="auto">
          <a:xfrm>
            <a:off x="9286950"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17" name="燕尾形 16"/>
          <p:cNvSpPr/>
          <p:nvPr/>
        </p:nvSpPr>
        <p:spPr bwMode="auto">
          <a:xfrm>
            <a:off x="9978644"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18" name="燕尾形 17"/>
          <p:cNvSpPr/>
          <p:nvPr/>
        </p:nvSpPr>
        <p:spPr bwMode="auto">
          <a:xfrm>
            <a:off x="10670338"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b="1" dirty="0" smtClean="0">
                <a:solidFill>
                  <a:schemeClr val="bg1"/>
                </a:solidFill>
                <a:latin typeface="Huawei Sans" panose="020C0503030203020204" pitchFamily="34" charset="0"/>
              </a:rPr>
              <a:t>BPDU</a:t>
            </a:r>
            <a:endParaRPr lang="en-US" altLang="zh-CN" sz="900" b="1" kern="0" dirty="0">
              <a:solidFill>
                <a:schemeClr val="bg1"/>
              </a:solidFill>
              <a:latin typeface="Huawei Sans" panose="020C0503030203020204" pitchFamily="34" charset="0"/>
            </a:endParaRPr>
          </a:p>
        </p:txBody>
      </p:sp>
    </p:spTree>
    <p:extLst>
      <p:ext uri="{BB962C8B-B14F-4D97-AF65-F5344CB8AC3E}">
        <p14:creationId xmlns:p14="http://schemas.microsoft.com/office/powerpoint/2010/main" val="2812551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Configuration BPDU Forwarding Process</a:t>
            </a:r>
            <a:endParaRPr lang="en-US" altLang="zh-CN" dirty="0"/>
          </a:p>
        </p:txBody>
      </p:sp>
      <p:cxnSp>
        <p:nvCxnSpPr>
          <p:cNvPr id="22" name="直接连接符 21"/>
          <p:cNvCxnSpPr/>
          <p:nvPr/>
        </p:nvCxnSpPr>
        <p:spPr>
          <a:xfrm flipH="1">
            <a:off x="2675621" y="2874105"/>
            <a:ext cx="67327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281695" y="2334362"/>
            <a:ext cx="628698" cy="740207"/>
            <a:chOff x="2570721" y="2334362"/>
            <a:chExt cx="628698" cy="740207"/>
          </a:xfrm>
        </p:grpSpPr>
        <p:sp>
          <p:nvSpPr>
            <p:cNvPr id="3" name="文本框 2"/>
            <p:cNvSpPr txBox="1"/>
            <p:nvPr/>
          </p:nvSpPr>
          <p:spPr>
            <a:xfrm>
              <a:off x="2570721" y="2334362"/>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pic>
          <p:nvPicPr>
            <p:cNvPr id="4" name="图片 76" descr="接入交换机.png"/>
            <p:cNvPicPr>
              <a:picLocks noChangeAspect="1"/>
            </p:cNvPicPr>
            <p:nvPr/>
          </p:nvPicPr>
          <p:blipFill>
            <a:blip r:embed="rId3" cstate="print"/>
            <a:stretch>
              <a:fillRect/>
            </a:stretch>
          </p:blipFill>
          <p:spPr>
            <a:xfrm>
              <a:off x="2639616" y="2672916"/>
              <a:ext cx="490909" cy="401653"/>
            </a:xfrm>
            <a:prstGeom prst="rect">
              <a:avLst/>
            </a:prstGeom>
          </p:spPr>
        </p:pic>
      </p:grpSp>
      <p:grpSp>
        <p:nvGrpSpPr>
          <p:cNvPr id="8" name="组合 7"/>
          <p:cNvGrpSpPr/>
          <p:nvPr/>
        </p:nvGrpSpPr>
        <p:grpSpPr>
          <a:xfrm>
            <a:off x="5778398" y="2334362"/>
            <a:ext cx="628698" cy="740207"/>
            <a:chOff x="2570721" y="2334362"/>
            <a:chExt cx="628698" cy="740207"/>
          </a:xfrm>
        </p:grpSpPr>
        <p:sp>
          <p:nvSpPr>
            <p:cNvPr id="9" name="文本框 8"/>
            <p:cNvSpPr txBox="1"/>
            <p:nvPr/>
          </p:nvSpPr>
          <p:spPr>
            <a:xfrm>
              <a:off x="2570721" y="2334362"/>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pic>
          <p:nvPicPr>
            <p:cNvPr id="10" name="图片 76" descr="接入交换机.png"/>
            <p:cNvPicPr>
              <a:picLocks noChangeAspect="1"/>
            </p:cNvPicPr>
            <p:nvPr/>
          </p:nvPicPr>
          <p:blipFill>
            <a:blip r:embed="rId3" cstate="print"/>
            <a:stretch>
              <a:fillRect/>
            </a:stretch>
          </p:blipFill>
          <p:spPr>
            <a:xfrm>
              <a:off x="2639616" y="2672916"/>
              <a:ext cx="490909" cy="401653"/>
            </a:xfrm>
            <a:prstGeom prst="rect">
              <a:avLst/>
            </a:prstGeom>
          </p:spPr>
        </p:pic>
      </p:grpSp>
      <p:grpSp>
        <p:nvGrpSpPr>
          <p:cNvPr id="11" name="组合 10"/>
          <p:cNvGrpSpPr/>
          <p:nvPr/>
        </p:nvGrpSpPr>
        <p:grpSpPr>
          <a:xfrm>
            <a:off x="9275102" y="2334362"/>
            <a:ext cx="628698" cy="740207"/>
            <a:chOff x="2570721" y="2334362"/>
            <a:chExt cx="628698" cy="740207"/>
          </a:xfrm>
        </p:grpSpPr>
        <p:sp>
          <p:nvSpPr>
            <p:cNvPr id="12" name="文本框 11"/>
            <p:cNvSpPr txBox="1"/>
            <p:nvPr/>
          </p:nvSpPr>
          <p:spPr>
            <a:xfrm>
              <a:off x="2570721" y="2334362"/>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13" name="图片 76" descr="接入交换机.png"/>
            <p:cNvPicPr>
              <a:picLocks noChangeAspect="1"/>
            </p:cNvPicPr>
            <p:nvPr/>
          </p:nvPicPr>
          <p:blipFill>
            <a:blip r:embed="rId3" cstate="print"/>
            <a:stretch>
              <a:fillRect/>
            </a:stretch>
          </p:blipFill>
          <p:spPr>
            <a:xfrm>
              <a:off x="2639616" y="2672916"/>
              <a:ext cx="490909" cy="401653"/>
            </a:xfrm>
            <a:prstGeom prst="rect">
              <a:avLst/>
            </a:prstGeom>
          </p:spPr>
        </p:pic>
      </p:grpSp>
      <p:sp>
        <p:nvSpPr>
          <p:cNvPr id="15" name="矩形 14"/>
          <p:cNvSpPr/>
          <p:nvPr/>
        </p:nvSpPr>
        <p:spPr>
          <a:xfrm>
            <a:off x="1496365" y="1976090"/>
            <a:ext cx="2167581" cy="338554"/>
          </a:xfrm>
          <a:prstGeom prst="rect">
            <a:avLst/>
          </a:prstGeom>
        </p:spPr>
        <p:txBody>
          <a:bodyPr wrap="none">
            <a:spAutoFit/>
          </a:bodyPr>
          <a:lstStyle/>
          <a:p>
            <a:pPr algn="ctr" fontAlgn="ctr">
              <a:spcBef>
                <a:spcPts val="0"/>
              </a:spcBef>
              <a:spcAft>
                <a:spcPts val="0"/>
              </a:spcAft>
            </a:pPr>
            <a:r>
              <a:rPr lang="en-US" sz="1600" dirty="0" smtClean="0">
                <a:latin typeface="Huawei Sans" panose="020C0503030203020204" pitchFamily="34" charset="0"/>
              </a:rPr>
              <a:t>4096.4c1f-aabc-102a</a:t>
            </a:r>
            <a:endParaRPr lang="en-US" altLang="zh-CN" sz="1600" dirty="0">
              <a:latin typeface="Huawei Sans" panose="020C0503030203020204" pitchFamily="34" charset="0"/>
              <a:ea typeface="微软雅黑"/>
            </a:endParaRPr>
          </a:p>
        </p:txBody>
      </p:sp>
      <p:sp>
        <p:nvSpPr>
          <p:cNvPr id="16" name="文本框 15"/>
          <p:cNvSpPr txBox="1"/>
          <p:nvPr/>
        </p:nvSpPr>
        <p:spPr>
          <a:xfrm>
            <a:off x="5002903" y="1976090"/>
            <a:ext cx="2178802"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4096.4c1f-aabc-102b</a:t>
            </a:r>
            <a:endParaRPr lang="en-US" altLang="zh-CN" sz="1600" dirty="0">
              <a:latin typeface="Huawei Sans" panose="020C0503030203020204" pitchFamily="34" charset="0"/>
              <a:ea typeface="微软雅黑"/>
            </a:endParaRPr>
          </a:p>
        </p:txBody>
      </p:sp>
      <p:sp>
        <p:nvSpPr>
          <p:cNvPr id="17" name="文本框 16"/>
          <p:cNvSpPr txBox="1"/>
          <p:nvPr/>
        </p:nvSpPr>
        <p:spPr>
          <a:xfrm>
            <a:off x="8528055" y="1976090"/>
            <a:ext cx="2167581" cy="338554"/>
          </a:xfrm>
          <a:prstGeom prst="rect">
            <a:avLst/>
          </a:prstGeom>
          <a:noFill/>
        </p:spPr>
        <p:txBody>
          <a:bodyPr wrap="none" rtlCol="0">
            <a:spAutoFit/>
          </a:bodyPr>
          <a:lstStyle/>
          <a:p>
            <a:pPr algn="ctr" fontAlgn="ctr">
              <a:spcBef>
                <a:spcPts val="0"/>
              </a:spcBef>
              <a:spcAft>
                <a:spcPts val="0"/>
              </a:spcAft>
            </a:pPr>
            <a:r>
              <a:rPr lang="en-US" sz="1600" dirty="0" smtClean="0">
                <a:latin typeface="Huawei Sans" panose="020C0503030203020204" pitchFamily="34" charset="0"/>
              </a:rPr>
              <a:t>4096.4c1f-aabc-102c</a:t>
            </a:r>
            <a:endParaRPr lang="en-US" altLang="zh-CN" sz="1600" dirty="0">
              <a:latin typeface="Huawei Sans" panose="020C0503030203020204" pitchFamily="34" charset="0"/>
              <a:ea typeface="微软雅黑"/>
            </a:endParaRPr>
          </a:p>
        </p:txBody>
      </p:sp>
      <p:sp>
        <p:nvSpPr>
          <p:cNvPr id="18" name="文本框 17"/>
          <p:cNvSpPr txBox="1"/>
          <p:nvPr/>
        </p:nvSpPr>
        <p:spPr>
          <a:xfrm>
            <a:off x="2846588" y="2526841"/>
            <a:ext cx="1513556" cy="338554"/>
          </a:xfrm>
          <a:prstGeom prst="rect">
            <a:avLst/>
          </a:prstGeom>
          <a:noFill/>
        </p:spPr>
        <p:txBody>
          <a:bodyPr wrap="none" rtlCol="0">
            <a:spAutoFit/>
          </a:bodyPr>
          <a:lstStyle/>
          <a:p>
            <a:pPr algn="ctr" fontAlgn="ctr">
              <a:spcBef>
                <a:spcPts val="0"/>
              </a:spcBef>
              <a:spcAft>
                <a:spcPts val="0"/>
              </a:spcAft>
            </a:pPr>
            <a:r>
              <a:rPr lang="en-US" sz="1600" dirty="0" err="1" smtClean="0">
                <a:solidFill>
                  <a:srgbClr val="EC7061"/>
                </a:solidFill>
                <a:latin typeface="Huawei Sans" panose="020C0503030203020204" pitchFamily="34" charset="0"/>
              </a:rPr>
              <a:t>PortID</a:t>
            </a:r>
            <a:r>
              <a:rPr lang="en-US" sz="1600" dirty="0" smtClean="0">
                <a:solidFill>
                  <a:srgbClr val="EC7061"/>
                </a:solidFill>
                <a:latin typeface="Huawei Sans" panose="020C0503030203020204" pitchFamily="34" charset="0"/>
              </a:rPr>
              <a:t>=128.24</a:t>
            </a:r>
            <a:endParaRPr lang="en-US" altLang="zh-CN" sz="1600" dirty="0">
              <a:solidFill>
                <a:srgbClr val="EC7061"/>
              </a:solidFill>
              <a:latin typeface="Huawei Sans" panose="020C0503030203020204" pitchFamily="34" charset="0"/>
              <a:ea typeface="微软雅黑"/>
            </a:endParaRPr>
          </a:p>
        </p:txBody>
      </p:sp>
      <p:sp>
        <p:nvSpPr>
          <p:cNvPr id="19" name="文本框 18"/>
          <p:cNvSpPr txBox="1"/>
          <p:nvPr/>
        </p:nvSpPr>
        <p:spPr>
          <a:xfrm>
            <a:off x="6336911" y="2526841"/>
            <a:ext cx="1513556" cy="338554"/>
          </a:xfrm>
          <a:prstGeom prst="rect">
            <a:avLst/>
          </a:prstGeom>
          <a:noFill/>
        </p:spPr>
        <p:txBody>
          <a:bodyPr wrap="none" rtlCol="0">
            <a:spAutoFit/>
          </a:bodyPr>
          <a:lstStyle/>
          <a:p>
            <a:pPr algn="ctr" fontAlgn="ctr">
              <a:spcBef>
                <a:spcPts val="0"/>
              </a:spcBef>
              <a:spcAft>
                <a:spcPts val="0"/>
              </a:spcAft>
            </a:pPr>
            <a:r>
              <a:rPr lang="en-US" sz="1600" dirty="0" err="1" smtClean="0">
                <a:solidFill>
                  <a:srgbClr val="EC7061"/>
                </a:solidFill>
                <a:latin typeface="Huawei Sans" panose="020C0503030203020204" pitchFamily="34" charset="0"/>
              </a:rPr>
              <a:t>PortID</a:t>
            </a:r>
            <a:r>
              <a:rPr lang="en-US" sz="1600" dirty="0" smtClean="0">
                <a:solidFill>
                  <a:srgbClr val="EC7061"/>
                </a:solidFill>
                <a:latin typeface="Huawei Sans" panose="020C0503030203020204" pitchFamily="34" charset="0"/>
              </a:rPr>
              <a:t>=128.23</a:t>
            </a:r>
            <a:endParaRPr lang="en-US" altLang="zh-CN" sz="1600" dirty="0">
              <a:solidFill>
                <a:srgbClr val="EC7061"/>
              </a:solidFill>
              <a:latin typeface="Huawei Sans" panose="020C0503030203020204" pitchFamily="34" charset="0"/>
              <a:ea typeface="微软雅黑"/>
            </a:endParaRPr>
          </a:p>
        </p:txBody>
      </p:sp>
      <p:sp>
        <p:nvSpPr>
          <p:cNvPr id="20" name="文本框 19"/>
          <p:cNvSpPr txBox="1"/>
          <p:nvPr/>
        </p:nvSpPr>
        <p:spPr>
          <a:xfrm>
            <a:off x="4551746" y="2859475"/>
            <a:ext cx="1295547"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Cost=20000</a:t>
            </a:r>
            <a:endParaRPr lang="en-US" sz="1600" dirty="0">
              <a:solidFill>
                <a:srgbClr val="EC7061"/>
              </a:solidFill>
              <a:latin typeface="Huawei Sans" panose="020C0503030203020204" pitchFamily="34" charset="0"/>
            </a:endParaRPr>
          </a:p>
        </p:txBody>
      </p:sp>
      <p:sp>
        <p:nvSpPr>
          <p:cNvPr id="21" name="文本框 20"/>
          <p:cNvSpPr txBox="1"/>
          <p:nvPr/>
        </p:nvSpPr>
        <p:spPr>
          <a:xfrm>
            <a:off x="8052075" y="2859475"/>
            <a:ext cx="1295547" cy="338554"/>
          </a:xfrm>
          <a:prstGeom prst="rect">
            <a:avLst/>
          </a:prstGeom>
          <a:noFill/>
        </p:spPr>
        <p:txBody>
          <a:bodyPr wrap="none" rtlCol="0">
            <a:spAutoFit/>
          </a:bodyPr>
          <a:lstStyle/>
          <a:p>
            <a:pPr algn="ctr" fontAlgn="ctr">
              <a:spcBef>
                <a:spcPts val="0"/>
              </a:spcBef>
              <a:spcAft>
                <a:spcPts val="0"/>
              </a:spcAft>
            </a:pPr>
            <a:r>
              <a:rPr lang="en-US" sz="1600" dirty="0" smtClean="0">
                <a:solidFill>
                  <a:srgbClr val="EC7061"/>
                </a:solidFill>
                <a:latin typeface="Huawei Sans" panose="020C0503030203020204" pitchFamily="34" charset="0"/>
              </a:rPr>
              <a:t>Cost=20000</a:t>
            </a:r>
            <a:endParaRPr lang="en-US" sz="1600" dirty="0">
              <a:solidFill>
                <a:srgbClr val="EC7061"/>
              </a:solidFill>
              <a:latin typeface="Huawei Sans" panose="020C0503030203020204" pitchFamily="34" charset="0"/>
            </a:endParaRPr>
          </a:p>
        </p:txBody>
      </p:sp>
      <p:cxnSp>
        <p:nvCxnSpPr>
          <p:cNvPr id="23" name="直接箭头连接符 22"/>
          <p:cNvCxnSpPr/>
          <p:nvPr/>
        </p:nvCxnSpPr>
        <p:spPr>
          <a:xfrm>
            <a:off x="2387588" y="3356992"/>
            <a:ext cx="347655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987988" y="3356992"/>
            <a:ext cx="2953749"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extLst/>
          </p:nvPr>
        </p:nvGraphicFramePr>
        <p:xfrm>
          <a:off x="2463519" y="3546731"/>
          <a:ext cx="3259187" cy="2562880"/>
        </p:xfrm>
        <a:graphic>
          <a:graphicData uri="http://schemas.openxmlformats.org/drawingml/2006/table">
            <a:tbl>
              <a:tblPr firstRow="1" firstCol="1" lastRow="1" lastCol="1" bandRow="1" bandCol="1">
                <a:tableStyleId>{5940675A-B579-460E-94D1-54222C63F5DA}</a:tableStyleId>
              </a:tblPr>
              <a:tblGrid>
                <a:gridCol w="3259187"/>
              </a:tblGrid>
              <a:tr h="317504">
                <a:tc>
                  <a:txBody>
                    <a:bodyPr/>
                    <a:lstStyle/>
                    <a:p>
                      <a:pPr algn="l" fontAlgn="ctr">
                        <a:lnSpc>
                          <a:spcPct val="100000"/>
                        </a:lnSpc>
                        <a:spcAft>
                          <a:spcPts val="0"/>
                        </a:spcAft>
                      </a:pPr>
                      <a:r>
                        <a:rPr lang="en-US" sz="1600" b="1" dirty="0" smtClean="0">
                          <a:solidFill>
                            <a:schemeClr val="bg1"/>
                          </a:solidFill>
                          <a:latin typeface="Huawei Sans" panose="020C0503030203020204" pitchFamily="34" charset="0"/>
                        </a:rPr>
                        <a:t>Configuration BPDU</a:t>
                      </a:r>
                      <a:endParaRPr lang="en-US" sz="1600" b="1" kern="100" dirty="0" smtClean="0">
                        <a:solidFill>
                          <a:schemeClr val="bg1"/>
                        </a:solidFill>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317504">
                <a:tc>
                  <a:txBody>
                    <a:bodyPr/>
                    <a:lstStyle/>
                    <a:p>
                      <a:pPr algn="l" fontAlgn="ctr">
                        <a:lnSpc>
                          <a:spcPct val="100000"/>
                        </a:lnSpc>
                        <a:spcAft>
                          <a:spcPts val="0"/>
                        </a:spcAft>
                      </a:pPr>
                      <a:r>
                        <a:rPr lang="en-US" sz="1600" dirty="0" smtClean="0">
                          <a:latin typeface="Huawei Sans" panose="020C0503030203020204" pitchFamily="34" charset="0"/>
                        </a:rPr>
                        <a:t>...</a:t>
                      </a:r>
                      <a:endParaRPr lang="en-US" sz="1600" kern="100" dirty="0" smtClean="0">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l" fontAlgn="ctr">
                        <a:lnSpc>
                          <a:spcPct val="100000"/>
                        </a:lnSpc>
                        <a:spcAft>
                          <a:spcPts val="0"/>
                        </a:spcAft>
                      </a:pPr>
                      <a:r>
                        <a:rPr lang="en-US" sz="1600" dirty="0" smtClean="0">
                          <a:latin typeface="Huawei Sans" panose="020C0503030203020204" pitchFamily="34" charset="0"/>
                        </a:rPr>
                        <a:t>BID of the root bridge = 4096.4c1f-aabc-102a</a:t>
                      </a:r>
                      <a:endParaRPr lang="en-US" sz="1600" dirty="0">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l" fontAlgn="ctr">
                        <a:lnSpc>
                          <a:spcPct val="100000"/>
                        </a:lnSpc>
                        <a:spcAft>
                          <a:spcPts val="0"/>
                        </a:spcAft>
                      </a:pPr>
                      <a:r>
                        <a:rPr lang="en-US" sz="1600" dirty="0" smtClean="0">
                          <a:latin typeface="Huawei Sans" panose="020C0503030203020204" pitchFamily="34" charset="0"/>
                        </a:rPr>
                        <a:t>Path cost = 0</a:t>
                      </a:r>
                      <a:endParaRPr lang="en-US" altLang="zh-CN" sz="16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l" fontAlgn="ctr">
                        <a:lnSpc>
                          <a:spcPct val="100000"/>
                        </a:lnSpc>
                        <a:spcAft>
                          <a:spcPts val="0"/>
                        </a:spcAft>
                      </a:pPr>
                      <a:r>
                        <a:rPr lang="en-US" sz="1600" dirty="0" smtClean="0">
                          <a:latin typeface="Huawei Sans" panose="020C0503030203020204" pitchFamily="34" charset="0"/>
                        </a:rPr>
                        <a:t>BID of the network bridge = 4096.4c1f-aabc-102a</a:t>
                      </a:r>
                      <a:endParaRPr lang="en-US" altLang="zh-CN" sz="16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algn="l" fontAlgn="ctr">
                        <a:lnSpc>
                          <a:spcPct val="100000"/>
                        </a:lnSpc>
                        <a:spcAft>
                          <a:spcPts val="0"/>
                        </a:spcAft>
                      </a:pPr>
                      <a:r>
                        <a:rPr lang="en-US" sz="1600" dirty="0" smtClean="0">
                          <a:latin typeface="Huawei Sans" panose="020C0503030203020204" pitchFamily="34" charset="0"/>
                        </a:rPr>
                        <a:t>PID = 128.24</a:t>
                      </a:r>
                      <a:endParaRPr lang="en-US" altLang="zh-CN" sz="1600" b="0" kern="100" dirty="0">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1750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dirty="0" smtClean="0">
                          <a:latin typeface="Huawei Sans" panose="020C0503030203020204" pitchFamily="34" charset="0"/>
                        </a:rPr>
                        <a:t>...</a:t>
                      </a:r>
                      <a:endParaRPr lang="en-US" sz="1600" dirty="0">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graphicFrame>
        <p:nvGraphicFramePr>
          <p:cNvPr id="32" name="表格 31"/>
          <p:cNvGraphicFramePr>
            <a:graphicFrameLocks noGrp="1"/>
          </p:cNvGraphicFramePr>
          <p:nvPr>
            <p:extLst/>
          </p:nvPr>
        </p:nvGraphicFramePr>
        <p:xfrm>
          <a:off x="5987988" y="3546731"/>
          <a:ext cx="3269028" cy="2562881"/>
        </p:xfrm>
        <a:graphic>
          <a:graphicData uri="http://schemas.openxmlformats.org/drawingml/2006/table">
            <a:tbl>
              <a:tblPr firstRow="1" firstCol="1" lastRow="1" lastCol="1" bandRow="1" bandCol="1">
                <a:tableStyleId>{5940675A-B579-460E-94D1-54222C63F5DA}</a:tableStyleId>
              </a:tblPr>
              <a:tblGrid>
                <a:gridCol w="3269028"/>
              </a:tblGrid>
              <a:tr h="339007">
                <a:tc>
                  <a:txBody>
                    <a:bodyPr/>
                    <a:lstStyle/>
                    <a:p>
                      <a:pPr algn="l" fontAlgn="ctr">
                        <a:lnSpc>
                          <a:spcPts val="1600"/>
                        </a:lnSpc>
                        <a:spcAft>
                          <a:spcPts val="0"/>
                        </a:spcAft>
                      </a:pPr>
                      <a:r>
                        <a:rPr lang="en-US" sz="1600" b="1" dirty="0" smtClean="0">
                          <a:solidFill>
                            <a:schemeClr val="bg1"/>
                          </a:solidFill>
                          <a:latin typeface="Huawei Sans" panose="020C0503030203020204" pitchFamily="34" charset="0"/>
                        </a:rPr>
                        <a:t>Configuration BPDU</a:t>
                      </a:r>
                      <a:endParaRPr lang="en-US" sz="1600" b="1" kern="100" dirty="0" smtClean="0">
                        <a:solidFill>
                          <a:schemeClr val="bg1"/>
                        </a:solidFill>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339007">
                <a:tc>
                  <a:txBody>
                    <a:bodyPr/>
                    <a:lstStyle/>
                    <a:p>
                      <a:pPr algn="l" fontAlgn="ctr">
                        <a:lnSpc>
                          <a:spcPts val="1600"/>
                        </a:lnSpc>
                        <a:spcAft>
                          <a:spcPts val="0"/>
                        </a:spcAft>
                      </a:pPr>
                      <a:r>
                        <a:rPr lang="en-US" sz="1600" dirty="0" smtClean="0">
                          <a:latin typeface="Huawei Sans" panose="020C0503030203020204" pitchFamily="34" charset="0"/>
                        </a:rPr>
                        <a:t>……</a:t>
                      </a:r>
                      <a:endParaRPr lang="en-US" sz="1600" kern="100" dirty="0" smtClean="0">
                        <a:effectLst/>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433923">
                <a:tc>
                  <a:txBody>
                    <a:bodyPr/>
                    <a:lstStyle/>
                    <a:p>
                      <a:pPr algn="l" fontAlgn="ctr">
                        <a:lnSpc>
                          <a:spcPts val="1600"/>
                        </a:lnSpc>
                        <a:spcAft>
                          <a:spcPts val="0"/>
                        </a:spcAft>
                      </a:pPr>
                      <a:r>
                        <a:rPr lang="en-US" sz="1600" dirty="0" smtClean="0">
                          <a:latin typeface="Huawei Sans" panose="020C0503030203020204" pitchFamily="34" charset="0"/>
                        </a:rPr>
                        <a:t>BID of the root bridge = 4096.4c1f-aabc-102a</a:t>
                      </a:r>
                      <a:endParaRPr lang="en-US" sz="1600" dirty="0">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39007">
                <a:tc>
                  <a:txBody>
                    <a:bodyPr/>
                    <a:lstStyle/>
                    <a:p>
                      <a:pPr algn="l" fontAlgn="ctr">
                        <a:lnSpc>
                          <a:spcPts val="1600"/>
                        </a:lnSpc>
                        <a:spcAft>
                          <a:spcPts val="0"/>
                        </a:spcAft>
                      </a:pPr>
                      <a:r>
                        <a:rPr lang="en-US" sz="1600" dirty="0" smtClean="0">
                          <a:solidFill>
                            <a:srgbClr val="EC7061"/>
                          </a:solidFill>
                          <a:latin typeface="Huawei Sans" panose="020C0503030203020204" pitchFamily="34" charset="0"/>
                        </a:rPr>
                        <a:t>Path cost = 0+20000</a:t>
                      </a:r>
                      <a:endParaRPr lang="en-US" altLang="zh-CN" sz="1600" b="0" kern="100" dirty="0">
                        <a:solidFill>
                          <a:srgbClr val="EC706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433923">
                <a:tc>
                  <a:txBody>
                    <a:bodyPr/>
                    <a:lstStyle/>
                    <a:p>
                      <a:pPr algn="l" fontAlgn="ctr">
                        <a:lnSpc>
                          <a:spcPts val="1600"/>
                        </a:lnSpc>
                        <a:spcAft>
                          <a:spcPts val="0"/>
                        </a:spcAft>
                      </a:pPr>
                      <a:r>
                        <a:rPr lang="en-US" sz="1600" dirty="0" smtClean="0">
                          <a:solidFill>
                            <a:srgbClr val="EC7061"/>
                          </a:solidFill>
                          <a:latin typeface="Huawei Sans" panose="020C0503030203020204" pitchFamily="34" charset="0"/>
                        </a:rPr>
                        <a:t>BID of the network bridge = 4096.4c1f-aabc-102b</a:t>
                      </a:r>
                      <a:endParaRPr lang="en-US" altLang="zh-CN" sz="1600" b="0" kern="100" dirty="0">
                        <a:solidFill>
                          <a:srgbClr val="EC706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39007">
                <a:tc>
                  <a:txBody>
                    <a:bodyPr/>
                    <a:lstStyle/>
                    <a:p>
                      <a:pPr algn="l" fontAlgn="ctr">
                        <a:lnSpc>
                          <a:spcPts val="1600"/>
                        </a:lnSpc>
                        <a:spcAft>
                          <a:spcPts val="0"/>
                        </a:spcAft>
                      </a:pPr>
                      <a:r>
                        <a:rPr lang="en-US" sz="1600" dirty="0" smtClean="0">
                          <a:solidFill>
                            <a:srgbClr val="EC7061"/>
                          </a:solidFill>
                          <a:latin typeface="Huawei Sans" panose="020C0503030203020204" pitchFamily="34" charset="0"/>
                        </a:rPr>
                        <a:t>PID = 128.23</a:t>
                      </a:r>
                      <a:endParaRPr lang="en-US" altLang="zh-CN" sz="1600" b="0" kern="100" dirty="0">
                        <a:solidFill>
                          <a:srgbClr val="EC7061"/>
                        </a:solidFill>
                        <a:effectLst/>
                        <a:latin typeface="Huawei Sans" panose="020C0503030203020204" pitchFamily="34" charset="0"/>
                        <a:ea typeface="微软雅黑"/>
                        <a:cs typeface="Times New Roman"/>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339007">
                <a:tc>
                  <a:txBody>
                    <a:bodyPr/>
                    <a:lstStyle/>
                    <a:p>
                      <a:pPr marL="0" marR="0" lvl="0" indent="0" algn="l" defTabSz="914400" rtl="0" eaLnBrk="1" fontAlgn="ctr" latinLnBrk="0" hangingPunct="1">
                        <a:lnSpc>
                          <a:spcPts val="1600"/>
                        </a:lnSpc>
                        <a:spcBef>
                          <a:spcPts val="0"/>
                        </a:spcBef>
                        <a:spcAft>
                          <a:spcPts val="0"/>
                        </a:spcAft>
                        <a:buClrTx/>
                        <a:buSzTx/>
                        <a:buFontTx/>
                        <a:buNone/>
                        <a:tabLst/>
                        <a:defRPr/>
                      </a:pPr>
                      <a:r>
                        <a:rPr lang="en-US" sz="1600" dirty="0" smtClean="0">
                          <a:latin typeface="Huawei Sans" panose="020C0503030203020204" pitchFamily="34" charset="0"/>
                        </a:rPr>
                        <a:t>...</a:t>
                      </a:r>
                      <a:endParaRPr lang="en-US" sz="1600" dirty="0">
                        <a:latin typeface="Huawei Sans" panose="020C0503030203020204" pitchFamily="34" charset="0"/>
                      </a:endParaRPr>
                    </a:p>
                  </a:txBody>
                  <a:tcPr marL="72000" marR="43127" marT="0" marB="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sp>
        <p:nvSpPr>
          <p:cNvPr id="33" name="五边形 32"/>
          <p:cNvSpPr/>
          <p:nvPr/>
        </p:nvSpPr>
        <p:spPr bwMode="auto">
          <a:xfrm>
            <a:off x="7211868" y="105315"/>
            <a:ext cx="7812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BID</a:t>
            </a:r>
            <a:endParaRPr lang="en-US" altLang="zh-CN" sz="900" kern="0" dirty="0">
              <a:latin typeface="Huawei Sans" panose="020C0503030203020204" pitchFamily="34" charset="0"/>
            </a:endParaRPr>
          </a:p>
        </p:txBody>
      </p:sp>
      <p:sp>
        <p:nvSpPr>
          <p:cNvPr id="34" name="燕尾形 33"/>
          <p:cNvSpPr/>
          <p:nvPr/>
        </p:nvSpPr>
        <p:spPr bwMode="auto">
          <a:xfrm>
            <a:off x="7903562"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Root </a:t>
            </a:r>
            <a:r>
              <a:rPr lang="en-US" altLang="zh-CN" sz="900" dirty="0" smtClean="0">
                <a:latin typeface="Huawei Sans" panose="020C0503030203020204" pitchFamily="34" charset="0"/>
              </a:rPr>
              <a:t>Bridge</a:t>
            </a:r>
            <a:endParaRPr lang="en-US" sz="900" dirty="0">
              <a:latin typeface="Huawei Sans" panose="020C0503030203020204" pitchFamily="34" charset="0"/>
            </a:endParaRPr>
          </a:p>
        </p:txBody>
      </p:sp>
      <p:sp>
        <p:nvSpPr>
          <p:cNvPr id="35" name="燕尾形 34"/>
          <p:cNvSpPr/>
          <p:nvPr/>
        </p:nvSpPr>
        <p:spPr bwMode="auto">
          <a:xfrm>
            <a:off x="8595256"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Cost</a:t>
            </a:r>
            <a:endParaRPr lang="en-US" altLang="zh-CN" sz="900" kern="0" dirty="0">
              <a:latin typeface="Huawei Sans" panose="020C0503030203020204" pitchFamily="34" charset="0"/>
            </a:endParaRPr>
          </a:p>
        </p:txBody>
      </p:sp>
      <p:sp>
        <p:nvSpPr>
          <p:cNvPr id="36" name="燕尾形 35"/>
          <p:cNvSpPr/>
          <p:nvPr/>
        </p:nvSpPr>
        <p:spPr bwMode="auto">
          <a:xfrm>
            <a:off x="9286950"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RPC</a:t>
            </a:r>
            <a:endParaRPr lang="en-US" altLang="zh-CN" sz="900" kern="0" dirty="0">
              <a:latin typeface="Huawei Sans" panose="020C0503030203020204" pitchFamily="34" charset="0"/>
            </a:endParaRPr>
          </a:p>
        </p:txBody>
      </p:sp>
      <p:sp>
        <p:nvSpPr>
          <p:cNvPr id="37" name="燕尾形 36"/>
          <p:cNvSpPr/>
          <p:nvPr/>
        </p:nvSpPr>
        <p:spPr bwMode="auto">
          <a:xfrm>
            <a:off x="9978644" y="105315"/>
            <a:ext cx="78120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PID</a:t>
            </a:r>
            <a:endParaRPr lang="en-US" altLang="zh-CN" sz="900" kern="0" dirty="0">
              <a:latin typeface="Huawei Sans" panose="020C0503030203020204" pitchFamily="34" charset="0"/>
            </a:endParaRPr>
          </a:p>
        </p:txBody>
      </p:sp>
      <p:sp>
        <p:nvSpPr>
          <p:cNvPr id="38" name="燕尾形 37"/>
          <p:cNvSpPr/>
          <p:nvPr/>
        </p:nvSpPr>
        <p:spPr bwMode="auto">
          <a:xfrm>
            <a:off x="10670338" y="105315"/>
            <a:ext cx="78120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36000" rIns="0" bIns="72000" numCol="1" rtlCol="0" anchor="ctr" anchorCtr="0" compatLnSpc="1">
            <a:prstTxWarp prst="textNoShape">
              <a:avLst/>
            </a:prstTxWarp>
          </a:bodyPr>
          <a:lstStyle/>
          <a:p>
            <a:pPr algn="ctr" fontAlgn="ctr">
              <a:spcBef>
                <a:spcPts val="0"/>
              </a:spcBef>
              <a:defRPr/>
            </a:pPr>
            <a:r>
              <a:rPr lang="en-US" sz="900" b="1" dirty="0" smtClean="0">
                <a:solidFill>
                  <a:schemeClr val="bg1"/>
                </a:solidFill>
                <a:latin typeface="Huawei Sans" panose="020C0503030203020204" pitchFamily="34" charset="0"/>
              </a:rPr>
              <a:t>BPDU</a:t>
            </a:r>
            <a:endParaRPr lang="en-US" altLang="zh-CN" sz="900" b="1" kern="0" dirty="0">
              <a:solidFill>
                <a:schemeClr val="bg1"/>
              </a:solidFill>
              <a:latin typeface="Huawei Sans" panose="020C0503030203020204" pitchFamily="34" charset="0"/>
            </a:endParaRPr>
          </a:p>
        </p:txBody>
      </p:sp>
    </p:spTree>
    <p:extLst>
      <p:ext uri="{BB962C8B-B14F-4D97-AF65-F5344CB8AC3E}">
        <p14:creationId xmlns:p14="http://schemas.microsoft.com/office/powerpoint/2010/main" val="3542481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Calculation (1)</a:t>
            </a:r>
            <a:endParaRPr lang="en-US" altLang="zh-CN" dirty="0"/>
          </a:p>
        </p:txBody>
      </p:sp>
      <p:sp>
        <p:nvSpPr>
          <p:cNvPr id="17" name="圆角矩形 16"/>
          <p:cNvSpPr/>
          <p:nvPr/>
        </p:nvSpPr>
        <p:spPr>
          <a:xfrm>
            <a:off x="5879976" y="1827338"/>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Select a Root Bridge on the Switching Network</a:t>
            </a:r>
            <a:endParaRPr lang="en-US" b="1" dirty="0">
              <a:solidFill>
                <a:prstClr val="white"/>
              </a:solidFill>
              <a:latin typeface="Huawei Sans" panose="020C0503030203020204" pitchFamily="34" charset="0"/>
            </a:endParaRPr>
          </a:p>
        </p:txBody>
      </p:sp>
      <p:sp>
        <p:nvSpPr>
          <p:cNvPr id="18" name="圆角矩形 17"/>
          <p:cNvSpPr/>
          <p:nvPr/>
        </p:nvSpPr>
        <p:spPr>
          <a:xfrm>
            <a:off x="5879976" y="2276872"/>
            <a:ext cx="5688632" cy="3733403"/>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360000" bIns="72000" rtlCol="0" anchor="ctr" anchorCtr="0"/>
          <a:lstStyle/>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After STP starts to work on a switching network, each switch sends configuration BPDUs to the network. The configuration BPDU contains the BID of a switch.</a:t>
            </a:r>
            <a:endParaRPr lang="en-US" altLang="zh-CN" sz="1600" dirty="0" smtClean="0">
              <a:solidFill>
                <a:prstClr val="black"/>
              </a:solidFill>
              <a:latin typeface="Huawei Sans" panose="020C0503030203020204" pitchFamily="34" charset="0"/>
            </a:endParaRPr>
          </a:p>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switch with the smallest bridge ID becomes the root bridge.</a:t>
            </a:r>
            <a:endParaRPr lang="en-US" altLang="zh-CN" sz="1600" dirty="0" smtClean="0">
              <a:solidFill>
                <a:prstClr val="black"/>
              </a:solidFill>
              <a:latin typeface="Huawei Sans" panose="020C0503030203020204" pitchFamily="34" charset="0"/>
            </a:endParaRPr>
          </a:p>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Only one root bridge exists on a contiguous STP switching network.</a:t>
            </a:r>
            <a:endParaRPr lang="en-US" altLang="zh-CN" sz="1600" dirty="0" smtClean="0">
              <a:solidFill>
                <a:prstClr val="black"/>
              </a:solidFill>
              <a:latin typeface="Huawei Sans" panose="020C0503030203020204" pitchFamily="34" charset="0"/>
            </a:endParaRPr>
          </a:p>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role of the root bridge can be preempted.</a:t>
            </a:r>
            <a:endParaRPr lang="en-US" altLang="zh-CN" sz="1600" dirty="0" smtClean="0">
              <a:solidFill>
                <a:prstClr val="black"/>
              </a:solidFill>
              <a:latin typeface="Huawei Sans" panose="020C0503030203020204" pitchFamily="34" charset="0"/>
            </a:endParaRPr>
          </a:p>
          <a:p>
            <a:pPr marL="177800" indent="-177800" fontAlgn="ctr">
              <a:lnSpc>
                <a:spcPct val="11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To ensure the stability of the switching network, you are advised to plan the STP network in advance and set the bridge priority of the switch that is planned as the root bridge to the minimum value 0.</a:t>
            </a:r>
            <a:endParaRPr lang="en-US" altLang="zh-CN" sz="1600" dirty="0">
              <a:solidFill>
                <a:prstClr val="black"/>
              </a:solidFill>
              <a:latin typeface="Huawei Sans" panose="020C0503030203020204" pitchFamily="34" charset="0"/>
            </a:endParaRPr>
          </a:p>
        </p:txBody>
      </p:sp>
      <p:cxnSp>
        <p:nvCxnSpPr>
          <p:cNvPr id="37" name="直接箭头连接符 36"/>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flipV="1">
            <a:off x="2402693" y="3517246"/>
            <a:ext cx="386048" cy="607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3176379" y="3470724"/>
            <a:ext cx="430000" cy="6545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3081651" y="2785290"/>
            <a:ext cx="855385"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椭圆 41"/>
          <p:cNvSpPr>
            <a:spLocks noChangeAspect="1"/>
          </p:cNvSpPr>
          <p:nvPr/>
        </p:nvSpPr>
        <p:spPr>
          <a:xfrm>
            <a:off x="3114364" y="3985353"/>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43" name="椭圆 42"/>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44" name="椭圆 43"/>
          <p:cNvSpPr>
            <a:spLocks noChangeAspect="1"/>
          </p:cNvSpPr>
          <p:nvPr/>
        </p:nvSpPr>
        <p:spPr>
          <a:xfrm>
            <a:off x="3780563" y="27051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cxnSp>
        <p:nvCxnSpPr>
          <p:cNvPr id="45" name="直接箭头连接符 44"/>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47" name="椭圆 46"/>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48" name="椭圆 47"/>
          <p:cNvSpPr>
            <a:spLocks noChangeAspect="1"/>
          </p:cNvSpPr>
          <p:nvPr/>
        </p:nvSpPr>
        <p:spPr>
          <a:xfrm>
            <a:off x="714775" y="519916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49" name="椭圆 48"/>
          <p:cNvSpPr>
            <a:spLocks noChangeAspect="1"/>
          </p:cNvSpPr>
          <p:nvPr/>
        </p:nvSpPr>
        <p:spPr>
          <a:xfrm>
            <a:off x="2665542" y="398510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50" name="文本框 49"/>
          <p:cNvSpPr txBox="1"/>
          <p:nvPr/>
        </p:nvSpPr>
        <p:spPr>
          <a:xfrm>
            <a:off x="923103" y="5146394"/>
            <a:ext cx="2253275" cy="338554"/>
          </a:xfrm>
          <a:prstGeom prst="rect">
            <a:avLst/>
          </a:prstGeom>
          <a:noFill/>
        </p:spPr>
        <p:txBody>
          <a:bodyPr wrap="square" rtlCol="0">
            <a:spAutoFit/>
          </a:bodyPr>
          <a:lstStyle/>
          <a:p>
            <a:pPr fontAlgn="ctr">
              <a:spcBef>
                <a:spcPts val="0"/>
              </a:spcBef>
              <a:spcAft>
                <a:spcPts val="0"/>
              </a:spcAft>
            </a:pPr>
            <a:r>
              <a:rPr lang="en-US" sz="1600" dirty="0" smtClean="0">
                <a:latin typeface="Huawei Sans" panose="020C0503030203020204" pitchFamily="34" charset="0"/>
              </a:rPr>
              <a:t>Configuration BPDU</a:t>
            </a:r>
            <a:endParaRPr lang="en-US" sz="1600" dirty="0">
              <a:latin typeface="Huawei Sans" panose="020C0503030203020204" pitchFamily="34" charset="0"/>
            </a:endParaRPr>
          </a:p>
        </p:txBody>
      </p:sp>
      <p:sp>
        <p:nvSpPr>
          <p:cNvPr id="51" name="文本框 50"/>
          <p:cNvSpPr txBox="1"/>
          <p:nvPr/>
        </p:nvSpPr>
        <p:spPr>
          <a:xfrm>
            <a:off x="657337"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52" name="文本框 51"/>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53" name="组合 52"/>
          <p:cNvGrpSpPr/>
          <p:nvPr/>
        </p:nvGrpSpPr>
        <p:grpSpPr>
          <a:xfrm flipV="1">
            <a:off x="1609745" y="2673501"/>
            <a:ext cx="2745630" cy="2115270"/>
            <a:chOff x="6600056" y="4353447"/>
            <a:chExt cx="1296144" cy="833967"/>
          </a:xfrm>
        </p:grpSpPr>
        <p:cxnSp>
          <p:nvCxnSpPr>
            <p:cNvPr id="54" name="直接连接符 5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7"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58"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59" name="文本框 58"/>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61" name="文本框 60"/>
          <p:cNvSpPr txBox="1"/>
          <p:nvPr/>
        </p:nvSpPr>
        <p:spPr>
          <a:xfrm>
            <a:off x="449478" y="1901311"/>
            <a:ext cx="2222083"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62" name="文本框 61"/>
          <p:cNvSpPr txBox="1"/>
          <p:nvPr/>
        </p:nvSpPr>
        <p:spPr>
          <a:xfrm>
            <a:off x="3324160" y="1901311"/>
            <a:ext cx="2228495"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63" name="文本框 62"/>
          <p:cNvSpPr txBox="1"/>
          <p:nvPr/>
        </p:nvSpPr>
        <p:spPr>
          <a:xfrm>
            <a:off x="3250843" y="4481867"/>
            <a:ext cx="2201244"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sp>
        <p:nvSpPr>
          <p:cNvPr id="64" name="五边形 63"/>
          <p:cNvSpPr/>
          <p:nvPr/>
        </p:nvSpPr>
        <p:spPr bwMode="auto">
          <a:xfrm>
            <a:off x="7032105" y="152815"/>
            <a:ext cx="900100" cy="3060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b="1" dirty="0" smtClean="0">
                <a:solidFill>
                  <a:srgbClr val="FFFFFF"/>
                </a:solidFill>
                <a:latin typeface="Huawei Sans" panose="020C0503030203020204" pitchFamily="34" charset="0"/>
              </a:rPr>
              <a:t>Select Root Bridge</a:t>
            </a:r>
            <a:endParaRPr lang="en-US" sz="900" b="1" dirty="0">
              <a:solidFill>
                <a:srgbClr val="FFFFFF"/>
              </a:solidFill>
              <a:latin typeface="Huawei Sans" panose="020C0503030203020204" pitchFamily="34" charset="0"/>
            </a:endParaRPr>
          </a:p>
        </p:txBody>
      </p:sp>
      <p:sp>
        <p:nvSpPr>
          <p:cNvPr id="65" name="燕尾形 64"/>
          <p:cNvSpPr/>
          <p:nvPr/>
        </p:nvSpPr>
        <p:spPr bwMode="auto">
          <a:xfrm>
            <a:off x="7848195" y="152815"/>
            <a:ext cx="1260140"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Select Root Port</a:t>
            </a:r>
            <a:endParaRPr lang="en-US" altLang="zh-CN" sz="900" kern="0" dirty="0">
              <a:latin typeface="Huawei Sans" panose="020C0503030203020204" pitchFamily="34" charset="0"/>
            </a:endParaRPr>
          </a:p>
        </p:txBody>
      </p:sp>
      <p:sp>
        <p:nvSpPr>
          <p:cNvPr id="66" name="燕尾形 65"/>
          <p:cNvSpPr/>
          <p:nvPr/>
        </p:nvSpPr>
        <p:spPr bwMode="auto">
          <a:xfrm>
            <a:off x="9024325" y="152815"/>
            <a:ext cx="1224136"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Select Designated Port</a:t>
            </a:r>
            <a:endParaRPr lang="en-US" altLang="zh-CN" sz="900" kern="0" dirty="0">
              <a:latin typeface="Huawei Sans" panose="020C0503030203020204" pitchFamily="34" charset="0"/>
            </a:endParaRPr>
          </a:p>
        </p:txBody>
      </p:sp>
      <p:sp>
        <p:nvSpPr>
          <p:cNvPr id="67" name="燕尾形 66"/>
          <p:cNvSpPr/>
          <p:nvPr/>
        </p:nvSpPr>
        <p:spPr bwMode="auto">
          <a:xfrm>
            <a:off x="10164452" y="152815"/>
            <a:ext cx="1404156"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Block Non-designated Port</a:t>
            </a:r>
            <a:endParaRPr lang="en-US" altLang="zh-CN" sz="900" kern="0" dirty="0">
              <a:latin typeface="Huawei Sans" panose="020C0503030203020204" pitchFamily="34" charset="0"/>
            </a:endParaRPr>
          </a:p>
        </p:txBody>
      </p:sp>
      <p:sp>
        <p:nvSpPr>
          <p:cNvPr id="70" name="文本框 69"/>
          <p:cNvSpPr txBox="1"/>
          <p:nvPr/>
        </p:nvSpPr>
        <p:spPr>
          <a:xfrm>
            <a:off x="463368" y="2878541"/>
            <a:ext cx="1200970" cy="307777"/>
          </a:xfrm>
          <a:prstGeom prst="rect">
            <a:avLst/>
          </a:prstGeom>
          <a:noFill/>
        </p:spPr>
        <p:txBody>
          <a:bodyPr wrap="none" rtlCol="0">
            <a:spAutoFit/>
          </a:bodyPr>
          <a:lstStyle/>
          <a:p>
            <a:pPr algn="ctr" fontAlgn="ctr">
              <a:spcBef>
                <a:spcPts val="0"/>
              </a:spcBef>
              <a:spcAft>
                <a:spcPts val="0"/>
              </a:spcAft>
            </a:pPr>
            <a:r>
              <a:rPr lang="en-US" sz="1400" b="1" dirty="0" smtClean="0">
                <a:solidFill>
                  <a:srgbClr val="EC7061"/>
                </a:solidFill>
                <a:latin typeface="Huawei Sans" panose="020C0503030203020204" pitchFamily="34" charset="0"/>
              </a:rPr>
              <a:t>Root bridge</a:t>
            </a:r>
            <a:endParaRPr lang="en-US" altLang="zh-CN" sz="1400" b="1" dirty="0">
              <a:solidFill>
                <a:srgbClr val="EC7061"/>
              </a:solidFill>
              <a:latin typeface="Huawei Sans" panose="020C0503030203020204" pitchFamily="34" charset="0"/>
            </a:endParaRPr>
          </a:p>
        </p:txBody>
      </p:sp>
      <p:pic>
        <p:nvPicPr>
          <p:cNvPr id="71" name="图片 97" descr="接入交换机.png"/>
          <p:cNvPicPr>
            <a:picLocks noChangeAspect="1"/>
          </p:cNvPicPr>
          <p:nvPr/>
        </p:nvPicPr>
        <p:blipFill>
          <a:blip r:embed="rId4" cstate="print"/>
          <a:stretch>
            <a:fillRect/>
          </a:stretch>
        </p:blipFill>
        <p:spPr>
          <a:xfrm>
            <a:off x="1239463" y="2423070"/>
            <a:ext cx="493868" cy="404074"/>
          </a:xfrm>
          <a:prstGeom prst="rect">
            <a:avLst/>
          </a:prstGeom>
        </p:spPr>
      </p:pic>
    </p:spTree>
    <p:extLst>
      <p:ext uri="{BB962C8B-B14F-4D97-AF65-F5344CB8AC3E}">
        <p14:creationId xmlns:p14="http://schemas.microsoft.com/office/powerpoint/2010/main" val="2429583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Calculation (2)</a:t>
            </a:r>
            <a:endParaRPr lang="en-US" altLang="zh-CN" dirty="0"/>
          </a:p>
        </p:txBody>
      </p:sp>
      <p:sp>
        <p:nvSpPr>
          <p:cNvPr id="17" name="圆角矩形 16"/>
          <p:cNvSpPr/>
          <p:nvPr/>
        </p:nvSpPr>
        <p:spPr>
          <a:xfrm>
            <a:off x="5879976" y="2062322"/>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Select a Root Port on Each Non-root Bridge</a:t>
            </a:r>
            <a:endParaRPr lang="en-US" b="1" dirty="0">
              <a:solidFill>
                <a:prstClr val="white"/>
              </a:solidFill>
              <a:latin typeface="Huawei Sans" panose="020C0503030203020204" pitchFamily="34" charset="0"/>
            </a:endParaRPr>
          </a:p>
        </p:txBody>
      </p:sp>
      <p:sp>
        <p:nvSpPr>
          <p:cNvPr id="18" name="圆角矩形 17"/>
          <p:cNvSpPr/>
          <p:nvPr/>
        </p:nvSpPr>
        <p:spPr>
          <a:xfrm>
            <a:off x="5879976" y="2511857"/>
            <a:ext cx="5688632" cy="244827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Each non-root bridge selects a root port from its ports.</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 non-root bridge has only one root port.</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When a non-root-bridge switch has multiple ports connected to the network, the root port receives the optimal configuration BPDU.</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a:t>
            </a:r>
            <a:r>
              <a:rPr lang="en-US" sz="1600" dirty="0">
                <a:solidFill>
                  <a:prstClr val="black"/>
                </a:solidFill>
                <a:latin typeface="Huawei Sans" panose="020C0503030203020204" pitchFamily="34" charset="0"/>
              </a:rPr>
              <a:t>root port is located on each non-root bridge and has the shortest distance away from the root bridge.</a:t>
            </a:r>
            <a:endParaRPr lang="en-US" altLang="zh-CN" sz="1600" dirty="0">
              <a:solidFill>
                <a:prstClr val="black"/>
              </a:solidFill>
              <a:latin typeface="Huawei Sans" panose="020C0503030203020204" pitchFamily="34" charset="0"/>
            </a:endParaRPr>
          </a:p>
        </p:txBody>
      </p:sp>
      <p:cxnSp>
        <p:nvCxnSpPr>
          <p:cNvPr id="70" name="直接箭头连接符 69"/>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cxnSp>
        <p:nvCxnSpPr>
          <p:cNvPr id="78" name="直接箭头连接符 77"/>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80" name="椭圆 79"/>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84" name="文本框 83"/>
          <p:cNvSpPr txBox="1"/>
          <p:nvPr/>
        </p:nvSpPr>
        <p:spPr>
          <a:xfrm>
            <a:off x="657337"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85" name="文本框 84"/>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86" name="组合 85"/>
          <p:cNvGrpSpPr/>
          <p:nvPr/>
        </p:nvGrpSpPr>
        <p:grpSpPr>
          <a:xfrm flipV="1">
            <a:off x="1609745" y="2673501"/>
            <a:ext cx="2745630" cy="2115270"/>
            <a:chOff x="6600056" y="4353447"/>
            <a:chExt cx="1296144" cy="833967"/>
          </a:xfrm>
        </p:grpSpPr>
        <p:cxnSp>
          <p:nvCxnSpPr>
            <p:cNvPr id="87" name="直接连接符 86"/>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直接连接符 88"/>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0"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91"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92" name="文本框 91"/>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93"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94" name="文本框 93"/>
          <p:cNvSpPr txBox="1"/>
          <p:nvPr/>
        </p:nvSpPr>
        <p:spPr>
          <a:xfrm>
            <a:off x="449478" y="1901311"/>
            <a:ext cx="2222083"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95" name="文本框 94"/>
          <p:cNvSpPr txBox="1"/>
          <p:nvPr/>
        </p:nvSpPr>
        <p:spPr>
          <a:xfrm>
            <a:off x="3324160" y="1901311"/>
            <a:ext cx="2228495"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96" name="文本框 95"/>
          <p:cNvSpPr txBox="1"/>
          <p:nvPr/>
        </p:nvSpPr>
        <p:spPr>
          <a:xfrm>
            <a:off x="3250843" y="4481867"/>
            <a:ext cx="2201244"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sp>
        <p:nvSpPr>
          <p:cNvPr id="107" name="椭圆 106"/>
          <p:cNvSpPr>
            <a:spLocks noChangeAspect="1"/>
          </p:cNvSpPr>
          <p:nvPr/>
        </p:nvSpPr>
        <p:spPr>
          <a:xfrm>
            <a:off x="1121347" y="55687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400" b="1" dirty="0">
              <a:solidFill>
                <a:srgbClr val="EC7061"/>
              </a:solidFill>
              <a:latin typeface="Huawei Sans" panose="020C0503030203020204" pitchFamily="34" charset="0"/>
            </a:endParaRPr>
          </a:p>
        </p:txBody>
      </p:sp>
      <p:sp>
        <p:nvSpPr>
          <p:cNvPr id="108" name="文本框 107"/>
          <p:cNvSpPr txBox="1"/>
          <p:nvPr/>
        </p:nvSpPr>
        <p:spPr>
          <a:xfrm>
            <a:off x="1329676" y="5520535"/>
            <a:ext cx="1994484"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Configuration BPDU</a:t>
            </a:r>
            <a:endParaRPr lang="en-US" sz="1400" dirty="0">
              <a:latin typeface="Huawei Sans" panose="020C0503030203020204" pitchFamily="34" charset="0"/>
            </a:endParaRPr>
          </a:p>
        </p:txBody>
      </p:sp>
      <p:sp>
        <p:nvSpPr>
          <p:cNvPr id="110" name="文本框 109"/>
          <p:cNvSpPr txBox="1"/>
          <p:nvPr/>
        </p:nvSpPr>
        <p:spPr>
          <a:xfrm>
            <a:off x="3347616" y="5520535"/>
            <a:ext cx="1397385"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Root port</a:t>
            </a:r>
            <a:endParaRPr lang="en-US" altLang="zh-CN" sz="1400" dirty="0" smtClean="0">
              <a:latin typeface="Huawei Sans" panose="020C0503030203020204" pitchFamily="34" charset="0"/>
            </a:endParaRPr>
          </a:p>
        </p:txBody>
      </p:sp>
      <p:sp>
        <p:nvSpPr>
          <p:cNvPr id="35" name="椭圆 34"/>
          <p:cNvSpPr>
            <a:spLocks noChangeAspect="1"/>
          </p:cNvSpPr>
          <p:nvPr/>
        </p:nvSpPr>
        <p:spPr>
          <a:xfrm>
            <a:off x="3128975" y="5559418"/>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p:cNvSpPr>
            <a:spLocks noChangeAspect="1"/>
          </p:cNvSpPr>
          <p:nvPr/>
        </p:nvSpPr>
        <p:spPr>
          <a:xfrm>
            <a:off x="2644435" y="4351001"/>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椭圆 37"/>
          <p:cNvSpPr>
            <a:spLocks noChangeAspect="1"/>
          </p:cNvSpPr>
          <p:nvPr/>
        </p:nvSpPr>
        <p:spPr>
          <a:xfrm>
            <a:off x="4156874" y="2494508"/>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五边形 38"/>
          <p:cNvSpPr/>
          <p:nvPr/>
        </p:nvSpPr>
        <p:spPr bwMode="auto">
          <a:xfrm>
            <a:off x="7032105" y="152815"/>
            <a:ext cx="9001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Select Root Bridge</a:t>
            </a:r>
            <a:endParaRPr lang="en-US" sz="900" dirty="0">
              <a:latin typeface="Huawei Sans" panose="020C0503030203020204" pitchFamily="34" charset="0"/>
            </a:endParaRPr>
          </a:p>
        </p:txBody>
      </p:sp>
      <p:sp>
        <p:nvSpPr>
          <p:cNvPr id="40" name="燕尾形 39"/>
          <p:cNvSpPr/>
          <p:nvPr/>
        </p:nvSpPr>
        <p:spPr bwMode="auto">
          <a:xfrm>
            <a:off x="7848195" y="152815"/>
            <a:ext cx="1260140"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b="1" dirty="0" smtClean="0">
                <a:solidFill>
                  <a:schemeClr val="bg1"/>
                </a:solidFill>
                <a:latin typeface="Huawei Sans" panose="020C0503030203020204" pitchFamily="34" charset="0"/>
              </a:rPr>
              <a:t>Select Root Port</a:t>
            </a:r>
            <a:endParaRPr lang="en-US" altLang="zh-CN" sz="900" b="1" kern="0" dirty="0">
              <a:solidFill>
                <a:schemeClr val="bg1"/>
              </a:solidFill>
              <a:latin typeface="Huawei Sans" panose="020C0503030203020204" pitchFamily="34" charset="0"/>
            </a:endParaRPr>
          </a:p>
        </p:txBody>
      </p:sp>
      <p:sp>
        <p:nvSpPr>
          <p:cNvPr id="43" name="燕尾形 42"/>
          <p:cNvSpPr/>
          <p:nvPr/>
        </p:nvSpPr>
        <p:spPr bwMode="auto">
          <a:xfrm>
            <a:off x="9024325" y="152815"/>
            <a:ext cx="1224136"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Select Designated Port</a:t>
            </a:r>
            <a:endParaRPr lang="en-US" altLang="zh-CN" sz="900" kern="0" dirty="0">
              <a:latin typeface="Huawei Sans" panose="020C0503030203020204" pitchFamily="34" charset="0"/>
            </a:endParaRPr>
          </a:p>
        </p:txBody>
      </p:sp>
      <p:sp>
        <p:nvSpPr>
          <p:cNvPr id="44" name="燕尾形 43"/>
          <p:cNvSpPr/>
          <p:nvPr/>
        </p:nvSpPr>
        <p:spPr bwMode="auto">
          <a:xfrm>
            <a:off x="10164452" y="152815"/>
            <a:ext cx="1404156"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Block Non-designated Port</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239115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5673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Calculation (3)</a:t>
            </a:r>
            <a:endParaRPr lang="en-US" altLang="zh-CN" dirty="0"/>
          </a:p>
        </p:txBody>
      </p:sp>
      <p:sp>
        <p:nvSpPr>
          <p:cNvPr id="17" name="圆角矩形 16"/>
          <p:cNvSpPr/>
          <p:nvPr/>
        </p:nvSpPr>
        <p:spPr>
          <a:xfrm>
            <a:off x="5879976" y="2019299"/>
            <a:ext cx="5688632" cy="3907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a:solidFill>
                  <a:prstClr val="white"/>
                </a:solidFill>
                <a:latin typeface="Huawei Sans" panose="020C0503030203020204" pitchFamily="34" charset="0"/>
              </a:rPr>
              <a:t>A designated port is elected on each link.</a:t>
            </a:r>
          </a:p>
        </p:txBody>
      </p:sp>
      <p:sp>
        <p:nvSpPr>
          <p:cNvPr id="18" name="圆角矩形 17"/>
          <p:cNvSpPr/>
          <p:nvPr/>
        </p:nvSpPr>
        <p:spPr>
          <a:xfrm>
            <a:off x="5879976" y="2488217"/>
            <a:ext cx="5688632" cy="3287200"/>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After the root port is elected, the non-root bridge uses the optimal BPDU received on the port to calculate the configuration BPDU and compares the calculated configuration BPDU with the configuration BPDUs received by all ports except the root port.</a:t>
            </a:r>
            <a:endParaRPr lang="en-US" altLang="zh-CN" sz="1600" dirty="0" smtClean="0">
              <a:solidFill>
                <a:prstClr val="black"/>
              </a:solidFill>
              <a:latin typeface="Huawei Sans" panose="020C0503030203020204" pitchFamily="34" charset="0"/>
            </a:endParaRPr>
          </a:p>
          <a:p>
            <a:pPr marL="446400" lvl="1" indent="-259200" fontAlgn="ctr">
              <a:lnSpc>
                <a:spcPct val="120000"/>
              </a:lnSpc>
              <a:spcBef>
                <a:spcPts val="0"/>
              </a:spcBef>
              <a:spcAft>
                <a:spcPts val="600"/>
              </a:spcAft>
              <a:buFont typeface="Wingdings" panose="05000000000000000000" pitchFamily="2" charset="2"/>
              <a:buChar char="Ø"/>
            </a:pPr>
            <a:r>
              <a:rPr lang="en-US" sz="1600" dirty="0" smtClean="0">
                <a:solidFill>
                  <a:prstClr val="black"/>
                </a:solidFill>
                <a:latin typeface="Huawei Sans" panose="020C0503030203020204" pitchFamily="34" charset="0"/>
              </a:rPr>
              <a:t>If the former is better, the port is a designated port.</a:t>
            </a:r>
            <a:endParaRPr lang="en-US" altLang="zh-CN" sz="1600" dirty="0" smtClean="0">
              <a:solidFill>
                <a:prstClr val="black"/>
              </a:solidFill>
              <a:latin typeface="Huawei Sans" panose="020C0503030203020204" pitchFamily="34" charset="0"/>
            </a:endParaRPr>
          </a:p>
          <a:p>
            <a:pPr marL="446400" lvl="1" indent="-259200" fontAlgn="ctr">
              <a:lnSpc>
                <a:spcPct val="120000"/>
              </a:lnSpc>
              <a:spcBef>
                <a:spcPts val="0"/>
              </a:spcBef>
              <a:spcAft>
                <a:spcPts val="600"/>
              </a:spcAft>
              <a:buFont typeface="Wingdings" panose="05000000000000000000" pitchFamily="2" charset="2"/>
              <a:buChar char="Ø"/>
            </a:pPr>
            <a:r>
              <a:rPr lang="en-US" sz="1600" dirty="0" smtClean="0">
                <a:solidFill>
                  <a:prstClr val="black"/>
                </a:solidFill>
                <a:latin typeface="Huawei Sans" panose="020C0503030203020204" pitchFamily="34" charset="0"/>
              </a:rPr>
              <a:t>If the latter is better, the port is not a designated port.</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In most cases, all ports on the root bridge are designated ports. </a:t>
            </a:r>
            <a:endParaRPr lang="en-US" altLang="zh-CN" sz="1600" dirty="0">
              <a:solidFill>
                <a:prstClr val="black"/>
              </a:solidFill>
              <a:latin typeface="Huawei Sans" panose="020C0503030203020204" pitchFamily="34" charset="0"/>
            </a:endParaRPr>
          </a:p>
        </p:txBody>
      </p:sp>
      <p:sp>
        <p:nvSpPr>
          <p:cNvPr id="33" name="椭圆 32"/>
          <p:cNvSpPr>
            <a:spLocks noChangeAspect="1"/>
          </p:cNvSpPr>
          <p:nvPr/>
        </p:nvSpPr>
        <p:spPr>
          <a:xfrm>
            <a:off x="676847" y="55687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35" name="文本框 34"/>
          <p:cNvSpPr txBox="1"/>
          <p:nvPr/>
        </p:nvSpPr>
        <p:spPr>
          <a:xfrm>
            <a:off x="885937" y="5520535"/>
            <a:ext cx="1990169"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Configuration BPDU</a:t>
            </a:r>
            <a:endParaRPr lang="en-US" sz="1400" dirty="0">
              <a:latin typeface="Huawei Sans" panose="020C0503030203020204" pitchFamily="34" charset="0"/>
            </a:endParaRPr>
          </a:p>
        </p:txBody>
      </p:sp>
      <p:sp>
        <p:nvSpPr>
          <p:cNvPr id="36" name="文本框 35"/>
          <p:cNvSpPr txBox="1"/>
          <p:nvPr/>
        </p:nvSpPr>
        <p:spPr>
          <a:xfrm>
            <a:off x="2852316" y="5520535"/>
            <a:ext cx="1080185"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Root port</a:t>
            </a:r>
            <a:endParaRPr lang="en-US" altLang="zh-CN" sz="1400" dirty="0" smtClean="0">
              <a:latin typeface="Huawei Sans" panose="020C0503030203020204" pitchFamily="34" charset="0"/>
            </a:endParaRPr>
          </a:p>
        </p:txBody>
      </p:sp>
      <p:sp>
        <p:nvSpPr>
          <p:cNvPr id="39" name="椭圆 38"/>
          <p:cNvSpPr>
            <a:spLocks noChangeAspect="1"/>
          </p:cNvSpPr>
          <p:nvPr/>
        </p:nvSpPr>
        <p:spPr>
          <a:xfrm>
            <a:off x="3849784" y="555818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40" name="文本框 39"/>
          <p:cNvSpPr txBox="1"/>
          <p:nvPr/>
        </p:nvSpPr>
        <p:spPr>
          <a:xfrm>
            <a:off x="4032703" y="5520535"/>
            <a:ext cx="1519952"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Designated port</a:t>
            </a:r>
            <a:endParaRPr lang="en-US" altLang="zh-CN" sz="1400" dirty="0" smtClean="0">
              <a:latin typeface="Huawei Sans" panose="020C0503030203020204" pitchFamily="34" charset="0"/>
            </a:endParaRPr>
          </a:p>
        </p:txBody>
      </p:sp>
      <p:cxnSp>
        <p:nvCxnSpPr>
          <p:cNvPr id="50" name="直接箭头连接符 49"/>
          <p:cNvCxnSpPr/>
          <p:nvPr/>
        </p:nvCxnSpPr>
        <p:spPr>
          <a:xfrm>
            <a:off x="1589686" y="3112077"/>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cxnSp>
        <p:nvCxnSpPr>
          <p:cNvPr id="53" name="直接箭头连接符 52"/>
          <p:cNvCxnSpPr/>
          <p:nvPr/>
        </p:nvCxnSpPr>
        <p:spPr>
          <a:xfrm flipH="1">
            <a:off x="3932502" y="3140036"/>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p:cNvSpPr>
            <a:spLocks noChangeAspect="1"/>
          </p:cNvSpPr>
          <p:nvPr/>
        </p:nvSpPr>
        <p:spPr>
          <a:xfrm>
            <a:off x="4204937" y="3105897"/>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55" name="椭圆 54"/>
          <p:cNvSpPr>
            <a:spLocks noChangeAspect="1"/>
          </p:cNvSpPr>
          <p:nvPr/>
        </p:nvSpPr>
        <p:spPr>
          <a:xfrm>
            <a:off x="1475689" y="301858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56" name="文本框 55"/>
          <p:cNvSpPr txBox="1"/>
          <p:nvPr/>
        </p:nvSpPr>
        <p:spPr>
          <a:xfrm>
            <a:off x="657337"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57" name="文本框 56"/>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58" name="组合 57"/>
          <p:cNvGrpSpPr/>
          <p:nvPr/>
        </p:nvGrpSpPr>
        <p:grpSpPr>
          <a:xfrm flipV="1">
            <a:off x="1609745" y="2673501"/>
            <a:ext cx="2745630" cy="2115270"/>
            <a:chOff x="6600056" y="4353447"/>
            <a:chExt cx="1296144" cy="833967"/>
          </a:xfrm>
        </p:grpSpPr>
        <p:cxnSp>
          <p:nvCxnSpPr>
            <p:cNvPr id="59" name="直接连接符 58"/>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2"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63"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64" name="文本框 63"/>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65"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66" name="文本框 65"/>
          <p:cNvSpPr txBox="1"/>
          <p:nvPr/>
        </p:nvSpPr>
        <p:spPr>
          <a:xfrm>
            <a:off x="449478" y="1901311"/>
            <a:ext cx="2222083"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67" name="文本框 66"/>
          <p:cNvSpPr txBox="1"/>
          <p:nvPr/>
        </p:nvSpPr>
        <p:spPr>
          <a:xfrm>
            <a:off x="3324160" y="1901311"/>
            <a:ext cx="2228495"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68" name="文本框 67"/>
          <p:cNvSpPr txBox="1"/>
          <p:nvPr/>
        </p:nvSpPr>
        <p:spPr>
          <a:xfrm>
            <a:off x="3250843" y="4481867"/>
            <a:ext cx="2201244"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sp>
        <p:nvSpPr>
          <p:cNvPr id="71" name="椭圆 70"/>
          <p:cNvSpPr>
            <a:spLocks noChangeAspect="1"/>
          </p:cNvSpPr>
          <p:nvPr/>
        </p:nvSpPr>
        <p:spPr>
          <a:xfrm>
            <a:off x="1614524" y="2497408"/>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72" name="椭圆 71"/>
          <p:cNvSpPr>
            <a:spLocks noChangeAspect="1"/>
          </p:cNvSpPr>
          <p:nvPr/>
        </p:nvSpPr>
        <p:spPr>
          <a:xfrm>
            <a:off x="1606601"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73" name="椭圆 72"/>
          <p:cNvSpPr>
            <a:spLocks noChangeAspect="1"/>
          </p:cNvSpPr>
          <p:nvPr/>
        </p:nvSpPr>
        <p:spPr>
          <a:xfrm>
            <a:off x="4141176"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41" name="椭圆 40"/>
          <p:cNvSpPr>
            <a:spLocks noChangeAspect="1"/>
          </p:cNvSpPr>
          <p:nvPr/>
        </p:nvSpPr>
        <p:spPr>
          <a:xfrm>
            <a:off x="2674285" y="5559418"/>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椭圆 42"/>
          <p:cNvSpPr>
            <a:spLocks noChangeAspect="1"/>
          </p:cNvSpPr>
          <p:nvPr/>
        </p:nvSpPr>
        <p:spPr>
          <a:xfrm>
            <a:off x="2659241" y="4351001"/>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椭圆 43"/>
          <p:cNvSpPr>
            <a:spLocks noChangeAspect="1"/>
          </p:cNvSpPr>
          <p:nvPr/>
        </p:nvSpPr>
        <p:spPr>
          <a:xfrm>
            <a:off x="4134506" y="2513092"/>
            <a:ext cx="230010" cy="23001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五边形 44"/>
          <p:cNvSpPr/>
          <p:nvPr/>
        </p:nvSpPr>
        <p:spPr bwMode="auto">
          <a:xfrm>
            <a:off x="7032105" y="152815"/>
            <a:ext cx="9001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Select Root Bridge</a:t>
            </a:r>
            <a:endParaRPr lang="en-US" sz="900" dirty="0">
              <a:latin typeface="Huawei Sans" panose="020C0503030203020204" pitchFamily="34" charset="0"/>
            </a:endParaRPr>
          </a:p>
        </p:txBody>
      </p:sp>
      <p:sp>
        <p:nvSpPr>
          <p:cNvPr id="46" name="燕尾形 45"/>
          <p:cNvSpPr/>
          <p:nvPr/>
        </p:nvSpPr>
        <p:spPr bwMode="auto">
          <a:xfrm>
            <a:off x="7848195" y="152815"/>
            <a:ext cx="126014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Select Root Port</a:t>
            </a:r>
            <a:endParaRPr lang="en-US" altLang="zh-CN" sz="900" kern="0" dirty="0">
              <a:latin typeface="Huawei Sans" panose="020C0503030203020204" pitchFamily="34" charset="0"/>
            </a:endParaRPr>
          </a:p>
        </p:txBody>
      </p:sp>
      <p:sp>
        <p:nvSpPr>
          <p:cNvPr id="69" name="燕尾形 68"/>
          <p:cNvSpPr/>
          <p:nvPr/>
        </p:nvSpPr>
        <p:spPr bwMode="auto">
          <a:xfrm>
            <a:off x="9024325" y="152815"/>
            <a:ext cx="1224136"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b="1" dirty="0" smtClean="0">
                <a:solidFill>
                  <a:schemeClr val="bg1"/>
                </a:solidFill>
                <a:latin typeface="Huawei Sans" panose="020C0503030203020204" pitchFamily="34" charset="0"/>
              </a:rPr>
              <a:t>Select Designated Port</a:t>
            </a:r>
            <a:endParaRPr lang="en-US" altLang="zh-CN" sz="900" b="1" kern="0" dirty="0">
              <a:solidFill>
                <a:schemeClr val="bg1"/>
              </a:solidFill>
              <a:latin typeface="Huawei Sans" panose="020C0503030203020204" pitchFamily="34" charset="0"/>
            </a:endParaRPr>
          </a:p>
        </p:txBody>
      </p:sp>
      <p:sp>
        <p:nvSpPr>
          <p:cNvPr id="70" name="燕尾形 69"/>
          <p:cNvSpPr/>
          <p:nvPr/>
        </p:nvSpPr>
        <p:spPr bwMode="auto">
          <a:xfrm>
            <a:off x="10164452" y="152815"/>
            <a:ext cx="1404156" cy="306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Block Non-designated Port</a:t>
            </a:r>
            <a:endParaRPr lang="en-US" altLang="zh-CN" sz="900" kern="0" dirty="0">
              <a:latin typeface="Huawei Sans" panose="020C0503030203020204" pitchFamily="34" charset="0"/>
            </a:endParaRPr>
          </a:p>
        </p:txBody>
      </p:sp>
    </p:spTree>
    <p:extLst>
      <p:ext uri="{BB962C8B-B14F-4D97-AF65-F5344CB8AC3E}">
        <p14:creationId xmlns:p14="http://schemas.microsoft.com/office/powerpoint/2010/main" val="3235297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Calculation (4)</a:t>
            </a:r>
            <a:endParaRPr lang="en-US" altLang="zh-CN" dirty="0"/>
          </a:p>
        </p:txBody>
      </p:sp>
      <p:sp>
        <p:nvSpPr>
          <p:cNvPr id="17" name="圆角矩形 16"/>
          <p:cNvSpPr/>
          <p:nvPr/>
        </p:nvSpPr>
        <p:spPr>
          <a:xfrm>
            <a:off x="5879976" y="2043361"/>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Block Non-designated Port</a:t>
            </a:r>
            <a:endParaRPr lang="en-US" altLang="zh-CN" b="1" dirty="0">
              <a:solidFill>
                <a:prstClr val="white"/>
              </a:solidFill>
              <a:latin typeface="Huawei Sans" panose="020C0503030203020204" pitchFamily="34" charset="0"/>
              <a:ea typeface="方正兰亭黑简体" panose="02000000000000000000" pitchFamily="2" charset="-122"/>
            </a:endParaRPr>
          </a:p>
        </p:txBody>
      </p:sp>
      <p:sp>
        <p:nvSpPr>
          <p:cNvPr id="18" name="圆角矩形 17"/>
          <p:cNvSpPr/>
          <p:nvPr/>
        </p:nvSpPr>
        <p:spPr>
          <a:xfrm>
            <a:off x="5879976" y="2492895"/>
            <a:ext cx="5688632" cy="1843353"/>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36000" bIns="72000" rtlCol="0" anchor="ctr" anchorCtr="0"/>
          <a:lstStyle/>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On a switch, a port that is neither a root port nor a designated port is called a non-designated port.</a:t>
            </a:r>
            <a:endParaRPr lang="en-US" altLang="zh-CN" sz="1600" dirty="0" smtClean="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The last step of STP operations is to block the non-designated port on the network. After this step is complete, the Layer 2 loop on the network is eliminated.</a:t>
            </a:r>
            <a:endParaRPr lang="en-US" altLang="zh-CN" sz="1600" dirty="0" smtClean="0">
              <a:solidFill>
                <a:prstClr val="black"/>
              </a:solidFill>
              <a:latin typeface="Huawei Sans" panose="020C0503030203020204" pitchFamily="34" charset="0"/>
            </a:endParaRPr>
          </a:p>
        </p:txBody>
      </p:sp>
      <p:sp>
        <p:nvSpPr>
          <p:cNvPr id="57" name="椭圆 56"/>
          <p:cNvSpPr>
            <a:spLocks noChangeAspect="1"/>
          </p:cNvSpPr>
          <p:nvPr/>
        </p:nvSpPr>
        <p:spPr>
          <a:xfrm>
            <a:off x="680895" y="5568751"/>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58" name="文本框 57"/>
          <p:cNvSpPr txBox="1"/>
          <p:nvPr/>
        </p:nvSpPr>
        <p:spPr>
          <a:xfrm>
            <a:off x="889223" y="5520535"/>
            <a:ext cx="1898339"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Configuration BPDU</a:t>
            </a:r>
            <a:endParaRPr lang="en-US" sz="1400" dirty="0">
              <a:latin typeface="Huawei Sans" panose="020C0503030203020204" pitchFamily="34" charset="0"/>
            </a:endParaRPr>
          </a:p>
        </p:txBody>
      </p:sp>
      <p:sp>
        <p:nvSpPr>
          <p:cNvPr id="59" name="椭圆 58"/>
          <p:cNvSpPr>
            <a:spLocks noChangeAspect="1"/>
          </p:cNvSpPr>
          <p:nvPr/>
        </p:nvSpPr>
        <p:spPr>
          <a:xfrm>
            <a:off x="2669398" y="5558183"/>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60" name="文本框 59"/>
          <p:cNvSpPr txBox="1"/>
          <p:nvPr/>
        </p:nvSpPr>
        <p:spPr>
          <a:xfrm>
            <a:off x="2852316" y="5520535"/>
            <a:ext cx="997467"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Root port</a:t>
            </a:r>
            <a:endParaRPr lang="en-US" altLang="zh-CN" sz="1400" dirty="0" smtClean="0">
              <a:latin typeface="Huawei Sans" panose="020C0503030203020204" pitchFamily="34" charset="0"/>
            </a:endParaRPr>
          </a:p>
        </p:txBody>
      </p:sp>
      <p:sp>
        <p:nvSpPr>
          <p:cNvPr id="61" name="椭圆 60"/>
          <p:cNvSpPr>
            <a:spLocks noChangeAspect="1"/>
          </p:cNvSpPr>
          <p:nvPr/>
        </p:nvSpPr>
        <p:spPr>
          <a:xfrm>
            <a:off x="3849784" y="555818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62" name="文本框 61"/>
          <p:cNvSpPr txBox="1"/>
          <p:nvPr/>
        </p:nvSpPr>
        <p:spPr>
          <a:xfrm>
            <a:off x="4032702" y="5520535"/>
            <a:ext cx="1491797"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Designated port</a:t>
            </a:r>
            <a:endParaRPr lang="en-US" altLang="zh-CN" sz="1400" dirty="0" smtClean="0">
              <a:latin typeface="Huawei Sans" panose="020C0503030203020204" pitchFamily="34" charset="0"/>
            </a:endParaRPr>
          </a:p>
        </p:txBody>
      </p:sp>
      <p:cxnSp>
        <p:nvCxnSpPr>
          <p:cNvPr id="63" name="直接箭头连接符 62"/>
          <p:cNvCxnSpPr/>
          <p:nvPr/>
        </p:nvCxnSpPr>
        <p:spPr>
          <a:xfrm>
            <a:off x="1589686" y="3112077"/>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cxnSp>
        <p:nvCxnSpPr>
          <p:cNvPr id="66" name="直接箭头连接符 65"/>
          <p:cNvCxnSpPr/>
          <p:nvPr/>
        </p:nvCxnSpPr>
        <p:spPr>
          <a:xfrm flipH="1">
            <a:off x="3932502" y="3140036"/>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4204937" y="3105897"/>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68" name="椭圆 67"/>
          <p:cNvSpPr>
            <a:spLocks noChangeAspect="1"/>
          </p:cNvSpPr>
          <p:nvPr/>
        </p:nvSpPr>
        <p:spPr>
          <a:xfrm>
            <a:off x="1475689" y="301858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69" name="文本框 68"/>
          <p:cNvSpPr txBox="1"/>
          <p:nvPr/>
        </p:nvSpPr>
        <p:spPr>
          <a:xfrm>
            <a:off x="657337"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70" name="文本框 69"/>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71" name="组合 70"/>
          <p:cNvGrpSpPr/>
          <p:nvPr/>
        </p:nvGrpSpPr>
        <p:grpSpPr>
          <a:xfrm flipV="1">
            <a:off x="1609745" y="2673501"/>
            <a:ext cx="2745630" cy="2115270"/>
            <a:chOff x="6600056" y="4353447"/>
            <a:chExt cx="1296144" cy="833967"/>
          </a:xfrm>
        </p:grpSpPr>
        <p:cxnSp>
          <p:nvCxnSpPr>
            <p:cNvPr id="72" name="直接连接符 71"/>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4" name="直接连接符 73"/>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5"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76"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77" name="文本框 76"/>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78"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82" name="椭圆 81"/>
          <p:cNvSpPr>
            <a:spLocks noChangeAspect="1"/>
          </p:cNvSpPr>
          <p:nvPr/>
        </p:nvSpPr>
        <p:spPr>
          <a:xfrm>
            <a:off x="2627353" y="4367565"/>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83" name="椭圆 82"/>
          <p:cNvSpPr>
            <a:spLocks noChangeAspect="1"/>
          </p:cNvSpPr>
          <p:nvPr/>
        </p:nvSpPr>
        <p:spPr>
          <a:xfrm>
            <a:off x="4117778" y="251185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84" name="椭圆 83"/>
          <p:cNvSpPr>
            <a:spLocks noChangeAspect="1"/>
          </p:cNvSpPr>
          <p:nvPr/>
        </p:nvSpPr>
        <p:spPr>
          <a:xfrm>
            <a:off x="1614524" y="2497408"/>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85" name="椭圆 84"/>
          <p:cNvSpPr>
            <a:spLocks noChangeAspect="1"/>
          </p:cNvSpPr>
          <p:nvPr/>
        </p:nvSpPr>
        <p:spPr>
          <a:xfrm>
            <a:off x="1606601"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86" name="椭圆 85"/>
          <p:cNvSpPr>
            <a:spLocks noChangeAspect="1"/>
          </p:cNvSpPr>
          <p:nvPr/>
        </p:nvSpPr>
        <p:spPr>
          <a:xfrm>
            <a:off x="4141176" y="2737414"/>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39" name="文本框 38"/>
          <p:cNvSpPr txBox="1"/>
          <p:nvPr/>
        </p:nvSpPr>
        <p:spPr>
          <a:xfrm>
            <a:off x="3295841" y="4340816"/>
            <a:ext cx="1552919"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Blocked port</a:t>
            </a:r>
            <a:endParaRPr lang="en-US" altLang="zh-CN" sz="1400" dirty="0" smtClean="0">
              <a:latin typeface="Huawei Sans" panose="020C0503030203020204" pitchFamily="34" charset="0"/>
            </a:endParaRPr>
          </a:p>
        </p:txBody>
      </p:sp>
      <p:grpSp>
        <p:nvGrpSpPr>
          <p:cNvPr id="40" name="组合 28"/>
          <p:cNvGrpSpPr>
            <a:grpSpLocks noChangeAspect="1"/>
          </p:cNvGrpSpPr>
          <p:nvPr/>
        </p:nvGrpSpPr>
        <p:grpSpPr>
          <a:xfrm>
            <a:off x="3061955" y="4336249"/>
            <a:ext cx="245486" cy="245486"/>
            <a:chOff x="5076056" y="3356992"/>
            <a:chExt cx="436268" cy="436268"/>
          </a:xfrm>
        </p:grpSpPr>
        <p:sp>
          <p:nvSpPr>
            <p:cNvPr id="4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4" name="五边形 43"/>
          <p:cNvSpPr/>
          <p:nvPr/>
        </p:nvSpPr>
        <p:spPr bwMode="auto">
          <a:xfrm>
            <a:off x="7032105" y="152815"/>
            <a:ext cx="900100" cy="3060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dirty="0" smtClean="0">
                <a:latin typeface="Huawei Sans" panose="020C0503030203020204" pitchFamily="34" charset="0"/>
              </a:rPr>
              <a:t>Select Root Bridge</a:t>
            </a:r>
            <a:endParaRPr lang="en-US" sz="900" dirty="0">
              <a:latin typeface="Huawei Sans" panose="020C0503030203020204" pitchFamily="34" charset="0"/>
            </a:endParaRPr>
          </a:p>
        </p:txBody>
      </p:sp>
      <p:sp>
        <p:nvSpPr>
          <p:cNvPr id="45" name="燕尾形 44"/>
          <p:cNvSpPr/>
          <p:nvPr/>
        </p:nvSpPr>
        <p:spPr bwMode="auto">
          <a:xfrm>
            <a:off x="7848195" y="152815"/>
            <a:ext cx="1260140"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Select Root Port</a:t>
            </a:r>
            <a:endParaRPr lang="en-US" altLang="zh-CN" sz="900" kern="0" dirty="0">
              <a:latin typeface="Huawei Sans" panose="020C0503030203020204" pitchFamily="34" charset="0"/>
            </a:endParaRPr>
          </a:p>
        </p:txBody>
      </p:sp>
      <p:sp>
        <p:nvSpPr>
          <p:cNvPr id="46" name="燕尾形 45"/>
          <p:cNvSpPr/>
          <p:nvPr/>
        </p:nvSpPr>
        <p:spPr bwMode="auto">
          <a:xfrm>
            <a:off x="9024325" y="152815"/>
            <a:ext cx="1224136" cy="306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900" dirty="0" smtClean="0">
                <a:latin typeface="Huawei Sans" panose="020C0503030203020204" pitchFamily="34" charset="0"/>
              </a:rPr>
              <a:t>Select Designated Port</a:t>
            </a:r>
            <a:endParaRPr lang="en-US" altLang="zh-CN" sz="900" kern="0" dirty="0">
              <a:latin typeface="Huawei Sans" panose="020C0503030203020204" pitchFamily="34" charset="0"/>
            </a:endParaRPr>
          </a:p>
        </p:txBody>
      </p:sp>
      <p:sp>
        <p:nvSpPr>
          <p:cNvPr id="49" name="燕尾形 48"/>
          <p:cNvSpPr/>
          <p:nvPr/>
        </p:nvSpPr>
        <p:spPr bwMode="auto">
          <a:xfrm>
            <a:off x="10164452" y="152815"/>
            <a:ext cx="1404156" cy="3060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sz="900" b="1" dirty="0" smtClean="0">
                <a:solidFill>
                  <a:schemeClr val="bg1"/>
                </a:solidFill>
                <a:latin typeface="Huawei Sans" panose="020C0503030203020204" pitchFamily="34" charset="0"/>
              </a:rPr>
              <a:t>Block Non-designated Port</a:t>
            </a:r>
            <a:endParaRPr lang="en-US" altLang="zh-CN" sz="900" b="1" kern="0" dirty="0">
              <a:solidFill>
                <a:schemeClr val="bg1"/>
              </a:solidFill>
              <a:latin typeface="Huawei Sans" panose="020C0503030203020204" pitchFamily="34" charset="0"/>
            </a:endParaRPr>
          </a:p>
        </p:txBody>
      </p:sp>
    </p:spTree>
    <p:extLst>
      <p:ext uri="{BB962C8B-B14F-4D97-AF65-F5344CB8AC3E}">
        <p14:creationId xmlns:p14="http://schemas.microsoft.com/office/powerpoint/2010/main" val="3850440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2000" smtClean="0"/>
              <a:t>On an Ethernet switching network, redundant links are used to implement link backup and enhance network reliability. However, the use of redundant links may produce loops, leading to broadcast storms and an unstable MAC address table. As a result, communication on the network may deteriorate or even be interrupted. To prevent loops, IEEE introduced the Spanning Tree Protocol (STP).</a:t>
            </a:r>
          </a:p>
          <a:p>
            <a:r>
              <a:rPr lang="en-US" sz="2000" smtClean="0"/>
              <a:t>Devices running STP exchange STP Bridge Protocol Data Units (BPDUs) to discover loops on the network and block appropriate ports. This enables a ring topology to be trimmed into a loop-free tree topology, preventing infinite looping of packets and ensuring packet processing capabilities of devices.</a:t>
            </a:r>
            <a:endParaRPr lang="en-US" altLang="zh-CN" sz="2000" smtClean="0"/>
          </a:p>
          <a:p>
            <a:r>
              <a:rPr lang="en-US" sz="2000" smtClean="0"/>
              <a:t>IEEE introduced the Rapid Spanning Tree Protocol (RSTP) to improve the network convergence speed. </a:t>
            </a:r>
            <a:endParaRPr lang="en-US" sz="2000" dirty="0"/>
          </a:p>
        </p:txBody>
      </p:sp>
    </p:spTree>
    <p:extLst>
      <p:ext uri="{BB962C8B-B14F-4D97-AF65-F5344CB8AC3E}">
        <p14:creationId xmlns:p14="http://schemas.microsoft.com/office/powerpoint/2010/main" val="4240194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597200" cy="640800"/>
          </a:xfrm>
        </p:spPr>
        <p:txBody>
          <a:bodyPr/>
          <a:lstStyle/>
          <a:p>
            <a:r>
              <a:rPr lang="en-US" altLang="zh-CN" smtClean="0"/>
              <a:t>Quiz 1: Identify the Root Bridge and Port Roles</a:t>
            </a:r>
            <a:endParaRPr lang="en-US" altLang="zh-CN" dirty="0"/>
          </a:p>
        </p:txBody>
      </p:sp>
      <p:grpSp>
        <p:nvGrpSpPr>
          <p:cNvPr id="13" name="组合 12"/>
          <p:cNvGrpSpPr/>
          <p:nvPr/>
        </p:nvGrpSpPr>
        <p:grpSpPr>
          <a:xfrm flipV="1">
            <a:off x="3880395" y="2337816"/>
            <a:ext cx="4176040" cy="2090998"/>
            <a:chOff x="1497448" y="2492896"/>
            <a:chExt cx="3013742" cy="1759759"/>
          </a:xfrm>
        </p:grpSpPr>
        <p:grpSp>
          <p:nvGrpSpPr>
            <p:cNvPr id="6" name="组合 5"/>
            <p:cNvGrpSpPr/>
            <p:nvPr/>
          </p:nvGrpSpPr>
          <p:grpSpPr>
            <a:xfrm flipV="1">
              <a:off x="1631504" y="2553582"/>
              <a:ext cx="2745630" cy="1699073"/>
              <a:chOff x="6600056" y="4353447"/>
              <a:chExt cx="1296144" cy="833967"/>
            </a:xfrm>
          </p:grpSpPr>
          <p:cxnSp>
            <p:nvCxnSpPr>
              <p:cNvPr id="7" name="直接连接符 6"/>
              <p:cNvCxnSpPr/>
              <p:nvPr/>
            </p:nvCxnSpPr>
            <p:spPr>
              <a:xfrm flipH="1">
                <a:off x="6600056"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248128"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flipH="1">
              <a:off x="1497448" y="2492896"/>
              <a:ext cx="30137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2691789" y="4734817"/>
            <a:ext cx="2731838"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SW2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4096.4c1f-aabc-0002</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18" name="文本框 17"/>
          <p:cNvSpPr txBox="1"/>
          <p:nvPr/>
        </p:nvSpPr>
        <p:spPr>
          <a:xfrm>
            <a:off x="6830892" y="4734817"/>
            <a:ext cx="2731838"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SW3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4096.4c1f-aabc-0003</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19" name="矩形 18"/>
          <p:cNvSpPr/>
          <p:nvPr/>
        </p:nvSpPr>
        <p:spPr>
          <a:xfrm rot="18883900">
            <a:off x="4371703" y="3095757"/>
            <a:ext cx="837089"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1000M</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6" name="文本框 25"/>
          <p:cNvSpPr txBox="1"/>
          <p:nvPr/>
        </p:nvSpPr>
        <p:spPr>
          <a:xfrm>
            <a:off x="4633755" y="1784629"/>
            <a:ext cx="2731838"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SW1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4096.4c1f-aabc-0001</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30" name="矩形 29"/>
          <p:cNvSpPr/>
          <p:nvPr/>
        </p:nvSpPr>
        <p:spPr>
          <a:xfrm rot="2705542">
            <a:off x="6679763" y="3095247"/>
            <a:ext cx="837089"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1000M</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31" name="矩形 30"/>
          <p:cNvSpPr/>
          <p:nvPr/>
        </p:nvSpPr>
        <p:spPr>
          <a:xfrm>
            <a:off x="5510748" y="4460363"/>
            <a:ext cx="837089"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1000M</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pic>
        <p:nvPicPr>
          <p:cNvPr id="32" name="图片 76" descr="接入交换机.png"/>
          <p:cNvPicPr>
            <a:picLocks noChangeAspect="1"/>
          </p:cNvPicPr>
          <p:nvPr/>
        </p:nvPicPr>
        <p:blipFill>
          <a:blip r:embed="rId3" cstate="print"/>
          <a:stretch>
            <a:fillRect/>
          </a:stretch>
        </p:blipFill>
        <p:spPr>
          <a:xfrm>
            <a:off x="5671186" y="2136242"/>
            <a:ext cx="594000" cy="486000"/>
          </a:xfrm>
          <a:prstGeom prst="rect">
            <a:avLst/>
          </a:prstGeom>
        </p:spPr>
      </p:pic>
      <p:pic>
        <p:nvPicPr>
          <p:cNvPr id="33" name="图片 76" descr="接入交换机.png"/>
          <p:cNvPicPr>
            <a:picLocks noChangeAspect="1"/>
          </p:cNvPicPr>
          <p:nvPr/>
        </p:nvPicPr>
        <p:blipFill>
          <a:blip r:embed="rId3" cstate="print"/>
          <a:stretch>
            <a:fillRect/>
          </a:stretch>
        </p:blipFill>
        <p:spPr>
          <a:xfrm>
            <a:off x="3646061" y="4185813"/>
            <a:ext cx="594000" cy="486000"/>
          </a:xfrm>
          <a:prstGeom prst="rect">
            <a:avLst/>
          </a:prstGeom>
        </p:spPr>
      </p:pic>
      <p:pic>
        <p:nvPicPr>
          <p:cNvPr id="34" name="图片 76" descr="接入交换机.png"/>
          <p:cNvPicPr>
            <a:picLocks noChangeAspect="1"/>
          </p:cNvPicPr>
          <p:nvPr/>
        </p:nvPicPr>
        <p:blipFill>
          <a:blip r:embed="rId3" cstate="print"/>
          <a:stretch>
            <a:fillRect/>
          </a:stretch>
        </p:blipFill>
        <p:spPr>
          <a:xfrm>
            <a:off x="7675894" y="4185813"/>
            <a:ext cx="594000" cy="486000"/>
          </a:xfrm>
          <a:prstGeom prst="rect">
            <a:avLst/>
          </a:prstGeom>
        </p:spPr>
      </p:pic>
      <p:grpSp>
        <p:nvGrpSpPr>
          <p:cNvPr id="3" name="组合 2"/>
          <p:cNvGrpSpPr/>
          <p:nvPr/>
        </p:nvGrpSpPr>
        <p:grpSpPr>
          <a:xfrm>
            <a:off x="3407348" y="2489020"/>
            <a:ext cx="5135985" cy="2269243"/>
            <a:chOff x="3407348" y="2489020"/>
            <a:chExt cx="5135985" cy="2269243"/>
          </a:xfrm>
        </p:grpSpPr>
        <p:sp>
          <p:nvSpPr>
            <p:cNvPr id="17" name="矩形 16"/>
            <p:cNvSpPr/>
            <p:nvPr/>
          </p:nvSpPr>
          <p:spPr>
            <a:xfrm>
              <a:off x="4732024" y="2489020"/>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GE0/0/0</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0" name="矩形 19"/>
            <p:cNvSpPr/>
            <p:nvPr/>
          </p:nvSpPr>
          <p:spPr>
            <a:xfrm>
              <a:off x="3407348" y="3799483"/>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1" name="矩形 20"/>
            <p:cNvSpPr/>
            <p:nvPr/>
          </p:nvSpPr>
          <p:spPr>
            <a:xfrm>
              <a:off x="4239009" y="4419709"/>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GE0/0/2</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2" name="矩形 21"/>
            <p:cNvSpPr/>
            <p:nvPr/>
          </p:nvSpPr>
          <p:spPr>
            <a:xfrm>
              <a:off x="6277687" y="2505481"/>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3" name="矩形 22"/>
            <p:cNvSpPr/>
            <p:nvPr/>
          </p:nvSpPr>
          <p:spPr>
            <a:xfrm>
              <a:off x="6803621" y="4419709"/>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GE0/0/2</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5" name="矩形 24"/>
            <p:cNvSpPr/>
            <p:nvPr/>
          </p:nvSpPr>
          <p:spPr>
            <a:xfrm>
              <a:off x="7597240" y="3799483"/>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grpSp>
    </p:spTree>
    <p:extLst>
      <p:ext uri="{BB962C8B-B14F-4D97-AF65-F5344CB8AC3E}">
        <p14:creationId xmlns:p14="http://schemas.microsoft.com/office/powerpoint/2010/main" val="470477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a:t>
            </a:r>
            <a:r>
              <a:rPr lang="en-US" altLang="zh-CN" dirty="0" smtClean="0"/>
              <a:t>2: </a:t>
            </a:r>
            <a:r>
              <a:rPr lang="en-US" altLang="zh-CN" dirty="0" smtClean="0"/>
              <a:t>Identify the Root Bridge and Port Roles in the Following Topology</a:t>
            </a:r>
            <a:endParaRPr lang="en-US" altLang="zh-CN" dirty="0"/>
          </a:p>
        </p:txBody>
      </p:sp>
      <p:cxnSp>
        <p:nvCxnSpPr>
          <p:cNvPr id="20" name="直接连接符 19"/>
          <p:cNvCxnSpPr/>
          <p:nvPr/>
        </p:nvCxnSpPr>
        <p:spPr>
          <a:xfrm rot="10800000" flipH="1">
            <a:off x="6110978" y="3769898"/>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208715" y="3769898"/>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4208714" y="2312876"/>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110977" y="2312876"/>
            <a:ext cx="1902263" cy="1273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42483" y="1782203"/>
            <a:ext cx="2731838" cy="338554"/>
          </a:xfrm>
          <a:prstGeom prst="rect">
            <a:avLst/>
          </a:prstGeom>
          <a:noFill/>
        </p:spPr>
        <p:txBody>
          <a:bodyPr wrap="none" rtlCol="0">
            <a:spAutoFit/>
          </a:bodyPr>
          <a:lstStyle/>
          <a:p>
            <a:pPr algn="ct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SW1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4096.4c1f-aabc-0001</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10" name="文本框 9"/>
          <p:cNvSpPr txBox="1"/>
          <p:nvPr/>
        </p:nvSpPr>
        <p:spPr>
          <a:xfrm>
            <a:off x="1097537" y="3431343"/>
            <a:ext cx="2731838"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SW2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4096.4c1f-aabc-0002</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11" name="文本框 10"/>
          <p:cNvSpPr txBox="1"/>
          <p:nvPr/>
        </p:nvSpPr>
        <p:spPr>
          <a:xfrm>
            <a:off x="8425144" y="3431343"/>
            <a:ext cx="2731838"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SW3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4096.4c1f-aabc-0003</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24" name="文本框 23"/>
          <p:cNvSpPr txBox="1"/>
          <p:nvPr/>
        </p:nvSpPr>
        <p:spPr>
          <a:xfrm>
            <a:off x="4742483" y="5390740"/>
            <a:ext cx="2731838" cy="338554"/>
          </a:xfrm>
          <a:prstGeom prst="rect">
            <a:avLst/>
          </a:prstGeom>
          <a:noFill/>
        </p:spPr>
        <p:txBody>
          <a:bodyPr wrap="none" rtlCol="0">
            <a:spAutoFit/>
          </a:bodyPr>
          <a:lstStyle/>
          <a:p>
            <a:pPr algn="ct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SW4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4096.4c1f-aabc-0004</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pic>
        <p:nvPicPr>
          <p:cNvPr id="28" name="图片 76" descr="接入交换机.png"/>
          <p:cNvPicPr>
            <a:picLocks noChangeAspect="1"/>
          </p:cNvPicPr>
          <p:nvPr/>
        </p:nvPicPr>
        <p:blipFill>
          <a:blip r:embed="rId3" cstate="print"/>
          <a:stretch>
            <a:fillRect/>
          </a:stretch>
        </p:blipFill>
        <p:spPr>
          <a:xfrm>
            <a:off x="5813977" y="2133286"/>
            <a:ext cx="594000" cy="486000"/>
          </a:xfrm>
          <a:prstGeom prst="rect">
            <a:avLst/>
          </a:prstGeom>
        </p:spPr>
      </p:pic>
      <p:pic>
        <p:nvPicPr>
          <p:cNvPr id="29" name="图片 76" descr="接入交换机.png"/>
          <p:cNvPicPr>
            <a:picLocks noChangeAspect="1"/>
          </p:cNvPicPr>
          <p:nvPr/>
        </p:nvPicPr>
        <p:blipFill>
          <a:blip r:embed="rId3" cstate="print"/>
          <a:stretch>
            <a:fillRect/>
          </a:stretch>
        </p:blipFill>
        <p:spPr>
          <a:xfrm>
            <a:off x="5813977" y="4773481"/>
            <a:ext cx="594000" cy="486000"/>
          </a:xfrm>
          <a:prstGeom prst="rect">
            <a:avLst/>
          </a:prstGeom>
        </p:spPr>
      </p:pic>
      <p:pic>
        <p:nvPicPr>
          <p:cNvPr id="30" name="图片 76" descr="接入交换机.png"/>
          <p:cNvPicPr>
            <a:picLocks noChangeAspect="1"/>
          </p:cNvPicPr>
          <p:nvPr/>
        </p:nvPicPr>
        <p:blipFill>
          <a:blip r:embed="rId3" cstate="print"/>
          <a:stretch>
            <a:fillRect/>
          </a:stretch>
        </p:blipFill>
        <p:spPr>
          <a:xfrm>
            <a:off x="3745264" y="3390770"/>
            <a:ext cx="594000" cy="486000"/>
          </a:xfrm>
          <a:prstGeom prst="rect">
            <a:avLst/>
          </a:prstGeom>
        </p:spPr>
      </p:pic>
      <p:pic>
        <p:nvPicPr>
          <p:cNvPr id="31" name="图片 76" descr="接入交换机.png"/>
          <p:cNvPicPr>
            <a:picLocks noChangeAspect="1"/>
          </p:cNvPicPr>
          <p:nvPr/>
        </p:nvPicPr>
        <p:blipFill>
          <a:blip r:embed="rId3" cstate="print"/>
          <a:stretch>
            <a:fillRect/>
          </a:stretch>
        </p:blipFill>
        <p:spPr>
          <a:xfrm>
            <a:off x="7882689" y="3390770"/>
            <a:ext cx="594000" cy="486000"/>
          </a:xfrm>
          <a:prstGeom prst="rect">
            <a:avLst/>
          </a:prstGeom>
        </p:spPr>
      </p:pic>
      <p:grpSp>
        <p:nvGrpSpPr>
          <p:cNvPr id="15" name="组合 14"/>
          <p:cNvGrpSpPr/>
          <p:nvPr/>
        </p:nvGrpSpPr>
        <p:grpSpPr>
          <a:xfrm>
            <a:off x="3735667" y="2330608"/>
            <a:ext cx="4799163" cy="2002587"/>
            <a:chOff x="3615008" y="2240340"/>
            <a:chExt cx="4799163" cy="2002587"/>
          </a:xfrm>
        </p:grpSpPr>
        <p:sp>
          <p:nvSpPr>
            <p:cNvPr id="16" name="矩形 15"/>
            <p:cNvSpPr/>
            <p:nvPr/>
          </p:nvSpPr>
          <p:spPr>
            <a:xfrm>
              <a:off x="4676910" y="2286018"/>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GE0/0/0</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17" name="矩形 16"/>
            <p:cNvSpPr/>
            <p:nvPr/>
          </p:nvSpPr>
          <p:spPr>
            <a:xfrm>
              <a:off x="3655019" y="2895648"/>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18" name="矩形 17"/>
            <p:cNvSpPr/>
            <p:nvPr/>
          </p:nvSpPr>
          <p:spPr>
            <a:xfrm>
              <a:off x="3615008" y="3904373"/>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GE0/0/2</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19" name="矩形 18"/>
            <p:cNvSpPr/>
            <p:nvPr/>
          </p:nvSpPr>
          <p:spPr>
            <a:xfrm>
              <a:off x="6403127" y="2240340"/>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2" name="矩形 21"/>
            <p:cNvSpPr/>
            <p:nvPr/>
          </p:nvSpPr>
          <p:spPr>
            <a:xfrm>
              <a:off x="7468078" y="2895648"/>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GE0/0/2</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3" name="矩形 22"/>
            <p:cNvSpPr/>
            <p:nvPr/>
          </p:nvSpPr>
          <p:spPr>
            <a:xfrm>
              <a:off x="7468078" y="3827075"/>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grpSp>
      <p:sp>
        <p:nvSpPr>
          <p:cNvPr id="25" name="矩形 24"/>
          <p:cNvSpPr/>
          <p:nvPr/>
        </p:nvSpPr>
        <p:spPr>
          <a:xfrm>
            <a:off x="6490317" y="4773481"/>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GE0/0/2</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
        <p:nvSpPr>
          <p:cNvPr id="26" name="矩形 25"/>
          <p:cNvSpPr/>
          <p:nvPr/>
        </p:nvSpPr>
        <p:spPr>
          <a:xfrm>
            <a:off x="4832714" y="4773481"/>
            <a:ext cx="946093" cy="338554"/>
          </a:xfrm>
          <a:prstGeom prst="rect">
            <a:avLst/>
          </a:prstGeom>
        </p:spPr>
        <p:txBody>
          <a:bodyPr wrap="none">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prstClr val="black"/>
              </a:solidFill>
              <a:latin typeface="Huawei Sans" panose="020C0503030203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3944555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a:t>
            </a:r>
            <a:r>
              <a:rPr lang="en-US" altLang="zh-CN" dirty="0" smtClean="0"/>
              <a:t>3: </a:t>
            </a:r>
            <a:r>
              <a:rPr lang="en-US" altLang="zh-CN" dirty="0" smtClean="0"/>
              <a:t>Identify the Root Bridge and Port Roles in the Following Topology</a:t>
            </a:r>
            <a:endParaRPr lang="en-US" altLang="zh-CN" dirty="0"/>
          </a:p>
        </p:txBody>
      </p:sp>
      <p:cxnSp>
        <p:nvCxnSpPr>
          <p:cNvPr id="6" name="直接连接符 5"/>
          <p:cNvCxnSpPr/>
          <p:nvPr/>
        </p:nvCxnSpPr>
        <p:spPr>
          <a:xfrm flipH="1">
            <a:off x="4475382" y="3079224"/>
            <a:ext cx="30777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75382" y="3439264"/>
            <a:ext cx="307776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26312" y="3079224"/>
            <a:ext cx="2286203"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4096.4c1f-aabc-0001</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10" name="文本框 9"/>
          <p:cNvSpPr txBox="1"/>
          <p:nvPr/>
        </p:nvSpPr>
        <p:spPr>
          <a:xfrm>
            <a:off x="8271888" y="3079224"/>
            <a:ext cx="2286203"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 </a:t>
            </a:r>
            <a:r>
              <a:rPr lang="en-US" altLang="zh-CN" sz="1600" b="1" dirty="0" smtClean="0">
                <a:solidFill>
                  <a:srgbClr val="C00000"/>
                </a:solidFill>
                <a:latin typeface="Huawei Sans" panose="020C0503030203020204" pitchFamily="34" charset="0"/>
                <a:ea typeface="微软雅黑"/>
                <a:cs typeface="Arial" panose="020B0604020202020204" pitchFamily="34" charset="0"/>
              </a:rPr>
              <a:t>4096.4c1f-aabc-0002</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12" name="文本框 11"/>
          <p:cNvSpPr txBox="1"/>
          <p:nvPr/>
        </p:nvSpPr>
        <p:spPr>
          <a:xfrm>
            <a:off x="4558799" y="2740670"/>
            <a:ext cx="938077" cy="338554"/>
          </a:xfrm>
          <a:prstGeom prst="rect">
            <a:avLst/>
          </a:prstGeom>
          <a:noFill/>
        </p:spPr>
        <p:txBody>
          <a:bodyPr wrap="none" rtlCol="0">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srgbClr val="C00000"/>
              </a:solidFill>
              <a:latin typeface="Huawei Sans" panose="020C0503030203020204" pitchFamily="34" charset="0"/>
              <a:ea typeface="微软雅黑"/>
              <a:cs typeface="Arial" panose="020B0604020202020204" pitchFamily="34" charset="0"/>
            </a:endParaRPr>
          </a:p>
        </p:txBody>
      </p:sp>
      <p:sp>
        <p:nvSpPr>
          <p:cNvPr id="13" name="文本框 12"/>
          <p:cNvSpPr txBox="1"/>
          <p:nvPr/>
        </p:nvSpPr>
        <p:spPr>
          <a:xfrm>
            <a:off x="6687527" y="2740670"/>
            <a:ext cx="938077" cy="338554"/>
          </a:xfrm>
          <a:prstGeom prst="rect">
            <a:avLst/>
          </a:prstGeom>
          <a:noFill/>
        </p:spPr>
        <p:txBody>
          <a:bodyPr wrap="none" rtlCol="0">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GE0/0/1</a:t>
            </a:r>
            <a:endParaRPr lang="en-US" altLang="zh-CN" sz="1600" dirty="0">
              <a:solidFill>
                <a:srgbClr val="C00000"/>
              </a:solidFill>
              <a:latin typeface="Huawei Sans" panose="020C0503030203020204" pitchFamily="34" charset="0"/>
              <a:ea typeface="微软雅黑"/>
              <a:cs typeface="Arial" panose="020B0604020202020204" pitchFamily="34" charset="0"/>
            </a:endParaRPr>
          </a:p>
        </p:txBody>
      </p:sp>
      <p:sp>
        <p:nvSpPr>
          <p:cNvPr id="14" name="文本框 13"/>
          <p:cNvSpPr txBox="1"/>
          <p:nvPr/>
        </p:nvSpPr>
        <p:spPr>
          <a:xfrm>
            <a:off x="4558799" y="3439263"/>
            <a:ext cx="938077" cy="338554"/>
          </a:xfrm>
          <a:prstGeom prst="rect">
            <a:avLst/>
          </a:prstGeom>
          <a:noFill/>
        </p:spPr>
        <p:txBody>
          <a:bodyPr wrap="none" rtlCol="0">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GE0/0/2</a:t>
            </a:r>
            <a:endParaRPr lang="en-US" altLang="zh-CN" sz="1600" dirty="0">
              <a:solidFill>
                <a:srgbClr val="C00000"/>
              </a:solidFill>
              <a:latin typeface="Huawei Sans" panose="020C0503030203020204" pitchFamily="34" charset="0"/>
              <a:ea typeface="微软雅黑"/>
              <a:cs typeface="Arial" panose="020B0604020202020204" pitchFamily="34" charset="0"/>
            </a:endParaRPr>
          </a:p>
        </p:txBody>
      </p:sp>
      <p:sp>
        <p:nvSpPr>
          <p:cNvPr id="15" name="文本框 14"/>
          <p:cNvSpPr txBox="1"/>
          <p:nvPr/>
        </p:nvSpPr>
        <p:spPr>
          <a:xfrm>
            <a:off x="6687527" y="3439263"/>
            <a:ext cx="938077" cy="338554"/>
          </a:xfrm>
          <a:prstGeom prst="rect">
            <a:avLst/>
          </a:prstGeom>
          <a:noFill/>
        </p:spPr>
        <p:txBody>
          <a:bodyPr wrap="none" rtlCol="0">
            <a:spAutoFit/>
          </a:bodyPr>
          <a:lstStyle/>
          <a:p>
            <a:pPr fontAlgn="ctr">
              <a:spcBef>
                <a:spcPts val="0"/>
              </a:spcBef>
              <a:spcAft>
                <a:spcPts val="0"/>
              </a:spcAft>
            </a:pPr>
            <a:r>
              <a:rPr lang="en-US" altLang="zh-CN" sz="1600" dirty="0" smtClean="0">
                <a:solidFill>
                  <a:prstClr val="black"/>
                </a:solidFill>
                <a:latin typeface="Huawei Sans" panose="020C0503030203020204" pitchFamily="34" charset="0"/>
                <a:ea typeface="微软雅黑"/>
                <a:cs typeface="Arial" panose="020B0604020202020204" pitchFamily="34" charset="0"/>
              </a:rPr>
              <a:t>GE0/0/2</a:t>
            </a:r>
            <a:endParaRPr lang="en-US" altLang="zh-CN" sz="1600" dirty="0">
              <a:solidFill>
                <a:srgbClr val="C00000"/>
              </a:solidFill>
              <a:latin typeface="Huawei Sans" panose="020C0503030203020204" pitchFamily="34" charset="0"/>
              <a:ea typeface="微软雅黑"/>
              <a:cs typeface="Arial" panose="020B0604020202020204" pitchFamily="34" charset="0"/>
            </a:endParaRPr>
          </a:p>
        </p:txBody>
      </p:sp>
      <p:pic>
        <p:nvPicPr>
          <p:cNvPr id="16" name="图片 76" descr="接入交换机.png"/>
          <p:cNvPicPr>
            <a:picLocks noChangeAspect="1"/>
          </p:cNvPicPr>
          <p:nvPr/>
        </p:nvPicPr>
        <p:blipFill>
          <a:blip r:embed="rId3" cstate="print"/>
          <a:stretch>
            <a:fillRect/>
          </a:stretch>
        </p:blipFill>
        <p:spPr>
          <a:xfrm>
            <a:off x="3917396" y="2960948"/>
            <a:ext cx="718740" cy="588060"/>
          </a:xfrm>
          <a:prstGeom prst="rect">
            <a:avLst/>
          </a:prstGeom>
        </p:spPr>
      </p:pic>
      <p:pic>
        <p:nvPicPr>
          <p:cNvPr id="19" name="图片 76" descr="接入交换机.png"/>
          <p:cNvPicPr>
            <a:picLocks noChangeAspect="1"/>
          </p:cNvPicPr>
          <p:nvPr/>
        </p:nvPicPr>
        <p:blipFill>
          <a:blip r:embed="rId3" cstate="print"/>
          <a:stretch>
            <a:fillRect/>
          </a:stretch>
        </p:blipFill>
        <p:spPr>
          <a:xfrm>
            <a:off x="7553148" y="2960948"/>
            <a:ext cx="718740" cy="588060"/>
          </a:xfrm>
          <a:prstGeom prst="rect">
            <a:avLst/>
          </a:prstGeom>
        </p:spPr>
      </p:pic>
      <p:sp>
        <p:nvSpPr>
          <p:cNvPr id="17" name="文本框 16"/>
          <p:cNvSpPr txBox="1"/>
          <p:nvPr/>
        </p:nvSpPr>
        <p:spPr>
          <a:xfrm>
            <a:off x="3928498" y="3685001"/>
            <a:ext cx="630301"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SW1</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
        <p:nvSpPr>
          <p:cNvPr id="18" name="文本框 17"/>
          <p:cNvSpPr txBox="1"/>
          <p:nvPr/>
        </p:nvSpPr>
        <p:spPr>
          <a:xfrm>
            <a:off x="7553148" y="3685001"/>
            <a:ext cx="630301" cy="338554"/>
          </a:xfrm>
          <a:prstGeom prst="rect">
            <a:avLst/>
          </a:prstGeom>
          <a:noFill/>
        </p:spPr>
        <p:txBody>
          <a:bodyPr wrap="none" rtlCol="0">
            <a:spAutoFit/>
          </a:bodyPr>
          <a:lstStyle/>
          <a:p>
            <a:pPr fontAlgn="ctr">
              <a:spcBef>
                <a:spcPts val="0"/>
              </a:spcBef>
              <a:spcAft>
                <a:spcPts val="0"/>
              </a:spcAft>
            </a:pPr>
            <a:r>
              <a:rPr lang="en-US" altLang="zh-CN" sz="1600" b="1" dirty="0" smtClean="0">
                <a:solidFill>
                  <a:prstClr val="black"/>
                </a:solidFill>
                <a:latin typeface="Huawei Sans" panose="020C0503030203020204" pitchFamily="34" charset="0"/>
                <a:ea typeface="微软雅黑"/>
                <a:cs typeface="Arial" panose="020B0604020202020204" pitchFamily="34" charset="0"/>
              </a:rPr>
              <a:t>SW2</a:t>
            </a:r>
            <a:endParaRPr lang="en-US" altLang="zh-CN" sz="1600" b="1" dirty="0">
              <a:solidFill>
                <a:srgbClr val="C00000"/>
              </a:solidFill>
              <a:latin typeface="Huawei Sans" panose="020C0503030203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3900838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Port States</a:t>
            </a: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4122772244"/>
              </p:ext>
            </p:extLst>
          </p:nvPr>
        </p:nvGraphicFramePr>
        <p:xfrm>
          <a:off x="658473" y="1700808"/>
          <a:ext cx="10875055" cy="3960441"/>
        </p:xfrm>
        <a:graphic>
          <a:graphicData uri="http://schemas.openxmlformats.org/drawingml/2006/table">
            <a:tbl>
              <a:tblPr firstRow="1" firstCol="1" bandRow="1">
                <a:tableStyleId>{5940675A-B579-460E-94D1-54222C63F5DA}</a:tableStyleId>
              </a:tblPr>
              <a:tblGrid>
                <a:gridCol w="1526297"/>
                <a:gridCol w="9348758"/>
              </a:tblGrid>
              <a:tr h="433140">
                <a:tc>
                  <a:txBody>
                    <a:bodyPr/>
                    <a:lstStyle/>
                    <a:p>
                      <a:pPr algn="l" fontAlgn="ctr">
                        <a:spcAft>
                          <a:spcPts val="0"/>
                        </a:spcAft>
                      </a:pPr>
                      <a:r>
                        <a:rPr lang="en-US" sz="1600" dirty="0" smtClean="0">
                          <a:solidFill>
                            <a:schemeClr val="bg1"/>
                          </a:solidFill>
                          <a:latin typeface="Huawei Sans" panose="020C0503030203020204" pitchFamily="34" charset="0"/>
                        </a:rPr>
                        <a:t>Port State</a:t>
                      </a:r>
                      <a:endParaRPr lang="en-US" altLang="zh-CN" sz="2000" kern="100" dirty="0">
                        <a:solidFill>
                          <a:schemeClr val="bg1"/>
                        </a:solidFill>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fontAlgn="ctr">
                        <a:spcAft>
                          <a:spcPts val="0"/>
                        </a:spcAft>
                      </a:pPr>
                      <a:r>
                        <a:rPr lang="en-US" sz="1600" dirty="0" smtClean="0">
                          <a:solidFill>
                            <a:schemeClr val="bg1"/>
                          </a:solidFill>
                          <a:latin typeface="Huawei Sans" panose="020C0503030203020204" pitchFamily="34" charset="0"/>
                        </a:rPr>
                        <a:t>Description</a:t>
                      </a:r>
                      <a:endParaRPr lang="en-US" altLang="zh-CN" sz="2000" kern="100" dirty="0">
                        <a:solidFill>
                          <a:schemeClr val="bg1"/>
                        </a:solidFill>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433140">
                <a:tc>
                  <a:txBody>
                    <a:bodyPr/>
                    <a:lstStyle/>
                    <a:p>
                      <a:pPr algn="l" fontAlgn="ctr">
                        <a:spcAft>
                          <a:spcPts val="0"/>
                        </a:spcAft>
                      </a:pPr>
                      <a:r>
                        <a:rPr lang="en-US" sz="1600" dirty="0" smtClean="0">
                          <a:latin typeface="Huawei Sans" panose="020C0503030203020204" pitchFamily="34" charset="0"/>
                        </a:rPr>
                        <a:t>Disabled</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spcAft>
                          <a:spcPts val="0"/>
                        </a:spcAft>
                      </a:pPr>
                      <a:r>
                        <a:rPr lang="en-US" sz="1600" dirty="0" smtClean="0">
                          <a:latin typeface="Huawei Sans" panose="020C0503030203020204" pitchFamily="34" charset="0"/>
                        </a:rPr>
                        <a:t>The port cannot send or receive BPDUs or service data frames. That is, the port is Down.</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705460">
                <a:tc>
                  <a:txBody>
                    <a:bodyPr/>
                    <a:lstStyle/>
                    <a:p>
                      <a:pPr algn="l" fontAlgn="ctr">
                        <a:spcAft>
                          <a:spcPts val="0"/>
                        </a:spcAft>
                      </a:pPr>
                      <a:r>
                        <a:rPr lang="en-US" sz="1600" dirty="0" smtClean="0">
                          <a:latin typeface="Huawei Sans" panose="020C0503030203020204" pitchFamily="34" charset="0"/>
                        </a:rPr>
                        <a:t>Blocking</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spcAft>
                          <a:spcPts val="0"/>
                        </a:spcAft>
                      </a:pPr>
                      <a:r>
                        <a:rPr lang="en-US" sz="1600" dirty="0" smtClean="0">
                          <a:latin typeface="Huawei Sans" panose="020C0503030203020204" pitchFamily="34" charset="0"/>
                        </a:rPr>
                        <a:t>The port is blocked by STP. A blocked port cannot send BPDUs but listens to BPDUs. In addition, the blocked port cannot send or receive service data frames or learn MAC addresses.</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977781">
                <a:tc>
                  <a:txBody>
                    <a:bodyPr/>
                    <a:lstStyle/>
                    <a:p>
                      <a:pPr algn="l" fontAlgn="ctr">
                        <a:spcAft>
                          <a:spcPts val="0"/>
                        </a:spcAft>
                      </a:pPr>
                      <a:r>
                        <a:rPr lang="en-US" sz="1600" dirty="0" smtClean="0">
                          <a:latin typeface="Huawei Sans" panose="020C0503030203020204" pitchFamily="34" charset="0"/>
                        </a:rPr>
                        <a:t>Listening</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spcAft>
                          <a:spcPts val="0"/>
                        </a:spcAft>
                      </a:pPr>
                      <a:r>
                        <a:rPr lang="en-US" altLang="zh-CN" sz="1600" dirty="0" smtClean="0">
                          <a:latin typeface="Huawei Sans" panose="020C0503030203020204" pitchFamily="34" charset="0"/>
                        </a:rPr>
                        <a:t>STP considers the port i</a:t>
                      </a:r>
                      <a:r>
                        <a:rPr lang="en-US" sz="1600" dirty="0" smtClean="0">
                          <a:latin typeface="Huawei Sans" panose="020C0503030203020204" pitchFamily="34" charset="0"/>
                        </a:rPr>
                        <a:t>n Listening state</a:t>
                      </a:r>
                      <a:r>
                        <a:rPr lang="en-US" sz="1600" baseline="0" dirty="0" smtClean="0">
                          <a:latin typeface="Huawei Sans" panose="020C0503030203020204" pitchFamily="34" charset="0"/>
                        </a:rPr>
                        <a:t> </a:t>
                      </a:r>
                      <a:r>
                        <a:rPr lang="en-US" sz="1600" dirty="0" smtClean="0">
                          <a:latin typeface="Huawei Sans" panose="020C0503030203020204" pitchFamily="34" charset="0"/>
                        </a:rPr>
                        <a:t>as the root port or designated port, but the port is still in the STP calculation process. In this case, the port can send and receive BPDUs but cannot send or receive service data frames or learn MAC addresses.</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705460">
                <a:tc>
                  <a:txBody>
                    <a:bodyPr/>
                    <a:lstStyle/>
                    <a:p>
                      <a:pPr algn="l" fontAlgn="ctr">
                        <a:spcAft>
                          <a:spcPts val="0"/>
                        </a:spcAft>
                      </a:pPr>
                      <a:r>
                        <a:rPr lang="en-US" sz="1600" dirty="0" smtClean="0">
                          <a:latin typeface="Huawei Sans" panose="020C0503030203020204" pitchFamily="34" charset="0"/>
                        </a:rPr>
                        <a:t>Learning</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spcAft>
                          <a:spcPts val="0"/>
                        </a:spcAft>
                      </a:pPr>
                      <a:r>
                        <a:rPr lang="en-US" sz="1600" dirty="0" smtClean="0">
                          <a:latin typeface="Huawei Sans" panose="020C0503030203020204" pitchFamily="34" charset="0"/>
                        </a:rPr>
                        <a:t>A port in Learning state listens to service data frames but cannot forward them. After receiving service data frames, the port learns MAC addresses.</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705460">
                <a:tc>
                  <a:txBody>
                    <a:bodyPr/>
                    <a:lstStyle/>
                    <a:p>
                      <a:pPr algn="l" fontAlgn="ctr">
                        <a:spcAft>
                          <a:spcPts val="0"/>
                        </a:spcAft>
                      </a:pPr>
                      <a:r>
                        <a:rPr lang="en-US" sz="1600" dirty="0" smtClean="0">
                          <a:latin typeface="Huawei Sans" panose="020C0503030203020204" pitchFamily="34" charset="0"/>
                        </a:rPr>
                        <a:t>Forwarding</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spcAft>
                          <a:spcPts val="0"/>
                        </a:spcAft>
                      </a:pPr>
                      <a:r>
                        <a:rPr lang="en-US" sz="1600" dirty="0" smtClean="0">
                          <a:latin typeface="Huawei Sans" panose="020C0503030203020204" pitchFamily="34" charset="0"/>
                        </a:rPr>
                        <a:t>A port in Forwarding state can send and receive service data frames and process BPDUs. Only the root port or designated port can enter the Forwarding state.</a:t>
                      </a:r>
                      <a:endParaRPr lang="en-US" altLang="zh-CN" sz="2000" kern="100" dirty="0">
                        <a:effectLst/>
                        <a:latin typeface="Huawei Sans" panose="020C0503030203020204" pitchFamily="34" charset="0"/>
                        <a:ea typeface="微软雅黑" panose="020B0503020204020204" pitchFamily="34" charset="-122"/>
                        <a:cs typeface="Times New Roman" panose="02020603050405020304" pitchFamily="18" charset="0"/>
                      </a:endParaRPr>
                    </a:p>
                  </a:txBody>
                  <a:tcPr marL="72000" marR="72000" marT="72000" marB="72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70862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STP Port State Transition</a:t>
            </a:r>
            <a:endParaRPr lang="en-US" altLang="zh-CN" dirty="0"/>
          </a:p>
        </p:txBody>
      </p:sp>
      <p:sp>
        <p:nvSpPr>
          <p:cNvPr id="28" name="圆角矩形 27"/>
          <p:cNvSpPr/>
          <p:nvPr/>
        </p:nvSpPr>
        <p:spPr>
          <a:xfrm>
            <a:off x="2125994" y="1501924"/>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schemeClr val="tx1"/>
                </a:solidFill>
                <a:latin typeface="Huawei Sans" panose="020C0503030203020204" pitchFamily="34" charset="0"/>
              </a:rPr>
              <a:t>Disabled or Down</a:t>
            </a:r>
            <a:endParaRPr lang="en-US" altLang="zh-CN" sz="1600" dirty="0">
              <a:solidFill>
                <a:schemeClr val="tx1"/>
              </a:solidFill>
              <a:latin typeface="Huawei Sans" panose="020C0503030203020204" pitchFamily="34" charset="0"/>
              <a:ea typeface="方正兰亭黑简体" panose="02000000000000000000" pitchFamily="2" charset="-122"/>
            </a:endParaRPr>
          </a:p>
        </p:txBody>
      </p:sp>
      <p:sp>
        <p:nvSpPr>
          <p:cNvPr id="30" name="圆角矩形 29"/>
          <p:cNvSpPr/>
          <p:nvPr/>
        </p:nvSpPr>
        <p:spPr>
          <a:xfrm>
            <a:off x="2125994" y="2384022"/>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schemeClr val="tx1"/>
                </a:solidFill>
                <a:latin typeface="Huawei Sans" panose="020C0503030203020204" pitchFamily="34" charset="0"/>
              </a:rPr>
              <a:t>Blocking</a:t>
            </a:r>
            <a:endParaRPr lang="en-US" sz="1600" dirty="0">
              <a:solidFill>
                <a:schemeClr val="tx1"/>
              </a:solidFill>
              <a:latin typeface="Huawei Sans" panose="020C0503030203020204" pitchFamily="34" charset="0"/>
            </a:endParaRPr>
          </a:p>
        </p:txBody>
      </p:sp>
      <p:sp>
        <p:nvSpPr>
          <p:cNvPr id="31" name="圆角矩形 30"/>
          <p:cNvSpPr/>
          <p:nvPr/>
        </p:nvSpPr>
        <p:spPr>
          <a:xfrm>
            <a:off x="2125994" y="3266120"/>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schemeClr val="tx1"/>
                </a:solidFill>
                <a:latin typeface="Huawei Sans" panose="020C0503030203020204" pitchFamily="34" charset="0"/>
              </a:rPr>
              <a:t>Listening</a:t>
            </a:r>
            <a:endParaRPr lang="en-US" sz="1600" dirty="0">
              <a:solidFill>
                <a:schemeClr val="tx1"/>
              </a:solidFill>
              <a:latin typeface="Huawei Sans" panose="020C0503030203020204" pitchFamily="34" charset="0"/>
            </a:endParaRPr>
          </a:p>
        </p:txBody>
      </p:sp>
      <p:sp>
        <p:nvSpPr>
          <p:cNvPr id="33" name="圆角矩形 32"/>
          <p:cNvSpPr/>
          <p:nvPr/>
        </p:nvSpPr>
        <p:spPr>
          <a:xfrm>
            <a:off x="2125994" y="4148218"/>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schemeClr val="tx1"/>
                </a:solidFill>
                <a:latin typeface="Huawei Sans" panose="020C0503030203020204" pitchFamily="34" charset="0"/>
              </a:rPr>
              <a:t>Learning</a:t>
            </a:r>
            <a:endParaRPr lang="en-US" sz="1600" dirty="0">
              <a:solidFill>
                <a:schemeClr val="tx1"/>
              </a:solidFill>
              <a:latin typeface="Huawei Sans" panose="020C0503030203020204" pitchFamily="34" charset="0"/>
            </a:endParaRPr>
          </a:p>
        </p:txBody>
      </p:sp>
      <p:sp>
        <p:nvSpPr>
          <p:cNvPr id="34" name="圆角矩形 33"/>
          <p:cNvSpPr/>
          <p:nvPr/>
        </p:nvSpPr>
        <p:spPr>
          <a:xfrm>
            <a:off x="2125994" y="5030316"/>
            <a:ext cx="1983260" cy="522779"/>
          </a:xfrm>
          <a:prstGeom prst="roundRect">
            <a:avLst>
              <a:gd name="adj" fmla="val 4298"/>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600" dirty="0" smtClean="0">
                <a:solidFill>
                  <a:schemeClr val="tx1"/>
                </a:solidFill>
                <a:latin typeface="Huawei Sans" panose="020C0503030203020204" pitchFamily="34" charset="0"/>
              </a:rPr>
              <a:t>Forwarding</a:t>
            </a:r>
            <a:endParaRPr lang="en-US" sz="1600" dirty="0">
              <a:solidFill>
                <a:schemeClr val="tx1"/>
              </a:solidFill>
              <a:latin typeface="Huawei Sans" panose="020C0503030203020204" pitchFamily="34" charset="0"/>
            </a:endParaRPr>
          </a:p>
        </p:txBody>
      </p:sp>
      <p:cxnSp>
        <p:nvCxnSpPr>
          <p:cNvPr id="5" name="直接箭头连接符 4"/>
          <p:cNvCxnSpPr>
            <a:stCxn id="28" idx="2"/>
            <a:endCxn id="30" idx="0"/>
          </p:cNvCxnSpPr>
          <p:nvPr/>
        </p:nvCxnSpPr>
        <p:spPr bwMode="auto">
          <a:xfrm>
            <a:off x="3117624" y="2024703"/>
            <a:ext cx="0" cy="359319"/>
          </a:xfrm>
          <a:prstGeom prst="straightConnector1">
            <a:avLst/>
          </a:prstGeom>
          <a:noFill/>
          <a:ln w="19050" cap="flat" cmpd="sng" algn="ctr">
            <a:solidFill>
              <a:schemeClr val="tx1"/>
            </a:solidFill>
            <a:prstDash val="solid"/>
            <a:round/>
            <a:headEnd type="none" w="med" len="med"/>
            <a:tailEnd type="triangle"/>
          </a:ln>
          <a:effectLst/>
        </p:spPr>
      </p:cxnSp>
      <p:cxnSp>
        <p:nvCxnSpPr>
          <p:cNvPr id="36" name="直接箭头连接符 35"/>
          <p:cNvCxnSpPr>
            <a:stCxn id="30" idx="2"/>
            <a:endCxn id="31" idx="0"/>
          </p:cNvCxnSpPr>
          <p:nvPr/>
        </p:nvCxnSpPr>
        <p:spPr bwMode="auto">
          <a:xfrm>
            <a:off x="3117624" y="2906801"/>
            <a:ext cx="0" cy="359319"/>
          </a:xfrm>
          <a:prstGeom prst="straightConnector1">
            <a:avLst/>
          </a:prstGeom>
          <a:noFill/>
          <a:ln w="19050" cap="flat" cmpd="sng" algn="ctr">
            <a:solidFill>
              <a:schemeClr val="tx1"/>
            </a:solidFill>
            <a:prstDash val="solid"/>
            <a:round/>
            <a:headEnd type="none" w="med" len="med"/>
            <a:tailEnd type="triangle"/>
          </a:ln>
          <a:effectLst/>
        </p:spPr>
      </p:cxnSp>
      <p:cxnSp>
        <p:nvCxnSpPr>
          <p:cNvPr id="41" name="直接箭头连接符 40"/>
          <p:cNvCxnSpPr>
            <a:stCxn id="31" idx="2"/>
            <a:endCxn id="33" idx="0"/>
          </p:cNvCxnSpPr>
          <p:nvPr/>
        </p:nvCxnSpPr>
        <p:spPr bwMode="auto">
          <a:xfrm>
            <a:off x="3117624" y="3788899"/>
            <a:ext cx="0" cy="359319"/>
          </a:xfrm>
          <a:prstGeom prst="straightConnector1">
            <a:avLst/>
          </a:prstGeom>
          <a:noFill/>
          <a:ln w="19050" cap="flat" cmpd="sng" algn="ctr">
            <a:solidFill>
              <a:schemeClr val="tx1"/>
            </a:solidFill>
            <a:prstDash val="solid"/>
            <a:round/>
            <a:headEnd type="none" w="med" len="med"/>
            <a:tailEnd type="triangle"/>
          </a:ln>
          <a:effectLst/>
        </p:spPr>
      </p:cxnSp>
      <p:cxnSp>
        <p:nvCxnSpPr>
          <p:cNvPr id="53" name="直接箭头连接符 52"/>
          <p:cNvCxnSpPr>
            <a:stCxn id="33" idx="2"/>
            <a:endCxn id="34" idx="0"/>
          </p:cNvCxnSpPr>
          <p:nvPr/>
        </p:nvCxnSpPr>
        <p:spPr bwMode="auto">
          <a:xfrm>
            <a:off x="3117624" y="4670997"/>
            <a:ext cx="0" cy="359319"/>
          </a:xfrm>
          <a:prstGeom prst="straightConnector1">
            <a:avLst/>
          </a:prstGeom>
          <a:noFill/>
          <a:ln w="19050" cap="flat" cmpd="sng" algn="ctr">
            <a:solidFill>
              <a:schemeClr val="tx1"/>
            </a:solidFill>
            <a:prstDash val="solid"/>
            <a:round/>
            <a:headEnd type="none" w="med" len="med"/>
            <a:tailEnd type="triangle"/>
          </a:ln>
          <a:effectLst/>
        </p:spPr>
      </p:cxnSp>
      <p:sp>
        <p:nvSpPr>
          <p:cNvPr id="54" name="Oval 4"/>
          <p:cNvSpPr>
            <a:spLocks noChangeAspect="1"/>
          </p:cNvSpPr>
          <p:nvPr/>
        </p:nvSpPr>
        <p:spPr>
          <a:xfrm>
            <a:off x="3195943" y="208273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5" name="Oval 4"/>
          <p:cNvSpPr>
            <a:spLocks noChangeAspect="1"/>
          </p:cNvSpPr>
          <p:nvPr/>
        </p:nvSpPr>
        <p:spPr>
          <a:xfrm>
            <a:off x="3195943" y="2969872"/>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6" name="Oval 4"/>
          <p:cNvSpPr>
            <a:spLocks noChangeAspect="1"/>
          </p:cNvSpPr>
          <p:nvPr/>
        </p:nvSpPr>
        <p:spPr>
          <a:xfrm>
            <a:off x="3195943" y="385197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7" name="Oval 4"/>
          <p:cNvSpPr>
            <a:spLocks noChangeAspect="1"/>
          </p:cNvSpPr>
          <p:nvPr/>
        </p:nvSpPr>
        <p:spPr>
          <a:xfrm>
            <a:off x="3195943" y="4734069"/>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17" name="任意多边形 16"/>
          <p:cNvSpPr/>
          <p:nvPr/>
        </p:nvSpPr>
        <p:spPr bwMode="auto">
          <a:xfrm>
            <a:off x="4108007" y="1878481"/>
            <a:ext cx="471054" cy="748145"/>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Huawei Sans" panose="020C0503030203020204" pitchFamily="34" charset="0"/>
              <a:ea typeface="宋体" pitchFamily="2" charset="-122"/>
            </a:endParaRPr>
          </a:p>
        </p:txBody>
      </p:sp>
      <p:sp>
        <p:nvSpPr>
          <p:cNvPr id="58" name="任意多边形 57"/>
          <p:cNvSpPr/>
          <p:nvPr/>
        </p:nvSpPr>
        <p:spPr bwMode="auto">
          <a:xfrm>
            <a:off x="4108006" y="1763314"/>
            <a:ext cx="649319" cy="1782668"/>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Huawei Sans" panose="020C0503030203020204" pitchFamily="34" charset="0"/>
              <a:ea typeface="宋体" pitchFamily="2" charset="-122"/>
            </a:endParaRPr>
          </a:p>
        </p:txBody>
      </p:sp>
      <p:sp>
        <p:nvSpPr>
          <p:cNvPr id="59" name="任意多边形 58"/>
          <p:cNvSpPr/>
          <p:nvPr/>
        </p:nvSpPr>
        <p:spPr bwMode="auto">
          <a:xfrm>
            <a:off x="4108006" y="1655301"/>
            <a:ext cx="865344" cy="2753993"/>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Huawei Sans" panose="020C0503030203020204" pitchFamily="34" charset="0"/>
              <a:ea typeface="宋体" pitchFamily="2" charset="-122"/>
            </a:endParaRPr>
          </a:p>
        </p:txBody>
      </p:sp>
      <p:sp>
        <p:nvSpPr>
          <p:cNvPr id="60" name="任意多边形 59"/>
          <p:cNvSpPr/>
          <p:nvPr/>
        </p:nvSpPr>
        <p:spPr bwMode="auto">
          <a:xfrm>
            <a:off x="4108006" y="1547289"/>
            <a:ext cx="1045364" cy="3807346"/>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endParaRPr>
          </a:p>
        </p:txBody>
      </p:sp>
      <p:sp>
        <p:nvSpPr>
          <p:cNvPr id="61" name="Oval 4"/>
          <p:cNvSpPr>
            <a:spLocks noChangeAspect="1"/>
          </p:cNvSpPr>
          <p:nvPr/>
        </p:nvSpPr>
        <p:spPr>
          <a:xfrm>
            <a:off x="4427980" y="218461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5</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62" name="Oval 4"/>
          <p:cNvSpPr>
            <a:spLocks noChangeAspect="1"/>
          </p:cNvSpPr>
          <p:nvPr/>
        </p:nvSpPr>
        <p:spPr>
          <a:xfrm>
            <a:off x="4613282" y="2790213"/>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5</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63" name="Oval 4"/>
          <p:cNvSpPr>
            <a:spLocks noChangeAspect="1"/>
          </p:cNvSpPr>
          <p:nvPr/>
        </p:nvSpPr>
        <p:spPr>
          <a:xfrm>
            <a:off x="4846457" y="3527509"/>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5</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64" name="Oval 4"/>
          <p:cNvSpPr>
            <a:spLocks noChangeAspect="1"/>
          </p:cNvSpPr>
          <p:nvPr/>
        </p:nvSpPr>
        <p:spPr>
          <a:xfrm>
            <a:off x="5062673" y="4582005"/>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5</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65" name="任意多边形 64"/>
          <p:cNvSpPr/>
          <p:nvPr/>
        </p:nvSpPr>
        <p:spPr bwMode="auto">
          <a:xfrm flipH="1">
            <a:off x="1656186" y="2790213"/>
            <a:ext cx="482251" cy="748145"/>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Huawei Sans" panose="020C0503030203020204" pitchFamily="34" charset="0"/>
              <a:ea typeface="宋体" pitchFamily="2" charset="-122"/>
            </a:endParaRPr>
          </a:p>
        </p:txBody>
      </p:sp>
      <p:sp>
        <p:nvSpPr>
          <p:cNvPr id="66" name="任意多边形 65"/>
          <p:cNvSpPr/>
          <p:nvPr/>
        </p:nvSpPr>
        <p:spPr bwMode="auto">
          <a:xfrm flipH="1">
            <a:off x="1510132" y="2654648"/>
            <a:ext cx="628303" cy="1754646"/>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Huawei Sans" panose="020C0503030203020204" pitchFamily="34" charset="0"/>
              <a:ea typeface="宋体" pitchFamily="2" charset="-122"/>
            </a:endParaRPr>
          </a:p>
        </p:txBody>
      </p:sp>
      <p:sp>
        <p:nvSpPr>
          <p:cNvPr id="67" name="任意多边形 66"/>
          <p:cNvSpPr/>
          <p:nvPr/>
        </p:nvSpPr>
        <p:spPr bwMode="auto">
          <a:xfrm flipH="1">
            <a:off x="1336945" y="2519397"/>
            <a:ext cx="801491" cy="2736309"/>
          </a:xfrm>
          <a:custGeom>
            <a:avLst/>
            <a:gdLst>
              <a:gd name="connsiteX0" fmla="*/ 0 w 471054"/>
              <a:gd name="connsiteY0" fmla="*/ 748145 h 748145"/>
              <a:gd name="connsiteX1" fmla="*/ 471054 w 471054"/>
              <a:gd name="connsiteY1" fmla="*/ 748145 h 748145"/>
              <a:gd name="connsiteX2" fmla="*/ 471054 w 471054"/>
              <a:gd name="connsiteY2" fmla="*/ 0 h 748145"/>
              <a:gd name="connsiteX3" fmla="*/ 18472 w 471054"/>
              <a:gd name="connsiteY3" fmla="*/ 0 h 748145"/>
            </a:gdLst>
            <a:ahLst/>
            <a:cxnLst>
              <a:cxn ang="0">
                <a:pos x="connsiteX0" y="connsiteY0"/>
              </a:cxn>
              <a:cxn ang="0">
                <a:pos x="connsiteX1" y="connsiteY1"/>
              </a:cxn>
              <a:cxn ang="0">
                <a:pos x="connsiteX2" y="connsiteY2"/>
              </a:cxn>
              <a:cxn ang="0">
                <a:pos x="connsiteX3" y="connsiteY3"/>
              </a:cxn>
            </a:cxnLst>
            <a:rect l="l" t="t" r="r" b="b"/>
            <a:pathLst>
              <a:path w="471054" h="748145">
                <a:moveTo>
                  <a:pt x="0" y="748145"/>
                </a:moveTo>
                <a:lnTo>
                  <a:pt x="471054" y="748145"/>
                </a:lnTo>
                <a:lnTo>
                  <a:pt x="471054" y="0"/>
                </a:lnTo>
                <a:lnTo>
                  <a:pt x="18472" y="0"/>
                </a:lnTo>
              </a:path>
            </a:pathLst>
          </a:custGeom>
          <a:noFill/>
          <a:ln w="19050"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Huawei Sans" panose="020C0503030203020204" pitchFamily="34" charset="0"/>
              <a:ea typeface="宋体" pitchFamily="2" charset="-122"/>
            </a:endParaRPr>
          </a:p>
        </p:txBody>
      </p:sp>
      <p:sp>
        <p:nvSpPr>
          <p:cNvPr id="68" name="Oval 4"/>
          <p:cNvSpPr>
            <a:spLocks noChangeAspect="1"/>
          </p:cNvSpPr>
          <p:nvPr/>
        </p:nvSpPr>
        <p:spPr>
          <a:xfrm>
            <a:off x="1606240" y="3410921"/>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69" name="Oval 4"/>
          <p:cNvSpPr>
            <a:spLocks noChangeAspect="1"/>
          </p:cNvSpPr>
          <p:nvPr/>
        </p:nvSpPr>
        <p:spPr>
          <a:xfrm>
            <a:off x="1462493" y="4276137"/>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70" name="Oval 4"/>
          <p:cNvSpPr>
            <a:spLocks noChangeAspect="1"/>
          </p:cNvSpPr>
          <p:nvPr/>
        </p:nvSpPr>
        <p:spPr>
          <a:xfrm>
            <a:off x="1220356" y="5119526"/>
            <a:ext cx="233175" cy="23317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71" name="椭圆 70"/>
          <p:cNvSpPr>
            <a:spLocks noChangeAspect="1"/>
          </p:cNvSpPr>
          <p:nvPr/>
        </p:nvSpPr>
        <p:spPr>
          <a:xfrm>
            <a:off x="5886920" y="2089978"/>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72" name="文本框 71"/>
          <p:cNvSpPr txBox="1"/>
          <p:nvPr/>
        </p:nvSpPr>
        <p:spPr>
          <a:xfrm>
            <a:off x="6087713" y="2039064"/>
            <a:ext cx="5400000" cy="584775"/>
          </a:xfrm>
          <a:prstGeom prst="rect">
            <a:avLst/>
          </a:prstGeom>
          <a:noFill/>
        </p:spPr>
        <p:txBody>
          <a:bodyPr wrap="squar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When a port is initialized or activated, it automatically enters the blocking state.</a:t>
            </a:r>
            <a:endParaRPr lang="en-US" altLang="zh-CN" sz="1600" dirty="0">
              <a:solidFill>
                <a:prstClr val="black"/>
              </a:solidFill>
              <a:latin typeface="Huawei Sans" panose="020C0503030203020204" pitchFamily="34" charset="0"/>
            </a:endParaRPr>
          </a:p>
        </p:txBody>
      </p:sp>
      <p:sp>
        <p:nvSpPr>
          <p:cNvPr id="73" name="椭圆 72"/>
          <p:cNvSpPr>
            <a:spLocks noChangeAspect="1"/>
          </p:cNvSpPr>
          <p:nvPr/>
        </p:nvSpPr>
        <p:spPr>
          <a:xfrm>
            <a:off x="5886920" y="2855396"/>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74" name="文本框 73"/>
          <p:cNvSpPr txBox="1"/>
          <p:nvPr/>
        </p:nvSpPr>
        <p:spPr>
          <a:xfrm>
            <a:off x="6087714" y="2804482"/>
            <a:ext cx="4719986" cy="830997"/>
          </a:xfrm>
          <a:prstGeom prst="rect">
            <a:avLst/>
          </a:prstGeom>
          <a:noFill/>
        </p:spPr>
        <p:txBody>
          <a:bodyPr wrap="squar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The port is elected as the root port or designated port and automatically enters the Listening state.</a:t>
            </a:r>
            <a:endParaRPr lang="en-US" altLang="zh-CN" sz="1600" dirty="0">
              <a:solidFill>
                <a:prstClr val="black"/>
              </a:solidFill>
              <a:latin typeface="Huawei Sans" panose="020C0503030203020204" pitchFamily="34" charset="0"/>
            </a:endParaRPr>
          </a:p>
        </p:txBody>
      </p:sp>
      <p:sp>
        <p:nvSpPr>
          <p:cNvPr id="80" name="椭圆 79"/>
          <p:cNvSpPr>
            <a:spLocks noChangeAspect="1"/>
          </p:cNvSpPr>
          <p:nvPr/>
        </p:nvSpPr>
        <p:spPr>
          <a:xfrm>
            <a:off x="5886920" y="3620814"/>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81" name="文本框 80"/>
          <p:cNvSpPr txBox="1"/>
          <p:nvPr/>
        </p:nvSpPr>
        <p:spPr>
          <a:xfrm>
            <a:off x="6087713" y="3569900"/>
            <a:ext cx="4719987" cy="584775"/>
          </a:xfrm>
          <a:prstGeom prst="rect">
            <a:avLst/>
          </a:prstGeom>
          <a:noFill/>
        </p:spPr>
        <p:txBody>
          <a:bodyPr wrap="squar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The Forward Delay timer expires and the port is still the root port or designated port.</a:t>
            </a:r>
            <a:endParaRPr lang="en-US" altLang="zh-CN" sz="1600" dirty="0">
              <a:solidFill>
                <a:prstClr val="black"/>
              </a:solidFill>
              <a:latin typeface="Huawei Sans" panose="020C0503030203020204" pitchFamily="34" charset="0"/>
            </a:endParaRPr>
          </a:p>
        </p:txBody>
      </p:sp>
      <p:sp>
        <p:nvSpPr>
          <p:cNvPr id="83" name="椭圆 82"/>
          <p:cNvSpPr>
            <a:spLocks noChangeAspect="1"/>
          </p:cNvSpPr>
          <p:nvPr/>
        </p:nvSpPr>
        <p:spPr>
          <a:xfrm>
            <a:off x="5886920" y="4386232"/>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84" name="文本框 83"/>
          <p:cNvSpPr txBox="1"/>
          <p:nvPr/>
        </p:nvSpPr>
        <p:spPr>
          <a:xfrm>
            <a:off x="6087715" y="4335318"/>
            <a:ext cx="5400000" cy="338554"/>
          </a:xfrm>
          <a:prstGeom prst="rect">
            <a:avLst/>
          </a:prstGeom>
          <a:noFill/>
        </p:spPr>
        <p:txBody>
          <a:bodyPr wrap="squar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The port is no longer the root port or designated port.</a:t>
            </a:r>
            <a:endParaRPr lang="en-US" altLang="zh-CN" sz="1600" dirty="0">
              <a:solidFill>
                <a:prstClr val="black"/>
              </a:solidFill>
              <a:latin typeface="Huawei Sans" panose="020C0503030203020204" pitchFamily="34" charset="0"/>
            </a:endParaRPr>
          </a:p>
        </p:txBody>
      </p:sp>
      <p:sp>
        <p:nvSpPr>
          <p:cNvPr id="86" name="椭圆 85"/>
          <p:cNvSpPr>
            <a:spLocks noChangeAspect="1"/>
          </p:cNvSpPr>
          <p:nvPr/>
        </p:nvSpPr>
        <p:spPr>
          <a:xfrm>
            <a:off x="5886920" y="5151648"/>
            <a:ext cx="210355" cy="21035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5</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87" name="文本框 86"/>
          <p:cNvSpPr txBox="1"/>
          <p:nvPr/>
        </p:nvSpPr>
        <p:spPr>
          <a:xfrm>
            <a:off x="6087713" y="5100734"/>
            <a:ext cx="5400000" cy="338554"/>
          </a:xfrm>
          <a:prstGeom prst="rect">
            <a:avLst/>
          </a:prstGeom>
          <a:noFill/>
        </p:spPr>
        <p:txBody>
          <a:bodyPr wrap="squar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The port is disabled or the link fails.</a:t>
            </a:r>
            <a:endParaRPr lang="en-US" altLang="zh-CN" sz="1600"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1483235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Topology Change: Root Bridge Fault</a:t>
            </a:r>
            <a:endParaRPr lang="en-US" altLang="zh-CN" dirty="0"/>
          </a:p>
        </p:txBody>
      </p:sp>
      <p:cxnSp>
        <p:nvCxnSpPr>
          <p:cNvPr id="22" name="直接箭头连接符 21"/>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3176379" y="3470724"/>
            <a:ext cx="430000" cy="6545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928248" y="2392805"/>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a:spLocks noChangeAspect="1"/>
          </p:cNvSpPr>
          <p:nvPr/>
        </p:nvSpPr>
        <p:spPr>
          <a:xfrm>
            <a:off x="3114364" y="3985353"/>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28" name="椭圆 27"/>
          <p:cNvSpPr>
            <a:spLocks noChangeAspect="1"/>
          </p:cNvSpPr>
          <p:nvPr/>
        </p:nvSpPr>
        <p:spPr>
          <a:xfrm>
            <a:off x="1838393" y="2276872"/>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cxnSp>
        <p:nvCxnSpPr>
          <p:cNvPr id="30" name="直接箭头连接符 29"/>
          <p:cNvCxnSpPr/>
          <p:nvPr/>
        </p:nvCxnSpPr>
        <p:spPr>
          <a:xfrm flipH="1">
            <a:off x="3977267" y="3031124"/>
            <a:ext cx="414670" cy="68643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p:cNvSpPr>
            <a:spLocks noChangeAspect="1"/>
          </p:cNvSpPr>
          <p:nvPr/>
        </p:nvSpPr>
        <p:spPr>
          <a:xfrm>
            <a:off x="4249702" y="2996985"/>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2" name="椭圆 31"/>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6" name="圆角矩形 35"/>
          <p:cNvSpPr/>
          <p:nvPr/>
        </p:nvSpPr>
        <p:spPr>
          <a:xfrm>
            <a:off x="5930849" y="1625169"/>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Root Bridge Fault Rectification Process</a:t>
            </a:r>
            <a:endParaRPr lang="en-US" b="1" dirty="0">
              <a:solidFill>
                <a:prstClr val="white"/>
              </a:solidFill>
              <a:latin typeface="Huawei Sans" panose="020C0503030203020204" pitchFamily="34" charset="0"/>
            </a:endParaRPr>
          </a:p>
        </p:txBody>
      </p:sp>
      <p:sp>
        <p:nvSpPr>
          <p:cNvPr id="37" name="圆角矩形 36"/>
          <p:cNvSpPr/>
          <p:nvPr/>
        </p:nvSpPr>
        <p:spPr>
          <a:xfrm>
            <a:off x="5930849" y="2058220"/>
            <a:ext cx="5688632" cy="4044087"/>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266700" indent="-266700" fontAlgn="ctr">
              <a:lnSpc>
                <a:spcPct val="120000"/>
              </a:lnSpc>
              <a:spcBef>
                <a:spcPts val="0"/>
              </a:spcBef>
              <a:spcAft>
                <a:spcPts val="600"/>
              </a:spcAft>
              <a:buFont typeface="+mj-lt"/>
              <a:buAutoNum type="arabicPeriod"/>
            </a:pPr>
            <a:r>
              <a:rPr lang="en-US" sz="1400" dirty="0" smtClean="0">
                <a:solidFill>
                  <a:prstClr val="black"/>
                </a:solidFill>
                <a:latin typeface="Huawei Sans" panose="020C0503030203020204" pitchFamily="34" charset="0"/>
              </a:rPr>
              <a:t>SW1 (root bridge) is faulty and stops sending BPDUs.</a:t>
            </a:r>
          </a:p>
          <a:p>
            <a:pPr marL="266700" indent="-266700" fontAlgn="ctr">
              <a:lnSpc>
                <a:spcPct val="120000"/>
              </a:lnSpc>
              <a:spcBef>
                <a:spcPts val="0"/>
              </a:spcBef>
              <a:spcAft>
                <a:spcPts val="600"/>
              </a:spcAft>
              <a:buFont typeface="+mj-lt"/>
              <a:buAutoNum type="arabicPeriod"/>
            </a:pPr>
            <a:r>
              <a:rPr lang="en-US" sz="1400" dirty="0" smtClean="0">
                <a:solidFill>
                  <a:prstClr val="black"/>
                </a:solidFill>
                <a:latin typeface="Huawei Sans" panose="020C0503030203020204" pitchFamily="34" charset="0"/>
              </a:rPr>
              <a:t>SW2 waits for the Max Age timer (20s) to expire. In this case, the record about the received BPDUs becomes invalid, and SW2 cannot receive new BPDUs from the root bridge. SW2 learns that the upstream device is faulty.</a:t>
            </a:r>
          </a:p>
          <a:p>
            <a:pPr marL="266700" indent="-266700" fontAlgn="ctr">
              <a:lnSpc>
                <a:spcPct val="120000"/>
              </a:lnSpc>
              <a:spcBef>
                <a:spcPts val="0"/>
              </a:spcBef>
              <a:spcAft>
                <a:spcPts val="600"/>
              </a:spcAft>
              <a:buFont typeface="+mj-lt"/>
              <a:buAutoNum type="arabicPeriod"/>
            </a:pPr>
            <a:r>
              <a:rPr lang="en-US" sz="1400" dirty="0" smtClean="0">
                <a:solidFill>
                  <a:prstClr val="black"/>
                </a:solidFill>
                <a:latin typeface="Huawei Sans" panose="020C0503030203020204" pitchFamily="34" charset="0"/>
              </a:rPr>
              <a:t>Non-root bridges send configuration BPDUs to each other to elect a new root bridge.</a:t>
            </a:r>
            <a:endParaRPr lang="en-US" altLang="zh-CN" sz="1400" dirty="0" smtClean="0">
              <a:solidFill>
                <a:prstClr val="black"/>
              </a:solidFill>
              <a:latin typeface="Huawei Sans" panose="020C0503030203020204" pitchFamily="34" charset="0"/>
            </a:endParaRPr>
          </a:p>
          <a:p>
            <a:pPr marL="266700" indent="-266700" fontAlgn="ctr">
              <a:lnSpc>
                <a:spcPct val="120000"/>
              </a:lnSpc>
              <a:spcBef>
                <a:spcPts val="0"/>
              </a:spcBef>
              <a:spcAft>
                <a:spcPts val="600"/>
              </a:spcAft>
              <a:buFont typeface="+mj-lt"/>
              <a:buAutoNum type="arabicPeriod"/>
            </a:pPr>
            <a:r>
              <a:rPr lang="en-US" sz="1400" dirty="0" smtClean="0">
                <a:solidFill>
                  <a:prstClr val="black"/>
                </a:solidFill>
                <a:latin typeface="Huawei Sans" panose="020C0503030203020204" pitchFamily="34" charset="0"/>
              </a:rPr>
              <a:t>After re-election, port A of SW3 transitions to the Forwarding state after two intervals of the Forward Delay timer (the default interval is 15s).</a:t>
            </a:r>
            <a:endParaRPr lang="en-US" altLang="zh-CN" sz="1400" dirty="0" smtClean="0">
              <a:solidFill>
                <a:prstClr val="black"/>
              </a:solidFill>
              <a:latin typeface="Huawei Sans" panose="020C0503030203020204" pitchFamily="34" charset="0"/>
            </a:endParaRPr>
          </a:p>
          <a:p>
            <a:pPr marL="447675" indent="-177800" fontAlgn="ctr">
              <a:lnSpc>
                <a:spcPct val="120000"/>
              </a:lnSpc>
              <a:spcBef>
                <a:spcPts val="0"/>
              </a:spcBef>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A non-root bridge starts root bridge re-election after BPDUs age.</a:t>
            </a:r>
          </a:p>
          <a:p>
            <a:pPr marL="447675" indent="-177800" fontAlgn="ctr">
              <a:lnSpc>
                <a:spcPct val="120000"/>
              </a:lnSpc>
              <a:spcBef>
                <a:spcPts val="0"/>
              </a:spcBef>
              <a:spcAft>
                <a:spcPts val="600"/>
              </a:spcAft>
              <a:buFont typeface="Arial" panose="020B0604020202020204" pitchFamily="34" charset="0"/>
              <a:buChar char="•"/>
            </a:pPr>
            <a:r>
              <a:rPr lang="en-US" sz="1400" dirty="0" smtClean="0">
                <a:solidFill>
                  <a:prstClr val="black"/>
                </a:solidFill>
                <a:latin typeface="Huawei Sans" panose="020C0503030203020204" pitchFamily="34" charset="0"/>
              </a:rPr>
              <a:t>Due to the root bridge failure, it </a:t>
            </a:r>
            <a:r>
              <a:rPr lang="en-US" sz="1400" dirty="0">
                <a:solidFill>
                  <a:prstClr val="black"/>
                </a:solidFill>
                <a:latin typeface="Huawei Sans" panose="020C0503030203020204" pitchFamily="34" charset="0"/>
              </a:rPr>
              <a:t>takes about 50s to recover from a root bridge </a:t>
            </a:r>
            <a:r>
              <a:rPr lang="en-US" sz="1400" dirty="0" smtClean="0">
                <a:solidFill>
                  <a:prstClr val="black"/>
                </a:solidFill>
                <a:latin typeface="Huawei Sans" panose="020C0503030203020204" pitchFamily="34" charset="0"/>
              </a:rPr>
              <a:t>failure.</a:t>
            </a:r>
            <a:endParaRPr lang="en-US" altLang="zh-CN" sz="1400" dirty="0" smtClean="0">
              <a:solidFill>
                <a:prstClr val="black"/>
              </a:solidFill>
              <a:latin typeface="Huawei Sans" panose="020C0503030203020204" pitchFamily="34" charset="0"/>
            </a:endParaRPr>
          </a:p>
        </p:txBody>
      </p:sp>
      <p:sp>
        <p:nvSpPr>
          <p:cNvPr id="38" name="文本框 37"/>
          <p:cNvSpPr txBox="1"/>
          <p:nvPr/>
        </p:nvSpPr>
        <p:spPr>
          <a:xfrm>
            <a:off x="657337" y="2427271"/>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61281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49" name="椭圆 48"/>
          <p:cNvSpPr>
            <a:spLocks noChangeAspect="1"/>
          </p:cNvSpPr>
          <p:nvPr/>
        </p:nvSpPr>
        <p:spPr>
          <a:xfrm>
            <a:off x="3117114" y="428610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A</a:t>
            </a:r>
            <a:endParaRPr lang="en-US" altLang="zh-CN" sz="1400" b="1" dirty="0">
              <a:solidFill>
                <a:prstClr val="white"/>
              </a:solidFill>
              <a:latin typeface="Huawei Sans" panose="020C0503030203020204" pitchFamily="34" charset="0"/>
            </a:endParaRPr>
          </a:p>
        </p:txBody>
      </p:sp>
      <p:sp>
        <p:nvSpPr>
          <p:cNvPr id="50" name="文本框 49"/>
          <p:cNvSpPr txBox="1"/>
          <p:nvPr/>
        </p:nvSpPr>
        <p:spPr>
          <a:xfrm>
            <a:off x="449478" y="1948569"/>
            <a:ext cx="2222083"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52" name="文本框 51"/>
          <p:cNvSpPr txBox="1"/>
          <p:nvPr/>
        </p:nvSpPr>
        <p:spPr>
          <a:xfrm>
            <a:off x="3346799" y="1947004"/>
            <a:ext cx="2228495"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53" name="文本框 52"/>
          <p:cNvSpPr txBox="1"/>
          <p:nvPr/>
        </p:nvSpPr>
        <p:spPr>
          <a:xfrm>
            <a:off x="2013742" y="5200070"/>
            <a:ext cx="2201244"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grpSp>
        <p:nvGrpSpPr>
          <p:cNvPr id="61" name="组合 60"/>
          <p:cNvGrpSpPr/>
          <p:nvPr/>
        </p:nvGrpSpPr>
        <p:grpSpPr>
          <a:xfrm>
            <a:off x="1327069" y="2464370"/>
            <a:ext cx="288000" cy="288000"/>
            <a:chOff x="856677" y="2615810"/>
            <a:chExt cx="288000" cy="288000"/>
          </a:xfrm>
        </p:grpSpPr>
        <p:sp>
          <p:nvSpPr>
            <p:cNvPr id="62" name="椭圆 61"/>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63" name="组合 62"/>
            <p:cNvGrpSpPr/>
            <p:nvPr/>
          </p:nvGrpSpPr>
          <p:grpSpPr>
            <a:xfrm>
              <a:off x="923444" y="2692169"/>
              <a:ext cx="144001" cy="144002"/>
              <a:chOff x="898853" y="2657982"/>
              <a:chExt cx="203649" cy="203652"/>
            </a:xfrm>
          </p:grpSpPr>
          <p:cxnSp>
            <p:nvCxnSpPr>
              <p:cNvPr id="64" name="直接连接符 63"/>
              <p:cNvCxnSpPr>
                <a:stCxn id="62" idx="3"/>
                <a:endCxn id="62"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62" idx="1"/>
                <a:endCxn id="62"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66" name="组合 65"/>
          <p:cNvGrpSpPr/>
          <p:nvPr/>
        </p:nvGrpSpPr>
        <p:grpSpPr>
          <a:xfrm>
            <a:off x="1678568" y="3206244"/>
            <a:ext cx="288000" cy="288000"/>
            <a:chOff x="856677" y="2615810"/>
            <a:chExt cx="288000" cy="288000"/>
          </a:xfrm>
        </p:grpSpPr>
        <p:sp>
          <p:nvSpPr>
            <p:cNvPr id="67" name="椭圆 66"/>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68" name="组合 67"/>
            <p:cNvGrpSpPr/>
            <p:nvPr/>
          </p:nvGrpSpPr>
          <p:grpSpPr>
            <a:xfrm>
              <a:off x="923444" y="2692169"/>
              <a:ext cx="144001" cy="144002"/>
              <a:chOff x="898853" y="2657982"/>
              <a:chExt cx="203649" cy="203652"/>
            </a:xfrm>
          </p:grpSpPr>
          <p:cxnSp>
            <p:nvCxnSpPr>
              <p:cNvPr id="69" name="直接连接符 68"/>
              <p:cNvCxnSpPr>
                <a:stCxn id="67" idx="3"/>
                <a:endCxn id="67"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70" name="直接连接符 69"/>
              <p:cNvCxnSpPr>
                <a:stCxn id="67" idx="1"/>
                <a:endCxn id="67"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71" name="组合 70"/>
          <p:cNvGrpSpPr/>
          <p:nvPr/>
        </p:nvGrpSpPr>
        <p:grpSpPr>
          <a:xfrm>
            <a:off x="2186272" y="2251000"/>
            <a:ext cx="288000" cy="288000"/>
            <a:chOff x="856677" y="2615810"/>
            <a:chExt cx="288000" cy="288000"/>
          </a:xfrm>
        </p:grpSpPr>
        <p:sp>
          <p:nvSpPr>
            <p:cNvPr id="72" name="椭圆 71"/>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73" name="组合 72"/>
            <p:cNvGrpSpPr/>
            <p:nvPr/>
          </p:nvGrpSpPr>
          <p:grpSpPr>
            <a:xfrm>
              <a:off x="923444" y="2692169"/>
              <a:ext cx="144001" cy="144002"/>
              <a:chOff x="898853" y="2657982"/>
              <a:chExt cx="203649" cy="203652"/>
            </a:xfrm>
          </p:grpSpPr>
          <p:cxnSp>
            <p:nvCxnSpPr>
              <p:cNvPr id="74" name="直接连接符 73"/>
              <p:cNvCxnSpPr>
                <a:stCxn id="72" idx="3"/>
                <a:endCxn id="72"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72" idx="1"/>
                <a:endCxn id="72"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8995551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Topology Change: Direct Link Fault</a:t>
            </a:r>
            <a:endParaRPr lang="en-US" altLang="zh-CN" dirty="0"/>
          </a:p>
        </p:txBody>
      </p:sp>
      <p:sp>
        <p:nvSpPr>
          <p:cNvPr id="36" name="圆角矩形 35"/>
          <p:cNvSpPr/>
          <p:nvPr/>
        </p:nvSpPr>
        <p:spPr>
          <a:xfrm>
            <a:off x="5927004" y="1891733"/>
            <a:ext cx="5688632" cy="40067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Direct Link Fault Rectification Process</a:t>
            </a:r>
            <a:endParaRPr lang="en-US" b="1" dirty="0">
              <a:solidFill>
                <a:prstClr val="white"/>
              </a:solidFill>
              <a:latin typeface="Huawei Sans" panose="020C0503030203020204" pitchFamily="34" charset="0"/>
            </a:endParaRPr>
          </a:p>
        </p:txBody>
      </p:sp>
      <p:sp>
        <p:nvSpPr>
          <p:cNvPr id="37" name="圆角矩形 36"/>
          <p:cNvSpPr/>
          <p:nvPr/>
        </p:nvSpPr>
        <p:spPr>
          <a:xfrm>
            <a:off x="5927004" y="2337664"/>
            <a:ext cx="5688632" cy="2767736"/>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fontAlgn="ctr">
              <a:lnSpc>
                <a:spcPct val="120000"/>
              </a:lnSpc>
              <a:spcBef>
                <a:spcPts val="0"/>
              </a:spcBef>
              <a:spcAft>
                <a:spcPts val="600"/>
              </a:spcAft>
            </a:pPr>
            <a:r>
              <a:rPr lang="en-US" sz="1600" dirty="0" smtClean="0">
                <a:solidFill>
                  <a:prstClr val="black"/>
                </a:solidFill>
                <a:latin typeface="Huawei Sans" panose="020C0503030203020204" pitchFamily="34" charset="0"/>
              </a:rPr>
              <a:t>On a stable network, when SW2 detects that the link of the root port is faulty, the alternate port of SW2 enters the Forwarding state after twice the value of the Forward Delay timer (the default value is 15s).</a:t>
            </a: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After SW2 detects a fault on the direct link, it switches the alternate port to the root port.</a:t>
            </a:r>
          </a:p>
          <a:p>
            <a:pPr marL="177800" indent="-177800" fontAlgn="ctr">
              <a:lnSpc>
                <a:spcPct val="120000"/>
              </a:lnSpc>
              <a:spcBef>
                <a:spcPts val="0"/>
              </a:spcBef>
              <a:spcAft>
                <a:spcPts val="600"/>
              </a:spcAft>
              <a:buFont typeface="Arial" panose="020B0604020202020204" pitchFamily="34" charset="0"/>
              <a:buChar char="•"/>
            </a:pPr>
            <a:r>
              <a:rPr lang="en-US" sz="1600" dirty="0" smtClean="0">
                <a:solidFill>
                  <a:prstClr val="black"/>
                </a:solidFill>
                <a:latin typeface="Huawei Sans" panose="020C0503030203020204" pitchFamily="34" charset="0"/>
              </a:rPr>
              <a:t>If a direct link fails, the alternate port restores to the Forwarding state after 30s.</a:t>
            </a:r>
          </a:p>
        </p:txBody>
      </p:sp>
      <p:sp>
        <p:nvSpPr>
          <p:cNvPr id="38" name="文本框 37"/>
          <p:cNvSpPr txBox="1"/>
          <p:nvPr/>
        </p:nvSpPr>
        <p:spPr>
          <a:xfrm>
            <a:off x="657337" y="2427271"/>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563387"/>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49" name="椭圆 48"/>
          <p:cNvSpPr>
            <a:spLocks noChangeAspect="1"/>
          </p:cNvSpPr>
          <p:nvPr/>
        </p:nvSpPr>
        <p:spPr>
          <a:xfrm>
            <a:off x="3117114" y="428610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A</a:t>
            </a:r>
            <a:endParaRPr lang="en-US" altLang="zh-CN" sz="1400" b="1" dirty="0">
              <a:solidFill>
                <a:prstClr val="white"/>
              </a:solidFill>
              <a:latin typeface="Huawei Sans" panose="020C0503030203020204" pitchFamily="34" charset="0"/>
            </a:endParaRPr>
          </a:p>
        </p:txBody>
      </p:sp>
      <p:sp>
        <p:nvSpPr>
          <p:cNvPr id="50" name="文本框 49"/>
          <p:cNvSpPr txBox="1"/>
          <p:nvPr/>
        </p:nvSpPr>
        <p:spPr>
          <a:xfrm>
            <a:off x="449478" y="1986669"/>
            <a:ext cx="2222083"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52" name="文本框 51"/>
          <p:cNvSpPr txBox="1"/>
          <p:nvPr/>
        </p:nvSpPr>
        <p:spPr>
          <a:xfrm>
            <a:off x="3346799" y="1985104"/>
            <a:ext cx="2228495"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53" name="文本框 52"/>
          <p:cNvSpPr txBox="1"/>
          <p:nvPr/>
        </p:nvSpPr>
        <p:spPr>
          <a:xfrm>
            <a:off x="2013742" y="5200070"/>
            <a:ext cx="2201244"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cxnSp>
        <p:nvCxnSpPr>
          <p:cNvPr id="61" name="直接连接符 60"/>
          <p:cNvCxnSpPr/>
          <p:nvPr/>
        </p:nvCxnSpPr>
        <p:spPr>
          <a:xfrm>
            <a:off x="1732992" y="2710396"/>
            <a:ext cx="2498798" cy="4201"/>
          </a:xfrm>
          <a:prstGeom prst="line">
            <a:avLst/>
          </a:prstGeom>
          <a:ln w="19050">
            <a:solidFill>
              <a:srgbClr val="151515"/>
            </a:solidFill>
            <a:prstDash val="dash"/>
          </a:ln>
        </p:spPr>
        <p:style>
          <a:lnRef idx="1">
            <a:schemeClr val="accent1"/>
          </a:lnRef>
          <a:fillRef idx="0">
            <a:schemeClr val="accent1"/>
          </a:fillRef>
          <a:effectRef idx="0">
            <a:schemeClr val="accent1"/>
          </a:effectRef>
          <a:fontRef idx="minor">
            <a:schemeClr val="tx1"/>
          </a:fontRef>
        </p:style>
      </p:cxnSp>
      <p:sp>
        <p:nvSpPr>
          <p:cNvPr id="63" name="椭圆 62"/>
          <p:cNvSpPr>
            <a:spLocks noChangeAspect="1"/>
          </p:cNvSpPr>
          <p:nvPr/>
        </p:nvSpPr>
        <p:spPr>
          <a:xfrm>
            <a:off x="4049598" y="2610871"/>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A</a:t>
            </a:r>
            <a:endParaRPr lang="en-US" altLang="zh-CN" sz="1400" b="1" dirty="0">
              <a:solidFill>
                <a:prstClr val="white"/>
              </a:solidFill>
              <a:latin typeface="Huawei Sans" panose="020C0503030203020204" pitchFamily="34" charset="0"/>
            </a:endParaRPr>
          </a:p>
        </p:txBody>
      </p:sp>
      <p:grpSp>
        <p:nvGrpSpPr>
          <p:cNvPr id="28" name="组合 27"/>
          <p:cNvGrpSpPr/>
          <p:nvPr/>
        </p:nvGrpSpPr>
        <p:grpSpPr>
          <a:xfrm>
            <a:off x="2857664" y="2403949"/>
            <a:ext cx="288000" cy="288000"/>
            <a:chOff x="856677" y="2615810"/>
            <a:chExt cx="288000" cy="288000"/>
          </a:xfrm>
        </p:grpSpPr>
        <p:sp>
          <p:nvSpPr>
            <p:cNvPr id="29" name="椭圆 28"/>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30" name="组合 29"/>
            <p:cNvGrpSpPr/>
            <p:nvPr/>
          </p:nvGrpSpPr>
          <p:grpSpPr>
            <a:xfrm>
              <a:off x="923444" y="2692169"/>
              <a:ext cx="144001" cy="144002"/>
              <a:chOff x="898853" y="2657982"/>
              <a:chExt cx="203649" cy="203652"/>
            </a:xfrm>
          </p:grpSpPr>
          <p:cxnSp>
            <p:nvCxnSpPr>
              <p:cNvPr id="31" name="直接连接符 30"/>
              <p:cNvCxnSpPr>
                <a:stCxn id="29" idx="3"/>
                <a:endCxn id="29"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32" name="直接连接符 31"/>
              <p:cNvCxnSpPr>
                <a:stCxn id="29" idx="1"/>
                <a:endCxn id="29"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6396595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t>When the indirect link fails, the alternate port on SW3 restores to the Forwarding state. It takes about 50s to recover from an indirect link failure.</a:t>
            </a:r>
            <a:endParaRPr lang="en-US" dirty="0" smtClean="0"/>
          </a:p>
        </p:txBody>
      </p:sp>
      <p:sp>
        <p:nvSpPr>
          <p:cNvPr id="2" name="标题 1"/>
          <p:cNvSpPr>
            <a:spLocks noGrp="1"/>
          </p:cNvSpPr>
          <p:nvPr>
            <p:ph type="title"/>
          </p:nvPr>
        </p:nvSpPr>
        <p:spPr/>
        <p:txBody>
          <a:bodyPr/>
          <a:lstStyle/>
          <a:p>
            <a:r>
              <a:rPr lang="en-US" smtClean="0"/>
              <a:t>Topology Change: Indirect Link Fault</a:t>
            </a:r>
            <a:endParaRPr lang="en-US" altLang="zh-CN" dirty="0"/>
          </a:p>
        </p:txBody>
      </p:sp>
      <p:grpSp>
        <p:nvGrpSpPr>
          <p:cNvPr id="3" name="组合 2"/>
          <p:cNvGrpSpPr/>
          <p:nvPr/>
        </p:nvGrpSpPr>
        <p:grpSpPr>
          <a:xfrm>
            <a:off x="463060" y="2476771"/>
            <a:ext cx="5125816" cy="3553520"/>
            <a:chOff x="449478" y="1985104"/>
            <a:chExt cx="5125816" cy="3553520"/>
          </a:xfrm>
        </p:grpSpPr>
        <p:sp>
          <p:nvSpPr>
            <p:cNvPr id="38" name="文本框 37"/>
            <p:cNvSpPr txBox="1"/>
            <p:nvPr/>
          </p:nvSpPr>
          <p:spPr>
            <a:xfrm>
              <a:off x="657337" y="2427271"/>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39" name="文本框 38"/>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40" name="组合 39"/>
            <p:cNvGrpSpPr/>
            <p:nvPr/>
          </p:nvGrpSpPr>
          <p:grpSpPr>
            <a:xfrm flipV="1">
              <a:off x="1609745" y="2673501"/>
              <a:ext cx="2745630" cy="2115270"/>
              <a:chOff x="6600056" y="4353447"/>
              <a:chExt cx="1296144" cy="833967"/>
            </a:xfrm>
          </p:grpSpPr>
          <p:cxnSp>
            <p:nvCxnSpPr>
              <p:cNvPr id="41" name="直接连接符 40"/>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flipH="1">
              <a:off x="1475689" y="2611513"/>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46" name="文本框 45"/>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51"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49" name="椭圆 48"/>
            <p:cNvSpPr>
              <a:spLocks noChangeAspect="1"/>
            </p:cNvSpPr>
            <p:nvPr/>
          </p:nvSpPr>
          <p:spPr>
            <a:xfrm>
              <a:off x="3117114" y="428610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A</a:t>
              </a:r>
              <a:endParaRPr lang="en-US" altLang="zh-CN" sz="1400" b="1" dirty="0">
                <a:solidFill>
                  <a:prstClr val="white"/>
                </a:solidFill>
                <a:latin typeface="Huawei Sans" panose="020C0503030203020204" pitchFamily="34" charset="0"/>
              </a:endParaRPr>
            </a:p>
          </p:txBody>
        </p:sp>
        <p:sp>
          <p:nvSpPr>
            <p:cNvPr id="50" name="文本框 49"/>
            <p:cNvSpPr txBox="1"/>
            <p:nvPr/>
          </p:nvSpPr>
          <p:spPr>
            <a:xfrm>
              <a:off x="449478" y="1986669"/>
              <a:ext cx="2222083"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52" name="文本框 51"/>
            <p:cNvSpPr txBox="1"/>
            <p:nvPr/>
          </p:nvSpPr>
          <p:spPr>
            <a:xfrm>
              <a:off x="3346799" y="1985104"/>
              <a:ext cx="2228495"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53" name="文本框 52"/>
            <p:cNvSpPr txBox="1"/>
            <p:nvPr/>
          </p:nvSpPr>
          <p:spPr>
            <a:xfrm>
              <a:off x="2013742" y="5200070"/>
              <a:ext cx="2201244"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cxnSp>
          <p:nvCxnSpPr>
            <p:cNvPr id="28" name="直接箭头连接符 27"/>
            <p:cNvCxnSpPr/>
            <p:nvPr/>
          </p:nvCxnSpPr>
          <p:spPr>
            <a:xfrm>
              <a:off x="1589686" y="3018755"/>
              <a:ext cx="398154" cy="6262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928248" y="2414071"/>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p:cNvSpPr>
              <a:spLocks noChangeAspect="1"/>
            </p:cNvSpPr>
            <p:nvPr/>
          </p:nvSpPr>
          <p:spPr>
            <a:xfrm>
              <a:off x="1838393" y="2298138"/>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1" name="椭圆 30"/>
            <p:cNvSpPr>
              <a:spLocks noChangeAspect="1"/>
            </p:cNvSpPr>
            <p:nvPr/>
          </p:nvSpPr>
          <p:spPr>
            <a:xfrm>
              <a:off x="1475689" y="2925266"/>
              <a:ext cx="211345" cy="211345"/>
            </a:xfrm>
            <a:prstGeom prst="ellipse">
              <a:avLst/>
            </a:prstGeom>
            <a:solidFill>
              <a:schemeClr val="bg1"/>
            </a:solidFill>
            <a:ln w="3810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32" name="椭圆 31"/>
            <p:cNvSpPr>
              <a:spLocks noChangeAspect="1"/>
            </p:cNvSpPr>
            <p:nvPr/>
          </p:nvSpPr>
          <p:spPr>
            <a:xfrm>
              <a:off x="4115550" y="2765825"/>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grpSp>
      <p:grpSp>
        <p:nvGrpSpPr>
          <p:cNvPr id="65" name="组合 64"/>
          <p:cNvGrpSpPr/>
          <p:nvPr/>
        </p:nvGrpSpPr>
        <p:grpSpPr>
          <a:xfrm>
            <a:off x="6545478" y="2514871"/>
            <a:ext cx="5125816" cy="3553520"/>
            <a:chOff x="449478" y="1985104"/>
            <a:chExt cx="5125816" cy="3553520"/>
          </a:xfrm>
        </p:grpSpPr>
        <p:sp>
          <p:nvSpPr>
            <p:cNvPr id="66" name="文本框 65"/>
            <p:cNvSpPr txBox="1"/>
            <p:nvPr/>
          </p:nvSpPr>
          <p:spPr>
            <a:xfrm>
              <a:off x="657337" y="2427271"/>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67" name="文本框 66"/>
            <p:cNvSpPr txBox="1"/>
            <p:nvPr/>
          </p:nvSpPr>
          <p:spPr>
            <a:xfrm>
              <a:off x="4727103" y="24643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grpSp>
          <p:nvGrpSpPr>
            <p:cNvPr id="68" name="组合 67"/>
            <p:cNvGrpSpPr/>
            <p:nvPr/>
          </p:nvGrpSpPr>
          <p:grpSpPr>
            <a:xfrm flipV="1">
              <a:off x="1609745" y="2673501"/>
              <a:ext cx="2745630" cy="2115270"/>
              <a:chOff x="6600056" y="4353447"/>
              <a:chExt cx="1296144" cy="833967"/>
            </a:xfrm>
          </p:grpSpPr>
          <p:cxnSp>
            <p:nvCxnSpPr>
              <p:cNvPr id="84" name="直接连接符 8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直接连接符 68"/>
            <p:cNvCxnSpPr/>
            <p:nvPr/>
          </p:nvCxnSpPr>
          <p:spPr>
            <a:xfrm flipH="1">
              <a:off x="1475689" y="2611513"/>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0" name="图片 76" descr="接入交换机.png"/>
            <p:cNvPicPr>
              <a:picLocks noChangeAspect="1"/>
            </p:cNvPicPr>
            <p:nvPr/>
          </p:nvPicPr>
          <p:blipFill>
            <a:blip r:embed="rId3" cstate="print"/>
            <a:stretch>
              <a:fillRect/>
            </a:stretch>
          </p:blipFill>
          <p:spPr>
            <a:xfrm>
              <a:off x="4231790" y="2427271"/>
              <a:ext cx="490909" cy="401653"/>
            </a:xfrm>
            <a:prstGeom prst="rect">
              <a:avLst/>
            </a:prstGeom>
          </p:spPr>
        </p:pic>
        <p:pic>
          <p:nvPicPr>
            <p:cNvPr id="71" name="图片 76" descr="接入交换机.png"/>
            <p:cNvPicPr>
              <a:picLocks noChangeAspect="1"/>
            </p:cNvPicPr>
            <p:nvPr/>
          </p:nvPicPr>
          <p:blipFill>
            <a:blip r:embed="rId3" cstate="print"/>
            <a:stretch>
              <a:fillRect/>
            </a:stretch>
          </p:blipFill>
          <p:spPr>
            <a:xfrm>
              <a:off x="2737106" y="4439034"/>
              <a:ext cx="490909" cy="401653"/>
            </a:xfrm>
            <a:prstGeom prst="rect">
              <a:avLst/>
            </a:prstGeom>
          </p:spPr>
        </p:pic>
        <p:sp>
          <p:nvSpPr>
            <p:cNvPr id="72" name="文本框 71"/>
            <p:cNvSpPr txBox="1"/>
            <p:nvPr/>
          </p:nvSpPr>
          <p:spPr>
            <a:xfrm>
              <a:off x="2695462" y="4858004"/>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pic>
          <p:nvPicPr>
            <p:cNvPr id="73" name="图片 76" descr="接入交换机.png"/>
            <p:cNvPicPr>
              <a:picLocks noChangeAspect="1"/>
            </p:cNvPicPr>
            <p:nvPr/>
          </p:nvPicPr>
          <p:blipFill>
            <a:blip r:embed="rId3" cstate="print"/>
            <a:stretch>
              <a:fillRect/>
            </a:stretch>
          </p:blipFill>
          <p:spPr>
            <a:xfrm>
              <a:off x="1242083" y="2423070"/>
              <a:ext cx="490909" cy="401653"/>
            </a:xfrm>
            <a:prstGeom prst="rect">
              <a:avLst/>
            </a:prstGeom>
          </p:spPr>
        </p:pic>
        <p:sp>
          <p:nvSpPr>
            <p:cNvPr id="76" name="文本框 75"/>
            <p:cNvSpPr txBox="1"/>
            <p:nvPr/>
          </p:nvSpPr>
          <p:spPr>
            <a:xfrm>
              <a:off x="449478" y="1986669"/>
              <a:ext cx="2222083"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4096.4c1f-aabc-102a</a:t>
              </a:r>
              <a:endParaRPr lang="en-US" altLang="zh-CN" sz="1600" b="1" dirty="0">
                <a:solidFill>
                  <a:srgbClr val="EC7061"/>
                </a:solidFill>
                <a:latin typeface="Huawei Sans" panose="020C0503030203020204" pitchFamily="34" charset="0"/>
                <a:ea typeface="微软雅黑"/>
              </a:endParaRPr>
            </a:p>
          </p:txBody>
        </p:sp>
        <p:sp>
          <p:nvSpPr>
            <p:cNvPr id="77" name="文本框 76"/>
            <p:cNvSpPr txBox="1"/>
            <p:nvPr/>
          </p:nvSpPr>
          <p:spPr>
            <a:xfrm>
              <a:off x="3346799" y="1985104"/>
              <a:ext cx="2228495"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4096.4c1f-aabc-102b</a:t>
              </a:r>
              <a:endParaRPr lang="en-US" altLang="zh-CN" sz="1600" b="1" dirty="0">
                <a:solidFill>
                  <a:srgbClr val="EC7061"/>
                </a:solidFill>
                <a:latin typeface="Huawei Sans" panose="020C0503030203020204" pitchFamily="34" charset="0"/>
                <a:ea typeface="微软雅黑"/>
              </a:endParaRPr>
            </a:p>
          </p:txBody>
        </p:sp>
        <p:sp>
          <p:nvSpPr>
            <p:cNvPr id="78" name="文本框 77"/>
            <p:cNvSpPr txBox="1"/>
            <p:nvPr/>
          </p:nvSpPr>
          <p:spPr>
            <a:xfrm>
              <a:off x="2013742" y="5200070"/>
              <a:ext cx="2201244" cy="338554"/>
            </a:xfrm>
            <a:prstGeom prst="rect">
              <a:avLst/>
            </a:prstGeom>
            <a:noFill/>
          </p:spPr>
          <p:txBody>
            <a:bodyPr wrap="non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4096.4c1f-aabc-102c</a:t>
              </a:r>
              <a:endParaRPr lang="en-US" altLang="zh-CN" sz="1600" b="1" dirty="0">
                <a:solidFill>
                  <a:srgbClr val="EC7061"/>
                </a:solidFill>
                <a:latin typeface="Huawei Sans" panose="020C0503030203020204" pitchFamily="34" charset="0"/>
                <a:ea typeface="微软雅黑"/>
              </a:endParaRPr>
            </a:p>
          </p:txBody>
        </p:sp>
        <p:cxnSp>
          <p:nvCxnSpPr>
            <p:cNvPr id="79" name="直接箭头连接符 78"/>
            <p:cNvCxnSpPr/>
            <p:nvPr/>
          </p:nvCxnSpPr>
          <p:spPr>
            <a:xfrm>
              <a:off x="1589686" y="3018755"/>
              <a:ext cx="398154" cy="62626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a:spLocks noChangeAspect="1"/>
            </p:cNvSpPr>
            <p:nvPr/>
          </p:nvSpPr>
          <p:spPr>
            <a:xfrm>
              <a:off x="1475689" y="2925266"/>
              <a:ext cx="211345" cy="211345"/>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83" name="椭圆 82"/>
            <p:cNvSpPr>
              <a:spLocks noChangeAspect="1"/>
            </p:cNvSpPr>
            <p:nvPr/>
          </p:nvSpPr>
          <p:spPr>
            <a:xfrm>
              <a:off x="4115550" y="2765825"/>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grpSp>
      <p:cxnSp>
        <p:nvCxnSpPr>
          <p:cNvPr id="86" name="直接箭头连接符 85"/>
          <p:cNvCxnSpPr/>
          <p:nvPr/>
        </p:nvCxnSpPr>
        <p:spPr>
          <a:xfrm flipV="1">
            <a:off x="9297779" y="3962391"/>
            <a:ext cx="430000" cy="654506"/>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椭圆 86"/>
          <p:cNvSpPr>
            <a:spLocks noChangeAspect="1"/>
          </p:cNvSpPr>
          <p:nvPr/>
        </p:nvSpPr>
        <p:spPr>
          <a:xfrm>
            <a:off x="9235764" y="4477020"/>
            <a:ext cx="211345" cy="211345"/>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cxnSp>
        <p:nvCxnSpPr>
          <p:cNvPr id="88" name="直接箭头连接符 87"/>
          <p:cNvCxnSpPr/>
          <p:nvPr/>
        </p:nvCxnSpPr>
        <p:spPr>
          <a:xfrm flipH="1">
            <a:off x="10098667" y="3522791"/>
            <a:ext cx="414670" cy="68643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10371102" y="3488652"/>
            <a:ext cx="211345" cy="211345"/>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600" b="1" dirty="0">
              <a:solidFill>
                <a:prstClr val="black"/>
              </a:solidFill>
              <a:latin typeface="Huawei Sans" panose="020C0503030203020204" pitchFamily="34" charset="0"/>
            </a:endParaRPr>
          </a:p>
        </p:txBody>
      </p:sp>
      <p:sp>
        <p:nvSpPr>
          <p:cNvPr id="90" name="椭圆 89"/>
          <p:cNvSpPr>
            <a:spLocks noChangeAspect="1"/>
          </p:cNvSpPr>
          <p:nvPr/>
        </p:nvSpPr>
        <p:spPr>
          <a:xfrm>
            <a:off x="9220585" y="4815743"/>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grpSp>
        <p:nvGrpSpPr>
          <p:cNvPr id="60" name="组合 59"/>
          <p:cNvGrpSpPr/>
          <p:nvPr/>
        </p:nvGrpSpPr>
        <p:grpSpPr>
          <a:xfrm>
            <a:off x="2817562" y="2944215"/>
            <a:ext cx="288000" cy="288000"/>
            <a:chOff x="856677" y="2615810"/>
            <a:chExt cx="288000" cy="288000"/>
          </a:xfrm>
        </p:grpSpPr>
        <p:sp>
          <p:nvSpPr>
            <p:cNvPr id="61" name="椭圆 60"/>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62" name="组合 61"/>
            <p:cNvGrpSpPr/>
            <p:nvPr/>
          </p:nvGrpSpPr>
          <p:grpSpPr>
            <a:xfrm>
              <a:off x="923444" y="2692169"/>
              <a:ext cx="144001" cy="144002"/>
              <a:chOff x="898853" y="2657982"/>
              <a:chExt cx="203649" cy="203652"/>
            </a:xfrm>
          </p:grpSpPr>
          <p:cxnSp>
            <p:nvCxnSpPr>
              <p:cNvPr id="63" name="直接连接符 62"/>
              <p:cNvCxnSpPr>
                <a:stCxn id="61" idx="3"/>
                <a:endCxn id="61"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4" name="直接连接符 63"/>
              <p:cNvCxnSpPr>
                <a:stCxn id="61" idx="1"/>
                <a:endCxn id="61"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75" name="组合 74"/>
          <p:cNvGrpSpPr/>
          <p:nvPr/>
        </p:nvGrpSpPr>
        <p:grpSpPr>
          <a:xfrm>
            <a:off x="8930690" y="3006117"/>
            <a:ext cx="288000" cy="288000"/>
            <a:chOff x="856677" y="2615810"/>
            <a:chExt cx="288000" cy="288000"/>
          </a:xfrm>
        </p:grpSpPr>
        <p:sp>
          <p:nvSpPr>
            <p:cNvPr id="80" name="椭圆 79"/>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81" name="组合 80"/>
            <p:cNvGrpSpPr/>
            <p:nvPr/>
          </p:nvGrpSpPr>
          <p:grpSpPr>
            <a:xfrm>
              <a:off x="923444" y="2692169"/>
              <a:ext cx="144001" cy="144002"/>
              <a:chOff x="898853" y="2657982"/>
              <a:chExt cx="203649" cy="203652"/>
            </a:xfrm>
          </p:grpSpPr>
          <p:cxnSp>
            <p:nvCxnSpPr>
              <p:cNvPr id="91" name="直接连接符 90"/>
              <p:cNvCxnSpPr>
                <a:stCxn id="80" idx="3"/>
                <a:endCxn id="80"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92" name="直接连接符 91"/>
              <p:cNvCxnSpPr>
                <a:stCxn id="80" idx="1"/>
                <a:endCxn id="80"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74" name="Right Arrow 157"/>
          <p:cNvSpPr/>
          <p:nvPr/>
        </p:nvSpPr>
        <p:spPr>
          <a:xfrm>
            <a:off x="5480857" y="4045238"/>
            <a:ext cx="909866" cy="479139"/>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97932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The MAC Address Table Is Incorrect Because the Topology Changes</a:t>
            </a:r>
            <a:endParaRPr lang="en-US" dirty="0"/>
          </a:p>
        </p:txBody>
      </p:sp>
      <p:graphicFrame>
        <p:nvGraphicFramePr>
          <p:cNvPr id="4" name="表格 3"/>
          <p:cNvGraphicFramePr>
            <a:graphicFrameLocks noGrp="1"/>
          </p:cNvGraphicFramePr>
          <p:nvPr>
            <p:extLst/>
          </p:nvPr>
        </p:nvGraphicFramePr>
        <p:xfrm>
          <a:off x="2300705" y="1986066"/>
          <a:ext cx="3795295" cy="914274"/>
        </p:xfrm>
        <a:graphic>
          <a:graphicData uri="http://schemas.openxmlformats.org/drawingml/2006/table">
            <a:tbl>
              <a:tblPr firstRow="1" bandRow="1">
                <a:tableStyleId>{5C22544A-7EE6-4342-B048-85BDC9FD1C3A}</a:tableStyleId>
              </a:tblPr>
              <a:tblGrid>
                <a:gridCol w="2180276"/>
                <a:gridCol w="1615019"/>
              </a:tblGrid>
              <a:tr h="249072">
                <a:tc>
                  <a:txBody>
                    <a:bodyPr/>
                    <a:lstStyle/>
                    <a:p>
                      <a:pPr algn="l" fontAlgn="ctr">
                        <a:lnSpc>
                          <a:spcPct val="100000"/>
                        </a:lnSpc>
                      </a:pPr>
                      <a:r>
                        <a:rPr lang="en-US" sz="1400" dirty="0" smtClean="0">
                          <a:latin typeface="Huawei Sans" panose="020C0503030203020204" pitchFamily="34" charset="0"/>
                        </a:rPr>
                        <a:t>MAC</a:t>
                      </a:r>
                      <a:endParaRPr lang="en-US" altLang="zh-CN" sz="1400" b="0" dirty="0">
                        <a:latin typeface="Huawei Sans" panose="020C0503030203020204" pitchFamily="34" charset="0"/>
                        <a:ea typeface="+mn-ea"/>
                        <a:cs typeface="Arial"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fontAlgn="ctr">
                        <a:lnSpc>
                          <a:spcPct val="100000"/>
                        </a:lnSpc>
                      </a:pPr>
                      <a:r>
                        <a:rPr lang="en-US" sz="1400" dirty="0" smtClean="0">
                          <a:latin typeface="Huawei Sans" panose="020C0503030203020204" pitchFamily="34" charset="0"/>
                        </a:rPr>
                        <a:t>Port</a:t>
                      </a:r>
                      <a:endParaRPr lang="en-US" altLang="zh-CN" sz="1400" b="0" dirty="0">
                        <a:latin typeface="Huawei Sans" panose="020C0503030203020204" pitchFamily="34" charset="0"/>
                        <a:ea typeface="+mn-ea"/>
                        <a:cs typeface="Arial"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4907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dirty="0" smtClean="0">
                          <a:solidFill>
                            <a:schemeClr val="dk1"/>
                          </a:solidFill>
                          <a:latin typeface="Huawei Sans" panose="020C0503030203020204" pitchFamily="34" charset="0"/>
                        </a:rPr>
                        <a:t>00-05-06-07-08-AA</a:t>
                      </a:r>
                      <a:endParaRPr lang="en-US" altLang="zh-CN" sz="1400" kern="1200" dirty="0" smtClean="0">
                        <a:solidFill>
                          <a:schemeClr val="dk1"/>
                        </a:solidFill>
                        <a:latin typeface="Huawei Sans" panose="020C0503030203020204" pitchFamily="34" charset="0"/>
                        <a:ea typeface="+mn-ea"/>
                        <a:cs typeface="Arial"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l" fontAlgn="ctr">
                        <a:lnSpc>
                          <a:spcPct val="100000"/>
                        </a:lnSpc>
                      </a:pPr>
                      <a:r>
                        <a:rPr lang="en-US" sz="1400" dirty="0" smtClean="0">
                          <a:latin typeface="Huawei Sans" panose="020C0503030203020204" pitchFamily="34" charset="0"/>
                        </a:rPr>
                        <a:t>GE0/0/1</a:t>
                      </a:r>
                      <a:endParaRPr lang="en-US" altLang="zh-CN" sz="1400" dirty="0">
                        <a:latin typeface="Huawei Sans" panose="020C0503030203020204" pitchFamily="34" charset="0"/>
                        <a:ea typeface="+mn-ea"/>
                        <a:cs typeface="Arial"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249072">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dirty="0" smtClean="0">
                          <a:solidFill>
                            <a:schemeClr val="dk1"/>
                          </a:solidFill>
                          <a:latin typeface="Huawei Sans" panose="020C0503030203020204" pitchFamily="34" charset="0"/>
                        </a:rPr>
                        <a:t>00-05-06-07-08-BB</a:t>
                      </a:r>
                      <a:endParaRPr lang="en-US" altLang="zh-CN" sz="1400" kern="1200" dirty="0" smtClean="0">
                        <a:solidFill>
                          <a:schemeClr val="dk1"/>
                        </a:solidFill>
                        <a:latin typeface="Huawei Sans" panose="020C0503030203020204" pitchFamily="34" charset="0"/>
                        <a:ea typeface="+mn-ea"/>
                        <a:cs typeface="Arial"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l" fontAlgn="ctr">
                        <a:lnSpc>
                          <a:spcPct val="100000"/>
                        </a:lnSpc>
                      </a:pPr>
                      <a:r>
                        <a:rPr lang="en-US" sz="1400" dirty="0" smtClean="0">
                          <a:solidFill>
                            <a:schemeClr val="dk1"/>
                          </a:solidFill>
                          <a:latin typeface="Huawei Sans" panose="020C0503030203020204" pitchFamily="34" charset="0"/>
                        </a:rPr>
                        <a:t>GE0/0/3</a:t>
                      </a:r>
                      <a:endParaRPr lang="en-US" altLang="zh-CN" sz="1400" kern="1200" dirty="0">
                        <a:solidFill>
                          <a:schemeClr val="dk1"/>
                        </a:solidFill>
                        <a:latin typeface="Huawei Sans" panose="020C0503030203020204" pitchFamily="34" charset="0"/>
                        <a:ea typeface="+mn-ea"/>
                        <a:cs typeface="Arial" pitchFamily="34" charset="0"/>
                      </a:endParaRPr>
                    </a:p>
                  </a:txBody>
                  <a:tcPr marL="91445" marR="91445" marT="45699" marB="45699"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cxnSp>
        <p:nvCxnSpPr>
          <p:cNvPr id="10" name="直接连接符 22"/>
          <p:cNvCxnSpPr>
            <a:cxnSpLocks noChangeShapeType="1"/>
            <a:stCxn id="31" idx="0"/>
            <a:endCxn id="58" idx="2"/>
          </p:cNvCxnSpPr>
          <p:nvPr/>
        </p:nvCxnSpPr>
        <p:spPr bwMode="auto">
          <a:xfrm flipV="1">
            <a:off x="6628284" y="4109415"/>
            <a:ext cx="6257" cy="68163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连接符 22"/>
          <p:cNvCxnSpPr>
            <a:cxnSpLocks noChangeShapeType="1"/>
            <a:stCxn id="66" idx="0"/>
            <a:endCxn id="59" idx="2"/>
          </p:cNvCxnSpPr>
          <p:nvPr/>
        </p:nvCxnSpPr>
        <p:spPr bwMode="auto">
          <a:xfrm flipV="1">
            <a:off x="10664374" y="4109415"/>
            <a:ext cx="0" cy="64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2" name="TextBox 94"/>
          <p:cNvSpPr txBox="1">
            <a:spLocks noChangeArrowheads="1"/>
          </p:cNvSpPr>
          <p:nvPr/>
        </p:nvSpPr>
        <p:spPr bwMode="auto">
          <a:xfrm>
            <a:off x="5430643" y="4901719"/>
            <a:ext cx="89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Host A</a:t>
            </a:r>
            <a:endParaRPr lang="en-US" altLang="zh-CN" sz="1800" dirty="0">
              <a:latin typeface="Huawei Sans" panose="020C0503030203020204" pitchFamily="34" charset="0"/>
              <a:ea typeface="+mn-ea"/>
            </a:endParaRPr>
          </a:p>
        </p:txBody>
      </p:sp>
      <p:sp>
        <p:nvSpPr>
          <p:cNvPr id="13" name="TextBox 95"/>
          <p:cNvSpPr txBox="1">
            <a:spLocks noChangeArrowheads="1"/>
          </p:cNvSpPr>
          <p:nvPr/>
        </p:nvSpPr>
        <p:spPr bwMode="auto">
          <a:xfrm>
            <a:off x="10983357" y="491941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Host B</a:t>
            </a:r>
            <a:endParaRPr lang="en-US" altLang="zh-CN" sz="1800" dirty="0">
              <a:latin typeface="Huawei Sans" panose="020C0503030203020204" pitchFamily="34" charset="0"/>
              <a:ea typeface="+mn-ea"/>
            </a:endParaRPr>
          </a:p>
        </p:txBody>
      </p:sp>
      <p:sp>
        <p:nvSpPr>
          <p:cNvPr id="20" name="矩形 51"/>
          <p:cNvSpPr>
            <a:spLocks noChangeArrowheads="1"/>
          </p:cNvSpPr>
          <p:nvPr/>
        </p:nvSpPr>
        <p:spPr bwMode="auto">
          <a:xfrm>
            <a:off x="6928519" y="3928283"/>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GE0/0/2</a:t>
            </a:r>
            <a:endParaRPr lang="en-US" altLang="zh-CN" sz="1200" dirty="0">
              <a:latin typeface="Huawei Sans" panose="020C0503030203020204" pitchFamily="34" charset="0"/>
              <a:ea typeface="+mn-ea"/>
            </a:endParaRPr>
          </a:p>
        </p:txBody>
      </p:sp>
      <p:sp>
        <p:nvSpPr>
          <p:cNvPr id="21" name="矩形 52"/>
          <p:cNvSpPr>
            <a:spLocks noChangeArrowheads="1"/>
          </p:cNvSpPr>
          <p:nvPr/>
        </p:nvSpPr>
        <p:spPr bwMode="auto">
          <a:xfrm>
            <a:off x="6940416" y="354238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GE0/0/3</a:t>
            </a:r>
            <a:endParaRPr lang="en-US" altLang="zh-CN" sz="1200" dirty="0">
              <a:latin typeface="Huawei Sans" panose="020C0503030203020204" pitchFamily="34" charset="0"/>
              <a:ea typeface="+mn-ea"/>
            </a:endParaRPr>
          </a:p>
        </p:txBody>
      </p:sp>
      <p:sp>
        <p:nvSpPr>
          <p:cNvPr id="22" name="矩形 53"/>
          <p:cNvSpPr>
            <a:spLocks noChangeArrowheads="1"/>
          </p:cNvSpPr>
          <p:nvPr/>
        </p:nvSpPr>
        <p:spPr bwMode="auto">
          <a:xfrm>
            <a:off x="6616572" y="424294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GE0/0/1</a:t>
            </a:r>
            <a:endParaRPr lang="en-US" altLang="zh-CN" sz="1200" dirty="0">
              <a:latin typeface="Huawei Sans" panose="020C0503030203020204" pitchFamily="34" charset="0"/>
              <a:ea typeface="+mn-ea"/>
            </a:endParaRPr>
          </a:p>
        </p:txBody>
      </p:sp>
      <p:sp>
        <p:nvSpPr>
          <p:cNvPr id="23" name="矩形 54"/>
          <p:cNvSpPr>
            <a:spLocks noChangeArrowheads="1"/>
          </p:cNvSpPr>
          <p:nvPr/>
        </p:nvSpPr>
        <p:spPr bwMode="auto">
          <a:xfrm>
            <a:off x="7544697" y="197745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GE0/0/1</a:t>
            </a:r>
            <a:endParaRPr lang="en-US" altLang="zh-CN" sz="1200" dirty="0">
              <a:latin typeface="Huawei Sans" panose="020C0503030203020204" pitchFamily="34" charset="0"/>
              <a:ea typeface="+mn-ea"/>
            </a:endParaRPr>
          </a:p>
        </p:txBody>
      </p:sp>
      <p:sp>
        <p:nvSpPr>
          <p:cNvPr id="24" name="矩形 55"/>
          <p:cNvSpPr>
            <a:spLocks noChangeArrowheads="1"/>
          </p:cNvSpPr>
          <p:nvPr/>
        </p:nvSpPr>
        <p:spPr bwMode="auto">
          <a:xfrm>
            <a:off x="8951626" y="197745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GE0/0/2</a:t>
            </a:r>
            <a:endParaRPr lang="en-US" altLang="zh-CN" sz="1200" dirty="0">
              <a:latin typeface="Huawei Sans" panose="020C0503030203020204" pitchFamily="34" charset="0"/>
              <a:ea typeface="+mn-ea"/>
            </a:endParaRPr>
          </a:p>
        </p:txBody>
      </p:sp>
      <p:sp>
        <p:nvSpPr>
          <p:cNvPr id="25" name="矩形 56"/>
          <p:cNvSpPr>
            <a:spLocks noChangeArrowheads="1"/>
          </p:cNvSpPr>
          <p:nvPr/>
        </p:nvSpPr>
        <p:spPr bwMode="auto">
          <a:xfrm>
            <a:off x="9377712" y="355197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GE0/0/1</a:t>
            </a:r>
            <a:endParaRPr lang="en-US" altLang="zh-CN" sz="1200" dirty="0">
              <a:latin typeface="Huawei Sans" panose="020C0503030203020204" pitchFamily="34" charset="0"/>
              <a:ea typeface="+mn-ea"/>
            </a:endParaRPr>
          </a:p>
        </p:txBody>
      </p:sp>
      <p:sp>
        <p:nvSpPr>
          <p:cNvPr id="26" name="矩形 57"/>
          <p:cNvSpPr>
            <a:spLocks noChangeArrowheads="1"/>
          </p:cNvSpPr>
          <p:nvPr/>
        </p:nvSpPr>
        <p:spPr bwMode="auto">
          <a:xfrm>
            <a:off x="9411062" y="391164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GE0/0/2</a:t>
            </a:r>
            <a:endParaRPr lang="en-US" altLang="zh-CN" sz="1200" dirty="0">
              <a:latin typeface="Huawei Sans" panose="020C0503030203020204" pitchFamily="34" charset="0"/>
              <a:ea typeface="+mn-ea"/>
            </a:endParaRPr>
          </a:p>
        </p:txBody>
      </p:sp>
      <p:sp>
        <p:nvSpPr>
          <p:cNvPr id="8" name="TextBox 89"/>
          <p:cNvSpPr txBox="1">
            <a:spLocks noChangeArrowheads="1"/>
          </p:cNvSpPr>
          <p:nvPr/>
        </p:nvSpPr>
        <p:spPr bwMode="auto">
          <a:xfrm>
            <a:off x="5596525" y="5308757"/>
            <a:ext cx="2241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00-05-06-07-08-AA</a:t>
            </a:r>
            <a:endParaRPr lang="en-US" altLang="zh-CN" sz="1800" dirty="0">
              <a:latin typeface="Huawei Sans" panose="020C0503030203020204" pitchFamily="34" charset="0"/>
              <a:ea typeface="+mn-ea"/>
            </a:endParaRPr>
          </a:p>
        </p:txBody>
      </p:sp>
      <p:sp>
        <p:nvSpPr>
          <p:cNvPr id="9" name="TextBox 90"/>
          <p:cNvSpPr txBox="1">
            <a:spLocks noChangeArrowheads="1"/>
          </p:cNvSpPr>
          <p:nvPr/>
        </p:nvSpPr>
        <p:spPr bwMode="auto">
          <a:xfrm>
            <a:off x="9534195" y="5298666"/>
            <a:ext cx="221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00-05-06-07-08-BB</a:t>
            </a:r>
            <a:endParaRPr lang="en-US" altLang="zh-CN" sz="1800" dirty="0">
              <a:latin typeface="Huawei Sans" panose="020C0503030203020204" pitchFamily="34" charset="0"/>
              <a:ea typeface="+mn-ea"/>
            </a:endParaRPr>
          </a:p>
        </p:txBody>
      </p:sp>
      <p:sp>
        <p:nvSpPr>
          <p:cNvPr id="27" name="TextBox 94"/>
          <p:cNvSpPr txBox="1">
            <a:spLocks noChangeArrowheads="1"/>
          </p:cNvSpPr>
          <p:nvPr/>
        </p:nvSpPr>
        <p:spPr bwMode="auto">
          <a:xfrm>
            <a:off x="3317757" y="1544402"/>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dirty="0" smtClean="0">
                <a:latin typeface="Huawei Sans" panose="020C0503030203020204" pitchFamily="34" charset="0"/>
              </a:rPr>
              <a:t>MAC address table</a:t>
            </a:r>
            <a:endParaRPr lang="en-US" sz="1600" dirty="0">
              <a:latin typeface="Huawei Sans" panose="020C0503030203020204" pitchFamily="34" charset="0"/>
            </a:endParaRPr>
          </a:p>
        </p:txBody>
      </p:sp>
      <p:pic>
        <p:nvPicPr>
          <p:cNvPr id="31" name="图片 30" descr="PC.png"/>
          <p:cNvPicPr>
            <a:picLocks noChangeAspect="1"/>
          </p:cNvPicPr>
          <p:nvPr/>
        </p:nvPicPr>
        <p:blipFill>
          <a:blip r:embed="rId3" cstate="print"/>
          <a:stretch>
            <a:fillRect/>
          </a:stretch>
        </p:blipFill>
        <p:spPr>
          <a:xfrm>
            <a:off x="6303844" y="4791048"/>
            <a:ext cx="648880" cy="498339"/>
          </a:xfrm>
          <a:prstGeom prst="rect">
            <a:avLst/>
          </a:prstGeom>
        </p:spPr>
      </p:pic>
      <p:pic>
        <p:nvPicPr>
          <p:cNvPr id="35" name="图片 3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458644" y="5236673"/>
            <a:ext cx="864096" cy="693685"/>
          </a:xfrm>
          <a:prstGeom prst="rect">
            <a:avLst/>
          </a:prstGeom>
        </p:spPr>
      </p:pic>
      <p:sp>
        <p:nvSpPr>
          <p:cNvPr id="36" name="圆角矩形标注 35"/>
          <p:cNvSpPr/>
          <p:nvPr/>
        </p:nvSpPr>
        <p:spPr>
          <a:xfrm>
            <a:off x="446088" y="3490104"/>
            <a:ext cx="3785652" cy="1939146"/>
          </a:xfrm>
          <a:prstGeom prst="wedgeRoundRectCallout">
            <a:avLst>
              <a:gd name="adj1" fmla="val 62367"/>
              <a:gd name="adj2" fmla="val 51916"/>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ctr">
              <a:lnSpc>
                <a:spcPct val="120000"/>
              </a:lnSpc>
              <a:spcBef>
                <a:spcPct val="0"/>
              </a:spcBef>
              <a:spcAft>
                <a:spcPct val="0"/>
              </a:spcAft>
            </a:pPr>
            <a:r>
              <a:rPr lang="en-US" sz="1100" dirty="0" smtClean="0">
                <a:solidFill>
                  <a:schemeClr val="tx1"/>
                </a:solidFill>
                <a:latin typeface="Huawei Sans" panose="020C0503030203020204" pitchFamily="34" charset="0"/>
              </a:rPr>
              <a:t>As shown in the figure, the root port of SW3 is faulty, causing the spanning tree topology to re-converge. After the spanning tree topology re-converges, </a:t>
            </a:r>
            <a:r>
              <a:rPr lang="en-US" sz="1100" dirty="0" smtClean="0">
                <a:latin typeface="Huawei Sans" panose="020C0503030203020204" pitchFamily="34" charset="0"/>
              </a:rPr>
              <a:t>Host </a:t>
            </a:r>
            <a:r>
              <a:rPr lang="en-US" sz="1100" dirty="0">
                <a:latin typeface="Huawei Sans" panose="020C0503030203020204" pitchFamily="34" charset="0"/>
              </a:rPr>
              <a:t>B cannot receive frames sent by Host A. </a:t>
            </a:r>
            <a:r>
              <a:rPr lang="en-US" sz="1100" dirty="0" smtClean="0">
                <a:solidFill>
                  <a:schemeClr val="tx1"/>
                </a:solidFill>
                <a:latin typeface="Huawei Sans" panose="020C0503030203020204" pitchFamily="34" charset="0"/>
              </a:rPr>
              <a:t>This is because switches forward data frames based on the MAC address table. By default, the aging time of MAC address entries is 300s. How is forwarding restored rapidly?</a:t>
            </a:r>
            <a:endParaRPr lang="en-US" sz="1100" dirty="0">
              <a:solidFill>
                <a:schemeClr val="tx1"/>
              </a:solidFill>
              <a:latin typeface="Huawei Sans" panose="020C0503030203020204" pitchFamily="34" charset="0"/>
            </a:endParaRPr>
          </a:p>
        </p:txBody>
      </p:sp>
      <p:grpSp>
        <p:nvGrpSpPr>
          <p:cNvPr id="60" name="组合 59"/>
          <p:cNvGrpSpPr/>
          <p:nvPr/>
        </p:nvGrpSpPr>
        <p:grpSpPr>
          <a:xfrm>
            <a:off x="6757632" y="1775418"/>
            <a:ext cx="3804526" cy="2018889"/>
            <a:chOff x="6600056" y="4353447"/>
            <a:chExt cx="1296144" cy="833967"/>
          </a:xfrm>
        </p:grpSpPr>
        <p:cxnSp>
          <p:nvCxnSpPr>
            <p:cNvPr id="62" name="直接连接符 61"/>
            <p:cNvCxnSpPr/>
            <p:nvPr/>
          </p:nvCxnSpPr>
          <p:spPr>
            <a:xfrm flipH="1">
              <a:off x="6600056"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48128"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flipH="1" flipV="1">
            <a:off x="6571875" y="3866416"/>
            <a:ext cx="4176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663566" y="3712840"/>
            <a:ext cx="630301"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srgbClr val="C00000"/>
              </a:solidFill>
              <a:latin typeface="Huawei Sans" panose="020C0503030203020204" pitchFamily="34" charset="0"/>
              <a:ea typeface="微软雅黑"/>
            </a:endParaRPr>
          </a:p>
        </p:txBody>
      </p:sp>
      <p:sp>
        <p:nvSpPr>
          <p:cNvPr id="55" name="文本框 54"/>
          <p:cNvSpPr txBox="1"/>
          <p:nvPr/>
        </p:nvSpPr>
        <p:spPr>
          <a:xfrm>
            <a:off x="11052703" y="3716906"/>
            <a:ext cx="630301"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srgbClr val="C00000"/>
              </a:solidFill>
              <a:latin typeface="Huawei Sans" panose="020C0503030203020204" pitchFamily="34" charset="0"/>
              <a:ea typeface="微软雅黑"/>
            </a:endParaRPr>
          </a:p>
        </p:txBody>
      </p:sp>
      <p:sp>
        <p:nvSpPr>
          <p:cNvPr id="56" name="文本框 55"/>
          <p:cNvSpPr txBox="1"/>
          <p:nvPr/>
        </p:nvSpPr>
        <p:spPr>
          <a:xfrm>
            <a:off x="8362666" y="1205848"/>
            <a:ext cx="630301"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srgbClr val="C00000"/>
              </a:solidFill>
              <a:latin typeface="Huawei Sans" panose="020C0503030203020204" pitchFamily="34" charset="0"/>
              <a:ea typeface="微软雅黑"/>
            </a:endParaRPr>
          </a:p>
        </p:txBody>
      </p:sp>
      <p:pic>
        <p:nvPicPr>
          <p:cNvPr id="57" name="图片 76" descr="接入交换机.png"/>
          <p:cNvPicPr>
            <a:picLocks noChangeAspect="1"/>
          </p:cNvPicPr>
          <p:nvPr/>
        </p:nvPicPr>
        <p:blipFill>
          <a:blip r:embed="rId5" cstate="print"/>
          <a:stretch>
            <a:fillRect/>
          </a:stretch>
        </p:blipFill>
        <p:spPr>
          <a:xfrm>
            <a:off x="8362666" y="1573844"/>
            <a:ext cx="594000" cy="486000"/>
          </a:xfrm>
          <a:prstGeom prst="rect">
            <a:avLst/>
          </a:prstGeom>
        </p:spPr>
      </p:pic>
      <p:pic>
        <p:nvPicPr>
          <p:cNvPr id="58" name="图片 76" descr="接入交换机.png"/>
          <p:cNvPicPr>
            <a:picLocks noChangeAspect="1"/>
          </p:cNvPicPr>
          <p:nvPr/>
        </p:nvPicPr>
        <p:blipFill>
          <a:blip r:embed="rId5" cstate="print"/>
          <a:stretch>
            <a:fillRect/>
          </a:stretch>
        </p:blipFill>
        <p:spPr>
          <a:xfrm>
            <a:off x="6337541" y="3623415"/>
            <a:ext cx="594000" cy="486000"/>
          </a:xfrm>
          <a:prstGeom prst="rect">
            <a:avLst/>
          </a:prstGeom>
        </p:spPr>
      </p:pic>
      <p:pic>
        <p:nvPicPr>
          <p:cNvPr id="59" name="图片 76" descr="接入交换机.png"/>
          <p:cNvPicPr>
            <a:picLocks noChangeAspect="1"/>
          </p:cNvPicPr>
          <p:nvPr/>
        </p:nvPicPr>
        <p:blipFill>
          <a:blip r:embed="rId5" cstate="print"/>
          <a:stretch>
            <a:fillRect/>
          </a:stretch>
        </p:blipFill>
        <p:spPr>
          <a:xfrm>
            <a:off x="10367374" y="3623415"/>
            <a:ext cx="594000" cy="486000"/>
          </a:xfrm>
          <a:prstGeom prst="rect">
            <a:avLst/>
          </a:prstGeom>
        </p:spPr>
      </p:pic>
      <p:pic>
        <p:nvPicPr>
          <p:cNvPr id="66" name="图片 65" descr="PC.png"/>
          <p:cNvPicPr>
            <a:picLocks noChangeAspect="1"/>
          </p:cNvPicPr>
          <p:nvPr/>
        </p:nvPicPr>
        <p:blipFill>
          <a:blip r:embed="rId3" cstate="print"/>
          <a:stretch>
            <a:fillRect/>
          </a:stretch>
        </p:blipFill>
        <p:spPr>
          <a:xfrm>
            <a:off x="10339934" y="4750877"/>
            <a:ext cx="648880" cy="498339"/>
          </a:xfrm>
          <a:prstGeom prst="rect">
            <a:avLst/>
          </a:prstGeom>
        </p:spPr>
      </p:pic>
      <p:sp>
        <p:nvSpPr>
          <p:cNvPr id="72" name="矩形 52"/>
          <p:cNvSpPr>
            <a:spLocks noChangeArrowheads="1"/>
          </p:cNvSpPr>
          <p:nvPr/>
        </p:nvSpPr>
        <p:spPr bwMode="auto">
          <a:xfrm>
            <a:off x="10624335" y="422589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GE0/0/3</a:t>
            </a:r>
            <a:endParaRPr lang="en-US" altLang="zh-CN" sz="1200" dirty="0">
              <a:latin typeface="Huawei Sans" panose="020C0503030203020204" pitchFamily="34" charset="0"/>
              <a:ea typeface="+mn-ea"/>
            </a:endParaRPr>
          </a:p>
        </p:txBody>
      </p:sp>
      <p:sp>
        <p:nvSpPr>
          <p:cNvPr id="74" name="椭圆 73"/>
          <p:cNvSpPr>
            <a:spLocks noChangeAspect="1"/>
          </p:cNvSpPr>
          <p:nvPr/>
        </p:nvSpPr>
        <p:spPr>
          <a:xfrm>
            <a:off x="10174211" y="3709213"/>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A</a:t>
            </a:r>
            <a:endParaRPr lang="en-US" altLang="zh-CN" sz="1400" b="1" dirty="0">
              <a:solidFill>
                <a:prstClr val="white"/>
              </a:solidFill>
              <a:latin typeface="Huawei Sans" panose="020C0503030203020204" pitchFamily="34" charset="0"/>
            </a:endParaRPr>
          </a:p>
        </p:txBody>
      </p:sp>
      <p:grpSp>
        <p:nvGrpSpPr>
          <p:cNvPr id="37" name="组合 36"/>
          <p:cNvGrpSpPr/>
          <p:nvPr/>
        </p:nvGrpSpPr>
        <p:grpSpPr>
          <a:xfrm>
            <a:off x="10031418" y="3202104"/>
            <a:ext cx="288000" cy="288000"/>
            <a:chOff x="856677" y="2615810"/>
            <a:chExt cx="288000" cy="288000"/>
          </a:xfrm>
        </p:grpSpPr>
        <p:sp>
          <p:nvSpPr>
            <p:cNvPr id="38" name="椭圆 37"/>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39" name="组合 38"/>
            <p:cNvGrpSpPr/>
            <p:nvPr/>
          </p:nvGrpSpPr>
          <p:grpSpPr>
            <a:xfrm>
              <a:off x="923444" y="2692169"/>
              <a:ext cx="144001" cy="144002"/>
              <a:chOff x="898853" y="2657982"/>
              <a:chExt cx="203649" cy="203652"/>
            </a:xfrm>
          </p:grpSpPr>
          <p:cxnSp>
            <p:nvCxnSpPr>
              <p:cNvPr id="40" name="直接连接符 39"/>
              <p:cNvCxnSpPr>
                <a:stCxn id="38" idx="3"/>
                <a:endCxn id="38"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38" idx="1"/>
                <a:endCxn id="38"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2902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barn(inVertical)">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The MAC Address Table Is Incorrect Because the Topology Changes</a:t>
            </a:r>
            <a:endParaRPr lang="en-US" dirty="0"/>
          </a:p>
        </p:txBody>
      </p:sp>
      <p:cxnSp>
        <p:nvCxnSpPr>
          <p:cNvPr id="10" name="直接连接符 22"/>
          <p:cNvCxnSpPr>
            <a:cxnSpLocks noChangeShapeType="1"/>
            <a:stCxn id="31" idx="0"/>
            <a:endCxn id="58" idx="2"/>
          </p:cNvCxnSpPr>
          <p:nvPr/>
        </p:nvCxnSpPr>
        <p:spPr bwMode="auto">
          <a:xfrm flipV="1">
            <a:off x="6653684" y="4109415"/>
            <a:ext cx="6257" cy="68163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连接符 22"/>
          <p:cNvCxnSpPr>
            <a:cxnSpLocks noChangeShapeType="1"/>
            <a:stCxn id="66" idx="0"/>
            <a:endCxn id="59" idx="2"/>
          </p:cNvCxnSpPr>
          <p:nvPr/>
        </p:nvCxnSpPr>
        <p:spPr bwMode="auto">
          <a:xfrm flipV="1">
            <a:off x="10689774" y="4109415"/>
            <a:ext cx="0" cy="6414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31" name="图片 30" descr="PC.png"/>
          <p:cNvPicPr>
            <a:picLocks noChangeAspect="1"/>
          </p:cNvPicPr>
          <p:nvPr/>
        </p:nvPicPr>
        <p:blipFill>
          <a:blip r:embed="rId3" cstate="print"/>
          <a:stretch>
            <a:fillRect/>
          </a:stretch>
        </p:blipFill>
        <p:spPr>
          <a:xfrm>
            <a:off x="6329244" y="4791048"/>
            <a:ext cx="648880" cy="498339"/>
          </a:xfrm>
          <a:prstGeom prst="rect">
            <a:avLst/>
          </a:prstGeom>
        </p:spPr>
      </p:pic>
      <p:grpSp>
        <p:nvGrpSpPr>
          <p:cNvPr id="60" name="组合 59"/>
          <p:cNvGrpSpPr/>
          <p:nvPr/>
        </p:nvGrpSpPr>
        <p:grpSpPr>
          <a:xfrm>
            <a:off x="6783032" y="1775418"/>
            <a:ext cx="3804526" cy="2018889"/>
            <a:chOff x="6600056" y="4353447"/>
            <a:chExt cx="1296144" cy="833967"/>
          </a:xfrm>
        </p:grpSpPr>
        <p:cxnSp>
          <p:nvCxnSpPr>
            <p:cNvPr id="62" name="直接连接符 61"/>
            <p:cNvCxnSpPr/>
            <p:nvPr/>
          </p:nvCxnSpPr>
          <p:spPr>
            <a:xfrm flipH="1">
              <a:off x="6600056"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48128" y="4353447"/>
              <a:ext cx="648072" cy="833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flipH="1" flipV="1">
            <a:off x="6597275" y="3866416"/>
            <a:ext cx="41760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688966" y="3712840"/>
            <a:ext cx="630301"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srgbClr val="C00000"/>
              </a:solidFill>
              <a:latin typeface="Huawei Sans" panose="020C0503030203020204" pitchFamily="34" charset="0"/>
              <a:ea typeface="微软雅黑"/>
            </a:endParaRPr>
          </a:p>
        </p:txBody>
      </p:sp>
      <p:sp>
        <p:nvSpPr>
          <p:cNvPr id="55" name="文本框 54"/>
          <p:cNvSpPr txBox="1"/>
          <p:nvPr/>
        </p:nvSpPr>
        <p:spPr>
          <a:xfrm>
            <a:off x="11078103" y="3716906"/>
            <a:ext cx="630301"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srgbClr val="C00000"/>
              </a:solidFill>
              <a:latin typeface="Huawei Sans" panose="020C0503030203020204" pitchFamily="34" charset="0"/>
              <a:ea typeface="微软雅黑"/>
            </a:endParaRPr>
          </a:p>
        </p:txBody>
      </p:sp>
      <p:sp>
        <p:nvSpPr>
          <p:cNvPr id="56" name="文本框 55"/>
          <p:cNvSpPr txBox="1"/>
          <p:nvPr/>
        </p:nvSpPr>
        <p:spPr>
          <a:xfrm>
            <a:off x="8388066" y="1205848"/>
            <a:ext cx="630301"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srgbClr val="C00000"/>
              </a:solidFill>
              <a:latin typeface="Huawei Sans" panose="020C0503030203020204" pitchFamily="34" charset="0"/>
              <a:ea typeface="微软雅黑"/>
            </a:endParaRPr>
          </a:p>
        </p:txBody>
      </p:sp>
      <p:pic>
        <p:nvPicPr>
          <p:cNvPr id="57" name="图片 76" descr="接入交换机.png"/>
          <p:cNvPicPr>
            <a:picLocks noChangeAspect="1"/>
          </p:cNvPicPr>
          <p:nvPr/>
        </p:nvPicPr>
        <p:blipFill>
          <a:blip r:embed="rId4" cstate="print"/>
          <a:stretch>
            <a:fillRect/>
          </a:stretch>
        </p:blipFill>
        <p:spPr>
          <a:xfrm>
            <a:off x="8388066" y="1573844"/>
            <a:ext cx="594000" cy="486000"/>
          </a:xfrm>
          <a:prstGeom prst="rect">
            <a:avLst/>
          </a:prstGeom>
        </p:spPr>
      </p:pic>
      <p:pic>
        <p:nvPicPr>
          <p:cNvPr id="58" name="图片 76" descr="接入交换机.png"/>
          <p:cNvPicPr>
            <a:picLocks noChangeAspect="1"/>
          </p:cNvPicPr>
          <p:nvPr/>
        </p:nvPicPr>
        <p:blipFill>
          <a:blip r:embed="rId4" cstate="print"/>
          <a:stretch>
            <a:fillRect/>
          </a:stretch>
        </p:blipFill>
        <p:spPr>
          <a:xfrm>
            <a:off x="6362941" y="3623415"/>
            <a:ext cx="594000" cy="486000"/>
          </a:xfrm>
          <a:prstGeom prst="rect">
            <a:avLst/>
          </a:prstGeom>
        </p:spPr>
      </p:pic>
      <p:pic>
        <p:nvPicPr>
          <p:cNvPr id="59" name="图片 76" descr="接入交换机.png"/>
          <p:cNvPicPr>
            <a:picLocks noChangeAspect="1"/>
          </p:cNvPicPr>
          <p:nvPr/>
        </p:nvPicPr>
        <p:blipFill>
          <a:blip r:embed="rId4" cstate="print"/>
          <a:stretch>
            <a:fillRect/>
          </a:stretch>
        </p:blipFill>
        <p:spPr>
          <a:xfrm>
            <a:off x="10392774" y="3623415"/>
            <a:ext cx="594000" cy="486000"/>
          </a:xfrm>
          <a:prstGeom prst="rect">
            <a:avLst/>
          </a:prstGeom>
        </p:spPr>
      </p:pic>
      <p:pic>
        <p:nvPicPr>
          <p:cNvPr id="66" name="图片 65" descr="PC.png"/>
          <p:cNvPicPr>
            <a:picLocks noChangeAspect="1"/>
          </p:cNvPicPr>
          <p:nvPr/>
        </p:nvPicPr>
        <p:blipFill>
          <a:blip r:embed="rId3" cstate="print"/>
          <a:stretch>
            <a:fillRect/>
          </a:stretch>
        </p:blipFill>
        <p:spPr>
          <a:xfrm>
            <a:off x="10365334" y="4750877"/>
            <a:ext cx="648880" cy="498339"/>
          </a:xfrm>
          <a:prstGeom prst="rect">
            <a:avLst/>
          </a:prstGeom>
        </p:spPr>
      </p:pic>
      <p:sp>
        <p:nvSpPr>
          <p:cNvPr id="74" name="椭圆 73"/>
          <p:cNvSpPr>
            <a:spLocks noChangeAspect="1"/>
          </p:cNvSpPr>
          <p:nvPr/>
        </p:nvSpPr>
        <p:spPr>
          <a:xfrm>
            <a:off x="10275811" y="3709213"/>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A</a:t>
            </a:r>
            <a:endParaRPr lang="en-US" altLang="zh-CN" sz="1400" b="1" dirty="0">
              <a:solidFill>
                <a:prstClr val="white"/>
              </a:solidFill>
              <a:latin typeface="Huawei Sans" panose="020C0503030203020204" pitchFamily="34" charset="0"/>
            </a:endParaRPr>
          </a:p>
        </p:txBody>
      </p:sp>
      <p:sp>
        <p:nvSpPr>
          <p:cNvPr id="37" name="TextBox 39"/>
          <p:cNvSpPr txBox="1">
            <a:spLocks noChangeArrowheads="1"/>
          </p:cNvSpPr>
          <p:nvPr/>
        </p:nvSpPr>
        <p:spPr bwMode="auto">
          <a:xfrm>
            <a:off x="7959201" y="4397756"/>
            <a:ext cx="1032022"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b="1" dirty="0" smtClean="0">
                <a:solidFill>
                  <a:srgbClr val="EC7061"/>
                </a:solidFill>
                <a:latin typeface="Huawei Sans" panose="020C0503030203020204" pitchFamily="34" charset="0"/>
              </a:rPr>
              <a:t>5. TC</a:t>
            </a:r>
            <a:endParaRPr lang="en-US" altLang="zh-CN" sz="1600" b="1" dirty="0">
              <a:solidFill>
                <a:srgbClr val="EC7061"/>
              </a:solidFill>
              <a:latin typeface="Huawei Sans" panose="020C0503030203020204" pitchFamily="34" charset="0"/>
              <a:ea typeface="微软雅黑" panose="020B0503020204020204" pitchFamily="34" charset="-122"/>
            </a:endParaRPr>
          </a:p>
        </p:txBody>
      </p:sp>
      <p:sp>
        <p:nvSpPr>
          <p:cNvPr id="38" name="TextBox 39"/>
          <p:cNvSpPr txBox="1">
            <a:spLocks noChangeArrowheads="1"/>
          </p:cNvSpPr>
          <p:nvPr/>
        </p:nvSpPr>
        <p:spPr bwMode="auto">
          <a:xfrm>
            <a:off x="8066222" y="3341240"/>
            <a:ext cx="1032022"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b="1" dirty="0" smtClean="0">
                <a:solidFill>
                  <a:srgbClr val="EC7061"/>
                </a:solidFill>
                <a:latin typeface="Huawei Sans" panose="020C0503030203020204" pitchFamily="34" charset="0"/>
              </a:rPr>
              <a:t>1. TCN</a:t>
            </a:r>
            <a:endParaRPr lang="en-US" altLang="zh-CN" sz="1600" b="1" dirty="0">
              <a:solidFill>
                <a:srgbClr val="EC7061"/>
              </a:solidFill>
              <a:latin typeface="Huawei Sans" panose="020C0503030203020204" pitchFamily="34" charset="0"/>
              <a:ea typeface="微软雅黑" panose="020B0503020204020204" pitchFamily="34" charset="-122"/>
            </a:endParaRPr>
          </a:p>
        </p:txBody>
      </p:sp>
      <p:cxnSp>
        <p:nvCxnSpPr>
          <p:cNvPr id="39" name="直接连接符 43"/>
          <p:cNvCxnSpPr>
            <a:cxnSpLocks noChangeShapeType="1"/>
          </p:cNvCxnSpPr>
          <p:nvPr/>
        </p:nvCxnSpPr>
        <p:spPr bwMode="auto">
          <a:xfrm>
            <a:off x="7936363" y="3674515"/>
            <a:ext cx="1263624" cy="1"/>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40" name="TextBox 39"/>
          <p:cNvSpPr txBox="1">
            <a:spLocks noChangeArrowheads="1"/>
          </p:cNvSpPr>
          <p:nvPr/>
        </p:nvSpPr>
        <p:spPr bwMode="auto">
          <a:xfrm>
            <a:off x="8010447" y="4066798"/>
            <a:ext cx="1033774"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b="1" dirty="0" smtClean="0">
                <a:solidFill>
                  <a:srgbClr val="EC7061"/>
                </a:solidFill>
                <a:latin typeface="Huawei Sans" panose="020C0503030203020204" pitchFamily="34" charset="0"/>
              </a:rPr>
              <a:t>2. TCA</a:t>
            </a:r>
            <a:endParaRPr lang="en-US" altLang="zh-CN" sz="1600" b="1" dirty="0">
              <a:solidFill>
                <a:srgbClr val="EC7061"/>
              </a:solidFill>
              <a:latin typeface="Huawei Sans" panose="020C0503030203020204" pitchFamily="34" charset="0"/>
              <a:ea typeface="微软雅黑" panose="020B0503020204020204" pitchFamily="34" charset="-122"/>
            </a:endParaRPr>
          </a:p>
        </p:txBody>
      </p:sp>
      <p:sp>
        <p:nvSpPr>
          <p:cNvPr id="41" name="TextBox 39"/>
          <p:cNvSpPr txBox="1">
            <a:spLocks noChangeArrowheads="1"/>
          </p:cNvSpPr>
          <p:nvPr/>
        </p:nvSpPr>
        <p:spPr bwMode="auto">
          <a:xfrm rot="18999489">
            <a:off x="6834165" y="2469271"/>
            <a:ext cx="1033771"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b="1" dirty="0" smtClean="0">
                <a:solidFill>
                  <a:srgbClr val="EC7061"/>
                </a:solidFill>
                <a:latin typeface="Huawei Sans" panose="020C0503030203020204" pitchFamily="34" charset="0"/>
              </a:rPr>
              <a:t>3. TCN</a:t>
            </a:r>
            <a:endParaRPr lang="en-US" altLang="zh-CN" sz="1600" b="1" dirty="0">
              <a:solidFill>
                <a:srgbClr val="EC7061"/>
              </a:solidFill>
              <a:latin typeface="Huawei Sans" panose="020C0503030203020204" pitchFamily="34" charset="0"/>
              <a:ea typeface="微软雅黑" panose="020B0503020204020204" pitchFamily="34" charset="-122"/>
            </a:endParaRPr>
          </a:p>
        </p:txBody>
      </p:sp>
      <p:cxnSp>
        <p:nvCxnSpPr>
          <p:cNvPr id="42" name="直接连接符 43"/>
          <p:cNvCxnSpPr>
            <a:cxnSpLocks noChangeShapeType="1"/>
          </p:cNvCxnSpPr>
          <p:nvPr/>
        </p:nvCxnSpPr>
        <p:spPr bwMode="auto">
          <a:xfrm flipV="1">
            <a:off x="7178408" y="2461501"/>
            <a:ext cx="616229" cy="639110"/>
          </a:xfrm>
          <a:prstGeom prst="line">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 name="TextBox 39"/>
          <p:cNvSpPr txBox="1">
            <a:spLocks noChangeArrowheads="1"/>
          </p:cNvSpPr>
          <p:nvPr/>
        </p:nvSpPr>
        <p:spPr bwMode="auto">
          <a:xfrm rot="18794897">
            <a:off x="7420037" y="2996890"/>
            <a:ext cx="953175" cy="338554"/>
          </a:xfrm>
          <a:prstGeom prst="rect">
            <a:avLst/>
          </a:prstGeom>
          <a:solidFill>
            <a:schemeClr val="bg1"/>
          </a:solidFill>
          <a:ln>
            <a:noFill/>
          </a:ln>
          <a:extLst/>
        </p:spPr>
        <p:txBody>
          <a:bodyPr wrap="squar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b="1" dirty="0" smtClean="0">
                <a:solidFill>
                  <a:srgbClr val="EC7061"/>
                </a:solidFill>
                <a:latin typeface="Huawei Sans" panose="020C0503030203020204" pitchFamily="34" charset="0"/>
              </a:rPr>
              <a:t>4. TC</a:t>
            </a:r>
            <a:endParaRPr lang="en-US" altLang="zh-CN" sz="1600" b="1" dirty="0">
              <a:solidFill>
                <a:srgbClr val="EC7061"/>
              </a:solidFill>
              <a:latin typeface="Huawei Sans" panose="020C0503030203020204" pitchFamily="34" charset="0"/>
              <a:ea typeface="微软雅黑" panose="020B0503020204020204" pitchFamily="34" charset="-122"/>
            </a:endParaRPr>
          </a:p>
        </p:txBody>
      </p:sp>
      <p:cxnSp>
        <p:nvCxnSpPr>
          <p:cNvPr id="44" name="直接连接符 43"/>
          <p:cNvCxnSpPr>
            <a:cxnSpLocks noChangeShapeType="1"/>
          </p:cNvCxnSpPr>
          <p:nvPr/>
        </p:nvCxnSpPr>
        <p:spPr bwMode="auto">
          <a:xfrm flipV="1">
            <a:off x="7464238" y="2719328"/>
            <a:ext cx="576571" cy="642788"/>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48" name="直接连接符 43"/>
          <p:cNvCxnSpPr>
            <a:cxnSpLocks noChangeShapeType="1"/>
          </p:cNvCxnSpPr>
          <p:nvPr/>
        </p:nvCxnSpPr>
        <p:spPr bwMode="auto">
          <a:xfrm flipH="1" flipV="1">
            <a:off x="7971750" y="4036995"/>
            <a:ext cx="1233745" cy="5304"/>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64" name="直接连接符 43"/>
          <p:cNvCxnSpPr>
            <a:cxnSpLocks noChangeShapeType="1"/>
          </p:cNvCxnSpPr>
          <p:nvPr/>
        </p:nvCxnSpPr>
        <p:spPr bwMode="auto">
          <a:xfrm flipH="1" flipV="1">
            <a:off x="7965360" y="4760809"/>
            <a:ext cx="1233745" cy="5304"/>
          </a:xfrm>
          <a:prstGeom prst="line">
            <a:avLst/>
          </a:prstGeom>
          <a:noFill/>
          <a:ln w="25400" algn="ctr">
            <a:solidFill>
              <a:schemeClr val="tx1"/>
            </a:solidFill>
            <a:round/>
            <a:headEnd type="arrow" w="med" len="med"/>
            <a:tailEnd/>
          </a:ln>
          <a:extLst>
            <a:ext uri="{909E8E84-426E-40DD-AFC4-6F175D3DCCD1}">
              <a14:hiddenFill xmlns:a14="http://schemas.microsoft.com/office/drawing/2010/main">
                <a:noFill/>
              </a14:hiddenFill>
            </a:ext>
          </a:extLst>
        </p:spPr>
      </p:cxnSp>
      <p:graphicFrame>
        <p:nvGraphicFramePr>
          <p:cNvPr id="65" name="表格 64"/>
          <p:cNvGraphicFramePr>
            <a:graphicFrameLocks noGrp="1"/>
          </p:cNvGraphicFramePr>
          <p:nvPr>
            <p:extLst/>
          </p:nvPr>
        </p:nvGraphicFramePr>
        <p:xfrm>
          <a:off x="906143" y="1916330"/>
          <a:ext cx="4553478" cy="1645776"/>
        </p:xfrm>
        <a:graphic>
          <a:graphicData uri="http://schemas.openxmlformats.org/drawingml/2006/table">
            <a:tbl>
              <a:tblPr firstRow="1" bandRow="1">
                <a:tableStyleId>{5C22544A-7EE6-4342-B048-85BDC9FD1C3A}</a:tableStyleId>
              </a:tblPr>
              <a:tblGrid>
                <a:gridCol w="2615829"/>
                <a:gridCol w="1937649"/>
              </a:tblGrid>
              <a:tr h="298618">
                <a:tc>
                  <a:txBody>
                    <a:bodyPr/>
                    <a:lstStyle/>
                    <a:p>
                      <a:pPr algn="l" fontAlgn="ctr">
                        <a:lnSpc>
                          <a:spcPct val="150000"/>
                        </a:lnSpc>
                      </a:pPr>
                      <a:r>
                        <a:rPr lang="en-US" sz="1400" dirty="0" smtClean="0">
                          <a:latin typeface="Huawei Sans" panose="020C0503030203020204" pitchFamily="34" charset="0"/>
                        </a:rPr>
                        <a:t>MAC</a:t>
                      </a:r>
                      <a:endParaRPr lang="en-US" altLang="zh-CN" sz="1400" b="0" dirty="0">
                        <a:latin typeface="Huawei Sans" panose="020C0503030203020204" pitchFamily="34" charset="0"/>
                        <a:ea typeface="微软雅黑" panose="020B0503020204020204" pitchFamily="34" charset="-122"/>
                        <a:cs typeface="Arial"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fontAlgn="ctr">
                        <a:lnSpc>
                          <a:spcPct val="150000"/>
                        </a:lnSpc>
                      </a:pPr>
                      <a:r>
                        <a:rPr lang="en-US" sz="1400" dirty="0" smtClean="0">
                          <a:latin typeface="Huawei Sans" panose="020C0503030203020204" pitchFamily="34" charset="0"/>
                        </a:rPr>
                        <a:t>Port</a:t>
                      </a:r>
                      <a:endParaRPr lang="en-US" altLang="zh-CN" sz="1400" b="0" dirty="0">
                        <a:latin typeface="Huawei Sans" panose="020C0503030203020204" pitchFamily="34" charset="0"/>
                        <a:ea typeface="+mn-ea"/>
                        <a:cs typeface="Arial"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95221">
                <a:tc>
                  <a:txBody>
                    <a:bodyPr/>
                    <a:lstStyle/>
                    <a:p>
                      <a:pPr marL="0" marR="0" indent="0" algn="l" defTabSz="914400" rtl="0" eaLnBrk="1" fontAlgn="ctr" latinLnBrk="0" hangingPunct="1">
                        <a:lnSpc>
                          <a:spcPct val="150000"/>
                        </a:lnSpc>
                        <a:spcBef>
                          <a:spcPts val="0"/>
                        </a:spcBef>
                        <a:spcAft>
                          <a:spcPts val="0"/>
                        </a:spcAft>
                        <a:buClrTx/>
                        <a:buSzTx/>
                        <a:buFontTx/>
                        <a:buNone/>
                        <a:tabLst/>
                        <a:defRPr/>
                      </a:pPr>
                      <a:r>
                        <a:rPr lang="en-US" sz="1400" dirty="0" smtClean="0">
                          <a:solidFill>
                            <a:schemeClr val="dk1"/>
                          </a:solidFill>
                          <a:latin typeface="Huawei Sans" panose="020C0503030203020204" pitchFamily="34" charset="0"/>
                        </a:rPr>
                        <a:t>00-05-06-07-08-AA</a:t>
                      </a:r>
                      <a:endParaRPr lang="en-US" altLang="zh-CN" sz="1400" kern="1200" dirty="0" smtClean="0">
                        <a:solidFill>
                          <a:schemeClr val="dk1"/>
                        </a:solidFill>
                        <a:latin typeface="Huawei Sans" panose="020C0503030203020204" pitchFamily="34" charset="0"/>
                        <a:ea typeface="微软雅黑" panose="020B0503020204020204" pitchFamily="34" charset="-122"/>
                        <a:cs typeface="Arial"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l" fontAlgn="ctr">
                        <a:lnSpc>
                          <a:spcPct val="150000"/>
                        </a:lnSpc>
                      </a:pPr>
                      <a:r>
                        <a:rPr lang="en-US" sz="1400" dirty="0" smtClean="0">
                          <a:latin typeface="Huawei Sans" panose="020C0503030203020204" pitchFamily="34" charset="0"/>
                        </a:rPr>
                        <a:t>GE0/0/3</a:t>
                      </a:r>
                      <a:endParaRPr lang="en-US" altLang="zh-CN" sz="1400" dirty="0">
                        <a:latin typeface="Huawei Sans" panose="020C0503030203020204" pitchFamily="34" charset="0"/>
                        <a:ea typeface="微软雅黑" panose="020B0503020204020204" pitchFamily="34" charset="-122"/>
                        <a:cs typeface="Arial"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295221">
                <a:tc>
                  <a:txBody>
                    <a:bodyPr/>
                    <a:lstStyle/>
                    <a:p>
                      <a:pPr marL="0" marR="0" indent="0" algn="l" defTabSz="914400" rtl="0" eaLnBrk="1" fontAlgn="ctr" latinLnBrk="0" hangingPunct="1">
                        <a:lnSpc>
                          <a:spcPct val="150000"/>
                        </a:lnSpc>
                        <a:spcBef>
                          <a:spcPts val="0"/>
                        </a:spcBef>
                        <a:spcAft>
                          <a:spcPts val="0"/>
                        </a:spcAft>
                        <a:buClrTx/>
                        <a:buSzTx/>
                        <a:buFontTx/>
                        <a:buNone/>
                        <a:tabLst/>
                        <a:defRPr/>
                      </a:pPr>
                      <a:r>
                        <a:rPr lang="en-US" sz="1400" dirty="0" smtClean="0">
                          <a:solidFill>
                            <a:schemeClr val="dk1"/>
                          </a:solidFill>
                          <a:latin typeface="Huawei Sans" panose="020C0503030203020204" pitchFamily="34" charset="0"/>
                        </a:rPr>
                        <a:t>00-05-06-07-08-BB</a:t>
                      </a:r>
                      <a:endParaRPr lang="en-US" altLang="zh-CN" sz="1400" kern="1200" dirty="0" smtClean="0">
                        <a:solidFill>
                          <a:schemeClr val="dk1"/>
                        </a:solidFill>
                        <a:latin typeface="Huawei Sans" panose="020C0503030203020204" pitchFamily="34" charset="0"/>
                        <a:ea typeface="微软雅黑" panose="020B0503020204020204" pitchFamily="34" charset="-122"/>
                        <a:cs typeface="Arial" pitchFamily="34" charset="0"/>
                      </a:endParaRPr>
                    </a:p>
                  </a:txBody>
                  <a:tcPr marL="91438" marR="91438" marT="45702" marB="45702">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algn="l" fontAlgn="ctr">
                        <a:lnSpc>
                          <a:spcPct val="150000"/>
                        </a:lnSpc>
                      </a:pPr>
                      <a:r>
                        <a:rPr lang="en-US" sz="1400" dirty="0" smtClean="0">
                          <a:solidFill>
                            <a:schemeClr val="dk1"/>
                          </a:solidFill>
                          <a:latin typeface="Huawei Sans" panose="020C0503030203020204" pitchFamily="34" charset="0"/>
                        </a:rPr>
                        <a:t>GE0/0/1</a:t>
                      </a:r>
                      <a:endParaRPr lang="en-US" altLang="zh-CN" sz="1400" kern="1200" dirty="0">
                        <a:solidFill>
                          <a:schemeClr val="dk1"/>
                        </a:solidFill>
                        <a:latin typeface="Huawei Sans" panose="020C0503030203020204" pitchFamily="34" charset="0"/>
                        <a:ea typeface="微软雅黑" panose="020B0503020204020204" pitchFamily="34" charset="-122"/>
                        <a:cs typeface="Arial"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r h="295221">
                <a:tc>
                  <a:txBody>
                    <a:bodyPr/>
                    <a:lstStyle/>
                    <a:p>
                      <a:pPr marL="0" marR="0" indent="0" algn="l" defTabSz="914400" rtl="0" eaLnBrk="1" fontAlgn="ctr" latinLnBrk="0" hangingPunct="1">
                        <a:lnSpc>
                          <a:spcPct val="150000"/>
                        </a:lnSpc>
                        <a:spcBef>
                          <a:spcPts val="0"/>
                        </a:spcBef>
                        <a:spcAft>
                          <a:spcPts val="0"/>
                        </a:spcAft>
                        <a:buClrTx/>
                        <a:buSzTx/>
                        <a:buFontTx/>
                        <a:buNone/>
                        <a:tabLst/>
                        <a:defRPr/>
                      </a:pPr>
                      <a:r>
                        <a:rPr lang="en-US" sz="1400" dirty="0" smtClean="0">
                          <a:solidFill>
                            <a:schemeClr val="dk1"/>
                          </a:solidFill>
                          <a:latin typeface="Huawei Sans" panose="020C0503030203020204" pitchFamily="34" charset="0"/>
                        </a:rPr>
                        <a:t>00-05-06-07-08-BB</a:t>
                      </a:r>
                      <a:endParaRPr lang="en-US" altLang="zh-CN" sz="1400" kern="1200" dirty="0" smtClean="0">
                        <a:solidFill>
                          <a:schemeClr val="dk1"/>
                        </a:solidFill>
                        <a:latin typeface="Huawei Sans" panose="020C0503030203020204" pitchFamily="34" charset="0"/>
                        <a:ea typeface="微软雅黑" panose="020B0503020204020204" pitchFamily="34" charset="-122"/>
                        <a:cs typeface="Arial" pitchFamily="34" charset="0"/>
                      </a:endParaRPr>
                    </a:p>
                  </a:txBody>
                  <a:tcPr marL="91438" marR="91438" marT="45702" marB="45702">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c>
                  <a:txBody>
                    <a:bodyPr/>
                    <a:lstStyle/>
                    <a:p>
                      <a:pPr marL="0" marR="0" indent="0" algn="l" defTabSz="914400" rtl="0" eaLnBrk="1" fontAlgn="ctr" latinLnBrk="0" hangingPunct="1">
                        <a:lnSpc>
                          <a:spcPct val="150000"/>
                        </a:lnSpc>
                        <a:spcBef>
                          <a:spcPts val="0"/>
                        </a:spcBef>
                        <a:spcAft>
                          <a:spcPts val="0"/>
                        </a:spcAft>
                        <a:buClrTx/>
                        <a:buSzTx/>
                        <a:buFontTx/>
                        <a:buNone/>
                        <a:tabLst/>
                        <a:defRPr/>
                      </a:pPr>
                      <a:r>
                        <a:rPr lang="en-US" sz="1400" dirty="0" smtClean="0">
                          <a:solidFill>
                            <a:schemeClr val="dk1"/>
                          </a:solidFill>
                          <a:latin typeface="Huawei Sans" panose="020C0503030203020204" pitchFamily="34" charset="0"/>
                        </a:rPr>
                        <a:t>GE0/0/2</a:t>
                      </a:r>
                      <a:endParaRPr lang="en-US" altLang="zh-CN" sz="1400" kern="1200" dirty="0" smtClean="0">
                        <a:solidFill>
                          <a:schemeClr val="dk1"/>
                        </a:solidFill>
                        <a:latin typeface="Huawei Sans" panose="020C0503030203020204" pitchFamily="34" charset="0"/>
                        <a:ea typeface="微软雅黑" panose="020B0503020204020204" pitchFamily="34" charset="-122"/>
                        <a:cs typeface="Arial" pitchFamily="34" charset="0"/>
                      </a:endParaRPr>
                    </a:p>
                  </a:txBody>
                  <a:tcPr marL="91438" marR="91438" marT="45702" marB="45702"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chemeClr val="bg1"/>
                    </a:solidFill>
                  </a:tcPr>
                </a:tc>
              </a:tr>
            </a:tbl>
          </a:graphicData>
        </a:graphic>
      </p:graphicFrame>
      <p:sp>
        <p:nvSpPr>
          <p:cNvPr id="67" name="TextBox 94"/>
          <p:cNvSpPr txBox="1">
            <a:spLocks noChangeArrowheads="1"/>
          </p:cNvSpPr>
          <p:nvPr/>
        </p:nvSpPr>
        <p:spPr bwMode="auto">
          <a:xfrm>
            <a:off x="2244584" y="1454546"/>
            <a:ext cx="19287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600" dirty="0" smtClean="0">
                <a:latin typeface="Huawei Sans" panose="020C0503030203020204" pitchFamily="34" charset="0"/>
              </a:rPr>
              <a:t>MAC address table</a:t>
            </a:r>
            <a:endParaRPr lang="en-US" sz="1600" dirty="0">
              <a:latin typeface="Huawei Sans" panose="020C0503030203020204" pitchFamily="34" charset="0"/>
            </a:endParaRPr>
          </a:p>
        </p:txBody>
      </p:sp>
      <p:sp>
        <p:nvSpPr>
          <p:cNvPr id="28" name="文本框 27"/>
          <p:cNvSpPr txBox="1"/>
          <p:nvPr/>
        </p:nvSpPr>
        <p:spPr>
          <a:xfrm>
            <a:off x="684281" y="3949500"/>
            <a:ext cx="4316516" cy="2419124"/>
          </a:xfrm>
          <a:prstGeom prst="rect">
            <a:avLst/>
          </a:prstGeom>
          <a:noFill/>
        </p:spPr>
        <p:txBody>
          <a:bodyPr wrap="square" rtlCol="0">
            <a:spAutoFit/>
          </a:bodyPr>
          <a:lstStyle/>
          <a:p>
            <a:pPr marL="266700" indent="-266700" fontAlgn="ctr">
              <a:lnSpc>
                <a:spcPct val="120000"/>
              </a:lnSpc>
              <a:buFont typeface="Arial" panose="020B0604020202020204" pitchFamily="34" charset="0"/>
              <a:buChar char="•"/>
            </a:pPr>
            <a:r>
              <a:rPr lang="en-US" dirty="0" smtClean="0">
                <a:latin typeface="Huawei Sans" panose="020C0503030203020204" pitchFamily="34" charset="0"/>
              </a:rPr>
              <a:t>TCN BPDUs are generated when the network topology changes.</a:t>
            </a:r>
            <a:endParaRPr lang="en-US" altLang="zh-CN" dirty="0" smtClean="0">
              <a:latin typeface="Huawei Sans" panose="020C0503030203020204" pitchFamily="34" charset="0"/>
            </a:endParaRPr>
          </a:p>
          <a:p>
            <a:pPr marL="266700" indent="-266700" fontAlgn="ctr">
              <a:lnSpc>
                <a:spcPct val="120000"/>
              </a:lnSpc>
              <a:buFont typeface="Arial" panose="020B0604020202020204" pitchFamily="34" charset="0"/>
              <a:buChar char="•"/>
            </a:pPr>
            <a:r>
              <a:rPr lang="en-US" dirty="0" smtClean="0">
                <a:latin typeface="Huawei Sans" panose="020C0503030203020204" pitchFamily="34" charset="0"/>
              </a:rPr>
              <a:t>Packet format: protocol identifier, version number, and type</a:t>
            </a:r>
            <a:endParaRPr lang="en-US" altLang="zh-CN" dirty="0" smtClean="0">
              <a:latin typeface="Huawei Sans" panose="020C0503030203020204" pitchFamily="34" charset="0"/>
            </a:endParaRPr>
          </a:p>
          <a:p>
            <a:pPr marL="266700" indent="-266700" fontAlgn="ctr">
              <a:lnSpc>
                <a:spcPct val="120000"/>
              </a:lnSpc>
              <a:buFont typeface="Arial" panose="020B0604020202020204" pitchFamily="34" charset="0"/>
              <a:buChar char="•"/>
            </a:pPr>
            <a:r>
              <a:rPr lang="en-US" dirty="0" smtClean="0">
                <a:latin typeface="Huawei Sans" panose="020C0503030203020204" pitchFamily="34" charset="0"/>
              </a:rPr>
              <a:t>Topology change: The TCA and TC bits in the Flags field of configuration BPDUs are used.</a:t>
            </a:r>
            <a:endParaRPr lang="en-US" altLang="zh-CN" dirty="0">
              <a:latin typeface="Huawei Sans" panose="020C0503030203020204" pitchFamily="34" charset="0"/>
            </a:endParaRPr>
          </a:p>
        </p:txBody>
      </p:sp>
      <p:grpSp>
        <p:nvGrpSpPr>
          <p:cNvPr id="47" name="组合 46"/>
          <p:cNvGrpSpPr/>
          <p:nvPr/>
        </p:nvGrpSpPr>
        <p:grpSpPr>
          <a:xfrm>
            <a:off x="9967379" y="3100611"/>
            <a:ext cx="288000" cy="288000"/>
            <a:chOff x="856677" y="2615810"/>
            <a:chExt cx="288000" cy="288000"/>
          </a:xfrm>
        </p:grpSpPr>
        <p:sp>
          <p:nvSpPr>
            <p:cNvPr id="49" name="椭圆 48"/>
            <p:cNvSpPr/>
            <p:nvPr/>
          </p:nvSpPr>
          <p:spPr>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50" name="组合 49"/>
            <p:cNvGrpSpPr/>
            <p:nvPr/>
          </p:nvGrpSpPr>
          <p:grpSpPr>
            <a:xfrm>
              <a:off x="923444" y="2692169"/>
              <a:ext cx="144001" cy="144002"/>
              <a:chOff x="898853" y="2657982"/>
              <a:chExt cx="203649" cy="203652"/>
            </a:xfrm>
          </p:grpSpPr>
          <p:cxnSp>
            <p:nvCxnSpPr>
              <p:cNvPr id="51" name="直接连接符 50"/>
              <p:cNvCxnSpPr>
                <a:stCxn id="49" idx="3"/>
                <a:endCxn id="49" idx="7"/>
              </p:cNvCxnSpPr>
              <p:nvPr/>
            </p:nvCxnSpPr>
            <p:spPr>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52" name="直接连接符 51"/>
              <p:cNvCxnSpPr>
                <a:stCxn id="49" idx="1"/>
                <a:endCxn id="49" idx="5"/>
              </p:cNvCxnSpPr>
              <p:nvPr/>
            </p:nvCxnSpPr>
            <p:spPr>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53" name="TextBox 94"/>
          <p:cNvSpPr txBox="1">
            <a:spLocks noChangeArrowheads="1"/>
          </p:cNvSpPr>
          <p:nvPr/>
        </p:nvSpPr>
        <p:spPr bwMode="auto">
          <a:xfrm>
            <a:off x="5443343" y="4901719"/>
            <a:ext cx="89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Host A</a:t>
            </a:r>
            <a:endParaRPr lang="en-US" altLang="zh-CN" sz="1800" dirty="0">
              <a:latin typeface="Huawei Sans" panose="020C0503030203020204" pitchFamily="34" charset="0"/>
              <a:ea typeface="+mn-ea"/>
            </a:endParaRPr>
          </a:p>
        </p:txBody>
      </p:sp>
      <p:sp>
        <p:nvSpPr>
          <p:cNvPr id="69" name="TextBox 95"/>
          <p:cNvSpPr txBox="1">
            <a:spLocks noChangeArrowheads="1"/>
          </p:cNvSpPr>
          <p:nvPr/>
        </p:nvSpPr>
        <p:spPr bwMode="auto">
          <a:xfrm>
            <a:off x="10983357" y="4919410"/>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Host B</a:t>
            </a:r>
            <a:endParaRPr lang="en-US" altLang="zh-CN" sz="1800" dirty="0">
              <a:latin typeface="Huawei Sans" panose="020C0503030203020204" pitchFamily="34" charset="0"/>
              <a:ea typeface="+mn-ea"/>
            </a:endParaRPr>
          </a:p>
        </p:txBody>
      </p:sp>
      <p:sp>
        <p:nvSpPr>
          <p:cNvPr id="70" name="矩形 51"/>
          <p:cNvSpPr>
            <a:spLocks noChangeArrowheads="1"/>
          </p:cNvSpPr>
          <p:nvPr/>
        </p:nvSpPr>
        <p:spPr bwMode="auto">
          <a:xfrm>
            <a:off x="6953919" y="3928283"/>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GE0/0/2</a:t>
            </a:r>
            <a:endParaRPr lang="en-US" altLang="zh-CN" sz="1200" dirty="0">
              <a:latin typeface="Huawei Sans" panose="020C0503030203020204" pitchFamily="34" charset="0"/>
              <a:ea typeface="+mn-ea"/>
            </a:endParaRPr>
          </a:p>
        </p:txBody>
      </p:sp>
      <p:sp>
        <p:nvSpPr>
          <p:cNvPr id="71" name="矩形 52"/>
          <p:cNvSpPr>
            <a:spLocks noChangeArrowheads="1"/>
          </p:cNvSpPr>
          <p:nvPr/>
        </p:nvSpPr>
        <p:spPr bwMode="auto">
          <a:xfrm>
            <a:off x="6965816" y="354238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GE0/0/3</a:t>
            </a:r>
            <a:endParaRPr lang="en-US" altLang="zh-CN" sz="1200" dirty="0">
              <a:latin typeface="Huawei Sans" panose="020C0503030203020204" pitchFamily="34" charset="0"/>
              <a:ea typeface="+mn-ea"/>
            </a:endParaRPr>
          </a:p>
        </p:txBody>
      </p:sp>
      <p:sp>
        <p:nvSpPr>
          <p:cNvPr id="73" name="矩形 53"/>
          <p:cNvSpPr>
            <a:spLocks noChangeArrowheads="1"/>
          </p:cNvSpPr>
          <p:nvPr/>
        </p:nvSpPr>
        <p:spPr bwMode="auto">
          <a:xfrm>
            <a:off x="6641972" y="424294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GE0/0/1</a:t>
            </a:r>
            <a:endParaRPr lang="en-US" altLang="zh-CN" sz="1200" dirty="0">
              <a:latin typeface="Huawei Sans" panose="020C0503030203020204" pitchFamily="34" charset="0"/>
              <a:ea typeface="+mn-ea"/>
            </a:endParaRPr>
          </a:p>
        </p:txBody>
      </p:sp>
      <p:sp>
        <p:nvSpPr>
          <p:cNvPr id="75" name="矩形 54"/>
          <p:cNvSpPr>
            <a:spLocks noChangeArrowheads="1"/>
          </p:cNvSpPr>
          <p:nvPr/>
        </p:nvSpPr>
        <p:spPr bwMode="auto">
          <a:xfrm>
            <a:off x="7519297" y="197745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GE0/0/1</a:t>
            </a:r>
            <a:endParaRPr lang="en-US" altLang="zh-CN" sz="1200" dirty="0">
              <a:latin typeface="Huawei Sans" panose="020C0503030203020204" pitchFamily="34" charset="0"/>
              <a:ea typeface="+mn-ea"/>
            </a:endParaRPr>
          </a:p>
        </p:txBody>
      </p:sp>
      <p:sp>
        <p:nvSpPr>
          <p:cNvPr id="76" name="矩形 55"/>
          <p:cNvSpPr>
            <a:spLocks noChangeArrowheads="1"/>
          </p:cNvSpPr>
          <p:nvPr/>
        </p:nvSpPr>
        <p:spPr bwMode="auto">
          <a:xfrm>
            <a:off x="9078626" y="197745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GE0/0/2</a:t>
            </a:r>
            <a:endParaRPr lang="en-US" altLang="zh-CN" sz="1200" dirty="0">
              <a:latin typeface="Huawei Sans" panose="020C0503030203020204" pitchFamily="34" charset="0"/>
              <a:ea typeface="+mn-ea"/>
            </a:endParaRPr>
          </a:p>
        </p:txBody>
      </p:sp>
      <p:sp>
        <p:nvSpPr>
          <p:cNvPr id="77" name="矩形 56"/>
          <p:cNvSpPr>
            <a:spLocks noChangeArrowheads="1"/>
          </p:cNvSpPr>
          <p:nvPr/>
        </p:nvSpPr>
        <p:spPr bwMode="auto">
          <a:xfrm>
            <a:off x="9403112" y="3551970"/>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GE0/0/1</a:t>
            </a:r>
            <a:endParaRPr lang="en-US" altLang="zh-CN" sz="1200" dirty="0">
              <a:latin typeface="Huawei Sans" panose="020C0503030203020204" pitchFamily="34" charset="0"/>
              <a:ea typeface="+mn-ea"/>
            </a:endParaRPr>
          </a:p>
        </p:txBody>
      </p:sp>
      <p:sp>
        <p:nvSpPr>
          <p:cNvPr id="78" name="矩形 57"/>
          <p:cNvSpPr>
            <a:spLocks noChangeArrowheads="1"/>
          </p:cNvSpPr>
          <p:nvPr/>
        </p:nvSpPr>
        <p:spPr bwMode="auto">
          <a:xfrm>
            <a:off x="9436462" y="3911642"/>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GE0/0/2</a:t>
            </a:r>
            <a:endParaRPr lang="en-US" altLang="zh-CN" sz="1200" dirty="0">
              <a:latin typeface="Huawei Sans" panose="020C0503030203020204" pitchFamily="34" charset="0"/>
              <a:ea typeface="+mn-ea"/>
            </a:endParaRPr>
          </a:p>
        </p:txBody>
      </p:sp>
      <p:sp>
        <p:nvSpPr>
          <p:cNvPr id="79" name="TextBox 89"/>
          <p:cNvSpPr txBox="1">
            <a:spLocks noChangeArrowheads="1"/>
          </p:cNvSpPr>
          <p:nvPr/>
        </p:nvSpPr>
        <p:spPr bwMode="auto">
          <a:xfrm>
            <a:off x="5533025" y="5308757"/>
            <a:ext cx="2241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00-05-06-07-08-AA</a:t>
            </a:r>
            <a:endParaRPr lang="en-US" altLang="zh-CN" sz="1800" dirty="0">
              <a:latin typeface="Huawei Sans" panose="020C0503030203020204" pitchFamily="34" charset="0"/>
              <a:ea typeface="+mn-ea"/>
            </a:endParaRPr>
          </a:p>
        </p:txBody>
      </p:sp>
      <p:sp>
        <p:nvSpPr>
          <p:cNvPr id="80" name="TextBox 90"/>
          <p:cNvSpPr txBox="1">
            <a:spLocks noChangeArrowheads="1"/>
          </p:cNvSpPr>
          <p:nvPr/>
        </p:nvSpPr>
        <p:spPr bwMode="auto">
          <a:xfrm>
            <a:off x="9534195" y="5298666"/>
            <a:ext cx="221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800" dirty="0" smtClean="0">
                <a:latin typeface="Huawei Sans" panose="020C0503030203020204" pitchFamily="34" charset="0"/>
              </a:rPr>
              <a:t>00-05-06-07-08-BB</a:t>
            </a:r>
            <a:endParaRPr lang="en-US" altLang="zh-CN" sz="1800" dirty="0">
              <a:latin typeface="Huawei Sans" panose="020C0503030203020204" pitchFamily="34" charset="0"/>
              <a:ea typeface="+mn-ea"/>
            </a:endParaRPr>
          </a:p>
        </p:txBody>
      </p:sp>
      <p:sp>
        <p:nvSpPr>
          <p:cNvPr id="81" name="矩形 52"/>
          <p:cNvSpPr>
            <a:spLocks noChangeArrowheads="1"/>
          </p:cNvSpPr>
          <p:nvPr/>
        </p:nvSpPr>
        <p:spPr bwMode="auto">
          <a:xfrm>
            <a:off x="10649735" y="4225898"/>
            <a:ext cx="756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200" dirty="0" smtClean="0">
                <a:latin typeface="Huawei Sans" panose="020C0503030203020204" pitchFamily="34" charset="0"/>
              </a:rPr>
              <a:t>GE0/0/3</a:t>
            </a:r>
            <a:endParaRPr lang="en-US" altLang="zh-CN" sz="1200" dirty="0">
              <a:latin typeface="Huawei Sans" panose="020C0503030203020204" pitchFamily="34" charset="0"/>
              <a:ea typeface="+mn-ea"/>
            </a:endParaRPr>
          </a:p>
        </p:txBody>
      </p:sp>
    </p:spTree>
    <p:extLst>
      <p:ext uri="{BB962C8B-B14F-4D97-AF65-F5344CB8AC3E}">
        <p14:creationId xmlns:p14="http://schemas.microsoft.com/office/powerpoint/2010/main" val="77500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1"/>
          </p:nvPr>
        </p:nvSpPr>
        <p:spPr/>
        <p:txBody>
          <a:bodyPr/>
          <a:lstStyle/>
          <a:p>
            <a:r>
              <a:rPr lang="en-US" smtClean="0"/>
              <a:t>Upon completion of this course, you will be able to:</a:t>
            </a:r>
          </a:p>
          <a:p>
            <a:pPr lvl="1"/>
            <a:r>
              <a:rPr lang="en-US" smtClean="0"/>
              <a:t>Describe the causes and problems of Layer 2 loops on a campus switching network.</a:t>
            </a:r>
          </a:p>
          <a:p>
            <a:pPr lvl="1"/>
            <a:r>
              <a:rPr lang="en-US" smtClean="0"/>
              <a:t>Describe basic concepts and working mechanism of STP.</a:t>
            </a:r>
          </a:p>
          <a:p>
            <a:pPr lvl="1"/>
            <a:r>
              <a:rPr lang="en-US" smtClean="0"/>
              <a:t>Distinguish STP from RSTP and describe the improvement of RSTP on STP.</a:t>
            </a:r>
          </a:p>
          <a:p>
            <a:pPr lvl="1"/>
            <a:r>
              <a:rPr lang="en-US" smtClean="0"/>
              <a:t>Complete basic STP configurations.</a:t>
            </a:r>
          </a:p>
          <a:p>
            <a:pPr lvl="1"/>
            <a:r>
              <a:rPr lang="en-US" smtClean="0"/>
              <a:t>Understand other methods to eliminate Layer 2 loops on the switching network except STP.</a:t>
            </a:r>
            <a:endParaRPr lang="en-US" dirty="0"/>
          </a:p>
        </p:txBody>
      </p:sp>
    </p:spTree>
    <p:extLst>
      <p:ext uri="{BB962C8B-B14F-4D97-AF65-F5344CB8AC3E}">
        <p14:creationId xmlns:p14="http://schemas.microsoft.com/office/powerpoint/2010/main" val="3442739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STP Overview</a:t>
            </a:r>
          </a:p>
          <a:p>
            <a:r>
              <a:rPr lang="en-US" smtClean="0">
                <a:solidFill>
                  <a:schemeClr val="bg1">
                    <a:lumMod val="50000"/>
                  </a:schemeClr>
                </a:solidFill>
              </a:rPr>
              <a:t>Basic Concepts and Working Mechanism of STP</a:t>
            </a:r>
          </a:p>
          <a:p>
            <a:r>
              <a:rPr lang="en-US" b="1" smtClean="0"/>
              <a:t>Basic STP Configurations</a:t>
            </a:r>
          </a:p>
          <a:p>
            <a:r>
              <a:rPr lang="en-US" smtClean="0">
                <a:solidFill>
                  <a:schemeClr val="bg1">
                    <a:lumMod val="50000"/>
                  </a:schemeClr>
                </a:solidFill>
              </a:rPr>
              <a:t>Improvements Made in RSTP</a:t>
            </a:r>
          </a:p>
          <a:p>
            <a:r>
              <a:rPr lang="en-US" smtClean="0">
                <a:solidFill>
                  <a:schemeClr val="bg1">
                    <a:lumMod val="50000"/>
                  </a:schemeClr>
                </a:solidFill>
              </a:rPr>
              <a:t>STP Advancement</a:t>
            </a:r>
            <a:endParaRPr lang="en-US" altLang="zh-CN" dirty="0">
              <a:solidFill>
                <a:schemeClr val="bg1">
                  <a:lumMod val="50000"/>
                </a:schemeClr>
              </a:solidFill>
            </a:endParaRPr>
          </a:p>
        </p:txBody>
      </p:sp>
    </p:spTree>
    <p:extLst>
      <p:ext uri="{BB962C8B-B14F-4D97-AF65-F5344CB8AC3E}">
        <p14:creationId xmlns:p14="http://schemas.microsoft.com/office/powerpoint/2010/main" val="3051194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Basic STP Configuration Commands (1)</a:t>
            </a:r>
            <a:endParaRPr lang="en-US" altLang="zh-CN" dirty="0"/>
          </a:p>
        </p:txBody>
      </p:sp>
      <p:sp>
        <p:nvSpPr>
          <p:cNvPr id="6" name="矩形 5"/>
          <p:cNvSpPr/>
          <p:nvPr/>
        </p:nvSpPr>
        <p:spPr>
          <a:xfrm>
            <a:off x="803317" y="1797459"/>
            <a:ext cx="10608699"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stp</a:t>
            </a:r>
            <a:r>
              <a:rPr lang="en-US" sz="1600" b="1" dirty="0" smtClean="0">
                <a:latin typeface="Huawei Sans" panose="020C0503030203020204" pitchFamily="34" charset="0"/>
              </a:rPr>
              <a:t> mode </a:t>
            </a:r>
            <a:r>
              <a:rPr lang="en-US" sz="1600" dirty="0" smtClean="0">
                <a:latin typeface="Huawei Sans" panose="020C0503030203020204" pitchFamily="34" charset="0"/>
              </a:rPr>
              <a:t>{ </a:t>
            </a:r>
            <a:r>
              <a:rPr lang="en-US" sz="1600" b="1" dirty="0" err="1" smtClean="0">
                <a:latin typeface="Huawei Sans" panose="020C0503030203020204" pitchFamily="34" charset="0"/>
              </a:rPr>
              <a:t>stp</a:t>
            </a:r>
            <a:r>
              <a:rPr lang="en-US" sz="1600" b="1" dirty="0" smtClean="0">
                <a:latin typeface="Huawei Sans" panose="020C0503030203020204" pitchFamily="34" charset="0"/>
              </a:rPr>
              <a:t> </a:t>
            </a:r>
            <a:r>
              <a:rPr lang="en-US" sz="1600" b="1" dirty="0">
                <a:latin typeface="Huawei Sans" panose="020C0503030203020204" pitchFamily="34" charset="0"/>
              </a:rPr>
              <a:t>| </a:t>
            </a:r>
            <a:r>
              <a:rPr lang="en-US" sz="1600" b="1" dirty="0" err="1">
                <a:latin typeface="Huawei Sans" panose="020C0503030203020204" pitchFamily="34" charset="0"/>
              </a:rPr>
              <a:t>rstp</a:t>
            </a:r>
            <a:r>
              <a:rPr lang="en-US" sz="1600" b="1" dirty="0">
                <a:latin typeface="Huawei Sans" panose="020C0503030203020204" pitchFamily="34" charset="0"/>
              </a:rPr>
              <a:t> | </a:t>
            </a:r>
            <a:r>
              <a:rPr lang="en-US" sz="1600" b="1" dirty="0" err="1" smtClean="0">
                <a:latin typeface="Huawei Sans" panose="020C0503030203020204" pitchFamily="34" charset="0"/>
              </a:rPr>
              <a:t>mstp</a:t>
            </a:r>
            <a:r>
              <a:rPr lang="en-US" sz="1600" b="1" dirty="0" smtClean="0">
                <a:latin typeface="Huawei Sans" panose="020C0503030203020204" pitchFamily="34" charset="0"/>
              </a:rPr>
              <a:t> </a:t>
            </a:r>
            <a:r>
              <a:rPr lang="en-US" sz="1600" dirty="0" smtClean="0">
                <a:latin typeface="Huawei Sans" panose="020C0503030203020204" pitchFamily="34" charset="0"/>
              </a:rPr>
              <a:t>}</a:t>
            </a:r>
            <a:endParaRPr lang="en-US" altLang="zh-CN" sz="1600" dirty="0">
              <a:latin typeface="Huawei Sans" panose="020C0503030203020204" pitchFamily="34" charset="0"/>
              <a:cs typeface="Courier New" panose="02070309020205020404" pitchFamily="49" charset="0"/>
            </a:endParaRPr>
          </a:p>
        </p:txBody>
      </p:sp>
      <p:sp>
        <p:nvSpPr>
          <p:cNvPr id="7" name="矩形 6"/>
          <p:cNvSpPr/>
          <p:nvPr/>
        </p:nvSpPr>
        <p:spPr>
          <a:xfrm>
            <a:off x="348184" y="1365312"/>
            <a:ext cx="11089232" cy="338554"/>
          </a:xfrm>
          <a:prstGeom prst="rect">
            <a:avLst/>
          </a:prstGeom>
        </p:spPr>
        <p:txBody>
          <a:bodyPr wrap="square">
            <a:spAutoFit/>
          </a:bodyPr>
          <a:lstStyle/>
          <a:p>
            <a:pPr marL="342900" indent="-342900" fontAlgn="ctr">
              <a:buFont typeface="+mj-lt"/>
              <a:buAutoNum type="arabicPeriod"/>
            </a:pPr>
            <a:r>
              <a:rPr lang="en-US" sz="1600" dirty="0" smtClean="0">
                <a:latin typeface="Huawei Sans" panose="020C0503030203020204" pitchFamily="34" charset="0"/>
              </a:rPr>
              <a:t>Configure a working mode.</a:t>
            </a:r>
            <a:endParaRPr lang="en-US" altLang="zh-CN" sz="1600" dirty="0">
              <a:latin typeface="Huawei Sans" panose="020C0503030203020204" pitchFamily="34" charset="0"/>
              <a:cs typeface="Courier New" panose="02070309020205020404" pitchFamily="49" charset="0"/>
            </a:endParaRPr>
          </a:p>
        </p:txBody>
      </p:sp>
      <p:sp>
        <p:nvSpPr>
          <p:cNvPr id="9" name="矩形 8"/>
          <p:cNvSpPr/>
          <p:nvPr/>
        </p:nvSpPr>
        <p:spPr>
          <a:xfrm>
            <a:off x="689017" y="2229606"/>
            <a:ext cx="10423483" cy="830997"/>
          </a:xfrm>
          <a:prstGeom prst="rect">
            <a:avLst/>
          </a:prstGeom>
        </p:spPr>
        <p:txBody>
          <a:bodyPr wrap="square">
            <a:spAutoFit/>
          </a:bodyPr>
          <a:lstStyle/>
          <a:p>
            <a:pPr fontAlgn="ctr"/>
            <a:r>
              <a:rPr lang="en-US" sz="1600" dirty="0" smtClean="0">
                <a:latin typeface="Huawei Sans" panose="020C0503030203020204" pitchFamily="34" charset="0"/>
              </a:rPr>
              <a:t>The switch supports three working modes: STP, RSTP, and Multiple Spanning Tree Protocol (MSTP). </a:t>
            </a:r>
            <a:r>
              <a:rPr lang="en-US" altLang="zh-CN" sz="1600" dirty="0">
                <a:latin typeface="Huawei Sans" panose="020C0503030203020204" pitchFamily="34" charset="0"/>
              </a:rPr>
              <a:t>By default, a switch works in MSTP </a:t>
            </a:r>
            <a:r>
              <a:rPr lang="en-US" altLang="zh-CN" sz="1600" dirty="0" smtClean="0">
                <a:latin typeface="Huawei Sans" panose="020C0503030203020204" pitchFamily="34" charset="0"/>
              </a:rPr>
              <a:t>mode. </a:t>
            </a:r>
            <a:r>
              <a:rPr lang="en-US" sz="1600" dirty="0" smtClean="0">
                <a:latin typeface="Huawei Sans" panose="020C0503030203020204" pitchFamily="34" charset="0"/>
              </a:rPr>
              <a:t>On a ring network running only STP, the working mode of a switch is configured as STP; on a ring network running RSTP, the working mode of a switch is configured as RSTP. </a:t>
            </a:r>
            <a:endParaRPr lang="en-US" sz="1600" dirty="0">
              <a:latin typeface="Huawei Sans" panose="020C0503030203020204" pitchFamily="34" charset="0"/>
            </a:endParaRPr>
          </a:p>
        </p:txBody>
      </p:sp>
      <p:sp>
        <p:nvSpPr>
          <p:cNvPr id="14" name="矩形 13"/>
          <p:cNvSpPr/>
          <p:nvPr/>
        </p:nvSpPr>
        <p:spPr>
          <a:xfrm>
            <a:off x="803317" y="3463232"/>
            <a:ext cx="10608699"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stp</a:t>
            </a:r>
            <a:r>
              <a:rPr lang="en-US" sz="1600" b="1" dirty="0" smtClean="0">
                <a:latin typeface="Huawei Sans" panose="020C0503030203020204" pitchFamily="34" charset="0"/>
              </a:rPr>
              <a:t> root primary</a:t>
            </a:r>
            <a:endParaRPr lang="en-US" altLang="zh-CN" sz="1600" dirty="0">
              <a:latin typeface="Huawei Sans" panose="020C0503030203020204" pitchFamily="34" charset="0"/>
              <a:cs typeface="Courier New" panose="02070309020205020404" pitchFamily="49" charset="0"/>
            </a:endParaRPr>
          </a:p>
        </p:txBody>
      </p:sp>
      <p:sp>
        <p:nvSpPr>
          <p:cNvPr id="15" name="矩形 14"/>
          <p:cNvSpPr/>
          <p:nvPr/>
        </p:nvSpPr>
        <p:spPr>
          <a:xfrm>
            <a:off x="348184" y="3031085"/>
            <a:ext cx="11089232" cy="338554"/>
          </a:xfrm>
          <a:prstGeom prst="rect">
            <a:avLst/>
          </a:prstGeom>
        </p:spPr>
        <p:txBody>
          <a:bodyPr wrap="square">
            <a:spAutoFit/>
          </a:bodyPr>
          <a:lstStyle/>
          <a:p>
            <a:pPr marL="342900" indent="-342900" fontAlgn="ctr">
              <a:buFont typeface="+mj-lt"/>
              <a:buAutoNum type="arabicPeriod" startAt="2"/>
            </a:pPr>
            <a:r>
              <a:rPr lang="en-US" sz="1600" dirty="0" smtClean="0">
                <a:latin typeface="Huawei Sans" panose="020C0503030203020204" pitchFamily="34" charset="0"/>
              </a:rPr>
              <a:t>(Optional) Configure the root bridge.</a:t>
            </a:r>
            <a:endParaRPr lang="en-US" altLang="zh-CN" sz="1600" dirty="0">
              <a:latin typeface="Huawei Sans" panose="020C0503030203020204" pitchFamily="34" charset="0"/>
              <a:cs typeface="Courier New" panose="02070309020205020404" pitchFamily="49" charset="0"/>
            </a:endParaRPr>
          </a:p>
        </p:txBody>
      </p:sp>
      <p:sp>
        <p:nvSpPr>
          <p:cNvPr id="16" name="矩形 15"/>
          <p:cNvSpPr/>
          <p:nvPr/>
        </p:nvSpPr>
        <p:spPr>
          <a:xfrm>
            <a:off x="689017" y="3895379"/>
            <a:ext cx="10608699" cy="584775"/>
          </a:xfrm>
          <a:prstGeom prst="rect">
            <a:avLst/>
          </a:prstGeom>
        </p:spPr>
        <p:txBody>
          <a:bodyPr wrap="square">
            <a:spAutoFit/>
          </a:bodyPr>
          <a:lstStyle/>
          <a:p>
            <a:pPr fontAlgn="ctr"/>
            <a:r>
              <a:rPr lang="en-US" sz="1600" dirty="0" smtClean="0">
                <a:latin typeface="Huawei Sans" panose="020C0503030203020204" pitchFamily="34" charset="0"/>
              </a:rPr>
              <a:t>Configure the switch as the root bridge. By default, a switch does not function as the root bridge of any spanning tree. After you run this command, the priority value of the </a:t>
            </a:r>
            <a:r>
              <a:rPr lang="en-US" altLang="zh-CN" sz="1600" dirty="0">
                <a:latin typeface="Huawei Sans" panose="020C0503030203020204" pitchFamily="34" charset="0"/>
              </a:rPr>
              <a:t>switch</a:t>
            </a:r>
            <a:r>
              <a:rPr lang="en-US" sz="1600" dirty="0" smtClean="0">
                <a:latin typeface="Huawei Sans" panose="020C0503030203020204" pitchFamily="34" charset="0"/>
              </a:rPr>
              <a:t> is set to 0 and cannot be changed.</a:t>
            </a:r>
            <a:endParaRPr lang="en-US" sz="1600" dirty="0">
              <a:latin typeface="Huawei Sans" panose="020C0503030203020204" pitchFamily="34" charset="0"/>
            </a:endParaRPr>
          </a:p>
        </p:txBody>
      </p:sp>
      <p:sp>
        <p:nvSpPr>
          <p:cNvPr id="17" name="矩形 16"/>
          <p:cNvSpPr/>
          <p:nvPr/>
        </p:nvSpPr>
        <p:spPr>
          <a:xfrm>
            <a:off x="803317" y="5129005"/>
            <a:ext cx="10608699"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stp</a:t>
            </a:r>
            <a:r>
              <a:rPr lang="en-US" sz="1600" b="1" dirty="0" smtClean="0">
                <a:latin typeface="Huawei Sans" panose="020C0503030203020204" pitchFamily="34" charset="0"/>
              </a:rPr>
              <a:t> root secondary</a:t>
            </a:r>
            <a:endParaRPr lang="en-US" altLang="zh-CN" sz="1600" dirty="0">
              <a:latin typeface="Huawei Sans" panose="020C0503030203020204" pitchFamily="34" charset="0"/>
              <a:cs typeface="Courier New" panose="02070309020205020404" pitchFamily="49" charset="0"/>
            </a:endParaRPr>
          </a:p>
        </p:txBody>
      </p:sp>
      <p:sp>
        <p:nvSpPr>
          <p:cNvPr id="18" name="矩形 17"/>
          <p:cNvSpPr/>
          <p:nvPr/>
        </p:nvSpPr>
        <p:spPr>
          <a:xfrm>
            <a:off x="348184" y="4696858"/>
            <a:ext cx="11089232" cy="338554"/>
          </a:xfrm>
          <a:prstGeom prst="rect">
            <a:avLst/>
          </a:prstGeom>
        </p:spPr>
        <p:txBody>
          <a:bodyPr wrap="square">
            <a:spAutoFit/>
          </a:bodyPr>
          <a:lstStyle/>
          <a:p>
            <a:pPr marL="342900" indent="-342900" fontAlgn="ctr">
              <a:buFont typeface="+mj-lt"/>
              <a:buAutoNum type="arabicPeriod" startAt="3"/>
            </a:pPr>
            <a:r>
              <a:rPr lang="en-US" sz="1600" dirty="0" smtClean="0">
                <a:latin typeface="Huawei Sans" panose="020C0503030203020204" pitchFamily="34" charset="0"/>
              </a:rPr>
              <a:t>(Optional) Configure the switch as the secondary root bridge.</a:t>
            </a:r>
            <a:endParaRPr lang="en-US" sz="1600" dirty="0">
              <a:latin typeface="Huawei Sans" panose="020C0503030203020204" pitchFamily="34" charset="0"/>
            </a:endParaRPr>
          </a:p>
        </p:txBody>
      </p:sp>
      <p:sp>
        <p:nvSpPr>
          <p:cNvPr id="19" name="矩形 18"/>
          <p:cNvSpPr/>
          <p:nvPr/>
        </p:nvSpPr>
        <p:spPr>
          <a:xfrm>
            <a:off x="689017" y="5561150"/>
            <a:ext cx="10118683" cy="830997"/>
          </a:xfrm>
          <a:prstGeom prst="rect">
            <a:avLst/>
          </a:prstGeom>
        </p:spPr>
        <p:txBody>
          <a:bodyPr wrap="square">
            <a:spAutoFit/>
          </a:bodyPr>
          <a:lstStyle/>
          <a:p>
            <a:pPr fontAlgn="ctr"/>
            <a:r>
              <a:rPr lang="en-US" sz="1600" dirty="0" smtClean="0">
                <a:latin typeface="Huawei Sans" panose="020C0503030203020204" pitchFamily="34" charset="0"/>
              </a:rPr>
              <a:t>Configure the switch as the secondary root bridge. By default, a switch does not function as the secondary root bridge of any spanning tree. After you run this command, the priority value of the </a:t>
            </a:r>
            <a:r>
              <a:rPr lang="en-US" altLang="zh-CN" sz="1600" dirty="0">
                <a:latin typeface="Huawei Sans" panose="020C0503030203020204" pitchFamily="34" charset="0"/>
              </a:rPr>
              <a:t>switch</a:t>
            </a:r>
            <a:r>
              <a:rPr lang="en-US" sz="1600" dirty="0" smtClean="0">
                <a:latin typeface="Huawei Sans" panose="020C0503030203020204" pitchFamily="34" charset="0"/>
              </a:rPr>
              <a:t> is set to 4096 and cannot be changed.</a:t>
            </a:r>
            <a:endParaRPr lang="en-US" sz="1600" dirty="0">
              <a:latin typeface="Huawei Sans" panose="020C0503030203020204" pitchFamily="34" charset="0"/>
            </a:endParaRPr>
          </a:p>
        </p:txBody>
      </p:sp>
    </p:spTree>
    <p:extLst>
      <p:ext uri="{BB962C8B-B14F-4D97-AF65-F5344CB8AC3E}">
        <p14:creationId xmlns:p14="http://schemas.microsoft.com/office/powerpoint/2010/main" val="20902879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Basic STP Configuration Commands (2)</a:t>
            </a:r>
            <a:endParaRPr lang="en-US" altLang="zh-CN" dirty="0"/>
          </a:p>
        </p:txBody>
      </p:sp>
      <p:sp>
        <p:nvSpPr>
          <p:cNvPr id="6" name="矩形 5"/>
          <p:cNvSpPr/>
          <p:nvPr/>
        </p:nvSpPr>
        <p:spPr>
          <a:xfrm>
            <a:off x="828717" y="1797459"/>
            <a:ext cx="9864683"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stp</a:t>
            </a:r>
            <a:r>
              <a:rPr lang="en-US" sz="1600" b="1" dirty="0" smtClean="0">
                <a:latin typeface="Huawei Sans" panose="020C0503030203020204" pitchFamily="34" charset="0"/>
              </a:rPr>
              <a:t> priority </a:t>
            </a:r>
            <a:r>
              <a:rPr lang="en-US" sz="1600" i="1" dirty="0" err="1" smtClean="0">
                <a:latin typeface="Huawei Sans" panose="020C0503030203020204" pitchFamily="34" charset="0"/>
              </a:rPr>
              <a:t>priority</a:t>
            </a:r>
            <a:endParaRPr lang="en-US" altLang="zh-CN" sz="1600" i="1" dirty="0">
              <a:latin typeface="Huawei Sans" panose="020C0503030203020204" pitchFamily="34" charset="0"/>
              <a:cs typeface="Courier New" panose="02070309020205020404" pitchFamily="49" charset="0"/>
            </a:endParaRPr>
          </a:p>
        </p:txBody>
      </p:sp>
      <p:sp>
        <p:nvSpPr>
          <p:cNvPr id="7" name="矩形 6"/>
          <p:cNvSpPr/>
          <p:nvPr/>
        </p:nvSpPr>
        <p:spPr>
          <a:xfrm>
            <a:off x="360884" y="1365312"/>
            <a:ext cx="11089232" cy="338554"/>
          </a:xfrm>
          <a:prstGeom prst="rect">
            <a:avLst/>
          </a:prstGeom>
        </p:spPr>
        <p:txBody>
          <a:bodyPr wrap="square">
            <a:spAutoFit/>
          </a:bodyPr>
          <a:lstStyle/>
          <a:p>
            <a:pPr marL="342900" indent="-342900" fontAlgn="ctr">
              <a:buFont typeface="+mj-lt"/>
              <a:buAutoNum type="arabicPeriod"/>
            </a:pPr>
            <a:r>
              <a:rPr lang="en-US" sz="1600" dirty="0" smtClean="0">
                <a:latin typeface="Huawei Sans" panose="020C0503030203020204" pitchFamily="34" charset="0"/>
              </a:rPr>
              <a:t>(Optional) Configure the STP priority of a switch.</a:t>
            </a:r>
            <a:endParaRPr lang="en-US" altLang="zh-CN" sz="1600" dirty="0">
              <a:latin typeface="Huawei Sans" panose="020C0503030203020204" pitchFamily="34" charset="0"/>
              <a:cs typeface="Courier New" panose="02070309020205020404" pitchFamily="49" charset="0"/>
            </a:endParaRPr>
          </a:p>
        </p:txBody>
      </p:sp>
      <p:sp>
        <p:nvSpPr>
          <p:cNvPr id="9" name="矩形 8"/>
          <p:cNvSpPr/>
          <p:nvPr/>
        </p:nvSpPr>
        <p:spPr>
          <a:xfrm>
            <a:off x="714417" y="2229606"/>
            <a:ext cx="10608699" cy="387798"/>
          </a:xfrm>
          <a:prstGeom prst="rect">
            <a:avLst/>
          </a:prstGeom>
        </p:spPr>
        <p:txBody>
          <a:bodyPr wrap="square">
            <a:spAutoFit/>
          </a:bodyPr>
          <a:lstStyle/>
          <a:p>
            <a:pPr fontAlgn="ctr">
              <a:lnSpc>
                <a:spcPct val="120000"/>
              </a:lnSpc>
            </a:pPr>
            <a:r>
              <a:rPr lang="en-US" sz="1600" dirty="0" smtClean="0">
                <a:latin typeface="Huawei Sans" panose="020C0503030203020204" pitchFamily="34" charset="0"/>
              </a:rPr>
              <a:t>By default, the priority value of a switch is 32768.</a:t>
            </a:r>
            <a:endParaRPr lang="en-US" sz="1600" dirty="0">
              <a:latin typeface="Huawei Sans" panose="020C0503030203020204" pitchFamily="34" charset="0"/>
            </a:endParaRPr>
          </a:p>
        </p:txBody>
      </p:sp>
      <p:sp>
        <p:nvSpPr>
          <p:cNvPr id="14" name="矩形 13"/>
          <p:cNvSpPr/>
          <p:nvPr/>
        </p:nvSpPr>
        <p:spPr>
          <a:xfrm>
            <a:off x="828717" y="3463232"/>
            <a:ext cx="9864683"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stp</a:t>
            </a:r>
            <a:r>
              <a:rPr lang="en-US" sz="1600" b="1" dirty="0" smtClean="0">
                <a:latin typeface="Huawei Sans" panose="020C0503030203020204" pitchFamily="34" charset="0"/>
              </a:rPr>
              <a:t> </a:t>
            </a:r>
            <a:r>
              <a:rPr lang="en-US" sz="1600" b="1" dirty="0" err="1" smtClean="0">
                <a:latin typeface="Huawei Sans" panose="020C0503030203020204" pitchFamily="34" charset="0"/>
              </a:rPr>
              <a:t>pathcost</a:t>
            </a:r>
            <a:r>
              <a:rPr lang="en-US" sz="1600" b="1" dirty="0" smtClean="0">
                <a:latin typeface="Huawei Sans" panose="020C0503030203020204" pitchFamily="34" charset="0"/>
              </a:rPr>
              <a:t>-standard </a:t>
            </a:r>
            <a:r>
              <a:rPr lang="en-US" sz="1600" dirty="0" smtClean="0">
                <a:latin typeface="Huawei Sans" panose="020C0503030203020204" pitchFamily="34" charset="0"/>
              </a:rPr>
              <a:t>{</a:t>
            </a:r>
            <a:r>
              <a:rPr lang="en-US" sz="1600" b="1" dirty="0" smtClean="0">
                <a:latin typeface="Huawei Sans" panose="020C0503030203020204" pitchFamily="34" charset="0"/>
              </a:rPr>
              <a:t> dot1d-1998 </a:t>
            </a:r>
            <a:r>
              <a:rPr lang="en-US" sz="1600" dirty="0" smtClean="0">
                <a:latin typeface="Huawei Sans" panose="020C0503030203020204" pitchFamily="34" charset="0"/>
              </a:rPr>
              <a:t>|</a:t>
            </a:r>
            <a:r>
              <a:rPr lang="en-US" sz="1600" b="1" dirty="0" smtClean="0">
                <a:latin typeface="Huawei Sans" panose="020C0503030203020204" pitchFamily="34" charset="0"/>
              </a:rPr>
              <a:t> dot1t </a:t>
            </a:r>
            <a:r>
              <a:rPr lang="en-US" sz="1600" dirty="0" smtClean="0">
                <a:latin typeface="Huawei Sans" panose="020C0503030203020204" pitchFamily="34" charset="0"/>
              </a:rPr>
              <a:t>|</a:t>
            </a:r>
            <a:r>
              <a:rPr lang="en-US" sz="1600" b="1" dirty="0" smtClean="0">
                <a:latin typeface="Huawei Sans" panose="020C0503030203020204" pitchFamily="34" charset="0"/>
              </a:rPr>
              <a:t> legacy </a:t>
            </a:r>
            <a:r>
              <a:rPr lang="en-US" sz="1600" dirty="0" smtClean="0">
                <a:latin typeface="Huawei Sans" panose="020C0503030203020204" pitchFamily="34" charset="0"/>
              </a:rPr>
              <a:t>}</a:t>
            </a:r>
            <a:endParaRPr lang="en-US" altLang="zh-CN" sz="1600" dirty="0">
              <a:latin typeface="Huawei Sans" panose="020C0503030203020204" pitchFamily="34" charset="0"/>
              <a:cs typeface="Courier New" panose="02070309020205020404" pitchFamily="49" charset="0"/>
            </a:endParaRPr>
          </a:p>
        </p:txBody>
      </p:sp>
      <p:sp>
        <p:nvSpPr>
          <p:cNvPr id="15" name="矩形 14"/>
          <p:cNvSpPr/>
          <p:nvPr/>
        </p:nvSpPr>
        <p:spPr>
          <a:xfrm>
            <a:off x="360884" y="3031085"/>
            <a:ext cx="11089232" cy="338554"/>
          </a:xfrm>
          <a:prstGeom prst="rect">
            <a:avLst/>
          </a:prstGeom>
        </p:spPr>
        <p:txBody>
          <a:bodyPr wrap="square">
            <a:spAutoFit/>
          </a:bodyPr>
          <a:lstStyle/>
          <a:p>
            <a:pPr marL="342900" indent="-342900" fontAlgn="ctr">
              <a:buFont typeface="+mj-lt"/>
              <a:buAutoNum type="arabicPeriod" startAt="2"/>
            </a:pPr>
            <a:r>
              <a:rPr lang="en-US" sz="1600" dirty="0" smtClean="0">
                <a:latin typeface="Huawei Sans" panose="020C0503030203020204" pitchFamily="34" charset="0"/>
              </a:rPr>
              <a:t>(Optional) Configure a path cost for a port.</a:t>
            </a:r>
            <a:endParaRPr lang="en-US" sz="1600" dirty="0">
              <a:latin typeface="Huawei Sans" panose="020C0503030203020204" pitchFamily="34" charset="0"/>
            </a:endParaRPr>
          </a:p>
        </p:txBody>
      </p:sp>
      <p:sp>
        <p:nvSpPr>
          <p:cNvPr id="16" name="矩形 15"/>
          <p:cNvSpPr/>
          <p:nvPr/>
        </p:nvSpPr>
        <p:spPr>
          <a:xfrm>
            <a:off x="714417" y="3895379"/>
            <a:ext cx="10904496" cy="978729"/>
          </a:xfrm>
          <a:prstGeom prst="rect">
            <a:avLst/>
          </a:prstGeom>
        </p:spPr>
        <p:txBody>
          <a:bodyPr wrap="square">
            <a:spAutoFit/>
          </a:bodyPr>
          <a:lstStyle/>
          <a:p>
            <a:pPr fontAlgn="ctr">
              <a:lnSpc>
                <a:spcPct val="120000"/>
              </a:lnSpc>
            </a:pPr>
            <a:r>
              <a:rPr lang="en-US" sz="1600" dirty="0" smtClean="0">
                <a:latin typeface="Huawei Sans" panose="020C0503030203020204" pitchFamily="34" charset="0"/>
              </a:rPr>
              <a:t>Configure a path cost calculation method. By default, the IEEE 802.1t standard (</a:t>
            </a:r>
            <a:r>
              <a:rPr lang="en-US" sz="1600" b="1" dirty="0" smtClean="0">
                <a:latin typeface="Huawei Sans" panose="020C0503030203020204" pitchFamily="34" charset="0"/>
              </a:rPr>
              <a:t>dot1t</a:t>
            </a:r>
            <a:r>
              <a:rPr lang="en-US" sz="1600" dirty="0" smtClean="0">
                <a:latin typeface="Huawei Sans" panose="020C0503030203020204" pitchFamily="34" charset="0"/>
              </a:rPr>
              <a:t>) is used to calculate path costs.</a:t>
            </a:r>
            <a:endParaRPr lang="en-US" altLang="zh-CN" sz="1600" dirty="0" smtClean="0">
              <a:latin typeface="Huawei Sans" panose="020C0503030203020204" pitchFamily="34" charset="0"/>
              <a:cs typeface="Courier New" panose="02070309020205020404" pitchFamily="49" charset="0"/>
            </a:endParaRPr>
          </a:p>
          <a:p>
            <a:pPr fontAlgn="ctr">
              <a:lnSpc>
                <a:spcPct val="120000"/>
              </a:lnSpc>
            </a:pPr>
            <a:r>
              <a:rPr lang="en-US" sz="1600" dirty="0" smtClean="0">
                <a:latin typeface="Huawei Sans" panose="020C0503030203020204" pitchFamily="34" charset="0"/>
              </a:rPr>
              <a:t>All switches on a network must use the same path cost calculation method.</a:t>
            </a:r>
            <a:endParaRPr lang="en-US" sz="1600" dirty="0">
              <a:latin typeface="Huawei Sans" panose="020C0503030203020204" pitchFamily="34" charset="0"/>
            </a:endParaRPr>
          </a:p>
        </p:txBody>
      </p:sp>
      <p:sp>
        <p:nvSpPr>
          <p:cNvPr id="12" name="矩形 11"/>
          <p:cNvSpPr/>
          <p:nvPr/>
        </p:nvSpPr>
        <p:spPr>
          <a:xfrm>
            <a:off x="714417" y="4945345"/>
            <a:ext cx="9864683"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[Huawei-GigabitEthernet0/0/1] </a:t>
            </a:r>
            <a:r>
              <a:rPr lang="en-US" sz="1600" b="1" dirty="0" err="1" smtClean="0">
                <a:latin typeface="Huawei Sans" panose="020C0503030203020204" pitchFamily="34" charset="0"/>
              </a:rPr>
              <a:t>stp</a:t>
            </a:r>
            <a:r>
              <a:rPr lang="en-US" sz="1600" b="1" dirty="0" smtClean="0">
                <a:latin typeface="Huawei Sans" panose="020C0503030203020204" pitchFamily="34" charset="0"/>
              </a:rPr>
              <a:t> cost </a:t>
            </a:r>
            <a:r>
              <a:rPr lang="en-US" sz="1600" i="1" dirty="0" err="1" smtClean="0">
                <a:latin typeface="Huawei Sans" panose="020C0503030203020204" pitchFamily="34" charset="0"/>
              </a:rPr>
              <a:t>cost</a:t>
            </a:r>
            <a:endParaRPr lang="en-US" altLang="zh-CN" sz="1600" i="1" dirty="0">
              <a:latin typeface="Huawei Sans" panose="020C0503030203020204" pitchFamily="34" charset="0"/>
              <a:cs typeface="Courier New" panose="02070309020205020404" pitchFamily="49" charset="0"/>
            </a:endParaRPr>
          </a:p>
        </p:txBody>
      </p:sp>
      <p:sp>
        <p:nvSpPr>
          <p:cNvPr id="13" name="矩形 12"/>
          <p:cNvSpPr/>
          <p:nvPr/>
        </p:nvSpPr>
        <p:spPr>
          <a:xfrm>
            <a:off x="714417" y="5355136"/>
            <a:ext cx="10608699" cy="387798"/>
          </a:xfrm>
          <a:prstGeom prst="rect">
            <a:avLst/>
          </a:prstGeom>
        </p:spPr>
        <p:txBody>
          <a:bodyPr wrap="square">
            <a:spAutoFit/>
          </a:bodyPr>
          <a:lstStyle/>
          <a:p>
            <a:pPr fontAlgn="ctr">
              <a:lnSpc>
                <a:spcPct val="120000"/>
              </a:lnSpc>
            </a:pPr>
            <a:r>
              <a:rPr lang="en-US" sz="1600" dirty="0" smtClean="0">
                <a:latin typeface="Huawei Sans" panose="020C0503030203020204" pitchFamily="34" charset="0"/>
              </a:rPr>
              <a:t>Set the path cost of the port.</a:t>
            </a:r>
            <a:endParaRPr lang="en-US" sz="1600" dirty="0">
              <a:latin typeface="Huawei Sans" panose="020C0503030203020204" pitchFamily="34" charset="0"/>
            </a:endParaRPr>
          </a:p>
        </p:txBody>
      </p:sp>
    </p:spTree>
    <p:extLst>
      <p:ext uri="{BB962C8B-B14F-4D97-AF65-F5344CB8AC3E}">
        <p14:creationId xmlns:p14="http://schemas.microsoft.com/office/powerpoint/2010/main" val="3934162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Basic STP Configuration Commands (3)</a:t>
            </a:r>
            <a:endParaRPr lang="en-US" altLang="zh-CN" dirty="0"/>
          </a:p>
        </p:txBody>
      </p:sp>
      <p:sp>
        <p:nvSpPr>
          <p:cNvPr id="6" name="矩形 5"/>
          <p:cNvSpPr/>
          <p:nvPr/>
        </p:nvSpPr>
        <p:spPr>
          <a:xfrm>
            <a:off x="807052" y="1797459"/>
            <a:ext cx="9750383"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a:t>
            </a:r>
            <a:r>
              <a:rPr lang="en-US" sz="1600" dirty="0">
                <a:latin typeface="Huawei Sans" panose="020C0503030203020204" pitchFamily="34" charset="0"/>
              </a:rPr>
              <a:t>Huawei-GigabitEthernet0/0/1] </a:t>
            </a:r>
            <a:r>
              <a:rPr lang="en-US" sz="1600" b="1" dirty="0" err="1" smtClean="0">
                <a:latin typeface="Huawei Sans" panose="020C0503030203020204" pitchFamily="34" charset="0"/>
              </a:rPr>
              <a:t>stp</a:t>
            </a:r>
            <a:r>
              <a:rPr lang="en-US" sz="1600" b="1" dirty="0" smtClean="0">
                <a:latin typeface="Huawei Sans" panose="020C0503030203020204" pitchFamily="34" charset="0"/>
              </a:rPr>
              <a:t> priority </a:t>
            </a:r>
            <a:r>
              <a:rPr lang="en-US" sz="1600" i="1" dirty="0" err="1" smtClean="0">
                <a:latin typeface="Huawei Sans" panose="020C0503030203020204" pitchFamily="34" charset="0"/>
              </a:rPr>
              <a:t>priority</a:t>
            </a:r>
            <a:endParaRPr lang="en-US" altLang="zh-CN" sz="1600" i="1" dirty="0">
              <a:latin typeface="Huawei Sans" panose="020C0503030203020204" pitchFamily="34" charset="0"/>
              <a:cs typeface="Courier New" panose="02070309020205020404" pitchFamily="49" charset="0"/>
            </a:endParaRPr>
          </a:p>
        </p:txBody>
      </p:sp>
      <p:sp>
        <p:nvSpPr>
          <p:cNvPr id="7" name="矩形 6"/>
          <p:cNvSpPr/>
          <p:nvPr/>
        </p:nvSpPr>
        <p:spPr>
          <a:xfrm>
            <a:off x="360884" y="1365312"/>
            <a:ext cx="11089232" cy="338554"/>
          </a:xfrm>
          <a:prstGeom prst="rect">
            <a:avLst/>
          </a:prstGeom>
        </p:spPr>
        <p:txBody>
          <a:bodyPr wrap="square">
            <a:spAutoFit/>
          </a:bodyPr>
          <a:lstStyle/>
          <a:p>
            <a:pPr marL="342900" indent="-342900" fontAlgn="ctr">
              <a:buFont typeface="+mj-lt"/>
              <a:buAutoNum type="arabicPeriod"/>
            </a:pPr>
            <a:r>
              <a:rPr lang="en-US" sz="1600" dirty="0" smtClean="0">
                <a:latin typeface="Huawei Sans" panose="020C0503030203020204" pitchFamily="34" charset="0"/>
              </a:rPr>
              <a:t>(Optional) Configure a priority for a port.</a:t>
            </a:r>
            <a:endParaRPr lang="en-US" altLang="zh-CN" sz="1600" dirty="0">
              <a:latin typeface="Huawei Sans" panose="020C0503030203020204" pitchFamily="34" charset="0"/>
              <a:cs typeface="Courier New" panose="02070309020205020404" pitchFamily="49" charset="0"/>
            </a:endParaRPr>
          </a:p>
        </p:txBody>
      </p:sp>
      <p:sp>
        <p:nvSpPr>
          <p:cNvPr id="9" name="矩形 8"/>
          <p:cNvSpPr/>
          <p:nvPr/>
        </p:nvSpPr>
        <p:spPr>
          <a:xfrm>
            <a:off x="689019" y="2229606"/>
            <a:ext cx="10608699" cy="400110"/>
          </a:xfrm>
          <a:prstGeom prst="rect">
            <a:avLst/>
          </a:prstGeom>
        </p:spPr>
        <p:txBody>
          <a:bodyPr wrap="square">
            <a:spAutoFit/>
          </a:bodyPr>
          <a:lstStyle/>
          <a:p>
            <a:pPr fontAlgn="ctr">
              <a:lnSpc>
                <a:spcPts val="2400"/>
              </a:lnSpc>
            </a:pPr>
            <a:r>
              <a:rPr lang="en-US" sz="1600" dirty="0" smtClean="0">
                <a:latin typeface="Huawei Sans" panose="020C0503030203020204" pitchFamily="34" charset="0"/>
              </a:rPr>
              <a:t>Configure a priority for a port. By default, the priority of a switch port is 128.</a:t>
            </a:r>
            <a:endParaRPr lang="en-US" sz="1600" dirty="0">
              <a:latin typeface="Huawei Sans" panose="020C0503030203020204" pitchFamily="34" charset="0"/>
            </a:endParaRPr>
          </a:p>
        </p:txBody>
      </p:sp>
      <p:sp>
        <p:nvSpPr>
          <p:cNvPr id="11" name="矩形 10"/>
          <p:cNvSpPr/>
          <p:nvPr/>
        </p:nvSpPr>
        <p:spPr>
          <a:xfrm>
            <a:off x="807052" y="3248881"/>
            <a:ext cx="9750383" cy="338554"/>
          </a:xfrm>
          <a:prstGeom prst="rect">
            <a:avLst/>
          </a:prstGeom>
          <a:solidFill>
            <a:srgbClr val="F4FBFE"/>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stp</a:t>
            </a:r>
            <a:r>
              <a:rPr lang="en-US" sz="1600" b="1" dirty="0" smtClean="0">
                <a:latin typeface="Huawei Sans" panose="020C0503030203020204" pitchFamily="34" charset="0"/>
              </a:rPr>
              <a:t> enable</a:t>
            </a:r>
            <a:endParaRPr lang="en-US" altLang="zh-CN" sz="1600" i="1" dirty="0">
              <a:latin typeface="Huawei Sans" panose="020C0503030203020204" pitchFamily="34" charset="0"/>
              <a:cs typeface="Courier New" panose="02070309020205020404" pitchFamily="49" charset="0"/>
            </a:endParaRPr>
          </a:p>
        </p:txBody>
      </p:sp>
      <p:sp>
        <p:nvSpPr>
          <p:cNvPr id="17" name="矩形 16"/>
          <p:cNvSpPr/>
          <p:nvPr/>
        </p:nvSpPr>
        <p:spPr>
          <a:xfrm>
            <a:off x="360884" y="2816734"/>
            <a:ext cx="11089232" cy="338554"/>
          </a:xfrm>
          <a:prstGeom prst="rect">
            <a:avLst/>
          </a:prstGeom>
        </p:spPr>
        <p:txBody>
          <a:bodyPr wrap="square">
            <a:spAutoFit/>
          </a:bodyPr>
          <a:lstStyle/>
          <a:p>
            <a:pPr marL="342900" indent="-342900" fontAlgn="ctr">
              <a:buFont typeface="+mj-lt"/>
              <a:buAutoNum type="arabicPeriod" startAt="2"/>
            </a:pPr>
            <a:r>
              <a:rPr lang="en-US" sz="1600" dirty="0" smtClean="0">
                <a:latin typeface="Huawei Sans" panose="020C0503030203020204" pitchFamily="34" charset="0"/>
              </a:rPr>
              <a:t>Enable STP, </a:t>
            </a:r>
            <a:r>
              <a:rPr lang="en-US" altLang="zh-CN" sz="1600" dirty="0" smtClean="0">
                <a:latin typeface="Huawei Sans" panose="020C0503030203020204" pitchFamily="34" charset="0"/>
              </a:rPr>
              <a:t>RSTP, </a:t>
            </a:r>
            <a:r>
              <a:rPr lang="en-US" sz="1600" dirty="0" smtClean="0">
                <a:latin typeface="Huawei Sans" panose="020C0503030203020204" pitchFamily="34" charset="0"/>
              </a:rPr>
              <a:t>or MSTP.</a:t>
            </a:r>
            <a:endParaRPr lang="en-US" altLang="zh-CN" sz="1600" dirty="0">
              <a:latin typeface="Huawei Sans" panose="020C0503030203020204" pitchFamily="34" charset="0"/>
              <a:cs typeface="Courier New" panose="02070309020205020404" pitchFamily="49" charset="0"/>
            </a:endParaRPr>
          </a:p>
        </p:txBody>
      </p:sp>
      <p:sp>
        <p:nvSpPr>
          <p:cNvPr id="18" name="矩形 17"/>
          <p:cNvSpPr/>
          <p:nvPr/>
        </p:nvSpPr>
        <p:spPr>
          <a:xfrm>
            <a:off x="689019" y="3681028"/>
            <a:ext cx="10608699" cy="400110"/>
          </a:xfrm>
          <a:prstGeom prst="rect">
            <a:avLst/>
          </a:prstGeom>
        </p:spPr>
        <p:txBody>
          <a:bodyPr wrap="square">
            <a:spAutoFit/>
          </a:bodyPr>
          <a:lstStyle/>
          <a:p>
            <a:pPr fontAlgn="ctr">
              <a:lnSpc>
                <a:spcPts val="2400"/>
              </a:lnSpc>
            </a:pPr>
            <a:r>
              <a:rPr lang="en-US" sz="1600" dirty="0" smtClean="0">
                <a:latin typeface="Huawei Sans" panose="020C0503030203020204" pitchFamily="34" charset="0"/>
              </a:rPr>
              <a:t>Enable </a:t>
            </a:r>
            <a:r>
              <a:rPr lang="en-US" altLang="zh-CN" sz="1600" dirty="0">
                <a:latin typeface="Huawei Sans" panose="020C0503030203020204" pitchFamily="34" charset="0"/>
              </a:rPr>
              <a:t>STP, RSTP, or MSTP </a:t>
            </a:r>
            <a:r>
              <a:rPr lang="en-US" sz="1600" dirty="0" smtClean="0">
                <a:latin typeface="Huawei Sans" panose="020C0503030203020204" pitchFamily="34" charset="0"/>
              </a:rPr>
              <a:t>on a switch. By default, </a:t>
            </a:r>
            <a:r>
              <a:rPr lang="en-US" altLang="zh-CN" sz="1600" dirty="0">
                <a:latin typeface="Huawei Sans" panose="020C0503030203020204" pitchFamily="34" charset="0"/>
              </a:rPr>
              <a:t>STP, RSTP, or MSTP </a:t>
            </a:r>
            <a:r>
              <a:rPr lang="en-US" sz="1600" dirty="0" smtClean="0">
                <a:latin typeface="Huawei Sans" panose="020C0503030203020204" pitchFamily="34" charset="0"/>
              </a:rPr>
              <a:t>is enabled on a switch.</a:t>
            </a:r>
            <a:endParaRPr lang="en-US" sz="1600" dirty="0">
              <a:latin typeface="Huawei Sans" panose="020C0503030203020204" pitchFamily="34" charset="0"/>
            </a:endParaRPr>
          </a:p>
        </p:txBody>
      </p:sp>
    </p:spTree>
    <p:extLst>
      <p:ext uri="{BB962C8B-B14F-4D97-AF65-F5344CB8AC3E}">
        <p14:creationId xmlns:p14="http://schemas.microsoft.com/office/powerpoint/2010/main" val="162648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Case 1: Basic STP Configurations</a:t>
            </a:r>
            <a:endParaRPr lang="en-US" altLang="zh-CN" dirty="0"/>
          </a:p>
        </p:txBody>
      </p:sp>
      <p:sp>
        <p:nvSpPr>
          <p:cNvPr id="21" name="文本框 20"/>
          <p:cNvSpPr txBox="1"/>
          <p:nvPr/>
        </p:nvSpPr>
        <p:spPr>
          <a:xfrm>
            <a:off x="918091" y="4633359"/>
            <a:ext cx="5268848" cy="1400383"/>
          </a:xfrm>
          <a:prstGeom prst="rect">
            <a:avLst/>
          </a:prstGeom>
          <a:noFill/>
        </p:spPr>
        <p:txBody>
          <a:bodyPr wrap="square" rtlCol="0">
            <a:spAutoFit/>
          </a:bodyPr>
          <a:lstStyle/>
          <a:p>
            <a:pPr marL="185738" indent="-185738" fontAlgn="ctr">
              <a:lnSpc>
                <a:spcPts val="2400"/>
              </a:lnSpc>
              <a:spcBef>
                <a:spcPts val="0"/>
              </a:spcBef>
              <a:spcAft>
                <a:spcPts val="600"/>
              </a:spcAft>
              <a:buFont typeface="Arial" panose="020B0604020202020204" pitchFamily="34" charset="0"/>
              <a:buChar char="•"/>
            </a:pPr>
            <a:r>
              <a:rPr lang="en-US" sz="1800" dirty="0" smtClean="0">
                <a:solidFill>
                  <a:prstClr val="black"/>
                </a:solidFill>
                <a:latin typeface="Huawei Sans" panose="020C0503030203020204" pitchFamily="34" charset="0"/>
              </a:rPr>
              <a:t>Deploy STP on the three switches to eliminate Layer 2 loops on the network.</a:t>
            </a:r>
            <a:endParaRPr lang="en-US" altLang="zh-CN" sz="1800" dirty="0" smtClean="0">
              <a:solidFill>
                <a:prstClr val="black"/>
              </a:solidFill>
              <a:latin typeface="Huawei Sans" panose="020C0503030203020204" pitchFamily="34" charset="0"/>
            </a:endParaRPr>
          </a:p>
          <a:p>
            <a:pPr marL="185738" indent="-185738" fontAlgn="ctr">
              <a:lnSpc>
                <a:spcPts val="2400"/>
              </a:lnSpc>
              <a:spcBef>
                <a:spcPts val="0"/>
              </a:spcBef>
              <a:spcAft>
                <a:spcPts val="600"/>
              </a:spcAft>
              <a:buFont typeface="Arial" panose="020B0604020202020204" pitchFamily="34" charset="0"/>
              <a:buChar char="•"/>
            </a:pPr>
            <a:r>
              <a:rPr lang="en-US" sz="1800" dirty="0" smtClean="0">
                <a:solidFill>
                  <a:prstClr val="black"/>
                </a:solidFill>
                <a:latin typeface="Huawei Sans" panose="020C0503030203020204" pitchFamily="34" charset="0"/>
              </a:rPr>
              <a:t>Configure SW1 as the root bridge and block GE0/0/22 on SW3.</a:t>
            </a:r>
            <a:endParaRPr lang="en-US" altLang="zh-CN" sz="1800" dirty="0">
              <a:solidFill>
                <a:prstClr val="black"/>
              </a:solidFill>
              <a:latin typeface="Huawei Sans" panose="020C0503030203020204" pitchFamily="34" charset="0"/>
            </a:endParaRPr>
          </a:p>
        </p:txBody>
      </p:sp>
      <p:sp>
        <p:nvSpPr>
          <p:cNvPr id="22" name="文本框 21"/>
          <p:cNvSpPr txBox="1"/>
          <p:nvPr/>
        </p:nvSpPr>
        <p:spPr>
          <a:xfrm>
            <a:off x="7197848" y="1695135"/>
            <a:ext cx="2822452" cy="1015663"/>
          </a:xfrm>
          <a:prstGeom prst="rect">
            <a:avLst/>
          </a:prstGeom>
          <a:solidFill>
            <a:srgbClr val="F4FBFE"/>
          </a:solidFill>
          <a:ln>
            <a:solidFill>
              <a:srgbClr val="99DFF9"/>
            </a:solidFill>
          </a:ln>
        </p:spPr>
        <p:txBody>
          <a:bodyPr wrap="square" rtlCol="0">
            <a:spAutoFit/>
          </a:bodyPr>
          <a:lstStyle/>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[SW1]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mode </a:t>
            </a:r>
            <a:r>
              <a:rPr lang="en-US" sz="1400" b="1" dirty="0" err="1" smtClean="0">
                <a:solidFill>
                  <a:prstClr val="black"/>
                </a:solidFill>
                <a:latin typeface="Huawei Sans" panose="020C0503030203020204" pitchFamily="34" charset="0"/>
              </a:rPr>
              <a:t>stp</a:t>
            </a:r>
            <a:endParaRPr lang="en-US" altLang="zh-CN" sz="1400" b="1" dirty="0" smtClean="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[SW1]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enable</a:t>
            </a: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[SW1]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priority 0</a:t>
            </a:r>
            <a:endParaRPr lang="en-US" altLang="zh-CN" sz="1400" b="1" dirty="0">
              <a:solidFill>
                <a:prstClr val="black"/>
              </a:solidFill>
              <a:latin typeface="Huawei Sans" panose="020C0503030203020204" pitchFamily="34" charset="0"/>
              <a:cs typeface="Courier New" panose="02070309020205020404" pitchFamily="49" charset="0"/>
            </a:endParaRPr>
          </a:p>
        </p:txBody>
      </p:sp>
      <p:sp>
        <p:nvSpPr>
          <p:cNvPr id="24" name="文本框 23"/>
          <p:cNvSpPr txBox="1"/>
          <p:nvPr/>
        </p:nvSpPr>
        <p:spPr>
          <a:xfrm>
            <a:off x="7197848" y="3309316"/>
            <a:ext cx="2822452" cy="1015663"/>
          </a:xfrm>
          <a:prstGeom prst="rect">
            <a:avLst/>
          </a:prstGeom>
          <a:solidFill>
            <a:srgbClr val="F4FBFE"/>
          </a:solidFill>
          <a:ln>
            <a:solidFill>
              <a:srgbClr val="99DFF9"/>
            </a:solidFill>
          </a:ln>
        </p:spPr>
        <p:txBody>
          <a:bodyPr wrap="square" rtlCol="0">
            <a:spAutoFit/>
          </a:bodyPr>
          <a:lstStyle/>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[SW2]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mode </a:t>
            </a:r>
            <a:r>
              <a:rPr lang="en-US" sz="1400" b="1" dirty="0" err="1" smtClean="0">
                <a:solidFill>
                  <a:prstClr val="black"/>
                </a:solidFill>
                <a:latin typeface="Huawei Sans" panose="020C0503030203020204" pitchFamily="34" charset="0"/>
              </a:rPr>
              <a:t>stp</a:t>
            </a:r>
            <a:endParaRPr lang="en-US" altLang="zh-CN" sz="1400" b="1" dirty="0" smtClean="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[SW2]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enable</a:t>
            </a: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[SW2]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priority 4096</a:t>
            </a:r>
            <a:endParaRPr lang="en-US" altLang="zh-CN" sz="1400" b="1" dirty="0">
              <a:solidFill>
                <a:prstClr val="black"/>
              </a:solidFill>
              <a:latin typeface="Huawei Sans" panose="020C0503030203020204" pitchFamily="34" charset="0"/>
              <a:cs typeface="Courier New" panose="02070309020205020404" pitchFamily="49" charset="0"/>
            </a:endParaRPr>
          </a:p>
        </p:txBody>
      </p:sp>
      <p:sp>
        <p:nvSpPr>
          <p:cNvPr id="25" name="文本框 24"/>
          <p:cNvSpPr txBox="1"/>
          <p:nvPr/>
        </p:nvSpPr>
        <p:spPr>
          <a:xfrm>
            <a:off x="7197848" y="4923497"/>
            <a:ext cx="2822452" cy="707886"/>
          </a:xfrm>
          <a:prstGeom prst="rect">
            <a:avLst/>
          </a:prstGeom>
          <a:solidFill>
            <a:srgbClr val="F4FBFE"/>
          </a:solidFill>
          <a:ln>
            <a:solidFill>
              <a:srgbClr val="99DFF9"/>
            </a:solidFill>
          </a:ln>
        </p:spPr>
        <p:txBody>
          <a:bodyPr wrap="square" rtlCol="0">
            <a:spAutoFit/>
          </a:bodyPr>
          <a:lstStyle/>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[SW3]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mode </a:t>
            </a:r>
            <a:r>
              <a:rPr lang="en-US" sz="1400" b="1" dirty="0" err="1" smtClean="0">
                <a:solidFill>
                  <a:prstClr val="black"/>
                </a:solidFill>
                <a:latin typeface="Huawei Sans" panose="020C0503030203020204" pitchFamily="34" charset="0"/>
              </a:rPr>
              <a:t>stp</a:t>
            </a:r>
            <a:endParaRPr lang="en-US" altLang="zh-CN" sz="1400" b="1" dirty="0" smtClean="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[SW3]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a:t>
            </a:r>
            <a:r>
              <a:rPr lang="en-US" sz="1400" b="1" dirty="0" smtClean="0">
                <a:solidFill>
                  <a:prstClr val="black"/>
                </a:solidFill>
                <a:latin typeface="Huawei Sans" panose="020C0503030203020204" pitchFamily="34" charset="0"/>
              </a:rPr>
              <a:t>enable</a:t>
            </a:r>
            <a:endParaRPr lang="en-US" sz="1400" b="1" dirty="0" smtClean="0">
              <a:solidFill>
                <a:prstClr val="black"/>
              </a:solidFill>
              <a:latin typeface="Huawei Sans" panose="020C0503030203020204" pitchFamily="34" charset="0"/>
            </a:endParaRPr>
          </a:p>
        </p:txBody>
      </p:sp>
      <p:sp>
        <p:nvSpPr>
          <p:cNvPr id="26" name="文本框 25"/>
          <p:cNvSpPr txBox="1"/>
          <p:nvPr/>
        </p:nvSpPr>
        <p:spPr>
          <a:xfrm>
            <a:off x="7197295" y="1265474"/>
            <a:ext cx="197522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SW1 configuration:</a:t>
            </a:r>
            <a:endParaRPr lang="en-US" altLang="zh-CN" sz="1600" dirty="0">
              <a:solidFill>
                <a:prstClr val="black"/>
              </a:solidFill>
              <a:latin typeface="Huawei Sans" panose="020C0503030203020204" pitchFamily="34" charset="0"/>
            </a:endParaRPr>
          </a:p>
        </p:txBody>
      </p:sp>
      <p:sp>
        <p:nvSpPr>
          <p:cNvPr id="27" name="文本框 26"/>
          <p:cNvSpPr txBox="1"/>
          <p:nvPr/>
        </p:nvSpPr>
        <p:spPr>
          <a:xfrm>
            <a:off x="7197295" y="2879655"/>
            <a:ext cx="197522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SW2 configuration:</a:t>
            </a:r>
            <a:endParaRPr lang="en-US" altLang="zh-CN" sz="1600" dirty="0">
              <a:solidFill>
                <a:prstClr val="black"/>
              </a:solidFill>
              <a:latin typeface="Huawei Sans" panose="020C0503030203020204" pitchFamily="34" charset="0"/>
            </a:endParaRPr>
          </a:p>
        </p:txBody>
      </p:sp>
      <p:sp>
        <p:nvSpPr>
          <p:cNvPr id="28" name="文本框 27"/>
          <p:cNvSpPr txBox="1"/>
          <p:nvPr/>
        </p:nvSpPr>
        <p:spPr>
          <a:xfrm>
            <a:off x="7197295" y="4485094"/>
            <a:ext cx="197522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SW3 configuration:</a:t>
            </a:r>
            <a:endParaRPr lang="en-US" altLang="zh-CN" sz="1600" dirty="0">
              <a:solidFill>
                <a:prstClr val="black"/>
              </a:solidFill>
              <a:latin typeface="Huawei Sans" panose="020C0503030203020204" pitchFamily="34" charset="0"/>
            </a:endParaRPr>
          </a:p>
        </p:txBody>
      </p:sp>
      <p:grpSp>
        <p:nvGrpSpPr>
          <p:cNvPr id="34" name="组合 33"/>
          <p:cNvGrpSpPr/>
          <p:nvPr/>
        </p:nvGrpSpPr>
        <p:grpSpPr>
          <a:xfrm>
            <a:off x="1040335" y="1701509"/>
            <a:ext cx="5751156" cy="2625904"/>
            <a:chOff x="579851" y="1427019"/>
            <a:chExt cx="5751156" cy="2625904"/>
          </a:xfrm>
        </p:grpSpPr>
        <p:grpSp>
          <p:nvGrpSpPr>
            <p:cNvPr id="20" name="组合 19"/>
            <p:cNvGrpSpPr/>
            <p:nvPr/>
          </p:nvGrpSpPr>
          <p:grpSpPr>
            <a:xfrm>
              <a:off x="1449523" y="1746565"/>
              <a:ext cx="4043676" cy="2186491"/>
              <a:chOff x="1940758" y="1746565"/>
              <a:chExt cx="3013742" cy="1759759"/>
            </a:xfrm>
          </p:grpSpPr>
          <p:grpSp>
            <p:nvGrpSpPr>
              <p:cNvPr id="4" name="组合 3"/>
              <p:cNvGrpSpPr/>
              <p:nvPr/>
            </p:nvGrpSpPr>
            <p:grpSpPr>
              <a:xfrm flipV="1">
                <a:off x="2074814" y="1807251"/>
                <a:ext cx="2745630" cy="1699073"/>
                <a:chOff x="6600056" y="4353447"/>
                <a:chExt cx="1296144" cy="833967"/>
              </a:xfrm>
            </p:grpSpPr>
            <p:cxnSp>
              <p:nvCxnSpPr>
                <p:cNvPr id="5" name="直接连接符 4"/>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flipH="1">
                <a:off x="1940758" y="1746565"/>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579851" y="1546198"/>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12" name="文本框 11"/>
            <p:cNvSpPr txBox="1"/>
            <p:nvPr/>
          </p:nvSpPr>
          <p:spPr>
            <a:xfrm>
              <a:off x="5702309" y="1546198"/>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13" name="文本框 12"/>
            <p:cNvSpPr txBox="1"/>
            <p:nvPr/>
          </p:nvSpPr>
          <p:spPr>
            <a:xfrm>
              <a:off x="3732632" y="3681670"/>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14" name="文本框 13"/>
            <p:cNvSpPr txBox="1"/>
            <p:nvPr/>
          </p:nvSpPr>
          <p:spPr>
            <a:xfrm>
              <a:off x="1770169" y="1427019"/>
              <a:ext cx="105189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GE0/0/24</a:t>
              </a:r>
              <a:endParaRPr lang="en-US" altLang="zh-CN" sz="1600" dirty="0">
                <a:solidFill>
                  <a:prstClr val="black"/>
                </a:solidFill>
                <a:latin typeface="Huawei Sans" panose="020C0503030203020204" pitchFamily="34" charset="0"/>
                <a:ea typeface="微软雅黑"/>
              </a:endParaRPr>
            </a:p>
          </p:txBody>
        </p:sp>
        <p:sp>
          <p:nvSpPr>
            <p:cNvPr id="15" name="文本框 14"/>
            <p:cNvSpPr txBox="1"/>
            <p:nvPr/>
          </p:nvSpPr>
          <p:spPr>
            <a:xfrm>
              <a:off x="4156615" y="1427019"/>
              <a:ext cx="105189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GE0/0/24</a:t>
              </a:r>
              <a:endParaRPr lang="en-US" altLang="zh-CN" sz="1600" dirty="0">
                <a:solidFill>
                  <a:prstClr val="black"/>
                </a:solidFill>
                <a:latin typeface="Huawei Sans" panose="020C0503030203020204" pitchFamily="34" charset="0"/>
                <a:ea typeface="微软雅黑"/>
              </a:endParaRPr>
            </a:p>
          </p:txBody>
        </p:sp>
        <p:sp>
          <p:nvSpPr>
            <p:cNvPr id="16" name="文本框 15"/>
            <p:cNvSpPr txBox="1"/>
            <p:nvPr/>
          </p:nvSpPr>
          <p:spPr>
            <a:xfrm rot="2968301">
              <a:off x="1333560" y="2213854"/>
              <a:ext cx="105189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GE0/0/23</a:t>
              </a:r>
              <a:endParaRPr lang="en-US" altLang="zh-CN" sz="1600" dirty="0">
                <a:solidFill>
                  <a:prstClr val="black"/>
                </a:solidFill>
                <a:latin typeface="Huawei Sans" panose="020C0503030203020204" pitchFamily="34" charset="0"/>
                <a:ea typeface="微软雅黑"/>
              </a:endParaRPr>
            </a:p>
          </p:txBody>
        </p:sp>
        <p:sp>
          <p:nvSpPr>
            <p:cNvPr id="17" name="文本框 16"/>
            <p:cNvSpPr txBox="1"/>
            <p:nvPr/>
          </p:nvSpPr>
          <p:spPr>
            <a:xfrm rot="18662468">
              <a:off x="4487111" y="2249121"/>
              <a:ext cx="105189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GE0/0/23</a:t>
              </a:r>
              <a:endParaRPr lang="en-US" altLang="zh-CN" sz="1600" dirty="0">
                <a:solidFill>
                  <a:prstClr val="black"/>
                </a:solidFill>
                <a:latin typeface="Huawei Sans" panose="020C0503030203020204" pitchFamily="34" charset="0"/>
                <a:ea typeface="微软雅黑"/>
              </a:endParaRPr>
            </a:p>
          </p:txBody>
        </p:sp>
        <p:sp>
          <p:nvSpPr>
            <p:cNvPr id="18" name="文本框 17"/>
            <p:cNvSpPr txBox="1"/>
            <p:nvPr/>
          </p:nvSpPr>
          <p:spPr>
            <a:xfrm rot="2990464">
              <a:off x="2465434" y="2946290"/>
              <a:ext cx="105189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GE0/0/21</a:t>
              </a:r>
              <a:endParaRPr lang="en-US" altLang="zh-CN" sz="1600" dirty="0">
                <a:solidFill>
                  <a:prstClr val="black"/>
                </a:solidFill>
                <a:latin typeface="Huawei Sans" panose="020C0503030203020204" pitchFamily="34" charset="0"/>
                <a:ea typeface="微软雅黑"/>
              </a:endParaRPr>
            </a:p>
          </p:txBody>
        </p:sp>
        <p:sp>
          <p:nvSpPr>
            <p:cNvPr id="19" name="文本框 18"/>
            <p:cNvSpPr txBox="1"/>
            <p:nvPr/>
          </p:nvSpPr>
          <p:spPr>
            <a:xfrm rot="18631770">
              <a:off x="3450050" y="2940004"/>
              <a:ext cx="1051891" cy="338554"/>
            </a:xfrm>
            <a:prstGeom prst="rect">
              <a:avLst/>
            </a:prstGeom>
            <a:noFill/>
          </p:spPr>
          <p:txBody>
            <a:bodyPr wrap="non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GE0/0/22</a:t>
              </a:r>
              <a:endParaRPr lang="en-US" altLang="zh-CN" sz="1600" dirty="0">
                <a:solidFill>
                  <a:prstClr val="black"/>
                </a:solidFill>
                <a:latin typeface="Huawei Sans" panose="020C0503030203020204" pitchFamily="34" charset="0"/>
                <a:ea typeface="微软雅黑"/>
              </a:endParaRPr>
            </a:p>
          </p:txBody>
        </p:sp>
        <p:grpSp>
          <p:nvGrpSpPr>
            <p:cNvPr id="23" name="组合 22"/>
            <p:cNvGrpSpPr/>
            <p:nvPr/>
          </p:nvGrpSpPr>
          <p:grpSpPr>
            <a:xfrm>
              <a:off x="1216269" y="1513890"/>
              <a:ext cx="4510185" cy="2539033"/>
              <a:chOff x="1216269" y="1513890"/>
              <a:chExt cx="4510185" cy="2539033"/>
            </a:xfrm>
          </p:grpSpPr>
          <p:pic>
            <p:nvPicPr>
              <p:cNvPr id="31" name="图片 76" descr="接入交换机.png"/>
              <p:cNvPicPr>
                <a:picLocks noChangeAspect="1"/>
              </p:cNvPicPr>
              <p:nvPr/>
            </p:nvPicPr>
            <p:blipFill>
              <a:blip r:embed="rId3" cstate="print"/>
              <a:stretch>
                <a:fillRect/>
              </a:stretch>
            </p:blipFill>
            <p:spPr>
              <a:xfrm>
                <a:off x="1216269" y="1513890"/>
                <a:ext cx="540000" cy="441818"/>
              </a:xfrm>
              <a:prstGeom prst="rect">
                <a:avLst/>
              </a:prstGeom>
            </p:spPr>
          </p:pic>
          <p:pic>
            <p:nvPicPr>
              <p:cNvPr id="32" name="图片 76" descr="接入交换机.png"/>
              <p:cNvPicPr>
                <a:picLocks noChangeAspect="1"/>
              </p:cNvPicPr>
              <p:nvPr/>
            </p:nvPicPr>
            <p:blipFill>
              <a:blip r:embed="rId3" cstate="print"/>
              <a:stretch>
                <a:fillRect/>
              </a:stretch>
            </p:blipFill>
            <p:spPr>
              <a:xfrm>
                <a:off x="5186454" y="1513890"/>
                <a:ext cx="540000" cy="441818"/>
              </a:xfrm>
              <a:prstGeom prst="rect">
                <a:avLst/>
              </a:prstGeom>
            </p:spPr>
          </p:pic>
          <p:pic>
            <p:nvPicPr>
              <p:cNvPr id="33" name="图片 76" descr="接入交换机.png"/>
              <p:cNvPicPr>
                <a:picLocks noChangeAspect="1"/>
              </p:cNvPicPr>
              <p:nvPr/>
            </p:nvPicPr>
            <p:blipFill>
              <a:blip r:embed="rId3" cstate="print"/>
              <a:stretch>
                <a:fillRect/>
              </a:stretch>
            </p:blipFill>
            <p:spPr>
              <a:xfrm>
                <a:off x="3201361" y="3611105"/>
                <a:ext cx="540000" cy="441818"/>
              </a:xfrm>
              <a:prstGeom prst="rect">
                <a:avLst/>
              </a:prstGeom>
            </p:spPr>
          </p:pic>
        </p:grpSp>
      </p:grpSp>
    </p:spTree>
    <p:extLst>
      <p:ext uri="{BB962C8B-B14F-4D97-AF65-F5344CB8AC3E}">
        <p14:creationId xmlns:p14="http://schemas.microsoft.com/office/powerpoint/2010/main" val="2758132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Case 1: Basic STP Configurations</a:t>
            </a:r>
            <a:endParaRPr lang="en-US" dirty="0"/>
          </a:p>
        </p:txBody>
      </p:sp>
      <p:sp>
        <p:nvSpPr>
          <p:cNvPr id="22" name="文本框 21"/>
          <p:cNvSpPr txBox="1"/>
          <p:nvPr/>
        </p:nvSpPr>
        <p:spPr>
          <a:xfrm>
            <a:off x="1650153" y="2996952"/>
            <a:ext cx="7989148" cy="1323439"/>
          </a:xfrm>
          <a:prstGeom prst="rect">
            <a:avLst/>
          </a:prstGeom>
          <a:solidFill>
            <a:srgbClr val="F4FBFE"/>
          </a:solidFill>
          <a:ln>
            <a:solidFill>
              <a:srgbClr val="99DFF9"/>
            </a:solidFill>
          </a:ln>
        </p:spPr>
        <p:txBody>
          <a:bodyPr wrap="square" rtlCol="0">
            <a:spAutoFit/>
          </a:bodyPr>
          <a:lstStyle/>
          <a:p>
            <a:pPr fontAlgn="ctr">
              <a:lnSpc>
                <a:spcPts val="2400"/>
              </a:lnSpc>
              <a:spcBef>
                <a:spcPts val="0"/>
              </a:spcBef>
              <a:spcAft>
                <a:spcPts val="0"/>
              </a:spcAft>
            </a:pPr>
            <a:r>
              <a:rPr lang="en-US" sz="1400" dirty="0" smtClean="0">
                <a:solidFill>
                  <a:prstClr val="black"/>
                </a:solidFill>
                <a:latin typeface="Huawei Sans" panose="020C0503030203020204" pitchFamily="34" charset="0"/>
              </a:rPr>
              <a:t>&lt;SW3&gt; </a:t>
            </a:r>
            <a:r>
              <a:rPr lang="en-US" sz="1400" b="1" dirty="0" smtClean="0">
                <a:solidFill>
                  <a:prstClr val="black"/>
                </a:solidFill>
                <a:latin typeface="Huawei Sans" panose="020C0503030203020204" pitchFamily="34" charset="0"/>
              </a:rPr>
              <a:t>display </a:t>
            </a:r>
            <a:r>
              <a:rPr lang="en-US" sz="1400" b="1" dirty="0" err="1" smtClean="0">
                <a:solidFill>
                  <a:prstClr val="black"/>
                </a:solidFill>
                <a:latin typeface="Huawei Sans" panose="020C0503030203020204" pitchFamily="34" charset="0"/>
              </a:rPr>
              <a:t>stp</a:t>
            </a:r>
            <a:r>
              <a:rPr lang="en-US" sz="1400" b="1" dirty="0" smtClean="0">
                <a:solidFill>
                  <a:prstClr val="black"/>
                </a:solidFill>
                <a:latin typeface="Huawei Sans" panose="020C0503030203020204" pitchFamily="34" charset="0"/>
              </a:rPr>
              <a:t> brief</a:t>
            </a:r>
            <a:r>
              <a:rPr lang="en-US" sz="1400" dirty="0" smtClean="0">
                <a:solidFill>
                  <a:prstClr val="black"/>
                </a:solidFill>
                <a:latin typeface="Huawei Sans" panose="020C0503030203020204" pitchFamily="34" charset="0"/>
              </a:rPr>
              <a:t> </a:t>
            </a: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 MSTID	Port                      		Role	STP State    	Protection</a:t>
            </a:r>
            <a:endParaRPr lang="en-US" altLang="zh-CN" sz="1400" dirty="0" smtClean="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   0  	GigabitEthernet0/0/21 	ROOT  	</a:t>
            </a:r>
            <a:r>
              <a:rPr lang="en-US" sz="1400" dirty="0" smtClean="0">
                <a:solidFill>
                  <a:srgbClr val="EC7061"/>
                </a:solidFill>
                <a:latin typeface="Huawei Sans" panose="020C0503030203020204" pitchFamily="34" charset="0"/>
              </a:rPr>
              <a:t>FORWARDING</a:t>
            </a:r>
            <a:r>
              <a:rPr lang="en-US" sz="1400" dirty="0" smtClean="0">
                <a:solidFill>
                  <a:prstClr val="black"/>
                </a:solidFill>
                <a:latin typeface="Huawei Sans" panose="020C0503030203020204" pitchFamily="34" charset="0"/>
              </a:rPr>
              <a:t> 	NONE</a:t>
            </a:r>
            <a:endParaRPr lang="en-US" altLang="zh-CN" sz="1400" dirty="0" smtClean="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400" dirty="0" smtClean="0">
                <a:solidFill>
                  <a:prstClr val="black"/>
                </a:solidFill>
                <a:latin typeface="Huawei Sans" panose="020C0503030203020204" pitchFamily="34" charset="0"/>
              </a:rPr>
              <a:t>   0  	GigabitEthernet0/0/22  	ALTE  	</a:t>
            </a:r>
            <a:r>
              <a:rPr lang="en-US" sz="1400" dirty="0" smtClean="0">
                <a:solidFill>
                  <a:srgbClr val="EC7061"/>
                </a:solidFill>
                <a:latin typeface="Huawei Sans" panose="020C0503030203020204" pitchFamily="34" charset="0"/>
              </a:rPr>
              <a:t>DISCARDING</a:t>
            </a:r>
            <a:r>
              <a:rPr lang="en-US" sz="1400" dirty="0" smtClean="0">
                <a:solidFill>
                  <a:srgbClr val="C00000"/>
                </a:solidFill>
                <a:latin typeface="Huawei Sans" panose="020C0503030203020204" pitchFamily="34" charset="0"/>
              </a:rPr>
              <a:t>   </a:t>
            </a:r>
            <a:r>
              <a:rPr lang="en-US" sz="1400" dirty="0" smtClean="0">
                <a:solidFill>
                  <a:prstClr val="black"/>
                </a:solidFill>
                <a:latin typeface="Huawei Sans" panose="020C0503030203020204" pitchFamily="34" charset="0"/>
              </a:rPr>
              <a:t>	NONE</a:t>
            </a:r>
            <a:endParaRPr lang="en-US" altLang="zh-CN" sz="1400" dirty="0">
              <a:solidFill>
                <a:prstClr val="black"/>
              </a:solidFill>
              <a:latin typeface="Huawei Sans" panose="020C0503030203020204" pitchFamily="34" charset="0"/>
              <a:cs typeface="Courier New" panose="02070309020205020404" pitchFamily="49" charset="0"/>
            </a:endParaRPr>
          </a:p>
        </p:txBody>
      </p:sp>
      <p:sp>
        <p:nvSpPr>
          <p:cNvPr id="26" name="文本框 25"/>
          <p:cNvSpPr txBox="1"/>
          <p:nvPr/>
        </p:nvSpPr>
        <p:spPr>
          <a:xfrm>
            <a:off x="1548552" y="2460937"/>
            <a:ext cx="5977919"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Check brief information about STP states of ports on SW3.</a:t>
            </a:r>
            <a:endParaRPr lang="en-US" altLang="zh-CN" sz="1600" b="1"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1875675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STP Overview</a:t>
            </a:r>
          </a:p>
          <a:p>
            <a:r>
              <a:rPr lang="en-US" smtClean="0">
                <a:solidFill>
                  <a:schemeClr val="bg1">
                    <a:lumMod val="50000"/>
                  </a:schemeClr>
                </a:solidFill>
              </a:rPr>
              <a:t>Basic Concepts and Working Mechanism of STP</a:t>
            </a:r>
          </a:p>
          <a:p>
            <a:r>
              <a:rPr lang="en-US" smtClean="0">
                <a:solidFill>
                  <a:schemeClr val="bg1">
                    <a:lumMod val="50000"/>
                  </a:schemeClr>
                </a:solidFill>
              </a:rPr>
              <a:t>Basic STP Configurations</a:t>
            </a:r>
          </a:p>
          <a:p>
            <a:r>
              <a:rPr lang="en-US" b="1" smtClean="0"/>
              <a:t>Improvements Made in RSTP</a:t>
            </a:r>
          </a:p>
          <a:p>
            <a:r>
              <a:rPr lang="en-US" smtClean="0">
                <a:solidFill>
                  <a:schemeClr val="bg1">
                    <a:lumMod val="50000"/>
                  </a:schemeClr>
                </a:solidFill>
              </a:rPr>
              <a:t>STP Advancement</a:t>
            </a:r>
            <a:endParaRPr lang="en-US" altLang="zh-CN" dirty="0">
              <a:solidFill>
                <a:schemeClr val="bg1">
                  <a:lumMod val="50000"/>
                </a:schemeClr>
              </a:solidFill>
            </a:endParaRPr>
          </a:p>
        </p:txBody>
      </p:sp>
    </p:spTree>
    <p:extLst>
      <p:ext uri="{BB962C8B-B14F-4D97-AF65-F5344CB8AC3E}">
        <p14:creationId xmlns:p14="http://schemas.microsoft.com/office/powerpoint/2010/main" val="34974586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type="body" sz="quarter" idx="10"/>
          </p:nvPr>
        </p:nvSpPr>
        <p:spPr/>
        <p:txBody>
          <a:bodyPr/>
          <a:lstStyle/>
          <a:p>
            <a:r>
              <a:rPr lang="en-US" sz="1600" smtClean="0"/>
              <a:t>STP ensures a loop-free network but is slow to converge, leading to service quality deterioration. If the network topology changes frequently, connections on the STP network are frequently torn down, causing frequent service interruption.</a:t>
            </a:r>
          </a:p>
          <a:p>
            <a:r>
              <a:rPr lang="en-US" sz="1600" smtClean="0"/>
              <a:t>STP does not differentiate between port roles according to their states, making it difficult for less experienced administrators to learn about and deploy this protocol.</a:t>
            </a:r>
          </a:p>
          <a:p>
            <a:pPr lvl="1"/>
            <a:r>
              <a:rPr lang="en-US" sz="1400" smtClean="0"/>
              <a:t>Ports in Listening, Learning, and Blocking states are the same for users because none of these ports forwards service traffic.</a:t>
            </a:r>
          </a:p>
          <a:p>
            <a:pPr lvl="1"/>
            <a:r>
              <a:rPr lang="en-US" sz="1400" smtClean="0"/>
              <a:t>In terms of port use and configuration, the essential differences between ports lie in the port roles but not port states.</a:t>
            </a:r>
          </a:p>
          <a:p>
            <a:pPr lvl="1"/>
            <a:r>
              <a:rPr lang="en-US" sz="1400" smtClean="0"/>
              <a:t>Both root and designated ports can be in Listening state or Forwarding state, so the port roles cannot be differentiated according to their states.</a:t>
            </a:r>
          </a:p>
          <a:p>
            <a:r>
              <a:rPr lang="en-US" sz="1600" smtClean="0"/>
              <a:t>The STP algorithm does not determine topology changes until the timer expires, delaying network convergence.</a:t>
            </a:r>
          </a:p>
          <a:p>
            <a:r>
              <a:rPr lang="en-US" sz="1600" smtClean="0"/>
              <a:t>The STP algorithm requires the root bridge to send configuration BPDUs after the network topology becomes stable, and other devices process and spread the configuration BPDUs through the entire network. This also delays convergence.</a:t>
            </a:r>
            <a:endParaRPr lang="en-US" sz="1600" dirty="0"/>
          </a:p>
        </p:txBody>
      </p:sp>
      <p:sp>
        <p:nvSpPr>
          <p:cNvPr id="3" name="标题 2"/>
          <p:cNvSpPr>
            <a:spLocks noGrp="1"/>
          </p:cNvSpPr>
          <p:nvPr>
            <p:ph type="title"/>
          </p:nvPr>
        </p:nvSpPr>
        <p:spPr/>
        <p:txBody>
          <a:bodyPr/>
          <a:lstStyle/>
          <a:p>
            <a:r>
              <a:rPr lang="en-US" smtClean="0"/>
              <a:t>Disadvantages of STP</a:t>
            </a:r>
            <a:endParaRPr lang="en-US" altLang="zh-CN" dirty="0"/>
          </a:p>
        </p:txBody>
      </p:sp>
    </p:spTree>
    <p:extLst>
      <p:ext uri="{BB962C8B-B14F-4D97-AF65-F5344CB8AC3E}">
        <p14:creationId xmlns:p14="http://schemas.microsoft.com/office/powerpoint/2010/main" val="30857972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t>RSTP defined in IEEE 802.1w is an enhancement to STP. RSTP optimizes STP in many aspects, provides faster convergence, and is compatible with STP.</a:t>
            </a:r>
          </a:p>
          <a:p>
            <a:r>
              <a:rPr lang="en-US" smtClean="0"/>
              <a:t>RSTP introduces new port roles. When the root port fails, the switch can enable the alternate port to obtain an alternate path from the designated bridge to the root bridge. RSTP defines three states for a port based on whether the port forwards user traffic and learns MAC addresses. In addition, RSTP introduces the edge port. </a:t>
            </a:r>
            <a:r>
              <a:rPr lang="en-US" altLang="zh-CN" smtClean="0"/>
              <a:t>The </a:t>
            </a:r>
            <a:r>
              <a:rPr lang="en-US" smtClean="0"/>
              <a:t>port connecting a switch to a terminal is configured as an edge port that enters the Forwarding state immediately after initialization, thus improving the working efficiency.</a:t>
            </a:r>
            <a:endParaRPr lang="en-US" altLang="zh-CN" dirty="0"/>
          </a:p>
        </p:txBody>
      </p:sp>
      <p:sp>
        <p:nvSpPr>
          <p:cNvPr id="2" name="标题 1"/>
          <p:cNvSpPr>
            <a:spLocks noGrp="1"/>
          </p:cNvSpPr>
          <p:nvPr>
            <p:ph type="title"/>
          </p:nvPr>
        </p:nvSpPr>
        <p:spPr/>
        <p:txBody>
          <a:bodyPr/>
          <a:lstStyle/>
          <a:p>
            <a:r>
              <a:rPr lang="en-US" smtClean="0"/>
              <a:t>RSTP Overview</a:t>
            </a:r>
            <a:endParaRPr lang="en-US" altLang="zh-CN" dirty="0"/>
          </a:p>
        </p:txBody>
      </p:sp>
    </p:spTree>
    <p:extLst>
      <p:ext uri="{BB962C8B-B14F-4D97-AF65-F5344CB8AC3E}">
        <p14:creationId xmlns:p14="http://schemas.microsoft.com/office/powerpoint/2010/main" val="21122733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t>RSTP processes configuration BPDUs differently from STP.</a:t>
            </a:r>
            <a:endParaRPr lang="en-US" altLang="zh-CN" smtClean="0"/>
          </a:p>
          <a:p>
            <a:pPr lvl="1"/>
            <a:r>
              <a:rPr lang="en-US" smtClean="0"/>
              <a:t>When the topology becomes stable, the mode of sending configuration BPDUs is optimized.</a:t>
            </a:r>
            <a:endParaRPr lang="en-US" altLang="zh-CN" smtClean="0"/>
          </a:p>
          <a:p>
            <a:pPr lvl="1"/>
            <a:r>
              <a:rPr lang="en-US" smtClean="0"/>
              <a:t>RSTP uses a shorter timeout interval of BPDUs.</a:t>
            </a:r>
            <a:endParaRPr lang="en-US" altLang="zh-CN" smtClean="0"/>
          </a:p>
          <a:p>
            <a:pPr lvl="1"/>
            <a:r>
              <a:rPr lang="en-US" smtClean="0"/>
              <a:t>RSTP optimizes the method of processing inferior BPDUs.</a:t>
            </a:r>
            <a:endParaRPr lang="en-US" altLang="zh-CN" smtClean="0"/>
          </a:p>
          <a:p>
            <a:r>
              <a:rPr lang="en-US" smtClean="0"/>
              <a:t>RSTP changes the configuration BPDU format and uses the Flags field to describe port roles.</a:t>
            </a:r>
            <a:endParaRPr lang="en-US" altLang="zh-CN" smtClean="0"/>
          </a:p>
          <a:p>
            <a:r>
              <a:rPr lang="en-US" smtClean="0"/>
              <a:t>RSTP topology change processing: Compared with STP, RSTP is optimized to accelerate the response to topology changes.</a:t>
            </a:r>
            <a:endParaRPr lang="en-US" altLang="zh-CN" dirty="0" smtClean="0"/>
          </a:p>
        </p:txBody>
      </p:sp>
      <p:sp>
        <p:nvSpPr>
          <p:cNvPr id="2" name="标题 1"/>
          <p:cNvSpPr>
            <a:spLocks noGrp="1"/>
          </p:cNvSpPr>
          <p:nvPr>
            <p:ph type="title"/>
          </p:nvPr>
        </p:nvSpPr>
        <p:spPr/>
        <p:txBody>
          <a:bodyPr/>
          <a:lstStyle/>
          <a:p>
            <a:r>
              <a:rPr lang="en-US" smtClean="0"/>
              <a:t>Improvements Made in RSTP</a:t>
            </a:r>
            <a:endParaRPr lang="en-US" altLang="zh-CN" dirty="0"/>
          </a:p>
        </p:txBody>
      </p:sp>
    </p:spTree>
    <p:extLst>
      <p:ext uri="{BB962C8B-B14F-4D97-AF65-F5344CB8AC3E}">
        <p14:creationId xmlns:p14="http://schemas.microsoft.com/office/powerpoint/2010/main" val="3347166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b="1" smtClean="0"/>
              <a:t>STP Overview</a:t>
            </a:r>
          </a:p>
          <a:p>
            <a:r>
              <a:rPr lang="en-US" smtClean="0">
                <a:solidFill>
                  <a:schemeClr val="bg1">
                    <a:lumMod val="50000"/>
                  </a:schemeClr>
                </a:solidFill>
              </a:rPr>
              <a:t>Basic Concepts and Working Mechanism of STP</a:t>
            </a:r>
          </a:p>
          <a:p>
            <a:r>
              <a:rPr lang="en-US" smtClean="0">
                <a:solidFill>
                  <a:schemeClr val="bg1">
                    <a:lumMod val="50000"/>
                  </a:schemeClr>
                </a:solidFill>
              </a:rPr>
              <a:t>Basic STP Configurations</a:t>
            </a:r>
          </a:p>
          <a:p>
            <a:r>
              <a:rPr lang="en-US" smtClean="0">
                <a:solidFill>
                  <a:schemeClr val="bg1">
                    <a:lumMod val="50000"/>
                  </a:schemeClr>
                </a:solidFill>
              </a:rPr>
              <a:t>Improvements Made in RSTP</a:t>
            </a:r>
          </a:p>
          <a:p>
            <a:r>
              <a:rPr lang="en-US" smtClean="0">
                <a:solidFill>
                  <a:schemeClr val="bg1">
                    <a:lumMod val="50000"/>
                  </a:schemeClr>
                </a:solidFill>
              </a:rPr>
              <a:t>STP Advancement</a:t>
            </a:r>
            <a:endParaRPr lang="en-US" dirty="0">
              <a:solidFill>
                <a:schemeClr val="bg1">
                  <a:lumMod val="50000"/>
                </a:schemeClr>
              </a:solidFill>
            </a:endParaRPr>
          </a:p>
        </p:txBody>
      </p:sp>
    </p:spTree>
    <p:extLst>
      <p:ext uri="{BB962C8B-B14F-4D97-AF65-F5344CB8AC3E}">
        <p14:creationId xmlns:p14="http://schemas.microsoft.com/office/powerpoint/2010/main" val="31272846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直接连接符 142"/>
          <p:cNvCxnSpPr/>
          <p:nvPr/>
        </p:nvCxnSpPr>
        <p:spPr>
          <a:xfrm>
            <a:off x="7752184"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占位符 1"/>
          <p:cNvSpPr>
            <a:spLocks noGrp="1"/>
          </p:cNvSpPr>
          <p:nvPr>
            <p:ph type="body" sz="quarter" idx="10"/>
          </p:nvPr>
        </p:nvSpPr>
        <p:spPr/>
        <p:txBody>
          <a:bodyPr/>
          <a:lstStyle/>
          <a:p>
            <a:r>
              <a:rPr lang="en-US" smtClean="0"/>
              <a:t>RSTP adds port roles to help understand RSTP and simplify RSTP deployment.</a:t>
            </a:r>
            <a:endParaRPr lang="en-US" altLang="zh-CN" dirty="0"/>
          </a:p>
        </p:txBody>
      </p:sp>
      <p:sp>
        <p:nvSpPr>
          <p:cNvPr id="3" name="标题 2"/>
          <p:cNvSpPr>
            <a:spLocks noGrp="1"/>
          </p:cNvSpPr>
          <p:nvPr>
            <p:ph type="title"/>
          </p:nvPr>
        </p:nvSpPr>
        <p:spPr/>
        <p:txBody>
          <a:bodyPr/>
          <a:lstStyle/>
          <a:p>
            <a:r>
              <a:rPr lang="en-US" smtClean="0"/>
              <a:t>Port Roles in RSTP</a:t>
            </a:r>
            <a:endParaRPr lang="en-US" altLang="zh-CN" dirty="0"/>
          </a:p>
        </p:txBody>
      </p:sp>
      <p:sp>
        <p:nvSpPr>
          <p:cNvPr id="51" name="矩形 50"/>
          <p:cNvSpPr/>
          <p:nvPr/>
        </p:nvSpPr>
        <p:spPr>
          <a:xfrm>
            <a:off x="815976" y="5877272"/>
            <a:ext cx="10560048" cy="338554"/>
          </a:xfrm>
          <a:prstGeom prst="rect">
            <a:avLst/>
          </a:prstGeom>
          <a:solidFill>
            <a:srgbClr val="F4FBFE"/>
          </a:solidFill>
          <a:ln>
            <a:solidFill>
              <a:srgbClr val="99DFF9"/>
            </a:solidFill>
          </a:ln>
        </p:spPr>
        <p:txBody>
          <a:bodyPr wrap="square">
            <a:spAutoFit/>
          </a:bodyPr>
          <a:lstStyle/>
          <a:p>
            <a:pPr algn="ctr" fontAlgn="ctr">
              <a:spcBef>
                <a:spcPts val="0"/>
              </a:spcBef>
              <a:spcAft>
                <a:spcPts val="0"/>
              </a:spcAft>
            </a:pPr>
            <a:r>
              <a:rPr lang="en-US" sz="1600" dirty="0" smtClean="0">
                <a:solidFill>
                  <a:prstClr val="black"/>
                </a:solidFill>
                <a:latin typeface="Huawei Sans" panose="020C0503030203020204" pitchFamily="34" charset="0"/>
              </a:rPr>
              <a:t>RSTP defines four port roles: root port, designated port, alternate port, and backup port.</a:t>
            </a:r>
            <a:endParaRPr lang="en-US" altLang="zh-CN" sz="1600" dirty="0">
              <a:solidFill>
                <a:prstClr val="black"/>
              </a:solidFill>
              <a:latin typeface="Huawei Sans" panose="020C0503030203020204" pitchFamily="34" charset="0"/>
            </a:endParaRPr>
          </a:p>
        </p:txBody>
      </p:sp>
      <p:sp>
        <p:nvSpPr>
          <p:cNvPr id="70" name="椭圆 69"/>
          <p:cNvSpPr>
            <a:spLocks noChangeAspect="1"/>
          </p:cNvSpPr>
          <p:nvPr/>
        </p:nvSpPr>
        <p:spPr>
          <a:xfrm>
            <a:off x="3280968" y="5236222"/>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71" name="文本框 70"/>
          <p:cNvSpPr txBox="1"/>
          <p:nvPr/>
        </p:nvSpPr>
        <p:spPr>
          <a:xfrm>
            <a:off x="3471327" y="5213276"/>
            <a:ext cx="1153672"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Root port</a:t>
            </a:r>
            <a:endParaRPr lang="en-US" altLang="zh-CN" sz="1400" dirty="0" smtClean="0">
              <a:latin typeface="Huawei Sans" panose="020C0503030203020204" pitchFamily="34" charset="0"/>
            </a:endParaRPr>
          </a:p>
        </p:txBody>
      </p:sp>
      <p:sp>
        <p:nvSpPr>
          <p:cNvPr id="72" name="椭圆 71"/>
          <p:cNvSpPr>
            <a:spLocks noChangeAspect="1"/>
          </p:cNvSpPr>
          <p:nvPr/>
        </p:nvSpPr>
        <p:spPr>
          <a:xfrm>
            <a:off x="4557478" y="5236222"/>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73" name="文本框 72"/>
          <p:cNvSpPr txBox="1"/>
          <p:nvPr/>
        </p:nvSpPr>
        <p:spPr>
          <a:xfrm>
            <a:off x="4747837" y="5213276"/>
            <a:ext cx="1602665"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Designated port</a:t>
            </a:r>
            <a:endParaRPr lang="en-US" altLang="zh-CN" sz="1400" dirty="0" smtClean="0">
              <a:latin typeface="Huawei Sans" panose="020C0503030203020204" pitchFamily="34" charset="0"/>
            </a:endParaRPr>
          </a:p>
        </p:txBody>
      </p:sp>
      <p:sp>
        <p:nvSpPr>
          <p:cNvPr id="74" name="椭圆 73"/>
          <p:cNvSpPr>
            <a:spLocks noChangeAspect="1"/>
          </p:cNvSpPr>
          <p:nvPr/>
        </p:nvSpPr>
        <p:spPr>
          <a:xfrm>
            <a:off x="6282981" y="5236222"/>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srgbClr val="EC7061"/>
                </a:solidFill>
                <a:latin typeface="Huawei Sans" panose="020C0503030203020204" pitchFamily="34" charset="0"/>
              </a:rPr>
              <a:t>A</a:t>
            </a:r>
            <a:endParaRPr lang="en-US" altLang="zh-CN" sz="1400" b="1" dirty="0">
              <a:solidFill>
                <a:srgbClr val="EC7061"/>
              </a:solidFill>
              <a:latin typeface="Huawei Sans" panose="020C0503030203020204" pitchFamily="34" charset="0"/>
            </a:endParaRPr>
          </a:p>
        </p:txBody>
      </p:sp>
      <p:sp>
        <p:nvSpPr>
          <p:cNvPr id="75" name="文本框 74"/>
          <p:cNvSpPr txBox="1"/>
          <p:nvPr/>
        </p:nvSpPr>
        <p:spPr>
          <a:xfrm>
            <a:off x="6473340" y="5213276"/>
            <a:ext cx="1464259"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Alternate port</a:t>
            </a:r>
            <a:endParaRPr lang="en-US" altLang="zh-CN" sz="1400" dirty="0">
              <a:latin typeface="Huawei Sans" panose="020C0503030203020204" pitchFamily="34" charset="0"/>
            </a:endParaRPr>
          </a:p>
        </p:txBody>
      </p:sp>
      <p:sp>
        <p:nvSpPr>
          <p:cNvPr id="80" name="椭圆 79"/>
          <p:cNvSpPr>
            <a:spLocks noChangeAspect="1"/>
          </p:cNvSpPr>
          <p:nvPr/>
        </p:nvSpPr>
        <p:spPr>
          <a:xfrm>
            <a:off x="7870078" y="5236222"/>
            <a:ext cx="232480" cy="232480"/>
          </a:xfrm>
          <a:prstGeom prst="ellipse">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rgbClr val="00B0F0"/>
                </a:solidFill>
                <a:latin typeface="Huawei Sans" panose="020C0503030203020204" pitchFamily="34" charset="0"/>
              </a:rPr>
              <a:t>B</a:t>
            </a:r>
            <a:endParaRPr lang="en-US" altLang="zh-CN" sz="1400" b="1" dirty="0">
              <a:solidFill>
                <a:srgbClr val="00B0F0"/>
              </a:solidFill>
              <a:latin typeface="Huawei Sans" panose="020C0503030203020204" pitchFamily="34" charset="0"/>
            </a:endParaRPr>
          </a:p>
        </p:txBody>
      </p:sp>
      <p:sp>
        <p:nvSpPr>
          <p:cNvPr id="81" name="文本框 80"/>
          <p:cNvSpPr txBox="1"/>
          <p:nvPr/>
        </p:nvSpPr>
        <p:spPr>
          <a:xfrm>
            <a:off x="8060436" y="5213276"/>
            <a:ext cx="1320024"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Backup port</a:t>
            </a:r>
            <a:endParaRPr lang="en-US" altLang="zh-CN" sz="1400" dirty="0">
              <a:latin typeface="Huawei Sans" panose="020C0503030203020204" pitchFamily="34" charset="0"/>
            </a:endParaRPr>
          </a:p>
        </p:txBody>
      </p:sp>
      <p:cxnSp>
        <p:nvCxnSpPr>
          <p:cNvPr id="83" name="直接连接符 82"/>
          <p:cNvCxnSpPr/>
          <p:nvPr/>
        </p:nvCxnSpPr>
        <p:spPr>
          <a:xfrm>
            <a:off x="10320893"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414571"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165"/>
          <p:cNvGrpSpPr/>
          <p:nvPr/>
        </p:nvGrpSpPr>
        <p:grpSpPr>
          <a:xfrm rot="10800000">
            <a:off x="7559697" y="2546860"/>
            <a:ext cx="2778130" cy="1350249"/>
            <a:chOff x="-1233037" y="914446"/>
            <a:chExt cx="1573823" cy="778776"/>
          </a:xfrm>
        </p:grpSpPr>
        <p:cxnSp>
          <p:nvCxnSpPr>
            <p:cNvPr id="8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88" name="直接连接符 87"/>
          <p:cNvCxnSpPr/>
          <p:nvPr/>
        </p:nvCxnSpPr>
        <p:spPr>
          <a:xfrm flipH="1">
            <a:off x="7157548" y="4607806"/>
            <a:ext cx="36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9" name="图片 76" descr="接入交换机.png"/>
          <p:cNvPicPr>
            <a:picLocks noChangeAspect="1"/>
          </p:cNvPicPr>
          <p:nvPr/>
        </p:nvPicPr>
        <p:blipFill>
          <a:blip r:embed="rId3" cstate="print"/>
          <a:stretch>
            <a:fillRect/>
          </a:stretch>
        </p:blipFill>
        <p:spPr>
          <a:xfrm>
            <a:off x="8678762" y="2413627"/>
            <a:ext cx="540000" cy="441818"/>
          </a:xfrm>
          <a:prstGeom prst="rect">
            <a:avLst/>
          </a:prstGeom>
        </p:spPr>
      </p:pic>
      <p:pic>
        <p:nvPicPr>
          <p:cNvPr id="90" name="图片 76" descr="接入交换机.png"/>
          <p:cNvPicPr>
            <a:picLocks noChangeAspect="1"/>
          </p:cNvPicPr>
          <p:nvPr/>
        </p:nvPicPr>
        <p:blipFill>
          <a:blip r:embed="rId3" cstate="print"/>
          <a:stretch>
            <a:fillRect/>
          </a:stretch>
        </p:blipFill>
        <p:spPr>
          <a:xfrm>
            <a:off x="7310610" y="3697475"/>
            <a:ext cx="540000" cy="441818"/>
          </a:xfrm>
          <a:prstGeom prst="rect">
            <a:avLst/>
          </a:prstGeom>
        </p:spPr>
      </p:pic>
      <p:pic>
        <p:nvPicPr>
          <p:cNvPr id="91" name="图片 76" descr="接入交换机.png"/>
          <p:cNvPicPr>
            <a:picLocks noChangeAspect="1"/>
          </p:cNvPicPr>
          <p:nvPr/>
        </p:nvPicPr>
        <p:blipFill>
          <a:blip r:embed="rId3" cstate="print"/>
          <a:stretch>
            <a:fillRect/>
          </a:stretch>
        </p:blipFill>
        <p:spPr>
          <a:xfrm>
            <a:off x="10046914" y="3697475"/>
            <a:ext cx="540000" cy="441818"/>
          </a:xfrm>
          <a:prstGeom prst="rect">
            <a:avLst/>
          </a:prstGeom>
        </p:spPr>
      </p:pic>
      <p:sp>
        <p:nvSpPr>
          <p:cNvPr id="92" name="文本框 91"/>
          <p:cNvSpPr txBox="1"/>
          <p:nvPr/>
        </p:nvSpPr>
        <p:spPr>
          <a:xfrm>
            <a:off x="8050451" y="2016295"/>
            <a:ext cx="1890262" cy="338554"/>
          </a:xfrm>
          <a:prstGeom prst="rect">
            <a:avLst/>
          </a:prstGeom>
          <a:noFill/>
        </p:spPr>
        <p:txBody>
          <a:bodyPr wrap="none" rtlCol="0">
            <a:spAutoFit/>
          </a:bodyPr>
          <a:lstStyle/>
          <a:p>
            <a:pPr algn="ctr" fontAlgn="ctr"/>
            <a:r>
              <a:rPr lang="en-US" sz="1600" dirty="0" smtClean="0">
                <a:latin typeface="Huawei Sans" panose="020C0503030203020204" pitchFamily="34" charset="0"/>
              </a:rPr>
              <a:t>SW1 (root bridge)</a:t>
            </a:r>
            <a:endParaRPr lang="en-US" altLang="zh-CN" sz="1600" dirty="0">
              <a:latin typeface="Huawei Sans" panose="020C0503030203020204" pitchFamily="34" charset="0"/>
            </a:endParaRPr>
          </a:p>
        </p:txBody>
      </p:sp>
      <p:sp>
        <p:nvSpPr>
          <p:cNvPr id="93" name="文本框 92"/>
          <p:cNvSpPr txBox="1"/>
          <p:nvPr/>
        </p:nvSpPr>
        <p:spPr>
          <a:xfrm>
            <a:off x="6647362" y="3749107"/>
            <a:ext cx="628698" cy="338554"/>
          </a:xfrm>
          <a:prstGeom prst="rect">
            <a:avLst/>
          </a:prstGeom>
          <a:noFill/>
        </p:spPr>
        <p:txBody>
          <a:bodyPr wrap="none" rtlCol="0">
            <a:spAutoFit/>
          </a:bodyPr>
          <a:lstStyle/>
          <a:p>
            <a:pPr algn="ctr" fontAlgn="ctr"/>
            <a:r>
              <a:rPr lang="en-US" sz="1600" dirty="0" smtClean="0">
                <a:latin typeface="Huawei Sans" panose="020C0503030203020204" pitchFamily="34" charset="0"/>
              </a:rPr>
              <a:t>SW2</a:t>
            </a:r>
            <a:endParaRPr lang="en-US" altLang="zh-CN" sz="1600" dirty="0">
              <a:latin typeface="Huawei Sans" panose="020C0503030203020204" pitchFamily="34" charset="0"/>
            </a:endParaRPr>
          </a:p>
        </p:txBody>
      </p:sp>
      <p:sp>
        <p:nvSpPr>
          <p:cNvPr id="94" name="文本框 93"/>
          <p:cNvSpPr txBox="1"/>
          <p:nvPr/>
        </p:nvSpPr>
        <p:spPr>
          <a:xfrm>
            <a:off x="10594873" y="3749107"/>
            <a:ext cx="628698" cy="338554"/>
          </a:xfrm>
          <a:prstGeom prst="rect">
            <a:avLst/>
          </a:prstGeom>
          <a:noFill/>
        </p:spPr>
        <p:txBody>
          <a:bodyPr wrap="none" rtlCol="0">
            <a:spAutoFit/>
          </a:bodyPr>
          <a:lstStyle/>
          <a:p>
            <a:pPr algn="ctr" fontAlgn="ctr"/>
            <a:r>
              <a:rPr lang="en-US" sz="1600" dirty="0" smtClean="0">
                <a:latin typeface="Huawei Sans" panose="020C0503030203020204" pitchFamily="34" charset="0"/>
              </a:rPr>
              <a:t>SW3</a:t>
            </a:r>
            <a:endParaRPr lang="en-US" altLang="zh-CN" sz="1600" dirty="0">
              <a:latin typeface="Huawei Sans" panose="020C0503030203020204" pitchFamily="34" charset="0"/>
            </a:endParaRPr>
          </a:p>
        </p:txBody>
      </p:sp>
      <p:sp>
        <p:nvSpPr>
          <p:cNvPr id="138" name="椭圆 137"/>
          <p:cNvSpPr>
            <a:spLocks noChangeAspect="1"/>
          </p:cNvSpPr>
          <p:nvPr/>
        </p:nvSpPr>
        <p:spPr>
          <a:xfrm>
            <a:off x="8562519"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139" name="椭圆 138"/>
          <p:cNvSpPr>
            <a:spLocks noChangeAspect="1"/>
          </p:cNvSpPr>
          <p:nvPr/>
        </p:nvSpPr>
        <p:spPr>
          <a:xfrm>
            <a:off x="9065004"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140" name="椭圆 139"/>
          <p:cNvSpPr>
            <a:spLocks noChangeAspect="1"/>
          </p:cNvSpPr>
          <p:nvPr/>
        </p:nvSpPr>
        <p:spPr>
          <a:xfrm>
            <a:off x="7676252"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141" name="椭圆 140"/>
          <p:cNvSpPr>
            <a:spLocks noChangeAspect="1"/>
          </p:cNvSpPr>
          <p:nvPr/>
        </p:nvSpPr>
        <p:spPr>
          <a:xfrm>
            <a:off x="9988796"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142" name="椭圆 141"/>
          <p:cNvSpPr>
            <a:spLocks noChangeAspect="1"/>
          </p:cNvSpPr>
          <p:nvPr/>
        </p:nvSpPr>
        <p:spPr>
          <a:xfrm>
            <a:off x="10196117" y="4054447"/>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rgbClr val="EC7061"/>
                </a:solidFill>
                <a:latin typeface="Huawei Sans" panose="020C0503030203020204" pitchFamily="34" charset="0"/>
              </a:rPr>
              <a:t>A</a:t>
            </a:r>
            <a:endParaRPr lang="en-US" altLang="zh-CN" sz="1400" b="1" dirty="0">
              <a:solidFill>
                <a:srgbClr val="EC7061"/>
              </a:solidFill>
              <a:latin typeface="Huawei Sans" panose="020C0503030203020204" pitchFamily="34" charset="0"/>
            </a:endParaRPr>
          </a:p>
        </p:txBody>
      </p:sp>
      <p:sp>
        <p:nvSpPr>
          <p:cNvPr id="144" name="椭圆 143"/>
          <p:cNvSpPr>
            <a:spLocks noChangeAspect="1"/>
          </p:cNvSpPr>
          <p:nvPr/>
        </p:nvSpPr>
        <p:spPr>
          <a:xfrm>
            <a:off x="7681509" y="4054447"/>
            <a:ext cx="232480" cy="232480"/>
          </a:xfrm>
          <a:prstGeom prst="ellipse">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rgbClr val="00B0F0"/>
                </a:solidFill>
                <a:latin typeface="Huawei Sans" panose="020C0503030203020204" pitchFamily="34" charset="0"/>
              </a:rPr>
              <a:t>B</a:t>
            </a:r>
            <a:endParaRPr lang="en-US" altLang="zh-CN" sz="1400" b="1" dirty="0">
              <a:solidFill>
                <a:srgbClr val="00B0F0"/>
              </a:solidFill>
              <a:latin typeface="Huawei Sans" panose="020C0503030203020204" pitchFamily="34" charset="0"/>
            </a:endParaRPr>
          </a:p>
        </p:txBody>
      </p:sp>
      <p:grpSp>
        <p:nvGrpSpPr>
          <p:cNvPr id="4" name="组合 3"/>
          <p:cNvGrpSpPr/>
          <p:nvPr/>
        </p:nvGrpSpPr>
        <p:grpSpPr>
          <a:xfrm>
            <a:off x="1340183" y="2016295"/>
            <a:ext cx="4576209" cy="2591511"/>
            <a:chOff x="1340183" y="2016295"/>
            <a:chExt cx="4576209" cy="2591511"/>
          </a:xfrm>
        </p:grpSpPr>
        <p:cxnSp>
          <p:nvCxnSpPr>
            <p:cNvPr id="65" name="直接连接符 64"/>
            <p:cNvCxnSpPr/>
            <p:nvPr/>
          </p:nvCxnSpPr>
          <p:spPr>
            <a:xfrm>
              <a:off x="5013714"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262146" y="3833720"/>
              <a:ext cx="0" cy="77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65"/>
            <p:cNvGrpSpPr/>
            <p:nvPr/>
          </p:nvGrpSpPr>
          <p:grpSpPr>
            <a:xfrm rot="10800000">
              <a:off x="2252518" y="2546860"/>
              <a:ext cx="2778130" cy="1350249"/>
              <a:chOff x="-1233037" y="914446"/>
              <a:chExt cx="1573823" cy="778776"/>
            </a:xfrm>
          </p:grpSpPr>
          <p:cxnSp>
            <p:nvCxnSpPr>
              <p:cNvPr id="55"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flipH="1">
              <a:off x="1850369" y="4607806"/>
              <a:ext cx="3676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76" descr="接入交换机.png"/>
            <p:cNvPicPr>
              <a:picLocks noChangeAspect="1"/>
            </p:cNvPicPr>
            <p:nvPr/>
          </p:nvPicPr>
          <p:blipFill>
            <a:blip r:embed="rId3" cstate="print"/>
            <a:stretch>
              <a:fillRect/>
            </a:stretch>
          </p:blipFill>
          <p:spPr>
            <a:xfrm>
              <a:off x="3371583" y="2413627"/>
              <a:ext cx="540000" cy="441818"/>
            </a:xfrm>
            <a:prstGeom prst="rect">
              <a:avLst/>
            </a:prstGeom>
          </p:spPr>
        </p:pic>
        <p:pic>
          <p:nvPicPr>
            <p:cNvPr id="50" name="图片 76" descr="接入交换机.png"/>
            <p:cNvPicPr>
              <a:picLocks noChangeAspect="1"/>
            </p:cNvPicPr>
            <p:nvPr/>
          </p:nvPicPr>
          <p:blipFill>
            <a:blip r:embed="rId3" cstate="print"/>
            <a:stretch>
              <a:fillRect/>
            </a:stretch>
          </p:blipFill>
          <p:spPr>
            <a:xfrm>
              <a:off x="2003431" y="3697475"/>
              <a:ext cx="540000" cy="441818"/>
            </a:xfrm>
            <a:prstGeom prst="rect">
              <a:avLst/>
            </a:prstGeom>
          </p:spPr>
        </p:pic>
        <p:pic>
          <p:nvPicPr>
            <p:cNvPr id="52" name="图片 76" descr="接入交换机.png"/>
            <p:cNvPicPr>
              <a:picLocks noChangeAspect="1"/>
            </p:cNvPicPr>
            <p:nvPr/>
          </p:nvPicPr>
          <p:blipFill>
            <a:blip r:embed="rId3" cstate="print"/>
            <a:stretch>
              <a:fillRect/>
            </a:stretch>
          </p:blipFill>
          <p:spPr>
            <a:xfrm>
              <a:off x="4739735" y="3697475"/>
              <a:ext cx="540000" cy="441818"/>
            </a:xfrm>
            <a:prstGeom prst="rect">
              <a:avLst/>
            </a:prstGeom>
          </p:spPr>
        </p:pic>
        <p:sp>
          <p:nvSpPr>
            <p:cNvPr id="66" name="文本框 65"/>
            <p:cNvSpPr txBox="1"/>
            <p:nvPr/>
          </p:nvSpPr>
          <p:spPr>
            <a:xfrm>
              <a:off x="2728685" y="2016295"/>
              <a:ext cx="1890262" cy="338554"/>
            </a:xfrm>
            <a:prstGeom prst="rect">
              <a:avLst/>
            </a:prstGeom>
            <a:noFill/>
          </p:spPr>
          <p:txBody>
            <a:bodyPr wrap="none" rtlCol="0">
              <a:spAutoFit/>
            </a:bodyPr>
            <a:lstStyle/>
            <a:p>
              <a:pPr algn="ctr" fontAlgn="ctr"/>
              <a:r>
                <a:rPr lang="en-US" sz="1600" dirty="0" smtClean="0">
                  <a:latin typeface="Huawei Sans" panose="020C0503030203020204" pitchFamily="34" charset="0"/>
                </a:rPr>
                <a:t>SW1 (root bridge)</a:t>
              </a:r>
              <a:endParaRPr lang="en-US" altLang="zh-CN" sz="1600" dirty="0">
                <a:latin typeface="Huawei Sans" panose="020C0503030203020204" pitchFamily="34" charset="0"/>
              </a:endParaRPr>
            </a:p>
          </p:txBody>
        </p:sp>
        <p:sp>
          <p:nvSpPr>
            <p:cNvPr id="68" name="文本框 67"/>
            <p:cNvSpPr txBox="1"/>
            <p:nvPr/>
          </p:nvSpPr>
          <p:spPr>
            <a:xfrm>
              <a:off x="1340183" y="3749107"/>
              <a:ext cx="628698" cy="338554"/>
            </a:xfrm>
            <a:prstGeom prst="rect">
              <a:avLst/>
            </a:prstGeom>
            <a:noFill/>
          </p:spPr>
          <p:txBody>
            <a:bodyPr wrap="none" rtlCol="0">
              <a:spAutoFit/>
            </a:bodyPr>
            <a:lstStyle/>
            <a:p>
              <a:pPr algn="ctr" fontAlgn="ctr"/>
              <a:r>
                <a:rPr lang="en-US" sz="1600" dirty="0" smtClean="0">
                  <a:latin typeface="Huawei Sans" panose="020C0503030203020204" pitchFamily="34" charset="0"/>
                </a:rPr>
                <a:t>SW2</a:t>
              </a:r>
              <a:endParaRPr lang="en-US" altLang="zh-CN" sz="1600" dirty="0">
                <a:latin typeface="Huawei Sans" panose="020C0503030203020204" pitchFamily="34" charset="0"/>
              </a:endParaRPr>
            </a:p>
          </p:txBody>
        </p:sp>
        <p:sp>
          <p:nvSpPr>
            <p:cNvPr id="69" name="文本框 68"/>
            <p:cNvSpPr txBox="1"/>
            <p:nvPr/>
          </p:nvSpPr>
          <p:spPr>
            <a:xfrm>
              <a:off x="5287694" y="3749107"/>
              <a:ext cx="628698" cy="338554"/>
            </a:xfrm>
            <a:prstGeom prst="rect">
              <a:avLst/>
            </a:prstGeom>
            <a:noFill/>
          </p:spPr>
          <p:txBody>
            <a:bodyPr wrap="none" rtlCol="0">
              <a:spAutoFit/>
            </a:bodyPr>
            <a:lstStyle/>
            <a:p>
              <a:pPr algn="ctr" fontAlgn="ctr"/>
              <a:r>
                <a:rPr lang="en-US" sz="1600" dirty="0" smtClean="0">
                  <a:latin typeface="Huawei Sans" panose="020C0503030203020204" pitchFamily="34" charset="0"/>
                </a:rPr>
                <a:t>SW3</a:t>
              </a:r>
              <a:endParaRPr lang="en-US" altLang="zh-CN" sz="1600" dirty="0">
                <a:latin typeface="Huawei Sans" panose="020C0503030203020204" pitchFamily="34" charset="0"/>
              </a:endParaRPr>
            </a:p>
          </p:txBody>
        </p:sp>
        <p:sp>
          <p:nvSpPr>
            <p:cNvPr id="76" name="椭圆 75"/>
            <p:cNvSpPr>
              <a:spLocks noChangeAspect="1"/>
            </p:cNvSpPr>
            <p:nvPr/>
          </p:nvSpPr>
          <p:spPr>
            <a:xfrm>
              <a:off x="3255340"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77" name="椭圆 76"/>
            <p:cNvSpPr>
              <a:spLocks noChangeAspect="1"/>
            </p:cNvSpPr>
            <p:nvPr/>
          </p:nvSpPr>
          <p:spPr>
            <a:xfrm>
              <a:off x="3757825"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78" name="椭圆 77"/>
            <p:cNvSpPr>
              <a:spLocks noChangeAspect="1"/>
            </p:cNvSpPr>
            <p:nvPr/>
          </p:nvSpPr>
          <p:spPr>
            <a:xfrm>
              <a:off x="2369073"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79" name="椭圆 78"/>
            <p:cNvSpPr>
              <a:spLocks noChangeAspect="1"/>
            </p:cNvSpPr>
            <p:nvPr/>
          </p:nvSpPr>
          <p:spPr>
            <a:xfrm>
              <a:off x="4681617"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82" name="椭圆 81"/>
            <p:cNvSpPr>
              <a:spLocks noChangeAspect="1"/>
            </p:cNvSpPr>
            <p:nvPr/>
          </p:nvSpPr>
          <p:spPr>
            <a:xfrm>
              <a:off x="4888938" y="4054447"/>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rgbClr val="EC7061"/>
                  </a:solidFill>
                  <a:latin typeface="Huawei Sans" panose="020C0503030203020204" pitchFamily="34" charset="0"/>
                </a:rPr>
                <a:t>A</a:t>
              </a:r>
              <a:endParaRPr lang="en-US" altLang="zh-CN" sz="1400" b="1" dirty="0">
                <a:solidFill>
                  <a:srgbClr val="EC7061"/>
                </a:solidFill>
                <a:latin typeface="Huawei Sans" panose="020C0503030203020204" pitchFamily="34" charset="0"/>
              </a:endParaRPr>
            </a:p>
          </p:txBody>
        </p:sp>
        <p:sp>
          <p:nvSpPr>
            <p:cNvPr id="145" name="椭圆 144"/>
            <p:cNvSpPr>
              <a:spLocks noChangeAspect="1"/>
            </p:cNvSpPr>
            <p:nvPr/>
          </p:nvSpPr>
          <p:spPr>
            <a:xfrm>
              <a:off x="2128397" y="4054447"/>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grpSp>
      <p:sp>
        <p:nvSpPr>
          <p:cNvPr id="146" name="椭圆 145"/>
          <p:cNvSpPr>
            <a:spLocks noChangeAspect="1"/>
          </p:cNvSpPr>
          <p:nvPr/>
        </p:nvSpPr>
        <p:spPr>
          <a:xfrm>
            <a:off x="7302651" y="4054447"/>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Tree>
    <p:extLst>
      <p:ext uri="{BB962C8B-B14F-4D97-AF65-F5344CB8AC3E}">
        <p14:creationId xmlns:p14="http://schemas.microsoft.com/office/powerpoint/2010/main" val="3464588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t>An edge port is located at the edge of a region and does not connect to any switching device.</a:t>
            </a:r>
            <a:endParaRPr lang="en-US" altLang="zh-CN" dirty="0"/>
          </a:p>
        </p:txBody>
      </p:sp>
      <p:sp>
        <p:nvSpPr>
          <p:cNvPr id="2" name="标题 1"/>
          <p:cNvSpPr>
            <a:spLocks noGrp="1"/>
          </p:cNvSpPr>
          <p:nvPr>
            <p:ph type="title"/>
          </p:nvPr>
        </p:nvSpPr>
        <p:spPr/>
        <p:txBody>
          <a:bodyPr/>
          <a:lstStyle/>
          <a:p>
            <a:r>
              <a:rPr lang="en-US" smtClean="0"/>
              <a:t>Edge Port</a:t>
            </a:r>
            <a:endParaRPr lang="en-US" altLang="zh-CN" dirty="0"/>
          </a:p>
        </p:txBody>
      </p:sp>
      <p:sp>
        <p:nvSpPr>
          <p:cNvPr id="50" name="矩形 49"/>
          <p:cNvSpPr/>
          <p:nvPr/>
        </p:nvSpPr>
        <p:spPr>
          <a:xfrm>
            <a:off x="861890" y="5759327"/>
            <a:ext cx="10560048" cy="584775"/>
          </a:xfrm>
          <a:prstGeom prst="rect">
            <a:avLst/>
          </a:prstGeom>
          <a:solidFill>
            <a:srgbClr val="F4FBFE"/>
          </a:solidFill>
          <a:ln>
            <a:solidFill>
              <a:srgbClr val="99DFF9"/>
            </a:solidFill>
          </a:ln>
        </p:spPr>
        <p:txBody>
          <a:bodyPr wrap="square">
            <a:spAutoFit/>
          </a:bodyPr>
          <a:lstStyle/>
          <a:p>
            <a:pPr fontAlgn="ctr">
              <a:spcBef>
                <a:spcPts val="0"/>
              </a:spcBef>
              <a:spcAft>
                <a:spcPts val="0"/>
              </a:spcAft>
            </a:pPr>
            <a:r>
              <a:rPr lang="en-US" sz="1600" dirty="0" smtClean="0">
                <a:solidFill>
                  <a:prstClr val="black"/>
                </a:solidFill>
                <a:latin typeface="Huawei Sans" panose="020C0503030203020204" pitchFamily="34" charset="0"/>
              </a:rPr>
              <a:t>Generally, an edge port is directly connected to a user terminal. The edge port can transition from the Disabled state to the Forwarding state.</a:t>
            </a:r>
            <a:endParaRPr lang="en-US" altLang="zh-CN" sz="1600" dirty="0">
              <a:solidFill>
                <a:prstClr val="black"/>
              </a:solidFill>
              <a:latin typeface="Huawei Sans" panose="020C0503030203020204" pitchFamily="34" charset="0"/>
            </a:endParaRPr>
          </a:p>
        </p:txBody>
      </p:sp>
      <p:sp>
        <p:nvSpPr>
          <p:cNvPr id="52" name="椭圆 51"/>
          <p:cNvSpPr>
            <a:spLocks noChangeAspect="1"/>
          </p:cNvSpPr>
          <p:nvPr/>
        </p:nvSpPr>
        <p:spPr>
          <a:xfrm>
            <a:off x="3290524" y="5008837"/>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53" name="文本框 52"/>
          <p:cNvSpPr txBox="1"/>
          <p:nvPr/>
        </p:nvSpPr>
        <p:spPr>
          <a:xfrm>
            <a:off x="3473443" y="4971189"/>
            <a:ext cx="1047634"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Root port</a:t>
            </a:r>
            <a:endParaRPr lang="en-US" altLang="zh-CN" sz="1400" dirty="0" smtClean="0">
              <a:latin typeface="Huawei Sans" panose="020C0503030203020204" pitchFamily="34" charset="0"/>
            </a:endParaRPr>
          </a:p>
        </p:txBody>
      </p:sp>
      <p:sp>
        <p:nvSpPr>
          <p:cNvPr id="54" name="椭圆 53"/>
          <p:cNvSpPr>
            <a:spLocks noChangeAspect="1"/>
          </p:cNvSpPr>
          <p:nvPr/>
        </p:nvSpPr>
        <p:spPr>
          <a:xfrm>
            <a:off x="4718007" y="5008837"/>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55" name="文本框 54"/>
          <p:cNvSpPr txBox="1"/>
          <p:nvPr/>
        </p:nvSpPr>
        <p:spPr>
          <a:xfrm>
            <a:off x="4900926" y="4971189"/>
            <a:ext cx="1521060"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Designated port</a:t>
            </a:r>
            <a:endParaRPr lang="en-US" altLang="zh-CN" sz="1400" dirty="0" smtClean="0">
              <a:latin typeface="Huawei Sans" panose="020C0503030203020204" pitchFamily="34" charset="0"/>
            </a:endParaRPr>
          </a:p>
        </p:txBody>
      </p:sp>
      <p:sp>
        <p:nvSpPr>
          <p:cNvPr id="56" name="椭圆 55"/>
          <p:cNvSpPr>
            <a:spLocks noChangeAspect="1"/>
          </p:cNvSpPr>
          <p:nvPr/>
        </p:nvSpPr>
        <p:spPr>
          <a:xfrm>
            <a:off x="6512410" y="5008837"/>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srgbClr val="EC7061"/>
                </a:solidFill>
                <a:latin typeface="Huawei Sans" panose="020C0503030203020204" pitchFamily="34" charset="0"/>
              </a:rPr>
              <a:t>E</a:t>
            </a:r>
            <a:endParaRPr lang="en-US" altLang="zh-CN" sz="1400" b="1" dirty="0">
              <a:solidFill>
                <a:srgbClr val="EC7061"/>
              </a:solidFill>
              <a:latin typeface="Huawei Sans" panose="020C0503030203020204" pitchFamily="34" charset="0"/>
            </a:endParaRPr>
          </a:p>
        </p:txBody>
      </p:sp>
      <p:sp>
        <p:nvSpPr>
          <p:cNvPr id="57" name="文本框 56"/>
          <p:cNvSpPr txBox="1"/>
          <p:nvPr/>
        </p:nvSpPr>
        <p:spPr>
          <a:xfrm>
            <a:off x="6720728" y="4971189"/>
            <a:ext cx="1299959"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Edge port</a:t>
            </a:r>
            <a:endParaRPr lang="en-US" altLang="zh-CN" sz="1400" dirty="0">
              <a:latin typeface="Huawei Sans" panose="020C0503030203020204" pitchFamily="34" charset="0"/>
            </a:endParaRPr>
          </a:p>
        </p:txBody>
      </p:sp>
      <p:grpSp>
        <p:nvGrpSpPr>
          <p:cNvPr id="8" name="组合 7"/>
          <p:cNvGrpSpPr/>
          <p:nvPr/>
        </p:nvGrpSpPr>
        <p:grpSpPr>
          <a:xfrm>
            <a:off x="1914771" y="2060628"/>
            <a:ext cx="6080517" cy="2636504"/>
            <a:chOff x="1728032" y="2224624"/>
            <a:chExt cx="6080517" cy="2636504"/>
          </a:xfrm>
        </p:grpSpPr>
        <p:grpSp>
          <p:nvGrpSpPr>
            <p:cNvPr id="29" name="组合 28"/>
            <p:cNvGrpSpPr/>
            <p:nvPr/>
          </p:nvGrpSpPr>
          <p:grpSpPr>
            <a:xfrm>
              <a:off x="1728032" y="2224624"/>
              <a:ext cx="5452714" cy="2636504"/>
              <a:chOff x="1366059" y="2016295"/>
              <a:chExt cx="5003869" cy="2290162"/>
            </a:xfrm>
          </p:grpSpPr>
          <p:cxnSp>
            <p:nvCxnSpPr>
              <p:cNvPr id="30" name="直接连接符 29"/>
              <p:cNvCxnSpPr/>
              <p:nvPr/>
            </p:nvCxnSpPr>
            <p:spPr>
              <a:xfrm>
                <a:off x="5279735" y="3918384"/>
                <a:ext cx="10901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oup 165"/>
              <p:cNvGrpSpPr/>
              <p:nvPr/>
            </p:nvGrpSpPr>
            <p:grpSpPr>
              <a:xfrm rot="10800000">
                <a:off x="2252518" y="2546860"/>
                <a:ext cx="2778130" cy="1350249"/>
                <a:chOff x="-1233037" y="914446"/>
                <a:chExt cx="1573823" cy="778776"/>
              </a:xfrm>
            </p:grpSpPr>
            <p:cxnSp>
              <p:nvCxnSpPr>
                <p:cNvPr id="46" name="Straight Connector 166"/>
                <p:cNvCxnSpPr/>
                <p:nvPr/>
              </p:nvCxnSpPr>
              <p:spPr>
                <a:xfrm flipH="1" flipV="1">
                  <a:off x="-1233037" y="914446"/>
                  <a:ext cx="786912" cy="778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167"/>
                <p:cNvCxnSpPr/>
                <p:nvPr/>
              </p:nvCxnSpPr>
              <p:spPr>
                <a:xfrm flipV="1">
                  <a:off x="-446125" y="914446"/>
                  <a:ext cx="786911" cy="77877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a:stCxn id="36" idx="1"/>
                <a:endCxn id="35" idx="3"/>
              </p:cNvCxnSpPr>
              <p:nvPr/>
            </p:nvCxnSpPr>
            <p:spPr>
              <a:xfrm flipH="1">
                <a:off x="2543431" y="3918384"/>
                <a:ext cx="2196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图片 76" descr="接入交换机.png"/>
              <p:cNvPicPr>
                <a:picLocks noChangeAspect="1"/>
              </p:cNvPicPr>
              <p:nvPr/>
            </p:nvPicPr>
            <p:blipFill>
              <a:blip r:embed="rId3" cstate="print"/>
              <a:stretch>
                <a:fillRect/>
              </a:stretch>
            </p:blipFill>
            <p:spPr>
              <a:xfrm>
                <a:off x="3371583" y="2413627"/>
                <a:ext cx="540000" cy="441818"/>
              </a:xfrm>
              <a:prstGeom prst="rect">
                <a:avLst/>
              </a:prstGeom>
            </p:spPr>
          </p:pic>
          <p:pic>
            <p:nvPicPr>
              <p:cNvPr id="35" name="图片 76" descr="接入交换机.png"/>
              <p:cNvPicPr>
                <a:picLocks noChangeAspect="1"/>
              </p:cNvPicPr>
              <p:nvPr/>
            </p:nvPicPr>
            <p:blipFill>
              <a:blip r:embed="rId3" cstate="print"/>
              <a:stretch>
                <a:fillRect/>
              </a:stretch>
            </p:blipFill>
            <p:spPr>
              <a:xfrm>
                <a:off x="2003431" y="3697475"/>
                <a:ext cx="540000" cy="441818"/>
              </a:xfrm>
              <a:prstGeom prst="rect">
                <a:avLst/>
              </a:prstGeom>
            </p:spPr>
          </p:pic>
          <p:pic>
            <p:nvPicPr>
              <p:cNvPr id="36" name="图片 76" descr="接入交换机.png"/>
              <p:cNvPicPr>
                <a:picLocks noChangeAspect="1"/>
              </p:cNvPicPr>
              <p:nvPr/>
            </p:nvPicPr>
            <p:blipFill>
              <a:blip r:embed="rId3" cstate="print"/>
              <a:stretch>
                <a:fillRect/>
              </a:stretch>
            </p:blipFill>
            <p:spPr>
              <a:xfrm>
                <a:off x="4739735" y="3697475"/>
                <a:ext cx="540000" cy="441818"/>
              </a:xfrm>
              <a:prstGeom prst="rect">
                <a:avLst/>
              </a:prstGeom>
            </p:spPr>
          </p:pic>
          <p:sp>
            <p:nvSpPr>
              <p:cNvPr id="37" name="文本框 36"/>
              <p:cNvSpPr txBox="1"/>
              <p:nvPr/>
            </p:nvSpPr>
            <p:spPr>
              <a:xfrm>
                <a:off x="2774249" y="2016295"/>
                <a:ext cx="1734663" cy="294080"/>
              </a:xfrm>
              <a:prstGeom prst="rect">
                <a:avLst/>
              </a:prstGeom>
              <a:noFill/>
            </p:spPr>
            <p:txBody>
              <a:bodyPr wrap="none" rtlCol="0">
                <a:spAutoFit/>
              </a:bodyPr>
              <a:lstStyle/>
              <a:p>
                <a:pPr algn="ctr" fontAlgn="ctr"/>
                <a:r>
                  <a:rPr lang="en-US" sz="1600" dirty="0" smtClean="0">
                    <a:latin typeface="Huawei Sans" panose="020C0503030203020204" pitchFamily="34" charset="0"/>
                  </a:rPr>
                  <a:t>SW1 (root bridge)</a:t>
                </a:r>
                <a:endParaRPr lang="en-US" altLang="zh-CN" sz="1600" dirty="0">
                  <a:latin typeface="Huawei Sans" panose="020C0503030203020204" pitchFamily="34" charset="0"/>
                </a:endParaRPr>
              </a:p>
            </p:txBody>
          </p:sp>
          <p:sp>
            <p:nvSpPr>
              <p:cNvPr id="38" name="文本框 37"/>
              <p:cNvSpPr txBox="1"/>
              <p:nvPr/>
            </p:nvSpPr>
            <p:spPr>
              <a:xfrm>
                <a:off x="1366059" y="3749107"/>
                <a:ext cx="576945" cy="294080"/>
              </a:xfrm>
              <a:prstGeom prst="rect">
                <a:avLst/>
              </a:prstGeom>
              <a:noFill/>
            </p:spPr>
            <p:txBody>
              <a:bodyPr wrap="none" rtlCol="0">
                <a:spAutoFit/>
              </a:bodyPr>
              <a:lstStyle/>
              <a:p>
                <a:pPr algn="ctr" fontAlgn="ctr"/>
                <a:r>
                  <a:rPr lang="en-US" sz="1600" dirty="0" smtClean="0">
                    <a:latin typeface="Huawei Sans" panose="020C0503030203020204" pitchFamily="34" charset="0"/>
                  </a:rPr>
                  <a:t>SW2</a:t>
                </a:r>
                <a:endParaRPr lang="en-US" altLang="zh-CN" sz="1600" dirty="0">
                  <a:latin typeface="Huawei Sans" panose="020C0503030203020204" pitchFamily="34" charset="0"/>
                </a:endParaRPr>
              </a:p>
            </p:txBody>
          </p:sp>
          <p:sp>
            <p:nvSpPr>
              <p:cNvPr id="39" name="文本框 38"/>
              <p:cNvSpPr txBox="1"/>
              <p:nvPr/>
            </p:nvSpPr>
            <p:spPr>
              <a:xfrm>
                <a:off x="4174893" y="4012377"/>
                <a:ext cx="576945" cy="294080"/>
              </a:xfrm>
              <a:prstGeom prst="rect">
                <a:avLst/>
              </a:prstGeom>
              <a:noFill/>
            </p:spPr>
            <p:txBody>
              <a:bodyPr wrap="none" rtlCol="0">
                <a:spAutoFit/>
              </a:bodyPr>
              <a:lstStyle/>
              <a:p>
                <a:pPr algn="ctr" fontAlgn="ctr"/>
                <a:r>
                  <a:rPr lang="en-US" sz="1600" dirty="0" smtClean="0">
                    <a:latin typeface="Huawei Sans" panose="020C0503030203020204" pitchFamily="34" charset="0"/>
                  </a:rPr>
                  <a:t>SW3</a:t>
                </a:r>
                <a:endParaRPr lang="en-US" altLang="zh-CN" sz="1600" dirty="0">
                  <a:latin typeface="Huawei Sans" panose="020C0503030203020204" pitchFamily="34" charset="0"/>
                </a:endParaRPr>
              </a:p>
            </p:txBody>
          </p:sp>
          <p:sp>
            <p:nvSpPr>
              <p:cNvPr id="40" name="椭圆 39"/>
              <p:cNvSpPr>
                <a:spLocks noChangeAspect="1"/>
              </p:cNvSpPr>
              <p:nvPr/>
            </p:nvSpPr>
            <p:spPr>
              <a:xfrm>
                <a:off x="3255340"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41" name="椭圆 40"/>
              <p:cNvSpPr>
                <a:spLocks noChangeAspect="1"/>
              </p:cNvSpPr>
              <p:nvPr/>
            </p:nvSpPr>
            <p:spPr>
              <a:xfrm>
                <a:off x="3757825" y="2731873"/>
                <a:ext cx="232480" cy="232480"/>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D</a:t>
                </a:r>
                <a:endParaRPr lang="en-US" altLang="zh-CN" sz="1400" b="1" dirty="0">
                  <a:solidFill>
                    <a:prstClr val="white"/>
                  </a:solidFill>
                  <a:latin typeface="Huawei Sans" panose="020C0503030203020204" pitchFamily="34" charset="0"/>
                </a:endParaRPr>
              </a:p>
            </p:txBody>
          </p:sp>
          <p:sp>
            <p:nvSpPr>
              <p:cNvPr id="42" name="椭圆 41"/>
              <p:cNvSpPr>
                <a:spLocks noChangeAspect="1"/>
              </p:cNvSpPr>
              <p:nvPr/>
            </p:nvSpPr>
            <p:spPr>
              <a:xfrm>
                <a:off x="2369073"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sp>
            <p:nvSpPr>
              <p:cNvPr id="43" name="椭圆 42"/>
              <p:cNvSpPr>
                <a:spLocks noChangeAspect="1"/>
              </p:cNvSpPr>
              <p:nvPr/>
            </p:nvSpPr>
            <p:spPr>
              <a:xfrm>
                <a:off x="4681617" y="3601240"/>
                <a:ext cx="232480" cy="232480"/>
              </a:xfrm>
              <a:prstGeom prst="ellipse">
                <a:avLst/>
              </a:prstGeom>
              <a:solidFill>
                <a:srgbClr val="EC706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r>
                  <a:rPr lang="en-US" sz="1400" b="1" dirty="0" smtClean="0">
                    <a:solidFill>
                      <a:prstClr val="white"/>
                    </a:solidFill>
                    <a:latin typeface="Huawei Sans" panose="020C0503030203020204" pitchFamily="34" charset="0"/>
                  </a:rPr>
                  <a:t>R</a:t>
                </a:r>
                <a:endParaRPr lang="en-US" altLang="zh-CN" sz="1400" b="1" dirty="0">
                  <a:solidFill>
                    <a:prstClr val="white"/>
                  </a:solidFill>
                  <a:latin typeface="Huawei Sans" panose="020C0503030203020204" pitchFamily="34" charset="0"/>
                </a:endParaRPr>
              </a:p>
            </p:txBody>
          </p:sp>
        </p:grpSp>
        <p:pic>
          <p:nvPicPr>
            <p:cNvPr id="48" name="图片 47" descr="PC.png"/>
            <p:cNvPicPr>
              <a:picLocks noChangeAspect="1"/>
            </p:cNvPicPr>
            <p:nvPr/>
          </p:nvPicPr>
          <p:blipFill>
            <a:blip r:embed="rId4" cstate="print"/>
            <a:stretch>
              <a:fillRect/>
            </a:stretch>
          </p:blipFill>
          <p:spPr>
            <a:xfrm>
              <a:off x="7180746" y="4160050"/>
              <a:ext cx="627803" cy="482152"/>
            </a:xfrm>
            <a:prstGeom prst="rect">
              <a:avLst/>
            </a:prstGeom>
          </p:spPr>
        </p:pic>
        <p:sp>
          <p:nvSpPr>
            <p:cNvPr id="60" name="椭圆 59"/>
            <p:cNvSpPr>
              <a:spLocks noChangeAspect="1"/>
            </p:cNvSpPr>
            <p:nvPr/>
          </p:nvSpPr>
          <p:spPr>
            <a:xfrm>
              <a:off x="6002767" y="4143565"/>
              <a:ext cx="232480" cy="232480"/>
            </a:xfrm>
            <a:prstGeom prst="ellipse">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rgbClr val="EC7061"/>
                  </a:solidFill>
                  <a:latin typeface="Huawei Sans" panose="020C0503030203020204" pitchFamily="34" charset="0"/>
                </a:rPr>
                <a:t>E</a:t>
              </a:r>
              <a:endParaRPr lang="en-US" altLang="zh-CN" sz="1400" b="1" dirty="0">
                <a:solidFill>
                  <a:srgbClr val="EC7061"/>
                </a:solidFill>
                <a:latin typeface="Huawei Sans" panose="020C0503030203020204" pitchFamily="34" charset="0"/>
              </a:endParaRPr>
            </a:p>
          </p:txBody>
        </p:sp>
      </p:grpSp>
    </p:spTree>
    <p:extLst>
      <p:ext uri="{BB962C8B-B14F-4D97-AF65-F5344CB8AC3E}">
        <p14:creationId xmlns:p14="http://schemas.microsoft.com/office/powerpoint/2010/main" val="38424619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2000" smtClean="0"/>
              <a:t>RSTP deletes two port states defined in STP, reducing the number of port states to three.</a:t>
            </a:r>
            <a:endParaRPr lang="en-US" altLang="zh-CN" sz="2000" smtClean="0"/>
          </a:p>
          <a:p>
            <a:pPr lvl="1"/>
            <a:r>
              <a:rPr lang="en-US" sz="1800" smtClean="0"/>
              <a:t>If the port does not forward user traffic or learn MAC addresses, it is in Discarding state.</a:t>
            </a:r>
          </a:p>
          <a:p>
            <a:pPr lvl="1"/>
            <a:r>
              <a:rPr lang="en-US" sz="1800" smtClean="0"/>
              <a:t>If the port does not forward user traffic but learns MAC addresses, it is in Learning state.</a:t>
            </a:r>
          </a:p>
          <a:p>
            <a:pPr lvl="1"/>
            <a:r>
              <a:rPr lang="en-US" sz="1800" smtClean="0"/>
              <a:t>If the port forwards user traffic and learns MAC addresses, it is in Forwarding state.</a:t>
            </a:r>
            <a:endParaRPr lang="en-US" altLang="zh-CN" sz="1800" dirty="0"/>
          </a:p>
        </p:txBody>
      </p:sp>
      <p:sp>
        <p:nvSpPr>
          <p:cNvPr id="3" name="标题 2"/>
          <p:cNvSpPr>
            <a:spLocks noGrp="1"/>
          </p:cNvSpPr>
          <p:nvPr>
            <p:ph type="title"/>
          </p:nvPr>
        </p:nvSpPr>
        <p:spPr/>
        <p:txBody>
          <a:bodyPr/>
          <a:lstStyle/>
          <a:p>
            <a:r>
              <a:rPr lang="en-US" smtClean="0"/>
              <a:t>Port States in RSTP</a:t>
            </a:r>
            <a:endParaRPr lang="en-US" altLang="zh-CN" dirty="0"/>
          </a:p>
        </p:txBody>
      </p:sp>
      <p:graphicFrame>
        <p:nvGraphicFramePr>
          <p:cNvPr id="53" name="表格 52"/>
          <p:cNvGraphicFramePr>
            <a:graphicFrameLocks noGrp="1"/>
          </p:cNvGraphicFramePr>
          <p:nvPr>
            <p:extLst>
              <p:ext uri="{D42A27DB-BD31-4B8C-83A1-F6EECF244321}">
                <p14:modId xmlns:p14="http://schemas.microsoft.com/office/powerpoint/2010/main" val="1198297339"/>
              </p:ext>
            </p:extLst>
          </p:nvPr>
        </p:nvGraphicFramePr>
        <p:xfrm>
          <a:off x="1833562" y="3582453"/>
          <a:ext cx="8524875" cy="2492040"/>
        </p:xfrm>
        <a:graphic>
          <a:graphicData uri="http://schemas.openxmlformats.org/drawingml/2006/table">
            <a:tbl>
              <a:tblPr/>
              <a:tblGrid>
                <a:gridCol w="2223880"/>
                <a:gridCol w="2737085"/>
                <a:gridCol w="3563910"/>
              </a:tblGrid>
              <a:tr h="290880">
                <a:tc>
                  <a:txBody>
                    <a:bodyPr/>
                    <a:lstStyle/>
                    <a:p>
                      <a:pPr algn="l" fontAlgn="ctr"/>
                      <a:r>
                        <a:rPr lang="en-US" sz="1600" dirty="0" smtClean="0">
                          <a:solidFill>
                            <a:schemeClr val="bg1"/>
                          </a:solidFill>
                          <a:latin typeface="Huawei Sans" panose="020C0503030203020204" pitchFamily="34" charset="0"/>
                        </a:rPr>
                        <a:t>STP Port State</a:t>
                      </a:r>
                      <a:endParaRPr lang="en-US" altLang="zh-CN" sz="1600" b="1" dirty="0">
                        <a:solidFill>
                          <a:schemeClr val="bg1"/>
                        </a:solidFill>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fontAlgn="ctr"/>
                      <a:r>
                        <a:rPr lang="en-US" sz="1600" dirty="0" smtClean="0">
                          <a:solidFill>
                            <a:schemeClr val="bg1"/>
                          </a:solidFill>
                          <a:latin typeface="Huawei Sans" panose="020C0503030203020204" pitchFamily="34" charset="0"/>
                        </a:rPr>
                        <a:t>RSTP Port State</a:t>
                      </a:r>
                      <a:endParaRPr lang="en-US" altLang="zh-CN" sz="1600" b="1" dirty="0">
                        <a:solidFill>
                          <a:schemeClr val="bg1"/>
                        </a:solidFill>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l" fontAlgn="ctr"/>
                      <a:r>
                        <a:rPr lang="en-US" sz="1600" dirty="0" smtClean="0">
                          <a:solidFill>
                            <a:schemeClr val="bg1"/>
                          </a:solidFill>
                          <a:latin typeface="Huawei Sans" panose="020C0503030203020204" pitchFamily="34" charset="0"/>
                        </a:rPr>
                        <a:t>Port Role</a:t>
                      </a:r>
                      <a:endParaRPr lang="en-US" altLang="zh-CN" sz="1600" b="1" dirty="0">
                        <a:solidFill>
                          <a:schemeClr val="bg1"/>
                        </a:solidFill>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90880">
                <a:tc>
                  <a:txBody>
                    <a:bodyPr/>
                    <a:lstStyle/>
                    <a:p>
                      <a:pPr algn="l" fontAlgn="ctr">
                        <a:lnSpc>
                          <a:spcPct val="150000"/>
                        </a:lnSpc>
                      </a:pPr>
                      <a:r>
                        <a:rPr lang="en-US" sz="1400" dirty="0" smtClean="0">
                          <a:latin typeface="Huawei Sans" panose="020C0503030203020204" pitchFamily="34" charset="0"/>
                        </a:rPr>
                        <a:t>Forwarding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Forwarding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Root port or designated port</a:t>
                      </a:r>
                      <a:endParaRPr lang="en-US" altLang="zh-CN" sz="1400" dirty="0">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fontAlgn="ctr">
                        <a:lnSpc>
                          <a:spcPct val="150000"/>
                        </a:lnSpc>
                      </a:pPr>
                      <a:r>
                        <a:rPr lang="en-US" sz="1400" dirty="0" smtClean="0">
                          <a:latin typeface="Huawei Sans" panose="020C0503030203020204" pitchFamily="34" charset="0"/>
                        </a:rPr>
                        <a:t>Learning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Learning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Root port or designated port</a:t>
                      </a:r>
                      <a:endParaRPr lang="en-US" altLang="zh-CN" sz="1400" dirty="0">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fontAlgn="ctr">
                        <a:lnSpc>
                          <a:spcPct val="150000"/>
                        </a:lnSpc>
                      </a:pPr>
                      <a:r>
                        <a:rPr lang="en-US" sz="1400" dirty="0" smtClean="0">
                          <a:latin typeface="Huawei Sans" panose="020C0503030203020204" pitchFamily="34" charset="0"/>
                        </a:rPr>
                        <a:t>Listening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Discarding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Root port or designated port</a:t>
                      </a:r>
                      <a:endParaRPr lang="en-US" altLang="zh-CN" sz="1400" dirty="0">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fontAlgn="ctr">
                        <a:lnSpc>
                          <a:spcPct val="150000"/>
                        </a:lnSpc>
                      </a:pPr>
                      <a:r>
                        <a:rPr lang="en-US" sz="1400" dirty="0" smtClean="0">
                          <a:latin typeface="Huawei Sans" panose="020C0503030203020204" pitchFamily="34" charset="0"/>
                        </a:rPr>
                        <a:t>Blocking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Discarding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Alternate port or backup port</a:t>
                      </a:r>
                      <a:endParaRPr lang="en-US" altLang="zh-CN" sz="1400" dirty="0">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90880">
                <a:tc>
                  <a:txBody>
                    <a:bodyPr/>
                    <a:lstStyle/>
                    <a:p>
                      <a:pPr algn="l" fontAlgn="ctr">
                        <a:lnSpc>
                          <a:spcPct val="150000"/>
                        </a:lnSpc>
                      </a:pPr>
                      <a:r>
                        <a:rPr lang="en-US" sz="1400" dirty="0" smtClean="0">
                          <a:latin typeface="Huawei Sans" panose="020C0503030203020204" pitchFamily="34" charset="0"/>
                        </a:rPr>
                        <a:t>Disabled</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Discarding</a:t>
                      </a:r>
                      <a:endParaRPr lang="en-US" sz="1400" dirty="0">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lnSpc>
                          <a:spcPct val="150000"/>
                        </a:lnSpc>
                      </a:pPr>
                      <a:r>
                        <a:rPr lang="en-US" sz="1400" dirty="0" smtClean="0">
                          <a:latin typeface="Huawei Sans" panose="020C0503030203020204" pitchFamily="34" charset="0"/>
                        </a:rPr>
                        <a:t>Disabled port</a:t>
                      </a:r>
                      <a:endParaRPr lang="en-US" altLang="zh-CN" sz="1400" dirty="0">
                        <a:effectLst/>
                        <a:latin typeface="Huawei Sans" panose="020C0503030203020204" pitchFamily="34" charset="0"/>
                      </a:endParaRPr>
                    </a:p>
                  </a:txBody>
                  <a:tcPr marL="72000" marR="54000" marT="54000" marB="54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29261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STP Overview</a:t>
            </a:r>
          </a:p>
          <a:p>
            <a:r>
              <a:rPr lang="en-US" smtClean="0">
                <a:solidFill>
                  <a:schemeClr val="bg1">
                    <a:lumMod val="50000"/>
                  </a:schemeClr>
                </a:solidFill>
              </a:rPr>
              <a:t>Basic Concepts and Working Mechanism of STP</a:t>
            </a:r>
          </a:p>
          <a:p>
            <a:r>
              <a:rPr lang="en-US" smtClean="0">
                <a:solidFill>
                  <a:schemeClr val="bg1">
                    <a:lumMod val="50000"/>
                  </a:schemeClr>
                </a:solidFill>
              </a:rPr>
              <a:t>Basic STP Configurations</a:t>
            </a:r>
          </a:p>
          <a:p>
            <a:r>
              <a:rPr lang="en-US" smtClean="0">
                <a:solidFill>
                  <a:schemeClr val="bg1">
                    <a:lumMod val="50000"/>
                  </a:schemeClr>
                </a:solidFill>
              </a:rPr>
              <a:t>Improvements Made in RSTP</a:t>
            </a:r>
          </a:p>
          <a:p>
            <a:r>
              <a:rPr lang="en-US" b="1" smtClean="0"/>
              <a:t>STP Advancement</a:t>
            </a:r>
            <a:endParaRPr lang="en-US" b="1" dirty="0"/>
          </a:p>
        </p:txBody>
      </p:sp>
    </p:spTree>
    <p:extLst>
      <p:ext uri="{BB962C8B-B14F-4D97-AF65-F5344CB8AC3E}">
        <p14:creationId xmlns:p14="http://schemas.microsoft.com/office/powerpoint/2010/main" val="33725587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6"/>
          <p:cNvGrpSpPr/>
          <p:nvPr/>
        </p:nvGrpSpPr>
        <p:grpSpPr>
          <a:xfrm flipV="1">
            <a:off x="3606499" y="3482812"/>
            <a:ext cx="3293740" cy="1330959"/>
            <a:chOff x="107504" y="2348880"/>
            <a:chExt cx="2808312" cy="1944216"/>
          </a:xfrm>
        </p:grpSpPr>
        <p:cxnSp>
          <p:nvCxnSpPr>
            <p:cNvPr id="4" name="直接连接符 9"/>
            <p:cNvCxnSpPr/>
            <p:nvPr/>
          </p:nvCxnSpPr>
          <p:spPr bwMode="auto">
            <a:xfrm flipH="1">
              <a:off x="107504"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 name="直接连接符 10"/>
            <p:cNvCxnSpPr/>
            <p:nvPr/>
          </p:nvCxnSpPr>
          <p:spPr bwMode="auto">
            <a:xfrm flipH="1">
              <a:off x="107504" y="4293096"/>
              <a:ext cx="28083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13"/>
            <p:cNvCxnSpPr/>
            <p:nvPr/>
          </p:nvCxnSpPr>
          <p:spPr bwMode="auto">
            <a:xfrm flipH="1" flipV="1">
              <a:off x="1511660"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cxnSp>
        <p:nvCxnSpPr>
          <p:cNvPr id="11" name="Straight Connector 18"/>
          <p:cNvCxnSpPr/>
          <p:nvPr/>
        </p:nvCxnSpPr>
        <p:spPr bwMode="auto">
          <a:xfrm>
            <a:off x="3681161" y="2918564"/>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20"/>
          <p:cNvCxnSpPr/>
          <p:nvPr/>
        </p:nvCxnSpPr>
        <p:spPr bwMode="auto">
          <a:xfrm>
            <a:off x="6842741" y="2918564"/>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27" name="图片 76" descr="接入交换机.png"/>
          <p:cNvPicPr>
            <a:picLocks noChangeAspect="1"/>
          </p:cNvPicPr>
          <p:nvPr/>
        </p:nvPicPr>
        <p:blipFill>
          <a:blip r:embed="rId3" cstate="print"/>
          <a:stretch>
            <a:fillRect/>
          </a:stretch>
        </p:blipFill>
        <p:spPr>
          <a:xfrm>
            <a:off x="3407155" y="3261551"/>
            <a:ext cx="534944" cy="462395"/>
          </a:xfrm>
          <a:prstGeom prst="rect">
            <a:avLst/>
          </a:prstGeom>
        </p:spPr>
      </p:pic>
      <p:pic>
        <p:nvPicPr>
          <p:cNvPr id="28" name="图片 76" descr="接入交换机.png"/>
          <p:cNvPicPr>
            <a:picLocks noChangeAspect="1"/>
          </p:cNvPicPr>
          <p:nvPr/>
        </p:nvPicPr>
        <p:blipFill>
          <a:blip r:embed="rId3" cstate="print"/>
          <a:stretch>
            <a:fillRect/>
          </a:stretch>
        </p:blipFill>
        <p:spPr>
          <a:xfrm>
            <a:off x="6594319" y="3261551"/>
            <a:ext cx="534944" cy="462395"/>
          </a:xfrm>
          <a:prstGeom prst="rect">
            <a:avLst/>
          </a:prstGeom>
        </p:spPr>
      </p:pic>
      <p:pic>
        <p:nvPicPr>
          <p:cNvPr id="29" name="图片 76" descr="接入交换机.png"/>
          <p:cNvPicPr>
            <a:picLocks noChangeAspect="1"/>
          </p:cNvPicPr>
          <p:nvPr/>
        </p:nvPicPr>
        <p:blipFill>
          <a:blip r:embed="rId3" cstate="print"/>
          <a:stretch>
            <a:fillRect/>
          </a:stretch>
        </p:blipFill>
        <p:spPr>
          <a:xfrm>
            <a:off x="5000737" y="4746569"/>
            <a:ext cx="534944" cy="462395"/>
          </a:xfrm>
          <a:prstGeom prst="rect">
            <a:avLst/>
          </a:prstGeom>
        </p:spPr>
      </p:pic>
      <p:sp>
        <p:nvSpPr>
          <p:cNvPr id="30" name="文本占位符 29"/>
          <p:cNvSpPr>
            <a:spLocks noGrp="1"/>
          </p:cNvSpPr>
          <p:nvPr>
            <p:ph type="body" sz="quarter" idx="10"/>
          </p:nvPr>
        </p:nvSpPr>
        <p:spPr/>
        <p:txBody>
          <a:bodyPr/>
          <a:lstStyle/>
          <a:p>
            <a:r>
              <a:rPr lang="en-US" altLang="zh-CN" sz="1800" smtClean="0"/>
              <a:t>RSTP, an enhancement to STP, allows for fast network topology convergence.</a:t>
            </a:r>
          </a:p>
          <a:p>
            <a:r>
              <a:rPr lang="en-US" altLang="zh-CN" sz="1800" smtClean="0"/>
              <a:t>STP and RSTP both have a defect: All VLANs on a LAN share one spanning tree. As a result, inter-VLAN load balancing cannot be performed, and blocked links cannot transmit any traffic, which may lead to VLAN packet transmission failures.</a:t>
            </a:r>
            <a:endParaRPr lang="en-US" altLang="zh-CN" sz="1800" dirty="0"/>
          </a:p>
        </p:txBody>
      </p:sp>
      <p:sp>
        <p:nvSpPr>
          <p:cNvPr id="2" name="标题 1"/>
          <p:cNvSpPr>
            <a:spLocks noGrp="1"/>
          </p:cNvSpPr>
          <p:nvPr>
            <p:ph type="title"/>
          </p:nvPr>
        </p:nvSpPr>
        <p:spPr/>
        <p:txBody>
          <a:bodyPr/>
          <a:lstStyle/>
          <a:p>
            <a:r>
              <a:rPr lang="en-US" altLang="zh-CN" smtClean="0"/>
              <a:t>Defects of STP/RSTP: All VLANs Share One Spanning Tree</a:t>
            </a:r>
            <a:endParaRPr lang="en-US" altLang="zh-CN" dirty="0"/>
          </a:p>
        </p:txBody>
      </p:sp>
      <p:sp>
        <p:nvSpPr>
          <p:cNvPr id="8" name="矩形 20"/>
          <p:cNvSpPr/>
          <p:nvPr/>
        </p:nvSpPr>
        <p:spPr>
          <a:xfrm>
            <a:off x="4953354" y="5234961"/>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SW3</a:t>
            </a:r>
            <a:endParaRPr lang="en-US" altLang="zh-CN" sz="1400" b="1" dirty="0">
              <a:latin typeface="Huawei Sans" panose="020C0503030203020204" pitchFamily="34" charset="0"/>
            </a:endParaRPr>
          </a:p>
        </p:txBody>
      </p:sp>
      <p:sp>
        <p:nvSpPr>
          <p:cNvPr id="9" name="矩形 21"/>
          <p:cNvSpPr/>
          <p:nvPr/>
        </p:nvSpPr>
        <p:spPr>
          <a:xfrm>
            <a:off x="2750910" y="3338860"/>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SW1</a:t>
            </a:r>
            <a:endParaRPr lang="en-US" altLang="zh-CN" sz="1400" b="1" dirty="0">
              <a:latin typeface="Huawei Sans" panose="020C0503030203020204" pitchFamily="34" charset="0"/>
            </a:endParaRPr>
          </a:p>
        </p:txBody>
      </p:sp>
      <p:sp>
        <p:nvSpPr>
          <p:cNvPr id="10" name="矩形 22"/>
          <p:cNvSpPr/>
          <p:nvPr/>
        </p:nvSpPr>
        <p:spPr>
          <a:xfrm>
            <a:off x="7125962" y="3338860"/>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SW2</a:t>
            </a:r>
            <a:endParaRPr lang="en-US" altLang="zh-CN" sz="1400" b="1" dirty="0">
              <a:latin typeface="Huawei Sans" panose="020C0503030203020204" pitchFamily="34" charset="0"/>
            </a:endParaRPr>
          </a:p>
        </p:txBody>
      </p:sp>
      <p:grpSp>
        <p:nvGrpSpPr>
          <p:cNvPr id="15" name="组合 28"/>
          <p:cNvGrpSpPr/>
          <p:nvPr/>
        </p:nvGrpSpPr>
        <p:grpSpPr>
          <a:xfrm>
            <a:off x="5272439" y="4586103"/>
            <a:ext cx="297554" cy="297554"/>
            <a:chOff x="5076056" y="3356992"/>
            <a:chExt cx="436268" cy="436268"/>
          </a:xfrm>
        </p:grpSpPr>
        <p:sp>
          <p:nvSpPr>
            <p:cNvPr id="16"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17"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sp>
        <p:nvSpPr>
          <p:cNvPr id="18" name="矩形 29"/>
          <p:cNvSpPr/>
          <p:nvPr/>
        </p:nvSpPr>
        <p:spPr>
          <a:xfrm>
            <a:off x="5541706" y="4578987"/>
            <a:ext cx="878767" cy="307777"/>
          </a:xfrm>
          <a:prstGeom prst="rect">
            <a:avLst/>
          </a:prstGeom>
        </p:spPr>
        <p:txBody>
          <a:bodyPr wrap="none">
            <a:spAutoFit/>
          </a:bodyPr>
          <a:lstStyle/>
          <a:p>
            <a:pPr fontAlgn="ctr"/>
            <a:r>
              <a:rPr lang="en-US" altLang="zh-CN" sz="1400" b="1" dirty="0" smtClean="0">
                <a:solidFill>
                  <a:srgbClr val="EC7061"/>
                </a:solidFill>
                <a:latin typeface="Huawei Sans" panose="020C0503030203020204" pitchFamily="34" charset="0"/>
              </a:rPr>
              <a:t>GE0/0/2</a:t>
            </a:r>
          </a:p>
        </p:txBody>
      </p:sp>
      <p:sp>
        <p:nvSpPr>
          <p:cNvPr id="19" name="矩形 20"/>
          <p:cNvSpPr/>
          <p:nvPr/>
        </p:nvSpPr>
        <p:spPr>
          <a:xfrm>
            <a:off x="4553503" y="6122576"/>
            <a:ext cx="1399742" cy="307777"/>
          </a:xfrm>
          <a:prstGeom prst="rect">
            <a:avLst/>
          </a:prstGeom>
        </p:spPr>
        <p:txBody>
          <a:bodyPr wrap="none">
            <a:spAutoFit/>
          </a:bodyPr>
          <a:lstStyle/>
          <a:p>
            <a:pPr algn="ctr" fontAlgn="ctr"/>
            <a:r>
              <a:rPr lang="en-US" altLang="zh-CN" sz="1400" b="1" dirty="0" smtClean="0">
                <a:latin typeface="Huawei Sans" panose="020C0503030203020204" pitchFamily="34" charset="0"/>
              </a:rPr>
              <a:t>VLAN 1, 2, 3…</a:t>
            </a:r>
            <a:endParaRPr lang="en-US" altLang="zh-CN" sz="1400" b="1" dirty="0">
              <a:latin typeface="Huawei Sans" panose="020C0503030203020204" pitchFamily="34" charset="0"/>
            </a:endParaRPr>
          </a:p>
        </p:txBody>
      </p:sp>
      <p:sp>
        <p:nvSpPr>
          <p:cNvPr id="20" name="Freeform 27"/>
          <p:cNvSpPr/>
          <p:nvPr/>
        </p:nvSpPr>
        <p:spPr bwMode="auto">
          <a:xfrm>
            <a:off x="4145206" y="2941729"/>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EC7061"/>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ctr" hangingPunct="0">
              <a:spcBef>
                <a:spcPct val="0"/>
              </a:spcBef>
              <a:spcAft>
                <a:spcPct val="0"/>
              </a:spcAft>
            </a:pPr>
            <a:endParaRPr lang="en-US" altLang="zh-CN" sz="2100" dirty="0">
              <a:latin typeface="Huawei Sans" panose="020C0503030203020204" pitchFamily="34" charset="0"/>
              <a:ea typeface="ＭＳ Ｐゴシック" pitchFamily="34" charset="-128"/>
            </a:endParaRPr>
          </a:p>
        </p:txBody>
      </p:sp>
      <p:sp>
        <p:nvSpPr>
          <p:cNvPr id="22" name="Line Callout 2 29"/>
          <p:cNvSpPr/>
          <p:nvPr/>
        </p:nvSpPr>
        <p:spPr bwMode="auto">
          <a:xfrm>
            <a:off x="7271802" y="3828328"/>
            <a:ext cx="4071507" cy="1324190"/>
          </a:xfrm>
          <a:prstGeom prst="borderCallout2">
            <a:avLst>
              <a:gd name="adj1" fmla="val 18536"/>
              <a:gd name="adj2" fmla="val -443"/>
              <a:gd name="adj3" fmla="val 18536"/>
              <a:gd name="adj4" fmla="val -11678"/>
              <a:gd name="adj5" fmla="val 60052"/>
              <a:gd name="adj6" fmla="val -29930"/>
            </a:avLst>
          </a:prstGeom>
          <a:solidFill>
            <a:srgbClr val="FFFFCC"/>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200"/>
              </a:lnSpc>
            </a:pPr>
            <a:r>
              <a:rPr lang="en-US" altLang="zh-CN" sz="1400" dirty="0" smtClean="0">
                <a:solidFill>
                  <a:schemeClr val="accent2"/>
                </a:solidFill>
                <a:latin typeface="Huawei Sans" panose="020C0503030203020204" pitchFamily="34" charset="0"/>
                <a:ea typeface="方正兰亭黑简体" panose="02000000000000000000" pitchFamily="2" charset="-122"/>
              </a:rPr>
              <a:t>GE0/0/2 of SW3 is blocked by STP. As a result, traffic of all VLANs is forwarded through the left link, and the link connected to the blocked interface does not carry traffic, wasting link bandwidth resources.</a:t>
            </a:r>
            <a:r>
              <a:rPr lang="en-US" altLang="zh-CN" sz="1600" dirty="0" smtClean="0">
                <a:solidFill>
                  <a:schemeClr val="accent2"/>
                </a:solidFill>
                <a:latin typeface="Huawei Sans" panose="020C0503030203020204" pitchFamily="34" charset="0"/>
                <a:ea typeface="方正兰亭黑简体" panose="02000000000000000000" pitchFamily="2" charset="-122"/>
              </a:rPr>
              <a:t> </a:t>
            </a:r>
            <a:endParaRPr lang="en-US" altLang="zh-CN" sz="1600" dirty="0">
              <a:solidFill>
                <a:schemeClr val="accent2"/>
              </a:solidFill>
              <a:latin typeface="Huawei Sans" panose="020C0503030203020204" pitchFamily="34" charset="0"/>
              <a:ea typeface="方正兰亭黑简体" panose="02000000000000000000" pitchFamily="2" charset="-122"/>
            </a:endParaRPr>
          </a:p>
        </p:txBody>
      </p:sp>
      <p:pic>
        <p:nvPicPr>
          <p:cNvPr id="24" name="图片 23" descr="PC.png"/>
          <p:cNvPicPr>
            <a:picLocks noChangeAspect="1"/>
          </p:cNvPicPr>
          <p:nvPr/>
        </p:nvPicPr>
        <p:blipFill>
          <a:blip r:embed="rId4" cstate="print"/>
          <a:stretch>
            <a:fillRect/>
          </a:stretch>
        </p:blipFill>
        <p:spPr>
          <a:xfrm>
            <a:off x="4955086" y="5635186"/>
            <a:ext cx="570730" cy="438320"/>
          </a:xfrm>
          <a:prstGeom prst="rect">
            <a:avLst/>
          </a:prstGeom>
        </p:spPr>
      </p:pic>
      <p:grpSp>
        <p:nvGrpSpPr>
          <p:cNvPr id="26" name="组合 28"/>
          <p:cNvGrpSpPr/>
          <p:nvPr/>
        </p:nvGrpSpPr>
        <p:grpSpPr>
          <a:xfrm>
            <a:off x="2187976" y="5762956"/>
            <a:ext cx="223557" cy="223557"/>
            <a:chOff x="5076056" y="3356992"/>
            <a:chExt cx="436268" cy="436268"/>
          </a:xfrm>
        </p:grpSpPr>
        <p:sp>
          <p:nvSpPr>
            <p:cNvPr id="3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33"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sp>
        <p:nvSpPr>
          <p:cNvPr id="35" name="矩形 20"/>
          <p:cNvSpPr/>
          <p:nvPr/>
        </p:nvSpPr>
        <p:spPr>
          <a:xfrm>
            <a:off x="2412972" y="5742848"/>
            <a:ext cx="994183" cy="261610"/>
          </a:xfrm>
          <a:prstGeom prst="rect">
            <a:avLst/>
          </a:prstGeom>
        </p:spPr>
        <p:txBody>
          <a:bodyPr wrap="none">
            <a:spAutoFit/>
          </a:bodyPr>
          <a:lstStyle/>
          <a:p>
            <a:pPr fontAlgn="ctr"/>
            <a:r>
              <a:rPr lang="en-US" altLang="zh-CN" sz="1100" dirty="0" smtClean="0">
                <a:latin typeface="Huawei Sans" panose="020C0503030203020204" pitchFamily="34" charset="0"/>
              </a:rPr>
              <a:t>Blocked port</a:t>
            </a:r>
            <a:endParaRPr lang="en-US" altLang="zh-CN" sz="1100" dirty="0">
              <a:latin typeface="Huawei Sans" panose="020C0503030203020204" pitchFamily="34" charset="0"/>
            </a:endParaRPr>
          </a:p>
        </p:txBody>
      </p:sp>
      <p:cxnSp>
        <p:nvCxnSpPr>
          <p:cNvPr id="36" name="直接箭头连接符 35"/>
          <p:cNvCxnSpPr/>
          <p:nvPr/>
        </p:nvCxnSpPr>
        <p:spPr>
          <a:xfrm flipH="1">
            <a:off x="1847495" y="5533028"/>
            <a:ext cx="565477" cy="0"/>
          </a:xfrm>
          <a:prstGeom prst="straightConnector1">
            <a:avLst/>
          </a:prstGeom>
          <a:noFill/>
          <a:ln w="28575" cap="flat" cmpd="sng" algn="ctr">
            <a:solidFill>
              <a:srgbClr val="EC7061"/>
            </a:solidFill>
            <a:prstDash val="sysDot"/>
            <a:round/>
            <a:headEnd type="triangle" w="med" len="med"/>
            <a:tailEnd type="triangle" w="med" len="med"/>
          </a:ln>
          <a:effectLst/>
        </p:spPr>
      </p:cxnSp>
      <p:sp>
        <p:nvSpPr>
          <p:cNvPr id="37" name="矩形 20"/>
          <p:cNvSpPr/>
          <p:nvPr/>
        </p:nvSpPr>
        <p:spPr>
          <a:xfrm>
            <a:off x="2412972" y="5404114"/>
            <a:ext cx="1515158" cy="261610"/>
          </a:xfrm>
          <a:prstGeom prst="rect">
            <a:avLst/>
          </a:prstGeom>
        </p:spPr>
        <p:txBody>
          <a:bodyPr wrap="none">
            <a:spAutoFit/>
          </a:bodyPr>
          <a:lstStyle/>
          <a:p>
            <a:pPr fontAlgn="ctr"/>
            <a:r>
              <a:rPr lang="en-US" altLang="zh-CN" sz="1100" dirty="0" smtClean="0">
                <a:latin typeface="Huawei Sans" panose="020C0503030203020204" pitchFamily="34" charset="0"/>
              </a:rPr>
              <a:t>Data from all VLANs</a:t>
            </a:r>
            <a:endParaRPr lang="en-US" altLang="zh-CN" sz="1100" dirty="0">
              <a:latin typeface="Huawei Sans" panose="020C0503030203020204" pitchFamily="34" charset="0"/>
            </a:endParaRPr>
          </a:p>
        </p:txBody>
      </p:sp>
    </p:spTree>
    <p:extLst>
      <p:ext uri="{BB962C8B-B14F-4D97-AF65-F5344CB8AC3E}">
        <p14:creationId xmlns:p14="http://schemas.microsoft.com/office/powerpoint/2010/main" val="18918178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6"/>
          <p:cNvGrpSpPr/>
          <p:nvPr/>
        </p:nvGrpSpPr>
        <p:grpSpPr>
          <a:xfrm flipV="1">
            <a:off x="3292434" y="3212466"/>
            <a:ext cx="3293740" cy="1330959"/>
            <a:chOff x="107504" y="2348880"/>
            <a:chExt cx="2808312" cy="1944216"/>
          </a:xfrm>
        </p:grpSpPr>
        <p:cxnSp>
          <p:nvCxnSpPr>
            <p:cNvPr id="4" name="直接连接符 9"/>
            <p:cNvCxnSpPr/>
            <p:nvPr/>
          </p:nvCxnSpPr>
          <p:spPr bwMode="auto">
            <a:xfrm flipH="1">
              <a:off x="107504"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 name="直接连接符 10"/>
            <p:cNvCxnSpPr/>
            <p:nvPr/>
          </p:nvCxnSpPr>
          <p:spPr bwMode="auto">
            <a:xfrm flipH="1">
              <a:off x="107504" y="4293096"/>
              <a:ext cx="28083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13"/>
            <p:cNvCxnSpPr/>
            <p:nvPr/>
          </p:nvCxnSpPr>
          <p:spPr bwMode="auto">
            <a:xfrm flipH="1" flipV="1">
              <a:off x="1511660"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cxnSp>
        <p:nvCxnSpPr>
          <p:cNvPr id="11" name="Straight Connector 18"/>
          <p:cNvCxnSpPr/>
          <p:nvPr/>
        </p:nvCxnSpPr>
        <p:spPr bwMode="auto">
          <a:xfrm>
            <a:off x="336709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Straight Connector 20"/>
          <p:cNvCxnSpPr/>
          <p:nvPr/>
        </p:nvCxnSpPr>
        <p:spPr bwMode="auto">
          <a:xfrm>
            <a:off x="652867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27" name="图片 76" descr="接入交换机.png"/>
          <p:cNvPicPr>
            <a:picLocks noChangeAspect="1"/>
          </p:cNvPicPr>
          <p:nvPr/>
        </p:nvPicPr>
        <p:blipFill>
          <a:blip r:embed="rId3" cstate="print"/>
          <a:stretch>
            <a:fillRect/>
          </a:stretch>
        </p:blipFill>
        <p:spPr>
          <a:xfrm>
            <a:off x="3093090" y="2991205"/>
            <a:ext cx="534944" cy="462395"/>
          </a:xfrm>
          <a:prstGeom prst="rect">
            <a:avLst/>
          </a:prstGeom>
        </p:spPr>
      </p:pic>
      <p:pic>
        <p:nvPicPr>
          <p:cNvPr id="28" name="图片 76" descr="接入交换机.png"/>
          <p:cNvPicPr>
            <a:picLocks noChangeAspect="1"/>
          </p:cNvPicPr>
          <p:nvPr/>
        </p:nvPicPr>
        <p:blipFill>
          <a:blip r:embed="rId3" cstate="print"/>
          <a:stretch>
            <a:fillRect/>
          </a:stretch>
        </p:blipFill>
        <p:spPr>
          <a:xfrm>
            <a:off x="6280254" y="2991205"/>
            <a:ext cx="534944" cy="462395"/>
          </a:xfrm>
          <a:prstGeom prst="rect">
            <a:avLst/>
          </a:prstGeom>
        </p:spPr>
      </p:pic>
      <p:pic>
        <p:nvPicPr>
          <p:cNvPr id="29" name="图片 76" descr="接入交换机.png"/>
          <p:cNvPicPr>
            <a:picLocks noChangeAspect="1"/>
          </p:cNvPicPr>
          <p:nvPr/>
        </p:nvPicPr>
        <p:blipFill>
          <a:blip r:embed="rId3" cstate="print"/>
          <a:stretch>
            <a:fillRect/>
          </a:stretch>
        </p:blipFill>
        <p:spPr>
          <a:xfrm>
            <a:off x="4686672" y="4476223"/>
            <a:ext cx="534944" cy="462395"/>
          </a:xfrm>
          <a:prstGeom prst="rect">
            <a:avLst/>
          </a:prstGeom>
        </p:spPr>
      </p:pic>
      <p:sp>
        <p:nvSpPr>
          <p:cNvPr id="30" name="文本占位符 29"/>
          <p:cNvSpPr>
            <a:spLocks noGrp="1"/>
          </p:cNvSpPr>
          <p:nvPr>
            <p:ph type="body" sz="quarter" idx="10"/>
          </p:nvPr>
        </p:nvSpPr>
        <p:spPr/>
        <p:txBody>
          <a:bodyPr/>
          <a:lstStyle/>
          <a:p>
            <a:r>
              <a:rPr lang="en-US" altLang="zh-CN" smtClean="0"/>
              <a:t>Huawei provides the VLAN-based Spanning Tree (VBST). VBST constructs a spanning tree in each VLAN so that traffic from different VLANs is load balanced along different spanning trees.</a:t>
            </a:r>
            <a:endParaRPr lang="en-US" altLang="zh-CN" dirty="0"/>
          </a:p>
        </p:txBody>
      </p:sp>
      <p:sp>
        <p:nvSpPr>
          <p:cNvPr id="2" name="标题 1"/>
          <p:cNvSpPr>
            <a:spLocks noGrp="1"/>
          </p:cNvSpPr>
          <p:nvPr>
            <p:ph type="title"/>
          </p:nvPr>
        </p:nvSpPr>
        <p:spPr/>
        <p:txBody>
          <a:bodyPr/>
          <a:lstStyle/>
          <a:p>
            <a:r>
              <a:rPr lang="en-US" altLang="zh-CN" smtClean="0"/>
              <a:t>VBST</a:t>
            </a:r>
            <a:endParaRPr lang="en-US" altLang="zh-CN" dirty="0"/>
          </a:p>
        </p:txBody>
      </p:sp>
      <p:sp>
        <p:nvSpPr>
          <p:cNvPr id="8" name="矩形 20"/>
          <p:cNvSpPr/>
          <p:nvPr/>
        </p:nvSpPr>
        <p:spPr>
          <a:xfrm>
            <a:off x="4639289" y="4964615"/>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SW3</a:t>
            </a:r>
            <a:endParaRPr lang="en-US" altLang="zh-CN" sz="1400" b="1" dirty="0">
              <a:latin typeface="Huawei Sans" panose="020C0503030203020204" pitchFamily="34" charset="0"/>
            </a:endParaRPr>
          </a:p>
        </p:txBody>
      </p:sp>
      <p:sp>
        <p:nvSpPr>
          <p:cNvPr id="9" name="矩形 21"/>
          <p:cNvSpPr/>
          <p:nvPr/>
        </p:nvSpPr>
        <p:spPr>
          <a:xfrm>
            <a:off x="2436845" y="3068514"/>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SW1</a:t>
            </a:r>
            <a:endParaRPr lang="en-US" altLang="zh-CN" sz="1400" b="1" dirty="0">
              <a:latin typeface="Huawei Sans" panose="020C0503030203020204" pitchFamily="34" charset="0"/>
            </a:endParaRPr>
          </a:p>
        </p:txBody>
      </p:sp>
      <p:sp>
        <p:nvSpPr>
          <p:cNvPr id="10" name="矩形 22"/>
          <p:cNvSpPr/>
          <p:nvPr/>
        </p:nvSpPr>
        <p:spPr>
          <a:xfrm>
            <a:off x="6811897" y="3068514"/>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SW2</a:t>
            </a:r>
            <a:endParaRPr lang="en-US" altLang="zh-CN" sz="1400" b="1" dirty="0">
              <a:latin typeface="Huawei Sans" panose="020C0503030203020204" pitchFamily="34" charset="0"/>
            </a:endParaRPr>
          </a:p>
        </p:txBody>
      </p:sp>
      <p:grpSp>
        <p:nvGrpSpPr>
          <p:cNvPr id="15" name="组合 28"/>
          <p:cNvGrpSpPr/>
          <p:nvPr/>
        </p:nvGrpSpPr>
        <p:grpSpPr>
          <a:xfrm>
            <a:off x="4958374" y="4315757"/>
            <a:ext cx="297554" cy="297554"/>
            <a:chOff x="5076056" y="3356992"/>
            <a:chExt cx="436268" cy="436268"/>
          </a:xfrm>
        </p:grpSpPr>
        <p:sp>
          <p:nvSpPr>
            <p:cNvPr id="16"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17"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sp>
        <p:nvSpPr>
          <p:cNvPr id="19" name="矩形 20"/>
          <p:cNvSpPr/>
          <p:nvPr/>
        </p:nvSpPr>
        <p:spPr>
          <a:xfrm>
            <a:off x="4246647" y="5940696"/>
            <a:ext cx="1385316" cy="307777"/>
          </a:xfrm>
          <a:prstGeom prst="rect">
            <a:avLst/>
          </a:prstGeom>
        </p:spPr>
        <p:txBody>
          <a:bodyPr wrap="none">
            <a:spAutoFit/>
          </a:bodyPr>
          <a:lstStyle/>
          <a:p>
            <a:pPr algn="ctr" fontAlgn="ctr"/>
            <a:r>
              <a:rPr lang="en-US" altLang="zh-CN" sz="1400" b="1" dirty="0" smtClean="0">
                <a:latin typeface="Huawei Sans" panose="020C0503030203020204" pitchFamily="34" charset="0"/>
              </a:rPr>
              <a:t>VLAN 1, 2, 3…</a:t>
            </a:r>
            <a:endParaRPr lang="en-US" altLang="zh-CN" sz="1400" b="1" dirty="0">
              <a:latin typeface="Huawei Sans" panose="020C0503030203020204" pitchFamily="34" charset="0"/>
            </a:endParaRPr>
          </a:p>
        </p:txBody>
      </p:sp>
      <p:sp>
        <p:nvSpPr>
          <p:cNvPr id="20" name="Freeform 27"/>
          <p:cNvSpPr/>
          <p:nvPr/>
        </p:nvSpPr>
        <p:spPr bwMode="auto">
          <a:xfrm>
            <a:off x="3831141"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EC7061"/>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ctr" hangingPunct="0">
              <a:spcBef>
                <a:spcPct val="0"/>
              </a:spcBef>
              <a:spcAft>
                <a:spcPct val="0"/>
              </a:spcAft>
            </a:pPr>
            <a:endParaRPr lang="en-US" altLang="zh-CN" sz="2100" dirty="0">
              <a:latin typeface="Huawei Sans" panose="020C0503030203020204" pitchFamily="34" charset="0"/>
              <a:ea typeface="ＭＳ Ｐゴシック" pitchFamily="34" charset="-128"/>
            </a:endParaRPr>
          </a:p>
        </p:txBody>
      </p:sp>
      <p:pic>
        <p:nvPicPr>
          <p:cNvPr id="24" name="图片 23" descr="PC.png"/>
          <p:cNvPicPr>
            <a:picLocks noChangeAspect="1"/>
          </p:cNvPicPr>
          <p:nvPr/>
        </p:nvPicPr>
        <p:blipFill>
          <a:blip r:embed="rId4" cstate="print"/>
          <a:stretch>
            <a:fillRect/>
          </a:stretch>
        </p:blipFill>
        <p:spPr>
          <a:xfrm>
            <a:off x="4641021" y="5453306"/>
            <a:ext cx="570730" cy="438320"/>
          </a:xfrm>
          <a:prstGeom prst="rect">
            <a:avLst/>
          </a:prstGeom>
        </p:spPr>
      </p:pic>
      <p:cxnSp>
        <p:nvCxnSpPr>
          <p:cNvPr id="32" name="直接箭头连接符 31"/>
          <p:cNvCxnSpPr/>
          <p:nvPr/>
        </p:nvCxnSpPr>
        <p:spPr>
          <a:xfrm flipH="1">
            <a:off x="569879" y="5243482"/>
            <a:ext cx="565477" cy="0"/>
          </a:xfrm>
          <a:prstGeom prst="straightConnector1">
            <a:avLst/>
          </a:prstGeom>
          <a:noFill/>
          <a:ln w="28575" cap="flat" cmpd="sng" algn="ctr">
            <a:solidFill>
              <a:srgbClr val="FFD17D"/>
            </a:solidFill>
            <a:prstDash val="sysDot"/>
            <a:round/>
            <a:headEnd type="triangle" w="med" len="med"/>
            <a:tailEnd type="triangle" w="med" len="med"/>
          </a:ln>
          <a:effectLst/>
        </p:spPr>
      </p:cxnSp>
      <p:sp>
        <p:nvSpPr>
          <p:cNvPr id="34" name="矩形 20"/>
          <p:cNvSpPr/>
          <p:nvPr/>
        </p:nvSpPr>
        <p:spPr>
          <a:xfrm>
            <a:off x="1135356" y="5114568"/>
            <a:ext cx="2265364" cy="261610"/>
          </a:xfrm>
          <a:prstGeom prst="rect">
            <a:avLst/>
          </a:prstGeom>
        </p:spPr>
        <p:txBody>
          <a:bodyPr wrap="none">
            <a:spAutoFit/>
          </a:bodyPr>
          <a:lstStyle/>
          <a:p>
            <a:pPr fontAlgn="ctr"/>
            <a:r>
              <a:rPr lang="en-US" altLang="zh-CN" sz="1100" dirty="0">
                <a:latin typeface="Huawei Sans" panose="020C0503030203020204" pitchFamily="34" charset="0"/>
              </a:rPr>
              <a:t>Data in an odd-numbered VLAN</a:t>
            </a:r>
          </a:p>
        </p:txBody>
      </p:sp>
      <p:grpSp>
        <p:nvGrpSpPr>
          <p:cNvPr id="35" name="组合 28"/>
          <p:cNvGrpSpPr/>
          <p:nvPr/>
        </p:nvGrpSpPr>
        <p:grpSpPr>
          <a:xfrm>
            <a:off x="4633517" y="4315757"/>
            <a:ext cx="297554" cy="297554"/>
            <a:chOff x="5076056" y="3356992"/>
            <a:chExt cx="436268" cy="436268"/>
          </a:xfrm>
        </p:grpSpPr>
        <p:sp>
          <p:nvSpPr>
            <p:cNvPr id="36"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37"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grpSp>
        <p:nvGrpSpPr>
          <p:cNvPr id="39" name="组合 28"/>
          <p:cNvGrpSpPr/>
          <p:nvPr/>
        </p:nvGrpSpPr>
        <p:grpSpPr>
          <a:xfrm>
            <a:off x="910360" y="5473410"/>
            <a:ext cx="223557" cy="223557"/>
            <a:chOff x="5076056" y="3356992"/>
            <a:chExt cx="436268" cy="436268"/>
          </a:xfrm>
        </p:grpSpPr>
        <p:sp>
          <p:nvSpPr>
            <p:cNvPr id="40"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41"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grpSp>
        <p:nvGrpSpPr>
          <p:cNvPr id="42" name="组合 28"/>
          <p:cNvGrpSpPr/>
          <p:nvPr/>
        </p:nvGrpSpPr>
        <p:grpSpPr>
          <a:xfrm>
            <a:off x="908921" y="5829999"/>
            <a:ext cx="223557" cy="223557"/>
            <a:chOff x="5076056" y="3356992"/>
            <a:chExt cx="436268" cy="436268"/>
          </a:xfrm>
        </p:grpSpPr>
        <p:sp>
          <p:nvSpPr>
            <p:cNvPr id="43"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44"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sp>
        <p:nvSpPr>
          <p:cNvPr id="45" name="矩形 20"/>
          <p:cNvSpPr/>
          <p:nvPr/>
        </p:nvSpPr>
        <p:spPr>
          <a:xfrm>
            <a:off x="1135356" y="5453302"/>
            <a:ext cx="2816797" cy="261610"/>
          </a:xfrm>
          <a:prstGeom prst="rect">
            <a:avLst/>
          </a:prstGeom>
        </p:spPr>
        <p:txBody>
          <a:bodyPr wrap="none">
            <a:spAutoFit/>
          </a:bodyPr>
          <a:lstStyle/>
          <a:p>
            <a:pPr fontAlgn="ctr"/>
            <a:r>
              <a:rPr lang="en-US" altLang="zh-CN" sz="1100" dirty="0">
                <a:latin typeface="Huawei Sans" panose="020C0503030203020204" pitchFamily="34" charset="0"/>
              </a:rPr>
              <a:t>Blocked port in an </a:t>
            </a:r>
            <a:r>
              <a:rPr lang="en-US" altLang="zh-CN" sz="1100" dirty="0" smtClean="0">
                <a:latin typeface="Huawei Sans" panose="020C0503030203020204" pitchFamily="34" charset="0"/>
              </a:rPr>
              <a:t>even-numbered </a:t>
            </a:r>
            <a:r>
              <a:rPr lang="en-US" altLang="zh-CN" sz="1100" dirty="0">
                <a:latin typeface="Huawei Sans" panose="020C0503030203020204" pitchFamily="34" charset="0"/>
              </a:rPr>
              <a:t>VLAN</a:t>
            </a:r>
          </a:p>
        </p:txBody>
      </p:sp>
      <p:sp>
        <p:nvSpPr>
          <p:cNvPr id="46" name="矩形 20"/>
          <p:cNvSpPr/>
          <p:nvPr/>
        </p:nvSpPr>
        <p:spPr>
          <a:xfrm>
            <a:off x="1135356" y="5809891"/>
            <a:ext cx="2763898" cy="261610"/>
          </a:xfrm>
          <a:prstGeom prst="rect">
            <a:avLst/>
          </a:prstGeom>
        </p:spPr>
        <p:txBody>
          <a:bodyPr wrap="none">
            <a:spAutoFit/>
          </a:bodyPr>
          <a:lstStyle/>
          <a:p>
            <a:pPr fontAlgn="ctr"/>
            <a:r>
              <a:rPr lang="en-US" altLang="zh-CN" sz="1100" dirty="0">
                <a:latin typeface="Huawei Sans" panose="020C0503030203020204" pitchFamily="34" charset="0"/>
              </a:rPr>
              <a:t>Blocked port in an odd-numbered </a:t>
            </a:r>
            <a:r>
              <a:rPr lang="en-US" altLang="zh-CN" sz="1100" dirty="0" smtClean="0">
                <a:latin typeface="Huawei Sans" panose="020C0503030203020204" pitchFamily="34" charset="0"/>
              </a:rPr>
              <a:t>VLAN</a:t>
            </a:r>
            <a:endParaRPr lang="en-US" altLang="zh-CN" sz="1100" dirty="0">
              <a:latin typeface="Huawei Sans" panose="020C0503030203020204" pitchFamily="34" charset="0"/>
            </a:endParaRPr>
          </a:p>
        </p:txBody>
      </p:sp>
      <p:sp>
        <p:nvSpPr>
          <p:cNvPr id="48" name="Freeform 27"/>
          <p:cNvSpPr/>
          <p:nvPr/>
        </p:nvSpPr>
        <p:spPr bwMode="auto">
          <a:xfrm flipH="1">
            <a:off x="5341384"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FFD17D"/>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ctr" hangingPunct="0">
              <a:spcBef>
                <a:spcPct val="0"/>
              </a:spcBef>
              <a:spcAft>
                <a:spcPct val="0"/>
              </a:spcAft>
            </a:pPr>
            <a:endParaRPr lang="en-US" altLang="zh-CN" sz="2100" dirty="0">
              <a:latin typeface="Huawei Sans" panose="020C0503030203020204" pitchFamily="34" charset="0"/>
              <a:ea typeface="ＭＳ Ｐゴシック" pitchFamily="34" charset="-128"/>
            </a:endParaRPr>
          </a:p>
        </p:txBody>
      </p:sp>
      <p:cxnSp>
        <p:nvCxnSpPr>
          <p:cNvPr id="49" name="直接箭头连接符 48"/>
          <p:cNvCxnSpPr/>
          <p:nvPr/>
        </p:nvCxnSpPr>
        <p:spPr>
          <a:xfrm flipH="1">
            <a:off x="569879" y="4908120"/>
            <a:ext cx="565477" cy="0"/>
          </a:xfrm>
          <a:prstGeom prst="straightConnector1">
            <a:avLst/>
          </a:prstGeom>
          <a:noFill/>
          <a:ln w="28575" cap="flat" cmpd="sng" algn="ctr">
            <a:solidFill>
              <a:srgbClr val="EC7061"/>
            </a:solidFill>
            <a:prstDash val="sysDot"/>
            <a:round/>
            <a:headEnd type="triangle" w="med" len="med"/>
            <a:tailEnd type="triangle" w="med" len="med"/>
          </a:ln>
          <a:effectLst/>
        </p:spPr>
      </p:cxnSp>
      <p:sp>
        <p:nvSpPr>
          <p:cNvPr id="50" name="矩形 20"/>
          <p:cNvSpPr/>
          <p:nvPr/>
        </p:nvSpPr>
        <p:spPr>
          <a:xfrm>
            <a:off x="1135356" y="4779206"/>
            <a:ext cx="2318263" cy="261610"/>
          </a:xfrm>
          <a:prstGeom prst="rect">
            <a:avLst/>
          </a:prstGeom>
        </p:spPr>
        <p:txBody>
          <a:bodyPr wrap="none">
            <a:spAutoFit/>
          </a:bodyPr>
          <a:lstStyle/>
          <a:p>
            <a:pPr fontAlgn="ctr"/>
            <a:r>
              <a:rPr lang="en-US" altLang="zh-CN" sz="1100" dirty="0">
                <a:latin typeface="Huawei Sans" panose="020C0503030203020204" pitchFamily="34" charset="0"/>
              </a:rPr>
              <a:t>Data in an </a:t>
            </a:r>
            <a:r>
              <a:rPr lang="en-US" altLang="zh-CN" sz="1100" dirty="0" smtClean="0">
                <a:latin typeface="Huawei Sans" panose="020C0503030203020204" pitchFamily="34" charset="0"/>
              </a:rPr>
              <a:t>even-numbered </a:t>
            </a:r>
            <a:r>
              <a:rPr lang="en-US" altLang="zh-CN" sz="1100" dirty="0">
                <a:latin typeface="Huawei Sans" panose="020C0503030203020204" pitchFamily="34" charset="0"/>
              </a:rPr>
              <a:t>VLAN</a:t>
            </a:r>
          </a:p>
        </p:txBody>
      </p:sp>
      <p:grpSp>
        <p:nvGrpSpPr>
          <p:cNvPr id="56" name="组合 16"/>
          <p:cNvGrpSpPr/>
          <p:nvPr/>
        </p:nvGrpSpPr>
        <p:grpSpPr>
          <a:xfrm flipV="1">
            <a:off x="7238943" y="4527032"/>
            <a:ext cx="637402" cy="335362"/>
            <a:chOff x="107504" y="2348880"/>
            <a:chExt cx="2808312" cy="1944216"/>
          </a:xfrm>
        </p:grpSpPr>
        <p:cxnSp>
          <p:nvCxnSpPr>
            <p:cNvPr id="58"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13"/>
            <p:cNvCxnSpPr/>
            <p:nvPr/>
          </p:nvCxnSpPr>
          <p:spPr bwMode="auto">
            <a:xfrm flipH="1" flipV="1">
              <a:off x="1511660"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55" name="椭圆 54"/>
          <p:cNvSpPr>
            <a:spLocks noChangeAspect="1"/>
          </p:cNvSpPr>
          <p:nvPr/>
        </p:nvSpPr>
        <p:spPr>
          <a:xfrm>
            <a:off x="7134810" y="4430335"/>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marL="0" marR="0" lvl="0" indent="0" algn="ctr" defTabSz="914478" eaLnBrk="1" fontAlgn="ctr" latinLnBrk="0" hangingPunct="1">
              <a:lnSpc>
                <a:spcPct val="100000"/>
              </a:lnSpc>
              <a:spcBef>
                <a:spcPts val="0"/>
              </a:spcBef>
              <a:spcAft>
                <a:spcPts val="0"/>
              </a:spcAft>
              <a:buClrTx/>
              <a:buSzTx/>
              <a:buFontTx/>
              <a:buNone/>
              <a:tabLst/>
              <a:defRPr/>
            </a:pPr>
            <a:r>
              <a:rPr kumimoji="0" lang="en-US" altLang="zh-CN" sz="60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Root</a:t>
            </a:r>
            <a:endParaRPr kumimoji="0" lang="en-US" altLang="zh-CN" sz="120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60" name="圆角矩形 59"/>
          <p:cNvSpPr/>
          <p:nvPr/>
        </p:nvSpPr>
        <p:spPr>
          <a:xfrm>
            <a:off x="6922443" y="4072342"/>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62" name="文本框 61"/>
          <p:cNvSpPr txBox="1"/>
          <p:nvPr/>
        </p:nvSpPr>
        <p:spPr>
          <a:xfrm>
            <a:off x="6841961" y="4124338"/>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fontAlgn="ctr"/>
            <a:r>
              <a:rPr lang="en-US" altLang="zh-CN" sz="1200" dirty="0">
                <a:solidFill>
                  <a:schemeClr val="bg1">
                    <a:lumMod val="50000"/>
                  </a:schemeClr>
                </a:solidFill>
                <a:latin typeface="Huawei Sans" panose="020C0503030203020204" pitchFamily="34" charset="0"/>
              </a:rPr>
              <a:t>Spanning tree </a:t>
            </a:r>
            <a:endParaRPr lang="en-US" altLang="zh-CN" sz="1200" dirty="0" smtClean="0">
              <a:solidFill>
                <a:schemeClr val="bg1">
                  <a:lumMod val="50000"/>
                </a:schemeClr>
              </a:solidFill>
              <a:latin typeface="Huawei Sans" panose="020C0503030203020204" pitchFamily="34" charset="0"/>
            </a:endParaRPr>
          </a:p>
          <a:p>
            <a:pPr fontAlgn="ctr"/>
            <a:r>
              <a:rPr lang="en-US" altLang="zh-CN" sz="1200" dirty="0" smtClean="0">
                <a:solidFill>
                  <a:schemeClr val="bg1">
                    <a:lumMod val="50000"/>
                  </a:schemeClr>
                </a:solidFill>
                <a:latin typeface="Huawei Sans" panose="020C0503030203020204" pitchFamily="34" charset="0"/>
              </a:rPr>
              <a:t>of </a:t>
            </a:r>
            <a:r>
              <a:rPr lang="en-US" altLang="zh-CN" sz="1200" dirty="0">
                <a:solidFill>
                  <a:schemeClr val="bg1">
                    <a:lumMod val="50000"/>
                  </a:schemeClr>
                </a:solidFill>
                <a:latin typeface="Huawei Sans" panose="020C0503030203020204" pitchFamily="34" charset="0"/>
              </a:rPr>
              <a:t>VLAN </a:t>
            </a:r>
            <a:r>
              <a:rPr lang="en-US" altLang="zh-CN" sz="1200" dirty="0" smtClean="0">
                <a:solidFill>
                  <a:schemeClr val="bg1">
                    <a:lumMod val="50000"/>
                  </a:schemeClr>
                </a:solidFill>
                <a:latin typeface="Huawei Sans" panose="020C0503030203020204" pitchFamily="34" charset="0"/>
              </a:rPr>
              <a:t>1</a:t>
            </a:r>
            <a:endParaRPr lang="en-US" altLang="zh-CN" sz="1200" dirty="0">
              <a:solidFill>
                <a:schemeClr val="bg1">
                  <a:lumMod val="50000"/>
                </a:schemeClr>
              </a:solidFill>
              <a:latin typeface="Huawei Sans" panose="020C0503030203020204" pitchFamily="34" charset="0"/>
            </a:endParaRPr>
          </a:p>
        </p:txBody>
      </p:sp>
      <p:grpSp>
        <p:nvGrpSpPr>
          <p:cNvPr id="64" name="组合 16"/>
          <p:cNvGrpSpPr/>
          <p:nvPr/>
        </p:nvGrpSpPr>
        <p:grpSpPr>
          <a:xfrm flipV="1">
            <a:off x="8554159" y="4527032"/>
            <a:ext cx="637402" cy="335362"/>
            <a:chOff x="107504" y="2348880"/>
            <a:chExt cx="2808312" cy="1944216"/>
          </a:xfrm>
        </p:grpSpPr>
        <p:cxnSp>
          <p:nvCxnSpPr>
            <p:cNvPr id="65" name="直接连接符 9"/>
            <p:cNvCxnSpPr/>
            <p:nvPr/>
          </p:nvCxnSpPr>
          <p:spPr bwMode="auto">
            <a:xfrm flipH="1">
              <a:off x="107504"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68" name="椭圆 67"/>
          <p:cNvSpPr>
            <a:spLocks noChangeAspect="1"/>
          </p:cNvSpPr>
          <p:nvPr/>
        </p:nvSpPr>
        <p:spPr>
          <a:xfrm>
            <a:off x="9050668" y="4430335"/>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lvl="0" algn="ctr" fontAlgn="ctr">
              <a:defRPr/>
            </a:pPr>
            <a:r>
              <a:rPr lang="en-US" altLang="zh-CN" sz="600" kern="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Root</a:t>
            </a:r>
            <a:endParaRPr lang="en-US" altLang="zh-CN"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a:xfrm>
            <a:off x="8237659" y="4072342"/>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70" name="文本框 69"/>
          <p:cNvSpPr txBox="1"/>
          <p:nvPr/>
        </p:nvSpPr>
        <p:spPr>
          <a:xfrm>
            <a:off x="8150704" y="4113642"/>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fontAlgn="ctr"/>
            <a:r>
              <a:rPr lang="en-US" altLang="zh-CN" sz="1200" dirty="0">
                <a:solidFill>
                  <a:schemeClr val="bg1">
                    <a:lumMod val="50000"/>
                  </a:schemeClr>
                </a:solidFill>
                <a:latin typeface="Huawei Sans" panose="020C0503030203020204" pitchFamily="34" charset="0"/>
              </a:rPr>
              <a:t>Spanning tree </a:t>
            </a:r>
          </a:p>
          <a:p>
            <a:pPr fontAlgn="ctr"/>
            <a:r>
              <a:rPr lang="en-US" altLang="zh-CN" sz="1200" dirty="0">
                <a:solidFill>
                  <a:schemeClr val="bg1">
                    <a:lumMod val="50000"/>
                  </a:schemeClr>
                </a:solidFill>
                <a:latin typeface="Huawei Sans" panose="020C0503030203020204" pitchFamily="34" charset="0"/>
              </a:rPr>
              <a:t>of VLAN </a:t>
            </a:r>
            <a:r>
              <a:rPr lang="en-US" altLang="zh-CN" sz="1200" dirty="0" smtClean="0">
                <a:solidFill>
                  <a:schemeClr val="bg1">
                    <a:lumMod val="50000"/>
                  </a:schemeClr>
                </a:solidFill>
                <a:latin typeface="Huawei Sans" panose="020C0503030203020204" pitchFamily="34" charset="0"/>
              </a:rPr>
              <a:t>2</a:t>
            </a:r>
            <a:endParaRPr lang="en-US" altLang="zh-CN" sz="1200" dirty="0">
              <a:solidFill>
                <a:schemeClr val="bg1">
                  <a:lumMod val="50000"/>
                </a:schemeClr>
              </a:solidFill>
              <a:latin typeface="Huawei Sans" panose="020C0503030203020204" pitchFamily="34" charset="0"/>
            </a:endParaRPr>
          </a:p>
        </p:txBody>
      </p:sp>
      <p:grpSp>
        <p:nvGrpSpPr>
          <p:cNvPr id="71" name="组合 16"/>
          <p:cNvGrpSpPr/>
          <p:nvPr/>
        </p:nvGrpSpPr>
        <p:grpSpPr>
          <a:xfrm flipV="1">
            <a:off x="9853334" y="4527032"/>
            <a:ext cx="637402" cy="335362"/>
            <a:chOff x="107504" y="2348880"/>
            <a:chExt cx="2808312" cy="1944216"/>
          </a:xfrm>
        </p:grpSpPr>
        <p:cxnSp>
          <p:nvCxnSpPr>
            <p:cNvPr id="73"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13"/>
            <p:cNvCxnSpPr/>
            <p:nvPr/>
          </p:nvCxnSpPr>
          <p:spPr bwMode="auto">
            <a:xfrm flipH="1" flipV="1">
              <a:off x="1511660"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75" name="椭圆 74"/>
          <p:cNvSpPr>
            <a:spLocks noChangeAspect="1"/>
          </p:cNvSpPr>
          <p:nvPr/>
        </p:nvSpPr>
        <p:spPr>
          <a:xfrm>
            <a:off x="9749201" y="4430335"/>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lvl="0" algn="ctr" fontAlgn="ctr">
              <a:defRPr/>
            </a:pPr>
            <a:r>
              <a:rPr lang="en-US" altLang="zh-CN" sz="600" kern="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Root</a:t>
            </a:r>
            <a:endParaRPr lang="en-US" altLang="zh-CN"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圆角矩形 75"/>
          <p:cNvSpPr/>
          <p:nvPr/>
        </p:nvSpPr>
        <p:spPr>
          <a:xfrm>
            <a:off x="9536834" y="4072342"/>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77" name="文本框 76"/>
          <p:cNvSpPr txBox="1"/>
          <p:nvPr/>
        </p:nvSpPr>
        <p:spPr>
          <a:xfrm>
            <a:off x="9449879" y="4113642"/>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fontAlgn="ctr"/>
            <a:r>
              <a:rPr lang="en-US" altLang="zh-CN" sz="1200" dirty="0">
                <a:solidFill>
                  <a:schemeClr val="bg1">
                    <a:lumMod val="50000"/>
                  </a:schemeClr>
                </a:solidFill>
                <a:latin typeface="Huawei Sans" panose="020C0503030203020204" pitchFamily="34" charset="0"/>
              </a:rPr>
              <a:t>Spanning tree </a:t>
            </a:r>
          </a:p>
          <a:p>
            <a:pPr fontAlgn="ctr"/>
            <a:r>
              <a:rPr lang="en-US" altLang="zh-CN" sz="1200" dirty="0">
                <a:solidFill>
                  <a:schemeClr val="bg1">
                    <a:lumMod val="50000"/>
                  </a:schemeClr>
                </a:solidFill>
                <a:latin typeface="Huawei Sans" panose="020C0503030203020204" pitchFamily="34" charset="0"/>
              </a:rPr>
              <a:t>of VLAN </a:t>
            </a:r>
            <a:r>
              <a:rPr lang="en-US" altLang="zh-CN" sz="1200" dirty="0" smtClean="0">
                <a:solidFill>
                  <a:schemeClr val="bg1">
                    <a:lumMod val="50000"/>
                  </a:schemeClr>
                </a:solidFill>
                <a:latin typeface="Huawei Sans" panose="020C0503030203020204" pitchFamily="34" charset="0"/>
              </a:rPr>
              <a:t>3</a:t>
            </a:r>
            <a:endParaRPr lang="en-US" altLang="zh-CN" sz="1200" dirty="0">
              <a:solidFill>
                <a:schemeClr val="bg1">
                  <a:lumMod val="50000"/>
                </a:schemeClr>
              </a:solidFill>
              <a:latin typeface="Huawei Sans" panose="020C0503030203020204" pitchFamily="34" charset="0"/>
            </a:endParaRPr>
          </a:p>
        </p:txBody>
      </p:sp>
      <p:grpSp>
        <p:nvGrpSpPr>
          <p:cNvPr id="78" name="Group 3"/>
          <p:cNvGrpSpPr/>
          <p:nvPr/>
        </p:nvGrpSpPr>
        <p:grpSpPr>
          <a:xfrm>
            <a:off x="10824259" y="4503477"/>
            <a:ext cx="261965" cy="61979"/>
            <a:chOff x="559282" y="6488261"/>
            <a:chExt cx="261965" cy="61979"/>
          </a:xfrm>
          <a:solidFill>
            <a:schemeClr val="bg1">
              <a:lumMod val="50000"/>
            </a:schemeClr>
          </a:solidFill>
        </p:grpSpPr>
        <p:sp>
          <p:nvSpPr>
            <p:cNvPr id="79" name="Oval 1"/>
            <p:cNvSpPr>
              <a:spLocks noChangeAspect="1"/>
            </p:cNvSpPr>
            <p:nvPr/>
          </p:nvSpPr>
          <p:spPr>
            <a:xfrm>
              <a:off x="759268"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80" name="Oval 174"/>
            <p:cNvSpPr>
              <a:spLocks noChangeAspect="1"/>
            </p:cNvSpPr>
            <p:nvPr/>
          </p:nvSpPr>
          <p:spPr>
            <a:xfrm>
              <a:off x="559282"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81" name="Oval 175"/>
            <p:cNvSpPr>
              <a:spLocks noChangeAspect="1"/>
            </p:cNvSpPr>
            <p:nvPr/>
          </p:nvSpPr>
          <p:spPr>
            <a:xfrm>
              <a:off x="659275" y="6488261"/>
              <a:ext cx="61979" cy="619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sp>
        <p:nvSpPr>
          <p:cNvPr id="82" name="文本框 81"/>
          <p:cNvSpPr txBox="1"/>
          <p:nvPr/>
        </p:nvSpPr>
        <p:spPr>
          <a:xfrm>
            <a:off x="6922442" y="5026871"/>
            <a:ext cx="4268071" cy="426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algn="l" fontAlgn="ctr"/>
            <a:r>
              <a:rPr lang="en-US" altLang="zh-CN" sz="1200" dirty="0" smtClean="0">
                <a:solidFill>
                  <a:schemeClr val="tx1"/>
                </a:solidFill>
                <a:latin typeface="Huawei Sans" panose="020C0503030203020204" pitchFamily="34" charset="0"/>
              </a:rPr>
              <a:t>Independent </a:t>
            </a:r>
            <a:r>
              <a:rPr lang="en-US" altLang="zh-CN" sz="1200" dirty="0">
                <a:solidFill>
                  <a:schemeClr val="tx1"/>
                </a:solidFill>
                <a:latin typeface="Huawei Sans" panose="020C0503030203020204" pitchFamily="34" charset="0"/>
              </a:rPr>
              <a:t>spanning </a:t>
            </a:r>
            <a:r>
              <a:rPr lang="en-US" altLang="zh-CN" sz="1200" dirty="0" smtClean="0">
                <a:solidFill>
                  <a:schemeClr val="tx1"/>
                </a:solidFill>
                <a:latin typeface="Huawei Sans" panose="020C0503030203020204" pitchFamily="34" charset="0"/>
              </a:rPr>
              <a:t>trees are formed for different VLANs.</a:t>
            </a:r>
            <a:endParaRPr lang="en-US" altLang="zh-CN" sz="1200"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256163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11306175" cy="1758728"/>
          </a:xfrm>
        </p:spPr>
        <p:txBody>
          <a:bodyPr/>
          <a:lstStyle/>
          <a:p>
            <a:r>
              <a:rPr lang="en-US" altLang="zh-CN" sz="1600" smtClean="0"/>
              <a:t>To fix the defects, the IEEE released the 802.1s standard that defines the Multiple Spanning Tree Protocol (MSTP) in 2002.</a:t>
            </a:r>
          </a:p>
          <a:p>
            <a:r>
              <a:rPr lang="en-US" altLang="zh-CN" sz="1600" smtClean="0"/>
              <a:t>MSTP is compatible with STP and RSTP, and can rapidly converge traffic and provides multiple paths to load balance VLAN traffic.</a:t>
            </a:r>
            <a:endParaRPr lang="en-US" altLang="zh-CN" sz="1600" dirty="0"/>
          </a:p>
        </p:txBody>
      </p:sp>
      <p:sp>
        <p:nvSpPr>
          <p:cNvPr id="2" name="标题 1"/>
          <p:cNvSpPr>
            <a:spLocks noGrp="1"/>
          </p:cNvSpPr>
          <p:nvPr>
            <p:ph type="title"/>
          </p:nvPr>
        </p:nvSpPr>
        <p:spPr/>
        <p:txBody>
          <a:bodyPr/>
          <a:lstStyle/>
          <a:p>
            <a:r>
              <a:rPr lang="en-US" altLang="zh-CN" smtClean="0"/>
              <a:t>MSTP</a:t>
            </a:r>
            <a:endParaRPr lang="en-US" altLang="zh-CN" dirty="0"/>
          </a:p>
        </p:txBody>
      </p:sp>
      <p:grpSp>
        <p:nvGrpSpPr>
          <p:cNvPr id="4" name="组合 16"/>
          <p:cNvGrpSpPr/>
          <p:nvPr/>
        </p:nvGrpSpPr>
        <p:grpSpPr>
          <a:xfrm flipV="1">
            <a:off x="3292434" y="3212466"/>
            <a:ext cx="3293740" cy="1330959"/>
            <a:chOff x="107504" y="2348880"/>
            <a:chExt cx="2808312" cy="1944216"/>
          </a:xfrm>
        </p:grpSpPr>
        <p:cxnSp>
          <p:nvCxnSpPr>
            <p:cNvPr id="5" name="直接连接符 9"/>
            <p:cNvCxnSpPr/>
            <p:nvPr/>
          </p:nvCxnSpPr>
          <p:spPr bwMode="auto">
            <a:xfrm flipH="1">
              <a:off x="107504"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 name="直接连接符 10"/>
            <p:cNvCxnSpPr/>
            <p:nvPr/>
          </p:nvCxnSpPr>
          <p:spPr bwMode="auto">
            <a:xfrm flipH="1">
              <a:off x="107504" y="4293096"/>
              <a:ext cx="280831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13"/>
            <p:cNvCxnSpPr/>
            <p:nvPr/>
          </p:nvCxnSpPr>
          <p:spPr bwMode="auto">
            <a:xfrm flipH="1" flipV="1">
              <a:off x="1511660" y="2348880"/>
              <a:ext cx="1404156" cy="1944216"/>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cxnSp>
        <p:nvCxnSpPr>
          <p:cNvPr id="8" name="Straight Connector 18"/>
          <p:cNvCxnSpPr/>
          <p:nvPr/>
        </p:nvCxnSpPr>
        <p:spPr bwMode="auto">
          <a:xfrm>
            <a:off x="336709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 name="Straight Connector 20"/>
          <p:cNvCxnSpPr/>
          <p:nvPr/>
        </p:nvCxnSpPr>
        <p:spPr bwMode="auto">
          <a:xfrm>
            <a:off x="6528676" y="2648218"/>
            <a:ext cx="0" cy="558812"/>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10" name="图片 76" descr="接入交换机.png"/>
          <p:cNvPicPr>
            <a:picLocks noChangeAspect="1"/>
          </p:cNvPicPr>
          <p:nvPr/>
        </p:nvPicPr>
        <p:blipFill>
          <a:blip r:embed="rId3" cstate="print"/>
          <a:stretch>
            <a:fillRect/>
          </a:stretch>
        </p:blipFill>
        <p:spPr>
          <a:xfrm>
            <a:off x="3093090" y="2991205"/>
            <a:ext cx="534944" cy="462395"/>
          </a:xfrm>
          <a:prstGeom prst="rect">
            <a:avLst/>
          </a:prstGeom>
        </p:spPr>
      </p:pic>
      <p:pic>
        <p:nvPicPr>
          <p:cNvPr id="11" name="图片 76" descr="接入交换机.png"/>
          <p:cNvPicPr>
            <a:picLocks noChangeAspect="1"/>
          </p:cNvPicPr>
          <p:nvPr/>
        </p:nvPicPr>
        <p:blipFill>
          <a:blip r:embed="rId3" cstate="print"/>
          <a:stretch>
            <a:fillRect/>
          </a:stretch>
        </p:blipFill>
        <p:spPr>
          <a:xfrm>
            <a:off x="6280254" y="2991205"/>
            <a:ext cx="534944" cy="462395"/>
          </a:xfrm>
          <a:prstGeom prst="rect">
            <a:avLst/>
          </a:prstGeom>
        </p:spPr>
      </p:pic>
      <p:pic>
        <p:nvPicPr>
          <p:cNvPr id="12" name="图片 76" descr="接入交换机.png"/>
          <p:cNvPicPr>
            <a:picLocks noChangeAspect="1"/>
          </p:cNvPicPr>
          <p:nvPr/>
        </p:nvPicPr>
        <p:blipFill>
          <a:blip r:embed="rId3" cstate="print"/>
          <a:stretch>
            <a:fillRect/>
          </a:stretch>
        </p:blipFill>
        <p:spPr>
          <a:xfrm>
            <a:off x="4686672" y="4476223"/>
            <a:ext cx="534944" cy="462395"/>
          </a:xfrm>
          <a:prstGeom prst="rect">
            <a:avLst/>
          </a:prstGeom>
        </p:spPr>
      </p:pic>
      <p:sp>
        <p:nvSpPr>
          <p:cNvPr id="13" name="矩形 20"/>
          <p:cNvSpPr/>
          <p:nvPr/>
        </p:nvSpPr>
        <p:spPr>
          <a:xfrm>
            <a:off x="4639289" y="4964615"/>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SW3</a:t>
            </a:r>
            <a:endParaRPr lang="en-US" altLang="zh-CN" sz="1400" b="1" dirty="0">
              <a:latin typeface="Huawei Sans" panose="020C0503030203020204" pitchFamily="34" charset="0"/>
            </a:endParaRPr>
          </a:p>
        </p:txBody>
      </p:sp>
      <p:sp>
        <p:nvSpPr>
          <p:cNvPr id="14" name="矩形 21"/>
          <p:cNvSpPr/>
          <p:nvPr/>
        </p:nvSpPr>
        <p:spPr>
          <a:xfrm>
            <a:off x="2436845" y="3068514"/>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SW1</a:t>
            </a:r>
            <a:endParaRPr lang="en-US" altLang="zh-CN" sz="1400" b="1" dirty="0">
              <a:latin typeface="Huawei Sans" panose="020C0503030203020204" pitchFamily="34" charset="0"/>
            </a:endParaRPr>
          </a:p>
        </p:txBody>
      </p:sp>
      <p:sp>
        <p:nvSpPr>
          <p:cNvPr id="15" name="矩形 22"/>
          <p:cNvSpPr/>
          <p:nvPr/>
        </p:nvSpPr>
        <p:spPr>
          <a:xfrm>
            <a:off x="6811897" y="3068514"/>
            <a:ext cx="574196" cy="307777"/>
          </a:xfrm>
          <a:prstGeom prst="rect">
            <a:avLst/>
          </a:prstGeom>
        </p:spPr>
        <p:txBody>
          <a:bodyPr wrap="none">
            <a:spAutoFit/>
          </a:bodyPr>
          <a:lstStyle/>
          <a:p>
            <a:pPr fontAlgn="ctr"/>
            <a:r>
              <a:rPr lang="en-US" altLang="zh-CN" sz="1400" b="1" dirty="0" smtClean="0">
                <a:latin typeface="Huawei Sans" panose="020C0503030203020204" pitchFamily="34" charset="0"/>
              </a:rPr>
              <a:t>SW2</a:t>
            </a:r>
            <a:endParaRPr lang="en-US" altLang="zh-CN" sz="1400" b="1" dirty="0">
              <a:latin typeface="Huawei Sans" panose="020C0503030203020204" pitchFamily="34" charset="0"/>
            </a:endParaRPr>
          </a:p>
        </p:txBody>
      </p:sp>
      <p:grpSp>
        <p:nvGrpSpPr>
          <p:cNvPr id="16" name="组合 28"/>
          <p:cNvGrpSpPr/>
          <p:nvPr/>
        </p:nvGrpSpPr>
        <p:grpSpPr>
          <a:xfrm>
            <a:off x="4958374" y="4315757"/>
            <a:ext cx="297554" cy="297554"/>
            <a:chOff x="5076056" y="3356992"/>
            <a:chExt cx="436268" cy="436268"/>
          </a:xfrm>
        </p:grpSpPr>
        <p:sp>
          <p:nvSpPr>
            <p:cNvPr id="17"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1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sp>
        <p:nvSpPr>
          <p:cNvPr id="19" name="矩形 20"/>
          <p:cNvSpPr/>
          <p:nvPr/>
        </p:nvSpPr>
        <p:spPr>
          <a:xfrm>
            <a:off x="4246647" y="5940696"/>
            <a:ext cx="1385316" cy="307777"/>
          </a:xfrm>
          <a:prstGeom prst="rect">
            <a:avLst/>
          </a:prstGeom>
        </p:spPr>
        <p:txBody>
          <a:bodyPr wrap="none">
            <a:spAutoFit/>
          </a:bodyPr>
          <a:lstStyle/>
          <a:p>
            <a:pPr algn="ctr" fontAlgn="ctr"/>
            <a:r>
              <a:rPr lang="en-US" altLang="zh-CN" sz="1400" b="1" dirty="0">
                <a:latin typeface="Huawei Sans" panose="020C0503030203020204" pitchFamily="34" charset="0"/>
              </a:rPr>
              <a:t>VLAN 1, 2, </a:t>
            </a:r>
            <a:r>
              <a:rPr lang="en-US" altLang="zh-CN" sz="1400" b="1" dirty="0" smtClean="0">
                <a:latin typeface="Huawei Sans" panose="020C0503030203020204" pitchFamily="34" charset="0"/>
              </a:rPr>
              <a:t>3…</a:t>
            </a:r>
            <a:endParaRPr lang="en-US" altLang="zh-CN" sz="1400" b="1" dirty="0">
              <a:latin typeface="Huawei Sans" panose="020C0503030203020204" pitchFamily="34" charset="0"/>
            </a:endParaRPr>
          </a:p>
        </p:txBody>
      </p:sp>
      <p:sp>
        <p:nvSpPr>
          <p:cNvPr id="20" name="Freeform 27"/>
          <p:cNvSpPr/>
          <p:nvPr/>
        </p:nvSpPr>
        <p:spPr bwMode="auto">
          <a:xfrm>
            <a:off x="3831141"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EC7061"/>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ctr" hangingPunct="0">
              <a:spcBef>
                <a:spcPct val="0"/>
              </a:spcBef>
              <a:spcAft>
                <a:spcPct val="0"/>
              </a:spcAft>
            </a:pPr>
            <a:endParaRPr lang="en-US" altLang="zh-CN" sz="2100" dirty="0">
              <a:latin typeface="Huawei Sans" panose="020C0503030203020204" pitchFamily="34" charset="0"/>
              <a:ea typeface="ＭＳ Ｐゴシック" pitchFamily="34" charset="-128"/>
            </a:endParaRPr>
          </a:p>
        </p:txBody>
      </p:sp>
      <p:pic>
        <p:nvPicPr>
          <p:cNvPr id="21" name="图片 20" descr="PC.png"/>
          <p:cNvPicPr>
            <a:picLocks noChangeAspect="1"/>
          </p:cNvPicPr>
          <p:nvPr/>
        </p:nvPicPr>
        <p:blipFill>
          <a:blip r:embed="rId4" cstate="print"/>
          <a:stretch>
            <a:fillRect/>
          </a:stretch>
        </p:blipFill>
        <p:spPr>
          <a:xfrm>
            <a:off x="4641021" y="5453306"/>
            <a:ext cx="570730" cy="438320"/>
          </a:xfrm>
          <a:prstGeom prst="rect">
            <a:avLst/>
          </a:prstGeom>
        </p:spPr>
      </p:pic>
      <p:cxnSp>
        <p:nvCxnSpPr>
          <p:cNvPr id="22" name="直接箭头连接符 21"/>
          <p:cNvCxnSpPr/>
          <p:nvPr/>
        </p:nvCxnSpPr>
        <p:spPr>
          <a:xfrm flipH="1">
            <a:off x="834056" y="5243482"/>
            <a:ext cx="565477" cy="0"/>
          </a:xfrm>
          <a:prstGeom prst="straightConnector1">
            <a:avLst/>
          </a:prstGeom>
          <a:noFill/>
          <a:ln w="28575" cap="flat" cmpd="sng" algn="ctr">
            <a:solidFill>
              <a:srgbClr val="FFD17D"/>
            </a:solidFill>
            <a:prstDash val="sysDot"/>
            <a:round/>
            <a:headEnd type="triangle" w="med" len="med"/>
            <a:tailEnd type="triangle" w="med" len="med"/>
          </a:ln>
          <a:effectLst/>
        </p:spPr>
      </p:cxnSp>
      <p:sp>
        <p:nvSpPr>
          <p:cNvPr id="23" name="矩形 20"/>
          <p:cNvSpPr/>
          <p:nvPr/>
        </p:nvSpPr>
        <p:spPr>
          <a:xfrm>
            <a:off x="1399533" y="5114568"/>
            <a:ext cx="2265364" cy="261610"/>
          </a:xfrm>
          <a:prstGeom prst="rect">
            <a:avLst/>
          </a:prstGeom>
        </p:spPr>
        <p:txBody>
          <a:bodyPr wrap="none">
            <a:spAutoFit/>
          </a:bodyPr>
          <a:lstStyle/>
          <a:p>
            <a:pPr fontAlgn="ctr"/>
            <a:r>
              <a:rPr lang="en-US" altLang="zh-CN" sz="1100" dirty="0">
                <a:latin typeface="Huawei Sans" panose="020C0503030203020204" pitchFamily="34" charset="0"/>
              </a:rPr>
              <a:t>Data in an odd-numbered VLAN</a:t>
            </a:r>
          </a:p>
        </p:txBody>
      </p:sp>
      <p:grpSp>
        <p:nvGrpSpPr>
          <p:cNvPr id="24" name="组合 28"/>
          <p:cNvGrpSpPr/>
          <p:nvPr/>
        </p:nvGrpSpPr>
        <p:grpSpPr>
          <a:xfrm>
            <a:off x="4633517" y="4315757"/>
            <a:ext cx="297554" cy="297554"/>
            <a:chOff x="5076056" y="3356992"/>
            <a:chExt cx="436268" cy="436268"/>
          </a:xfrm>
        </p:grpSpPr>
        <p:sp>
          <p:nvSpPr>
            <p:cNvPr id="25"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26"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grpSp>
        <p:nvGrpSpPr>
          <p:cNvPr id="27" name="组合 28"/>
          <p:cNvGrpSpPr/>
          <p:nvPr/>
        </p:nvGrpSpPr>
        <p:grpSpPr>
          <a:xfrm>
            <a:off x="1174537" y="5473410"/>
            <a:ext cx="223557" cy="223557"/>
            <a:chOff x="5076056" y="3356992"/>
            <a:chExt cx="436268" cy="436268"/>
          </a:xfrm>
        </p:grpSpPr>
        <p:sp>
          <p:nvSpPr>
            <p:cNvPr id="28"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29"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grpSp>
        <p:nvGrpSpPr>
          <p:cNvPr id="30" name="组合 28"/>
          <p:cNvGrpSpPr/>
          <p:nvPr/>
        </p:nvGrpSpPr>
        <p:grpSpPr>
          <a:xfrm>
            <a:off x="1173098" y="5829999"/>
            <a:ext cx="223557" cy="223557"/>
            <a:chOff x="5076056" y="3356992"/>
            <a:chExt cx="436268" cy="436268"/>
          </a:xfrm>
        </p:grpSpPr>
        <p:sp>
          <p:nvSpPr>
            <p:cNvPr id="31"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smtClean="0">
                <a:ln>
                  <a:noFill/>
                </a:ln>
                <a:solidFill>
                  <a:schemeClr val="tx1"/>
                </a:solidFill>
                <a:effectLst/>
                <a:latin typeface="Huawei Sans" panose="020C0503030203020204" pitchFamily="34" charset="0"/>
                <a:ea typeface="ＭＳ Ｐゴシック" pitchFamily="34" charset="-128"/>
              </a:endParaRPr>
            </a:p>
          </p:txBody>
        </p:sp>
        <p:sp>
          <p:nvSpPr>
            <p:cNvPr id="32" name="禁止符 23"/>
            <p:cNvSpPr/>
            <p:nvPr/>
          </p:nvSpPr>
          <p:spPr>
            <a:xfrm>
              <a:off x="5076056" y="3356992"/>
              <a:ext cx="436268" cy="436268"/>
            </a:xfrm>
            <a:prstGeom prst="noSmoking">
              <a:avLst>
                <a:gd name="adj" fmla="val 15475"/>
              </a:avLst>
            </a:prstGeom>
            <a:solidFill>
              <a:srgbClr val="FFD1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ndParaRPr>
            </a:p>
          </p:txBody>
        </p:sp>
      </p:grpSp>
      <p:sp>
        <p:nvSpPr>
          <p:cNvPr id="33" name="矩形 20"/>
          <p:cNvSpPr/>
          <p:nvPr/>
        </p:nvSpPr>
        <p:spPr>
          <a:xfrm>
            <a:off x="1399533" y="5453302"/>
            <a:ext cx="1646605" cy="261610"/>
          </a:xfrm>
          <a:prstGeom prst="rect">
            <a:avLst/>
          </a:prstGeom>
        </p:spPr>
        <p:txBody>
          <a:bodyPr wrap="none">
            <a:spAutoFit/>
          </a:bodyPr>
          <a:lstStyle/>
          <a:p>
            <a:pPr fontAlgn="ctr"/>
            <a:r>
              <a:rPr lang="en-US" altLang="zh-CN" sz="1100" dirty="0" smtClean="0">
                <a:latin typeface="Huawei Sans" panose="020C0503030203020204" pitchFamily="34" charset="0"/>
              </a:rPr>
              <a:t>Blocked port in MSTI 1</a:t>
            </a:r>
            <a:endParaRPr lang="en-US" altLang="zh-CN" sz="1100" dirty="0">
              <a:latin typeface="Huawei Sans" panose="020C0503030203020204" pitchFamily="34" charset="0"/>
            </a:endParaRPr>
          </a:p>
        </p:txBody>
      </p:sp>
      <p:sp>
        <p:nvSpPr>
          <p:cNvPr id="34" name="矩形 20"/>
          <p:cNvSpPr/>
          <p:nvPr/>
        </p:nvSpPr>
        <p:spPr>
          <a:xfrm>
            <a:off x="1399533" y="5809891"/>
            <a:ext cx="1646605" cy="261610"/>
          </a:xfrm>
          <a:prstGeom prst="rect">
            <a:avLst/>
          </a:prstGeom>
        </p:spPr>
        <p:txBody>
          <a:bodyPr wrap="none">
            <a:spAutoFit/>
          </a:bodyPr>
          <a:lstStyle/>
          <a:p>
            <a:pPr fontAlgn="ctr"/>
            <a:r>
              <a:rPr lang="en-US" altLang="zh-CN" sz="1100" dirty="0" smtClean="0">
                <a:latin typeface="Huawei Sans" panose="020C0503030203020204" pitchFamily="34" charset="0"/>
              </a:rPr>
              <a:t>Blocked port in MSTI 2</a:t>
            </a:r>
            <a:endParaRPr lang="en-US" altLang="zh-CN" sz="1100" dirty="0">
              <a:latin typeface="Huawei Sans" panose="020C0503030203020204" pitchFamily="34" charset="0"/>
            </a:endParaRPr>
          </a:p>
        </p:txBody>
      </p:sp>
      <p:sp>
        <p:nvSpPr>
          <p:cNvPr id="35" name="Freeform 27"/>
          <p:cNvSpPr/>
          <p:nvPr/>
        </p:nvSpPr>
        <p:spPr bwMode="auto">
          <a:xfrm flipH="1">
            <a:off x="5341384" y="2671383"/>
            <a:ext cx="736600" cy="2429510"/>
          </a:xfrm>
          <a:custGeom>
            <a:avLst/>
            <a:gdLst>
              <a:gd name="connsiteX0" fmla="*/ 736600 w 736600"/>
              <a:gd name="connsiteY0" fmla="*/ 2692400 h 2692400"/>
              <a:gd name="connsiteX1" fmla="*/ 736600 w 736600"/>
              <a:gd name="connsiteY1" fmla="*/ 1562100 h 2692400"/>
              <a:gd name="connsiteX2" fmla="*/ 0 w 736600"/>
              <a:gd name="connsiteY2" fmla="*/ 977900 h 2692400"/>
              <a:gd name="connsiteX3" fmla="*/ 0 w 736600"/>
              <a:gd name="connsiteY3" fmla="*/ 0 h 2692400"/>
              <a:gd name="connsiteX0" fmla="*/ 736600 w 736600"/>
              <a:gd name="connsiteY0" fmla="*/ 2378075 h 2378075"/>
              <a:gd name="connsiteX1" fmla="*/ 736600 w 736600"/>
              <a:gd name="connsiteY1" fmla="*/ 1247775 h 2378075"/>
              <a:gd name="connsiteX2" fmla="*/ 0 w 736600"/>
              <a:gd name="connsiteY2" fmla="*/ 663575 h 2378075"/>
              <a:gd name="connsiteX3" fmla="*/ 1905 w 736600"/>
              <a:gd name="connsiteY3" fmla="*/ 0 h 2378075"/>
              <a:gd name="connsiteX0" fmla="*/ 736600 w 736600"/>
              <a:gd name="connsiteY0" fmla="*/ 2429510 h 2429510"/>
              <a:gd name="connsiteX1" fmla="*/ 736600 w 736600"/>
              <a:gd name="connsiteY1" fmla="*/ 1299210 h 2429510"/>
              <a:gd name="connsiteX2" fmla="*/ 0 w 736600"/>
              <a:gd name="connsiteY2" fmla="*/ 715010 h 2429510"/>
              <a:gd name="connsiteX3" fmla="*/ 1905 w 736600"/>
              <a:gd name="connsiteY3" fmla="*/ 0 h 2429510"/>
            </a:gdLst>
            <a:ahLst/>
            <a:cxnLst>
              <a:cxn ang="0">
                <a:pos x="connsiteX0" y="connsiteY0"/>
              </a:cxn>
              <a:cxn ang="0">
                <a:pos x="connsiteX1" y="connsiteY1"/>
              </a:cxn>
              <a:cxn ang="0">
                <a:pos x="connsiteX2" y="connsiteY2"/>
              </a:cxn>
              <a:cxn ang="0">
                <a:pos x="connsiteX3" y="connsiteY3"/>
              </a:cxn>
            </a:cxnLst>
            <a:rect l="l" t="t" r="r" b="b"/>
            <a:pathLst>
              <a:path w="736600" h="2429510">
                <a:moveTo>
                  <a:pt x="736600" y="2429510"/>
                </a:moveTo>
                <a:lnTo>
                  <a:pt x="736600" y="1299210"/>
                </a:lnTo>
                <a:lnTo>
                  <a:pt x="0" y="715010"/>
                </a:lnTo>
                <a:cubicBezTo>
                  <a:pt x="0" y="389043"/>
                  <a:pt x="1905" y="325967"/>
                  <a:pt x="1905" y="0"/>
                </a:cubicBezTo>
              </a:path>
            </a:pathLst>
          </a:custGeom>
          <a:noFill/>
          <a:ln w="28575" cap="flat" cmpd="sng" algn="ctr">
            <a:solidFill>
              <a:srgbClr val="FFD17D"/>
            </a:solidFill>
            <a:prstDash val="sysDot"/>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defTabSz="784225" eaLnBrk="0" fontAlgn="ctr" hangingPunct="0">
              <a:spcBef>
                <a:spcPct val="0"/>
              </a:spcBef>
              <a:spcAft>
                <a:spcPct val="0"/>
              </a:spcAft>
            </a:pPr>
            <a:endParaRPr lang="en-US" altLang="zh-CN" sz="2100" dirty="0">
              <a:latin typeface="Huawei Sans" panose="020C0503030203020204" pitchFamily="34" charset="0"/>
              <a:ea typeface="ＭＳ Ｐゴシック" pitchFamily="34" charset="-128"/>
            </a:endParaRPr>
          </a:p>
        </p:txBody>
      </p:sp>
      <p:cxnSp>
        <p:nvCxnSpPr>
          <p:cNvPr id="36" name="直接箭头连接符 35"/>
          <p:cNvCxnSpPr/>
          <p:nvPr/>
        </p:nvCxnSpPr>
        <p:spPr>
          <a:xfrm flipH="1">
            <a:off x="834056" y="4908120"/>
            <a:ext cx="565477" cy="0"/>
          </a:xfrm>
          <a:prstGeom prst="straightConnector1">
            <a:avLst/>
          </a:prstGeom>
          <a:noFill/>
          <a:ln w="28575" cap="flat" cmpd="sng" algn="ctr">
            <a:solidFill>
              <a:srgbClr val="EC7061"/>
            </a:solidFill>
            <a:prstDash val="sysDot"/>
            <a:round/>
            <a:headEnd type="triangle" w="med" len="med"/>
            <a:tailEnd type="triangle" w="med" len="med"/>
          </a:ln>
          <a:effectLst/>
        </p:spPr>
      </p:cxnSp>
      <p:sp>
        <p:nvSpPr>
          <p:cNvPr id="37" name="矩形 20"/>
          <p:cNvSpPr/>
          <p:nvPr/>
        </p:nvSpPr>
        <p:spPr>
          <a:xfrm>
            <a:off x="1399533" y="4779206"/>
            <a:ext cx="2318263" cy="261610"/>
          </a:xfrm>
          <a:prstGeom prst="rect">
            <a:avLst/>
          </a:prstGeom>
        </p:spPr>
        <p:txBody>
          <a:bodyPr wrap="none">
            <a:spAutoFit/>
          </a:bodyPr>
          <a:lstStyle/>
          <a:p>
            <a:pPr fontAlgn="ctr"/>
            <a:r>
              <a:rPr lang="en-US" altLang="zh-CN" sz="1100" dirty="0">
                <a:latin typeface="Huawei Sans" panose="020C0503030203020204" pitchFamily="34" charset="0"/>
              </a:rPr>
              <a:t>Data in an even-numbered VLAN</a:t>
            </a:r>
          </a:p>
        </p:txBody>
      </p:sp>
      <p:sp>
        <p:nvSpPr>
          <p:cNvPr id="60" name="文本框 59"/>
          <p:cNvSpPr txBox="1"/>
          <p:nvPr/>
        </p:nvSpPr>
        <p:spPr>
          <a:xfrm>
            <a:off x="6851627" y="4433065"/>
            <a:ext cx="4566517" cy="1288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lgn="ctr"/>
          </a:lstStyle>
          <a:p>
            <a:pPr marL="171450" indent="-171450" algn="l" fontAlgn="ctr">
              <a:lnSpc>
                <a:spcPts val="2000"/>
              </a:lnSpc>
              <a:buFont typeface="Arial" panose="020B0604020202020204" pitchFamily="34" charset="0"/>
              <a:buChar char="•"/>
            </a:pPr>
            <a:r>
              <a:rPr lang="en-US" altLang="zh-CN" sz="1200" dirty="0">
                <a:solidFill>
                  <a:schemeClr val="tx1"/>
                </a:solidFill>
                <a:latin typeface="Huawei Sans" panose="020C0503030203020204" pitchFamily="34" charset="0"/>
              </a:rPr>
              <a:t>MSTP maps VLANs to an MSTI. Multiple VLANs can share one spanning tree</a:t>
            </a:r>
            <a:r>
              <a:rPr lang="en-US" altLang="zh-CN" sz="1200" dirty="0" smtClean="0">
                <a:solidFill>
                  <a:schemeClr val="tx1"/>
                </a:solidFill>
                <a:latin typeface="Huawei Sans" panose="020C0503030203020204" pitchFamily="34" charset="0"/>
              </a:rPr>
              <a:t>. For example:</a:t>
            </a:r>
          </a:p>
          <a:p>
            <a:pPr marL="628690" lvl="1" indent="-171450" fontAlgn="ctr">
              <a:lnSpc>
                <a:spcPts val="2000"/>
              </a:lnSpc>
              <a:buFont typeface="Arial" panose="020B0604020202020204" pitchFamily="34" charset="0"/>
              <a:buChar char="•"/>
            </a:pPr>
            <a:r>
              <a:rPr lang="en-US" altLang="zh-CN" sz="1200" dirty="0" smtClean="0">
                <a:solidFill>
                  <a:schemeClr val="tx1"/>
                </a:solidFill>
                <a:latin typeface="Huawei Sans" panose="020C0503030203020204" pitchFamily="34" charset="0"/>
              </a:rPr>
              <a:t>Even-numbered VLANs are mapped </a:t>
            </a:r>
            <a:r>
              <a:rPr lang="en-US" altLang="zh-CN" sz="1200" dirty="0">
                <a:solidFill>
                  <a:schemeClr val="tx1"/>
                </a:solidFill>
                <a:latin typeface="Huawei Sans" panose="020C0503030203020204" pitchFamily="34" charset="0"/>
              </a:rPr>
              <a:t>to MSTI 1.</a:t>
            </a:r>
          </a:p>
          <a:p>
            <a:pPr marL="628690" lvl="1" indent="-171450" fontAlgn="ctr">
              <a:lnSpc>
                <a:spcPts val="2000"/>
              </a:lnSpc>
              <a:buFont typeface="Arial" panose="020B0604020202020204" pitchFamily="34" charset="0"/>
              <a:buChar char="•"/>
            </a:pPr>
            <a:r>
              <a:rPr lang="en-US" altLang="zh-CN" sz="1200" dirty="0" smtClean="0">
                <a:solidFill>
                  <a:schemeClr val="tx1"/>
                </a:solidFill>
                <a:latin typeface="Huawei Sans" panose="020C0503030203020204" pitchFamily="34" charset="0"/>
              </a:rPr>
              <a:t>Odd-numbered </a:t>
            </a:r>
            <a:r>
              <a:rPr lang="en-US" altLang="zh-CN" sz="1200" dirty="0">
                <a:solidFill>
                  <a:schemeClr val="tx1"/>
                </a:solidFill>
                <a:latin typeface="Huawei Sans" panose="020C0503030203020204" pitchFamily="34" charset="0"/>
              </a:rPr>
              <a:t>VLANs are mapped to MSTI </a:t>
            </a:r>
            <a:r>
              <a:rPr lang="en-US" altLang="zh-CN" sz="1200" dirty="0" smtClean="0">
                <a:solidFill>
                  <a:schemeClr val="tx1"/>
                </a:solidFill>
                <a:latin typeface="Huawei Sans" panose="020C0503030203020204" pitchFamily="34" charset="0"/>
              </a:rPr>
              <a:t>2.</a:t>
            </a:r>
            <a:endParaRPr lang="en-US" altLang="zh-CN" sz="1200" dirty="0">
              <a:solidFill>
                <a:schemeClr val="tx1"/>
              </a:solidFill>
              <a:latin typeface="Huawei Sans" panose="020C0503030203020204" pitchFamily="34" charset="0"/>
            </a:endParaRPr>
          </a:p>
          <a:p>
            <a:pPr marL="171450" indent="-171450" algn="l" fontAlgn="ctr">
              <a:lnSpc>
                <a:spcPts val="2000"/>
              </a:lnSpc>
              <a:buFont typeface="Arial" panose="020B0604020202020204" pitchFamily="34" charset="0"/>
              <a:buChar char="•"/>
            </a:pPr>
            <a:r>
              <a:rPr lang="en-US" altLang="zh-CN" sz="1200" dirty="0">
                <a:solidFill>
                  <a:schemeClr val="tx1"/>
                </a:solidFill>
                <a:latin typeface="Huawei Sans" panose="020C0503030203020204" pitchFamily="34" charset="0"/>
              </a:rPr>
              <a:t>Only two spanning trees are maintained on the </a:t>
            </a:r>
            <a:r>
              <a:rPr lang="en-US" altLang="zh-CN" sz="1200" dirty="0" smtClean="0">
                <a:solidFill>
                  <a:schemeClr val="tx1"/>
                </a:solidFill>
                <a:latin typeface="Huawei Sans" panose="020C0503030203020204" pitchFamily="34" charset="0"/>
              </a:rPr>
              <a:t>network</a:t>
            </a:r>
            <a:r>
              <a:rPr lang="en-US" altLang="zh-CN" sz="1200" dirty="0">
                <a:solidFill>
                  <a:schemeClr val="tx1"/>
                </a:solidFill>
                <a:latin typeface="Huawei Sans" panose="020C0503030203020204" pitchFamily="34" charset="0"/>
              </a:rPr>
              <a:t>.</a:t>
            </a:r>
          </a:p>
        </p:txBody>
      </p:sp>
      <p:grpSp>
        <p:nvGrpSpPr>
          <p:cNvPr id="51" name="组合 16"/>
          <p:cNvGrpSpPr/>
          <p:nvPr/>
        </p:nvGrpSpPr>
        <p:grpSpPr>
          <a:xfrm flipV="1">
            <a:off x="8015271" y="3644500"/>
            <a:ext cx="637402" cy="335362"/>
            <a:chOff x="107504" y="2348880"/>
            <a:chExt cx="2808312" cy="1944216"/>
          </a:xfrm>
        </p:grpSpPr>
        <p:cxnSp>
          <p:nvCxnSpPr>
            <p:cNvPr id="52" name="直接连接符 9"/>
            <p:cNvCxnSpPr/>
            <p:nvPr/>
          </p:nvCxnSpPr>
          <p:spPr bwMode="auto">
            <a:xfrm flipH="1">
              <a:off x="107504"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54" name="椭圆 53"/>
          <p:cNvSpPr>
            <a:spLocks noChangeAspect="1"/>
          </p:cNvSpPr>
          <p:nvPr/>
        </p:nvSpPr>
        <p:spPr>
          <a:xfrm>
            <a:off x="8511780" y="3547803"/>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lvl="0" algn="ctr" fontAlgn="ctr">
              <a:defRPr/>
            </a:pPr>
            <a:r>
              <a:rPr lang="en-US" altLang="zh-CN" sz="600" kern="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Root</a:t>
            </a:r>
            <a:endParaRPr lang="en-US" altLang="zh-CN"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54"/>
          <p:cNvSpPr/>
          <p:nvPr/>
        </p:nvSpPr>
        <p:spPr>
          <a:xfrm>
            <a:off x="7698771" y="3189810"/>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6" name="文本框 55"/>
          <p:cNvSpPr txBox="1"/>
          <p:nvPr/>
        </p:nvSpPr>
        <p:spPr>
          <a:xfrm>
            <a:off x="7611816" y="3231110"/>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fontAlgn="ctr"/>
            <a:r>
              <a:rPr lang="en-US" altLang="zh-CN" sz="1200" dirty="0">
                <a:solidFill>
                  <a:schemeClr val="bg1">
                    <a:lumMod val="50000"/>
                  </a:schemeClr>
                </a:solidFill>
                <a:latin typeface="Huawei Sans" panose="020C0503030203020204" pitchFamily="34" charset="0"/>
              </a:rPr>
              <a:t>Spanning tree </a:t>
            </a:r>
          </a:p>
          <a:p>
            <a:pPr fontAlgn="ctr"/>
            <a:r>
              <a:rPr lang="en-US" altLang="zh-CN" sz="1200" dirty="0">
                <a:solidFill>
                  <a:schemeClr val="bg1">
                    <a:lumMod val="50000"/>
                  </a:schemeClr>
                </a:solidFill>
                <a:latin typeface="Huawei Sans" panose="020C0503030203020204" pitchFamily="34" charset="0"/>
              </a:rPr>
              <a:t>of </a:t>
            </a:r>
            <a:r>
              <a:rPr lang="en-US" altLang="zh-CN" sz="1200" dirty="0" smtClean="0">
                <a:solidFill>
                  <a:schemeClr val="bg1">
                    <a:lumMod val="50000"/>
                  </a:schemeClr>
                </a:solidFill>
                <a:latin typeface="Huawei Sans" panose="020C0503030203020204" pitchFamily="34" charset="0"/>
              </a:rPr>
              <a:t>MSTI 1</a:t>
            </a:r>
            <a:endParaRPr lang="en-US" altLang="zh-CN" sz="1200" dirty="0">
              <a:solidFill>
                <a:schemeClr val="bg1">
                  <a:lumMod val="50000"/>
                </a:schemeClr>
              </a:solidFill>
              <a:latin typeface="Huawei Sans" panose="020C0503030203020204" pitchFamily="34" charset="0"/>
            </a:endParaRPr>
          </a:p>
        </p:txBody>
      </p:sp>
      <p:grpSp>
        <p:nvGrpSpPr>
          <p:cNvPr id="57" name="组合 16"/>
          <p:cNvGrpSpPr/>
          <p:nvPr/>
        </p:nvGrpSpPr>
        <p:grpSpPr>
          <a:xfrm flipV="1">
            <a:off x="9314446" y="3644500"/>
            <a:ext cx="637402" cy="335362"/>
            <a:chOff x="107504" y="2348880"/>
            <a:chExt cx="2808312" cy="1944216"/>
          </a:xfrm>
        </p:grpSpPr>
        <p:cxnSp>
          <p:nvCxnSpPr>
            <p:cNvPr id="58" name="直接连接符 10"/>
            <p:cNvCxnSpPr/>
            <p:nvPr/>
          </p:nvCxnSpPr>
          <p:spPr bwMode="auto">
            <a:xfrm flipH="1">
              <a:off x="107504" y="4293096"/>
              <a:ext cx="2808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13"/>
            <p:cNvCxnSpPr/>
            <p:nvPr/>
          </p:nvCxnSpPr>
          <p:spPr bwMode="auto">
            <a:xfrm flipH="1" flipV="1">
              <a:off x="1511660" y="2348880"/>
              <a:ext cx="1404156" cy="194421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61" name="椭圆 60"/>
          <p:cNvSpPr>
            <a:spLocks noChangeAspect="1"/>
          </p:cNvSpPr>
          <p:nvPr/>
        </p:nvSpPr>
        <p:spPr>
          <a:xfrm>
            <a:off x="9210313" y="3547803"/>
            <a:ext cx="208265" cy="208265"/>
          </a:xfrm>
          <a:prstGeom prst="ellipse">
            <a:avLst/>
          </a:prstGeom>
          <a:solidFill>
            <a:schemeClr val="tx1"/>
          </a:solidFill>
          <a:ln w="19050" cap="flat" cmpd="sng" algn="ctr">
            <a:noFill/>
            <a:prstDash val="solid"/>
            <a:miter lim="800000"/>
          </a:ln>
          <a:effectLst/>
        </p:spPr>
        <p:txBody>
          <a:bodyPr wrap="none" lIns="0" tIns="0" rIns="0" bIns="0" rtlCol="0" anchor="ctr"/>
          <a:lstStyle/>
          <a:p>
            <a:pPr lvl="0" algn="ctr" fontAlgn="ctr">
              <a:defRPr/>
            </a:pPr>
            <a:r>
              <a:rPr lang="en-US" altLang="zh-CN" sz="600" kern="0" dirty="0" smtClea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Root</a:t>
            </a:r>
            <a:endParaRPr lang="en-US" altLang="zh-CN"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圆角矩形 61"/>
          <p:cNvSpPr/>
          <p:nvPr/>
        </p:nvSpPr>
        <p:spPr>
          <a:xfrm>
            <a:off x="8997946" y="3189810"/>
            <a:ext cx="1144402" cy="857385"/>
          </a:xfrm>
          <a:prstGeom prst="roundRect">
            <a:avLst>
              <a:gd name="adj" fmla="val 5558"/>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63" name="文本框 62"/>
          <p:cNvSpPr txBox="1"/>
          <p:nvPr/>
        </p:nvSpPr>
        <p:spPr>
          <a:xfrm>
            <a:off x="8910991" y="3231110"/>
            <a:ext cx="1318312" cy="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stStyle>
          <a:p>
            <a:pPr fontAlgn="ctr"/>
            <a:r>
              <a:rPr lang="en-US" altLang="zh-CN" sz="1200" dirty="0">
                <a:solidFill>
                  <a:schemeClr val="bg1">
                    <a:lumMod val="50000"/>
                  </a:schemeClr>
                </a:solidFill>
                <a:latin typeface="Huawei Sans" panose="020C0503030203020204" pitchFamily="34" charset="0"/>
              </a:rPr>
              <a:t>Spanning tree </a:t>
            </a:r>
          </a:p>
          <a:p>
            <a:pPr fontAlgn="ctr"/>
            <a:r>
              <a:rPr lang="en-US" altLang="zh-CN" sz="1200" dirty="0">
                <a:solidFill>
                  <a:schemeClr val="bg1">
                    <a:lumMod val="50000"/>
                  </a:schemeClr>
                </a:solidFill>
                <a:latin typeface="Huawei Sans" panose="020C0503030203020204" pitchFamily="34" charset="0"/>
              </a:rPr>
              <a:t>of </a:t>
            </a:r>
            <a:r>
              <a:rPr lang="en-US" altLang="zh-CN" sz="1200" dirty="0" smtClean="0">
                <a:solidFill>
                  <a:schemeClr val="bg1">
                    <a:lumMod val="50000"/>
                  </a:schemeClr>
                </a:solidFill>
                <a:latin typeface="Huawei Sans" panose="020C0503030203020204" pitchFamily="34" charset="0"/>
              </a:rPr>
              <a:t>MSTI 2</a:t>
            </a:r>
            <a:endParaRPr lang="en-US" altLang="zh-CN" sz="1200"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7838330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2000" dirty="0" smtClean="0"/>
              <a:t>MSTP divides a switching network into multiple regions, each of which has multiple spanning trees that are independent of each other.</a:t>
            </a:r>
          </a:p>
          <a:p>
            <a:r>
              <a:rPr lang="en-US" altLang="zh-CN" sz="2000" dirty="0" smtClean="0"/>
              <a:t>Each spanning tree is called a multiple spanning tree instance (MSTI).</a:t>
            </a:r>
          </a:p>
          <a:p>
            <a:r>
              <a:rPr lang="en-US" altLang="zh-CN" sz="2000" smtClean="0"/>
              <a:t>An </a:t>
            </a:r>
            <a:r>
              <a:rPr lang="en-US" altLang="zh-CN" sz="2000" dirty="0"/>
              <a:t>MSTI is the spanning tree corresponding to a set of VLANs.</a:t>
            </a:r>
            <a:endParaRPr lang="en-US" altLang="zh-CN" sz="2000" dirty="0" smtClean="0"/>
          </a:p>
          <a:p>
            <a:r>
              <a:rPr lang="en-US" altLang="zh-CN" sz="2000" dirty="0" smtClean="0"/>
              <a:t>Binding multiple VLANs to a single MSTI reduces communication costs and resource usage.</a:t>
            </a:r>
          </a:p>
          <a:p>
            <a:r>
              <a:rPr lang="en-US" altLang="zh-CN" sz="2000" dirty="0" smtClean="0"/>
              <a:t>The topology of each MSTI is calculated independently, and traffic can be balanced among MSTIs.</a:t>
            </a:r>
          </a:p>
          <a:p>
            <a:r>
              <a:rPr lang="en-US" altLang="zh-CN" sz="2000" dirty="0" smtClean="0"/>
              <a:t>Multiple VLANs with the same topology can be mapped to a single MSTI. The forwarding state of the VLANs for an interface is determined by the interface state in the MSTI.</a:t>
            </a:r>
            <a:endParaRPr lang="en-US" altLang="zh-CN" sz="2000" dirty="0"/>
          </a:p>
        </p:txBody>
      </p:sp>
      <p:sp>
        <p:nvSpPr>
          <p:cNvPr id="2" name="标题 1"/>
          <p:cNvSpPr>
            <a:spLocks noGrp="1"/>
          </p:cNvSpPr>
          <p:nvPr>
            <p:ph type="title"/>
          </p:nvPr>
        </p:nvSpPr>
        <p:spPr/>
        <p:txBody>
          <a:bodyPr/>
          <a:lstStyle/>
          <a:p>
            <a:r>
              <a:rPr lang="en-US" altLang="zh-CN" smtClean="0"/>
              <a:t>MSTP Overview</a:t>
            </a:r>
            <a:endParaRPr lang="en-US" altLang="zh-CN" dirty="0"/>
          </a:p>
        </p:txBody>
      </p:sp>
    </p:spTree>
    <p:extLst>
      <p:ext uri="{BB962C8B-B14F-4D97-AF65-F5344CB8AC3E}">
        <p14:creationId xmlns:p14="http://schemas.microsoft.com/office/powerpoint/2010/main" val="2412187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z="3200" smtClean="0"/>
              <a:t>Stack and Tree Networking of Campus Networks</a:t>
            </a:r>
            <a:endParaRPr lang="en-US" altLang="zh-CN" sz="3200" dirty="0"/>
          </a:p>
        </p:txBody>
      </p:sp>
      <p:cxnSp>
        <p:nvCxnSpPr>
          <p:cNvPr id="80" name="直接连接符 79"/>
          <p:cNvCxnSpPr/>
          <p:nvPr/>
        </p:nvCxnSpPr>
        <p:spPr>
          <a:xfrm flipV="1">
            <a:off x="8770706" y="2736247"/>
            <a:ext cx="0" cy="1587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8838573" y="2736247"/>
            <a:ext cx="0" cy="1587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6567847" y="2506824"/>
            <a:ext cx="4600588" cy="1811692"/>
            <a:chOff x="6444045" y="2388746"/>
            <a:chExt cx="4812522" cy="1811692"/>
          </a:xfrm>
        </p:grpSpPr>
        <p:grpSp>
          <p:nvGrpSpPr>
            <p:cNvPr id="74" name="组合 73"/>
            <p:cNvGrpSpPr/>
            <p:nvPr/>
          </p:nvGrpSpPr>
          <p:grpSpPr>
            <a:xfrm>
              <a:off x="6562709" y="2388746"/>
              <a:ext cx="4693858" cy="1811687"/>
              <a:chOff x="6600056" y="4353447"/>
              <a:chExt cx="1296144" cy="833967"/>
            </a:xfrm>
          </p:grpSpPr>
          <p:cxnSp>
            <p:nvCxnSpPr>
              <p:cNvPr id="75" name="直接连接符 74"/>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6444045" y="2388748"/>
              <a:ext cx="4693855" cy="1811690"/>
              <a:chOff x="6600056" y="4353446"/>
              <a:chExt cx="1296143" cy="833968"/>
            </a:xfrm>
          </p:grpSpPr>
          <p:cxnSp>
            <p:nvCxnSpPr>
              <p:cNvPr id="78" name="直接连接符 77"/>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7248127" y="4353446"/>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 name="直接连接符 12"/>
          <p:cNvCxnSpPr/>
          <p:nvPr/>
        </p:nvCxnSpPr>
        <p:spPr>
          <a:xfrm>
            <a:off x="2479406" y="2610975"/>
            <a:ext cx="18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167146" y="2610974"/>
            <a:ext cx="1312260" cy="1707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4279606" y="2610974"/>
            <a:ext cx="1312260" cy="1707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79406" y="2632091"/>
            <a:ext cx="900100" cy="1686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3374178" y="2610974"/>
            <a:ext cx="905429" cy="1756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167145" y="2610972"/>
            <a:ext cx="3112460" cy="17075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479405" y="2632091"/>
            <a:ext cx="3112461" cy="1735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rot="19480217">
            <a:off x="7635072" y="3246101"/>
            <a:ext cx="165560" cy="3331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5" name="椭圆 84"/>
          <p:cNvSpPr/>
          <p:nvPr/>
        </p:nvSpPr>
        <p:spPr>
          <a:xfrm rot="16200000">
            <a:off x="8716226" y="3261780"/>
            <a:ext cx="165560" cy="3331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6" name="椭圆 85"/>
          <p:cNvSpPr/>
          <p:nvPr/>
        </p:nvSpPr>
        <p:spPr>
          <a:xfrm rot="13415531">
            <a:off x="9989091" y="3261780"/>
            <a:ext cx="165560" cy="33313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7" name="圆角矩形 86"/>
          <p:cNvSpPr/>
          <p:nvPr/>
        </p:nvSpPr>
        <p:spPr>
          <a:xfrm>
            <a:off x="707318" y="1835390"/>
            <a:ext cx="5292218" cy="4473930"/>
          </a:xfrm>
          <a:prstGeom prst="roundRect">
            <a:avLst>
              <a:gd name="adj" fmla="val 1950"/>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88" name="圆角矩形 87"/>
          <p:cNvSpPr/>
          <p:nvPr/>
        </p:nvSpPr>
        <p:spPr>
          <a:xfrm>
            <a:off x="6192464" y="1835390"/>
            <a:ext cx="5292218" cy="4473930"/>
          </a:xfrm>
          <a:prstGeom prst="roundRect">
            <a:avLst>
              <a:gd name="adj" fmla="val 898"/>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91" name="文本框 90"/>
          <p:cNvSpPr txBox="1"/>
          <p:nvPr/>
        </p:nvSpPr>
        <p:spPr>
          <a:xfrm>
            <a:off x="707318" y="1412776"/>
            <a:ext cx="5292217" cy="37357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b="1">
                <a:solidFill>
                  <a:prstClr val="white"/>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dirty="0" smtClean="0">
                <a:latin typeface="Huawei Sans" panose="020C0503030203020204" pitchFamily="34" charset="0"/>
              </a:rPr>
              <a:t>Traditional STP Networking</a:t>
            </a:r>
            <a:endParaRPr lang="en-US" dirty="0">
              <a:latin typeface="Huawei Sans" panose="020C0503030203020204" pitchFamily="34" charset="0"/>
            </a:endParaRPr>
          </a:p>
        </p:txBody>
      </p:sp>
      <p:sp>
        <p:nvSpPr>
          <p:cNvPr id="92" name="文本框 91"/>
          <p:cNvSpPr txBox="1"/>
          <p:nvPr/>
        </p:nvSpPr>
        <p:spPr>
          <a:xfrm>
            <a:off x="6192465" y="1412776"/>
            <a:ext cx="5292217" cy="37357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b="1">
                <a:solidFill>
                  <a:prstClr val="white"/>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dirty="0" err="1" smtClean="0">
                <a:latin typeface="Huawei Sans" panose="020C0503030203020204" pitchFamily="34" charset="0"/>
              </a:rPr>
              <a:t>iStack</a:t>
            </a:r>
            <a:r>
              <a:rPr lang="en-US" dirty="0" smtClean="0">
                <a:latin typeface="Huawei Sans" panose="020C0503030203020204" pitchFamily="34" charset="0"/>
              </a:rPr>
              <a:t> Networking</a:t>
            </a:r>
            <a:endParaRPr lang="en-US" dirty="0">
              <a:latin typeface="Huawei Sans" panose="020C0503030203020204" pitchFamily="34" charset="0"/>
            </a:endParaRPr>
          </a:p>
        </p:txBody>
      </p:sp>
      <p:sp>
        <p:nvSpPr>
          <p:cNvPr id="93" name="椭圆 92"/>
          <p:cNvSpPr/>
          <p:nvPr/>
        </p:nvSpPr>
        <p:spPr>
          <a:xfrm>
            <a:off x="1772476" y="2034910"/>
            <a:ext cx="3264612" cy="1080120"/>
          </a:xfrm>
          <a:prstGeom prst="ellipse">
            <a:avLst/>
          </a:prstGeom>
          <a:noFill/>
          <a:ln w="19050">
            <a:solidFill>
              <a:srgbClr val="EC706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94" name="文本框 93"/>
          <p:cNvSpPr txBox="1"/>
          <p:nvPr/>
        </p:nvSpPr>
        <p:spPr>
          <a:xfrm>
            <a:off x="4689913" y="1961849"/>
            <a:ext cx="673582" cy="307777"/>
          </a:xfrm>
          <a:prstGeom prst="rect">
            <a:avLst/>
          </a:prstGeom>
          <a:noFill/>
        </p:spPr>
        <p:txBody>
          <a:bodyPr wrap="none" rtlCol="0">
            <a:spAutoFit/>
          </a:bodyPr>
          <a:lstStyle/>
          <a:p>
            <a:pPr fontAlgn="ctr">
              <a:spcBef>
                <a:spcPts val="0"/>
              </a:spcBef>
              <a:spcAft>
                <a:spcPts val="0"/>
              </a:spcAft>
            </a:pPr>
            <a:r>
              <a:rPr lang="en-US" sz="1400" dirty="0" err="1" smtClean="0">
                <a:solidFill>
                  <a:srgbClr val="EC7061"/>
                </a:solidFill>
                <a:latin typeface="Huawei Sans" panose="020C0503030203020204" pitchFamily="34" charset="0"/>
              </a:rPr>
              <a:t>iStack</a:t>
            </a:r>
            <a:endParaRPr lang="en-US" altLang="zh-CN" sz="1400" dirty="0">
              <a:solidFill>
                <a:srgbClr val="EC7061"/>
              </a:solidFill>
              <a:latin typeface="Huawei Sans" panose="020C0503030203020204" pitchFamily="34" charset="0"/>
            </a:endParaRPr>
          </a:p>
        </p:txBody>
      </p:sp>
      <p:sp>
        <p:nvSpPr>
          <p:cNvPr id="95" name="任意多边形 94"/>
          <p:cNvSpPr/>
          <p:nvPr/>
        </p:nvSpPr>
        <p:spPr>
          <a:xfrm rot="5400000">
            <a:off x="5883407" y="2149561"/>
            <a:ext cx="432053" cy="1091335"/>
          </a:xfrm>
          <a:custGeom>
            <a:avLst/>
            <a:gdLst>
              <a:gd name="connsiteX0" fmla="*/ 0 w 593766"/>
              <a:gd name="connsiteY0" fmla="*/ 1151907 h 1401289"/>
              <a:gd name="connsiteX1" fmla="*/ 356260 w 593766"/>
              <a:gd name="connsiteY1" fmla="*/ 213756 h 1401289"/>
              <a:gd name="connsiteX2" fmla="*/ 225631 w 593766"/>
              <a:gd name="connsiteY2" fmla="*/ 213756 h 1401289"/>
              <a:gd name="connsiteX3" fmla="*/ 522515 w 593766"/>
              <a:gd name="connsiteY3" fmla="*/ 0 h 1401289"/>
              <a:gd name="connsiteX4" fmla="*/ 593766 w 593766"/>
              <a:gd name="connsiteY4" fmla="*/ 320634 h 1401289"/>
              <a:gd name="connsiteX5" fmla="*/ 486889 w 593766"/>
              <a:gd name="connsiteY5" fmla="*/ 249382 h 1401289"/>
              <a:gd name="connsiteX6" fmla="*/ 273133 w 593766"/>
              <a:gd name="connsiteY6" fmla="*/ 1401289 h 1401289"/>
              <a:gd name="connsiteX0" fmla="*/ 0 w 638737"/>
              <a:gd name="connsiteY0" fmla="*/ 1256838 h 1401289"/>
              <a:gd name="connsiteX1" fmla="*/ 401231 w 638737"/>
              <a:gd name="connsiteY1" fmla="*/ 213756 h 1401289"/>
              <a:gd name="connsiteX2" fmla="*/ 270602 w 638737"/>
              <a:gd name="connsiteY2" fmla="*/ 213756 h 1401289"/>
              <a:gd name="connsiteX3" fmla="*/ 567486 w 638737"/>
              <a:gd name="connsiteY3" fmla="*/ 0 h 1401289"/>
              <a:gd name="connsiteX4" fmla="*/ 638737 w 638737"/>
              <a:gd name="connsiteY4" fmla="*/ 320634 h 1401289"/>
              <a:gd name="connsiteX5" fmla="*/ 531860 w 638737"/>
              <a:gd name="connsiteY5" fmla="*/ 249382 h 1401289"/>
              <a:gd name="connsiteX6" fmla="*/ 318104 w 638737"/>
              <a:gd name="connsiteY6" fmla="*/ 1401289 h 1401289"/>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482996 w 803629"/>
              <a:gd name="connsiteY6" fmla="*/ 1401289 h 1736523"/>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482996 w 803629"/>
              <a:gd name="connsiteY6" fmla="*/ 1401289 h 1736523"/>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482996 w 803629"/>
              <a:gd name="connsiteY6" fmla="*/ 1401289 h 1736523"/>
              <a:gd name="connsiteX0" fmla="*/ 0 w 803629"/>
              <a:gd name="connsiteY0" fmla="*/ 1736523 h 1736523"/>
              <a:gd name="connsiteX1" fmla="*/ 566123 w 803629"/>
              <a:gd name="connsiteY1" fmla="*/ 213756 h 1736523"/>
              <a:gd name="connsiteX2" fmla="*/ 435494 w 803629"/>
              <a:gd name="connsiteY2" fmla="*/ 213756 h 1736523"/>
              <a:gd name="connsiteX3" fmla="*/ 732378 w 803629"/>
              <a:gd name="connsiteY3" fmla="*/ 0 h 1736523"/>
              <a:gd name="connsiteX4" fmla="*/ 803629 w 803629"/>
              <a:gd name="connsiteY4" fmla="*/ 320634 h 1736523"/>
              <a:gd name="connsiteX5" fmla="*/ 696752 w 803629"/>
              <a:gd name="connsiteY5" fmla="*/ 249382 h 1736523"/>
              <a:gd name="connsiteX6" fmla="*/ 602917 w 803629"/>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82996 w 683708"/>
              <a:gd name="connsiteY6" fmla="*/ 140128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90140 w 683708"/>
              <a:gd name="connsiteY6" fmla="*/ 1420339 h 1736523"/>
              <a:gd name="connsiteX0" fmla="*/ 0 w 683708"/>
              <a:gd name="connsiteY0" fmla="*/ 1736523 h 1736523"/>
              <a:gd name="connsiteX1" fmla="*/ 446202 w 683708"/>
              <a:gd name="connsiteY1" fmla="*/ 213756 h 1736523"/>
              <a:gd name="connsiteX2" fmla="*/ 315573 w 683708"/>
              <a:gd name="connsiteY2" fmla="*/ 213756 h 1736523"/>
              <a:gd name="connsiteX3" fmla="*/ 612457 w 683708"/>
              <a:gd name="connsiteY3" fmla="*/ 0 h 1736523"/>
              <a:gd name="connsiteX4" fmla="*/ 683708 w 683708"/>
              <a:gd name="connsiteY4" fmla="*/ 320634 h 1736523"/>
              <a:gd name="connsiteX5" fmla="*/ 576831 w 683708"/>
              <a:gd name="connsiteY5" fmla="*/ 249382 h 1736523"/>
              <a:gd name="connsiteX6" fmla="*/ 490140 w 683708"/>
              <a:gd name="connsiteY6" fmla="*/ 1420339 h 1736523"/>
              <a:gd name="connsiteX0" fmla="*/ 0 w 683708"/>
              <a:gd name="connsiteY0" fmla="*/ 1726998 h 1726998"/>
              <a:gd name="connsiteX1" fmla="*/ 446202 w 683708"/>
              <a:gd name="connsiteY1" fmla="*/ 204231 h 1726998"/>
              <a:gd name="connsiteX2" fmla="*/ 315573 w 683708"/>
              <a:gd name="connsiteY2" fmla="*/ 204231 h 1726998"/>
              <a:gd name="connsiteX3" fmla="*/ 602932 w 683708"/>
              <a:gd name="connsiteY3" fmla="*/ 0 h 1726998"/>
              <a:gd name="connsiteX4" fmla="*/ 683708 w 683708"/>
              <a:gd name="connsiteY4" fmla="*/ 311109 h 1726998"/>
              <a:gd name="connsiteX5" fmla="*/ 576831 w 683708"/>
              <a:gd name="connsiteY5" fmla="*/ 239857 h 1726998"/>
              <a:gd name="connsiteX6" fmla="*/ 490140 w 683708"/>
              <a:gd name="connsiteY6" fmla="*/ 1410814 h 172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3708" h="1726998">
                <a:moveTo>
                  <a:pt x="0" y="1726998"/>
                </a:moveTo>
                <a:cubicBezTo>
                  <a:pt x="68786" y="724734"/>
                  <a:pt x="252732" y="483220"/>
                  <a:pt x="446202" y="204231"/>
                </a:cubicBezTo>
                <a:lnTo>
                  <a:pt x="315573" y="204231"/>
                </a:lnTo>
                <a:lnTo>
                  <a:pt x="602932" y="0"/>
                </a:lnTo>
                <a:lnTo>
                  <a:pt x="683708" y="311109"/>
                </a:lnTo>
                <a:lnTo>
                  <a:pt x="576831" y="239857"/>
                </a:lnTo>
                <a:cubicBezTo>
                  <a:pt x="398423" y="673832"/>
                  <a:pt x="369487" y="897399"/>
                  <a:pt x="490140" y="1410814"/>
                </a:cubicBezTo>
              </a:path>
            </a:pathLst>
          </a:custGeom>
          <a:gradFill flip="none" rotWithShape="1">
            <a:gsLst>
              <a:gs pos="14000">
                <a:schemeClr val="bg1">
                  <a:alpha val="0"/>
                </a:schemeClr>
              </a:gs>
              <a:gs pos="64000">
                <a:srgbClr val="FFCC66"/>
              </a:gs>
            </a:gsLst>
            <a:lin ang="16200000" scaled="1"/>
            <a:tileRect/>
          </a:gradFill>
          <a:ln w="12700">
            <a:gradFill flip="none" rotWithShape="1">
              <a:gsLst>
                <a:gs pos="11000">
                  <a:schemeClr val="bg1">
                    <a:alpha val="0"/>
                  </a:schemeClr>
                </a:gs>
                <a:gs pos="81000">
                  <a:srgbClr val="FF6600"/>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pic>
        <p:nvPicPr>
          <p:cNvPr id="42" name="图片 87" descr="汇聚交换机.png"/>
          <p:cNvPicPr>
            <a:picLocks noChangeAspect="1"/>
          </p:cNvPicPr>
          <p:nvPr/>
        </p:nvPicPr>
        <p:blipFill>
          <a:blip r:embed="rId3" cstate="print"/>
          <a:stretch>
            <a:fillRect/>
          </a:stretch>
        </p:blipFill>
        <p:spPr>
          <a:xfrm>
            <a:off x="2189049" y="2351264"/>
            <a:ext cx="540000" cy="441818"/>
          </a:xfrm>
          <a:prstGeom prst="rect">
            <a:avLst/>
          </a:prstGeom>
        </p:spPr>
      </p:pic>
      <p:pic>
        <p:nvPicPr>
          <p:cNvPr id="43" name="图片 87" descr="汇聚交换机.png"/>
          <p:cNvPicPr>
            <a:picLocks noChangeAspect="1"/>
          </p:cNvPicPr>
          <p:nvPr/>
        </p:nvPicPr>
        <p:blipFill>
          <a:blip r:embed="rId3" cstate="print"/>
          <a:stretch>
            <a:fillRect/>
          </a:stretch>
        </p:blipFill>
        <p:spPr>
          <a:xfrm>
            <a:off x="4018363" y="2351264"/>
            <a:ext cx="540000" cy="441818"/>
          </a:xfrm>
          <a:prstGeom prst="rect">
            <a:avLst/>
          </a:prstGeom>
        </p:spPr>
      </p:pic>
      <p:pic>
        <p:nvPicPr>
          <p:cNvPr id="47" name="图片 76" descr="接入交换机.png"/>
          <p:cNvPicPr>
            <a:picLocks noChangeAspect="1"/>
          </p:cNvPicPr>
          <p:nvPr/>
        </p:nvPicPr>
        <p:blipFill>
          <a:blip r:embed="rId4" cstate="print"/>
          <a:stretch>
            <a:fillRect/>
          </a:stretch>
        </p:blipFill>
        <p:spPr>
          <a:xfrm>
            <a:off x="951271" y="4064810"/>
            <a:ext cx="540000" cy="441818"/>
          </a:xfrm>
          <a:prstGeom prst="rect">
            <a:avLst/>
          </a:prstGeom>
        </p:spPr>
      </p:pic>
      <p:pic>
        <p:nvPicPr>
          <p:cNvPr id="48" name="图片 76" descr="接入交换机.png"/>
          <p:cNvPicPr>
            <a:picLocks noChangeAspect="1"/>
          </p:cNvPicPr>
          <p:nvPr/>
        </p:nvPicPr>
        <p:blipFill>
          <a:blip r:embed="rId4" cstate="print"/>
          <a:stretch>
            <a:fillRect/>
          </a:stretch>
        </p:blipFill>
        <p:spPr>
          <a:xfrm>
            <a:off x="3114444" y="4064810"/>
            <a:ext cx="540000" cy="441818"/>
          </a:xfrm>
          <a:prstGeom prst="rect">
            <a:avLst/>
          </a:prstGeom>
        </p:spPr>
      </p:pic>
      <p:pic>
        <p:nvPicPr>
          <p:cNvPr id="50" name="图片 76" descr="接入交换机.png"/>
          <p:cNvPicPr>
            <a:picLocks noChangeAspect="1"/>
          </p:cNvPicPr>
          <p:nvPr/>
        </p:nvPicPr>
        <p:blipFill>
          <a:blip r:embed="rId4" cstate="print"/>
          <a:stretch>
            <a:fillRect/>
          </a:stretch>
        </p:blipFill>
        <p:spPr>
          <a:xfrm>
            <a:off x="5277617" y="4064810"/>
            <a:ext cx="540000" cy="441818"/>
          </a:xfrm>
          <a:prstGeom prst="rect">
            <a:avLst/>
          </a:prstGeom>
        </p:spPr>
      </p:pic>
      <p:pic>
        <p:nvPicPr>
          <p:cNvPr id="60" name="图片 76" descr="接入交换机.png"/>
          <p:cNvPicPr>
            <a:picLocks noChangeAspect="1"/>
          </p:cNvPicPr>
          <p:nvPr/>
        </p:nvPicPr>
        <p:blipFill>
          <a:blip r:embed="rId4" cstate="print"/>
          <a:stretch>
            <a:fillRect/>
          </a:stretch>
        </p:blipFill>
        <p:spPr>
          <a:xfrm>
            <a:off x="6382656" y="4064810"/>
            <a:ext cx="540000" cy="441818"/>
          </a:xfrm>
          <a:prstGeom prst="rect">
            <a:avLst/>
          </a:prstGeom>
        </p:spPr>
      </p:pic>
      <p:pic>
        <p:nvPicPr>
          <p:cNvPr id="61" name="图片 76" descr="接入交换机.png"/>
          <p:cNvPicPr>
            <a:picLocks noChangeAspect="1"/>
          </p:cNvPicPr>
          <p:nvPr/>
        </p:nvPicPr>
        <p:blipFill>
          <a:blip r:embed="rId4" cstate="print"/>
          <a:stretch>
            <a:fillRect/>
          </a:stretch>
        </p:blipFill>
        <p:spPr>
          <a:xfrm>
            <a:off x="8545829" y="4064810"/>
            <a:ext cx="540000" cy="441818"/>
          </a:xfrm>
          <a:prstGeom prst="rect">
            <a:avLst/>
          </a:prstGeom>
        </p:spPr>
      </p:pic>
      <p:pic>
        <p:nvPicPr>
          <p:cNvPr id="62" name="图片 76" descr="接入交换机.png"/>
          <p:cNvPicPr>
            <a:picLocks noChangeAspect="1"/>
          </p:cNvPicPr>
          <p:nvPr/>
        </p:nvPicPr>
        <p:blipFill>
          <a:blip r:embed="rId4" cstate="print"/>
          <a:stretch>
            <a:fillRect/>
          </a:stretch>
        </p:blipFill>
        <p:spPr>
          <a:xfrm>
            <a:off x="10709002" y="4064810"/>
            <a:ext cx="540000" cy="441818"/>
          </a:xfrm>
          <a:prstGeom prst="rect">
            <a:avLst/>
          </a:prstGeom>
        </p:spPr>
      </p:pic>
      <p:pic>
        <p:nvPicPr>
          <p:cNvPr id="64" name="图片 100" descr="汇聚交换机.png"/>
          <p:cNvPicPr>
            <a:picLocks noChangeAspect="1"/>
          </p:cNvPicPr>
          <p:nvPr/>
        </p:nvPicPr>
        <p:blipFill>
          <a:blip r:embed="rId5" cstate="print"/>
          <a:stretch>
            <a:fillRect/>
          </a:stretch>
        </p:blipFill>
        <p:spPr>
          <a:xfrm>
            <a:off x="8534330" y="2351264"/>
            <a:ext cx="540000" cy="441818"/>
          </a:xfrm>
          <a:prstGeom prst="rect">
            <a:avLst/>
          </a:prstGeom>
        </p:spPr>
      </p:pic>
      <p:sp>
        <p:nvSpPr>
          <p:cNvPr id="65" name="文本框 64"/>
          <p:cNvSpPr txBox="1"/>
          <p:nvPr/>
        </p:nvSpPr>
        <p:spPr>
          <a:xfrm>
            <a:off x="707318" y="4666579"/>
            <a:ext cx="5110299" cy="1126462"/>
          </a:xfrm>
          <a:prstGeom prst="rect">
            <a:avLst/>
          </a:prstGeom>
          <a:noFill/>
        </p:spPr>
        <p:txBody>
          <a:bodyPr wrap="square" rtlCol="0">
            <a:spAutoFit/>
          </a:bodyPr>
          <a:lstStyle/>
          <a:p>
            <a:pPr fontAlgn="ctr">
              <a:lnSpc>
                <a:spcPct val="120000"/>
              </a:lnSpc>
              <a:spcBef>
                <a:spcPts val="0"/>
              </a:spcBef>
              <a:spcAft>
                <a:spcPts val="0"/>
              </a:spcAft>
            </a:pPr>
            <a:r>
              <a:rPr lang="en-US" sz="1400" dirty="0" smtClean="0">
                <a:solidFill>
                  <a:prstClr val="black"/>
                </a:solidFill>
                <a:latin typeface="Huawei Sans" panose="020C0503030203020204" pitchFamily="34" charset="0"/>
              </a:rPr>
              <a:t>Two aggregation switches form a triangle Layer 2 loop with access switches, so STP must be deployed on the network. </a:t>
            </a:r>
            <a:r>
              <a:rPr lang="en-US" altLang="zh-CN" sz="1400" dirty="0" smtClean="0">
                <a:solidFill>
                  <a:prstClr val="black"/>
                </a:solidFill>
                <a:latin typeface="Huawei Sans" panose="020C0503030203020204" pitchFamily="34" charset="0"/>
              </a:rPr>
              <a:t>However, </a:t>
            </a:r>
            <a:r>
              <a:rPr lang="en-US" sz="1400" dirty="0" smtClean="0">
                <a:solidFill>
                  <a:prstClr val="black"/>
                </a:solidFill>
                <a:latin typeface="Huawei Sans" panose="020C0503030203020204" pitchFamily="34" charset="0"/>
              </a:rPr>
              <a:t>STP blocks ports on the network, causing a failure to fully utilize link bandwidth.</a:t>
            </a:r>
            <a:endParaRPr lang="en-US" altLang="zh-CN" sz="1400" dirty="0">
              <a:solidFill>
                <a:prstClr val="black"/>
              </a:solidFill>
              <a:latin typeface="Huawei Sans" panose="020C0503030203020204" pitchFamily="34" charset="0"/>
            </a:endParaRPr>
          </a:p>
        </p:txBody>
      </p:sp>
      <p:sp>
        <p:nvSpPr>
          <p:cNvPr id="98" name="文本框 97"/>
          <p:cNvSpPr txBox="1"/>
          <p:nvPr/>
        </p:nvSpPr>
        <p:spPr>
          <a:xfrm>
            <a:off x="941465" y="2323647"/>
            <a:ext cx="1371570" cy="523220"/>
          </a:xfrm>
          <a:prstGeom prst="rect">
            <a:avLst/>
          </a:prstGeom>
          <a:noFill/>
        </p:spPr>
        <p:txBody>
          <a:bodyPr wrap="square" rtlCol="0">
            <a:spAutoFit/>
          </a:bodyPr>
          <a:lstStyle/>
          <a:p>
            <a:pPr algn="ctr" fontAlgn="ctr">
              <a:spcBef>
                <a:spcPts val="0"/>
              </a:spcBef>
              <a:spcAft>
                <a:spcPts val="0"/>
              </a:spcAft>
            </a:pPr>
            <a:r>
              <a:rPr lang="en-US" sz="1400" dirty="0" smtClean="0">
                <a:latin typeface="Huawei Sans" panose="020C0503030203020204" pitchFamily="34" charset="0"/>
              </a:rPr>
              <a:t>Aggregation switch 1</a:t>
            </a:r>
            <a:endParaRPr lang="en-US" altLang="zh-CN" sz="1400" dirty="0">
              <a:latin typeface="Huawei Sans" panose="020C0503030203020204" pitchFamily="34" charset="0"/>
            </a:endParaRPr>
          </a:p>
        </p:txBody>
      </p:sp>
      <p:sp>
        <p:nvSpPr>
          <p:cNvPr id="99" name="文本框 98"/>
          <p:cNvSpPr txBox="1"/>
          <p:nvPr/>
        </p:nvSpPr>
        <p:spPr>
          <a:xfrm>
            <a:off x="4523008" y="2425247"/>
            <a:ext cx="1669457" cy="523220"/>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Aggregation switch 2</a:t>
            </a:r>
            <a:endParaRPr lang="en-US" altLang="zh-CN" sz="1400" dirty="0">
              <a:latin typeface="Huawei Sans" panose="020C0503030203020204" pitchFamily="34" charset="0"/>
            </a:endParaRPr>
          </a:p>
        </p:txBody>
      </p:sp>
      <p:sp>
        <p:nvSpPr>
          <p:cNvPr id="100" name="文本框 99"/>
          <p:cNvSpPr txBox="1"/>
          <p:nvPr/>
        </p:nvSpPr>
        <p:spPr>
          <a:xfrm>
            <a:off x="1783116" y="4129331"/>
            <a:ext cx="1311578" cy="307777"/>
          </a:xfrm>
          <a:prstGeom prst="rect">
            <a:avLst/>
          </a:prstGeom>
          <a:noFill/>
        </p:spPr>
        <p:txBody>
          <a:bodyPr wrap="none" rtlCol="0">
            <a:spAutoFit/>
          </a:bodyPr>
          <a:lstStyle/>
          <a:p>
            <a:pPr fontAlgn="ctr">
              <a:spcBef>
                <a:spcPts val="0"/>
              </a:spcBef>
              <a:spcAft>
                <a:spcPts val="0"/>
              </a:spcAft>
            </a:pPr>
            <a:r>
              <a:rPr lang="en-US" sz="1400" dirty="0" smtClean="0">
                <a:latin typeface="Huawei Sans" panose="020C0503030203020204" pitchFamily="34" charset="0"/>
              </a:rPr>
              <a:t>Access switch</a:t>
            </a:r>
            <a:endParaRPr lang="en-US" altLang="zh-CN" sz="1400" dirty="0">
              <a:latin typeface="Huawei Sans" panose="020C0503030203020204" pitchFamily="34" charset="0"/>
            </a:endParaRPr>
          </a:p>
        </p:txBody>
      </p:sp>
      <p:sp>
        <p:nvSpPr>
          <p:cNvPr id="101" name="文本框 100"/>
          <p:cNvSpPr txBox="1"/>
          <p:nvPr/>
        </p:nvSpPr>
        <p:spPr>
          <a:xfrm>
            <a:off x="3908218" y="4129331"/>
            <a:ext cx="1311578" cy="307777"/>
          </a:xfrm>
          <a:prstGeom prst="rect">
            <a:avLst/>
          </a:prstGeom>
          <a:noFill/>
        </p:spPr>
        <p:txBody>
          <a:bodyPr wrap="none" rtlCol="0">
            <a:spAutoFit/>
          </a:bodyPr>
          <a:lstStyle/>
          <a:p>
            <a:pPr fontAlgn="ctr">
              <a:spcBef>
                <a:spcPts val="0"/>
              </a:spcBef>
              <a:spcAft>
                <a:spcPts val="0"/>
              </a:spcAft>
            </a:pPr>
            <a:r>
              <a:rPr lang="en-US" sz="1400" dirty="0" smtClean="0">
                <a:latin typeface="Huawei Sans" panose="020C0503030203020204" pitchFamily="34" charset="0"/>
              </a:rPr>
              <a:t>Access switch</a:t>
            </a:r>
            <a:endParaRPr lang="en-US" altLang="zh-CN" sz="1400" dirty="0">
              <a:latin typeface="Huawei Sans" panose="020C0503030203020204" pitchFamily="34" charset="0"/>
            </a:endParaRPr>
          </a:p>
        </p:txBody>
      </p:sp>
      <p:sp>
        <p:nvSpPr>
          <p:cNvPr id="102" name="文本框 101"/>
          <p:cNvSpPr txBox="1"/>
          <p:nvPr/>
        </p:nvSpPr>
        <p:spPr>
          <a:xfrm>
            <a:off x="7183550" y="4129331"/>
            <a:ext cx="1311578" cy="307777"/>
          </a:xfrm>
          <a:prstGeom prst="rect">
            <a:avLst/>
          </a:prstGeom>
          <a:noFill/>
        </p:spPr>
        <p:txBody>
          <a:bodyPr wrap="none" rtlCol="0">
            <a:spAutoFit/>
          </a:bodyPr>
          <a:lstStyle/>
          <a:p>
            <a:pPr fontAlgn="ctr">
              <a:spcBef>
                <a:spcPts val="0"/>
              </a:spcBef>
              <a:spcAft>
                <a:spcPts val="0"/>
              </a:spcAft>
            </a:pPr>
            <a:r>
              <a:rPr lang="en-US" sz="1400" dirty="0" smtClean="0">
                <a:latin typeface="Huawei Sans" panose="020C0503030203020204" pitchFamily="34" charset="0"/>
              </a:rPr>
              <a:t>Access switch</a:t>
            </a:r>
            <a:endParaRPr lang="en-US" altLang="zh-CN" sz="1400" dirty="0">
              <a:latin typeface="Huawei Sans" panose="020C0503030203020204" pitchFamily="34" charset="0"/>
            </a:endParaRPr>
          </a:p>
        </p:txBody>
      </p:sp>
      <p:sp>
        <p:nvSpPr>
          <p:cNvPr id="103" name="文本框 102"/>
          <p:cNvSpPr txBox="1"/>
          <p:nvPr/>
        </p:nvSpPr>
        <p:spPr>
          <a:xfrm>
            <a:off x="9308652" y="4129331"/>
            <a:ext cx="1311578" cy="307777"/>
          </a:xfrm>
          <a:prstGeom prst="rect">
            <a:avLst/>
          </a:prstGeom>
          <a:noFill/>
        </p:spPr>
        <p:txBody>
          <a:bodyPr wrap="none" rtlCol="0">
            <a:spAutoFit/>
          </a:bodyPr>
          <a:lstStyle/>
          <a:p>
            <a:pPr fontAlgn="ctr">
              <a:spcBef>
                <a:spcPts val="0"/>
              </a:spcBef>
              <a:spcAft>
                <a:spcPts val="0"/>
              </a:spcAft>
            </a:pPr>
            <a:r>
              <a:rPr lang="en-US" sz="1400" dirty="0" smtClean="0">
                <a:latin typeface="Huawei Sans" panose="020C0503030203020204" pitchFamily="34" charset="0"/>
              </a:rPr>
              <a:t>Access switch</a:t>
            </a:r>
            <a:endParaRPr lang="en-US" altLang="zh-CN" sz="1400" dirty="0">
              <a:latin typeface="Huawei Sans" panose="020C0503030203020204" pitchFamily="34" charset="0"/>
            </a:endParaRPr>
          </a:p>
        </p:txBody>
      </p:sp>
      <p:sp>
        <p:nvSpPr>
          <p:cNvPr id="104" name="文本框 103"/>
          <p:cNvSpPr txBox="1"/>
          <p:nvPr/>
        </p:nvSpPr>
        <p:spPr>
          <a:xfrm>
            <a:off x="9154762" y="1962200"/>
            <a:ext cx="2366104" cy="738664"/>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Aggregation switches form an </a:t>
            </a:r>
            <a:r>
              <a:rPr lang="en-US" sz="1400" dirty="0" err="1" smtClean="0">
                <a:latin typeface="Huawei Sans" panose="020C0503030203020204" pitchFamily="34" charset="0"/>
              </a:rPr>
              <a:t>iStack</a:t>
            </a:r>
            <a:r>
              <a:rPr lang="en-US" sz="1400" dirty="0" smtClean="0">
                <a:latin typeface="Huawei Sans" panose="020C0503030203020204" pitchFamily="34" charset="0"/>
              </a:rPr>
              <a:t> system (logical standalone device).</a:t>
            </a:r>
            <a:endParaRPr lang="en-US" altLang="zh-CN" sz="1400" dirty="0">
              <a:latin typeface="Huawei Sans" panose="020C0503030203020204" pitchFamily="34" charset="0"/>
            </a:endParaRPr>
          </a:p>
        </p:txBody>
      </p:sp>
      <p:sp>
        <p:nvSpPr>
          <p:cNvPr id="105" name="文本框 104"/>
          <p:cNvSpPr txBox="1"/>
          <p:nvPr/>
        </p:nvSpPr>
        <p:spPr>
          <a:xfrm>
            <a:off x="6192463" y="4666579"/>
            <a:ext cx="5292217" cy="1643527"/>
          </a:xfrm>
          <a:prstGeom prst="rect">
            <a:avLst/>
          </a:prstGeom>
          <a:noFill/>
        </p:spPr>
        <p:txBody>
          <a:bodyPr wrap="square" rtlCol="0">
            <a:spAutoFit/>
          </a:bodyPr>
          <a:lstStyle/>
          <a:p>
            <a:pPr fontAlgn="ctr">
              <a:lnSpc>
                <a:spcPct val="120000"/>
              </a:lnSpc>
              <a:spcBef>
                <a:spcPts val="0"/>
              </a:spcBef>
              <a:spcAft>
                <a:spcPts val="0"/>
              </a:spcAft>
            </a:pPr>
            <a:r>
              <a:rPr lang="en-US" sz="1400" dirty="0" smtClean="0">
                <a:solidFill>
                  <a:prstClr val="black"/>
                </a:solidFill>
                <a:latin typeface="Huawei Sans" panose="020C0503030203020204" pitchFamily="34" charset="0"/>
              </a:rPr>
              <a:t>Aggregation switches are stacked to form a single logical device, simplifying the network topology. In addition, link aggregation is deployed between aggregation switches and access switches to simplify the network topology to a tree topology, eliminating Layer 2 loops and improving link bandwidth utilization.</a:t>
            </a:r>
            <a:endParaRPr lang="en-US" altLang="zh-CN" sz="1400" dirty="0">
              <a:solidFill>
                <a:prstClr val="black"/>
              </a:solidFill>
              <a:latin typeface="Huawei Sans" panose="020C0503030203020204" pitchFamily="34" charset="0"/>
            </a:endParaRPr>
          </a:p>
        </p:txBody>
      </p:sp>
      <p:grpSp>
        <p:nvGrpSpPr>
          <p:cNvPr id="56" name="组合 28"/>
          <p:cNvGrpSpPr>
            <a:grpSpLocks noChangeAspect="1"/>
          </p:cNvGrpSpPr>
          <p:nvPr/>
        </p:nvGrpSpPr>
        <p:grpSpPr>
          <a:xfrm>
            <a:off x="1306455" y="3965033"/>
            <a:ext cx="288969" cy="288969"/>
            <a:chOff x="5076056" y="3356992"/>
            <a:chExt cx="436268" cy="436268"/>
          </a:xfrm>
        </p:grpSpPr>
        <p:sp>
          <p:nvSpPr>
            <p:cNvPr id="57"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59" name="组合 28"/>
          <p:cNvGrpSpPr>
            <a:grpSpLocks noChangeAspect="1"/>
          </p:cNvGrpSpPr>
          <p:nvPr/>
        </p:nvGrpSpPr>
        <p:grpSpPr>
          <a:xfrm>
            <a:off x="3356017" y="3934590"/>
            <a:ext cx="288969" cy="288969"/>
            <a:chOff x="5076056" y="3356992"/>
            <a:chExt cx="436268" cy="436268"/>
          </a:xfrm>
        </p:grpSpPr>
        <p:sp>
          <p:nvSpPr>
            <p:cNvPr id="63"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9" name="组合 28"/>
          <p:cNvGrpSpPr>
            <a:grpSpLocks noChangeAspect="1"/>
          </p:cNvGrpSpPr>
          <p:nvPr/>
        </p:nvGrpSpPr>
        <p:grpSpPr>
          <a:xfrm>
            <a:off x="5219853" y="3876195"/>
            <a:ext cx="288969" cy="288969"/>
            <a:chOff x="5076056" y="3356992"/>
            <a:chExt cx="436268" cy="436268"/>
          </a:xfrm>
        </p:grpSpPr>
        <p:sp>
          <p:nvSpPr>
            <p:cNvPr id="70"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7347953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9" name="Straight Connector 39"/>
          <p:cNvCxnSpPr/>
          <p:nvPr/>
        </p:nvCxnSpPr>
        <p:spPr bwMode="auto">
          <a:xfrm>
            <a:off x="2899988" y="4438291"/>
            <a:ext cx="0" cy="6524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r>
              <a:rPr lang="en-US" smtClean="0"/>
              <a:t>Smart Link</a:t>
            </a:r>
            <a:endParaRPr lang="en-US" altLang="zh-CN" dirty="0"/>
          </a:p>
        </p:txBody>
      </p:sp>
      <p:sp>
        <p:nvSpPr>
          <p:cNvPr id="66" name="内容占位符 2"/>
          <p:cNvSpPr txBox="1">
            <a:spLocks/>
          </p:cNvSpPr>
          <p:nvPr/>
        </p:nvSpPr>
        <p:spPr>
          <a:xfrm>
            <a:off x="5418964" y="2200287"/>
            <a:ext cx="6214235" cy="3650230"/>
          </a:xfrm>
          <a:prstGeom prst="rect">
            <a:avLst/>
          </a:prstGeom>
        </p:spPr>
        <p:txBody>
          <a:bodyPr vert="horz" wrap="square" lIns="91440" tIns="45720" rIns="91440" bIns="45720" rtlCol="0">
            <a:spAutoFit/>
          </a:bodyPr>
          <a:lstStyle>
            <a:lvl1pPr marL="2286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Arial"/>
                <a:ea typeface="+mn-ea"/>
                <a:cs typeface="+mn-cs"/>
              </a:defRPr>
            </a:lvl1pPr>
            <a:lvl2pPr marL="6858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Arial"/>
                <a:ea typeface="+mn-ea"/>
                <a:cs typeface="+mn-cs"/>
              </a:defRPr>
            </a:lvl2pPr>
            <a:lvl3pPr marL="11430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Arial"/>
                <a:ea typeface="+mn-ea"/>
                <a:cs typeface="+mn-cs"/>
              </a:defRPr>
            </a:lvl3pPr>
            <a:lvl4pPr marL="16002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ts val="2400"/>
              </a:lnSpc>
              <a:spcBef>
                <a:spcPts val="0"/>
              </a:spcBef>
              <a:spcAft>
                <a:spcPts val="600"/>
              </a:spcAft>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marL="0" marR="0" lvl="0" indent="0" algn="l" defTabSz="914400" rtl="0" eaLnBrk="1" fontAlgn="ctr" latinLnBrk="0" hangingPunct="1">
              <a:lnSpc>
                <a:spcPct val="120000"/>
              </a:lnSpc>
              <a:spcBef>
                <a:spcPts val="0"/>
              </a:spcBef>
              <a:spcAft>
                <a:spcPts val="600"/>
              </a:spcAft>
              <a:buClrTx/>
              <a:buSzTx/>
              <a:buNone/>
              <a:tabLst/>
              <a:defRPr/>
            </a:pPr>
            <a:r>
              <a:rPr lang="en-US" sz="1600" dirty="0" smtClean="0">
                <a:solidFill>
                  <a:sysClr val="windowText" lastClr="000000"/>
                </a:solidFill>
                <a:latin typeface="Huawei Sans" panose="020C0503030203020204" pitchFamily="34" charset="0"/>
              </a:rPr>
              <a:t>Smart Link is tailored for dual-uplink networking.</a:t>
            </a:r>
          </a:p>
          <a:p>
            <a:pPr marL="266700" marR="0" lvl="1" indent="-266700" algn="l" defTabSz="914400" rtl="0" eaLnBrk="1" fontAlgn="ctr" latinLnBrk="0" hangingPunct="1">
              <a:lnSpc>
                <a:spcPct val="120000"/>
              </a:lnSpc>
              <a:spcBef>
                <a:spcPts val="0"/>
              </a:spcBef>
              <a:spcAft>
                <a:spcPts val="600"/>
              </a:spcAft>
              <a:buClrTx/>
              <a:buSzTx/>
              <a:buFont typeface="Arial" panose="020B0604020202020204" pitchFamily="34" charset="0"/>
              <a:buChar char="•"/>
              <a:tabLst/>
              <a:defRPr/>
            </a:pPr>
            <a:r>
              <a:rPr lang="en-US" sz="1600" dirty="0" smtClean="0">
                <a:solidFill>
                  <a:sysClr val="windowText" lastClr="000000"/>
                </a:solidFill>
                <a:latin typeface="Huawei Sans" panose="020C0503030203020204" pitchFamily="34" charset="0"/>
              </a:rPr>
              <a:t>Smart Link is deployed on two switches where a host is dual-homed. When the network is normal, one of the two uplinks is active, and the other is in standby state (does not carry service traffic). In this way, a Layer 2 loop is eliminated.</a:t>
            </a:r>
          </a:p>
          <a:p>
            <a:pPr marL="266700" marR="0" lvl="1" indent="-266700" algn="l" defTabSz="914400" rtl="0" eaLnBrk="1" fontAlgn="ctr" latinLnBrk="0" hangingPunct="1">
              <a:lnSpc>
                <a:spcPct val="120000"/>
              </a:lnSpc>
              <a:spcBef>
                <a:spcPts val="0"/>
              </a:spcBef>
              <a:spcAft>
                <a:spcPts val="600"/>
              </a:spcAft>
              <a:buClrTx/>
              <a:buSzTx/>
              <a:buFont typeface="Arial" panose="020B0604020202020204" pitchFamily="34" charset="0"/>
              <a:buChar char="•"/>
              <a:tabLst/>
              <a:defRPr/>
            </a:pPr>
            <a:r>
              <a:rPr lang="en-US" sz="1600" dirty="0" smtClean="0">
                <a:solidFill>
                  <a:sysClr val="windowText" lastClr="000000"/>
                </a:solidFill>
                <a:latin typeface="Huawei Sans" panose="020C0503030203020204" pitchFamily="34" charset="0"/>
              </a:rPr>
              <a:t>When the active link is faulty, traffic is switched to the standby link in milliseconds. This ensures proper data forwarding.</a:t>
            </a:r>
          </a:p>
          <a:p>
            <a:pPr marL="266700" marR="0" lvl="1" indent="-266700" algn="l" defTabSz="914400" rtl="0" eaLnBrk="1" fontAlgn="ctr" latinLnBrk="0" hangingPunct="1">
              <a:lnSpc>
                <a:spcPct val="120000"/>
              </a:lnSpc>
              <a:spcBef>
                <a:spcPts val="0"/>
              </a:spcBef>
              <a:spcAft>
                <a:spcPts val="600"/>
              </a:spcAft>
              <a:buClrTx/>
              <a:buSzTx/>
              <a:buFont typeface="Arial" panose="020B0604020202020204" pitchFamily="34" charset="0"/>
              <a:buChar char="•"/>
              <a:tabLst/>
              <a:defRPr/>
            </a:pPr>
            <a:r>
              <a:rPr lang="en-US" sz="1600" dirty="0" smtClean="0">
                <a:solidFill>
                  <a:sysClr val="windowText" lastClr="000000"/>
                </a:solidFill>
                <a:latin typeface="Huawei Sans" panose="020C0503030203020204" pitchFamily="34" charset="0"/>
              </a:rPr>
              <a:t>Smart Link is easy to configure.</a:t>
            </a:r>
          </a:p>
          <a:p>
            <a:pPr marL="266700" lvl="1" indent="-266700" fontAlgn="ctr">
              <a:lnSpc>
                <a:spcPct val="120000"/>
              </a:lnSpc>
              <a:defRPr/>
            </a:pPr>
            <a:r>
              <a:rPr lang="en-US" sz="1600" dirty="0">
                <a:solidFill>
                  <a:sysClr val="windowText" lastClr="000000"/>
                </a:solidFill>
                <a:latin typeface="Huawei Sans" panose="020C0503030203020204" pitchFamily="34" charset="0"/>
              </a:rPr>
              <a:t>Smart Link does not involve protocol packet exchange, therefore greatly improving </a:t>
            </a:r>
            <a:r>
              <a:rPr lang="en-US" sz="1600" dirty="0" smtClean="0">
                <a:solidFill>
                  <a:sysClr val="windowText" lastClr="000000"/>
                </a:solidFill>
                <a:latin typeface="Huawei Sans" panose="020C0503030203020204" pitchFamily="34" charset="0"/>
              </a:rPr>
              <a:t>speed and reliability.</a:t>
            </a:r>
            <a:endParaRPr kumimoji="0" lang="en-US" altLang="zh-CN" sz="1600" b="0" i="0" u="none" strike="noStrike" kern="1200" cap="none" spc="0" normalizeH="0" baseline="0" noProof="0" dirty="0">
              <a:ln>
                <a:noFill/>
              </a:ln>
              <a:solidFill>
                <a:sysClr val="windowText" lastClr="000000"/>
              </a:solidFill>
              <a:effectLst/>
              <a:uLnTx/>
              <a:uFillTx/>
              <a:latin typeface="Huawei Sans" panose="020C0503030203020204" pitchFamily="34" charset="0"/>
            </a:endParaRPr>
          </a:p>
        </p:txBody>
      </p:sp>
      <p:grpSp>
        <p:nvGrpSpPr>
          <p:cNvPr id="248" name="Group 34"/>
          <p:cNvGrpSpPr/>
          <p:nvPr/>
        </p:nvGrpSpPr>
        <p:grpSpPr>
          <a:xfrm>
            <a:off x="1509974" y="3119737"/>
            <a:ext cx="2832027" cy="1244363"/>
            <a:chOff x="3491880" y="3112525"/>
            <a:chExt cx="2520280" cy="1416564"/>
          </a:xfrm>
        </p:grpSpPr>
        <p:cxnSp>
          <p:nvCxnSpPr>
            <p:cNvPr id="249" name="直接连接符 487"/>
            <p:cNvCxnSpPr/>
            <p:nvPr/>
          </p:nvCxnSpPr>
          <p:spPr bwMode="auto">
            <a:xfrm>
              <a:off x="3491880" y="3112525"/>
              <a:ext cx="1260140" cy="14165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0" name="直接连接符 487"/>
            <p:cNvCxnSpPr/>
            <p:nvPr/>
          </p:nvCxnSpPr>
          <p:spPr bwMode="auto">
            <a:xfrm flipH="1">
              <a:off x="4752020" y="3112525"/>
              <a:ext cx="1260140" cy="1416564"/>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cxnSp>
        <p:nvCxnSpPr>
          <p:cNvPr id="252" name="Straight Connector 38"/>
          <p:cNvCxnSpPr/>
          <p:nvPr/>
        </p:nvCxnSpPr>
        <p:spPr bwMode="auto">
          <a:xfrm>
            <a:off x="1421621" y="1933430"/>
            <a:ext cx="0" cy="115579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3" name="Straight Connector 39"/>
          <p:cNvCxnSpPr/>
          <p:nvPr/>
        </p:nvCxnSpPr>
        <p:spPr bwMode="auto">
          <a:xfrm>
            <a:off x="4431575" y="1933430"/>
            <a:ext cx="0" cy="115579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4" name="TextBox 40"/>
          <p:cNvSpPr txBox="1"/>
          <p:nvPr/>
        </p:nvSpPr>
        <p:spPr>
          <a:xfrm>
            <a:off x="2066545" y="4594821"/>
            <a:ext cx="574196" cy="307777"/>
          </a:xfrm>
          <a:prstGeom prst="rect">
            <a:avLst/>
          </a:prstGeom>
          <a:noFill/>
        </p:spPr>
        <p:txBody>
          <a:bodyPr wrap="none" rtlCol="0">
            <a:spAutoFit/>
          </a:bodyPr>
          <a:lstStyle/>
          <a:p>
            <a:pPr fontAlgn="ctr"/>
            <a:r>
              <a:rPr lang="en-US" sz="1400" dirty="0" smtClean="0">
                <a:latin typeface="Huawei Sans" panose="020C0503030203020204" pitchFamily="34" charset="0"/>
              </a:rPr>
              <a:t>SW3</a:t>
            </a:r>
            <a:endParaRPr lang="en-US" altLang="zh-CN" sz="1400" dirty="0">
              <a:latin typeface="Huawei Sans" panose="020C0503030203020204" pitchFamily="34" charset="0"/>
            </a:endParaRPr>
          </a:p>
        </p:txBody>
      </p:sp>
      <p:cxnSp>
        <p:nvCxnSpPr>
          <p:cNvPr id="255" name="Straight Connector 41"/>
          <p:cNvCxnSpPr/>
          <p:nvPr/>
        </p:nvCxnSpPr>
        <p:spPr bwMode="auto">
          <a:xfrm flipH="1">
            <a:off x="1400324" y="1966564"/>
            <a:ext cx="3078741" cy="0"/>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256" name="TextBox 42"/>
          <p:cNvSpPr txBox="1"/>
          <p:nvPr/>
        </p:nvSpPr>
        <p:spPr>
          <a:xfrm>
            <a:off x="549149" y="1812676"/>
            <a:ext cx="617478" cy="338554"/>
          </a:xfrm>
          <a:prstGeom prst="rect">
            <a:avLst/>
          </a:prstGeom>
          <a:noFill/>
        </p:spPr>
        <p:txBody>
          <a:bodyPr wrap="none" rtlCol="0">
            <a:spAutoFit/>
          </a:bodyPr>
          <a:lstStyle/>
          <a:p>
            <a:pPr algn="r" fontAlgn="ctr"/>
            <a:r>
              <a:rPr lang="en-US" sz="1600" dirty="0" smtClean="0">
                <a:latin typeface="Huawei Sans" panose="020C0503030203020204" pitchFamily="34" charset="0"/>
              </a:rPr>
              <a:t>FW1</a:t>
            </a:r>
            <a:endParaRPr lang="en-US" altLang="zh-CN" sz="1600" dirty="0">
              <a:latin typeface="Huawei Sans" panose="020C0503030203020204" pitchFamily="34" charset="0"/>
            </a:endParaRPr>
          </a:p>
        </p:txBody>
      </p:sp>
      <p:sp>
        <p:nvSpPr>
          <p:cNvPr id="257" name="TextBox 43"/>
          <p:cNvSpPr txBox="1"/>
          <p:nvPr/>
        </p:nvSpPr>
        <p:spPr>
          <a:xfrm>
            <a:off x="4689833" y="1812676"/>
            <a:ext cx="617477" cy="338554"/>
          </a:xfrm>
          <a:prstGeom prst="rect">
            <a:avLst/>
          </a:prstGeom>
          <a:noFill/>
        </p:spPr>
        <p:txBody>
          <a:bodyPr wrap="none" rtlCol="0">
            <a:spAutoFit/>
          </a:bodyPr>
          <a:lstStyle/>
          <a:p>
            <a:pPr fontAlgn="ctr"/>
            <a:r>
              <a:rPr lang="en-US" sz="1600" dirty="0" smtClean="0">
                <a:latin typeface="Huawei Sans" panose="020C0503030203020204" pitchFamily="34" charset="0"/>
              </a:rPr>
              <a:t>FW2</a:t>
            </a:r>
            <a:endParaRPr lang="en-US" altLang="zh-CN" sz="1600" dirty="0">
              <a:latin typeface="Huawei Sans" panose="020C0503030203020204" pitchFamily="34" charset="0"/>
            </a:endParaRPr>
          </a:p>
        </p:txBody>
      </p:sp>
      <p:cxnSp>
        <p:nvCxnSpPr>
          <p:cNvPr id="412" name="Straight Connector 221"/>
          <p:cNvCxnSpPr/>
          <p:nvPr/>
        </p:nvCxnSpPr>
        <p:spPr bwMode="auto">
          <a:xfrm flipH="1">
            <a:off x="1413154" y="3089590"/>
            <a:ext cx="301842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13" name="TextBox 222"/>
          <p:cNvSpPr txBox="1"/>
          <p:nvPr/>
        </p:nvSpPr>
        <p:spPr>
          <a:xfrm>
            <a:off x="537929" y="2935702"/>
            <a:ext cx="628698" cy="338554"/>
          </a:xfrm>
          <a:prstGeom prst="rect">
            <a:avLst/>
          </a:prstGeom>
          <a:noFill/>
        </p:spPr>
        <p:txBody>
          <a:bodyPr wrap="none" rtlCol="0">
            <a:spAutoFit/>
          </a:bodyPr>
          <a:lstStyle/>
          <a:p>
            <a:pPr algn="r" fontAlgn="ctr"/>
            <a:r>
              <a:rPr lang="en-US" sz="1600" dirty="0" smtClean="0">
                <a:latin typeface="Huawei Sans" panose="020C0503030203020204" pitchFamily="34" charset="0"/>
              </a:rPr>
              <a:t>SW1</a:t>
            </a:r>
            <a:endParaRPr lang="en-US" altLang="zh-CN" sz="1600" dirty="0">
              <a:latin typeface="Huawei Sans" panose="020C0503030203020204" pitchFamily="34" charset="0"/>
            </a:endParaRPr>
          </a:p>
        </p:txBody>
      </p:sp>
      <p:sp>
        <p:nvSpPr>
          <p:cNvPr id="414" name="TextBox 223"/>
          <p:cNvSpPr txBox="1"/>
          <p:nvPr/>
        </p:nvSpPr>
        <p:spPr>
          <a:xfrm>
            <a:off x="4689833" y="2935702"/>
            <a:ext cx="628698" cy="338554"/>
          </a:xfrm>
          <a:prstGeom prst="rect">
            <a:avLst/>
          </a:prstGeom>
          <a:noFill/>
        </p:spPr>
        <p:txBody>
          <a:bodyPr wrap="none" rtlCol="0">
            <a:spAutoFit/>
          </a:bodyPr>
          <a:lstStyle/>
          <a:p>
            <a:pPr fontAlgn="ctr"/>
            <a:r>
              <a:rPr lang="en-US" sz="1600" dirty="0" smtClean="0">
                <a:latin typeface="Huawei Sans" panose="020C0503030203020204" pitchFamily="34" charset="0"/>
              </a:rPr>
              <a:t>SW2</a:t>
            </a:r>
            <a:endParaRPr lang="en-US" altLang="zh-CN" sz="1600" dirty="0">
              <a:latin typeface="Huawei Sans" panose="020C0503030203020204" pitchFamily="34" charset="0"/>
            </a:endParaRPr>
          </a:p>
        </p:txBody>
      </p:sp>
      <p:sp>
        <p:nvSpPr>
          <p:cNvPr id="417" name="矩形 46"/>
          <p:cNvSpPr/>
          <p:nvPr/>
        </p:nvSpPr>
        <p:spPr>
          <a:xfrm>
            <a:off x="2512092" y="3190387"/>
            <a:ext cx="862737" cy="323165"/>
          </a:xfrm>
          <a:prstGeom prst="rect">
            <a:avLst/>
          </a:prstGeom>
        </p:spPr>
        <p:txBody>
          <a:bodyPr wrap="none">
            <a:spAutoFit/>
          </a:bodyPr>
          <a:lstStyle/>
          <a:p>
            <a:pPr algn="ctr" fontAlgn="ctr"/>
            <a:r>
              <a:rPr lang="en-US" sz="1500" dirty="0" smtClean="0">
                <a:solidFill>
                  <a:schemeClr val="bg1">
                    <a:lumMod val="50000"/>
                  </a:schemeClr>
                </a:solidFill>
                <a:latin typeface="Huawei Sans" panose="020C0503030203020204" pitchFamily="34" charset="0"/>
              </a:rPr>
              <a:t>NO STP</a:t>
            </a:r>
            <a:endParaRPr lang="en-US" altLang="zh-CN" sz="1500" dirty="0">
              <a:solidFill>
                <a:schemeClr val="bg1">
                  <a:lumMod val="50000"/>
                </a:schemeClr>
              </a:solidFill>
              <a:latin typeface="Huawei Sans" panose="020C0503030203020204" pitchFamily="34" charset="0"/>
            </a:endParaRPr>
          </a:p>
        </p:txBody>
      </p:sp>
      <p:sp>
        <p:nvSpPr>
          <p:cNvPr id="418" name="Oval 227"/>
          <p:cNvSpPr/>
          <p:nvPr/>
        </p:nvSpPr>
        <p:spPr>
          <a:xfrm>
            <a:off x="1780404" y="3613064"/>
            <a:ext cx="2326112" cy="218185"/>
          </a:xfrm>
          <a:prstGeom prst="ellipse">
            <a:avLst/>
          </a:prstGeom>
          <a:no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420" name="矩形 46"/>
          <p:cNvSpPr/>
          <p:nvPr/>
        </p:nvSpPr>
        <p:spPr>
          <a:xfrm>
            <a:off x="1390810" y="3941207"/>
            <a:ext cx="1217001" cy="553998"/>
          </a:xfrm>
          <a:prstGeom prst="rect">
            <a:avLst/>
          </a:prstGeom>
        </p:spPr>
        <p:txBody>
          <a:bodyPr wrap="none">
            <a:spAutoFit/>
          </a:bodyPr>
          <a:lstStyle/>
          <a:p>
            <a:pPr algn="ctr" fontAlgn="ctr"/>
            <a:r>
              <a:rPr lang="en-US" sz="1500" b="1" dirty="0" smtClean="0">
                <a:solidFill>
                  <a:srgbClr val="EC7061"/>
                </a:solidFill>
                <a:latin typeface="Huawei Sans" panose="020C0503030203020204" pitchFamily="34" charset="0"/>
              </a:rPr>
              <a:t>Port1</a:t>
            </a:r>
          </a:p>
          <a:p>
            <a:pPr algn="ctr" fontAlgn="ctr"/>
            <a:r>
              <a:rPr lang="en-US" sz="1500" dirty="0" smtClean="0">
                <a:solidFill>
                  <a:srgbClr val="EC7061"/>
                </a:solidFill>
                <a:latin typeface="Huawei Sans" panose="020C0503030203020204" pitchFamily="34" charset="0"/>
              </a:rPr>
              <a:t>Master port</a:t>
            </a:r>
            <a:endParaRPr lang="en-US" altLang="zh-CN" sz="1500" dirty="0">
              <a:solidFill>
                <a:srgbClr val="EC7061"/>
              </a:solidFill>
              <a:latin typeface="Huawei Sans" panose="020C0503030203020204" pitchFamily="34" charset="0"/>
            </a:endParaRPr>
          </a:p>
        </p:txBody>
      </p:sp>
      <p:sp>
        <p:nvSpPr>
          <p:cNvPr id="421" name="矩形 46"/>
          <p:cNvSpPr/>
          <p:nvPr/>
        </p:nvSpPr>
        <p:spPr>
          <a:xfrm>
            <a:off x="3231493" y="3941207"/>
            <a:ext cx="1217001" cy="553998"/>
          </a:xfrm>
          <a:prstGeom prst="rect">
            <a:avLst/>
          </a:prstGeom>
        </p:spPr>
        <p:txBody>
          <a:bodyPr wrap="none">
            <a:spAutoFit/>
          </a:bodyPr>
          <a:lstStyle/>
          <a:p>
            <a:pPr algn="ctr" fontAlgn="ctr"/>
            <a:r>
              <a:rPr lang="en-US" sz="1500" b="1" dirty="0" smtClean="0">
                <a:solidFill>
                  <a:srgbClr val="EC7061"/>
                </a:solidFill>
                <a:latin typeface="Huawei Sans" panose="020C0503030203020204" pitchFamily="34" charset="0"/>
              </a:rPr>
              <a:t>Port2</a:t>
            </a:r>
          </a:p>
          <a:p>
            <a:pPr algn="ctr" fontAlgn="ctr"/>
            <a:r>
              <a:rPr lang="en-US" sz="1500" dirty="0" smtClean="0">
                <a:solidFill>
                  <a:srgbClr val="EC7061"/>
                </a:solidFill>
                <a:latin typeface="Huawei Sans" panose="020C0503030203020204" pitchFamily="34" charset="0"/>
              </a:rPr>
              <a:t>Master port</a:t>
            </a:r>
            <a:endParaRPr lang="en-US" altLang="zh-CN" sz="1500" dirty="0">
              <a:solidFill>
                <a:srgbClr val="EC7061"/>
              </a:solidFill>
              <a:latin typeface="Huawei Sans" panose="020C0503030203020204" pitchFamily="34" charset="0"/>
            </a:endParaRPr>
          </a:p>
        </p:txBody>
      </p:sp>
      <p:sp>
        <p:nvSpPr>
          <p:cNvPr id="422" name="矩形 46"/>
          <p:cNvSpPr/>
          <p:nvPr/>
        </p:nvSpPr>
        <p:spPr>
          <a:xfrm>
            <a:off x="1105136" y="5924309"/>
            <a:ext cx="1388522" cy="276999"/>
          </a:xfrm>
          <a:prstGeom prst="rect">
            <a:avLst/>
          </a:prstGeom>
        </p:spPr>
        <p:txBody>
          <a:bodyPr wrap="none">
            <a:spAutoFit/>
          </a:bodyPr>
          <a:lstStyle/>
          <a:p>
            <a:pPr fontAlgn="ctr"/>
            <a:r>
              <a:rPr lang="en-US" sz="1200" dirty="0" smtClean="0">
                <a:latin typeface="Huawei Sans" panose="020C0503030203020204" pitchFamily="34" charset="0"/>
              </a:rPr>
              <a:t>Smart Link group</a:t>
            </a:r>
            <a:endParaRPr lang="en-US" altLang="zh-CN" sz="1200" dirty="0">
              <a:latin typeface="Huawei Sans" panose="020C0503030203020204" pitchFamily="34" charset="0"/>
            </a:endParaRPr>
          </a:p>
        </p:txBody>
      </p:sp>
      <p:sp>
        <p:nvSpPr>
          <p:cNvPr id="423" name="Oval 230"/>
          <p:cNvSpPr/>
          <p:nvPr/>
        </p:nvSpPr>
        <p:spPr>
          <a:xfrm>
            <a:off x="778627" y="6007062"/>
            <a:ext cx="331199" cy="111492"/>
          </a:xfrm>
          <a:prstGeom prst="ellipse">
            <a:avLst/>
          </a:prstGeom>
          <a:no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424" name="Oval 235"/>
          <p:cNvSpPr>
            <a:spLocks noChangeAspect="1"/>
          </p:cNvSpPr>
          <p:nvPr/>
        </p:nvSpPr>
        <p:spPr>
          <a:xfrm>
            <a:off x="3990454" y="5999845"/>
            <a:ext cx="125926" cy="125926"/>
          </a:xfrm>
          <a:prstGeom prst="ellipse">
            <a:avLst/>
          </a:prstGeom>
          <a:solidFill>
            <a:srgbClr val="EC7061"/>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en-US" altLang="zh-CN" sz="1400" b="1" kern="0" dirty="0">
              <a:solidFill>
                <a:prstClr val="black"/>
              </a:solidFill>
              <a:latin typeface="Huawei Sans" panose="020C0503030203020204" pitchFamily="34" charset="0"/>
              <a:ea typeface="方正兰亭黑简体" panose="02000000000000000000" pitchFamily="2" charset="-122"/>
            </a:endParaRPr>
          </a:p>
        </p:txBody>
      </p:sp>
      <p:sp>
        <p:nvSpPr>
          <p:cNvPr id="425" name="矩形 46"/>
          <p:cNvSpPr/>
          <p:nvPr/>
        </p:nvSpPr>
        <p:spPr>
          <a:xfrm>
            <a:off x="4161575" y="5924309"/>
            <a:ext cx="1082348" cy="276999"/>
          </a:xfrm>
          <a:prstGeom prst="rect">
            <a:avLst/>
          </a:prstGeom>
        </p:spPr>
        <p:txBody>
          <a:bodyPr wrap="none">
            <a:spAutoFit/>
          </a:bodyPr>
          <a:lstStyle/>
          <a:p>
            <a:pPr fontAlgn="ctr"/>
            <a:r>
              <a:rPr lang="en-US" sz="1200" dirty="0" smtClean="0">
                <a:latin typeface="Huawei Sans" panose="020C0503030203020204" pitchFamily="34" charset="0"/>
              </a:rPr>
              <a:t>Active status</a:t>
            </a:r>
            <a:endParaRPr lang="en-US" altLang="zh-CN" sz="1200" dirty="0">
              <a:latin typeface="Huawei Sans" panose="020C0503030203020204" pitchFamily="34" charset="0"/>
            </a:endParaRPr>
          </a:p>
        </p:txBody>
      </p:sp>
      <p:pic>
        <p:nvPicPr>
          <p:cNvPr id="43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418" y="1745655"/>
            <a:ext cx="540000" cy="441818"/>
          </a:xfrm>
          <a:prstGeom prst="rect">
            <a:avLst/>
          </a:prstGeom>
        </p:spPr>
      </p:pic>
      <p:pic>
        <p:nvPicPr>
          <p:cNvPr id="431"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1575" y="1745655"/>
            <a:ext cx="540000" cy="441818"/>
          </a:xfrm>
          <a:prstGeom prst="rect">
            <a:avLst/>
          </a:prstGeom>
        </p:spPr>
      </p:pic>
      <p:pic>
        <p:nvPicPr>
          <p:cNvPr id="432" name="图片 86" descr="核心交换机.png"/>
          <p:cNvPicPr>
            <a:picLocks noChangeAspect="1"/>
          </p:cNvPicPr>
          <p:nvPr/>
        </p:nvPicPr>
        <p:blipFill>
          <a:blip r:embed="rId4" cstate="print"/>
          <a:stretch>
            <a:fillRect/>
          </a:stretch>
        </p:blipFill>
        <p:spPr>
          <a:xfrm>
            <a:off x="1166627" y="2868681"/>
            <a:ext cx="540000" cy="441818"/>
          </a:xfrm>
          <a:prstGeom prst="rect">
            <a:avLst/>
          </a:prstGeom>
        </p:spPr>
      </p:pic>
      <p:pic>
        <p:nvPicPr>
          <p:cNvPr id="433" name="图片 86" descr="核心交换机.png"/>
          <p:cNvPicPr>
            <a:picLocks noChangeAspect="1"/>
          </p:cNvPicPr>
          <p:nvPr/>
        </p:nvPicPr>
        <p:blipFill>
          <a:blip r:embed="rId4" cstate="print"/>
          <a:stretch>
            <a:fillRect/>
          </a:stretch>
        </p:blipFill>
        <p:spPr>
          <a:xfrm>
            <a:off x="4161575" y="2868681"/>
            <a:ext cx="540000" cy="441818"/>
          </a:xfrm>
          <a:prstGeom prst="rect">
            <a:avLst/>
          </a:prstGeom>
        </p:spPr>
      </p:pic>
      <p:pic>
        <p:nvPicPr>
          <p:cNvPr id="434" name="图片 76" descr="接入交换机.png"/>
          <p:cNvPicPr>
            <a:picLocks noChangeAspect="1"/>
          </p:cNvPicPr>
          <p:nvPr/>
        </p:nvPicPr>
        <p:blipFill>
          <a:blip r:embed="rId5" cstate="print"/>
          <a:stretch>
            <a:fillRect/>
          </a:stretch>
        </p:blipFill>
        <p:spPr>
          <a:xfrm>
            <a:off x="2629988" y="4187428"/>
            <a:ext cx="540000" cy="441818"/>
          </a:xfrm>
          <a:prstGeom prst="rect">
            <a:avLst/>
          </a:prstGeom>
        </p:spPr>
      </p:pic>
      <p:pic>
        <p:nvPicPr>
          <p:cNvPr id="435" name="图片 11" descr="开放网络-蓝.png"/>
          <p:cNvPicPr>
            <a:picLocks noChangeAspect="1"/>
          </p:cNvPicPr>
          <p:nvPr/>
        </p:nvPicPr>
        <p:blipFill>
          <a:blip r:embed="rId6" cstate="print"/>
          <a:stretch>
            <a:fillRect/>
          </a:stretch>
        </p:blipFill>
        <p:spPr>
          <a:xfrm>
            <a:off x="2630381" y="5042234"/>
            <a:ext cx="539607" cy="415381"/>
          </a:xfrm>
          <a:prstGeom prst="rect">
            <a:avLst/>
          </a:prstGeom>
        </p:spPr>
      </p:pic>
      <p:sp>
        <p:nvSpPr>
          <p:cNvPr id="440" name="Oval 233"/>
          <p:cNvSpPr>
            <a:spLocks noChangeAspect="1"/>
          </p:cNvSpPr>
          <p:nvPr/>
        </p:nvSpPr>
        <p:spPr>
          <a:xfrm>
            <a:off x="2603707" y="4087812"/>
            <a:ext cx="223087" cy="223087"/>
          </a:xfrm>
          <a:prstGeom prst="ellipse">
            <a:avLst/>
          </a:prstGeom>
          <a:solidFill>
            <a:srgbClr val="EC7061"/>
          </a:solidFill>
          <a:ln w="12700" cap="flat" cmpd="sng" algn="ctr">
            <a:solidFill>
              <a:sysClr val="windowText" lastClr="000000"/>
            </a:solidFill>
            <a:prstDash val="solid"/>
            <a:miter lim="800000"/>
          </a:ln>
          <a:effectLst/>
        </p:spPr>
        <p:txBody>
          <a:bodyPr wrap="square" rtlCol="0" anchor="ctr">
            <a:noAutofit/>
          </a:bodyPr>
          <a:lstStyle/>
          <a:p>
            <a:pPr algn="ctr" defTabSz="914400" fontAlgn="ctr"/>
            <a:endParaRPr lang="en-US" altLang="zh-CN" sz="1400" b="1" kern="0" dirty="0">
              <a:solidFill>
                <a:prstClr val="black"/>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139640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Technical Background: Redundancy and Loops on a Layer 2 Switching Network</a:t>
            </a:r>
            <a:endParaRPr lang="en-US" altLang="zh-CN" dirty="0"/>
          </a:p>
        </p:txBody>
      </p:sp>
      <p:sp>
        <p:nvSpPr>
          <p:cNvPr id="4" name="圆角矩形 75"/>
          <p:cNvSpPr/>
          <p:nvPr/>
        </p:nvSpPr>
        <p:spPr>
          <a:xfrm>
            <a:off x="6134472"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Layer 2 loops introduced along with redundancy</a:t>
            </a:r>
            <a:endParaRPr lang="en-US" b="1" dirty="0">
              <a:solidFill>
                <a:prstClr val="white"/>
              </a:solidFill>
              <a:latin typeface="Huawei Sans" panose="020C0503030203020204" pitchFamily="34" charset="0"/>
            </a:endParaRPr>
          </a:p>
        </p:txBody>
      </p:sp>
      <p:sp>
        <p:nvSpPr>
          <p:cNvPr id="5" name="圆角矩形 75"/>
          <p:cNvSpPr/>
          <p:nvPr/>
        </p:nvSpPr>
        <p:spPr>
          <a:xfrm>
            <a:off x="6134472" y="1874414"/>
            <a:ext cx="5532980" cy="43989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7" name="圆角矩形 75"/>
          <p:cNvSpPr/>
          <p:nvPr/>
        </p:nvSpPr>
        <p:spPr>
          <a:xfrm>
            <a:off x="524549"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A network without redundancy design</a:t>
            </a:r>
            <a:endParaRPr lang="en-US" b="1" dirty="0">
              <a:solidFill>
                <a:prstClr val="white"/>
              </a:solidFill>
              <a:latin typeface="Huawei Sans" panose="020C0503030203020204" pitchFamily="34" charset="0"/>
            </a:endParaRPr>
          </a:p>
        </p:txBody>
      </p:sp>
      <p:sp>
        <p:nvSpPr>
          <p:cNvPr id="8" name="圆角矩形 75"/>
          <p:cNvSpPr/>
          <p:nvPr/>
        </p:nvSpPr>
        <p:spPr>
          <a:xfrm>
            <a:off x="524549" y="1874414"/>
            <a:ext cx="5532980" cy="43989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grpSp>
        <p:nvGrpSpPr>
          <p:cNvPr id="9" name="组合 8"/>
          <p:cNvGrpSpPr/>
          <p:nvPr/>
        </p:nvGrpSpPr>
        <p:grpSpPr>
          <a:xfrm rot="10800000" flipV="1">
            <a:off x="7215567" y="2161235"/>
            <a:ext cx="3371594" cy="1143009"/>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H="1">
            <a:off x="7472398" y="3238934"/>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flipV="1">
            <a:off x="7215567" y="3243956"/>
            <a:ext cx="3371594" cy="1699073"/>
            <a:chOff x="6600056" y="4353447"/>
            <a:chExt cx="1296144" cy="833967"/>
          </a:xfrm>
        </p:grpSpPr>
        <p:cxnSp>
          <p:nvCxnSpPr>
            <p:cNvPr id="14" name="直接连接符 13"/>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flipV="1">
            <a:off x="2153918" y="2397653"/>
            <a:ext cx="0" cy="32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192149" y="4222837"/>
            <a:ext cx="107891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2861969" y="3977332"/>
            <a:ext cx="2962218" cy="849400"/>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smtClean="0">
                <a:solidFill>
                  <a:schemeClr val="tx1"/>
                </a:solidFill>
                <a:latin typeface="Huawei Sans" panose="020C0503030203020204" pitchFamily="34" charset="0"/>
              </a:rPr>
              <a:t>The access switch has only one uplink, and no redundancy is available. If a fault occurs, the downstream PC will be disconnected.</a:t>
            </a:r>
            <a:endParaRPr lang="en-US" sz="1200" dirty="0">
              <a:solidFill>
                <a:schemeClr val="tx1"/>
              </a:solidFill>
              <a:latin typeface="Huawei Sans" panose="020C0503030203020204" pitchFamily="34" charset="0"/>
            </a:endParaRPr>
          </a:p>
        </p:txBody>
      </p:sp>
      <p:sp>
        <p:nvSpPr>
          <p:cNvPr id="19" name="文本框 18"/>
          <p:cNvSpPr txBox="1"/>
          <p:nvPr/>
        </p:nvSpPr>
        <p:spPr>
          <a:xfrm>
            <a:off x="581882" y="4626807"/>
            <a:ext cx="1311578" cy="307777"/>
          </a:xfrm>
          <a:prstGeom prst="rect">
            <a:avLst/>
          </a:prstGeom>
          <a:noFill/>
        </p:spPr>
        <p:txBody>
          <a:bodyPr wrap="none" rtlCol="0">
            <a:spAutoFit/>
          </a:bodyPr>
          <a:lstStyle/>
          <a:p>
            <a:pPr algn="ctr" fontAlgn="ctr">
              <a:spcBef>
                <a:spcPts val="0"/>
              </a:spcBef>
              <a:spcAft>
                <a:spcPts val="0"/>
              </a:spcAft>
            </a:pPr>
            <a:r>
              <a:rPr lang="en-US" sz="1400" dirty="0" smtClean="0">
                <a:solidFill>
                  <a:prstClr val="black"/>
                </a:solidFill>
                <a:latin typeface="Huawei Sans" panose="020C0503030203020204" pitchFamily="34" charset="0"/>
              </a:rPr>
              <a:t>Access switch</a:t>
            </a:r>
            <a:endParaRPr lang="en-US" altLang="zh-CN" sz="1400" dirty="0">
              <a:solidFill>
                <a:prstClr val="black"/>
              </a:solidFill>
              <a:latin typeface="Huawei Sans" panose="020C0503030203020204" pitchFamily="34" charset="0"/>
            </a:endParaRPr>
          </a:p>
        </p:txBody>
      </p:sp>
      <p:cxnSp>
        <p:nvCxnSpPr>
          <p:cNvPr id="20" name="直接箭头连接符 19"/>
          <p:cNvCxnSpPr/>
          <p:nvPr/>
        </p:nvCxnSpPr>
        <p:spPr>
          <a:xfrm flipH="1">
            <a:off x="2443607" y="3243958"/>
            <a:ext cx="82746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81882" y="3005480"/>
            <a:ext cx="1302233" cy="523220"/>
          </a:xfrm>
          <a:prstGeom prst="rect">
            <a:avLst/>
          </a:prstGeom>
          <a:noFill/>
        </p:spPr>
        <p:txBody>
          <a:bodyPr wrap="square" rtlCol="0">
            <a:spAutoFit/>
          </a:bodyPr>
          <a:lstStyle/>
          <a:p>
            <a:pPr algn="ctr" fontAlgn="ctr">
              <a:spcBef>
                <a:spcPts val="0"/>
              </a:spcBef>
              <a:spcAft>
                <a:spcPts val="0"/>
              </a:spcAft>
            </a:pPr>
            <a:r>
              <a:rPr lang="en-US" sz="1400" dirty="0" smtClean="0">
                <a:solidFill>
                  <a:prstClr val="black"/>
                </a:solidFill>
                <a:latin typeface="Huawei Sans" panose="020C0503030203020204" pitchFamily="34" charset="0"/>
              </a:rPr>
              <a:t>Aggregation switch</a:t>
            </a:r>
            <a:endParaRPr lang="en-US" altLang="zh-CN" sz="1400" dirty="0">
              <a:solidFill>
                <a:prstClr val="black"/>
              </a:solidFill>
              <a:latin typeface="Huawei Sans" panose="020C0503030203020204" pitchFamily="34" charset="0"/>
            </a:endParaRPr>
          </a:p>
        </p:txBody>
      </p:sp>
      <p:sp>
        <p:nvSpPr>
          <p:cNvPr id="22" name="圆角矩形 21"/>
          <p:cNvSpPr/>
          <p:nvPr/>
        </p:nvSpPr>
        <p:spPr>
          <a:xfrm>
            <a:off x="2861969" y="2790602"/>
            <a:ext cx="2965900" cy="957411"/>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smtClean="0">
                <a:solidFill>
                  <a:schemeClr val="tx1"/>
                </a:solidFill>
                <a:latin typeface="Huawei Sans" panose="020C0503030203020204" pitchFamily="34" charset="0"/>
              </a:rPr>
              <a:t>There is only one aggregation switch, and no redundancy is available. If a fault occurs, the downstream host will be disconnected.</a:t>
            </a:r>
            <a:endParaRPr lang="en-US" sz="1200" dirty="0">
              <a:solidFill>
                <a:schemeClr val="tx1"/>
              </a:solidFill>
              <a:latin typeface="Huawei Sans" panose="020C0503030203020204" pitchFamily="34" charset="0"/>
            </a:endParaRPr>
          </a:p>
        </p:txBody>
      </p:sp>
      <p:sp>
        <p:nvSpPr>
          <p:cNvPr id="23" name="文本框 22"/>
          <p:cNvSpPr txBox="1"/>
          <p:nvPr/>
        </p:nvSpPr>
        <p:spPr>
          <a:xfrm>
            <a:off x="6172951" y="3495587"/>
            <a:ext cx="1455916" cy="526172"/>
          </a:xfrm>
          <a:prstGeom prst="rect">
            <a:avLst/>
          </a:prstGeom>
          <a:noFill/>
        </p:spPr>
        <p:txBody>
          <a:bodyPr wrap="square" rtlCol="0">
            <a:spAutoFit/>
          </a:bodyPr>
          <a:lstStyle/>
          <a:p>
            <a:pPr algn="ctr" fontAlgn="ctr">
              <a:spcBef>
                <a:spcPts val="0"/>
              </a:spcBef>
              <a:spcAft>
                <a:spcPts val="0"/>
              </a:spcAft>
            </a:pPr>
            <a:r>
              <a:rPr lang="en-US" sz="1400" dirty="0" smtClean="0">
                <a:solidFill>
                  <a:prstClr val="black"/>
                </a:solidFill>
                <a:latin typeface="Huawei Sans" panose="020C0503030203020204" pitchFamily="34" charset="0"/>
              </a:rPr>
              <a:t>Aggregation switch</a:t>
            </a:r>
            <a:endParaRPr lang="en-US" altLang="zh-CN" sz="1400" dirty="0">
              <a:solidFill>
                <a:prstClr val="black"/>
              </a:solidFill>
              <a:latin typeface="Huawei Sans" panose="020C0503030203020204" pitchFamily="34" charset="0"/>
            </a:endParaRPr>
          </a:p>
        </p:txBody>
      </p:sp>
      <p:sp>
        <p:nvSpPr>
          <p:cNvPr id="24" name="文本框 23"/>
          <p:cNvSpPr txBox="1"/>
          <p:nvPr/>
        </p:nvSpPr>
        <p:spPr>
          <a:xfrm>
            <a:off x="10266740" y="3495587"/>
            <a:ext cx="1210885" cy="523220"/>
          </a:xfrm>
          <a:prstGeom prst="rect">
            <a:avLst/>
          </a:prstGeom>
          <a:noFill/>
        </p:spPr>
        <p:txBody>
          <a:bodyPr wrap="square" rtlCol="0">
            <a:spAutoFit/>
          </a:bodyPr>
          <a:lstStyle/>
          <a:p>
            <a:pPr algn="ctr" fontAlgn="ctr">
              <a:spcBef>
                <a:spcPts val="0"/>
              </a:spcBef>
              <a:spcAft>
                <a:spcPts val="0"/>
              </a:spcAft>
            </a:pPr>
            <a:r>
              <a:rPr lang="en-US" sz="1400" dirty="0" smtClean="0">
                <a:solidFill>
                  <a:prstClr val="black"/>
                </a:solidFill>
                <a:latin typeface="Huawei Sans" panose="020C0503030203020204" pitchFamily="34" charset="0"/>
              </a:rPr>
              <a:t>Aggregation switch</a:t>
            </a:r>
            <a:endParaRPr lang="en-US" altLang="zh-CN" sz="1400" dirty="0">
              <a:solidFill>
                <a:prstClr val="black"/>
              </a:solidFill>
              <a:latin typeface="Huawei Sans" panose="020C0503030203020204" pitchFamily="34" charset="0"/>
            </a:endParaRPr>
          </a:p>
        </p:txBody>
      </p:sp>
      <p:sp>
        <p:nvSpPr>
          <p:cNvPr id="25" name="文本框 24"/>
          <p:cNvSpPr txBox="1"/>
          <p:nvPr/>
        </p:nvSpPr>
        <p:spPr>
          <a:xfrm>
            <a:off x="9207967" y="4626807"/>
            <a:ext cx="1311578" cy="307777"/>
          </a:xfrm>
          <a:prstGeom prst="rect">
            <a:avLst/>
          </a:prstGeom>
          <a:noFill/>
        </p:spPr>
        <p:txBody>
          <a:bodyPr wrap="none" rtlCol="0">
            <a:spAutoFit/>
          </a:bodyPr>
          <a:lstStyle/>
          <a:p>
            <a:pPr algn="ctr" fontAlgn="ctr">
              <a:spcBef>
                <a:spcPts val="0"/>
              </a:spcBef>
              <a:spcAft>
                <a:spcPts val="0"/>
              </a:spcAft>
            </a:pPr>
            <a:r>
              <a:rPr lang="en-US" sz="1400" dirty="0" smtClean="0">
                <a:solidFill>
                  <a:prstClr val="black"/>
                </a:solidFill>
                <a:latin typeface="Huawei Sans" panose="020C0503030203020204" pitchFamily="34" charset="0"/>
              </a:rPr>
              <a:t>Access switch</a:t>
            </a:r>
            <a:endParaRPr lang="en-US" altLang="zh-CN" sz="1400" dirty="0">
              <a:solidFill>
                <a:prstClr val="black"/>
              </a:solidFill>
              <a:latin typeface="Huawei Sans" panose="020C0503030203020204" pitchFamily="34" charset="0"/>
            </a:endParaRPr>
          </a:p>
        </p:txBody>
      </p:sp>
      <p:cxnSp>
        <p:nvCxnSpPr>
          <p:cNvPr id="26" name="直接连接符 25"/>
          <p:cNvCxnSpPr/>
          <p:nvPr/>
        </p:nvCxnSpPr>
        <p:spPr>
          <a:xfrm flipV="1">
            <a:off x="8912366" y="4705465"/>
            <a:ext cx="0" cy="90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弧形 26"/>
          <p:cNvSpPr/>
          <p:nvPr/>
        </p:nvSpPr>
        <p:spPr>
          <a:xfrm>
            <a:off x="8563288" y="3465626"/>
            <a:ext cx="803528" cy="803528"/>
          </a:xfrm>
          <a:prstGeom prst="arc">
            <a:avLst>
              <a:gd name="adj1" fmla="val 16200000"/>
              <a:gd name="adj2" fmla="val 13604142"/>
            </a:avLst>
          </a:prstGeom>
          <a:ln w="4445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sp>
        <p:nvSpPr>
          <p:cNvPr id="28" name="TextBox 26"/>
          <p:cNvSpPr txBox="1"/>
          <p:nvPr/>
        </p:nvSpPr>
        <p:spPr>
          <a:xfrm>
            <a:off x="8605786" y="3670628"/>
            <a:ext cx="780983" cy="523220"/>
          </a:xfrm>
          <a:prstGeom prst="rect">
            <a:avLst/>
          </a:prstGeom>
          <a:noFill/>
        </p:spPr>
        <p:txBody>
          <a:bodyPr wrap="none" rtlCol="0">
            <a:spAutoFit/>
          </a:bodyPr>
          <a:lstStyle/>
          <a:p>
            <a:pPr fontAlgn="ctr">
              <a:spcBef>
                <a:spcPts val="0"/>
              </a:spcBef>
              <a:spcAft>
                <a:spcPts val="0"/>
              </a:spcAft>
            </a:pPr>
            <a:r>
              <a:rPr lang="en-US" sz="1400" dirty="0" smtClean="0">
                <a:solidFill>
                  <a:srgbClr val="EC7061"/>
                </a:solidFill>
                <a:latin typeface="Huawei Sans" panose="020C0503030203020204" pitchFamily="34" charset="0"/>
              </a:rPr>
              <a:t>Layer 2</a:t>
            </a:r>
            <a:endParaRPr lang="en-US" altLang="zh-CN" sz="1400" dirty="0" smtClean="0">
              <a:solidFill>
                <a:srgbClr val="EC7061"/>
              </a:solidFill>
              <a:latin typeface="Huawei Sans" panose="020C0503030203020204" pitchFamily="34" charset="0"/>
            </a:endParaRPr>
          </a:p>
          <a:p>
            <a:pPr fontAlgn="ctr">
              <a:spcBef>
                <a:spcPts val="0"/>
              </a:spcBef>
              <a:spcAft>
                <a:spcPts val="0"/>
              </a:spcAft>
            </a:pPr>
            <a:r>
              <a:rPr lang="en-US" sz="1400" dirty="0" smtClean="0">
                <a:solidFill>
                  <a:srgbClr val="EC7061"/>
                </a:solidFill>
                <a:latin typeface="Huawei Sans" panose="020C0503030203020204" pitchFamily="34" charset="0"/>
              </a:rPr>
              <a:t>loop</a:t>
            </a:r>
            <a:endParaRPr lang="en-US" altLang="zh-CN" sz="1400" dirty="0">
              <a:solidFill>
                <a:srgbClr val="EC7061"/>
              </a:solidFill>
              <a:latin typeface="Huawei Sans" panose="020C0503030203020204" pitchFamily="34" charset="0"/>
            </a:endParaRPr>
          </a:p>
        </p:txBody>
      </p:sp>
      <p:sp>
        <p:nvSpPr>
          <p:cNvPr id="29" name="圆角矩形 28"/>
          <p:cNvSpPr/>
          <p:nvPr/>
        </p:nvSpPr>
        <p:spPr>
          <a:xfrm>
            <a:off x="6415735" y="4780695"/>
            <a:ext cx="2038672" cy="733684"/>
          </a:xfrm>
          <a:prstGeom prst="roundRect">
            <a:avLst>
              <a:gd name="adj" fmla="val 7486"/>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smtClean="0">
                <a:solidFill>
                  <a:schemeClr val="tx1"/>
                </a:solidFill>
                <a:latin typeface="Huawei Sans" panose="020C0503030203020204" pitchFamily="34" charset="0"/>
              </a:rPr>
              <a:t>The network redundancy is enhanced, but a Layer 2 loop occurs.</a:t>
            </a:r>
            <a:endParaRPr lang="en-US" sz="1200" dirty="0">
              <a:solidFill>
                <a:schemeClr val="tx1"/>
              </a:solidFill>
              <a:latin typeface="Huawei Sans" panose="020C0503030203020204" pitchFamily="34" charset="0"/>
            </a:endParaRPr>
          </a:p>
        </p:txBody>
      </p:sp>
      <p:pic>
        <p:nvPicPr>
          <p:cNvPr id="30" name="图片 76" descr="接入交换机.png"/>
          <p:cNvPicPr>
            <a:picLocks noChangeAspect="1"/>
          </p:cNvPicPr>
          <p:nvPr/>
        </p:nvPicPr>
        <p:blipFill>
          <a:blip r:embed="rId3" cstate="print"/>
          <a:stretch>
            <a:fillRect/>
          </a:stretch>
        </p:blipFill>
        <p:spPr>
          <a:xfrm>
            <a:off x="1883918" y="3018025"/>
            <a:ext cx="540000" cy="441818"/>
          </a:xfrm>
          <a:prstGeom prst="rect">
            <a:avLst/>
          </a:prstGeom>
        </p:spPr>
      </p:pic>
      <p:pic>
        <p:nvPicPr>
          <p:cNvPr id="31" name="图片 76" descr="接入交换机.png"/>
          <p:cNvPicPr>
            <a:picLocks noChangeAspect="1"/>
          </p:cNvPicPr>
          <p:nvPr/>
        </p:nvPicPr>
        <p:blipFill>
          <a:blip r:embed="rId3" cstate="print"/>
          <a:stretch>
            <a:fillRect/>
          </a:stretch>
        </p:blipFill>
        <p:spPr>
          <a:xfrm>
            <a:off x="1883918" y="4559786"/>
            <a:ext cx="540000" cy="441818"/>
          </a:xfrm>
          <a:prstGeom prst="rect">
            <a:avLst/>
          </a:prstGeom>
        </p:spPr>
      </p:pic>
      <p:pic>
        <p:nvPicPr>
          <p:cNvPr id="32" name="图片 76" descr="接入交换机.png"/>
          <p:cNvPicPr>
            <a:picLocks noChangeAspect="1"/>
          </p:cNvPicPr>
          <p:nvPr/>
        </p:nvPicPr>
        <p:blipFill>
          <a:blip r:embed="rId3" cstate="print"/>
          <a:stretch>
            <a:fillRect/>
          </a:stretch>
        </p:blipFill>
        <p:spPr>
          <a:xfrm>
            <a:off x="7053968" y="3018025"/>
            <a:ext cx="540000" cy="441818"/>
          </a:xfrm>
          <a:prstGeom prst="rect">
            <a:avLst/>
          </a:prstGeom>
        </p:spPr>
      </p:pic>
      <p:pic>
        <p:nvPicPr>
          <p:cNvPr id="33" name="图片 76" descr="接入交换机.png"/>
          <p:cNvPicPr>
            <a:picLocks noChangeAspect="1"/>
          </p:cNvPicPr>
          <p:nvPr/>
        </p:nvPicPr>
        <p:blipFill>
          <a:blip r:embed="rId3" cstate="print"/>
          <a:stretch>
            <a:fillRect/>
          </a:stretch>
        </p:blipFill>
        <p:spPr>
          <a:xfrm>
            <a:off x="10238233" y="3018025"/>
            <a:ext cx="540000" cy="441818"/>
          </a:xfrm>
          <a:prstGeom prst="rect">
            <a:avLst/>
          </a:prstGeom>
        </p:spPr>
      </p:pic>
      <p:pic>
        <p:nvPicPr>
          <p:cNvPr id="34" name="图片 33" descr="接入交换机.png"/>
          <p:cNvPicPr>
            <a:picLocks noChangeAspect="1"/>
          </p:cNvPicPr>
          <p:nvPr/>
        </p:nvPicPr>
        <p:blipFill>
          <a:blip r:embed="rId3" cstate="print"/>
          <a:stretch>
            <a:fillRect/>
          </a:stretch>
        </p:blipFill>
        <p:spPr>
          <a:xfrm>
            <a:off x="8671649" y="4559786"/>
            <a:ext cx="540000" cy="441818"/>
          </a:xfrm>
          <a:prstGeom prst="rect">
            <a:avLst/>
          </a:prstGeom>
        </p:spPr>
      </p:pic>
      <p:sp>
        <p:nvSpPr>
          <p:cNvPr id="35" name="Freeform 159"/>
          <p:cNvSpPr/>
          <p:nvPr/>
        </p:nvSpPr>
        <p:spPr>
          <a:xfrm flipH="1">
            <a:off x="1699177" y="207656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36" name="Freeform 159"/>
          <p:cNvSpPr/>
          <p:nvPr/>
        </p:nvSpPr>
        <p:spPr>
          <a:xfrm flipH="1">
            <a:off x="8446623" y="2076563"/>
            <a:ext cx="909482" cy="4754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pic>
        <p:nvPicPr>
          <p:cNvPr id="37" name="图片 11" descr="开放网络-蓝.png"/>
          <p:cNvPicPr>
            <a:picLocks noChangeAspect="1"/>
          </p:cNvPicPr>
          <p:nvPr/>
        </p:nvPicPr>
        <p:blipFill>
          <a:blip r:embed="rId4" cstate="print"/>
          <a:stretch>
            <a:fillRect/>
          </a:stretch>
        </p:blipFill>
        <p:spPr>
          <a:xfrm>
            <a:off x="1884115" y="5562840"/>
            <a:ext cx="539607" cy="415381"/>
          </a:xfrm>
          <a:prstGeom prst="rect">
            <a:avLst/>
          </a:prstGeom>
        </p:spPr>
      </p:pic>
      <p:pic>
        <p:nvPicPr>
          <p:cNvPr id="38" name="图片 11" descr="开放网络-蓝.png"/>
          <p:cNvPicPr>
            <a:picLocks noChangeAspect="1"/>
          </p:cNvPicPr>
          <p:nvPr/>
        </p:nvPicPr>
        <p:blipFill>
          <a:blip r:embed="rId4" cstate="print"/>
          <a:stretch>
            <a:fillRect/>
          </a:stretch>
        </p:blipFill>
        <p:spPr>
          <a:xfrm>
            <a:off x="8637435" y="5562840"/>
            <a:ext cx="539607" cy="415381"/>
          </a:xfrm>
          <a:prstGeom prst="rect">
            <a:avLst/>
          </a:prstGeom>
        </p:spPr>
      </p:pic>
    </p:spTree>
    <p:extLst>
      <p:ext uri="{BB962C8B-B14F-4D97-AF65-F5344CB8AC3E}">
        <p14:creationId xmlns:p14="http://schemas.microsoft.com/office/powerpoint/2010/main" val="33585808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mtClean="0"/>
              <a:t>(Single Choice) Which statement about the STP port state is false? ()</a:t>
            </a:r>
          </a:p>
          <a:p>
            <a:pPr lvl="1"/>
            <a:r>
              <a:rPr lang="en-US" smtClean="0"/>
              <a:t>The blocked port does not listen to or send BPDUs.</a:t>
            </a:r>
          </a:p>
          <a:p>
            <a:pPr lvl="1"/>
            <a:r>
              <a:rPr lang="en-US" smtClean="0"/>
              <a:t>A port in Learning state learns MAC addresses but does not forward data.</a:t>
            </a:r>
          </a:p>
          <a:p>
            <a:pPr lvl="1"/>
            <a:r>
              <a:rPr lang="en-US" smtClean="0"/>
              <a:t>A port in Listening state keeps listening to BPDUs.</a:t>
            </a:r>
          </a:p>
          <a:p>
            <a:pPr lvl="1"/>
            <a:r>
              <a:rPr lang="en-US" smtClean="0"/>
              <a:t>If a blocked port does not receive BPDUs within a specified period, the port automatically switches to the Listening state.</a:t>
            </a:r>
            <a:endParaRPr lang="en-US" altLang="zh-CN" dirty="0"/>
          </a:p>
        </p:txBody>
      </p:sp>
    </p:spTree>
    <p:extLst>
      <p:ext uri="{BB962C8B-B14F-4D97-AF65-F5344CB8AC3E}">
        <p14:creationId xmlns:p14="http://schemas.microsoft.com/office/powerpoint/2010/main" val="39639616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sz="1800" smtClean="0"/>
              <a:t>STP prevents loops on a LAN. Devices running STP exchange information with one another to discover loops on the network, and block certain ports to eliminate loops. With the growth in scale of LANs, STP has become an important protocol for a LAN.</a:t>
            </a:r>
          </a:p>
          <a:p>
            <a:r>
              <a:rPr lang="en-US" sz="1800" smtClean="0"/>
              <a:t>After STP is configured on an Ethernet switching network, the protocol calculates the network topology to implement the following functions:</a:t>
            </a:r>
          </a:p>
          <a:p>
            <a:pPr lvl="1"/>
            <a:r>
              <a:rPr lang="en-US" sz="1600" smtClean="0"/>
              <a:t>Loop prevention: The spanning tree protocol blocks redundant links to prevent potential loops on the network.</a:t>
            </a:r>
          </a:p>
          <a:p>
            <a:pPr lvl="1"/>
            <a:r>
              <a:rPr lang="en-US" sz="1600" smtClean="0"/>
              <a:t>Link redundancy: If an active link fails and a redundant link exists, the spanning tree protocol activates the redundant link to ensure network connectivity.</a:t>
            </a:r>
            <a:endParaRPr lang="en-US" altLang="zh-CN" sz="1600" smtClean="0"/>
          </a:p>
          <a:p>
            <a:r>
              <a:rPr lang="en-US" sz="1800" smtClean="0"/>
              <a:t>STP cannot meet requirements of modern campus networks. However, understanding the working mechanism of STP helps you better understand the working mechanism and deployment of RSTP and MSTP.</a:t>
            </a:r>
            <a:endParaRPr lang="en-US" altLang="zh-CN" sz="1800" dirty="0"/>
          </a:p>
        </p:txBody>
      </p:sp>
    </p:spTree>
    <p:extLst>
      <p:ext uri="{BB962C8B-B14F-4D97-AF65-F5344CB8AC3E}">
        <p14:creationId xmlns:p14="http://schemas.microsoft.com/office/powerpoint/2010/main" val="20355552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937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接连接符 59"/>
          <p:cNvCxnSpPr/>
          <p:nvPr/>
        </p:nvCxnSpPr>
        <p:spPr>
          <a:xfrm flipV="1">
            <a:off x="9048328" y="2564904"/>
            <a:ext cx="0" cy="138411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smtClean="0"/>
              <a:t>Technical Background: Layer 2 Loops Caused by Human Errors</a:t>
            </a:r>
            <a:endParaRPr lang="en-US" altLang="zh-CN" dirty="0"/>
          </a:p>
        </p:txBody>
      </p:sp>
      <p:sp>
        <p:nvSpPr>
          <p:cNvPr id="17" name="任意多边形 16"/>
          <p:cNvSpPr/>
          <p:nvPr/>
        </p:nvSpPr>
        <p:spPr>
          <a:xfrm>
            <a:off x="1686473" y="3850656"/>
            <a:ext cx="1318988" cy="256809"/>
          </a:xfrm>
          <a:custGeom>
            <a:avLst/>
            <a:gdLst>
              <a:gd name="connsiteX0" fmla="*/ 0 w 1028700"/>
              <a:gd name="connsiteY0" fmla="*/ 127000 h 370558"/>
              <a:gd name="connsiteX1" fmla="*/ 508000 w 1028700"/>
              <a:gd name="connsiteY1" fmla="*/ 368300 h 370558"/>
              <a:gd name="connsiteX2" fmla="*/ 1028700 w 1028700"/>
              <a:gd name="connsiteY2" fmla="*/ 0 h 370558"/>
              <a:gd name="connsiteX0" fmla="*/ 0 w 1028700"/>
              <a:gd name="connsiteY0" fmla="*/ 161036 h 404594"/>
              <a:gd name="connsiteX1" fmla="*/ 508000 w 1028700"/>
              <a:gd name="connsiteY1" fmla="*/ 402336 h 404594"/>
              <a:gd name="connsiteX2" fmla="*/ 1028700 w 1028700"/>
              <a:gd name="connsiteY2" fmla="*/ 34036 h 404594"/>
              <a:gd name="connsiteX0" fmla="*/ 0 w 1028700"/>
              <a:gd name="connsiteY0" fmla="*/ 163500 h 365068"/>
              <a:gd name="connsiteX1" fmla="*/ 369888 w 1028700"/>
              <a:gd name="connsiteY1" fmla="*/ 361938 h 365068"/>
              <a:gd name="connsiteX2" fmla="*/ 1028700 w 1028700"/>
              <a:gd name="connsiteY2" fmla="*/ 36500 h 365068"/>
              <a:gd name="connsiteX0" fmla="*/ 0 w 1028700"/>
              <a:gd name="connsiteY0" fmla="*/ 127000 h 127000"/>
              <a:gd name="connsiteX1" fmla="*/ 1028700 w 1028700"/>
              <a:gd name="connsiteY1" fmla="*/ 0 h 127000"/>
              <a:gd name="connsiteX0" fmla="*/ 0 w 1028700"/>
              <a:gd name="connsiteY0" fmla="*/ 127000 h 238705"/>
              <a:gd name="connsiteX1" fmla="*/ 1028700 w 1028700"/>
              <a:gd name="connsiteY1" fmla="*/ 0 h 238705"/>
              <a:gd name="connsiteX0" fmla="*/ 0 w 1028700"/>
              <a:gd name="connsiteY0" fmla="*/ 199981 h 272961"/>
              <a:gd name="connsiteX1" fmla="*/ 1028700 w 1028700"/>
              <a:gd name="connsiteY1" fmla="*/ 72981 h 272961"/>
              <a:gd name="connsiteX0" fmla="*/ 0 w 1016793"/>
              <a:gd name="connsiteY0" fmla="*/ 158706 h 235656"/>
              <a:gd name="connsiteX1" fmla="*/ 1016793 w 1016793"/>
              <a:gd name="connsiteY1" fmla="*/ 76950 h 235656"/>
              <a:gd name="connsiteX0" fmla="*/ 0 w 1016793"/>
              <a:gd name="connsiteY0" fmla="*/ 155367 h 247602"/>
              <a:gd name="connsiteX1" fmla="*/ 1016793 w 1016793"/>
              <a:gd name="connsiteY1" fmla="*/ 73611 h 247602"/>
            </a:gdLst>
            <a:ahLst/>
            <a:cxnLst>
              <a:cxn ang="0">
                <a:pos x="connsiteX0" y="connsiteY0"/>
              </a:cxn>
              <a:cxn ang="0">
                <a:pos x="connsiteX1" y="connsiteY1"/>
              </a:cxn>
            </a:cxnLst>
            <a:rect l="l" t="t" r="r" b="b"/>
            <a:pathLst>
              <a:path w="1016793" h="247602">
                <a:moveTo>
                  <a:pt x="0" y="155367"/>
                </a:moveTo>
                <a:cubicBezTo>
                  <a:pt x="557213" y="491652"/>
                  <a:pt x="378618" y="-222194"/>
                  <a:pt x="1016793" y="73611"/>
                </a:cubicBezTo>
              </a:path>
            </a:pathLst>
          </a:cu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cxnSp>
        <p:nvCxnSpPr>
          <p:cNvPr id="12" name="直接连接符 11"/>
          <p:cNvCxnSpPr/>
          <p:nvPr/>
        </p:nvCxnSpPr>
        <p:spPr>
          <a:xfrm flipV="1">
            <a:off x="3258431" y="2564904"/>
            <a:ext cx="0" cy="13841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462175" y="2564903"/>
            <a:ext cx="3592512" cy="1384118"/>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圆角矩形 75"/>
          <p:cNvSpPr/>
          <p:nvPr/>
        </p:nvSpPr>
        <p:spPr>
          <a:xfrm>
            <a:off x="6134472"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Case 2</a:t>
            </a:r>
            <a:endParaRPr lang="en-US" altLang="zh-CN" b="1" dirty="0">
              <a:solidFill>
                <a:prstClr val="white"/>
              </a:solidFill>
              <a:latin typeface="Huawei Sans" panose="020C0503030203020204" pitchFamily="34" charset="0"/>
              <a:ea typeface="方正兰亭黑简体" panose="02000000000000000000" pitchFamily="2" charset="-122"/>
            </a:endParaRPr>
          </a:p>
        </p:txBody>
      </p:sp>
      <p:sp>
        <p:nvSpPr>
          <p:cNvPr id="27" name="圆角矩形 75"/>
          <p:cNvSpPr/>
          <p:nvPr/>
        </p:nvSpPr>
        <p:spPr>
          <a:xfrm>
            <a:off x="524549" y="1435613"/>
            <a:ext cx="553298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Case 1</a:t>
            </a:r>
            <a:endParaRPr lang="en-US" altLang="zh-CN" b="1" dirty="0">
              <a:solidFill>
                <a:prstClr val="white"/>
              </a:solidFill>
              <a:latin typeface="Huawei Sans" panose="020C0503030203020204" pitchFamily="34" charset="0"/>
              <a:ea typeface="方正兰亭黑简体" panose="02000000000000000000" pitchFamily="2" charset="-122"/>
            </a:endParaRPr>
          </a:p>
        </p:txBody>
      </p:sp>
      <p:pic>
        <p:nvPicPr>
          <p:cNvPr id="46" name="图片 76" descr="接入交换机.png"/>
          <p:cNvPicPr>
            <a:picLocks noChangeAspect="1"/>
          </p:cNvPicPr>
          <p:nvPr/>
        </p:nvPicPr>
        <p:blipFill>
          <a:blip r:embed="rId3" cstate="print"/>
          <a:stretch>
            <a:fillRect/>
          </a:stretch>
        </p:blipFill>
        <p:spPr>
          <a:xfrm>
            <a:off x="3012977" y="2313029"/>
            <a:ext cx="490909" cy="401653"/>
          </a:xfrm>
          <a:prstGeom prst="rect">
            <a:avLst/>
          </a:prstGeom>
        </p:spPr>
      </p:pic>
      <p:grpSp>
        <p:nvGrpSpPr>
          <p:cNvPr id="4" name="组合 3"/>
          <p:cNvGrpSpPr/>
          <p:nvPr/>
        </p:nvGrpSpPr>
        <p:grpSpPr>
          <a:xfrm>
            <a:off x="1209206" y="3814446"/>
            <a:ext cx="4098451" cy="401653"/>
            <a:chOff x="1113412" y="4144092"/>
            <a:chExt cx="4098451" cy="401653"/>
          </a:xfrm>
        </p:grpSpPr>
        <p:pic>
          <p:nvPicPr>
            <p:cNvPr id="47" name="图片 76" descr="接入交换机.png"/>
            <p:cNvPicPr>
              <a:picLocks noChangeAspect="1"/>
            </p:cNvPicPr>
            <p:nvPr/>
          </p:nvPicPr>
          <p:blipFill>
            <a:blip r:embed="rId3" cstate="print"/>
            <a:stretch>
              <a:fillRect/>
            </a:stretch>
          </p:blipFill>
          <p:spPr>
            <a:xfrm>
              <a:off x="2917183" y="4144092"/>
              <a:ext cx="490909" cy="401653"/>
            </a:xfrm>
            <a:prstGeom prst="rect">
              <a:avLst/>
            </a:prstGeom>
          </p:spPr>
        </p:pic>
        <p:pic>
          <p:nvPicPr>
            <p:cNvPr id="48" name="图片 76" descr="接入交换机.png"/>
            <p:cNvPicPr>
              <a:picLocks noChangeAspect="1"/>
            </p:cNvPicPr>
            <p:nvPr/>
          </p:nvPicPr>
          <p:blipFill>
            <a:blip r:embed="rId3" cstate="print"/>
            <a:stretch>
              <a:fillRect/>
            </a:stretch>
          </p:blipFill>
          <p:spPr>
            <a:xfrm>
              <a:off x="1113412" y="4144092"/>
              <a:ext cx="490909" cy="401653"/>
            </a:xfrm>
            <a:prstGeom prst="rect">
              <a:avLst/>
            </a:prstGeom>
          </p:spPr>
        </p:pic>
        <p:pic>
          <p:nvPicPr>
            <p:cNvPr id="49" name="图片 76" descr="接入交换机.png"/>
            <p:cNvPicPr>
              <a:picLocks noChangeAspect="1"/>
            </p:cNvPicPr>
            <p:nvPr/>
          </p:nvPicPr>
          <p:blipFill>
            <a:blip r:embed="rId3" cstate="print"/>
            <a:stretch>
              <a:fillRect/>
            </a:stretch>
          </p:blipFill>
          <p:spPr>
            <a:xfrm>
              <a:off x="4720954" y="4144092"/>
              <a:ext cx="490909" cy="401653"/>
            </a:xfrm>
            <a:prstGeom prst="rect">
              <a:avLst/>
            </a:prstGeom>
          </p:spPr>
        </p:pic>
      </p:grpSp>
      <p:cxnSp>
        <p:nvCxnSpPr>
          <p:cNvPr id="51" name="直接连接符 50"/>
          <p:cNvCxnSpPr/>
          <p:nvPr/>
        </p:nvCxnSpPr>
        <p:spPr>
          <a:xfrm flipV="1">
            <a:off x="8832304" y="2564904"/>
            <a:ext cx="0" cy="13841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7131842" y="2564903"/>
            <a:ext cx="3592512" cy="1384118"/>
            <a:chOff x="6600056" y="4353447"/>
            <a:chExt cx="1296144" cy="833967"/>
          </a:xfrm>
        </p:grpSpPr>
        <p:cxnSp>
          <p:nvCxnSpPr>
            <p:cNvPr id="53" name="直接连接符 5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5" name="图片 76" descr="接入交换机.png"/>
          <p:cNvPicPr>
            <a:picLocks noChangeAspect="1"/>
          </p:cNvPicPr>
          <p:nvPr/>
        </p:nvPicPr>
        <p:blipFill>
          <a:blip r:embed="rId3" cstate="print"/>
          <a:stretch>
            <a:fillRect/>
          </a:stretch>
        </p:blipFill>
        <p:spPr>
          <a:xfrm>
            <a:off x="8682644" y="2313029"/>
            <a:ext cx="490909" cy="401653"/>
          </a:xfrm>
          <a:prstGeom prst="rect">
            <a:avLst/>
          </a:prstGeom>
        </p:spPr>
      </p:pic>
      <p:grpSp>
        <p:nvGrpSpPr>
          <p:cNvPr id="56" name="组合 55"/>
          <p:cNvGrpSpPr/>
          <p:nvPr/>
        </p:nvGrpSpPr>
        <p:grpSpPr>
          <a:xfrm>
            <a:off x="6878873" y="3814446"/>
            <a:ext cx="4098451" cy="401653"/>
            <a:chOff x="1113412" y="4144092"/>
            <a:chExt cx="4098451" cy="401653"/>
          </a:xfrm>
        </p:grpSpPr>
        <p:pic>
          <p:nvPicPr>
            <p:cNvPr id="57" name="图片 76" descr="接入交换机.png"/>
            <p:cNvPicPr>
              <a:picLocks noChangeAspect="1"/>
            </p:cNvPicPr>
            <p:nvPr/>
          </p:nvPicPr>
          <p:blipFill>
            <a:blip r:embed="rId3" cstate="print"/>
            <a:stretch>
              <a:fillRect/>
            </a:stretch>
          </p:blipFill>
          <p:spPr>
            <a:xfrm>
              <a:off x="2917183" y="4144092"/>
              <a:ext cx="490909" cy="401653"/>
            </a:xfrm>
            <a:prstGeom prst="rect">
              <a:avLst/>
            </a:prstGeom>
          </p:spPr>
        </p:pic>
        <p:pic>
          <p:nvPicPr>
            <p:cNvPr id="58" name="图片 76" descr="接入交换机.png"/>
            <p:cNvPicPr>
              <a:picLocks noChangeAspect="1"/>
            </p:cNvPicPr>
            <p:nvPr/>
          </p:nvPicPr>
          <p:blipFill>
            <a:blip r:embed="rId3" cstate="print"/>
            <a:stretch>
              <a:fillRect/>
            </a:stretch>
          </p:blipFill>
          <p:spPr>
            <a:xfrm>
              <a:off x="1113412" y="4144092"/>
              <a:ext cx="490909" cy="401653"/>
            </a:xfrm>
            <a:prstGeom prst="rect">
              <a:avLst/>
            </a:prstGeom>
          </p:spPr>
        </p:pic>
        <p:pic>
          <p:nvPicPr>
            <p:cNvPr id="59" name="图片 76" descr="接入交换机.png"/>
            <p:cNvPicPr>
              <a:picLocks noChangeAspect="1"/>
            </p:cNvPicPr>
            <p:nvPr/>
          </p:nvPicPr>
          <p:blipFill>
            <a:blip r:embed="rId3" cstate="print"/>
            <a:stretch>
              <a:fillRect/>
            </a:stretch>
          </p:blipFill>
          <p:spPr>
            <a:xfrm>
              <a:off x="4720954" y="4144092"/>
              <a:ext cx="490909" cy="401653"/>
            </a:xfrm>
            <a:prstGeom prst="rect">
              <a:avLst/>
            </a:prstGeom>
          </p:spPr>
        </p:pic>
      </p:grpSp>
      <p:sp>
        <p:nvSpPr>
          <p:cNvPr id="61" name="弧形 60"/>
          <p:cNvSpPr/>
          <p:nvPr/>
        </p:nvSpPr>
        <p:spPr>
          <a:xfrm>
            <a:off x="2369036" y="3122866"/>
            <a:ext cx="653564" cy="653564"/>
          </a:xfrm>
          <a:prstGeom prst="arc">
            <a:avLst>
              <a:gd name="adj1" fmla="val 16200000"/>
              <a:gd name="adj2" fmla="val 13604142"/>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sp>
        <p:nvSpPr>
          <p:cNvPr id="62" name="TextBox 26"/>
          <p:cNvSpPr txBox="1"/>
          <p:nvPr/>
        </p:nvSpPr>
        <p:spPr>
          <a:xfrm>
            <a:off x="2363425" y="3288606"/>
            <a:ext cx="696024" cy="461665"/>
          </a:xfrm>
          <a:prstGeom prst="rect">
            <a:avLst/>
          </a:prstGeom>
          <a:noFill/>
        </p:spPr>
        <p:txBody>
          <a:bodyPr wrap="none" rtlCol="0">
            <a:spAutoFit/>
          </a:bodyPr>
          <a:lstStyle/>
          <a:p>
            <a:pPr algn="ctr" fontAlgn="ctr">
              <a:spcBef>
                <a:spcPts val="0"/>
              </a:spcBef>
              <a:spcAft>
                <a:spcPts val="0"/>
              </a:spcAft>
            </a:pPr>
            <a:r>
              <a:rPr lang="en-US" sz="1200" dirty="0" smtClean="0">
                <a:solidFill>
                  <a:srgbClr val="EC7061"/>
                </a:solidFill>
                <a:latin typeface="Huawei Sans" panose="020C0503030203020204" pitchFamily="34" charset="0"/>
              </a:rPr>
              <a:t>Layer 2</a:t>
            </a:r>
            <a:endParaRPr lang="en-US" altLang="zh-CN" sz="1200" dirty="0" smtClean="0">
              <a:solidFill>
                <a:srgbClr val="EC7061"/>
              </a:solidFill>
              <a:latin typeface="Huawei Sans" panose="020C0503030203020204" pitchFamily="34" charset="0"/>
            </a:endParaRPr>
          </a:p>
          <a:p>
            <a:pPr algn="ctr" fontAlgn="ctr">
              <a:spcBef>
                <a:spcPts val="0"/>
              </a:spcBef>
              <a:spcAft>
                <a:spcPts val="0"/>
              </a:spcAft>
            </a:pPr>
            <a:r>
              <a:rPr lang="en-US" sz="1200" dirty="0" smtClean="0">
                <a:solidFill>
                  <a:srgbClr val="EC7061"/>
                </a:solidFill>
                <a:latin typeface="Huawei Sans" panose="020C0503030203020204" pitchFamily="34" charset="0"/>
              </a:rPr>
              <a:t>loop</a:t>
            </a:r>
            <a:endParaRPr lang="en-US" altLang="zh-CN" sz="1200" dirty="0">
              <a:solidFill>
                <a:srgbClr val="EC7061"/>
              </a:solidFill>
              <a:latin typeface="Huawei Sans" panose="020C0503030203020204" pitchFamily="34" charset="0"/>
            </a:endParaRPr>
          </a:p>
        </p:txBody>
      </p:sp>
      <p:cxnSp>
        <p:nvCxnSpPr>
          <p:cNvPr id="15" name="直接箭头连接符 14"/>
          <p:cNvCxnSpPr/>
          <p:nvPr/>
        </p:nvCxnSpPr>
        <p:spPr bwMode="auto">
          <a:xfrm>
            <a:off x="7812268" y="2739443"/>
            <a:ext cx="1175945" cy="5910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弧形 64"/>
          <p:cNvSpPr/>
          <p:nvPr/>
        </p:nvSpPr>
        <p:spPr>
          <a:xfrm>
            <a:off x="7120697" y="2238120"/>
            <a:ext cx="653564" cy="653564"/>
          </a:xfrm>
          <a:prstGeom prst="arc">
            <a:avLst>
              <a:gd name="adj1" fmla="val 16200000"/>
              <a:gd name="adj2" fmla="val 13604142"/>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ctr">
              <a:spcBef>
                <a:spcPts val="0"/>
              </a:spcBef>
              <a:spcAft>
                <a:spcPts val="0"/>
              </a:spcAft>
            </a:pPr>
            <a:endParaRPr lang="en-US" altLang="zh-CN" sz="1800" dirty="0">
              <a:solidFill>
                <a:prstClr val="black"/>
              </a:solidFill>
              <a:latin typeface="Huawei Sans" panose="020C0503030203020204" pitchFamily="34" charset="0"/>
            </a:endParaRPr>
          </a:p>
        </p:txBody>
      </p:sp>
      <p:sp>
        <p:nvSpPr>
          <p:cNvPr id="66" name="TextBox 26"/>
          <p:cNvSpPr txBox="1"/>
          <p:nvPr/>
        </p:nvSpPr>
        <p:spPr>
          <a:xfrm>
            <a:off x="7110619" y="2389229"/>
            <a:ext cx="696024" cy="461665"/>
          </a:xfrm>
          <a:prstGeom prst="rect">
            <a:avLst/>
          </a:prstGeom>
          <a:noFill/>
        </p:spPr>
        <p:txBody>
          <a:bodyPr wrap="none" rtlCol="0">
            <a:spAutoFit/>
          </a:bodyPr>
          <a:lstStyle/>
          <a:p>
            <a:pPr algn="ctr" fontAlgn="ctr">
              <a:spcBef>
                <a:spcPts val="0"/>
              </a:spcBef>
              <a:spcAft>
                <a:spcPts val="0"/>
              </a:spcAft>
            </a:pPr>
            <a:r>
              <a:rPr lang="en-US" sz="1200" dirty="0" smtClean="0">
                <a:solidFill>
                  <a:srgbClr val="EC7061"/>
                </a:solidFill>
                <a:latin typeface="Huawei Sans" panose="020C0503030203020204" pitchFamily="34" charset="0"/>
              </a:rPr>
              <a:t>Layer 2</a:t>
            </a:r>
            <a:endParaRPr lang="en-US" altLang="zh-CN" sz="1200" dirty="0" smtClean="0">
              <a:solidFill>
                <a:srgbClr val="EC7061"/>
              </a:solidFill>
              <a:latin typeface="Huawei Sans" panose="020C0503030203020204" pitchFamily="34" charset="0"/>
            </a:endParaRPr>
          </a:p>
          <a:p>
            <a:pPr algn="ctr" fontAlgn="ctr">
              <a:spcBef>
                <a:spcPts val="0"/>
              </a:spcBef>
              <a:spcAft>
                <a:spcPts val="0"/>
              </a:spcAft>
            </a:pPr>
            <a:r>
              <a:rPr lang="en-US" sz="1200" dirty="0" smtClean="0">
                <a:solidFill>
                  <a:srgbClr val="EC7061"/>
                </a:solidFill>
                <a:latin typeface="Huawei Sans" panose="020C0503030203020204" pitchFamily="34" charset="0"/>
              </a:rPr>
              <a:t>loop</a:t>
            </a:r>
            <a:endParaRPr lang="en-US" altLang="zh-CN" sz="1200" dirty="0">
              <a:solidFill>
                <a:srgbClr val="EC7061"/>
              </a:solidFill>
              <a:latin typeface="Huawei Sans" panose="020C0503030203020204" pitchFamily="34" charset="0"/>
            </a:endParaRPr>
          </a:p>
        </p:txBody>
      </p:sp>
      <p:sp>
        <p:nvSpPr>
          <p:cNvPr id="67" name="文本框 66"/>
          <p:cNvSpPr txBox="1"/>
          <p:nvPr/>
        </p:nvSpPr>
        <p:spPr>
          <a:xfrm>
            <a:off x="573993" y="4811494"/>
            <a:ext cx="5293408" cy="584775"/>
          </a:xfrm>
          <a:prstGeom prst="rect">
            <a:avLst/>
          </a:prstGeom>
          <a:noFill/>
        </p:spPr>
        <p:txBody>
          <a:bodyPr wrap="square" rtlCol="0">
            <a:spAutoFit/>
          </a:bodyPr>
          <a:lstStyle/>
          <a:p>
            <a:pPr fontAlgn="ctr">
              <a:spcBef>
                <a:spcPts val="0"/>
              </a:spcBef>
              <a:spcAft>
                <a:spcPts val="0"/>
              </a:spcAft>
            </a:pPr>
            <a:r>
              <a:rPr lang="en-US" sz="1600" dirty="0" smtClean="0">
                <a:solidFill>
                  <a:prstClr val="black"/>
                </a:solidFill>
                <a:latin typeface="Huawei Sans" panose="020C0503030203020204" pitchFamily="34" charset="0"/>
              </a:rPr>
              <a:t>Incorrect </a:t>
            </a:r>
            <a:r>
              <a:rPr lang="en-US" sz="1600" dirty="0">
                <a:solidFill>
                  <a:prstClr val="black"/>
                </a:solidFill>
                <a:latin typeface="Huawei Sans" panose="020C0503030203020204" pitchFamily="34" charset="0"/>
              </a:rPr>
              <a:t>operations: </a:t>
            </a:r>
            <a:r>
              <a:rPr lang="en-US" sz="1600" dirty="0" smtClean="0">
                <a:solidFill>
                  <a:prstClr val="black"/>
                </a:solidFill>
                <a:latin typeface="Huawei Sans" panose="020C0503030203020204" pitchFamily="34" charset="0"/>
              </a:rPr>
              <a:t>For </a:t>
            </a:r>
            <a:r>
              <a:rPr lang="en-US" sz="1600" dirty="0">
                <a:solidFill>
                  <a:prstClr val="black"/>
                </a:solidFill>
                <a:latin typeface="Huawei Sans" panose="020C0503030203020204" pitchFamily="34" charset="0"/>
              </a:rPr>
              <a:t>example, </a:t>
            </a:r>
            <a:r>
              <a:rPr lang="en-US" sz="1600" dirty="0" smtClean="0">
                <a:solidFill>
                  <a:prstClr val="black"/>
                </a:solidFill>
                <a:latin typeface="Huawei Sans" panose="020C0503030203020204" pitchFamily="34" charset="0"/>
              </a:rPr>
              <a:t>connections </a:t>
            </a:r>
            <a:r>
              <a:rPr lang="en-US" sz="1600" dirty="0">
                <a:solidFill>
                  <a:prstClr val="black"/>
                </a:solidFill>
                <a:latin typeface="Huawei Sans" panose="020C0503030203020204" pitchFamily="34" charset="0"/>
              </a:rPr>
              <a:t>of cables between </a:t>
            </a:r>
            <a:r>
              <a:rPr lang="en-US" sz="1600" dirty="0" smtClean="0">
                <a:solidFill>
                  <a:prstClr val="black"/>
                </a:solidFill>
                <a:latin typeface="Huawei Sans" panose="020C0503030203020204" pitchFamily="34" charset="0"/>
              </a:rPr>
              <a:t>devices are </a:t>
            </a:r>
            <a:r>
              <a:rPr lang="en-US" altLang="zh-CN" sz="1600" dirty="0" smtClean="0">
                <a:solidFill>
                  <a:prstClr val="black"/>
                </a:solidFill>
                <a:latin typeface="Huawei Sans" panose="020C0503030203020204" pitchFamily="34" charset="0"/>
              </a:rPr>
              <a:t>incorrect</a:t>
            </a:r>
            <a:r>
              <a:rPr lang="en-US" sz="1600" dirty="0" smtClean="0">
                <a:solidFill>
                  <a:prstClr val="black"/>
                </a:solidFill>
                <a:latin typeface="Huawei Sans" panose="020C0503030203020204" pitchFamily="34" charset="0"/>
              </a:rPr>
              <a:t>.</a:t>
            </a:r>
            <a:endParaRPr lang="en-US" altLang="zh-CN" sz="1600" dirty="0">
              <a:solidFill>
                <a:prstClr val="black"/>
              </a:solidFill>
              <a:latin typeface="Huawei Sans" panose="020C0503030203020204" pitchFamily="34" charset="0"/>
            </a:endParaRPr>
          </a:p>
        </p:txBody>
      </p:sp>
      <p:sp>
        <p:nvSpPr>
          <p:cNvPr id="33" name="圆角矩形 75"/>
          <p:cNvSpPr/>
          <p:nvPr/>
        </p:nvSpPr>
        <p:spPr>
          <a:xfrm>
            <a:off x="6134472"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34" name="圆角矩形 75"/>
          <p:cNvSpPr/>
          <p:nvPr/>
        </p:nvSpPr>
        <p:spPr>
          <a:xfrm>
            <a:off x="524549"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36" name="文本框 35"/>
          <p:cNvSpPr txBox="1"/>
          <p:nvPr/>
        </p:nvSpPr>
        <p:spPr>
          <a:xfrm>
            <a:off x="6296725" y="4811494"/>
            <a:ext cx="5370727" cy="1077218"/>
          </a:xfrm>
          <a:prstGeom prst="rect">
            <a:avLst/>
          </a:prstGeom>
          <a:noFill/>
        </p:spPr>
        <p:txBody>
          <a:bodyPr wrap="square" rtlCol="0">
            <a:spAutoFit/>
          </a:bodyPr>
          <a:lstStyle/>
          <a:p>
            <a:pPr fontAlgn="ctr">
              <a:spcBef>
                <a:spcPts val="0"/>
              </a:spcBef>
              <a:spcAft>
                <a:spcPts val="0"/>
              </a:spcAft>
            </a:pPr>
            <a:r>
              <a:rPr lang="en-US" sz="1600" dirty="0">
                <a:solidFill>
                  <a:prstClr val="black"/>
                </a:solidFill>
                <a:latin typeface="Huawei Sans" panose="020C0503030203020204" pitchFamily="34" charset="0"/>
              </a:rPr>
              <a:t>Incorrect manual configurations: </a:t>
            </a:r>
            <a:r>
              <a:rPr lang="en-US" sz="1600" dirty="0" smtClean="0">
                <a:solidFill>
                  <a:prstClr val="black"/>
                </a:solidFill>
                <a:latin typeface="Huawei Sans" panose="020C0503030203020204" pitchFamily="34" charset="0"/>
              </a:rPr>
              <a:t>For example, the network administrator does not bind the link between SW1 and SW2 to a logical link (aggregation link), causing Layer 2 loops.</a:t>
            </a:r>
            <a:endParaRPr lang="en-US" altLang="zh-CN" sz="1600" dirty="0">
              <a:solidFill>
                <a:prstClr val="black"/>
              </a:solidFill>
              <a:latin typeface="Huawei Sans" panose="020C0503030203020204" pitchFamily="34" charset="0"/>
            </a:endParaRPr>
          </a:p>
        </p:txBody>
      </p:sp>
      <p:sp>
        <p:nvSpPr>
          <p:cNvPr id="37" name="文本框 36"/>
          <p:cNvSpPr txBox="1"/>
          <p:nvPr/>
        </p:nvSpPr>
        <p:spPr>
          <a:xfrm>
            <a:off x="9153816" y="2354844"/>
            <a:ext cx="628698" cy="338554"/>
          </a:xfrm>
          <a:prstGeom prst="rect">
            <a:avLst/>
          </a:prstGeom>
          <a:noFill/>
        </p:spPr>
        <p:txBody>
          <a:bodyPr wrap="none" rtlCol="0">
            <a:spAutoFit/>
          </a:bodyPr>
          <a:lstStyle/>
          <a:p>
            <a:pPr algn="ctr" fontAlgn="ctr">
              <a:spcBef>
                <a:spcPts val="0"/>
              </a:spcBef>
              <a:spcAft>
                <a:spcPts val="0"/>
              </a:spcAft>
            </a:pPr>
            <a:r>
              <a:rPr lang="en-US" sz="1600" dirty="0" smtClean="0">
                <a:solidFill>
                  <a:prstClr val="black"/>
                </a:solidFill>
                <a:latin typeface="Huawei Sans" panose="020C0503030203020204" pitchFamily="34" charset="0"/>
              </a:rPr>
              <a:t>SW1</a:t>
            </a:r>
            <a:endParaRPr lang="en-US" altLang="zh-CN" sz="1600" dirty="0">
              <a:solidFill>
                <a:prstClr val="black"/>
              </a:solidFill>
              <a:latin typeface="Huawei Sans" panose="020C0503030203020204" pitchFamily="34" charset="0"/>
              <a:ea typeface="微软雅黑"/>
            </a:endParaRPr>
          </a:p>
        </p:txBody>
      </p:sp>
      <p:sp>
        <p:nvSpPr>
          <p:cNvPr id="38" name="文本框 37"/>
          <p:cNvSpPr txBox="1"/>
          <p:nvPr/>
        </p:nvSpPr>
        <p:spPr>
          <a:xfrm>
            <a:off x="9153816" y="3825171"/>
            <a:ext cx="628698" cy="338554"/>
          </a:xfrm>
          <a:prstGeom prst="rect">
            <a:avLst/>
          </a:prstGeom>
          <a:noFill/>
        </p:spPr>
        <p:txBody>
          <a:bodyPr wrap="none" rtlCol="0">
            <a:spAutoFit/>
          </a:bodyPr>
          <a:lstStyle/>
          <a:p>
            <a:pPr algn="ctr" fontAlgn="ctr">
              <a:spcBef>
                <a:spcPts val="0"/>
              </a:spcBef>
              <a:spcAft>
                <a:spcPts val="0"/>
              </a:spcAft>
            </a:pPr>
            <a:r>
              <a:rPr lang="en-US" sz="1600" dirty="0" smtClean="0">
                <a:solidFill>
                  <a:prstClr val="black"/>
                </a:solidFill>
                <a:latin typeface="Huawei Sans" panose="020C0503030203020204" pitchFamily="34" charset="0"/>
              </a:rPr>
              <a:t>SW2</a:t>
            </a:r>
            <a:endParaRPr lang="en-US" altLang="zh-CN" sz="1600" dirty="0">
              <a:solidFill>
                <a:prstClr val="black"/>
              </a:solidFill>
              <a:latin typeface="Huawei Sans" panose="020C0503030203020204" pitchFamily="34" charset="0"/>
              <a:ea typeface="微软雅黑"/>
            </a:endParaRPr>
          </a:p>
        </p:txBody>
      </p:sp>
    </p:spTree>
    <p:extLst>
      <p:ext uri="{BB962C8B-B14F-4D97-AF65-F5344CB8AC3E}">
        <p14:creationId xmlns:p14="http://schemas.microsoft.com/office/powerpoint/2010/main" val="2613130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p:nvPr/>
        </p:nvCxnSpPr>
        <p:spPr>
          <a:xfrm>
            <a:off x="1704440" y="2721576"/>
            <a:ext cx="499591" cy="528694"/>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496392" y="2360241"/>
            <a:ext cx="3625179" cy="1759759"/>
            <a:chOff x="1921265" y="2764442"/>
            <a:chExt cx="3013742" cy="1759759"/>
          </a:xfrm>
        </p:grpSpPr>
        <p:grpSp>
          <p:nvGrpSpPr>
            <p:cNvPr id="29" name="组合 28"/>
            <p:cNvGrpSpPr/>
            <p:nvPr/>
          </p:nvGrpSpPr>
          <p:grpSpPr>
            <a:xfrm flipV="1">
              <a:off x="2055321" y="2825128"/>
              <a:ext cx="2745630" cy="1699073"/>
              <a:chOff x="6600056" y="4353447"/>
              <a:chExt cx="1296144" cy="833967"/>
            </a:xfrm>
          </p:grpSpPr>
          <p:cxnSp>
            <p:nvCxnSpPr>
              <p:cNvPr id="30" name="直接连接符 2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flipH="1">
              <a:off x="1921265" y="2764442"/>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p:txBody>
          <a:bodyPr/>
          <a:lstStyle/>
          <a:p>
            <a:r>
              <a:rPr lang="en-US" smtClean="0"/>
              <a:t>Issues Caused by Layer 2 Loops</a:t>
            </a:r>
            <a:endParaRPr lang="en-US" dirty="0"/>
          </a:p>
        </p:txBody>
      </p:sp>
      <p:cxnSp>
        <p:nvCxnSpPr>
          <p:cNvPr id="32" name="直接箭头连接符 31"/>
          <p:cNvCxnSpPr/>
          <p:nvPr/>
        </p:nvCxnSpPr>
        <p:spPr>
          <a:xfrm flipV="1">
            <a:off x="3337894" y="4299461"/>
            <a:ext cx="0" cy="572195"/>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179676" y="6184688"/>
            <a:ext cx="5832648" cy="276999"/>
          </a:xfrm>
          <a:prstGeom prst="rect">
            <a:avLst/>
          </a:prstGeom>
          <a:noFill/>
        </p:spPr>
        <p:txBody>
          <a:bodyPr wrap="square" rtlCol="0">
            <a:spAutoFit/>
          </a:bodyPr>
          <a:lstStyle/>
          <a:p>
            <a:pPr fontAlgn="ctr">
              <a:spcBef>
                <a:spcPts val="0"/>
              </a:spcBef>
              <a:spcAft>
                <a:spcPts val="0"/>
              </a:spcAft>
            </a:pPr>
            <a:r>
              <a:rPr lang="en-US" sz="1200" dirty="0" smtClean="0">
                <a:latin typeface="Huawei Sans" panose="020C0503030203020204" pitchFamily="34" charset="0"/>
              </a:rPr>
              <a:t>BUM frames: broadcast, unknown unicast, and multicast frames</a:t>
            </a:r>
            <a:endParaRPr lang="en-US" altLang="zh-CN" sz="1200" dirty="0" smtClean="0">
              <a:latin typeface="Huawei Sans" panose="020C0503030203020204" pitchFamily="34" charset="0"/>
            </a:endParaRPr>
          </a:p>
        </p:txBody>
      </p:sp>
      <p:sp>
        <p:nvSpPr>
          <p:cNvPr id="36" name="文本框 35"/>
          <p:cNvSpPr txBox="1"/>
          <p:nvPr/>
        </p:nvSpPr>
        <p:spPr>
          <a:xfrm>
            <a:off x="3402250" y="4366144"/>
            <a:ext cx="1319808" cy="338554"/>
          </a:xfrm>
          <a:prstGeom prst="rect">
            <a:avLst/>
          </a:prstGeom>
          <a:noFill/>
        </p:spPr>
        <p:txBody>
          <a:bodyPr wrap="squar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BUM frame</a:t>
            </a:r>
            <a:endParaRPr lang="en-US" altLang="zh-CN" sz="1600" b="1" dirty="0" smtClean="0">
              <a:solidFill>
                <a:srgbClr val="EC7061"/>
              </a:solidFill>
              <a:latin typeface="Huawei Sans" panose="020C0503030203020204" pitchFamily="34" charset="0"/>
            </a:endParaRPr>
          </a:p>
        </p:txBody>
      </p:sp>
      <p:cxnSp>
        <p:nvCxnSpPr>
          <p:cNvPr id="37" name="直接箭头连接符 36"/>
          <p:cNvCxnSpPr/>
          <p:nvPr/>
        </p:nvCxnSpPr>
        <p:spPr>
          <a:xfrm flipH="1" flipV="1">
            <a:off x="2578203" y="3132811"/>
            <a:ext cx="577900" cy="585536"/>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531516" y="3060803"/>
            <a:ext cx="581902" cy="615649"/>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1942195" y="2175343"/>
            <a:ext cx="861042" cy="0"/>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3748301" y="2529316"/>
            <a:ext cx="855385" cy="0"/>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3244922" y="4693819"/>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49" name="椭圆 48"/>
          <p:cNvSpPr>
            <a:spLocks noChangeAspect="1"/>
          </p:cNvSpPr>
          <p:nvPr/>
        </p:nvSpPr>
        <p:spPr>
          <a:xfrm>
            <a:off x="2991329" y="3541841"/>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0" name="椭圆 49"/>
          <p:cNvSpPr>
            <a:spLocks noChangeAspect="1"/>
          </p:cNvSpPr>
          <p:nvPr/>
        </p:nvSpPr>
        <p:spPr>
          <a:xfrm>
            <a:off x="3445669" y="3541841"/>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1" name="椭圆 50"/>
          <p:cNvSpPr>
            <a:spLocks noChangeAspect="1"/>
          </p:cNvSpPr>
          <p:nvPr/>
        </p:nvSpPr>
        <p:spPr>
          <a:xfrm>
            <a:off x="1852340" y="2059410"/>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2" name="椭圆 51"/>
          <p:cNvSpPr>
            <a:spLocks noChangeAspect="1"/>
          </p:cNvSpPr>
          <p:nvPr/>
        </p:nvSpPr>
        <p:spPr>
          <a:xfrm>
            <a:off x="4447213" y="2423644"/>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cxnSp>
        <p:nvCxnSpPr>
          <p:cNvPr id="53" name="直接箭头连接符 52"/>
          <p:cNvCxnSpPr/>
          <p:nvPr/>
        </p:nvCxnSpPr>
        <p:spPr>
          <a:xfrm flipH="1">
            <a:off x="4381828" y="2733818"/>
            <a:ext cx="528425" cy="557336"/>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5" name="椭圆 54"/>
          <p:cNvSpPr>
            <a:spLocks noChangeAspect="1"/>
          </p:cNvSpPr>
          <p:nvPr/>
        </p:nvSpPr>
        <p:spPr>
          <a:xfrm>
            <a:off x="4781366" y="2665876"/>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56" name="椭圆 55"/>
          <p:cNvSpPr>
            <a:spLocks noChangeAspect="1"/>
          </p:cNvSpPr>
          <p:nvPr/>
        </p:nvSpPr>
        <p:spPr>
          <a:xfrm>
            <a:off x="1590443" y="2628087"/>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4</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sp>
        <p:nvSpPr>
          <p:cNvPr id="45" name="圆角矩形 75"/>
          <p:cNvSpPr/>
          <p:nvPr/>
        </p:nvSpPr>
        <p:spPr>
          <a:xfrm>
            <a:off x="6134472" y="1432846"/>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Typical Issue 2: MAC Address Flapping</a:t>
            </a:r>
            <a:endParaRPr lang="en-US" b="1" dirty="0">
              <a:solidFill>
                <a:prstClr val="white"/>
              </a:solidFill>
              <a:latin typeface="Huawei Sans" panose="020C0503030203020204" pitchFamily="34" charset="0"/>
            </a:endParaRPr>
          </a:p>
        </p:txBody>
      </p:sp>
      <p:sp>
        <p:nvSpPr>
          <p:cNvPr id="47" name="圆角矩形 75"/>
          <p:cNvSpPr/>
          <p:nvPr/>
        </p:nvSpPr>
        <p:spPr>
          <a:xfrm>
            <a:off x="524549" y="143463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Typical Issue 1: Broadcast Storm</a:t>
            </a:r>
            <a:endParaRPr lang="en-US" b="1" dirty="0">
              <a:solidFill>
                <a:prstClr val="white"/>
              </a:solidFill>
              <a:latin typeface="Huawei Sans" panose="020C0503030203020204" pitchFamily="34" charset="0"/>
            </a:endParaRPr>
          </a:p>
        </p:txBody>
      </p:sp>
      <p:sp>
        <p:nvSpPr>
          <p:cNvPr id="54" name="圆角矩形 75"/>
          <p:cNvSpPr/>
          <p:nvPr/>
        </p:nvSpPr>
        <p:spPr>
          <a:xfrm>
            <a:off x="6134472"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58" name="圆角矩形 75"/>
          <p:cNvSpPr/>
          <p:nvPr/>
        </p:nvSpPr>
        <p:spPr>
          <a:xfrm>
            <a:off x="524549" y="1874414"/>
            <a:ext cx="5532980" cy="421888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1297756" y="2130456"/>
            <a:ext cx="4022450" cy="2131812"/>
            <a:chOff x="1163953" y="2534657"/>
            <a:chExt cx="4022450" cy="2131812"/>
          </a:xfrm>
        </p:grpSpPr>
        <p:pic>
          <p:nvPicPr>
            <p:cNvPr id="59" name="图片 76" descr="接入交换机.png"/>
            <p:cNvPicPr>
              <a:picLocks noChangeAspect="1"/>
            </p:cNvPicPr>
            <p:nvPr/>
          </p:nvPicPr>
          <p:blipFill>
            <a:blip r:embed="rId3" cstate="print"/>
            <a:stretch>
              <a:fillRect/>
            </a:stretch>
          </p:blipFill>
          <p:spPr>
            <a:xfrm>
              <a:off x="1163953" y="2534657"/>
              <a:ext cx="490909" cy="401653"/>
            </a:xfrm>
            <a:prstGeom prst="rect">
              <a:avLst/>
            </a:prstGeom>
          </p:spPr>
        </p:pic>
        <p:pic>
          <p:nvPicPr>
            <p:cNvPr id="67" name="图片 76" descr="接入交换机.png"/>
            <p:cNvPicPr>
              <a:picLocks noChangeAspect="1"/>
            </p:cNvPicPr>
            <p:nvPr/>
          </p:nvPicPr>
          <p:blipFill>
            <a:blip r:embed="rId3" cstate="print"/>
            <a:stretch>
              <a:fillRect/>
            </a:stretch>
          </p:blipFill>
          <p:spPr>
            <a:xfrm>
              <a:off x="4695494" y="2534657"/>
              <a:ext cx="490909" cy="401653"/>
            </a:xfrm>
            <a:prstGeom prst="rect">
              <a:avLst/>
            </a:prstGeom>
          </p:spPr>
        </p:pic>
        <p:pic>
          <p:nvPicPr>
            <p:cNvPr id="68" name="图片 76" descr="接入交换机.png"/>
            <p:cNvPicPr>
              <a:picLocks noChangeAspect="1"/>
            </p:cNvPicPr>
            <p:nvPr/>
          </p:nvPicPr>
          <p:blipFill>
            <a:blip r:embed="rId3" cstate="print"/>
            <a:stretch>
              <a:fillRect/>
            </a:stretch>
          </p:blipFill>
          <p:spPr>
            <a:xfrm>
              <a:off x="2929723" y="4264816"/>
              <a:ext cx="490909" cy="401653"/>
            </a:xfrm>
            <a:prstGeom prst="rect">
              <a:avLst/>
            </a:prstGeom>
          </p:spPr>
        </p:pic>
      </p:grpSp>
      <p:sp>
        <p:nvSpPr>
          <p:cNvPr id="16" name="矩形 15"/>
          <p:cNvSpPr/>
          <p:nvPr/>
        </p:nvSpPr>
        <p:spPr>
          <a:xfrm>
            <a:off x="807756" y="5009394"/>
            <a:ext cx="5085676" cy="1126462"/>
          </a:xfrm>
          <a:prstGeom prst="rect">
            <a:avLst/>
          </a:prstGeom>
        </p:spPr>
        <p:txBody>
          <a:bodyPr wrap="square">
            <a:spAutoFit/>
          </a:bodyPr>
          <a:lstStyle/>
          <a:p>
            <a:pPr fontAlgn="ctr">
              <a:lnSpc>
                <a:spcPct val="120000"/>
              </a:lnSpc>
              <a:spcBef>
                <a:spcPts val="0"/>
              </a:spcBef>
              <a:spcAft>
                <a:spcPts val="0"/>
              </a:spcAft>
            </a:pPr>
            <a:r>
              <a:rPr lang="en-US" sz="1400" dirty="0" smtClean="0">
                <a:solidFill>
                  <a:prstClr val="black"/>
                </a:solidFill>
                <a:latin typeface="Huawei Sans" panose="020C0503030203020204" pitchFamily="34" charset="0"/>
              </a:rPr>
              <a:t>When SW3 receives the BUM frames, it floods the frames. After SW1 and SW2 receive the BUM frames, they flood the frames again. As a result, network resources are exhausted and the network is unavailable.</a:t>
            </a:r>
            <a:endParaRPr lang="en-US" sz="1400" dirty="0">
              <a:solidFill>
                <a:prstClr val="black"/>
              </a:solidFill>
              <a:latin typeface="Huawei Sans" panose="020C0503030203020204" pitchFamily="34" charset="0"/>
            </a:endParaRPr>
          </a:p>
        </p:txBody>
      </p:sp>
      <p:sp>
        <p:nvSpPr>
          <p:cNvPr id="69" name="文本框 68"/>
          <p:cNvSpPr txBox="1"/>
          <p:nvPr/>
        </p:nvSpPr>
        <p:spPr>
          <a:xfrm>
            <a:off x="682838" y="2145746"/>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70" name="文本框 69"/>
          <p:cNvSpPr txBox="1"/>
          <p:nvPr/>
        </p:nvSpPr>
        <p:spPr>
          <a:xfrm>
            <a:off x="5313629" y="2145746"/>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71" name="文本框 70"/>
          <p:cNvSpPr txBox="1"/>
          <p:nvPr/>
        </p:nvSpPr>
        <p:spPr>
          <a:xfrm>
            <a:off x="3561907" y="3875357"/>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grpSp>
        <p:nvGrpSpPr>
          <p:cNvPr id="73" name="组合 72"/>
          <p:cNvGrpSpPr/>
          <p:nvPr/>
        </p:nvGrpSpPr>
        <p:grpSpPr>
          <a:xfrm>
            <a:off x="7056497" y="2360241"/>
            <a:ext cx="3625179" cy="1759759"/>
            <a:chOff x="1921265" y="2764442"/>
            <a:chExt cx="3013742" cy="1759759"/>
          </a:xfrm>
        </p:grpSpPr>
        <p:grpSp>
          <p:nvGrpSpPr>
            <p:cNvPr id="74" name="组合 73"/>
            <p:cNvGrpSpPr/>
            <p:nvPr/>
          </p:nvGrpSpPr>
          <p:grpSpPr>
            <a:xfrm flipV="1">
              <a:off x="2055321" y="2825128"/>
              <a:ext cx="2745630" cy="1699073"/>
              <a:chOff x="6600056" y="4353447"/>
              <a:chExt cx="1296144" cy="833967"/>
            </a:xfrm>
          </p:grpSpPr>
          <p:cxnSp>
            <p:nvCxnSpPr>
              <p:cNvPr id="76" name="直接连接符 75"/>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直接连接符 74"/>
            <p:cNvCxnSpPr/>
            <p:nvPr/>
          </p:nvCxnSpPr>
          <p:spPr>
            <a:xfrm flipH="1">
              <a:off x="1921265" y="2764442"/>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接箭头连接符 77"/>
          <p:cNvCxnSpPr/>
          <p:nvPr/>
        </p:nvCxnSpPr>
        <p:spPr>
          <a:xfrm flipV="1">
            <a:off x="8897999" y="4299461"/>
            <a:ext cx="0" cy="572195"/>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9053178" y="4213736"/>
            <a:ext cx="2633749" cy="830997"/>
          </a:xfrm>
          <a:prstGeom prst="rect">
            <a:avLst/>
          </a:prstGeom>
          <a:noFill/>
        </p:spPr>
        <p:txBody>
          <a:bodyPr wrap="square" rtlCol="0">
            <a:spAutoFit/>
          </a:bodyPr>
          <a:lstStyle/>
          <a:p>
            <a:pPr fontAlgn="ctr">
              <a:spcBef>
                <a:spcPts val="0"/>
              </a:spcBef>
              <a:spcAft>
                <a:spcPts val="0"/>
              </a:spcAft>
            </a:pPr>
            <a:r>
              <a:rPr lang="en-US" sz="1600" b="1" dirty="0" smtClean="0">
                <a:solidFill>
                  <a:srgbClr val="EC7061"/>
                </a:solidFill>
                <a:latin typeface="Huawei Sans" panose="020C0503030203020204" pitchFamily="34" charset="0"/>
              </a:rPr>
              <a:t>BUM frame</a:t>
            </a:r>
          </a:p>
          <a:p>
            <a:pPr fontAlgn="ctr">
              <a:spcBef>
                <a:spcPts val="0"/>
              </a:spcBef>
              <a:spcAft>
                <a:spcPts val="0"/>
              </a:spcAft>
            </a:pPr>
            <a:r>
              <a:rPr lang="en-US" sz="1600" dirty="0" smtClean="0">
                <a:solidFill>
                  <a:srgbClr val="EC7061"/>
                </a:solidFill>
                <a:latin typeface="Huawei Sans" panose="020C0503030203020204" pitchFamily="34" charset="0"/>
              </a:rPr>
              <a:t>Source MAC address: 5489-98EE-788A</a:t>
            </a:r>
            <a:endParaRPr lang="en-US" altLang="zh-CN" sz="1600" dirty="0">
              <a:solidFill>
                <a:srgbClr val="EC7061"/>
              </a:solidFill>
              <a:latin typeface="Huawei Sans" panose="020C0503030203020204" pitchFamily="34" charset="0"/>
              <a:ea typeface="微软雅黑"/>
            </a:endParaRPr>
          </a:p>
        </p:txBody>
      </p:sp>
      <p:sp>
        <p:nvSpPr>
          <p:cNvPr id="92" name="椭圆 91"/>
          <p:cNvSpPr>
            <a:spLocks noChangeAspect="1"/>
          </p:cNvSpPr>
          <p:nvPr/>
        </p:nvSpPr>
        <p:spPr>
          <a:xfrm>
            <a:off x="8805027" y="4693819"/>
            <a:ext cx="211345" cy="211345"/>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endParaRPr>
          </a:p>
        </p:txBody>
      </p:sp>
      <p:grpSp>
        <p:nvGrpSpPr>
          <p:cNvPr id="100" name="组合 99"/>
          <p:cNvGrpSpPr/>
          <p:nvPr/>
        </p:nvGrpSpPr>
        <p:grpSpPr>
          <a:xfrm>
            <a:off x="6857861" y="2130456"/>
            <a:ext cx="4022450" cy="2131812"/>
            <a:chOff x="1163953" y="2534657"/>
            <a:chExt cx="4022450" cy="2131812"/>
          </a:xfrm>
        </p:grpSpPr>
        <p:pic>
          <p:nvPicPr>
            <p:cNvPr id="101" name="图片 76" descr="接入交换机.png"/>
            <p:cNvPicPr>
              <a:picLocks noChangeAspect="1"/>
            </p:cNvPicPr>
            <p:nvPr/>
          </p:nvPicPr>
          <p:blipFill>
            <a:blip r:embed="rId3" cstate="print"/>
            <a:stretch>
              <a:fillRect/>
            </a:stretch>
          </p:blipFill>
          <p:spPr>
            <a:xfrm>
              <a:off x="1163953" y="2534657"/>
              <a:ext cx="490909" cy="401653"/>
            </a:xfrm>
            <a:prstGeom prst="rect">
              <a:avLst/>
            </a:prstGeom>
          </p:spPr>
        </p:pic>
        <p:pic>
          <p:nvPicPr>
            <p:cNvPr id="102" name="图片 76" descr="接入交换机.png"/>
            <p:cNvPicPr>
              <a:picLocks noChangeAspect="1"/>
            </p:cNvPicPr>
            <p:nvPr/>
          </p:nvPicPr>
          <p:blipFill>
            <a:blip r:embed="rId3" cstate="print"/>
            <a:stretch>
              <a:fillRect/>
            </a:stretch>
          </p:blipFill>
          <p:spPr>
            <a:xfrm>
              <a:off x="4695494" y="2534657"/>
              <a:ext cx="490909" cy="401653"/>
            </a:xfrm>
            <a:prstGeom prst="rect">
              <a:avLst/>
            </a:prstGeom>
          </p:spPr>
        </p:pic>
        <p:pic>
          <p:nvPicPr>
            <p:cNvPr id="103" name="图片 76" descr="接入交换机.png"/>
            <p:cNvPicPr>
              <a:picLocks noChangeAspect="1"/>
            </p:cNvPicPr>
            <p:nvPr/>
          </p:nvPicPr>
          <p:blipFill>
            <a:blip r:embed="rId3" cstate="print"/>
            <a:stretch>
              <a:fillRect/>
            </a:stretch>
          </p:blipFill>
          <p:spPr>
            <a:xfrm>
              <a:off x="2929723" y="4264816"/>
              <a:ext cx="490909" cy="401653"/>
            </a:xfrm>
            <a:prstGeom prst="rect">
              <a:avLst/>
            </a:prstGeom>
          </p:spPr>
        </p:pic>
      </p:grpSp>
      <p:sp>
        <p:nvSpPr>
          <p:cNvPr id="104" name="文本框 103"/>
          <p:cNvSpPr txBox="1"/>
          <p:nvPr/>
        </p:nvSpPr>
        <p:spPr>
          <a:xfrm>
            <a:off x="6217816" y="2145746"/>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105" name="文本框 104"/>
          <p:cNvSpPr txBox="1"/>
          <p:nvPr/>
        </p:nvSpPr>
        <p:spPr>
          <a:xfrm>
            <a:off x="10913049" y="2145746"/>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106" name="文本框 105"/>
          <p:cNvSpPr txBox="1"/>
          <p:nvPr/>
        </p:nvSpPr>
        <p:spPr>
          <a:xfrm>
            <a:off x="9122012" y="3875357"/>
            <a:ext cx="628698" cy="338554"/>
          </a:xfrm>
          <a:prstGeom prst="rect">
            <a:avLst/>
          </a:prstGeom>
          <a:noFill/>
        </p:spPr>
        <p:txBody>
          <a:bodyPr wrap="none" rtlCol="0">
            <a:spAutoFit/>
          </a:bodyPr>
          <a:lstStyle/>
          <a:p>
            <a:pP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107" name="任意多边形 106"/>
          <p:cNvSpPr/>
          <p:nvPr/>
        </p:nvSpPr>
        <p:spPr>
          <a:xfrm>
            <a:off x="8509199" y="2687304"/>
            <a:ext cx="1303020" cy="670560"/>
          </a:xfrm>
          <a:custGeom>
            <a:avLst/>
            <a:gdLst>
              <a:gd name="connsiteX0" fmla="*/ 746760 w 1303020"/>
              <a:gd name="connsiteY0" fmla="*/ 670560 h 670560"/>
              <a:gd name="connsiteX1" fmla="*/ 1303020 w 1303020"/>
              <a:gd name="connsiteY1" fmla="*/ 0 h 670560"/>
              <a:gd name="connsiteX2" fmla="*/ 0 w 1303020"/>
              <a:gd name="connsiteY2" fmla="*/ 0 h 670560"/>
              <a:gd name="connsiteX3" fmla="*/ 403860 w 1303020"/>
              <a:gd name="connsiteY3" fmla="*/ 525780 h 670560"/>
              <a:gd name="connsiteX0" fmla="*/ 746760 w 1303020"/>
              <a:gd name="connsiteY0" fmla="*/ 670560 h 670560"/>
              <a:gd name="connsiteX1" fmla="*/ 1303020 w 1303020"/>
              <a:gd name="connsiteY1" fmla="*/ 0 h 670560"/>
              <a:gd name="connsiteX2" fmla="*/ 0 w 1303020"/>
              <a:gd name="connsiteY2" fmla="*/ 0 h 670560"/>
            </a:gdLst>
            <a:ahLst/>
            <a:cxnLst>
              <a:cxn ang="0">
                <a:pos x="connsiteX0" y="connsiteY0"/>
              </a:cxn>
              <a:cxn ang="0">
                <a:pos x="connsiteX1" y="connsiteY1"/>
              </a:cxn>
              <a:cxn ang="0">
                <a:pos x="connsiteX2" y="connsiteY2"/>
              </a:cxn>
            </a:cxnLst>
            <a:rect l="l" t="t" r="r" b="b"/>
            <a:pathLst>
              <a:path w="1303020" h="670560">
                <a:moveTo>
                  <a:pt x="746760" y="670560"/>
                </a:moveTo>
                <a:lnTo>
                  <a:pt x="1303020" y="0"/>
                </a:lnTo>
                <a:lnTo>
                  <a:pt x="0" y="0"/>
                </a:lnTo>
              </a:path>
            </a:pathLst>
          </a:cu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sp>
        <p:nvSpPr>
          <p:cNvPr id="108" name="文本框 107"/>
          <p:cNvSpPr txBox="1"/>
          <p:nvPr/>
        </p:nvSpPr>
        <p:spPr>
          <a:xfrm rot="2881122">
            <a:off x="6956583" y="2680530"/>
            <a:ext cx="851515" cy="307777"/>
          </a:xfrm>
          <a:prstGeom prst="rect">
            <a:avLst/>
          </a:prstGeom>
          <a:noFill/>
        </p:spPr>
        <p:txBody>
          <a:bodyPr wrap="none" rtlCol="0">
            <a:spAutoFit/>
          </a:bodyPr>
          <a:lstStyle/>
          <a:p>
            <a:pPr fontAlgn="ctr">
              <a:spcBef>
                <a:spcPts val="0"/>
              </a:spcBef>
              <a:spcAft>
                <a:spcPts val="0"/>
              </a:spcAft>
            </a:pPr>
            <a:r>
              <a:rPr lang="en-US" sz="1400" dirty="0" smtClean="0">
                <a:solidFill>
                  <a:prstClr val="black"/>
                </a:solidFill>
                <a:latin typeface="Huawei Sans" panose="020C0503030203020204" pitchFamily="34" charset="0"/>
              </a:rPr>
              <a:t>GE0/0/1</a:t>
            </a:r>
            <a:endParaRPr lang="en-US" altLang="zh-CN" sz="1400" dirty="0">
              <a:solidFill>
                <a:prstClr val="black"/>
              </a:solidFill>
              <a:latin typeface="Huawei Sans" panose="020C0503030203020204" pitchFamily="34" charset="0"/>
              <a:ea typeface="微软雅黑"/>
            </a:endParaRPr>
          </a:p>
        </p:txBody>
      </p:sp>
      <p:sp>
        <p:nvSpPr>
          <p:cNvPr id="109" name="文本框 108"/>
          <p:cNvSpPr txBox="1"/>
          <p:nvPr/>
        </p:nvSpPr>
        <p:spPr>
          <a:xfrm>
            <a:off x="7359549" y="2077090"/>
            <a:ext cx="851515" cy="307777"/>
          </a:xfrm>
          <a:prstGeom prst="rect">
            <a:avLst/>
          </a:prstGeom>
          <a:noFill/>
        </p:spPr>
        <p:txBody>
          <a:bodyPr wrap="none" rtlCol="0">
            <a:spAutoFit/>
          </a:bodyPr>
          <a:lstStyle/>
          <a:p>
            <a:pPr fontAlgn="ctr">
              <a:spcBef>
                <a:spcPts val="0"/>
              </a:spcBef>
              <a:spcAft>
                <a:spcPts val="0"/>
              </a:spcAft>
            </a:pPr>
            <a:r>
              <a:rPr lang="en-US" sz="1400" dirty="0" smtClean="0">
                <a:solidFill>
                  <a:prstClr val="black"/>
                </a:solidFill>
                <a:latin typeface="Huawei Sans" panose="020C0503030203020204" pitchFamily="34" charset="0"/>
              </a:rPr>
              <a:t>GE0/0/2</a:t>
            </a:r>
            <a:endParaRPr lang="en-US" altLang="zh-CN" sz="1400" dirty="0">
              <a:solidFill>
                <a:prstClr val="black"/>
              </a:solidFill>
              <a:latin typeface="Huawei Sans" panose="020C0503030203020204" pitchFamily="34" charset="0"/>
              <a:ea typeface="微软雅黑"/>
            </a:endParaRPr>
          </a:p>
        </p:txBody>
      </p:sp>
      <p:sp>
        <p:nvSpPr>
          <p:cNvPr id="110" name="矩形 109"/>
          <p:cNvSpPr/>
          <p:nvPr/>
        </p:nvSpPr>
        <p:spPr>
          <a:xfrm>
            <a:off x="6144209" y="5009394"/>
            <a:ext cx="5532980" cy="867930"/>
          </a:xfrm>
          <a:prstGeom prst="rect">
            <a:avLst/>
          </a:prstGeom>
        </p:spPr>
        <p:txBody>
          <a:bodyPr wrap="square">
            <a:spAutoFit/>
          </a:bodyPr>
          <a:lstStyle/>
          <a:p>
            <a:pPr fontAlgn="ctr">
              <a:lnSpc>
                <a:spcPct val="120000"/>
              </a:lnSpc>
              <a:spcBef>
                <a:spcPts val="0"/>
              </a:spcBef>
              <a:spcAft>
                <a:spcPts val="0"/>
              </a:spcAft>
            </a:pPr>
            <a:r>
              <a:rPr lang="en-US" sz="1400" dirty="0" smtClean="0">
                <a:solidFill>
                  <a:prstClr val="black"/>
                </a:solidFill>
                <a:latin typeface="Huawei Sans" panose="020C0503030203020204" pitchFamily="34" charset="0"/>
              </a:rPr>
              <a:t>SW1 is used as an example. The MAC address of 5489-98EE-788A is frequently switched between GE0/0/1 and GE0/0/2, causing MAC address flapping.</a:t>
            </a:r>
            <a:endParaRPr lang="en-US" sz="1400" dirty="0">
              <a:solidFill>
                <a:prstClr val="black"/>
              </a:solidFill>
              <a:latin typeface="Huawei Sans" panose="020C0503030203020204" pitchFamily="34" charset="0"/>
            </a:endParaRPr>
          </a:p>
        </p:txBody>
      </p:sp>
      <p:cxnSp>
        <p:nvCxnSpPr>
          <p:cNvPr id="60" name="直接箭头连接符 59"/>
          <p:cNvCxnSpPr/>
          <p:nvPr/>
        </p:nvCxnSpPr>
        <p:spPr>
          <a:xfrm flipH="1" flipV="1">
            <a:off x="7722058" y="2687304"/>
            <a:ext cx="1023785" cy="1037313"/>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84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Introduction to STP</a:t>
            </a:r>
            <a:endParaRPr lang="en-US" altLang="zh-CN" dirty="0"/>
          </a:p>
        </p:txBody>
      </p:sp>
      <p:sp>
        <p:nvSpPr>
          <p:cNvPr id="19" name="TextBox 18"/>
          <p:cNvSpPr txBox="1"/>
          <p:nvPr/>
        </p:nvSpPr>
        <p:spPr>
          <a:xfrm>
            <a:off x="812801" y="4977172"/>
            <a:ext cx="10566400" cy="683264"/>
          </a:xfrm>
          <a:prstGeom prst="rect">
            <a:avLst/>
          </a:prstGeom>
          <a:noFill/>
        </p:spPr>
        <p:txBody>
          <a:bodyPr wrap="square" rtlCol="0">
            <a:spAutoFit/>
          </a:bodyPr>
          <a:lstStyle/>
          <a:p>
            <a:pPr fontAlgn="ctr">
              <a:lnSpc>
                <a:spcPct val="120000"/>
              </a:lnSpc>
              <a:spcBef>
                <a:spcPts val="0"/>
              </a:spcBef>
              <a:spcAft>
                <a:spcPts val="0"/>
              </a:spcAft>
            </a:pPr>
            <a:r>
              <a:rPr lang="en-US" sz="1600" dirty="0" smtClean="0">
                <a:solidFill>
                  <a:prstClr val="black"/>
                </a:solidFill>
                <a:latin typeface="Huawei Sans" panose="020C0503030203020204" pitchFamily="34" charset="0"/>
              </a:rPr>
              <a:t>When STP is deployed on a network, switches exchange STP BPDUs and calculate a loop-free topology. Finally, one or more ports on the network are blocked to eliminate loops.</a:t>
            </a:r>
            <a:endParaRPr lang="en-US" sz="1600" dirty="0">
              <a:solidFill>
                <a:prstClr val="black"/>
              </a:solidFill>
              <a:latin typeface="Huawei Sans" panose="020C0503030203020204" pitchFamily="34" charset="0"/>
            </a:endParaRPr>
          </a:p>
        </p:txBody>
      </p:sp>
      <p:cxnSp>
        <p:nvCxnSpPr>
          <p:cNvPr id="30" name="直接箭头连接符 29"/>
          <p:cNvCxnSpPr/>
          <p:nvPr/>
        </p:nvCxnSpPr>
        <p:spPr>
          <a:xfrm>
            <a:off x="2275827" y="2807956"/>
            <a:ext cx="453933" cy="5885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flipV="1">
            <a:off x="2184917" y="2431418"/>
            <a:ext cx="2745630" cy="1699073"/>
            <a:chOff x="6600056" y="4353447"/>
            <a:chExt cx="1296144" cy="833967"/>
          </a:xfrm>
        </p:grpSpPr>
        <p:cxnSp>
          <p:nvCxnSpPr>
            <p:cNvPr id="33" name="直接连接符 32"/>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flipH="1">
            <a:off x="2061532" y="2370732"/>
            <a:ext cx="301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2862790" y="2983239"/>
            <a:ext cx="494145" cy="60123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3770491" y="2950157"/>
            <a:ext cx="496323" cy="63261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2614389" y="2182006"/>
            <a:ext cx="86104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3729365" y="2521386"/>
            <a:ext cx="855385" cy="0"/>
          </a:xfrm>
          <a:prstGeom prst="straightConnector1">
            <a:avLst/>
          </a:prstGeom>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51" name="椭圆 50"/>
          <p:cNvSpPr>
            <a:spLocks noChangeAspect="1"/>
          </p:cNvSpPr>
          <p:nvPr/>
        </p:nvSpPr>
        <p:spPr>
          <a:xfrm>
            <a:off x="3226966" y="3444350"/>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ctr"/>
            <a:endParaRPr lang="en-US" altLang="zh-CN" sz="1400" b="1" dirty="0">
              <a:solidFill>
                <a:prstClr val="black"/>
              </a:solidFill>
              <a:latin typeface="Huawei Sans" panose="020C0503030203020204" pitchFamily="34" charset="0"/>
            </a:endParaRPr>
          </a:p>
        </p:txBody>
      </p:sp>
      <p:sp>
        <p:nvSpPr>
          <p:cNvPr id="52" name="椭圆 51"/>
          <p:cNvSpPr>
            <a:spLocks noChangeAspect="1"/>
          </p:cNvSpPr>
          <p:nvPr/>
        </p:nvSpPr>
        <p:spPr>
          <a:xfrm>
            <a:off x="3697376" y="3442894"/>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ctr"/>
            <a:endParaRPr lang="en-US" altLang="zh-CN" sz="1400" b="1" dirty="0">
              <a:solidFill>
                <a:prstClr val="black"/>
              </a:solidFill>
              <a:latin typeface="Huawei Sans" panose="020C0503030203020204" pitchFamily="34" charset="0"/>
            </a:endParaRPr>
          </a:p>
        </p:txBody>
      </p:sp>
      <p:sp>
        <p:nvSpPr>
          <p:cNvPr id="53" name="椭圆 52"/>
          <p:cNvSpPr>
            <a:spLocks noChangeAspect="1"/>
          </p:cNvSpPr>
          <p:nvPr/>
        </p:nvSpPr>
        <p:spPr>
          <a:xfrm>
            <a:off x="2524534" y="2066073"/>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ctr"/>
            <a:endParaRPr lang="en-US" altLang="zh-CN" sz="1400" b="1" dirty="0">
              <a:solidFill>
                <a:prstClr val="black"/>
              </a:solidFill>
              <a:latin typeface="Huawei Sans" panose="020C0503030203020204" pitchFamily="34" charset="0"/>
            </a:endParaRPr>
          </a:p>
        </p:txBody>
      </p:sp>
      <p:sp>
        <p:nvSpPr>
          <p:cNvPr id="54" name="椭圆 53"/>
          <p:cNvSpPr>
            <a:spLocks noChangeAspect="1"/>
          </p:cNvSpPr>
          <p:nvPr/>
        </p:nvSpPr>
        <p:spPr>
          <a:xfrm>
            <a:off x="4428277" y="2441247"/>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ctr"/>
            <a:endParaRPr lang="en-US" altLang="zh-CN" sz="1400" b="1" dirty="0">
              <a:solidFill>
                <a:prstClr val="black"/>
              </a:solidFill>
              <a:latin typeface="Huawei Sans" panose="020C0503030203020204" pitchFamily="34" charset="0"/>
            </a:endParaRPr>
          </a:p>
        </p:txBody>
      </p:sp>
      <p:cxnSp>
        <p:nvCxnSpPr>
          <p:cNvPr id="55" name="直接箭头连接符 54"/>
          <p:cNvCxnSpPr/>
          <p:nvPr/>
        </p:nvCxnSpPr>
        <p:spPr>
          <a:xfrm flipH="1">
            <a:off x="4465117" y="2710506"/>
            <a:ext cx="464948" cy="5885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p:cNvSpPr>
            <a:spLocks noChangeAspect="1"/>
          </p:cNvSpPr>
          <p:nvPr/>
        </p:nvSpPr>
        <p:spPr>
          <a:xfrm>
            <a:off x="4787830" y="2676367"/>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ctr"/>
            <a:endParaRPr lang="en-US" altLang="zh-CN" sz="1400" b="1" dirty="0">
              <a:solidFill>
                <a:prstClr val="black"/>
              </a:solidFill>
              <a:latin typeface="Huawei Sans" panose="020C0503030203020204" pitchFamily="34" charset="0"/>
            </a:endParaRPr>
          </a:p>
        </p:txBody>
      </p:sp>
      <p:sp>
        <p:nvSpPr>
          <p:cNvPr id="57" name="椭圆 56"/>
          <p:cNvSpPr>
            <a:spLocks noChangeAspect="1"/>
          </p:cNvSpPr>
          <p:nvPr/>
        </p:nvSpPr>
        <p:spPr>
          <a:xfrm>
            <a:off x="2161830" y="2714467"/>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58" name="TextBox 18"/>
          <p:cNvSpPr txBox="1"/>
          <p:nvPr/>
        </p:nvSpPr>
        <p:spPr>
          <a:xfrm>
            <a:off x="1170000" y="1791681"/>
            <a:ext cx="1341834" cy="255015"/>
          </a:xfrm>
          <a:prstGeom prst="roundRect">
            <a:avLst>
              <a:gd name="adj" fmla="val 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FFFFFF"/>
                </a:solidFill>
                <a:latin typeface="Arial" panose="020C0503030203020204" pitchFamily="34" charset="0"/>
                <a:ea typeface="方正兰亭黑简体" panose="02000000000000000000" pitchFamily="2" charset="-122"/>
              </a:defRPr>
            </a:lvl1pPr>
          </a:lstStyle>
          <a:p>
            <a:pPr fontAlgn="ctr"/>
            <a:r>
              <a:rPr lang="en-US" dirty="0" smtClean="0">
                <a:latin typeface="Huawei Sans" panose="020C0503030203020204" pitchFamily="34" charset="0"/>
              </a:rPr>
              <a:t>STP</a:t>
            </a:r>
            <a:endParaRPr lang="en-US" dirty="0">
              <a:latin typeface="Huawei Sans" panose="020C0503030203020204" pitchFamily="34" charset="0"/>
            </a:endParaRPr>
          </a:p>
        </p:txBody>
      </p:sp>
      <p:sp>
        <p:nvSpPr>
          <p:cNvPr id="61" name="TextBox 18"/>
          <p:cNvSpPr txBox="1"/>
          <p:nvPr/>
        </p:nvSpPr>
        <p:spPr>
          <a:xfrm>
            <a:off x="4610150" y="1791681"/>
            <a:ext cx="1341834" cy="255015"/>
          </a:xfrm>
          <a:prstGeom prst="roundRect">
            <a:avLst>
              <a:gd name="adj" fmla="val 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FFFFFF"/>
                </a:solidFill>
                <a:latin typeface="Arial" panose="020C0503030203020204" pitchFamily="34" charset="0"/>
                <a:ea typeface="方正兰亭黑简体" panose="02000000000000000000" pitchFamily="2" charset="-122"/>
              </a:defRPr>
            </a:lvl1pPr>
          </a:lstStyle>
          <a:p>
            <a:pPr fontAlgn="ctr"/>
            <a:r>
              <a:rPr lang="en-US" dirty="0" smtClean="0">
                <a:latin typeface="Huawei Sans" panose="020C0503030203020204" pitchFamily="34" charset="0"/>
              </a:rPr>
              <a:t>STP</a:t>
            </a:r>
            <a:endParaRPr lang="en-US" dirty="0">
              <a:latin typeface="Huawei Sans" panose="020C0503030203020204" pitchFamily="34" charset="0"/>
            </a:endParaRPr>
          </a:p>
        </p:txBody>
      </p:sp>
      <p:sp>
        <p:nvSpPr>
          <p:cNvPr id="62" name="TextBox 18"/>
          <p:cNvSpPr txBox="1"/>
          <p:nvPr/>
        </p:nvSpPr>
        <p:spPr>
          <a:xfrm>
            <a:off x="2881659" y="4682312"/>
            <a:ext cx="1341834" cy="255015"/>
          </a:xfrm>
          <a:prstGeom prst="roundRect">
            <a:avLst>
              <a:gd name="adj" fmla="val 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FFFFFF"/>
                </a:solidFill>
                <a:latin typeface="Arial" panose="020C0503030203020204" pitchFamily="34" charset="0"/>
                <a:ea typeface="方正兰亭黑简体" panose="02000000000000000000" pitchFamily="2" charset="-122"/>
              </a:defRPr>
            </a:lvl1pPr>
          </a:lstStyle>
          <a:p>
            <a:pPr fontAlgn="ctr"/>
            <a:r>
              <a:rPr lang="en-US" sz="1400" dirty="0" smtClean="0">
                <a:latin typeface="Huawei Sans" panose="020C0503030203020204" pitchFamily="34" charset="0"/>
              </a:rPr>
              <a:t>STP</a:t>
            </a:r>
            <a:endParaRPr lang="en-US" sz="1400" dirty="0">
              <a:latin typeface="Huawei Sans" panose="020C0503030203020204" pitchFamily="34" charset="0"/>
            </a:endParaRPr>
          </a:p>
        </p:txBody>
      </p:sp>
      <p:sp>
        <p:nvSpPr>
          <p:cNvPr id="63" name="椭圆 62"/>
          <p:cNvSpPr>
            <a:spLocks noChangeAspect="1"/>
          </p:cNvSpPr>
          <p:nvPr/>
        </p:nvSpPr>
        <p:spPr>
          <a:xfrm>
            <a:off x="1170000" y="4118350"/>
            <a:ext cx="211345" cy="211345"/>
          </a:xfrm>
          <a:prstGeom prst="ellipse">
            <a:avLst/>
          </a:prstGeom>
          <a:solidFill>
            <a:schemeClr val="bg1"/>
          </a:solidFill>
          <a:ln w="38100">
            <a:solidFill>
              <a:srgbClr val="EC7061"/>
            </a:solidFill>
            <a:tailEnd type="triangle"/>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fontAlgn="ctr"/>
            <a:endParaRPr lang="en-US" altLang="zh-CN" sz="1400" b="1" dirty="0">
              <a:solidFill>
                <a:prstClr val="black"/>
              </a:solidFill>
              <a:latin typeface="Huawei Sans" panose="020C0503030203020204" pitchFamily="34" charset="0"/>
            </a:endParaRPr>
          </a:p>
        </p:txBody>
      </p:sp>
      <p:sp>
        <p:nvSpPr>
          <p:cNvPr id="64" name="文本框 63"/>
          <p:cNvSpPr txBox="1"/>
          <p:nvPr/>
        </p:nvSpPr>
        <p:spPr>
          <a:xfrm>
            <a:off x="1414779" y="4070134"/>
            <a:ext cx="1527860" cy="307777"/>
          </a:xfrm>
          <a:prstGeom prst="rect">
            <a:avLst/>
          </a:prstGeom>
          <a:noFill/>
        </p:spPr>
        <p:txBody>
          <a:bodyPr wrap="square" rtlCol="0">
            <a:spAutoFit/>
          </a:bodyPr>
          <a:lstStyle/>
          <a:p>
            <a:pPr fontAlgn="ctr">
              <a:spcBef>
                <a:spcPts val="0"/>
              </a:spcBef>
              <a:spcAft>
                <a:spcPts val="0"/>
              </a:spcAft>
            </a:pPr>
            <a:r>
              <a:rPr lang="en-US" sz="1400" dirty="0" smtClean="0">
                <a:latin typeface="Huawei Sans" panose="020C0503030203020204" pitchFamily="34" charset="0"/>
              </a:rPr>
              <a:t>BPDUs</a:t>
            </a:r>
            <a:endParaRPr lang="en-US" altLang="zh-CN" sz="1400" dirty="0" smtClean="0">
              <a:latin typeface="Huawei Sans" panose="020C0503030203020204" pitchFamily="34" charset="0"/>
            </a:endParaRPr>
          </a:p>
        </p:txBody>
      </p:sp>
      <p:sp>
        <p:nvSpPr>
          <p:cNvPr id="68" name="圆角矩形 67"/>
          <p:cNvSpPr/>
          <p:nvPr/>
        </p:nvSpPr>
        <p:spPr>
          <a:xfrm>
            <a:off x="6922435" y="2287893"/>
            <a:ext cx="936104" cy="556234"/>
          </a:xfrm>
          <a:prstGeom prst="roundRect">
            <a:avLst>
              <a:gd name="adj" fmla="val 15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b="1" dirty="0" smtClean="0">
                <a:solidFill>
                  <a:prstClr val="white"/>
                </a:solidFill>
                <a:latin typeface="Huawei Sans" panose="020C0503030203020204" pitchFamily="34" charset="0"/>
              </a:rPr>
              <a:t>SW1</a:t>
            </a:r>
          </a:p>
          <a:p>
            <a:pPr algn="ctr" fontAlgn="ctr"/>
            <a:r>
              <a:rPr lang="en-US" sz="1600" b="1" dirty="0" smtClean="0">
                <a:solidFill>
                  <a:prstClr val="white"/>
                </a:solidFill>
                <a:latin typeface="Huawei Sans" panose="020C0503030203020204" pitchFamily="34" charset="0"/>
              </a:rPr>
              <a:t>(Root)</a:t>
            </a:r>
            <a:endParaRPr lang="en-US" sz="1600" b="1" dirty="0">
              <a:solidFill>
                <a:prstClr val="white"/>
              </a:solidFill>
              <a:latin typeface="Huawei Sans" panose="020C0503030203020204" pitchFamily="34" charset="0"/>
            </a:endParaRPr>
          </a:p>
        </p:txBody>
      </p:sp>
      <p:sp>
        <p:nvSpPr>
          <p:cNvPr id="69" name="文本框 68"/>
          <p:cNvSpPr txBox="1"/>
          <p:nvPr/>
        </p:nvSpPr>
        <p:spPr>
          <a:xfrm>
            <a:off x="1220717" y="2202354"/>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SW1</a:t>
            </a:r>
            <a:endParaRPr lang="en-US" altLang="zh-CN" sz="1600" b="1" dirty="0">
              <a:solidFill>
                <a:prstClr val="black"/>
              </a:solidFill>
              <a:latin typeface="Huawei Sans" panose="020C0503030203020204" pitchFamily="34" charset="0"/>
              <a:ea typeface="微软雅黑"/>
            </a:endParaRPr>
          </a:p>
        </p:txBody>
      </p:sp>
      <p:sp>
        <p:nvSpPr>
          <p:cNvPr id="70" name="文本框 69"/>
          <p:cNvSpPr txBox="1"/>
          <p:nvPr/>
        </p:nvSpPr>
        <p:spPr>
          <a:xfrm>
            <a:off x="5285199" y="2202354"/>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SW2</a:t>
            </a:r>
            <a:endParaRPr lang="en-US" altLang="zh-CN" sz="1600" b="1" dirty="0">
              <a:solidFill>
                <a:prstClr val="black"/>
              </a:solidFill>
              <a:latin typeface="Huawei Sans" panose="020C0503030203020204" pitchFamily="34" charset="0"/>
              <a:ea typeface="微软雅黑"/>
            </a:endParaRPr>
          </a:p>
        </p:txBody>
      </p:sp>
      <p:sp>
        <p:nvSpPr>
          <p:cNvPr id="71" name="文本框 70"/>
          <p:cNvSpPr txBox="1"/>
          <p:nvPr/>
        </p:nvSpPr>
        <p:spPr>
          <a:xfrm>
            <a:off x="3247564" y="4318225"/>
            <a:ext cx="628698" cy="338554"/>
          </a:xfrm>
          <a:prstGeom prst="rect">
            <a:avLst/>
          </a:prstGeom>
          <a:noFill/>
        </p:spPr>
        <p:txBody>
          <a:bodyPr wrap="none" rtlCol="0">
            <a:spAutoFit/>
          </a:bodyPr>
          <a:lstStyle/>
          <a:p>
            <a:pPr algn="ctr" fontAlgn="ctr">
              <a:spcBef>
                <a:spcPts val="0"/>
              </a:spcBef>
              <a:spcAft>
                <a:spcPts val="0"/>
              </a:spcAft>
            </a:pPr>
            <a:r>
              <a:rPr lang="en-US" sz="1600" b="1" dirty="0" smtClean="0">
                <a:solidFill>
                  <a:prstClr val="black"/>
                </a:solidFill>
                <a:latin typeface="Huawei Sans" panose="020C0503030203020204" pitchFamily="34" charset="0"/>
              </a:rPr>
              <a:t>SW3</a:t>
            </a:r>
            <a:endParaRPr lang="en-US" altLang="zh-CN" sz="1600" b="1" dirty="0">
              <a:solidFill>
                <a:prstClr val="black"/>
              </a:solidFill>
              <a:latin typeface="Huawei Sans" panose="020C0503030203020204" pitchFamily="34" charset="0"/>
              <a:ea typeface="微软雅黑"/>
            </a:endParaRPr>
          </a:p>
        </p:txBody>
      </p:sp>
      <p:sp>
        <p:nvSpPr>
          <p:cNvPr id="72" name="圆角矩形 71"/>
          <p:cNvSpPr/>
          <p:nvPr/>
        </p:nvSpPr>
        <p:spPr>
          <a:xfrm>
            <a:off x="9528279" y="2287893"/>
            <a:ext cx="936104" cy="556234"/>
          </a:xfrm>
          <a:prstGeom prst="roundRect">
            <a:avLst>
              <a:gd name="adj" fmla="val 15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b="1" dirty="0" smtClean="0">
                <a:solidFill>
                  <a:prstClr val="white"/>
                </a:solidFill>
                <a:latin typeface="Huawei Sans" panose="020C0503030203020204" pitchFamily="34" charset="0"/>
              </a:rPr>
              <a:t>SW2</a:t>
            </a:r>
            <a:endParaRPr lang="en-US" altLang="zh-CN" sz="1600" b="1" dirty="0">
              <a:solidFill>
                <a:prstClr val="white"/>
              </a:solidFill>
              <a:latin typeface="Huawei Sans" panose="020C0503030203020204" pitchFamily="34" charset="0"/>
              <a:ea typeface="方正兰亭黑简体" panose="02000000000000000000" pitchFamily="2" charset="-122"/>
            </a:endParaRPr>
          </a:p>
        </p:txBody>
      </p:sp>
      <p:sp>
        <p:nvSpPr>
          <p:cNvPr id="73" name="圆角矩形 72"/>
          <p:cNvSpPr/>
          <p:nvPr/>
        </p:nvSpPr>
        <p:spPr>
          <a:xfrm>
            <a:off x="8225357" y="3821677"/>
            <a:ext cx="936104" cy="556234"/>
          </a:xfrm>
          <a:prstGeom prst="roundRect">
            <a:avLst>
              <a:gd name="adj" fmla="val 15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b="1" dirty="0" smtClean="0">
                <a:solidFill>
                  <a:prstClr val="white"/>
                </a:solidFill>
                <a:latin typeface="Huawei Sans" panose="020C0503030203020204" pitchFamily="34" charset="0"/>
              </a:rPr>
              <a:t>SW3</a:t>
            </a:r>
            <a:endParaRPr lang="en-US" altLang="zh-CN" sz="1600" b="1" dirty="0">
              <a:solidFill>
                <a:prstClr val="white"/>
              </a:solidFill>
              <a:latin typeface="Huawei Sans" panose="020C0503030203020204" pitchFamily="34" charset="0"/>
              <a:ea typeface="方正兰亭黑简体" panose="02000000000000000000" pitchFamily="2" charset="-122"/>
            </a:endParaRPr>
          </a:p>
        </p:txBody>
      </p:sp>
      <p:cxnSp>
        <p:nvCxnSpPr>
          <p:cNvPr id="74" name="直接连接符 73"/>
          <p:cNvCxnSpPr>
            <a:stCxn id="72" idx="1"/>
            <a:endCxn id="68" idx="3"/>
          </p:cNvCxnSpPr>
          <p:nvPr/>
        </p:nvCxnSpPr>
        <p:spPr>
          <a:xfrm flipH="1">
            <a:off x="7858539" y="2566010"/>
            <a:ext cx="16697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3" idx="1"/>
            <a:endCxn id="68" idx="2"/>
          </p:cNvCxnSpPr>
          <p:nvPr/>
        </p:nvCxnSpPr>
        <p:spPr>
          <a:xfrm flipH="1" flipV="1">
            <a:off x="7390487" y="2844127"/>
            <a:ext cx="834870" cy="12556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rot="18440749">
            <a:off x="8998468" y="3273322"/>
            <a:ext cx="1527860" cy="523220"/>
          </a:xfrm>
          <a:prstGeom prst="rect">
            <a:avLst/>
          </a:prstGeom>
          <a:noFill/>
        </p:spPr>
        <p:txBody>
          <a:bodyPr wrap="square" rtlCol="0">
            <a:spAutoFit/>
          </a:bodyPr>
          <a:lstStyle/>
          <a:p>
            <a:pPr algn="ctr" fontAlgn="ctr">
              <a:spcBef>
                <a:spcPts val="0"/>
              </a:spcBef>
              <a:spcAft>
                <a:spcPts val="0"/>
              </a:spcAft>
            </a:pPr>
            <a:r>
              <a:rPr lang="en-US" sz="1400" b="1" dirty="0" smtClean="0">
                <a:solidFill>
                  <a:srgbClr val="EC7061"/>
                </a:solidFill>
                <a:latin typeface="Huawei Sans" panose="020C0503030203020204" pitchFamily="34" charset="0"/>
              </a:rPr>
              <a:t>Eliminate Layer 2 loop</a:t>
            </a:r>
            <a:endParaRPr lang="en-US" altLang="zh-CN" sz="1400" b="1" dirty="0" smtClean="0">
              <a:solidFill>
                <a:srgbClr val="EC7061"/>
              </a:solidFill>
              <a:latin typeface="Huawei Sans" panose="020C0503030203020204" pitchFamily="34" charset="0"/>
            </a:endParaRPr>
          </a:p>
        </p:txBody>
      </p:sp>
      <p:grpSp>
        <p:nvGrpSpPr>
          <p:cNvPr id="3" name="组合 2"/>
          <p:cNvGrpSpPr/>
          <p:nvPr/>
        </p:nvGrpSpPr>
        <p:grpSpPr>
          <a:xfrm>
            <a:off x="1817594" y="2185188"/>
            <a:ext cx="3480277" cy="2052008"/>
            <a:chOff x="1899738" y="1861522"/>
            <a:chExt cx="3480277" cy="2052008"/>
          </a:xfrm>
        </p:grpSpPr>
        <p:pic>
          <p:nvPicPr>
            <p:cNvPr id="41" name="图片 76" descr="接入交换机.png"/>
            <p:cNvPicPr>
              <a:picLocks noChangeAspect="1"/>
            </p:cNvPicPr>
            <p:nvPr/>
          </p:nvPicPr>
          <p:blipFill>
            <a:blip r:embed="rId3" cstate="print"/>
            <a:stretch>
              <a:fillRect/>
            </a:stretch>
          </p:blipFill>
          <p:spPr>
            <a:xfrm>
              <a:off x="1899738" y="1861522"/>
              <a:ext cx="490909" cy="401653"/>
            </a:xfrm>
            <a:prstGeom prst="rect">
              <a:avLst/>
            </a:prstGeom>
          </p:spPr>
        </p:pic>
        <p:pic>
          <p:nvPicPr>
            <p:cNvPr id="44" name="图片 76" descr="接入交换机.png"/>
            <p:cNvPicPr>
              <a:picLocks noChangeAspect="1"/>
            </p:cNvPicPr>
            <p:nvPr/>
          </p:nvPicPr>
          <p:blipFill>
            <a:blip r:embed="rId3" cstate="print"/>
            <a:stretch>
              <a:fillRect/>
            </a:stretch>
          </p:blipFill>
          <p:spPr>
            <a:xfrm>
              <a:off x="4889106" y="1861522"/>
              <a:ext cx="490909" cy="401653"/>
            </a:xfrm>
            <a:prstGeom prst="rect">
              <a:avLst/>
            </a:prstGeom>
          </p:spPr>
        </p:pic>
        <p:pic>
          <p:nvPicPr>
            <p:cNvPr id="45" name="图片 76" descr="接入交换机.png"/>
            <p:cNvPicPr>
              <a:picLocks noChangeAspect="1"/>
            </p:cNvPicPr>
            <p:nvPr/>
          </p:nvPicPr>
          <p:blipFill>
            <a:blip r:embed="rId3" cstate="print"/>
            <a:stretch>
              <a:fillRect/>
            </a:stretch>
          </p:blipFill>
          <p:spPr>
            <a:xfrm>
              <a:off x="3394422" y="3511877"/>
              <a:ext cx="490909" cy="401653"/>
            </a:xfrm>
            <a:prstGeom prst="rect">
              <a:avLst/>
            </a:prstGeom>
          </p:spPr>
        </p:pic>
      </p:grpSp>
      <p:sp>
        <p:nvSpPr>
          <p:cNvPr id="59" name="下箭头 63"/>
          <p:cNvSpPr/>
          <p:nvPr/>
        </p:nvSpPr>
        <p:spPr>
          <a:xfrm rot="5400000" flipV="1">
            <a:off x="5651468" y="2970288"/>
            <a:ext cx="974244" cy="866024"/>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D17D"/>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6" name="组合 28"/>
          <p:cNvGrpSpPr>
            <a:grpSpLocks noChangeAspect="1"/>
          </p:cNvGrpSpPr>
          <p:nvPr/>
        </p:nvGrpSpPr>
        <p:grpSpPr>
          <a:xfrm>
            <a:off x="3652785" y="3700491"/>
            <a:ext cx="288969" cy="288969"/>
            <a:chOff x="5076056" y="3356992"/>
            <a:chExt cx="436268" cy="436268"/>
          </a:xfrm>
        </p:grpSpPr>
        <p:sp>
          <p:nvSpPr>
            <p:cNvPr id="77" name="椭圆 27"/>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en-US" altLang="zh-CN" sz="21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禁止符 23"/>
            <p:cNvSpPr/>
            <p:nvPr/>
          </p:nvSpPr>
          <p:spPr>
            <a:xfrm>
              <a:off x="5076056" y="3356992"/>
              <a:ext cx="436268" cy="436268"/>
            </a:xfrm>
            <a:prstGeom prst="noSmoking">
              <a:avLst>
                <a:gd name="adj" fmla="val 15475"/>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2" name="文本框 41"/>
          <p:cNvSpPr txBox="1"/>
          <p:nvPr/>
        </p:nvSpPr>
        <p:spPr>
          <a:xfrm>
            <a:off x="3790434" y="3720066"/>
            <a:ext cx="1138661" cy="523220"/>
          </a:xfrm>
          <a:prstGeom prst="rect">
            <a:avLst/>
          </a:prstGeom>
          <a:noFill/>
        </p:spPr>
        <p:txBody>
          <a:bodyPr wrap="square" rtlCol="0">
            <a:spAutoFit/>
          </a:bodyPr>
          <a:lstStyle/>
          <a:p>
            <a:pPr algn="ctr" fontAlgn="ctr">
              <a:spcBef>
                <a:spcPts val="0"/>
              </a:spcBef>
              <a:spcAft>
                <a:spcPts val="0"/>
              </a:spcAft>
            </a:pPr>
            <a:r>
              <a:rPr lang="en-US" altLang="zh-CN" sz="1400" dirty="0" smtClean="0">
                <a:solidFill>
                  <a:srgbClr val="C00000"/>
                </a:solidFill>
                <a:latin typeface="Huawei Sans" panose="020C0503030203020204" pitchFamily="34" charset="0"/>
              </a:rPr>
              <a:t>Port blocked</a:t>
            </a:r>
          </a:p>
        </p:txBody>
      </p:sp>
    </p:spTree>
    <p:extLst>
      <p:ext uri="{BB962C8B-B14F-4D97-AF65-F5344CB8AC3E}">
        <p14:creationId xmlns:p14="http://schemas.microsoft.com/office/powerpoint/2010/main" val="1712830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10440</Words>
  <Application>Microsoft Office PowerPoint</Application>
  <PresentationFormat>宽屏</PresentationFormat>
  <Paragraphs>1125</Paragraphs>
  <Slides>62</Slides>
  <Notes>62</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62</vt:i4>
      </vt:variant>
    </vt:vector>
  </HeadingPairs>
  <TitlesOfParts>
    <vt:vector size="73" baseType="lpstr">
      <vt:lpstr>Arial</vt:lpstr>
      <vt:lpstr>微软雅黑</vt:lpstr>
      <vt:lpstr>宋体</vt:lpstr>
      <vt:lpstr>MS PGothic</vt:lpstr>
      <vt:lpstr>MS PGothic</vt:lpstr>
      <vt:lpstr>Huawei Sans</vt:lpstr>
      <vt:lpstr>Courier New</vt:lpstr>
      <vt:lpstr>方正兰亭黑简体</vt:lpstr>
      <vt:lpstr>Times New Roman</vt:lpstr>
      <vt:lpstr>Wingdings</vt:lpstr>
      <vt:lpstr>1_自定义设计方案</vt:lpstr>
      <vt:lpstr>PowerPoint 演示文稿</vt:lpstr>
      <vt:lpstr>STP Principles and Configuration</vt:lpstr>
      <vt:lpstr>PowerPoint 演示文稿</vt:lpstr>
      <vt:lpstr>PowerPoint 演示文稿</vt:lpstr>
      <vt:lpstr>PowerPoint 演示文稿</vt:lpstr>
      <vt:lpstr>Technical Background: Redundancy and Loops on a Layer 2 Switching Network</vt:lpstr>
      <vt:lpstr>Technical Background: Layer 2 Loops Caused by Human Errors</vt:lpstr>
      <vt:lpstr>Issues Caused by Layer 2 Loops</vt:lpstr>
      <vt:lpstr>Introduction to STP</vt:lpstr>
      <vt:lpstr>STP Can Dynamically Respond to Network Topology Changes and Adjust Blocked Ports</vt:lpstr>
      <vt:lpstr>Q&amp;A: Layer 2 and Layer 3 loops</vt:lpstr>
      <vt:lpstr>Application of STP on a Campus Network</vt:lpstr>
      <vt:lpstr>STP Overview</vt:lpstr>
      <vt:lpstr>PowerPoint 演示文稿</vt:lpstr>
      <vt:lpstr>STP Basic Concepts: BID</vt:lpstr>
      <vt:lpstr>STP Basic Concepts: Root Bridge</vt:lpstr>
      <vt:lpstr>STP Basic Concepts: Cost</vt:lpstr>
      <vt:lpstr>STP Basic Concepts: Cost Calculation Methods</vt:lpstr>
      <vt:lpstr>STP Basic Concepts: RPC</vt:lpstr>
      <vt:lpstr>STP Basic Concepts: PID</vt:lpstr>
      <vt:lpstr>STP Basic Concepts: BPDU</vt:lpstr>
      <vt:lpstr>Format of Configuration BPDUs</vt:lpstr>
      <vt:lpstr>BPDU Comparison Rules</vt:lpstr>
      <vt:lpstr>Configuration BPDU Forwarding Process</vt:lpstr>
      <vt:lpstr>STP Calculation (1)</vt:lpstr>
      <vt:lpstr>STP Calculation (2)</vt:lpstr>
      <vt:lpstr>PowerPoint 演示文稿</vt:lpstr>
      <vt:lpstr>STP Calculation (3)</vt:lpstr>
      <vt:lpstr>STP Calculation (4)</vt:lpstr>
      <vt:lpstr>Quiz 1: Identify the Root Bridge and Port Roles</vt:lpstr>
      <vt:lpstr>Quiz 2: Identify the Root Bridge and Port Roles in the Following Topology</vt:lpstr>
      <vt:lpstr>Quiz 3: Identify the Root Bridge and Port Roles in the Following Topology</vt:lpstr>
      <vt:lpstr>STP Port States</vt:lpstr>
      <vt:lpstr>STP Port State Transition</vt:lpstr>
      <vt:lpstr>Topology Change: Root Bridge Fault</vt:lpstr>
      <vt:lpstr>Topology Change: Direct Link Fault</vt:lpstr>
      <vt:lpstr>Topology Change: Indirect Link Fault</vt:lpstr>
      <vt:lpstr>The MAC Address Table Is Incorrect Because the Topology Changes</vt:lpstr>
      <vt:lpstr>The MAC Address Table Is Incorrect Because the Topology Changes</vt:lpstr>
      <vt:lpstr>PowerPoint 演示文稿</vt:lpstr>
      <vt:lpstr>Basic STP Configuration Commands (1)</vt:lpstr>
      <vt:lpstr>Basic STP Configuration Commands (2)</vt:lpstr>
      <vt:lpstr>Basic STP Configuration Commands (3)</vt:lpstr>
      <vt:lpstr>Case 1: Basic STP Configurations</vt:lpstr>
      <vt:lpstr>Case 1: Basic STP Configurations</vt:lpstr>
      <vt:lpstr>PowerPoint 演示文稿</vt:lpstr>
      <vt:lpstr>Disadvantages of STP</vt:lpstr>
      <vt:lpstr>RSTP Overview</vt:lpstr>
      <vt:lpstr>Improvements Made in RSTP</vt:lpstr>
      <vt:lpstr>Port Roles in RSTP</vt:lpstr>
      <vt:lpstr>Edge Port</vt:lpstr>
      <vt:lpstr>Port States in RSTP</vt:lpstr>
      <vt:lpstr>PowerPoint 演示文稿</vt:lpstr>
      <vt:lpstr>Defects of STP/RSTP: All VLANs Share One Spanning Tree</vt:lpstr>
      <vt:lpstr>VBST</vt:lpstr>
      <vt:lpstr>MSTP</vt:lpstr>
      <vt:lpstr>MSTP Overview</vt:lpstr>
      <vt:lpstr>Stack and Tree Networking of Campus Networks</vt:lpstr>
      <vt:lpstr>Smart Link</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120</cp:revision>
  <dcterms:created xsi:type="dcterms:W3CDTF">2018-11-29T10:16:29Z</dcterms:created>
  <dcterms:modified xsi:type="dcterms:W3CDTF">2020-04-28T03:38:15Z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(3)VF6DHkYke8rW1VYfAZUC0x/pHrio/wTJbF60SDHPPTJZceKs3YZYC6IKAGboKOEoviGxt8ou
N0RISY5hN0ueToSLnaWT2aIsjvJkf1YOu7DQAr9Cb8VpYtpDO/xU0fOvvInIzvfOQgwTXV5L
eGuslPLTvm2/q2TQ8zYRzyFtQH5THJoGfczM2UVhw4/Qp9btAwLr+hRSoHL4nceJBgsCbTSz
zFtVKL/jAJEOA+3mIE</vt:lpwstr>
  </property>
  <property fmtid="{D5CDD505-2E9C-101B-9397-08002B2CF9AE}" pid="3" name="_2015_ms_pID_7253431">
    <vt:lpwstr>R+zyDLWyy/zRWyYDGmeqh/M1BtwAqwKB4ppAuWYs6D2zGHQrmxtWIl
zGcxTllslwjIT59tVWmrVSMLGtn+3AKlwTrC7fwteGVeKASCLoQJbj/qES4DkxPvqpNp7gTO
TzHxXhjo7Qaxow8kGGSDsJMbalMQotrPYimjGOynJHNxdaeoSOmk8k3PLmspo5QQaQbsmsZX
Id3Iom9reVnQ+zibxWJQXsyGcOtEEr12mUyo</vt:lpwstr>
  </property>
  <property fmtid="{D5CDD505-2E9C-101B-9397-08002B2CF9AE}" pid="4" name="_2015_ms_pID_7253432">
    <vt:lpwstr>TQ==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