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41"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797675" cy="9926638"/>
  <p:embeddedFontLst>
    <p:embeddedFont>
      <p:font typeface="Huawei Sans" panose="020C0503030203020204" pitchFamily="34" charset="0"/>
      <p:regular r:id="rId34"/>
      <p:bold r:id="rId35"/>
    </p:embeddedFont>
    <p:embeddedFont>
      <p:font typeface="微软雅黑" panose="020B0503020204020204" pitchFamily="34" charset="-122"/>
      <p:regular r:id="rId36"/>
      <p:bold r:id="rId37"/>
    </p:embeddedFont>
    <p:embeddedFont>
      <p:font typeface="方正兰亭黑简体" panose="02000000000000000000" pitchFamily="2" charset="-122"/>
      <p:regular r:id="rId38"/>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996" autoAdjust="0"/>
  </p:normalViewPr>
  <p:slideViewPr>
    <p:cSldViewPr snapToGrid="0" snapToObjects="1">
      <p:cViewPr varScale="1">
        <p:scale>
          <a:sx n="60" d="100"/>
          <a:sy n="60" d="100"/>
        </p:scale>
        <p:origin x="42" y="3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0" d="100"/>
          <a:sy n="50" d="100"/>
        </p:scale>
        <p:origin x="2898" y="42"/>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4/14/2020</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74454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R1 connects to SW1 through a physical interface (GE 0/0/1). Two sub-interfaces (GE 0/0/1.10 and GE 0/0/1.20) are created on the physical interface and used as the default gateways of VLAN 10 and VLAN 20, respectively.</a:t>
            </a:r>
          </a:p>
          <a:p>
            <a:r>
              <a:rPr lang="en-US" smtClean="0"/>
              <a:t>Layer 3 sub-interfaces do not support VLAN packets and discard them once received. To prevent this issue, the VLAN tags need to be removed from the packets on the sub-interfaces. That is, VLAN tag termination is required.</a:t>
            </a:r>
          </a:p>
          <a:p>
            <a:endParaRPr lang="en-US" altLang="zh-CN" dirty="0" smtClean="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568981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 sub-interface implements VLAN tag termination as follows:</a:t>
            </a:r>
          </a:p>
          <a:p>
            <a:pPr lvl="1"/>
            <a:r>
              <a:rPr lang="en-US" smtClean="0"/>
              <a:t>Removes VLAN tags from the received packets before forwarding or processing the packets.</a:t>
            </a:r>
          </a:p>
          <a:p>
            <a:pPr lvl="1"/>
            <a:r>
              <a:rPr lang="en-US" smtClean="0"/>
              <a:t>Adds VLAN tags to the packets before forwarding the packets.</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673149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0850" y="760413"/>
            <a:ext cx="5934075" cy="3338512"/>
          </a:xfrm>
        </p:spPr>
      </p:sp>
      <p:sp>
        <p:nvSpPr>
          <p:cNvPr id="3" name="备注占位符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100000"/>
              <a:buFont typeface="Arial" panose="020B0604020202020204" pitchFamily="34" charset="0"/>
              <a:buChar char="•"/>
              <a:tabLst/>
              <a:defRPr/>
            </a:pPr>
            <a:r>
              <a:rPr lang="en-US" sz="1100">
                <a:solidFill>
                  <a:srgbClr val="000000"/>
                </a:solidFill>
                <a:latin typeface="Huawei Sans" panose="020C0503030203020204" pitchFamily="34" charset="0"/>
              </a:rPr>
              <a:t>The </a:t>
            </a:r>
            <a:r>
              <a:rPr lang="en-US" sz="1100" b="1">
                <a:solidFill>
                  <a:srgbClr val="000000"/>
                </a:solidFill>
                <a:latin typeface="Huawei Sans" panose="020C0503030203020204" pitchFamily="34" charset="0"/>
                <a:ea typeface="微软雅黑"/>
                <a:cs typeface="Huawei Sans" panose="020C0503030203020204" pitchFamily="34" charset="0"/>
              </a:rPr>
              <a:t>interface</a:t>
            </a:r>
            <a:r>
              <a:rPr lang="en-US" sz="11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100" b="0" i="1">
                <a:solidFill>
                  <a:srgbClr val="000000"/>
                </a:solidFill>
                <a:latin typeface="Huawei Sans" panose="020C0503030203020204" pitchFamily="34" charset="0"/>
                <a:ea typeface="微软雅黑"/>
                <a:cs typeface="Huawei Sans" panose="020C0503030203020204" pitchFamily="34" charset="0"/>
              </a:rPr>
              <a:t>interface-type</a:t>
            </a:r>
            <a:r>
              <a:rPr kumimoji="0" lang="en-US" sz="1100" u="none" strike="noStrike" cap="none" normalizeH="0" baseline="0" noProof="0">
                <a:ln>
                  <a:noFill/>
                </a:ln>
                <a:solidFill>
                  <a:srgbClr val="000000"/>
                </a:solidFill>
                <a:uLnTx/>
                <a:uFillTx/>
                <a:latin typeface="Huawei Sans" panose="020C0503030203020204" pitchFamily="34" charset="0"/>
                <a:ea typeface="方正兰亭黑简体" panose="02000000000000000000" pitchFamily="2" charset="-122"/>
              </a:rPr>
              <a:t> </a:t>
            </a:r>
            <a:r>
              <a:rPr kumimoji="0" lang="en-US" sz="1100" i="1" u="none" strike="noStrike" cap="none" normalizeH="0" baseline="0" noProof="0">
                <a:ln>
                  <a:noFill/>
                </a:ln>
                <a:solidFill>
                  <a:srgbClr val="000000"/>
                </a:solidFill>
                <a:uLnTx/>
                <a:uFillTx/>
                <a:latin typeface="Huawei Sans" panose="020C0503030203020204" pitchFamily="34" charset="0"/>
                <a:ea typeface="方正兰亭黑简体" panose="02000000000000000000" pitchFamily="2" charset="-122"/>
              </a:rPr>
              <a:t>interface-number.sub-interface number</a:t>
            </a:r>
            <a:r>
              <a:rPr lang="en-US" sz="1100">
                <a:solidFill>
                  <a:srgbClr val="000000"/>
                </a:solidFill>
                <a:latin typeface="Huawei Sans" panose="020C0503030203020204" pitchFamily="34" charset="0"/>
              </a:rPr>
              <a:t> command creates a sub-interface. </a:t>
            </a:r>
            <a:r>
              <a:rPr kumimoji="0" lang="en-US" sz="1100" i="1" u="none" strike="noStrike" cap="none" normalizeH="0" baseline="0" noProof="0">
                <a:ln>
                  <a:noFill/>
                </a:ln>
                <a:solidFill>
                  <a:srgbClr val="000000"/>
                </a:solidFill>
                <a:uLnTx/>
                <a:uFillTx/>
                <a:latin typeface="Huawei Sans" panose="020C0503030203020204" pitchFamily="34" charset="0"/>
                <a:ea typeface="方正兰亭黑简体" panose="02000000000000000000" pitchFamily="2" charset="-122"/>
              </a:rPr>
              <a:t>sub-interface number</a:t>
            </a:r>
            <a:r>
              <a:rPr kumimoji="0" lang="en-US" sz="1100" u="none" strike="noStrike" cap="none" normalizeH="0" baseline="0" noProof="0">
                <a:ln>
                  <a:noFill/>
                </a:ln>
                <a:solidFill>
                  <a:srgbClr val="000000"/>
                </a:solidFill>
                <a:uLnTx/>
                <a:uFillTx/>
                <a:latin typeface="Huawei Sans" panose="020C0503030203020204" pitchFamily="34" charset="0"/>
                <a:ea typeface="方正兰亭黑简体" panose="02000000000000000000" pitchFamily="2" charset="-122"/>
              </a:rPr>
              <a:t> specifies the number of a sub-interface on a physical interface. For easy memorization, a sub-interface number is generally the same as the VLAN ID to be terminated on the sub-interface.</a:t>
            </a:r>
          </a:p>
          <a:p>
            <a:pPr marL="171450" marR="0" lvl="0" indent="-171450" defTabSz="914400" fontAlgn="base">
              <a:lnSpc>
                <a:spcPct val="125000"/>
              </a:lnSpc>
              <a:spcBef>
                <a:spcPct val="0"/>
              </a:spcBef>
              <a:spcAft>
                <a:spcPts val="600"/>
              </a:spcAft>
              <a:buClrTx/>
              <a:buSzPct val="100000"/>
              <a:buFont typeface="Arial" panose="020B0604020202020204" pitchFamily="34" charset="0"/>
              <a:buChar char="•"/>
              <a:tabLst/>
              <a:defRPr/>
            </a:pPr>
            <a:r>
              <a:rPr lang="en-US" sz="1100">
                <a:latin typeface="Huawei Sans" panose="020C0503030203020204" pitchFamily="34" charset="0"/>
              </a:rPr>
              <a:t>The </a:t>
            </a:r>
            <a:r>
              <a:rPr lang="en-US" sz="1100" b="1">
                <a:latin typeface="Huawei Sans" panose="020C0503030203020204" pitchFamily="34" charset="0"/>
              </a:rPr>
              <a:t>dot1q termination vid</a:t>
            </a:r>
            <a:r>
              <a:rPr lang="en-US" sz="1100">
                <a:latin typeface="Huawei Sans" panose="020C0503030203020204" pitchFamily="34" charset="0"/>
              </a:rPr>
              <a:t> command enables Dot1q VLAN tag termination for single-tagged packets on a sub-interface. </a:t>
            </a:r>
            <a:r>
              <a:rPr lang="en-US" sz="1100">
                <a:latin typeface="Huawei Sans" panose="020C0503030203020204" pitchFamily="34" charset="0"/>
                <a:ea typeface="方正兰亭黑简体" panose="02000000000000000000" pitchFamily="2" charset="-122"/>
                <a:cs typeface="Huawei Sans" panose="020C0503030203020204" pitchFamily="34" charset="0"/>
              </a:rPr>
              <a:t>By default, Dot1q VLAN tag termination for single-tagged packets is not enabled on sub-interfaces. </a:t>
            </a:r>
            <a:r>
              <a:rPr lang="en-US" sz="1100">
                <a:latin typeface="Huawei Sans" panose="020C0503030203020204" pitchFamily="34" charset="0"/>
              </a:rPr>
              <a:t>The </a:t>
            </a:r>
            <a:r>
              <a:rPr lang="en-US" sz="1100" b="1">
                <a:latin typeface="Huawei Sans" panose="020C0503030203020204" pitchFamily="34" charset="0"/>
              </a:rPr>
              <a:t>arp broadcast enable</a:t>
            </a:r>
            <a:r>
              <a:rPr lang="en-US" sz="1100">
                <a:latin typeface="Huawei Sans" panose="020C0503030203020204" pitchFamily="34" charset="0"/>
              </a:rPr>
              <a:t> command enables ARP broadcast on a VLAN tag termination sub-interface. </a:t>
            </a:r>
            <a:r>
              <a:rPr lang="en-US" sz="1100">
                <a:latin typeface="Huawei Sans" panose="020C0503030203020204" pitchFamily="34" charset="0"/>
                <a:ea typeface="方正兰亭黑简体" panose="02000000000000000000" pitchFamily="2" charset="-122"/>
              </a:rPr>
              <a:t>By default, ARP broadcast is not enabled on VLAN tag termination sub-interfaces. VLAN tag termination sub-interfaces cannot forward broadcast packets and automatically discard received ones. To allow a VLAN tag termination sub-interface to forward broadcast packets, run the </a:t>
            </a:r>
            <a:r>
              <a:rPr lang="en-US" sz="1100" b="1">
                <a:latin typeface="Huawei Sans" panose="020C0503030203020204" pitchFamily="34" charset="0"/>
                <a:ea typeface="方正兰亭黑简体" panose="02000000000000000000" pitchFamily="2" charset="-122"/>
              </a:rPr>
              <a:t>arp broadcast enable</a:t>
            </a:r>
            <a:r>
              <a:rPr lang="en-US" sz="1100">
                <a:latin typeface="Huawei Sans" panose="020C0503030203020204" pitchFamily="34" charset="0"/>
                <a:ea typeface="方正兰亭黑简体" panose="02000000000000000000" pitchFamily="2" charset="-122"/>
              </a:rPr>
              <a:t> command.</a:t>
            </a: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endParaRPr kumimoji="0" lang="en-US" altLang="zh-CN" sz="1100" b="0" i="0" u="none" strike="noStrike" kern="1200" cap="none" spc="0" normalizeH="0" baseline="0" noProof="0" dirty="0">
              <a:ln>
                <a:noFill/>
              </a:ln>
              <a:solidFill>
                <a:srgbClr val="000000"/>
              </a:solidFill>
              <a:effectLst/>
              <a:uLnTx/>
              <a:uFillTx/>
              <a:latin typeface="Huawei Sans" panose="020C0503030203020204" pitchFamily="34" charset="0"/>
              <a:ea typeface="微软雅黑" panose="020B0503020204020204" pitchFamily="34" charset="-122"/>
              <a:cs typeface="+mn-cs"/>
            </a:endParaRP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4116449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75582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en-US" altLang="zh-CN" smtClean="0"/>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473827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0850" y="760413"/>
            <a:ext cx="5934075" cy="3338512"/>
          </a:xfrm>
        </p:spPr>
      </p:sp>
      <p:sp>
        <p:nvSpPr>
          <p:cNvPr id="3" name="备注占位符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100000"/>
              <a:buFont typeface="Arial" panose="020B0604020202020204" pitchFamily="34" charset="0"/>
              <a:buChar char="•"/>
              <a:tabLst/>
              <a:defRPr/>
            </a:pPr>
            <a:r>
              <a:rPr kumimoji="0" lang="en-US" sz="1100" u="none" strike="noStrike" cap="none" normalizeH="0" noProof="0">
                <a:ln>
                  <a:noFill/>
                </a:ln>
                <a:solidFill>
                  <a:srgbClr val="000000"/>
                </a:solidFill>
                <a:uLnTx/>
                <a:uFillTx/>
                <a:latin typeface="Huawei Sans" panose="020C0503030203020204" pitchFamily="34" charset="0"/>
                <a:cs typeface="+mn-cs"/>
              </a:rPr>
              <a:t>The </a:t>
            </a:r>
            <a:r>
              <a:rPr kumimoji="0" lang="en-US" sz="1100" b="1" i="0" u="none" strike="noStrike" cap="none" normalizeH="0" noProof="0">
                <a:ln>
                  <a:noFill/>
                </a:ln>
                <a:solidFill>
                  <a:srgbClr val="000000"/>
                </a:solidFill>
                <a:uLnTx/>
                <a:uFillTx/>
                <a:latin typeface="Huawei Sans" panose="020C0503030203020204" pitchFamily="34" charset="0"/>
                <a:cs typeface="+mn-cs"/>
              </a:rPr>
              <a:t>interface vlanif </a:t>
            </a:r>
            <a:r>
              <a:rPr kumimoji="0" lang="en-US" sz="1100" b="0" i="1" u="none" strike="noStrike" cap="none" normalizeH="0" noProof="0">
                <a:ln>
                  <a:noFill/>
                </a:ln>
                <a:solidFill>
                  <a:srgbClr val="000000"/>
                </a:solidFill>
                <a:uLnTx/>
                <a:uFillTx/>
                <a:latin typeface="Huawei Sans" panose="020C0503030203020204" pitchFamily="34" charset="0"/>
                <a:cs typeface="+mn-cs"/>
              </a:rPr>
              <a:t>vlan-id</a:t>
            </a:r>
            <a:r>
              <a:rPr kumimoji="0" lang="en-US" sz="1100" u="none" strike="noStrike" cap="none" normalizeH="0" noProof="0">
                <a:ln>
                  <a:noFill/>
                </a:ln>
                <a:solidFill>
                  <a:srgbClr val="000000"/>
                </a:solidFill>
                <a:uLnTx/>
                <a:uFillTx/>
                <a:latin typeface="Huawei Sans" panose="020C0503030203020204" pitchFamily="34" charset="0"/>
                <a:cs typeface="+mn-cs"/>
              </a:rPr>
              <a:t> command creates a VLANIF interface and displays the VLANIF interface view. </a:t>
            </a:r>
            <a:r>
              <a:rPr kumimoji="0" lang="en-US" sz="1100" b="0" i="1" u="none" strike="noStrike" cap="none" normalizeH="0" noProof="0">
                <a:ln>
                  <a:noFill/>
                </a:ln>
                <a:solidFill>
                  <a:srgbClr val="000000"/>
                </a:solidFill>
                <a:uLnTx/>
                <a:uFillTx/>
                <a:latin typeface="Huawei Sans" panose="020C0503030203020204" pitchFamily="34" charset="0"/>
                <a:cs typeface="+mn-cs"/>
              </a:rPr>
              <a:t>vlan-id </a:t>
            </a:r>
            <a:r>
              <a:rPr kumimoji="0" lang="en-US" sz="1100" b="0" u="none" strike="noStrike" cap="none" normalizeH="0" noProof="0">
                <a:ln>
                  <a:noFill/>
                </a:ln>
                <a:solidFill>
                  <a:srgbClr val="000000"/>
                </a:solidFill>
                <a:uLnTx/>
                <a:uFillTx/>
                <a:latin typeface="Huawei Sans" panose="020C0503030203020204" pitchFamily="34" charset="0"/>
                <a:cs typeface="+mn-cs"/>
              </a:rPr>
              <a:t>specifies the ID of the VLAN associated with the VLANIF interface. </a:t>
            </a:r>
            <a:r>
              <a:rPr kumimoji="0" lang="en-US" sz="1100" b="0" i="0" u="none" strike="noStrike" cap="none" normalizeH="0" noProof="0">
                <a:ln>
                  <a:noFill/>
                </a:ln>
                <a:solidFill>
                  <a:srgbClr val="000000"/>
                </a:solidFill>
                <a:uLnTx/>
                <a:uFillTx/>
                <a:latin typeface="Huawei Sans" panose="020C0503030203020204" pitchFamily="34" charset="0"/>
                <a:cs typeface="+mn-cs"/>
              </a:rPr>
              <a:t>The IP address of a VLANIF interface is used as the gateway IP address of a PC and must be on the same network segment as the IP address of the PC.</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82365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81291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04302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67817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4425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38907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7957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NAPT: translates the IP address and port number in an IP packet header to another IP address and port number. NAPT is mainly used to enable devices on an internal network (private IP addresses) to access an external network (public IP addresses). NAPT allows multiple private IP addresses to be mapped to the same public IP address. In this way, multiple private IP addresses can access the Internet at the same time using the same public IP address.</a:t>
            </a:r>
            <a:endParaRPr lang="en-US"/>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153766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This example assumes that the required ARP or MAC address entries already exist on all devices.</a:t>
            </a:r>
            <a:endParaRPr lang="en-US"/>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201223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78391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22605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249891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Network Address Translation (NAT) translates the IP addresses in IP packet headers to other IP addresses.</a:t>
            </a:r>
            <a:endParaRPr lang="en-US"/>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37792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0850" y="760413"/>
            <a:ext cx="5934075" cy="3338512"/>
          </a:xfrm>
        </p:spPr>
      </p:sp>
      <p:sp>
        <p:nvSpPr>
          <p:cNvPr id="3" name="备注占位符 2"/>
          <p:cNvSpPr>
            <a:spLocks noGrp="1"/>
          </p:cNvSpPr>
          <p:nvPr>
            <p:ph type="body" idx="1"/>
          </p:nvPr>
        </p:nvSpPr>
        <p:spPr/>
        <p:txBody>
          <a:bodyPr/>
          <a:lstStyle/>
          <a:p>
            <a:pPr marL="220828" indent="-220828">
              <a:lnSpc>
                <a:spcPct val="125000"/>
              </a:lnSpc>
              <a:buSzPct val="90000"/>
              <a:buFont typeface="+mj-lt"/>
              <a:buAutoNum type="arabicPeriod"/>
            </a:pPr>
            <a:r>
              <a:rPr lang="en-US" sz="1100" smtClean="0">
                <a:latin typeface="Huawei Sans" panose="020C0503030203020204" pitchFamily="34" charset="0"/>
              </a:rPr>
              <a:t>Configure </a:t>
            </a:r>
            <a:r>
              <a:rPr lang="en-US" sz="1100">
                <a:latin typeface="Huawei Sans" panose="020C0503030203020204" pitchFamily="34" charset="0"/>
              </a:rPr>
              <a:t>the interface as a trunk or hybrid interface to permit packets carrying VLAN tags corresponding to terminals.</a:t>
            </a:r>
          </a:p>
          <a:p>
            <a:pPr marL="220828" indent="-220828">
              <a:lnSpc>
                <a:spcPct val="125000"/>
              </a:lnSpc>
              <a:buSzPct val="90000"/>
              <a:buFont typeface="+mj-lt"/>
              <a:buAutoNum type="arabicPeriod"/>
            </a:pPr>
            <a:r>
              <a:rPr lang="en-US" sz="1100" smtClean="0">
                <a:latin typeface="Huawei Sans" panose="020C0503030203020204" pitchFamily="34" charset="0"/>
              </a:rPr>
              <a:t>The </a:t>
            </a:r>
            <a:r>
              <a:rPr lang="en-US" sz="1100">
                <a:latin typeface="Huawei Sans" panose="020C0503030203020204" pitchFamily="34" charset="0"/>
              </a:rPr>
              <a:t>source and destination IP addresses remain unchanged during packet forwarding (without NAT), but the source and destination MAC addresses change. Each time a packet passes through a Layer 3 device, its source and destination MAC addresses change.</a:t>
            </a:r>
          </a:p>
        </p:txBody>
      </p:sp>
    </p:spTree>
    <p:extLst>
      <p:ext uri="{BB962C8B-B14F-4D97-AF65-F5344CB8AC3E}">
        <p14:creationId xmlns:p14="http://schemas.microsoft.com/office/powerpoint/2010/main" val="407791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36317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30009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57359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03829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16259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91639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1"/>
            <a:endParaRPr lang="en-US" altLang="zh-CN" smtClean="0"/>
          </a:p>
          <a:p>
            <a:pPr lvl="1"/>
            <a:endParaRPr lang="en-US" altLang="zh-CN" dirty="0" smtClean="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212613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1"/>
            <a:endParaRPr lang="en-US" altLang="zh-CN" smtClean="0"/>
          </a:p>
          <a:p>
            <a:pPr lvl="1"/>
            <a:endParaRPr lang="en-US" altLang="zh-CN" dirty="0" smtClean="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156986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80474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Configure VLANs on the Layer 2 switch. Each VLAN uses an independent switch interface to connect to the router.</a:t>
            </a:r>
          </a:p>
          <a:p>
            <a:r>
              <a:rPr lang="en-US" smtClean="0"/>
              <a:t>The router provides two physical interfaces as the default gateways of PCs in VLAN 10 and VLAN 20, respectively, for the PCs to communicate with each other.</a:t>
            </a:r>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23941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smtClean="0">
                <a:solidFill>
                  <a:schemeClr val="tx1"/>
                </a:solidFill>
                <a:latin typeface="Huawei Sans" panose="020C0503030203020204" pitchFamily="34" charset="0"/>
                <a:ea typeface="方正兰亭黑简体" panose="02000000000000000000" pitchFamily="2" charset="-122"/>
              </a:rPr>
              <a:t>Revision Record</a:t>
            </a:r>
            <a:endParaRPr lang="zh-CN" altLang="en-US" sz="3500" b="1" baseline="0" dirty="0" smtClean="0">
              <a:solidFill>
                <a:schemeClr val="tx1"/>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smtClean="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4251216563"/>
              </p:ext>
            </p:extLst>
          </p:nvPr>
        </p:nvGraphicFramePr>
        <p:xfrm>
          <a:off x="1007534" y="1232756"/>
          <a:ext cx="10464802" cy="1082675"/>
        </p:xfrm>
        <a:graphic>
          <a:graphicData uri="http://schemas.openxmlformats.org/drawingml/2006/table">
            <a:tbl>
              <a:tblPr/>
              <a:tblGrid>
                <a:gridCol w="3059004">
                  <a:extLst>
                    <a:ext uri="{9D8B030D-6E8A-4147-A177-3AD203B41FA5}">
                      <a16:colId xmlns="" xmlns:a16="http://schemas.microsoft.com/office/drawing/2014/main" val="20000"/>
                    </a:ext>
                  </a:extLst>
                </a:gridCol>
                <a:gridCol w="2155444">
                  <a:extLst>
                    <a:ext uri="{9D8B030D-6E8A-4147-A177-3AD203B41FA5}">
                      <a16:colId xmlns="" xmlns:a16="http://schemas.microsoft.com/office/drawing/2014/main" val="20001"/>
                    </a:ext>
                  </a:extLst>
                </a:gridCol>
                <a:gridCol w="2873927">
                  <a:extLst>
                    <a:ext uri="{9D8B030D-6E8A-4147-A177-3AD203B41FA5}">
                      <a16:colId xmlns="" xmlns:a16="http://schemas.microsoft.com/office/drawing/2014/main" val="20002"/>
                    </a:ext>
                  </a:extLst>
                </a:gridCol>
                <a:gridCol w="237642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21293528"/>
              </p:ext>
            </p:extLst>
          </p:nvPr>
        </p:nvGraphicFramePr>
        <p:xfrm>
          <a:off x="1007533" y="2529867"/>
          <a:ext cx="10464800" cy="3527425"/>
        </p:xfrm>
        <a:graphic>
          <a:graphicData uri="http://schemas.openxmlformats.org/drawingml/2006/table">
            <a:tbl>
              <a:tblPr/>
              <a:tblGrid>
                <a:gridCol w="3085809">
                  <a:extLst>
                    <a:ext uri="{9D8B030D-6E8A-4147-A177-3AD203B41FA5}">
                      <a16:colId xmlns="" xmlns:a16="http://schemas.microsoft.com/office/drawing/2014/main" val="20000"/>
                    </a:ext>
                  </a:extLst>
                </a:gridCol>
                <a:gridCol w="2155920">
                  <a:extLst>
                    <a:ext uri="{9D8B030D-6E8A-4147-A177-3AD203B41FA5}">
                      <a16:colId xmlns="" xmlns:a16="http://schemas.microsoft.com/office/drawing/2014/main" val="20001"/>
                    </a:ext>
                  </a:extLst>
                </a:gridCol>
                <a:gridCol w="2912127">
                  <a:extLst>
                    <a:ext uri="{9D8B030D-6E8A-4147-A177-3AD203B41FA5}">
                      <a16:colId xmlns="" xmlns:a16="http://schemas.microsoft.com/office/drawing/2014/main" val="20002"/>
                    </a:ext>
                  </a:extLst>
                </a:gridCol>
                <a:gridCol w="2310944">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 xmlns:a16="http://schemas.microsoft.com/office/drawing/2014/main"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 xmlns:a16="http://schemas.microsoft.com/office/drawing/2014/main"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 xmlns:a16="http://schemas.microsoft.com/office/drawing/2014/main"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 xmlns:a16="http://schemas.microsoft.com/office/drawing/2014/main"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 xmlns:a16="http://schemas.microsoft.com/office/drawing/2014/main"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 xmlns:a16="http://schemas.microsoft.com/office/drawing/2014/main"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 xmlns:a16="http://schemas.microsoft.com/office/drawing/2014/main"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 xmlns:a16="http://schemas.microsoft.com/office/drawing/2014/main"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 xmlns:a16="http://schemas.microsoft.com/office/drawing/2014/main"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 xmlns:a16="http://schemas.microsoft.com/office/drawing/2014/main"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 xmlns:a16="http://schemas.microsoft.com/office/drawing/2014/main"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 xmlns:a16="http://schemas.microsoft.com/office/drawing/2014/main"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 xmlns:a16="http://schemas.microsoft.com/office/drawing/2014/main"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 xmlns:a16="http://schemas.microsoft.com/office/drawing/2014/main"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 xmlns:a16="http://schemas.microsoft.com/office/drawing/2014/main"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 xmlns:a16="http://schemas.microsoft.com/office/drawing/2014/main"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 xmlns:a16="http://schemas.microsoft.com/office/drawing/2014/main"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 xmlns:a16="http://schemas.microsoft.com/office/drawing/2014/main"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 xmlns:a16="http://schemas.microsoft.com/office/drawing/2014/main"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 xmlns:a16="http://schemas.microsoft.com/office/drawing/2014/main"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8474146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auto"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auto">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smtClean="0"/>
              <a:t>Question description.</a:t>
            </a:r>
          </a:p>
          <a:p>
            <a:pPr lvl="1"/>
            <a:endParaRPr lang="en-US" altLang="zh-CN" dirty="0"/>
          </a:p>
        </p:txBody>
      </p:sp>
      <p:sp>
        <p:nvSpPr>
          <p:cNvPr id="24"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auto"/>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Quiz</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482154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Click here to edit summary</a:t>
            </a:r>
            <a:endParaRPr lang="zh-CN" altLang="en-US" dirty="0"/>
          </a:p>
        </p:txBody>
      </p:sp>
      <p:sp>
        <p:nvSpPr>
          <p:cNvPr id="12"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Section Summary</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6816709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Summary</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auto">
              <a:defRPr baseline="0">
                <a:latin typeface="Huawei Sans" panose="020C0503030203020204" pitchFamily="34" charset="0"/>
              </a:defRPr>
            </a:lvl2pPr>
            <a:lvl3pPr fontAlgn="auto">
              <a:defRPr baseline="0">
                <a:latin typeface="Huawei Sans" panose="020C0503030203020204" pitchFamily="34" charset="0"/>
              </a:defRPr>
            </a:lvl3pPr>
            <a:lvl4pPr fontAlgn="auto">
              <a:defRPr baseline="0">
                <a:latin typeface="Huawei Sans" panose="020C0503030203020204" pitchFamily="34" charset="0"/>
              </a:defRPr>
            </a:lvl4pPr>
            <a:lvl5pPr fontAlgn="auto">
              <a:buNone/>
              <a:defRPr baseline="0">
                <a:latin typeface="Huawei Sans" panose="020C0503030203020204" pitchFamily="34" charset="0"/>
              </a:defRPr>
            </a:lvl5pPr>
          </a:lstStyle>
          <a:p>
            <a:pPr lvl="0"/>
            <a:r>
              <a:rPr lang="en-US" altLang="zh-CN" dirty="0" smtClean="0"/>
              <a:t>Click to edit</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1073614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More information for trainees</a:t>
            </a:r>
            <a:endParaRPr lang="zh-CN" altLang="en-US" dirty="0"/>
          </a:p>
        </p:txBody>
      </p:sp>
      <p:sp>
        <p:nvSpPr>
          <p:cNvPr id="13"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More Information</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4510062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Recommendations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2846767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22850141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smtClean="0">
                <a:solidFill>
                  <a:schemeClr val="tx1">
                    <a:lumMod val="75000"/>
                    <a:lumOff val="25000"/>
                  </a:schemeClr>
                </a:solidFill>
                <a:latin typeface="Huawei Sans" panose="020C0503030203020204" pitchFamily="34" charset="0"/>
                <a:ea typeface="方正兰亭黑简体" panose="02000000000000000000" pitchFamily="2" charset="-122"/>
              </a:rPr>
              <a:t>Revision Record</a:t>
            </a:r>
            <a:endParaRPr lang="zh-CN" altLang="en-US" sz="3500" b="1" baseline="0" dirty="0" smtClean="0">
              <a:solidFill>
                <a:schemeClr val="tx1">
                  <a:lumMod val="75000"/>
                  <a:lumOff val="25000"/>
                </a:schemeClr>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smtClean="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xmlns="" val="20000"/>
                    </a:ext>
                  </a:extLst>
                </a:gridCol>
                <a:gridCol w="2155444">
                  <a:extLst>
                    <a:ext uri="{9D8B030D-6E8A-4147-A177-3AD203B41FA5}">
                      <a16:colId xmlns:a16="http://schemas.microsoft.com/office/drawing/2014/main" xmlns="" val="20001"/>
                    </a:ext>
                  </a:extLst>
                </a:gridCol>
                <a:gridCol w="2930727">
                  <a:extLst>
                    <a:ext uri="{9D8B030D-6E8A-4147-A177-3AD203B41FA5}">
                      <a16:colId xmlns:a16="http://schemas.microsoft.com/office/drawing/2014/main" xmlns="" val="20002"/>
                    </a:ext>
                  </a:extLst>
                </a:gridCol>
                <a:gridCol w="231962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34" name="Group 21"/>
          <p:cNvGraphicFramePr>
            <a:graphicFrameLocks noGrp="1"/>
          </p:cNvGraphicFramePr>
          <p:nvPr userDrawn="1">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xmlns="" val="20000"/>
                    </a:ext>
                  </a:extLst>
                </a:gridCol>
                <a:gridCol w="2155920">
                  <a:extLst>
                    <a:ext uri="{9D8B030D-6E8A-4147-A177-3AD203B41FA5}">
                      <a16:colId xmlns:a16="http://schemas.microsoft.com/office/drawing/2014/main" xmlns="" val="20001"/>
                    </a:ext>
                  </a:extLst>
                </a:gridCol>
                <a:gridCol w="2912127">
                  <a:extLst>
                    <a:ext uri="{9D8B030D-6E8A-4147-A177-3AD203B41FA5}">
                      <a16:colId xmlns:a16="http://schemas.microsoft.com/office/drawing/2014/main" xmlns="" val="20002"/>
                    </a:ext>
                  </a:extLst>
                </a:gridCol>
                <a:gridCol w="231094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xmlns=""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xmlns=""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xmlns=""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xmlns=""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xmlns=""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xmlns=""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xmlns=""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xmlns=""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xmlns=""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xmlns=""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xmlns=""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xmlns=""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xmlns=""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xmlns=""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xmlns=""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xmlns=""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xmlns=""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xmlns=""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xmlns=""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xmlns=""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1464300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Click to Edit Title</a:t>
            </a:r>
            <a:endParaRPr lang="zh-CN" altLang="en-US" dirty="0" smtClean="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32256057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smtClean="0"/>
              <a:t>The chapter describes ...</a:t>
            </a:r>
            <a:endParaRPr lang="zh-CN" altLang="en-US" dirty="0"/>
          </a:p>
        </p:txBody>
      </p:sp>
      <p:sp>
        <p:nvSpPr>
          <p:cNvPr id="2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4695951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Objectives</a:t>
            </a:r>
            <a:endParaRPr lang="en-US" altLang="zh-CN"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smtClean="0">
                <a:ln>
                  <a:noFill/>
                </a:ln>
                <a:solidFill>
                  <a:srgbClr val="000000"/>
                </a:solidFill>
                <a:effectLst/>
                <a:uLnTx/>
                <a:uFillTx/>
                <a:latin typeface="+mn-lt"/>
                <a:ea typeface="+mn-ea"/>
                <a:cs typeface="+mn-cs"/>
              </a:rPr>
              <a:t>On completion of this course, you will be able to:</a:t>
            </a:r>
            <a:endParaRPr lang="zh-CN" altLang="en-US" dirty="0" smtClean="0"/>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00727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Contents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17850270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9597353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20766949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13303934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5456839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smtClean="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a:t>
            </a:r>
            <a:r>
              <a:rPr lang="zh-CN" altLang="en-US" dirty="0" smtClean="0"/>
              <a:t>级</a:t>
            </a:r>
            <a:r>
              <a:rPr lang="en-US" altLang="zh-CN" dirty="0" smtClean="0"/>
              <a:t>0</a:t>
            </a:r>
            <a:endParaRPr lang="zh-CN" altLang="en-US" dirty="0"/>
          </a:p>
        </p:txBody>
      </p:sp>
      <p:pic>
        <p:nvPicPr>
          <p:cNvPr id="24" name="图片 2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grpSp>
        <p:nvGrpSpPr>
          <p:cNvPr id="3" name="组合 2"/>
          <p:cNvGrpSpPr/>
          <p:nvPr userDrawn="1"/>
        </p:nvGrpSpPr>
        <p:grpSpPr>
          <a:xfrm>
            <a:off x="12162526" y="3916624"/>
            <a:ext cx="1088654" cy="2144829"/>
            <a:chOff x="12162526" y="3916624"/>
            <a:chExt cx="1088654" cy="2144829"/>
          </a:xfrm>
        </p:grpSpPr>
        <p:sp>
          <p:nvSpPr>
            <p:cNvPr id="55" name="矩形 54">
              <a:extLst>
                <a:ext uri="{FF2B5EF4-FFF2-40B4-BE49-F238E27FC236}">
                  <a16:creationId xmlns=""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6" name="矩形 55">
              <a:extLst>
                <a:ext uri="{FF2B5EF4-FFF2-40B4-BE49-F238E27FC236}">
                  <a16:creationId xmlns=""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7" name="矩形 56">
              <a:extLst>
                <a:ext uri="{FF2B5EF4-FFF2-40B4-BE49-F238E27FC236}">
                  <a16:creationId xmlns=""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8" name="矩形 57">
              <a:extLst>
                <a:ext uri="{FF2B5EF4-FFF2-40B4-BE49-F238E27FC236}">
                  <a16:creationId xmlns="" xmlns:a16="http://schemas.microsoft.com/office/drawing/2014/main" id="{947DE7E3-EC9F-4331-B252-7BCE51B7F0DA}"/>
                </a:ext>
              </a:extLst>
            </p:cNvPr>
            <p:cNvSpPr/>
            <p:nvPr userDrawn="1"/>
          </p:nvSpPr>
          <p:spPr>
            <a:xfrm>
              <a:off x="12246898" y="4781656"/>
              <a:ext cx="919908" cy="288000"/>
            </a:xfrm>
            <a:prstGeom prst="rect">
              <a:avLst/>
            </a:prstGeom>
            <a:solidFill>
              <a:srgbClr val="EC7061">
                <a:lumMod val="100000"/>
              </a:srgbClr>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59" name="矩形 58">
              <a:extLst>
                <a:ext uri="{FF2B5EF4-FFF2-40B4-BE49-F238E27FC236}">
                  <a16:creationId xmlns=""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0" name="文本框 59">
              <a:extLst>
                <a:ext uri="{FF2B5EF4-FFF2-40B4-BE49-F238E27FC236}">
                  <a16:creationId xmlns=""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表格表头</a:t>
              </a:r>
            </a:p>
          </p:txBody>
        </p:sp>
        <p:sp>
          <p:nvSpPr>
            <p:cNvPr id="61" name="文本框 60">
              <a:extLst>
                <a:ext uri="{FF2B5EF4-FFF2-40B4-BE49-F238E27FC236}">
                  <a16:creationId xmlns=""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文字边框</a:t>
              </a:r>
            </a:p>
          </p:txBody>
        </p:sp>
        <p:sp>
          <p:nvSpPr>
            <p:cNvPr id="62" name="文本框 61">
              <a:extLst>
                <a:ext uri="{FF2B5EF4-FFF2-40B4-BE49-F238E27FC236}">
                  <a16:creationId xmlns=""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导航灰底</a:t>
              </a:r>
            </a:p>
          </p:txBody>
        </p:sp>
        <p:sp>
          <p:nvSpPr>
            <p:cNvPr id="63" name="文本框 62">
              <a:extLst>
                <a:ext uri="{FF2B5EF4-FFF2-40B4-BE49-F238E27FC236}">
                  <a16:creationId xmlns=""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红</a:t>
              </a:r>
            </a:p>
          </p:txBody>
        </p:sp>
        <p:sp>
          <p:nvSpPr>
            <p:cNvPr id="64" name="文本框 63">
              <a:extLst>
                <a:ext uri="{FF2B5EF4-FFF2-40B4-BE49-F238E27FC236}">
                  <a16:creationId xmlns=""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文字底色</a:t>
              </a:r>
            </a:p>
          </p:txBody>
        </p:sp>
        <p:sp>
          <p:nvSpPr>
            <p:cNvPr id="65" name="矩形 64">
              <a:extLst>
                <a:ext uri="{FF2B5EF4-FFF2-40B4-BE49-F238E27FC236}">
                  <a16:creationId xmlns=""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6" name="矩形 65">
              <a:extLst>
                <a:ext uri="{FF2B5EF4-FFF2-40B4-BE49-F238E27FC236}">
                  <a16:creationId xmlns=""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7" name="文本框 66">
              <a:extLst>
                <a:ext uri="{FF2B5EF4-FFF2-40B4-BE49-F238E27FC236}">
                  <a16:creationId xmlns=""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备用</a:t>
              </a:r>
            </a:p>
          </p:txBody>
        </p:sp>
        <p:sp>
          <p:nvSpPr>
            <p:cNvPr id="68" name="矩形 67">
              <a:extLst>
                <a:ext uri="{FF2B5EF4-FFF2-40B4-BE49-F238E27FC236}">
                  <a16:creationId xmlns="" xmlns:a16="http://schemas.microsoft.com/office/drawing/2014/main" id="{947DE7E3-EC9F-4331-B252-7BCE51B7F0DA}"/>
                </a:ext>
              </a:extLst>
            </p:cNvPr>
            <p:cNvSpPr/>
            <p:nvPr userDrawn="1"/>
          </p:nvSpPr>
          <p:spPr>
            <a:xfrm>
              <a:off x="12246898" y="5773453"/>
              <a:ext cx="919908" cy="288000"/>
            </a:xfrm>
            <a:prstGeom prst="rect">
              <a:avLst/>
            </a:prstGeom>
            <a:solidFill>
              <a:srgbClr val="8BC9A0"/>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69" name="文本框 68">
              <a:extLst>
                <a:ext uri="{FF2B5EF4-FFF2-40B4-BE49-F238E27FC236}">
                  <a16:creationId xmlns=""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绿</a:t>
              </a:r>
            </a:p>
          </p:txBody>
        </p:sp>
      </p:grpSp>
    </p:spTree>
    <p:extLst>
      <p:ext uri="{BB962C8B-B14F-4D97-AF65-F5344CB8AC3E}">
        <p14:creationId xmlns:p14="http://schemas.microsoft.com/office/powerpoint/2010/main" val="144499256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4020">
          <p15:clr>
            <a:srgbClr val="F26B43"/>
          </p15:clr>
        </p15:guide>
        <p15:guide id="5" orient="horz" pos="777">
          <p15:clr>
            <a:srgbClr val="F26B43"/>
          </p15:clr>
        </p15:guide>
        <p15:guide id="6" pos="3840">
          <p15:clr>
            <a:srgbClr val="F26B43"/>
          </p15:clr>
        </p15:guide>
        <p15:guide id="7" orient="horz" pos="4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7"/>
          </p:nvPr>
        </p:nvSpPr>
        <p:spPr/>
        <p:txBody>
          <a:bodyPr wrap="square">
            <a:noAutofit/>
          </a:bodyPr>
          <a:lstStyle/>
          <a:p>
            <a:pPr fontAlgn="ctr"/>
            <a:endParaRPr lang="zh-CN" altLang="en-US">
              <a:latin typeface="Huawei Sans" panose="020C0503030203020204" pitchFamily="34" charset="0"/>
            </a:endParaRPr>
          </a:p>
        </p:txBody>
      </p:sp>
      <p:sp>
        <p:nvSpPr>
          <p:cNvPr id="7" name="文本占位符 6"/>
          <p:cNvSpPr>
            <a:spLocks noGrp="1"/>
          </p:cNvSpPr>
          <p:nvPr>
            <p:ph type="body" sz="quarter" idx="18"/>
          </p:nvPr>
        </p:nvSpPr>
        <p:spPr/>
        <p:txBody>
          <a:bodyPr wrap="square">
            <a:noAutofit/>
          </a:bodyPr>
          <a:lstStyle/>
          <a:p>
            <a:pPr fontAlgn="ctr"/>
            <a:endParaRPr lang="zh-CN" altLang="en-US">
              <a:latin typeface="Huawei Sans" panose="020C0503030203020204" pitchFamily="34" charset="0"/>
            </a:endParaRPr>
          </a:p>
        </p:txBody>
      </p:sp>
      <p:sp>
        <p:nvSpPr>
          <p:cNvPr id="4" name="文本占位符 3"/>
          <p:cNvSpPr>
            <a:spLocks noGrp="1"/>
          </p:cNvSpPr>
          <p:nvPr>
            <p:ph type="body" sz="quarter" idx="13"/>
          </p:nvPr>
        </p:nvSpPr>
        <p:spPr/>
        <p:txBody>
          <a:bodyPr wrap="square">
            <a:noAutofit/>
          </a:bodyPr>
          <a:lstStyle/>
          <a:p>
            <a:pPr fontAlgn="ctr"/>
            <a:r>
              <a:rPr lang="en-US" dirty="0">
                <a:latin typeface="Huawei Sans" panose="020C0503030203020204" pitchFamily="34" charset="0"/>
                <a:ea typeface="方正兰亭黑简体" panose="02000000000000000000" pitchFamily="2" charset="-122"/>
                <a:sym typeface="Huawei Sans" panose="020C0503030203020204" pitchFamily="34" charset="0"/>
              </a:rPr>
              <a:t>Shi </a:t>
            </a:r>
            <a:r>
              <a:rPr lang="en-US" dirty="0" err="1">
                <a:latin typeface="Huawei Sans" panose="020C0503030203020204" pitchFamily="34" charset="0"/>
                <a:ea typeface="方正兰亭黑简体" panose="02000000000000000000" pitchFamily="2" charset="-122"/>
                <a:sym typeface="Huawei Sans" panose="020C0503030203020204" pitchFamily="34" charset="0"/>
              </a:rPr>
              <a:t>Miaomiao</a:t>
            </a:r>
            <a:r>
              <a:rPr lang="en-US" dirty="0">
                <a:latin typeface="Huawei Sans" panose="020C0503030203020204" pitchFamily="34" charset="0"/>
                <a:ea typeface="方正兰亭黑简体" panose="02000000000000000000" pitchFamily="2" charset="-122"/>
                <a:sym typeface="Huawei Sans" panose="020C0503030203020204" pitchFamily="34" charset="0"/>
              </a:rPr>
              <a:t>/swx791350</a:t>
            </a:r>
          </a:p>
        </p:txBody>
      </p:sp>
      <p:sp>
        <p:nvSpPr>
          <p:cNvPr id="5" name="文本占位符 4"/>
          <p:cNvSpPr>
            <a:spLocks noGrp="1"/>
          </p:cNvSpPr>
          <p:nvPr>
            <p:ph type="body" sz="quarter" idx="14"/>
          </p:nvPr>
        </p:nvSpPr>
        <p:spPr/>
        <p:txBody>
          <a:bodyPr wrap="square">
            <a:noAutofit/>
          </a:bodyPr>
          <a:lstStyle/>
          <a:p>
            <a:r>
              <a:rPr lang="en-US" dirty="0">
                <a:latin typeface="Huawei Sans" panose="020C0503030203020204" pitchFamily="34" charset="0"/>
                <a:ea typeface="方正兰亭黑简体" panose="02000000000000000000" pitchFamily="2" charset="-122"/>
                <a:sym typeface="Huawei Sans" panose="020C0503030203020204" pitchFamily="34" charset="0"/>
              </a:rPr>
              <a:t>2019.10.23</a:t>
            </a:r>
          </a:p>
        </p:txBody>
      </p:sp>
      <p:sp>
        <p:nvSpPr>
          <p:cNvPr id="2" name="文本占位符 1"/>
          <p:cNvSpPr>
            <a:spLocks noGrp="1"/>
          </p:cNvSpPr>
          <p:nvPr>
            <p:ph type="body" sz="quarter" idx="15"/>
          </p:nvPr>
        </p:nvSpPr>
        <p:spPr/>
        <p:txBody>
          <a:bodyPr wrap="square">
            <a:noAutofit/>
          </a:bodyPr>
          <a:lstStyle/>
          <a:p>
            <a:pPr fontAlgn="ctr"/>
            <a:endParaRPr lang="zh-CN" altLang="en-US" dirty="0">
              <a:latin typeface="Huawei Sans" panose="020C0503030203020204" pitchFamily="34" charset="0"/>
            </a:endParaRPr>
          </a:p>
        </p:txBody>
      </p:sp>
      <p:sp>
        <p:nvSpPr>
          <p:cNvPr id="3" name="文本占位符 2"/>
          <p:cNvSpPr>
            <a:spLocks noGrp="1"/>
          </p:cNvSpPr>
          <p:nvPr>
            <p:ph type="body" sz="quarter" idx="16"/>
          </p:nvPr>
        </p:nvSpPr>
        <p:spPr/>
        <p:txBody>
          <a:bodyPr wrap="square">
            <a:noAutofit/>
          </a:bodyPr>
          <a:lstStyle/>
          <a:p>
            <a:endParaRPr lang="zh-CN" altLang="en-US">
              <a:latin typeface="Huawei Sans" panose="020C0503030203020204" pitchFamily="34" charset="0"/>
            </a:endParaRPr>
          </a:p>
        </p:txBody>
      </p:sp>
      <p:sp>
        <p:nvSpPr>
          <p:cNvPr id="32" name="文本占位符 11"/>
          <p:cNvSpPr txBox="1">
            <a:spLocks/>
          </p:cNvSpPr>
          <p:nvPr/>
        </p:nvSpPr>
        <p:spPr bwMode="auto">
          <a:xfrm>
            <a:off x="6228196" y="1825692"/>
            <a:ext cx="2888578" cy="504887"/>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ctr">
              <a:buFont typeface="Wingdings" panose="05000000000000000000" pitchFamily="2" charset="2"/>
              <a:buNone/>
            </a:pPr>
            <a:r>
              <a:rPr lang="en-US" altLang="zh-CN" sz="1600" dirty="0" smtClean="0">
                <a:latin typeface="Huawei Sans" panose="020C0503030203020204" pitchFamily="34" charset="0"/>
              </a:rPr>
              <a:t>V5R2</a:t>
            </a:r>
            <a:endParaRPr lang="zh-CN" altLang="en-US" sz="1600" dirty="0">
              <a:latin typeface="Huawei Sans" panose="020C0503030203020204" pitchFamily="34" charset="0"/>
            </a:endParaRPr>
          </a:p>
        </p:txBody>
      </p:sp>
      <p:sp>
        <p:nvSpPr>
          <p:cNvPr id="33" name="文本占位符 12"/>
          <p:cNvSpPr txBox="1">
            <a:spLocks/>
          </p:cNvSpPr>
          <p:nvPr/>
        </p:nvSpPr>
        <p:spPr bwMode="auto">
          <a:xfrm>
            <a:off x="9116775" y="1825692"/>
            <a:ext cx="2351079" cy="504887"/>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ctr">
              <a:buFont typeface="Wingdings" panose="05000000000000000000" pitchFamily="2" charset="2"/>
              <a:buNone/>
            </a:pPr>
            <a:r>
              <a:rPr lang="en-US" altLang="zh-CN" sz="1600" smtClean="0">
                <a:latin typeface="Huawei Sans" panose="020C0503030203020204" pitchFamily="34" charset="0"/>
              </a:rPr>
              <a:t>V1R1</a:t>
            </a:r>
            <a:endParaRPr lang="zh-CN" altLang="en-US" sz="1600" dirty="0">
              <a:latin typeface="Huawei Sans" panose="020C0503030203020204" pitchFamily="34" charset="0"/>
            </a:endParaRPr>
          </a:p>
        </p:txBody>
      </p:sp>
    </p:spTree>
    <p:extLst>
      <p:ext uri="{BB962C8B-B14F-4D97-AF65-F5344CB8AC3E}">
        <p14:creationId xmlns:p14="http://schemas.microsoft.com/office/powerpoint/2010/main" val="601411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068639" y="2490606"/>
            <a:ext cx="312315" cy="1654318"/>
          </a:xfrm>
          <a:prstGeom prst="roundRect">
            <a:avLst>
              <a:gd name="adj" fmla="val 4019"/>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r>
              <a:rPr lang="en-US" smtClean="0">
                <a:sym typeface="Huawei Sans" panose="020C0503030203020204" pitchFamily="34" charset="0"/>
              </a:rPr>
              <a:t>Using a Router's Sub-interfaces </a:t>
            </a:r>
            <a:endParaRPr lang="en-US" dirty="0">
              <a:sym typeface="Huawei Sans" panose="020C0503030203020204" pitchFamily="34" charset="0"/>
            </a:endParaRPr>
          </a:p>
        </p:txBody>
      </p:sp>
      <p:sp>
        <p:nvSpPr>
          <p:cNvPr id="3" name="文本占位符 2"/>
          <p:cNvSpPr>
            <a:spLocks noGrp="1"/>
          </p:cNvSpPr>
          <p:nvPr>
            <p:ph type="body" sz="quarter" idx="4294967295"/>
          </p:nvPr>
        </p:nvSpPr>
        <p:spPr>
          <a:xfrm>
            <a:off x="6211816" y="1428750"/>
            <a:ext cx="5370512" cy="4679950"/>
          </a:xfrm>
        </p:spPr>
        <p:txBody>
          <a:bodyPr wrap="square">
            <a:noAutofit/>
          </a:bodyPr>
          <a:lstStyle/>
          <a:p>
            <a:pPr algn="l"/>
            <a:r>
              <a:rPr lang="en-US" sz="1600" dirty="0">
                <a:latin typeface="Huawei Sans" panose="020C0503030203020204" pitchFamily="34" charset="0"/>
                <a:ea typeface="方正兰亭黑简体" panose="02000000000000000000" pitchFamily="2" charset="-122"/>
                <a:sym typeface="Huawei Sans" panose="020C0503030203020204" pitchFamily="34" charset="0"/>
              </a:rPr>
              <a:t>A sub-interface is a logical interface created on a router's Ethernet interface and is identified by a physical interface number and a sub-interface number. Similar to a physical interface, a sub-interface can perform Layer 3 forwarding.</a:t>
            </a:r>
          </a:p>
          <a:p>
            <a:pPr algn="l"/>
            <a:r>
              <a:rPr lang="en-US" sz="1600" dirty="0">
                <a:latin typeface="Huawei Sans" panose="020C0503030203020204" pitchFamily="34" charset="0"/>
                <a:ea typeface="方正兰亭黑简体" panose="02000000000000000000" pitchFamily="2" charset="-122"/>
                <a:sym typeface="Huawei Sans" panose="020C0503030203020204" pitchFamily="34" charset="0"/>
              </a:rPr>
              <a:t>Different from a physical interface, a sub-interface can terminate data frames with VLAN tags.</a:t>
            </a:r>
          </a:p>
          <a:p>
            <a:pPr algn="l"/>
            <a:r>
              <a:rPr lang="en-US" sz="1600" dirty="0">
                <a:latin typeface="Huawei Sans" panose="020C0503030203020204" pitchFamily="34" charset="0"/>
                <a:ea typeface="方正兰亭黑简体" panose="02000000000000000000" pitchFamily="2" charset="-122"/>
                <a:sym typeface="Huawei Sans" panose="020C0503030203020204" pitchFamily="34" charset="0"/>
              </a:rPr>
              <a:t>You can create multiple sub-interfaces on one physical interface. After connecting the physical interface to the trunk interface of the switch, the physical interface can provide Layer 3 forwarding services for multiple VLANs.</a:t>
            </a:r>
          </a:p>
        </p:txBody>
      </p:sp>
      <p:cxnSp>
        <p:nvCxnSpPr>
          <p:cNvPr id="10" name="直接连接符 9"/>
          <p:cNvCxnSpPr/>
          <p:nvPr/>
        </p:nvCxnSpPr>
        <p:spPr bwMode="auto">
          <a:xfrm flipV="1">
            <a:off x="3158288" y="2460979"/>
            <a:ext cx="0" cy="1491901"/>
          </a:xfrm>
          <a:prstGeom prst="line">
            <a:avLst/>
          </a:prstGeom>
          <a:noFill/>
          <a:ln w="28575" cap="flat" cmpd="sng" algn="ctr">
            <a:solidFill>
              <a:srgbClr val="FFD17D"/>
            </a:solidFill>
            <a:prstDash val="solid"/>
            <a:miter lim="800000"/>
          </a:ln>
          <a:effectLst/>
        </p:spPr>
      </p:cxnSp>
      <p:cxnSp>
        <p:nvCxnSpPr>
          <p:cNvPr id="11" name="直接连接符 10"/>
          <p:cNvCxnSpPr/>
          <p:nvPr/>
        </p:nvCxnSpPr>
        <p:spPr bwMode="auto">
          <a:xfrm flipV="1">
            <a:off x="3292115" y="2460980"/>
            <a:ext cx="0" cy="1491900"/>
          </a:xfrm>
          <a:prstGeom prst="line">
            <a:avLst/>
          </a:prstGeom>
          <a:solidFill>
            <a:srgbClr val="5B9BD5">
              <a:lumMod val="40000"/>
              <a:lumOff val="60000"/>
            </a:srgbClr>
          </a:solidFill>
          <a:ln w="25400" cap="flat" cmpd="sng" algn="ctr">
            <a:solidFill>
              <a:srgbClr val="00B0F0"/>
            </a:solidFill>
            <a:prstDash val="solid"/>
            <a:miter lim="800000"/>
          </a:ln>
          <a:effectLst/>
        </p:spPr>
      </p:cxnSp>
      <p:pic>
        <p:nvPicPr>
          <p:cNvPr id="20" name="图片 19" descr="汇聚交换机.png"/>
          <p:cNvPicPr>
            <a:picLocks noChangeAspect="1"/>
          </p:cNvPicPr>
          <p:nvPr/>
        </p:nvPicPr>
        <p:blipFill>
          <a:blip r:embed="rId3" cstate="print"/>
          <a:stretch>
            <a:fillRect/>
          </a:stretch>
        </p:blipFill>
        <p:spPr>
          <a:xfrm>
            <a:off x="2937951" y="3901557"/>
            <a:ext cx="540000" cy="441818"/>
          </a:xfrm>
          <a:prstGeom prst="rect">
            <a:avLst/>
          </a:prstGeom>
        </p:spPr>
      </p:pic>
      <p:sp>
        <p:nvSpPr>
          <p:cNvPr id="22" name="矩形 21"/>
          <p:cNvSpPr/>
          <p:nvPr/>
        </p:nvSpPr>
        <p:spPr>
          <a:xfrm>
            <a:off x="747713" y="4101619"/>
            <a:ext cx="1867452" cy="523220"/>
          </a:xfrm>
          <a:prstGeom prst="rect">
            <a:avLst/>
          </a:prstGeom>
        </p:spPr>
        <p:txBody>
          <a:bodyPr wrap="square">
            <a:noAutofit/>
          </a:bodyPr>
          <a:lstStyle/>
          <a:p>
            <a:pPr algn="ctr" fontAlgn="ctr"/>
            <a:r>
              <a:rPr lang="en-US" sz="140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GE 0/0/1</a:t>
            </a:r>
          </a:p>
          <a:p>
            <a:pPr algn="ctr" fontAlgn="ctr"/>
            <a:r>
              <a:rPr lang="en-US" sz="140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Access (VLAN 10)</a:t>
            </a:r>
          </a:p>
        </p:txBody>
      </p:sp>
      <p:sp>
        <p:nvSpPr>
          <p:cNvPr id="23" name="矩形 22"/>
          <p:cNvSpPr/>
          <p:nvPr/>
        </p:nvSpPr>
        <p:spPr>
          <a:xfrm>
            <a:off x="3946807" y="4093601"/>
            <a:ext cx="1970474" cy="523220"/>
          </a:xfrm>
          <a:prstGeom prst="rect">
            <a:avLst/>
          </a:prstGeom>
        </p:spPr>
        <p:txBody>
          <a:bodyPr wrap="square">
            <a:noAutofit/>
          </a:bodyPr>
          <a:lstStyle/>
          <a:p>
            <a:pPr algn="ctr" fontAlgn="ctr"/>
            <a:r>
              <a:rPr 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GE 0/0/2</a:t>
            </a:r>
          </a:p>
          <a:p>
            <a:pPr algn="ctr" fontAlgn="ctr"/>
            <a:r>
              <a:rPr 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Access (VLAN 20)</a:t>
            </a:r>
          </a:p>
        </p:txBody>
      </p:sp>
      <p:pic>
        <p:nvPicPr>
          <p:cNvPr id="17"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2966473" y="2137128"/>
            <a:ext cx="541200" cy="442799"/>
          </a:xfrm>
          <a:prstGeom prst="rect">
            <a:avLst/>
          </a:prstGeom>
          <a:noFill/>
        </p:spPr>
      </p:pic>
      <p:sp>
        <p:nvSpPr>
          <p:cNvPr id="18" name="矩形 17"/>
          <p:cNvSpPr/>
          <p:nvPr/>
        </p:nvSpPr>
        <p:spPr>
          <a:xfrm>
            <a:off x="1059428" y="2513966"/>
            <a:ext cx="1878017" cy="523220"/>
          </a:xfrm>
          <a:prstGeom prst="rect">
            <a:avLst/>
          </a:prstGeom>
        </p:spPr>
        <p:txBody>
          <a:bodyPr wrap="square">
            <a:noAutofit/>
          </a:bodyPr>
          <a:lstStyle/>
          <a:p>
            <a:pPr algn="r" fontAlgn="ctr"/>
            <a:r>
              <a:rPr lang="en-US" sz="140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GE 0/0/1.10</a:t>
            </a:r>
          </a:p>
          <a:p>
            <a:pPr algn="r" fontAlgn="ctr"/>
            <a:r>
              <a:rPr lang="en-US" sz="140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192.168.10.254</a:t>
            </a:r>
          </a:p>
        </p:txBody>
      </p:sp>
      <p:sp>
        <p:nvSpPr>
          <p:cNvPr id="19" name="矩形 18"/>
          <p:cNvSpPr/>
          <p:nvPr/>
        </p:nvSpPr>
        <p:spPr>
          <a:xfrm>
            <a:off x="3523049" y="2513966"/>
            <a:ext cx="1858575" cy="523220"/>
          </a:xfrm>
          <a:prstGeom prst="rect">
            <a:avLst/>
          </a:prstGeom>
        </p:spPr>
        <p:txBody>
          <a:bodyPr wrap="square">
            <a:noAutofit/>
          </a:bodyPr>
          <a:lstStyle/>
          <a:p>
            <a:pPr fontAlgn="ctr"/>
            <a:r>
              <a:rPr lang="en-US" sz="140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GE 0/0/1.20</a:t>
            </a:r>
          </a:p>
          <a:p>
            <a:pPr fontAlgn="ctr"/>
            <a:r>
              <a:rPr lang="en-US" sz="140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192.168.20.254</a:t>
            </a:r>
          </a:p>
        </p:txBody>
      </p:sp>
      <p:sp>
        <p:nvSpPr>
          <p:cNvPr id="14" name="TextBox 8"/>
          <p:cNvSpPr txBox="1">
            <a:spLocks noChangeArrowheads="1"/>
          </p:cNvSpPr>
          <p:nvPr/>
        </p:nvSpPr>
        <p:spPr bwMode="auto">
          <a:xfrm>
            <a:off x="3027215" y="1820124"/>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lnSpc>
                <a:spcPct val="100000"/>
              </a:lnSpc>
              <a:spcBef>
                <a:spcPts val="0"/>
              </a:spcBef>
              <a:spcAft>
                <a:spcPts val="0"/>
              </a:spcAft>
              <a:buClrTx/>
              <a:buSzTx/>
              <a:buFontTx/>
              <a:buNone/>
              <a:tabLst/>
              <a:defRPr/>
            </a:pPr>
            <a:r>
              <a:rPr kumimoji="0" lang="en-US" sz="1400" b="1" i="0" u="none" strike="noStrike" cap="none" normalizeH="0" baseline="0" noProof="0" dirty="0">
                <a:ln>
                  <a:noFill/>
                </a:ln>
                <a:solidFill>
                  <a:prstClr val="black"/>
                </a:solidFill>
                <a:uLnTx/>
                <a:uFillTx/>
                <a:latin typeface="Huawei Sans" panose="020C0503030203020204" pitchFamily="34" charset="0"/>
                <a:ea typeface="方正兰亭黑简体" panose="02000000000000000000" pitchFamily="2" charset="-122"/>
                <a:sym typeface="Huawei Sans" panose="020C0503030203020204" pitchFamily="34" charset="0"/>
              </a:rPr>
              <a:t>R1</a:t>
            </a:r>
          </a:p>
        </p:txBody>
      </p:sp>
      <p:sp>
        <p:nvSpPr>
          <p:cNvPr id="38" name="矩形 37"/>
          <p:cNvSpPr/>
          <p:nvPr/>
        </p:nvSpPr>
        <p:spPr>
          <a:xfrm>
            <a:off x="1059428" y="3371852"/>
            <a:ext cx="1997892" cy="523220"/>
          </a:xfrm>
          <a:prstGeom prst="rect">
            <a:avLst/>
          </a:prstGeom>
        </p:spPr>
        <p:txBody>
          <a:bodyPr wrap="square">
            <a:noAutofit/>
          </a:bodyPr>
          <a:lstStyle/>
          <a:p>
            <a:pPr algn="r" fontAlgn="ctr"/>
            <a:r>
              <a:rPr lang="en-US" sz="1400" b="1">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 0/0/24</a:t>
            </a:r>
          </a:p>
          <a:p>
            <a:pPr algn="r" fontAlgn="ctr"/>
            <a:r>
              <a:rPr lang="en-US" sz="1400" b="1">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Trunk VLANs 10 20</a:t>
            </a:r>
          </a:p>
        </p:txBody>
      </p:sp>
      <p:sp>
        <p:nvSpPr>
          <p:cNvPr id="41" name="圆角矩形 75"/>
          <p:cNvSpPr/>
          <p:nvPr/>
        </p:nvSpPr>
        <p:spPr>
          <a:xfrm>
            <a:off x="454566" y="1254153"/>
            <a:ext cx="5641434"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Physical Connection</a:t>
            </a:r>
          </a:p>
        </p:txBody>
      </p:sp>
      <p:sp>
        <p:nvSpPr>
          <p:cNvPr id="42" name="圆角矩形 75"/>
          <p:cNvSpPr/>
          <p:nvPr/>
        </p:nvSpPr>
        <p:spPr>
          <a:xfrm>
            <a:off x="454565" y="1685658"/>
            <a:ext cx="5641435" cy="461671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ctr">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Oval 5"/>
          <p:cNvSpPr/>
          <p:nvPr/>
        </p:nvSpPr>
        <p:spPr>
          <a:xfrm flipH="1">
            <a:off x="3053261" y="2339216"/>
            <a:ext cx="327692" cy="327692"/>
          </a:xfrm>
          <a:prstGeom prst="ellipse">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Oval 8"/>
          <p:cNvSpPr/>
          <p:nvPr/>
        </p:nvSpPr>
        <p:spPr>
          <a:xfrm>
            <a:off x="3116024" y="2606086"/>
            <a:ext cx="84527" cy="84527"/>
          </a:xfrm>
          <a:prstGeom prst="ellipse">
            <a:avLst/>
          </a:prstGeom>
          <a:solidFill>
            <a:srgbClr val="FFD17D">
              <a:alpha val="40000"/>
            </a:srgbClr>
          </a:solidFill>
          <a:ln w="25400" cap="flat" cmpd="sng" algn="ctr">
            <a:solidFill>
              <a:srgbClr val="FFD17D"/>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Oval 9"/>
          <p:cNvSpPr/>
          <p:nvPr/>
        </p:nvSpPr>
        <p:spPr>
          <a:xfrm>
            <a:off x="3254163" y="2606086"/>
            <a:ext cx="84527" cy="84527"/>
          </a:xfrm>
          <a:prstGeom prst="ellipse">
            <a:avLst/>
          </a:prstGeom>
          <a:solidFill>
            <a:srgbClr val="5B9BD5">
              <a:lumMod val="40000"/>
              <a:lumOff val="60000"/>
            </a:srgbClr>
          </a:solidFill>
          <a:ln w="25400" cap="flat" cmpd="sng" algn="ctr">
            <a:solidFill>
              <a:srgbClr val="00B0F0"/>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TextBox 8"/>
          <p:cNvSpPr txBox="1">
            <a:spLocks noChangeArrowheads="1"/>
          </p:cNvSpPr>
          <p:nvPr/>
        </p:nvSpPr>
        <p:spPr bwMode="auto">
          <a:xfrm>
            <a:off x="2927779" y="4325711"/>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lnSpc>
                <a:spcPct val="100000"/>
              </a:lnSpc>
              <a:spcBef>
                <a:spcPts val="0"/>
              </a:spcBef>
              <a:spcAft>
                <a:spcPts val="0"/>
              </a:spcAft>
              <a:buClrTx/>
              <a:buSzTx/>
              <a:buFontTx/>
              <a:buNone/>
              <a:tabLst/>
              <a:defRPr/>
            </a:pPr>
            <a:r>
              <a:rPr lang="en-US"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a:t>
            </a:r>
            <a:r>
              <a:rPr kumimoji="0" lang="en-US" sz="1400" b="1" i="0" u="none" strike="noStrike" cap="none" normalizeH="0" baseline="0" noProof="0" dirty="0">
                <a:ln>
                  <a:noFill/>
                </a:ln>
                <a:solidFill>
                  <a:prstClr val="black"/>
                </a:solidFill>
                <a:uLnTx/>
                <a:uFillTx/>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55" name="圆角矩形 54"/>
          <p:cNvSpPr/>
          <p:nvPr/>
        </p:nvSpPr>
        <p:spPr bwMode="auto">
          <a:xfrm>
            <a:off x="947738" y="4848337"/>
            <a:ext cx="2163591" cy="1382168"/>
          </a:xfrm>
          <a:prstGeom prst="roundRect">
            <a:avLst>
              <a:gd name="adj" fmla="val 6109"/>
            </a:avLst>
          </a:prstGeom>
          <a:solidFill>
            <a:srgbClr val="FFFFCC"/>
          </a:solidFill>
          <a:ln w="12700" cap="flat" cmpd="sng" algn="ctr">
            <a:solidFill>
              <a:srgbClr val="FFD17D"/>
            </a:solidFill>
            <a:prstDash val="solid"/>
            <a:miter lim="800000"/>
          </a:ln>
          <a:effectLst/>
        </p:spPr>
        <p:txBody>
          <a:bodyPr wrap="square" rtlCol="0" anchor="ctr">
            <a:noAutofit/>
          </a:bodyPr>
          <a:lstStyle/>
          <a:p>
            <a:pPr defTabSz="914400" fontAlgn="ctr">
              <a:lnSpc>
                <a:spcPts val="2200"/>
              </a:lnSpc>
            </a:pPr>
            <a:endParaRPr lang="zh-CN" altLang="en-US" sz="1600" i="1" kern="0">
              <a:solidFill>
                <a:srgbClr val="EC7061"/>
              </a:solidFill>
              <a:latin typeface="Huawei Sans" panose="020C0503030203020204" pitchFamily="34" charset="0"/>
              <a:ea typeface="方正兰亭黑简体"/>
              <a:sym typeface="Huawei Sans" panose="020C0503030203020204" pitchFamily="34" charset="0"/>
            </a:endParaRPr>
          </a:p>
        </p:txBody>
      </p:sp>
      <p:pic>
        <p:nvPicPr>
          <p:cNvPr id="56" name="图片 55" descr="PC.png"/>
          <p:cNvPicPr>
            <a:picLocks noChangeAspect="1"/>
          </p:cNvPicPr>
          <p:nvPr/>
        </p:nvPicPr>
        <p:blipFill>
          <a:blip r:embed="rId5" cstate="print"/>
          <a:stretch>
            <a:fillRect/>
          </a:stretch>
        </p:blipFill>
        <p:spPr>
          <a:xfrm>
            <a:off x="1760002" y="5039852"/>
            <a:ext cx="539063" cy="414000"/>
          </a:xfrm>
          <a:prstGeom prst="rect">
            <a:avLst/>
          </a:prstGeom>
        </p:spPr>
      </p:pic>
      <p:sp>
        <p:nvSpPr>
          <p:cNvPr id="57" name="矩形 56"/>
          <p:cNvSpPr/>
          <p:nvPr/>
        </p:nvSpPr>
        <p:spPr>
          <a:xfrm>
            <a:off x="953140" y="5003222"/>
            <a:ext cx="824264" cy="276999"/>
          </a:xfrm>
          <a:prstGeom prst="rect">
            <a:avLst/>
          </a:prstGeom>
        </p:spPr>
        <p:txBody>
          <a:bodyPr wrap="square">
            <a:noAutofit/>
          </a:bodyPr>
          <a:lstStyle/>
          <a:p>
            <a:pPr algn="ctr" defTabSz="914400" fontAlgn="ctr">
              <a:spcBef>
                <a:spcPct val="0"/>
              </a:spcBef>
              <a:spcAft>
                <a:spcPct val="0"/>
              </a:spcAft>
            </a:pPr>
            <a:r>
              <a:rPr lang="en-US" sz="1200" b="1">
                <a:latin typeface="Huawei Sans" panose="020C0503030203020204" pitchFamily="34" charset="0"/>
                <a:ea typeface="方正兰亭黑简体" panose="02000000000000000000" pitchFamily="2" charset="-122"/>
                <a:sym typeface="Huawei Sans" panose="020C0503030203020204" pitchFamily="34" charset="0"/>
              </a:rPr>
              <a:t>VLAN 10</a:t>
            </a:r>
          </a:p>
        </p:txBody>
      </p:sp>
      <p:sp>
        <p:nvSpPr>
          <p:cNvPr id="58" name="TextBox 77"/>
          <p:cNvSpPr txBox="1"/>
          <p:nvPr/>
        </p:nvSpPr>
        <p:spPr bwMode="auto">
          <a:xfrm>
            <a:off x="926764" y="5409809"/>
            <a:ext cx="2194270" cy="79578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PC1</a:t>
            </a:r>
          </a:p>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192.168.10.2/24</a:t>
            </a:r>
          </a:p>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Default gateway: 192.168.10.254</a:t>
            </a:r>
          </a:p>
        </p:txBody>
      </p:sp>
      <p:sp>
        <p:nvSpPr>
          <p:cNvPr id="59" name="圆角矩形 58"/>
          <p:cNvSpPr/>
          <p:nvPr/>
        </p:nvSpPr>
        <p:spPr bwMode="auto">
          <a:xfrm>
            <a:off x="3742913" y="4848337"/>
            <a:ext cx="2163591" cy="1382168"/>
          </a:xfrm>
          <a:prstGeom prst="roundRect">
            <a:avLst>
              <a:gd name="adj" fmla="val 6109"/>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60" name="图片 59" descr="PC.png"/>
          <p:cNvPicPr>
            <a:picLocks noChangeAspect="1"/>
          </p:cNvPicPr>
          <p:nvPr/>
        </p:nvPicPr>
        <p:blipFill>
          <a:blip r:embed="rId5" cstate="print"/>
          <a:stretch>
            <a:fillRect/>
          </a:stretch>
        </p:blipFill>
        <p:spPr>
          <a:xfrm>
            <a:off x="4445686" y="5039852"/>
            <a:ext cx="539063" cy="414000"/>
          </a:xfrm>
          <a:prstGeom prst="rect">
            <a:avLst/>
          </a:prstGeom>
        </p:spPr>
      </p:pic>
      <p:sp>
        <p:nvSpPr>
          <p:cNvPr id="61" name="矩形 60"/>
          <p:cNvSpPr/>
          <p:nvPr/>
        </p:nvSpPr>
        <p:spPr>
          <a:xfrm>
            <a:off x="4985418" y="5003222"/>
            <a:ext cx="824265" cy="276999"/>
          </a:xfrm>
          <a:prstGeom prst="rect">
            <a:avLst/>
          </a:prstGeom>
        </p:spPr>
        <p:txBody>
          <a:bodyPr wrap="square">
            <a:noAutofit/>
          </a:bodyPr>
          <a:lstStyle/>
          <a:p>
            <a:pPr algn="ctr" defTabSz="914400" fontAlgn="ctr">
              <a:spcBef>
                <a:spcPct val="0"/>
              </a:spcBef>
              <a:spcAft>
                <a:spcPct val="0"/>
              </a:spcAft>
            </a:pPr>
            <a:r>
              <a:rPr lang="en-US" sz="1200" b="1">
                <a:latin typeface="Huawei Sans" panose="020C0503030203020204" pitchFamily="34" charset="0"/>
                <a:ea typeface="方正兰亭黑简体" panose="02000000000000000000" pitchFamily="2" charset="-122"/>
                <a:sym typeface="Huawei Sans" panose="020C0503030203020204" pitchFamily="34" charset="0"/>
              </a:rPr>
              <a:t>VLAN 20</a:t>
            </a:r>
          </a:p>
        </p:txBody>
      </p:sp>
      <p:sp>
        <p:nvSpPr>
          <p:cNvPr id="62" name="TextBox 77"/>
          <p:cNvSpPr txBox="1"/>
          <p:nvPr/>
        </p:nvSpPr>
        <p:spPr bwMode="auto">
          <a:xfrm>
            <a:off x="3663657" y="5409809"/>
            <a:ext cx="2216471" cy="79578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PC2</a:t>
            </a:r>
          </a:p>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192.168.20.2/24</a:t>
            </a:r>
          </a:p>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Default gateway: 192.168.20.254</a:t>
            </a:r>
          </a:p>
        </p:txBody>
      </p:sp>
      <p:cxnSp>
        <p:nvCxnSpPr>
          <p:cNvPr id="6" name="直接连接符 5"/>
          <p:cNvCxnSpPr>
            <a:stCxn id="56" idx="0"/>
            <a:endCxn id="20" idx="1"/>
          </p:cNvCxnSpPr>
          <p:nvPr/>
        </p:nvCxnSpPr>
        <p:spPr bwMode="auto">
          <a:xfrm flipV="1">
            <a:off x="2029534" y="4122466"/>
            <a:ext cx="908417" cy="917386"/>
          </a:xfrm>
          <a:prstGeom prst="line">
            <a:avLst/>
          </a:prstGeom>
          <a:noFill/>
          <a:ln w="28575" cap="flat" cmpd="sng" algn="ctr">
            <a:solidFill>
              <a:srgbClr val="FFD17D"/>
            </a:solidFill>
            <a:prstDash val="solid"/>
            <a:miter lim="800000"/>
          </a:ln>
          <a:effectLst/>
        </p:spPr>
      </p:cxnSp>
      <p:cxnSp>
        <p:nvCxnSpPr>
          <p:cNvPr id="7" name="直接连接符 6"/>
          <p:cNvCxnSpPr>
            <a:stCxn id="60" idx="0"/>
            <a:endCxn id="20" idx="3"/>
          </p:cNvCxnSpPr>
          <p:nvPr/>
        </p:nvCxnSpPr>
        <p:spPr bwMode="auto">
          <a:xfrm flipH="1" flipV="1">
            <a:off x="3477951" y="4122466"/>
            <a:ext cx="1237267" cy="917386"/>
          </a:xfrm>
          <a:prstGeom prst="line">
            <a:avLst/>
          </a:prstGeom>
          <a:solidFill>
            <a:srgbClr val="5B9BD5">
              <a:lumMod val="40000"/>
              <a:lumOff val="60000"/>
            </a:srgbClr>
          </a:solidFill>
          <a:ln w="25400" cap="flat" cmpd="sng" algn="ctr">
            <a:solidFill>
              <a:srgbClr val="00B0F0"/>
            </a:solidFill>
            <a:prstDash val="solid"/>
            <a:miter lim="800000"/>
          </a:ln>
          <a:effectLst/>
        </p:spPr>
      </p:cxnSp>
      <p:sp>
        <p:nvSpPr>
          <p:cNvPr id="33" name="燕尾形 32"/>
          <p:cNvSpPr/>
          <p:nvPr/>
        </p:nvSpPr>
        <p:spPr bwMode="auto">
          <a:xfrm>
            <a:off x="8829690" y="34216"/>
            <a:ext cx="1791951" cy="348480"/>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ctr">
              <a:lnSpc>
                <a:spcPct val="90000"/>
              </a:lnSpc>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Using Physical Interfaces</a:t>
            </a:r>
          </a:p>
        </p:txBody>
      </p:sp>
      <p:sp>
        <p:nvSpPr>
          <p:cNvPr id="34" name="燕尾形 33"/>
          <p:cNvSpPr/>
          <p:nvPr/>
        </p:nvSpPr>
        <p:spPr bwMode="auto">
          <a:xfrm>
            <a:off x="10473168" y="34216"/>
            <a:ext cx="1554848" cy="34848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ctr">
              <a:lnSpc>
                <a:spcPct val="90000"/>
              </a:lnSpc>
            </a:pPr>
            <a:r>
              <a:rPr 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Using Sub-interfaces</a:t>
            </a:r>
          </a:p>
        </p:txBody>
      </p:sp>
    </p:spTree>
    <p:extLst>
      <p:ext uri="{BB962C8B-B14F-4D97-AF65-F5344CB8AC3E}">
        <p14:creationId xmlns:p14="http://schemas.microsoft.com/office/powerpoint/2010/main" val="3020268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圆角矩形 90"/>
          <p:cNvSpPr/>
          <p:nvPr/>
        </p:nvSpPr>
        <p:spPr>
          <a:xfrm>
            <a:off x="2760831" y="3351414"/>
            <a:ext cx="235665" cy="1214776"/>
          </a:xfrm>
          <a:prstGeom prst="roundRect">
            <a:avLst>
              <a:gd name="adj" fmla="val 4019"/>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3" name="矩形 122"/>
          <p:cNvSpPr/>
          <p:nvPr/>
        </p:nvSpPr>
        <p:spPr>
          <a:xfrm>
            <a:off x="2715340" y="4397922"/>
            <a:ext cx="334955" cy="22862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2"/>
          <p:cNvSpPr>
            <a:spLocks noGrp="1"/>
          </p:cNvSpPr>
          <p:nvPr>
            <p:ph type="body" sz="quarter" idx="10"/>
          </p:nvPr>
        </p:nvSpPr>
        <p:spPr/>
        <p:txBody>
          <a:bodyPr wrap="square">
            <a:noAutofit/>
          </a:bodyPr>
          <a:lstStyle/>
          <a:p>
            <a:r>
              <a:rPr lang="en-US" sz="1800" smtClean="0">
                <a:latin typeface="Huawei Sans" panose="020C0503030203020204" pitchFamily="34" charset="0"/>
                <a:ea typeface="方正兰亭黑简体" panose="02000000000000000000" pitchFamily="2" charset="-122"/>
                <a:sym typeface="Huawei Sans" panose="020C0503030203020204" pitchFamily="34" charset="0"/>
              </a:rPr>
              <a:t>The interface connecting the switch to the router is set to a trunk interface. The router forwards the received packets to the corresponding sub-interfaces according to the VLAN tags in the packets.</a:t>
            </a:r>
            <a:endParaRPr 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wrap="square">
            <a:noAutofit/>
          </a:bodyPr>
          <a:lstStyle/>
          <a:p>
            <a:r>
              <a:rPr lang="en-US" smtClean="0">
                <a:latin typeface="Huawei Sans" panose="020C0503030203020204" pitchFamily="34" charset="0"/>
                <a:ea typeface="方正兰亭黑简体" panose="02000000000000000000" pitchFamily="2" charset="-122"/>
                <a:sym typeface="Huawei Sans" panose="020C0503030203020204" pitchFamily="34" charset="0"/>
              </a:rPr>
              <a:t>Sub-Interface Processing</a:t>
            </a: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圆角矩形 6"/>
          <p:cNvSpPr/>
          <p:nvPr/>
        </p:nvSpPr>
        <p:spPr bwMode="auto">
          <a:xfrm>
            <a:off x="1001191" y="4110559"/>
            <a:ext cx="936427" cy="587866"/>
          </a:xfrm>
          <a:prstGeom prst="roundRect">
            <a:avLst/>
          </a:prstGeom>
          <a:solidFill>
            <a:srgbClr val="00B0F0">
              <a:alpha val="5000"/>
            </a:srgbClr>
          </a:solidFill>
          <a:ln w="9525" cap="flat" cmpd="sng" algn="ctr">
            <a:solidFill>
              <a:srgbClr val="99DFF9"/>
            </a:solidFill>
            <a:prstDash val="solid"/>
          </a:ln>
          <a:effectLst/>
        </p:spPr>
        <p:txBody>
          <a:bodyPr wrap="square" rtlCol="0" anchor="ctr">
            <a:noAutofit/>
          </a:bodyPr>
          <a:lstStyle/>
          <a:p>
            <a:pPr algn="ctr" defTabSz="914400" fontAlgn="ctr">
              <a:spcBef>
                <a:spcPct val="0"/>
              </a:spcBef>
              <a:spcAft>
                <a:spcPct val="0"/>
              </a:spcAft>
            </a:pPr>
            <a:endParaRPr lang="zh-CN" altLang="en-US" sz="1200" ker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圆角矩形 7"/>
          <p:cNvSpPr/>
          <p:nvPr/>
        </p:nvSpPr>
        <p:spPr bwMode="auto">
          <a:xfrm>
            <a:off x="3816002" y="4110559"/>
            <a:ext cx="919690" cy="587866"/>
          </a:xfrm>
          <a:prstGeom prst="roundRect">
            <a:avLst/>
          </a:prstGeom>
          <a:solidFill>
            <a:srgbClr val="00B0F0">
              <a:alpha val="5000"/>
            </a:srgbClr>
          </a:solidFill>
          <a:ln w="9525" cap="flat" cmpd="sng" algn="ctr">
            <a:solidFill>
              <a:srgbClr val="99DFF9"/>
            </a:solidFill>
            <a:prstDash val="solid"/>
          </a:ln>
          <a:effectLst/>
        </p:spPr>
        <p:txBody>
          <a:bodyPr wrap="square" rtlCol="0" anchor="ctr">
            <a:noAutofit/>
          </a:bodyPr>
          <a:lstStyle/>
          <a:p>
            <a:pPr algn="ctr" defTabSz="914400" fontAlgn="ctr">
              <a:spcBef>
                <a:spcPct val="0"/>
              </a:spcBef>
              <a:spcAft>
                <a:spcPct val="0"/>
              </a:spcAft>
            </a:pPr>
            <a:endParaRPr lang="zh-CN" altLang="en-US" sz="1200" ker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p:cNvSpPr/>
          <p:nvPr/>
        </p:nvSpPr>
        <p:spPr>
          <a:xfrm>
            <a:off x="1092996" y="4118183"/>
            <a:ext cx="824264" cy="276999"/>
          </a:xfrm>
          <a:prstGeom prst="rect">
            <a:avLst/>
          </a:prstGeom>
          <a:effectLst>
            <a:outerShdw blurRad="152400" dist="38100" dir="5400000" algn="t" rotWithShape="0">
              <a:prstClr val="black">
                <a:alpha val="12000"/>
              </a:prstClr>
            </a:outerShdw>
          </a:effectLst>
        </p:spPr>
        <p:txBody>
          <a:bodyPr wrap="square">
            <a:noAutofit/>
          </a:bodyPr>
          <a:lstStyle/>
          <a:p>
            <a:pPr algn="ctr" defTabSz="914400" fontAlgn="ctr">
              <a:spcBef>
                <a:spcPct val="0"/>
              </a:spcBef>
              <a:spcAft>
                <a:spcPct val="0"/>
              </a:spcAft>
            </a:pPr>
            <a:r>
              <a:rPr lang="en-US" sz="1200" b="1">
                <a:latin typeface="Huawei Sans" panose="020C0503030203020204" pitchFamily="34" charset="0"/>
                <a:ea typeface="方正兰亭黑简体" panose="02000000000000000000" pitchFamily="2" charset="-122"/>
                <a:sym typeface="Huawei Sans" panose="020C0503030203020204" pitchFamily="34" charset="0"/>
              </a:rPr>
              <a:t>VLAN 10</a:t>
            </a:r>
          </a:p>
        </p:txBody>
      </p:sp>
      <p:sp>
        <p:nvSpPr>
          <p:cNvPr id="10" name="矩形 9"/>
          <p:cNvSpPr/>
          <p:nvPr/>
        </p:nvSpPr>
        <p:spPr>
          <a:xfrm>
            <a:off x="3891070" y="4131831"/>
            <a:ext cx="824265" cy="276999"/>
          </a:xfrm>
          <a:prstGeom prst="rect">
            <a:avLst/>
          </a:prstGeom>
          <a:effectLst>
            <a:outerShdw blurRad="152400" dist="38100" dir="5400000" algn="t" rotWithShape="0">
              <a:prstClr val="black">
                <a:alpha val="12000"/>
              </a:prstClr>
            </a:outerShdw>
          </a:effectLst>
        </p:spPr>
        <p:txBody>
          <a:bodyPr wrap="square">
            <a:noAutofit/>
          </a:bodyPr>
          <a:lstStyle/>
          <a:p>
            <a:pPr algn="ctr" defTabSz="914400" fontAlgn="ctr">
              <a:spcBef>
                <a:spcPct val="0"/>
              </a:spcBef>
              <a:spcAft>
                <a:spcPct val="0"/>
              </a:spcAft>
            </a:pPr>
            <a:r>
              <a:rPr lang="en-US" sz="1200" b="1">
                <a:latin typeface="Huawei Sans" panose="020C0503030203020204" pitchFamily="34" charset="0"/>
                <a:ea typeface="方正兰亭黑简体" panose="02000000000000000000" pitchFamily="2" charset="-122"/>
                <a:sym typeface="Huawei Sans" panose="020C0503030203020204" pitchFamily="34" charset="0"/>
              </a:rPr>
              <a:t>VLAN 20</a:t>
            </a:r>
          </a:p>
        </p:txBody>
      </p:sp>
      <p:sp>
        <p:nvSpPr>
          <p:cNvPr id="11" name="矩形 10"/>
          <p:cNvSpPr/>
          <p:nvPr/>
        </p:nvSpPr>
        <p:spPr>
          <a:xfrm>
            <a:off x="769178" y="3994230"/>
            <a:ext cx="4510585" cy="775829"/>
          </a:xfrm>
          <a:prstGeom prst="rect">
            <a:avLst/>
          </a:prstGeom>
          <a:noFill/>
          <a:ln w="9525" cap="flat" cmpd="sng" algn="ctr">
            <a:solidFill>
              <a:srgbClr val="00B0F0"/>
            </a:solidFill>
            <a:prstDash val="solid"/>
          </a:ln>
          <a:effectLst/>
        </p:spPr>
        <p:txBody>
          <a:bodyPr wrap="square" rtlCol="0" anchor="ctr">
            <a:noAutofit/>
          </a:bodyPr>
          <a:lstStyle/>
          <a:p>
            <a:pPr algn="ctr" defTabSz="914400" fontAlgn="ctr">
              <a:spcBef>
                <a:spcPct val="0"/>
              </a:spcBef>
              <a:spcAft>
                <a:spcPct val="0"/>
              </a:spcAft>
            </a:pPr>
            <a:endParaRPr lang="zh-CN" altLang="en-US" sz="1200" ker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矩形 11"/>
          <p:cNvSpPr/>
          <p:nvPr/>
        </p:nvSpPr>
        <p:spPr>
          <a:xfrm>
            <a:off x="4631665" y="4010490"/>
            <a:ext cx="792088"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sym typeface="Huawei Sans" panose="020C0503030203020204" pitchFamily="34" charset="0"/>
              </a:rPr>
              <a:t>SW1</a:t>
            </a:r>
          </a:p>
        </p:txBody>
      </p:sp>
      <p:sp>
        <p:nvSpPr>
          <p:cNvPr id="13" name="矩形 12"/>
          <p:cNvSpPr/>
          <p:nvPr/>
        </p:nvSpPr>
        <p:spPr>
          <a:xfrm>
            <a:off x="1132980" y="4421426"/>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矩形 13"/>
          <p:cNvSpPr/>
          <p:nvPr/>
        </p:nvSpPr>
        <p:spPr>
          <a:xfrm>
            <a:off x="1506069" y="4421426"/>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p:cNvSpPr/>
          <p:nvPr/>
        </p:nvSpPr>
        <p:spPr>
          <a:xfrm>
            <a:off x="3916186" y="4421426"/>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矩形 15"/>
          <p:cNvSpPr/>
          <p:nvPr/>
        </p:nvSpPr>
        <p:spPr>
          <a:xfrm>
            <a:off x="4286119" y="4421426"/>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7" name="图片 16" descr="PC.png"/>
          <p:cNvPicPr>
            <a:picLocks noChangeAspect="1"/>
          </p:cNvPicPr>
          <p:nvPr/>
        </p:nvPicPr>
        <p:blipFill>
          <a:blip r:embed="rId3" cstate="print"/>
          <a:stretch>
            <a:fillRect/>
          </a:stretch>
        </p:blipFill>
        <p:spPr>
          <a:xfrm>
            <a:off x="1398555" y="5231497"/>
            <a:ext cx="539063" cy="414000"/>
          </a:xfrm>
          <a:prstGeom prst="rect">
            <a:avLst/>
          </a:prstGeom>
        </p:spPr>
      </p:pic>
      <p:pic>
        <p:nvPicPr>
          <p:cNvPr id="18" name="图片 17" descr="PC.png"/>
          <p:cNvPicPr>
            <a:picLocks noChangeAspect="1"/>
          </p:cNvPicPr>
          <p:nvPr/>
        </p:nvPicPr>
        <p:blipFill>
          <a:blip r:embed="rId3" cstate="print"/>
          <a:stretch>
            <a:fillRect/>
          </a:stretch>
        </p:blipFill>
        <p:spPr>
          <a:xfrm>
            <a:off x="3816002" y="5231497"/>
            <a:ext cx="539063" cy="414000"/>
          </a:xfrm>
          <a:prstGeom prst="rect">
            <a:avLst/>
          </a:prstGeom>
        </p:spPr>
      </p:pic>
      <p:cxnSp>
        <p:nvCxnSpPr>
          <p:cNvPr id="19" name="直接连接符 18"/>
          <p:cNvCxnSpPr>
            <a:stCxn id="17" idx="0"/>
            <a:endCxn id="14" idx="2"/>
          </p:cNvCxnSpPr>
          <p:nvPr/>
        </p:nvCxnSpPr>
        <p:spPr bwMode="auto">
          <a:xfrm flipV="1">
            <a:off x="1668087" y="4637450"/>
            <a:ext cx="0" cy="594047"/>
          </a:xfrm>
          <a:prstGeom prst="line">
            <a:avLst/>
          </a:prstGeom>
          <a:solidFill>
            <a:srgbClr val="FFFFCC"/>
          </a:solidFill>
          <a:ln w="19050">
            <a:solidFill>
              <a:srgbClr val="FFD17D"/>
            </a:solidFill>
          </a:ln>
        </p:spPr>
        <p:style>
          <a:lnRef idx="2">
            <a:schemeClr val="accent1">
              <a:shade val="50000"/>
            </a:schemeClr>
          </a:lnRef>
          <a:fillRef idx="1">
            <a:schemeClr val="accent1"/>
          </a:fillRef>
          <a:effectRef idx="0">
            <a:schemeClr val="accent1"/>
          </a:effectRef>
          <a:fontRef idx="minor">
            <a:schemeClr val="lt1"/>
          </a:fontRef>
        </p:style>
      </p:cxnSp>
      <p:cxnSp>
        <p:nvCxnSpPr>
          <p:cNvPr id="20" name="直接连接符 19"/>
          <p:cNvCxnSpPr>
            <a:stCxn id="18" idx="0"/>
            <a:endCxn id="15" idx="2"/>
          </p:cNvCxnSpPr>
          <p:nvPr/>
        </p:nvCxnSpPr>
        <p:spPr bwMode="auto">
          <a:xfrm flipH="1" flipV="1">
            <a:off x="4078204" y="4637450"/>
            <a:ext cx="7330" cy="594047"/>
          </a:xfrm>
          <a:prstGeom prst="line">
            <a:avLst/>
          </a:prstGeom>
          <a:solidFill>
            <a:srgbClr val="5B9BD5">
              <a:lumMod val="40000"/>
              <a:lumOff val="60000"/>
            </a:srgbClr>
          </a:solidFill>
          <a:ln w="19050" cap="flat" cmpd="sng" algn="ctr">
            <a:solidFill>
              <a:srgbClr val="00B0F0"/>
            </a:solidFill>
            <a:prstDash val="solid"/>
            <a:miter lim="800000"/>
          </a:ln>
          <a:effectLst/>
        </p:spPr>
      </p:cxnSp>
      <p:sp>
        <p:nvSpPr>
          <p:cNvPr id="21" name="矩形 20"/>
          <p:cNvSpPr/>
          <p:nvPr/>
        </p:nvSpPr>
        <p:spPr>
          <a:xfrm>
            <a:off x="1758642" y="2822705"/>
            <a:ext cx="2836028" cy="588026"/>
          </a:xfrm>
          <a:prstGeom prst="rect">
            <a:avLst/>
          </a:prstGeom>
          <a:noFill/>
          <a:ln w="9525" cap="flat" cmpd="sng" algn="ctr">
            <a:solidFill>
              <a:srgbClr val="00B0F0"/>
            </a:solidFill>
            <a:prstDash val="solid"/>
          </a:ln>
          <a:effectLst/>
        </p:spPr>
        <p:txBody>
          <a:bodyPr wrap="square" rtlCol="0" anchor="ctr">
            <a:noAutofit/>
          </a:bodyPr>
          <a:lstStyle/>
          <a:p>
            <a:pPr algn="ctr" defTabSz="914400" fontAlgn="ctr">
              <a:spcBef>
                <a:spcPct val="0"/>
              </a:spcBef>
              <a:spcAft>
                <a:spcPct val="0"/>
              </a:spcAft>
            </a:pPr>
            <a:endParaRPr lang="zh-CN" altLang="en-US" sz="1200" ker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矩形 22"/>
          <p:cNvSpPr/>
          <p:nvPr/>
        </p:nvSpPr>
        <p:spPr>
          <a:xfrm>
            <a:off x="2726259" y="3094131"/>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矩形 23"/>
          <p:cNvSpPr/>
          <p:nvPr/>
        </p:nvSpPr>
        <p:spPr>
          <a:xfrm>
            <a:off x="2110116" y="3094131"/>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矩形 24"/>
          <p:cNvSpPr/>
          <p:nvPr/>
        </p:nvSpPr>
        <p:spPr>
          <a:xfrm>
            <a:off x="3915492" y="3094131"/>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矩形 25"/>
          <p:cNvSpPr/>
          <p:nvPr/>
        </p:nvSpPr>
        <p:spPr>
          <a:xfrm>
            <a:off x="3299349" y="3094131"/>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任意多边形 67"/>
          <p:cNvSpPr/>
          <p:nvPr/>
        </p:nvSpPr>
        <p:spPr bwMode="auto">
          <a:xfrm>
            <a:off x="1818007" y="3328771"/>
            <a:ext cx="985235" cy="1224080"/>
          </a:xfrm>
          <a:custGeom>
            <a:avLst/>
            <a:gdLst>
              <a:gd name="connsiteX0" fmla="*/ 0 w 1139588"/>
              <a:gd name="connsiteY0" fmla="*/ 1071350 h 1071350"/>
              <a:gd name="connsiteX1" fmla="*/ 1139588 w 1139588"/>
              <a:gd name="connsiteY1" fmla="*/ 1071350 h 1071350"/>
              <a:gd name="connsiteX2" fmla="*/ 1139588 w 1139588"/>
              <a:gd name="connsiteY2" fmla="*/ 0 h 1071350"/>
            </a:gdLst>
            <a:ahLst/>
            <a:cxnLst>
              <a:cxn ang="0">
                <a:pos x="connsiteX0" y="connsiteY0"/>
              </a:cxn>
              <a:cxn ang="0">
                <a:pos x="connsiteX1" y="connsiteY1"/>
              </a:cxn>
              <a:cxn ang="0">
                <a:pos x="connsiteX2" y="connsiteY2"/>
              </a:cxn>
            </a:cxnLst>
            <a:rect l="l" t="t" r="r" b="b"/>
            <a:pathLst>
              <a:path w="1139588" h="1071350">
                <a:moveTo>
                  <a:pt x="0" y="1071350"/>
                </a:moveTo>
                <a:lnTo>
                  <a:pt x="1139588" y="1071350"/>
                </a:lnTo>
                <a:lnTo>
                  <a:pt x="1139588" y="0"/>
                </a:lnTo>
              </a:path>
            </a:pathLst>
          </a:custGeom>
          <a:noFill/>
          <a:ln w="28575" cap="flat" cmpd="sng" algn="ctr">
            <a:solidFill>
              <a:srgbClr val="FFD17D"/>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任意多边形 69"/>
          <p:cNvSpPr/>
          <p:nvPr/>
        </p:nvSpPr>
        <p:spPr bwMode="auto">
          <a:xfrm flipH="1">
            <a:off x="2938680" y="3305134"/>
            <a:ext cx="977506" cy="1247717"/>
          </a:xfrm>
          <a:custGeom>
            <a:avLst/>
            <a:gdLst>
              <a:gd name="connsiteX0" fmla="*/ 0 w 1139588"/>
              <a:gd name="connsiteY0" fmla="*/ 1071350 h 1071350"/>
              <a:gd name="connsiteX1" fmla="*/ 1139588 w 1139588"/>
              <a:gd name="connsiteY1" fmla="*/ 1071350 h 1071350"/>
              <a:gd name="connsiteX2" fmla="*/ 1139588 w 1139588"/>
              <a:gd name="connsiteY2" fmla="*/ 0 h 1071350"/>
            </a:gdLst>
            <a:ahLst/>
            <a:cxnLst>
              <a:cxn ang="0">
                <a:pos x="connsiteX0" y="connsiteY0"/>
              </a:cxn>
              <a:cxn ang="0">
                <a:pos x="connsiteX1" y="connsiteY1"/>
              </a:cxn>
              <a:cxn ang="0">
                <a:pos x="connsiteX2" y="connsiteY2"/>
              </a:cxn>
            </a:cxnLst>
            <a:rect l="l" t="t" r="r" b="b"/>
            <a:pathLst>
              <a:path w="1139588" h="1071350">
                <a:moveTo>
                  <a:pt x="0" y="1071350"/>
                </a:moveTo>
                <a:lnTo>
                  <a:pt x="1139588" y="1071350"/>
                </a:lnTo>
                <a:lnTo>
                  <a:pt x="1139588" y="0"/>
                </a:lnTo>
              </a:path>
            </a:pathLst>
          </a:custGeom>
          <a:noFill/>
          <a:ln w="28575" cap="flat" cmpd="sng" algn="ctr">
            <a:solidFill>
              <a:srgbClr val="00B0F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任意多边形 74"/>
          <p:cNvSpPr/>
          <p:nvPr/>
        </p:nvSpPr>
        <p:spPr bwMode="auto">
          <a:xfrm>
            <a:off x="2045224" y="2516727"/>
            <a:ext cx="704850" cy="781050"/>
          </a:xfrm>
          <a:custGeom>
            <a:avLst/>
            <a:gdLst>
              <a:gd name="connsiteX0" fmla="*/ 704850 w 704850"/>
              <a:gd name="connsiteY0" fmla="*/ 781050 h 781050"/>
              <a:gd name="connsiteX1" fmla="*/ 4763 w 704850"/>
              <a:gd name="connsiteY1" fmla="*/ 490538 h 781050"/>
              <a:gd name="connsiteX2" fmla="*/ 0 w 704850"/>
              <a:gd name="connsiteY2" fmla="*/ 0 h 781050"/>
            </a:gdLst>
            <a:ahLst/>
            <a:cxnLst>
              <a:cxn ang="0">
                <a:pos x="connsiteX0" y="connsiteY0"/>
              </a:cxn>
              <a:cxn ang="0">
                <a:pos x="connsiteX1" y="connsiteY1"/>
              </a:cxn>
              <a:cxn ang="0">
                <a:pos x="connsiteX2" y="connsiteY2"/>
              </a:cxn>
            </a:cxnLst>
            <a:rect l="l" t="t" r="r" b="b"/>
            <a:pathLst>
              <a:path w="704850" h="781050">
                <a:moveTo>
                  <a:pt x="704850" y="781050"/>
                </a:moveTo>
                <a:lnTo>
                  <a:pt x="4763" y="490538"/>
                </a:lnTo>
                <a:cubicBezTo>
                  <a:pt x="3175" y="327025"/>
                  <a:pt x="1588" y="163513"/>
                  <a:pt x="0" y="0"/>
                </a:cubicBezTo>
              </a:path>
            </a:pathLst>
          </a:custGeom>
          <a:noFill/>
          <a:ln w="19050" cap="flat" cmpd="sng" algn="ctr">
            <a:solidFill>
              <a:srgbClr val="FFD17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矩形 75"/>
          <p:cNvSpPr/>
          <p:nvPr/>
        </p:nvSpPr>
        <p:spPr>
          <a:xfrm>
            <a:off x="2252327" y="2844395"/>
            <a:ext cx="1044116" cy="276999"/>
          </a:xfrm>
          <a:prstGeom prst="rect">
            <a:avLst/>
          </a:prstGeom>
          <a:effectLst>
            <a:outerShdw blurRad="152400" dist="38100" dir="5400000" algn="t" rotWithShape="0">
              <a:prstClr val="black">
                <a:alpha val="12000"/>
              </a:prstClr>
            </a:outerShdw>
          </a:effectLst>
        </p:spPr>
        <p:txBody>
          <a:bodyPr wrap="square">
            <a:noAutofit/>
          </a:bodyPr>
          <a:lstStyle/>
          <a:p>
            <a:pPr algn="r" fontAlgn="ctr"/>
            <a:r>
              <a:rPr lang="en-US" sz="1200" b="1">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0/0/1</a:t>
            </a:r>
          </a:p>
        </p:txBody>
      </p:sp>
      <p:sp>
        <p:nvSpPr>
          <p:cNvPr id="77" name="任意多边形 76"/>
          <p:cNvSpPr/>
          <p:nvPr/>
        </p:nvSpPr>
        <p:spPr bwMode="auto">
          <a:xfrm flipH="1">
            <a:off x="2988523" y="2502440"/>
            <a:ext cx="705600" cy="781050"/>
          </a:xfrm>
          <a:custGeom>
            <a:avLst/>
            <a:gdLst>
              <a:gd name="connsiteX0" fmla="*/ 704850 w 704850"/>
              <a:gd name="connsiteY0" fmla="*/ 781050 h 781050"/>
              <a:gd name="connsiteX1" fmla="*/ 4763 w 704850"/>
              <a:gd name="connsiteY1" fmla="*/ 490538 h 781050"/>
              <a:gd name="connsiteX2" fmla="*/ 0 w 704850"/>
              <a:gd name="connsiteY2" fmla="*/ 0 h 781050"/>
            </a:gdLst>
            <a:ahLst/>
            <a:cxnLst>
              <a:cxn ang="0">
                <a:pos x="connsiteX0" y="connsiteY0"/>
              </a:cxn>
              <a:cxn ang="0">
                <a:pos x="connsiteX1" y="connsiteY1"/>
              </a:cxn>
              <a:cxn ang="0">
                <a:pos x="connsiteX2" y="connsiteY2"/>
              </a:cxn>
            </a:cxnLst>
            <a:rect l="l" t="t" r="r" b="b"/>
            <a:pathLst>
              <a:path w="704850" h="781050">
                <a:moveTo>
                  <a:pt x="704850" y="781050"/>
                </a:moveTo>
                <a:lnTo>
                  <a:pt x="4763" y="490538"/>
                </a:lnTo>
                <a:cubicBezTo>
                  <a:pt x="3175" y="327025"/>
                  <a:pt x="1588" y="163513"/>
                  <a:pt x="0" y="0"/>
                </a:cubicBezTo>
              </a:path>
            </a:pathLst>
          </a:cu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文本框 81"/>
          <p:cNvSpPr txBox="1"/>
          <p:nvPr/>
        </p:nvSpPr>
        <p:spPr bwMode="auto">
          <a:xfrm>
            <a:off x="8922243" y="4003100"/>
            <a:ext cx="2903390" cy="1503305"/>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fontAlgn="auto">
              <a:lnSpc>
                <a:spcPts val="2200"/>
              </a:lnSpc>
              <a:spcBef>
                <a:spcPts val="0"/>
              </a:spcBef>
              <a:spcAft>
                <a:spcPts val="0"/>
              </a:spcAft>
              <a:defRPr sz="1200">
                <a:solidFill>
                  <a:srgbClr val="C00000"/>
                </a:solidFill>
                <a:latin typeface="+mn-ea"/>
              </a:defRPr>
            </a:lvl1pPr>
          </a:lstStyle>
          <a:p>
            <a:pPr marL="171450" indent="-171450" fontAlgn="ctr">
              <a:lnSpc>
                <a:spcPct val="100000"/>
              </a:lnSpc>
              <a:buFont typeface="Arial" panose="020B0604020202020204" pitchFamily="34" charset="0"/>
              <a:buChar char="•"/>
            </a:pPr>
            <a:r>
              <a:rPr 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Based on the VLAN ID carried in a packet, the device forwards the packet to the corresponding sub-interface (for example, GE 0/0/1.10) for processing.</a:t>
            </a:r>
          </a:p>
          <a:p>
            <a:pPr marL="171450" indent="-171450" fontAlgn="ctr">
              <a:lnSpc>
                <a:spcPct val="100000"/>
              </a:lnSpc>
              <a:buFont typeface="Arial" panose="020B0604020202020204" pitchFamily="34" charset="0"/>
              <a:buChar char="•"/>
            </a:pPr>
            <a:r>
              <a:rPr 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Through sub-interfaces, the device can implement inter-VLAN communication at Layer 3.</a:t>
            </a:r>
          </a:p>
        </p:txBody>
      </p:sp>
      <p:sp>
        <p:nvSpPr>
          <p:cNvPr id="124" name="矩形 123"/>
          <p:cNvSpPr/>
          <p:nvPr/>
        </p:nvSpPr>
        <p:spPr>
          <a:xfrm>
            <a:off x="2263592" y="4563906"/>
            <a:ext cx="1249370" cy="646331"/>
          </a:xfrm>
          <a:prstGeom prst="rect">
            <a:avLst/>
          </a:prstGeom>
          <a:effectLst>
            <a:outerShdw blurRad="152400" dist="38100" dir="5400000" algn="t" rotWithShape="0">
              <a:prstClr val="black">
                <a:alpha val="12000"/>
              </a:prstClr>
            </a:outerShdw>
          </a:effectLst>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Trunk</a:t>
            </a:r>
          </a:p>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GE 0/0/24</a:t>
            </a:r>
          </a:p>
        </p:txBody>
      </p:sp>
      <p:sp>
        <p:nvSpPr>
          <p:cNvPr id="93" name="矩形 92"/>
          <p:cNvSpPr/>
          <p:nvPr/>
        </p:nvSpPr>
        <p:spPr>
          <a:xfrm>
            <a:off x="4003873" y="2822705"/>
            <a:ext cx="792088"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sym typeface="Huawei Sans" panose="020C0503030203020204" pitchFamily="34" charset="0"/>
              </a:rPr>
              <a:t>R1</a:t>
            </a:r>
          </a:p>
        </p:txBody>
      </p:sp>
      <p:sp>
        <p:nvSpPr>
          <p:cNvPr id="92" name="Oval 8"/>
          <p:cNvSpPr/>
          <p:nvPr/>
        </p:nvSpPr>
        <p:spPr>
          <a:xfrm>
            <a:off x="2757573" y="3244243"/>
            <a:ext cx="84527" cy="84527"/>
          </a:xfrm>
          <a:prstGeom prst="ellipse">
            <a:avLst/>
          </a:prstGeom>
          <a:solidFill>
            <a:srgbClr val="FFFFCC"/>
          </a:solidFill>
          <a:ln w="28575" cap="flat" cmpd="sng" algn="ctr">
            <a:solidFill>
              <a:srgbClr val="FFD17D"/>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Oval 9"/>
          <p:cNvSpPr/>
          <p:nvPr/>
        </p:nvSpPr>
        <p:spPr>
          <a:xfrm>
            <a:off x="2896416" y="3244244"/>
            <a:ext cx="84527" cy="84527"/>
          </a:xfrm>
          <a:prstGeom prst="ellipse">
            <a:avLst/>
          </a:prstGeom>
          <a:solidFill>
            <a:srgbClr val="5B9BD5">
              <a:lumMod val="40000"/>
              <a:lumOff val="60000"/>
            </a:srgbClr>
          </a:solidFill>
          <a:ln w="28575" cap="flat" cmpd="sng" algn="ctr">
            <a:solidFill>
              <a:srgbClr val="00B0F0"/>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Can 59"/>
          <p:cNvSpPr/>
          <p:nvPr/>
        </p:nvSpPr>
        <p:spPr>
          <a:xfrm rot="16200000" flipV="1">
            <a:off x="1625092" y="1917400"/>
            <a:ext cx="215852" cy="1038620"/>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7" name="Rectangle 60"/>
          <p:cNvSpPr/>
          <p:nvPr/>
        </p:nvSpPr>
        <p:spPr>
          <a:xfrm flipH="1">
            <a:off x="1183439" y="2309641"/>
            <a:ext cx="1043617" cy="276999"/>
          </a:xfrm>
          <a:prstGeom prst="rect">
            <a:avLst/>
          </a:prstGeom>
        </p:spPr>
        <p:txBody>
          <a:bodyPr wrap="square">
            <a:noAutofit/>
          </a:bodyPr>
          <a:lstStyle/>
          <a:p>
            <a:pPr algn="ctr" fontAlgn="ctr">
              <a:spcBef>
                <a:spcPts val="0"/>
              </a:spcBef>
              <a:spcAft>
                <a:spcPts val="0"/>
              </a:spcAft>
            </a:pPr>
            <a:r>
              <a:rPr lang="en-US" sz="12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 0/0/1.10</a:t>
            </a:r>
          </a:p>
        </p:txBody>
      </p:sp>
      <p:sp>
        <p:nvSpPr>
          <p:cNvPr id="108" name="Can 64"/>
          <p:cNvSpPr/>
          <p:nvPr/>
        </p:nvSpPr>
        <p:spPr>
          <a:xfrm rot="16200000" flipV="1">
            <a:off x="4041648" y="1927433"/>
            <a:ext cx="226803" cy="1042469"/>
          </a:xfrm>
          <a:prstGeom prst="can">
            <a:avLst>
              <a:gd name="adj" fmla="val 55435"/>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9" name="Rectangle 65"/>
          <p:cNvSpPr/>
          <p:nvPr/>
        </p:nvSpPr>
        <p:spPr>
          <a:xfrm flipH="1">
            <a:off x="3603434" y="2315152"/>
            <a:ext cx="1047485" cy="276999"/>
          </a:xfrm>
          <a:prstGeom prst="rect">
            <a:avLst/>
          </a:prstGeom>
        </p:spPr>
        <p:txBody>
          <a:bodyPr wrap="square">
            <a:noAutofit/>
          </a:bodyPr>
          <a:lstStyle/>
          <a:p>
            <a:pPr algn="ctr" fontAlgn="ctr">
              <a:spcBef>
                <a:spcPts val="0"/>
              </a:spcBef>
              <a:spcAft>
                <a:spcPts val="0"/>
              </a:spcAft>
            </a:pPr>
            <a:r>
              <a:rPr lang="en-US" sz="12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 0/0/1.20</a:t>
            </a:r>
          </a:p>
        </p:txBody>
      </p:sp>
      <p:cxnSp>
        <p:nvCxnSpPr>
          <p:cNvPr id="134" name="Straight Connector 50"/>
          <p:cNvCxnSpPr/>
          <p:nvPr/>
        </p:nvCxnSpPr>
        <p:spPr>
          <a:xfrm>
            <a:off x="8782311" y="3217038"/>
            <a:ext cx="360000" cy="0"/>
          </a:xfrm>
          <a:prstGeom prst="line">
            <a:avLst/>
          </a:prstGeom>
          <a:noFill/>
          <a:ln w="28575" cap="flat" cmpd="sng" algn="ctr">
            <a:solidFill>
              <a:srgbClr val="00B0F0"/>
            </a:solidFill>
            <a:prstDash val="sysDot"/>
            <a:miter lim="800000"/>
          </a:ln>
          <a:effectLst/>
        </p:spPr>
      </p:cxnSp>
      <p:sp>
        <p:nvSpPr>
          <p:cNvPr id="135" name="Can 56"/>
          <p:cNvSpPr/>
          <p:nvPr/>
        </p:nvSpPr>
        <p:spPr>
          <a:xfrm rot="16200000" flipV="1">
            <a:off x="9317716" y="2683682"/>
            <a:ext cx="531022" cy="837904"/>
          </a:xfrm>
          <a:prstGeom prst="can">
            <a:avLst>
              <a:gd name="adj" fmla="val 41596"/>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6" name="Rectangle 63"/>
          <p:cNvSpPr/>
          <p:nvPr/>
        </p:nvSpPr>
        <p:spPr>
          <a:xfrm>
            <a:off x="9073555" y="2986101"/>
            <a:ext cx="824265" cy="276999"/>
          </a:xfrm>
          <a:prstGeom prst="rect">
            <a:avLst/>
          </a:prstGeom>
        </p:spPr>
        <p:txBody>
          <a:bodyPr wrap="square">
            <a:noAutofit/>
          </a:bodyPr>
          <a:lstStyle/>
          <a:p>
            <a:pPr algn="ctr" fontAlgn="ctr">
              <a:spcBef>
                <a:spcPts val="0"/>
              </a:spcBef>
              <a:spcAft>
                <a:spcPts val="0"/>
              </a:spcAft>
            </a:pPr>
            <a:r>
              <a:rPr lang="en-US" sz="12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 0/0/1</a:t>
            </a:r>
          </a:p>
        </p:txBody>
      </p:sp>
      <p:sp>
        <p:nvSpPr>
          <p:cNvPr id="140" name="Can 59"/>
          <p:cNvSpPr/>
          <p:nvPr/>
        </p:nvSpPr>
        <p:spPr>
          <a:xfrm rot="16200000" flipV="1">
            <a:off x="10263433" y="2547616"/>
            <a:ext cx="180532" cy="919397"/>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1" name="Rectangle 60"/>
          <p:cNvSpPr/>
          <p:nvPr/>
        </p:nvSpPr>
        <p:spPr>
          <a:xfrm flipH="1">
            <a:off x="9873222" y="2901038"/>
            <a:ext cx="940176" cy="253916"/>
          </a:xfrm>
          <a:prstGeom prst="rect">
            <a:avLst/>
          </a:prstGeom>
        </p:spPr>
        <p:txBody>
          <a:bodyPr wrap="square">
            <a:noAutofit/>
          </a:bodyPr>
          <a:lstStyle/>
          <a:p>
            <a:pPr algn="ctr" fontAlgn="ctr">
              <a:spcBef>
                <a:spcPts val="0"/>
              </a:spcBef>
              <a:spcAft>
                <a:spcPts val="0"/>
              </a:spcAft>
            </a:pPr>
            <a:r>
              <a:rPr lang="en-US" sz="105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 0/0/1.10</a:t>
            </a:r>
          </a:p>
        </p:txBody>
      </p:sp>
      <p:sp>
        <p:nvSpPr>
          <p:cNvPr id="142" name="Can 64"/>
          <p:cNvSpPr/>
          <p:nvPr/>
        </p:nvSpPr>
        <p:spPr>
          <a:xfrm rot="16200000" flipV="1">
            <a:off x="10263433" y="2755169"/>
            <a:ext cx="180532" cy="919397"/>
          </a:xfrm>
          <a:prstGeom prst="can">
            <a:avLst>
              <a:gd name="adj" fmla="val 55435"/>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3" name="Rectangle 65"/>
          <p:cNvSpPr/>
          <p:nvPr/>
        </p:nvSpPr>
        <p:spPr>
          <a:xfrm flipH="1">
            <a:off x="9873222" y="3108591"/>
            <a:ext cx="940176" cy="253916"/>
          </a:xfrm>
          <a:prstGeom prst="rect">
            <a:avLst/>
          </a:prstGeom>
        </p:spPr>
        <p:txBody>
          <a:bodyPr wrap="square">
            <a:noAutofit/>
          </a:bodyPr>
          <a:lstStyle/>
          <a:p>
            <a:pPr algn="ctr" fontAlgn="ctr">
              <a:spcBef>
                <a:spcPts val="0"/>
              </a:spcBef>
              <a:spcAft>
                <a:spcPts val="0"/>
              </a:spcAft>
            </a:pPr>
            <a:r>
              <a:rPr lang="en-US" sz="105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 0/0/1.20</a:t>
            </a:r>
          </a:p>
        </p:txBody>
      </p:sp>
      <p:cxnSp>
        <p:nvCxnSpPr>
          <p:cNvPr id="138" name="Straight Connector 48"/>
          <p:cNvCxnSpPr/>
          <p:nvPr/>
        </p:nvCxnSpPr>
        <p:spPr>
          <a:xfrm flipH="1">
            <a:off x="8701970" y="2971838"/>
            <a:ext cx="432000" cy="0"/>
          </a:xfrm>
          <a:prstGeom prst="line">
            <a:avLst/>
          </a:prstGeom>
          <a:noFill/>
          <a:ln w="28575" cap="flat" cmpd="sng" algn="ctr">
            <a:solidFill>
              <a:srgbClr val="FFD17D"/>
            </a:solidFill>
            <a:prstDash val="sysDot"/>
            <a:miter lim="800000"/>
          </a:ln>
          <a:effectLst/>
        </p:spPr>
      </p:cxnSp>
      <p:sp>
        <p:nvSpPr>
          <p:cNvPr id="112" name="圆角矩形 111"/>
          <p:cNvSpPr/>
          <p:nvPr/>
        </p:nvSpPr>
        <p:spPr>
          <a:xfrm rot="16200000">
            <a:off x="7307839" y="2595933"/>
            <a:ext cx="902862" cy="1581583"/>
          </a:xfrm>
          <a:prstGeom prst="roundRect">
            <a:avLst>
              <a:gd name="adj" fmla="val 9599"/>
            </a:avLst>
          </a:prstGeom>
          <a:solidFill>
            <a:srgbClr val="00B0F0">
              <a:alpha val="5000"/>
            </a:srgbClr>
          </a:solidFill>
          <a:ln w="9525" cap="flat" cmpd="sng" algn="ctr">
            <a:solidFill>
              <a:srgbClr val="99DFF9"/>
            </a:solidFill>
            <a:prstDash val="solid"/>
          </a:ln>
          <a:effectLst/>
        </p:spPr>
        <p:txBody>
          <a:bodyPr wrap="square" rtlCol="0" anchor="ctr">
            <a:noAutofit/>
          </a:bodyPr>
          <a:lstStyle/>
          <a:p>
            <a:pPr algn="ctr" defTabSz="914400" fontAlgn="ctr">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4" name="圆角矩形 113"/>
          <p:cNvSpPr/>
          <p:nvPr/>
        </p:nvSpPr>
        <p:spPr>
          <a:xfrm rot="16200000">
            <a:off x="7307839" y="4707957"/>
            <a:ext cx="902862" cy="1581583"/>
          </a:xfrm>
          <a:prstGeom prst="roundRect">
            <a:avLst>
              <a:gd name="adj" fmla="val 7243"/>
            </a:avLst>
          </a:prstGeom>
          <a:solidFill>
            <a:srgbClr val="00B0F0">
              <a:alpha val="5000"/>
            </a:srgbClr>
          </a:solidFill>
          <a:ln w="9525" cap="flat" cmpd="sng" algn="ctr">
            <a:solidFill>
              <a:srgbClr val="99DFF9"/>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6" name="圆角矩形 115"/>
          <p:cNvSpPr/>
          <p:nvPr/>
        </p:nvSpPr>
        <p:spPr>
          <a:xfrm rot="16200000">
            <a:off x="7518981" y="4908399"/>
            <a:ext cx="444290" cy="722126"/>
          </a:xfrm>
          <a:prstGeom prst="roundRect">
            <a:avLst>
              <a:gd name="adj" fmla="val 7785"/>
            </a:avLst>
          </a:prstGeom>
          <a:noFill/>
          <a:ln w="9525" cap="flat" cmpd="sng" algn="ctr">
            <a:solidFill>
              <a:srgbClr val="00B0F0"/>
            </a:solidFill>
            <a:prstDash val="solid"/>
          </a:ln>
          <a:effectLst>
            <a:outerShdw blurRad="152400" dist="38100" dir="5400000" algn="t" rotWithShape="0">
              <a:prstClr val="black">
                <a:alpha val="12000"/>
              </a:prstClr>
            </a:outerShdw>
          </a:effectLst>
        </p:spPr>
        <p:txBody>
          <a:bodyPr wrap="square" rtlCol="0" anchor="ctr">
            <a:noAutofit/>
          </a:bodyPr>
          <a:lstStyle/>
          <a:p>
            <a:pPr algn="ctr" defTabSz="914400" fontAlgn="ctr">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7" name="圆角矩形 116"/>
          <p:cNvSpPr/>
          <p:nvPr/>
        </p:nvSpPr>
        <p:spPr>
          <a:xfrm>
            <a:off x="7561972" y="3737468"/>
            <a:ext cx="306410" cy="1385492"/>
          </a:xfrm>
          <a:prstGeom prst="roundRect">
            <a:avLst>
              <a:gd name="adj" fmla="val 4019"/>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0" name="矩形 119"/>
          <p:cNvSpPr/>
          <p:nvPr/>
        </p:nvSpPr>
        <p:spPr>
          <a:xfrm>
            <a:off x="7408842" y="2966950"/>
            <a:ext cx="663374"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sym typeface="Huawei Sans" panose="020C0503030203020204" pitchFamily="34" charset="0"/>
              </a:rPr>
              <a:t>R1</a:t>
            </a:r>
          </a:p>
        </p:txBody>
      </p:sp>
      <p:sp>
        <p:nvSpPr>
          <p:cNvPr id="121" name="矩形 120"/>
          <p:cNvSpPr/>
          <p:nvPr/>
        </p:nvSpPr>
        <p:spPr>
          <a:xfrm>
            <a:off x="7408842" y="5491608"/>
            <a:ext cx="663374" cy="307777"/>
          </a:xfrm>
          <a:prstGeom prst="rect">
            <a:avLst/>
          </a:prstGeom>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sym typeface="Huawei Sans" panose="020C0503030203020204" pitchFamily="34" charset="0"/>
              </a:rPr>
              <a:t>SW1</a:t>
            </a:r>
          </a:p>
        </p:txBody>
      </p:sp>
      <p:sp>
        <p:nvSpPr>
          <p:cNvPr id="125" name="矩形 124"/>
          <p:cNvSpPr/>
          <p:nvPr/>
        </p:nvSpPr>
        <p:spPr>
          <a:xfrm>
            <a:off x="7345979" y="5101615"/>
            <a:ext cx="813641" cy="415498"/>
          </a:xfrm>
          <a:prstGeom prst="rect">
            <a:avLst/>
          </a:prstGeom>
        </p:spPr>
        <p:txBody>
          <a:bodyPr wrap="square">
            <a:noAutofit/>
          </a:bodyPr>
          <a:lstStyle/>
          <a:p>
            <a:pPr algn="ctr" fontAlgn="ctr"/>
            <a:r>
              <a:rPr lang="en-US" sz="1050" dirty="0">
                <a:latin typeface="Huawei Sans" panose="020C0503030203020204" pitchFamily="34" charset="0"/>
                <a:ea typeface="方正兰亭黑简体" panose="02000000000000000000" pitchFamily="2" charset="-122"/>
                <a:sym typeface="Huawei Sans" panose="020C0503030203020204" pitchFamily="34" charset="0"/>
              </a:rPr>
              <a:t>Trunk</a:t>
            </a:r>
          </a:p>
          <a:p>
            <a:pPr algn="ctr" fontAlgn="ctr"/>
            <a:r>
              <a:rPr lang="en-US" sz="1050" dirty="0">
                <a:latin typeface="Huawei Sans" panose="020C0503030203020204" pitchFamily="34" charset="0"/>
                <a:ea typeface="方正兰亭黑简体" panose="02000000000000000000" pitchFamily="2" charset="-122"/>
                <a:sym typeface="Huawei Sans" panose="020C0503030203020204" pitchFamily="34" charset="0"/>
              </a:rPr>
              <a:t>GE 0/0/24</a:t>
            </a:r>
          </a:p>
        </p:txBody>
      </p:sp>
      <p:sp>
        <p:nvSpPr>
          <p:cNvPr id="126" name="Oval 5"/>
          <p:cNvSpPr/>
          <p:nvPr/>
        </p:nvSpPr>
        <p:spPr>
          <a:xfrm rot="16200000">
            <a:off x="7509424" y="3405488"/>
            <a:ext cx="409619" cy="479850"/>
          </a:xfrm>
          <a:prstGeom prst="ellipse">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29" name="直接连接符 128"/>
          <p:cNvCxnSpPr/>
          <p:nvPr/>
        </p:nvCxnSpPr>
        <p:spPr bwMode="auto">
          <a:xfrm rot="16200000">
            <a:off x="6990055" y="4484711"/>
            <a:ext cx="1268977" cy="0"/>
          </a:xfrm>
          <a:prstGeom prst="line">
            <a:avLst/>
          </a:prstGeom>
          <a:solidFill>
            <a:srgbClr val="FFFFCC"/>
          </a:solidFill>
          <a:ln w="28575" cap="flat" cmpd="sng" algn="ctr">
            <a:solidFill>
              <a:srgbClr val="FFD17D"/>
            </a:solidFill>
            <a:prstDash val="solid"/>
            <a:miter lim="800000"/>
          </a:ln>
          <a:effectLst/>
        </p:spPr>
      </p:cxnSp>
      <p:cxnSp>
        <p:nvCxnSpPr>
          <p:cNvPr id="130" name="直接连接符 129"/>
          <p:cNvCxnSpPr/>
          <p:nvPr/>
        </p:nvCxnSpPr>
        <p:spPr bwMode="auto">
          <a:xfrm rot="16200000" flipV="1">
            <a:off x="7166993" y="4470625"/>
            <a:ext cx="1283753" cy="13395"/>
          </a:xfrm>
          <a:prstGeom prst="line">
            <a:avLst/>
          </a:prstGeom>
          <a:solidFill>
            <a:srgbClr val="5B9BD5">
              <a:lumMod val="40000"/>
              <a:lumOff val="60000"/>
            </a:srgbClr>
          </a:solidFill>
          <a:ln w="28575" cap="flat" cmpd="sng" algn="ctr">
            <a:solidFill>
              <a:srgbClr val="00B0F0"/>
            </a:solidFill>
            <a:prstDash val="solid"/>
            <a:miter lim="800000"/>
          </a:ln>
          <a:effectLst/>
        </p:spPr>
      </p:cxnSp>
      <p:sp>
        <p:nvSpPr>
          <p:cNvPr id="131" name="Oval 8"/>
          <p:cNvSpPr/>
          <p:nvPr/>
        </p:nvSpPr>
        <p:spPr>
          <a:xfrm rot="16200000">
            <a:off x="7559941" y="3742690"/>
            <a:ext cx="119022" cy="139428"/>
          </a:xfrm>
          <a:prstGeom prst="ellipse">
            <a:avLst/>
          </a:prstGeom>
          <a:solidFill>
            <a:srgbClr val="FFFFCC"/>
          </a:solidFill>
          <a:ln w="28575" cap="flat" cmpd="sng" algn="ctr">
            <a:solidFill>
              <a:srgbClr val="FFD17D"/>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2" name="Oval 9"/>
          <p:cNvSpPr/>
          <p:nvPr/>
        </p:nvSpPr>
        <p:spPr>
          <a:xfrm rot="16200000">
            <a:off x="7734428" y="3741617"/>
            <a:ext cx="119022" cy="139428"/>
          </a:xfrm>
          <a:prstGeom prst="ellipse">
            <a:avLst/>
          </a:prstGeom>
          <a:solidFill>
            <a:srgbClr val="5B9BD5">
              <a:lumMod val="40000"/>
              <a:lumOff val="60000"/>
            </a:srgbClr>
          </a:solidFill>
          <a:ln w="28575" cap="flat" cmpd="sng" algn="ctr">
            <a:solidFill>
              <a:srgbClr val="00B0F0"/>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44" name="直接箭头连接符 143"/>
          <p:cNvCxnSpPr/>
          <p:nvPr/>
        </p:nvCxnSpPr>
        <p:spPr>
          <a:xfrm rot="16200000">
            <a:off x="7696672" y="4565527"/>
            <a:ext cx="763183" cy="0"/>
          </a:xfrm>
          <a:prstGeom prst="straightConnector1">
            <a:avLst/>
          </a:prstGeom>
          <a:ln w="28575">
            <a:solidFill>
              <a:srgbClr val="00B0F0"/>
            </a:solidFill>
            <a:prstDash val="sysDash"/>
            <a:headEnd type="triangle" w="med" len="med"/>
            <a:tailEnd type="non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p:nvPr/>
        </p:nvCxnSpPr>
        <p:spPr>
          <a:xfrm rot="16200000" flipH="1">
            <a:off x="7009340" y="4541609"/>
            <a:ext cx="741446" cy="0"/>
          </a:xfrm>
          <a:prstGeom prst="straightConnector1">
            <a:avLst/>
          </a:prstGeom>
          <a:ln w="28575">
            <a:solidFill>
              <a:srgbClr val="FFD17D"/>
            </a:solidFill>
            <a:headEnd type="triangle" w="med" len="med"/>
            <a:tailEnd type="non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flipH="1">
            <a:off x="6357273" y="2391270"/>
            <a:ext cx="433730" cy="0"/>
          </a:xfrm>
          <a:prstGeom prst="straightConnector1">
            <a:avLst/>
          </a:prstGeom>
          <a:ln w="28575">
            <a:solidFill>
              <a:srgbClr val="FFD17D"/>
            </a:solidFill>
            <a:headEnd type="triangle" w="med" len="med"/>
            <a:tailEnd type="non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147" name="TextBox 4"/>
          <p:cNvSpPr txBox="1"/>
          <p:nvPr/>
        </p:nvSpPr>
        <p:spPr>
          <a:xfrm>
            <a:off x="6791344" y="2247475"/>
            <a:ext cx="2080986" cy="276999"/>
          </a:xfrm>
          <a:prstGeom prst="rect">
            <a:avLst/>
          </a:prstGeom>
          <a:noFill/>
        </p:spPr>
        <p:txBody>
          <a:bodyPr wrap="square" rtlCol="0">
            <a:noAutofit/>
          </a:bodyPr>
          <a:lstStyle/>
          <a:p>
            <a:pPr defTabSz="914400" fontAlgn="ctr">
              <a:spcBef>
                <a:spcPct val="0"/>
              </a:spcBef>
              <a:spcAft>
                <a:spcPct val="0"/>
              </a:spcAft>
            </a:pPr>
            <a:r>
              <a:rPr lang="en-US" sz="1200">
                <a:latin typeface="Huawei Sans" panose="020C0503030203020204" pitchFamily="34" charset="0"/>
                <a:ea typeface="方正兰亭黑简体" panose="02000000000000000000" pitchFamily="2" charset="-122"/>
                <a:sym typeface="Huawei Sans" panose="020C0503030203020204" pitchFamily="34" charset="0"/>
              </a:rPr>
              <a:t>Packets carrying VLAN 10</a:t>
            </a:r>
          </a:p>
        </p:txBody>
      </p:sp>
      <p:cxnSp>
        <p:nvCxnSpPr>
          <p:cNvPr id="148" name="直接箭头连接符 147"/>
          <p:cNvCxnSpPr/>
          <p:nvPr/>
        </p:nvCxnSpPr>
        <p:spPr>
          <a:xfrm flipH="1">
            <a:off x="6357273" y="2656788"/>
            <a:ext cx="433730" cy="0"/>
          </a:xfrm>
          <a:prstGeom prst="straightConnector1">
            <a:avLst/>
          </a:prstGeom>
          <a:ln w="28575">
            <a:solidFill>
              <a:srgbClr val="00B0F0"/>
            </a:solidFill>
            <a:prstDash val="sysDash"/>
            <a:headEnd type="triangle" w="med" len="med"/>
            <a:tailEnd type="non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149" name="TextBox 4"/>
          <p:cNvSpPr txBox="1"/>
          <p:nvPr/>
        </p:nvSpPr>
        <p:spPr>
          <a:xfrm>
            <a:off x="6791343" y="2515684"/>
            <a:ext cx="2382391" cy="276999"/>
          </a:xfrm>
          <a:prstGeom prst="rect">
            <a:avLst/>
          </a:prstGeom>
          <a:noFill/>
        </p:spPr>
        <p:txBody>
          <a:bodyPr wrap="square" rtlCol="0">
            <a:noAutofit/>
          </a:bodyPr>
          <a:lstStyle/>
          <a:p>
            <a:pP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Packets carrying VLAN 20</a:t>
            </a:r>
          </a:p>
        </p:txBody>
      </p:sp>
      <p:sp>
        <p:nvSpPr>
          <p:cNvPr id="160" name="任意多边形 159"/>
          <p:cNvSpPr/>
          <p:nvPr/>
        </p:nvSpPr>
        <p:spPr>
          <a:xfrm>
            <a:off x="10870901" y="2976011"/>
            <a:ext cx="434340" cy="160020"/>
          </a:xfrm>
          <a:custGeom>
            <a:avLst/>
            <a:gdLst>
              <a:gd name="connsiteX0" fmla="*/ 0 w 434658"/>
              <a:gd name="connsiteY0" fmla="*/ 0 h 297180"/>
              <a:gd name="connsiteX1" fmla="*/ 434340 w 434658"/>
              <a:gd name="connsiteY1" fmla="*/ 160020 h 297180"/>
              <a:gd name="connsiteX2" fmla="*/ 76200 w 434658"/>
              <a:gd name="connsiteY2" fmla="*/ 297180 h 297180"/>
              <a:gd name="connsiteX0" fmla="*/ 0 w 434658"/>
              <a:gd name="connsiteY0" fmla="*/ 0 h 297180"/>
              <a:gd name="connsiteX1" fmla="*/ 434340 w 434658"/>
              <a:gd name="connsiteY1" fmla="*/ 160020 h 297180"/>
              <a:gd name="connsiteX2" fmla="*/ 76200 w 434658"/>
              <a:gd name="connsiteY2" fmla="*/ 297180 h 297180"/>
              <a:gd name="connsiteX0" fmla="*/ 0 w 434340"/>
              <a:gd name="connsiteY0" fmla="*/ 0 h 160020"/>
              <a:gd name="connsiteX1" fmla="*/ 434340 w 434340"/>
              <a:gd name="connsiteY1" fmla="*/ 160020 h 160020"/>
            </a:gdLst>
            <a:ahLst/>
            <a:cxnLst>
              <a:cxn ang="0">
                <a:pos x="connsiteX0" y="connsiteY0"/>
              </a:cxn>
              <a:cxn ang="0">
                <a:pos x="connsiteX1" y="connsiteY1"/>
              </a:cxn>
            </a:cxnLst>
            <a:rect l="l" t="t" r="r" b="b"/>
            <a:pathLst>
              <a:path w="434340" h="160020">
                <a:moveTo>
                  <a:pt x="0" y="0"/>
                </a:moveTo>
                <a:cubicBezTo>
                  <a:pt x="210820" y="55245"/>
                  <a:pt x="421640" y="110490"/>
                  <a:pt x="434340" y="160020"/>
                </a:cubicBezTo>
              </a:path>
            </a:pathLst>
          </a:custGeom>
          <a:ln w="28575">
            <a:solidFill>
              <a:srgbClr val="FFD17D"/>
            </a:solidFill>
            <a:headEnd type="none" w="med" len="med"/>
            <a:tailEnd type="non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2" name="任意多边形 161"/>
          <p:cNvSpPr/>
          <p:nvPr/>
        </p:nvSpPr>
        <p:spPr>
          <a:xfrm>
            <a:off x="10866753" y="3124716"/>
            <a:ext cx="438488" cy="167783"/>
          </a:xfrm>
          <a:custGeom>
            <a:avLst/>
            <a:gdLst>
              <a:gd name="connsiteX0" fmla="*/ 0 w 434658"/>
              <a:gd name="connsiteY0" fmla="*/ 0 h 297180"/>
              <a:gd name="connsiteX1" fmla="*/ 434340 w 434658"/>
              <a:gd name="connsiteY1" fmla="*/ 160020 h 297180"/>
              <a:gd name="connsiteX2" fmla="*/ 76200 w 434658"/>
              <a:gd name="connsiteY2" fmla="*/ 297180 h 297180"/>
              <a:gd name="connsiteX0" fmla="*/ 0 w 434658"/>
              <a:gd name="connsiteY0" fmla="*/ 0 h 297180"/>
              <a:gd name="connsiteX1" fmla="*/ 434340 w 434658"/>
              <a:gd name="connsiteY1" fmla="*/ 160020 h 297180"/>
              <a:gd name="connsiteX2" fmla="*/ 76200 w 434658"/>
              <a:gd name="connsiteY2" fmla="*/ 297180 h 297180"/>
              <a:gd name="connsiteX0" fmla="*/ 358140 w 358458"/>
              <a:gd name="connsiteY0" fmla="*/ 0 h 137160"/>
              <a:gd name="connsiteX1" fmla="*/ 0 w 358458"/>
              <a:gd name="connsiteY1" fmla="*/ 137160 h 137160"/>
            </a:gdLst>
            <a:ahLst/>
            <a:cxnLst>
              <a:cxn ang="0">
                <a:pos x="connsiteX0" y="connsiteY0"/>
              </a:cxn>
              <a:cxn ang="0">
                <a:pos x="connsiteX1" y="connsiteY1"/>
              </a:cxn>
            </a:cxnLst>
            <a:rect l="l" t="t" r="r" b="b"/>
            <a:pathLst>
              <a:path w="358458" h="137160">
                <a:moveTo>
                  <a:pt x="358140" y="0"/>
                </a:moveTo>
                <a:cubicBezTo>
                  <a:pt x="370840" y="49530"/>
                  <a:pt x="0" y="137160"/>
                  <a:pt x="0" y="137160"/>
                </a:cubicBezTo>
              </a:path>
            </a:pathLst>
          </a:custGeom>
          <a:ln w="28575">
            <a:solidFill>
              <a:srgbClr val="00B0F0"/>
            </a:solidFill>
            <a:prstDash val="sysDash"/>
            <a:headEnd type="none" w="med" len="med"/>
            <a:tailEnd type="arrow"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63" name="直接箭头连接符 162"/>
          <p:cNvCxnSpPr/>
          <p:nvPr/>
        </p:nvCxnSpPr>
        <p:spPr>
          <a:xfrm flipH="1">
            <a:off x="10290955" y="3448825"/>
            <a:ext cx="2186" cy="463395"/>
          </a:xfrm>
          <a:prstGeom prst="straightConnector1">
            <a:avLst/>
          </a:prstGeom>
          <a:ln w="28575">
            <a:solidFill>
              <a:srgbClr val="FFD17D"/>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858661" y="5654545"/>
            <a:ext cx="1646861" cy="646331"/>
          </a:xfrm>
          <a:prstGeom prst="rect">
            <a:avLst/>
          </a:prstGeom>
        </p:spPr>
        <p:txBody>
          <a:bodyPr wrap="square">
            <a:noAutofit/>
          </a:bodyPr>
          <a:lstStyle/>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192.168.10.2/24</a:t>
            </a:r>
          </a:p>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Default gateway: 192.168.10.254</a:t>
            </a:r>
          </a:p>
        </p:txBody>
      </p:sp>
      <p:sp>
        <p:nvSpPr>
          <p:cNvPr id="94" name="矩形 93"/>
          <p:cNvSpPr/>
          <p:nvPr/>
        </p:nvSpPr>
        <p:spPr>
          <a:xfrm>
            <a:off x="3122800" y="5654545"/>
            <a:ext cx="1938301" cy="646331"/>
          </a:xfrm>
          <a:prstGeom prst="rect">
            <a:avLst/>
          </a:prstGeom>
        </p:spPr>
        <p:txBody>
          <a:bodyPr wrap="square">
            <a:noAutofit/>
          </a:bodyPr>
          <a:lstStyle/>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192.168.20.2/24</a:t>
            </a:r>
          </a:p>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Default gateway: 192.168.20.254</a:t>
            </a:r>
          </a:p>
        </p:txBody>
      </p:sp>
      <p:sp>
        <p:nvSpPr>
          <p:cNvPr id="95" name="矩形 94"/>
          <p:cNvSpPr/>
          <p:nvPr/>
        </p:nvSpPr>
        <p:spPr>
          <a:xfrm>
            <a:off x="689196" y="4770059"/>
            <a:ext cx="1044116" cy="276999"/>
          </a:xfrm>
          <a:prstGeom prst="rect">
            <a:avLst/>
          </a:prstGeom>
          <a:effectLst>
            <a:outerShdw blurRad="152400" dist="38100" dir="5400000" algn="t" rotWithShape="0">
              <a:prstClr val="black">
                <a:alpha val="12000"/>
              </a:prstClr>
            </a:outerShdw>
          </a:effectLst>
        </p:spPr>
        <p:txBody>
          <a:bodyPr wrap="square">
            <a:noAutofit/>
          </a:bodyPr>
          <a:lstStyle/>
          <a:p>
            <a:pPr algn="r" fontAlgn="ctr"/>
            <a:r>
              <a:rPr lang="en-US" sz="120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0/0/1</a:t>
            </a:r>
          </a:p>
        </p:txBody>
      </p:sp>
      <p:sp>
        <p:nvSpPr>
          <p:cNvPr id="96" name="矩形 95"/>
          <p:cNvSpPr/>
          <p:nvPr/>
        </p:nvSpPr>
        <p:spPr>
          <a:xfrm>
            <a:off x="3776821" y="4770059"/>
            <a:ext cx="1044116" cy="276999"/>
          </a:xfrm>
          <a:prstGeom prst="rect">
            <a:avLst/>
          </a:prstGeom>
          <a:effectLst>
            <a:outerShdw blurRad="152400" dist="38100" dir="5400000" algn="t" rotWithShape="0">
              <a:prstClr val="black">
                <a:alpha val="12000"/>
              </a:prstClr>
            </a:outerShdw>
          </a:effectLst>
        </p:spPr>
        <p:txBody>
          <a:bodyPr wrap="square">
            <a:noAutofit/>
          </a:bodyPr>
          <a:lstStyle/>
          <a:p>
            <a:pPr algn="r" fontAlgn="ctr"/>
            <a:r>
              <a:rPr lang="en-US" sz="12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0/0/2</a:t>
            </a:r>
          </a:p>
        </p:txBody>
      </p:sp>
      <p:cxnSp>
        <p:nvCxnSpPr>
          <p:cNvPr id="133" name="Straight Connector 49"/>
          <p:cNvCxnSpPr>
            <a:stCxn id="126" idx="1"/>
          </p:cNvCxnSpPr>
          <p:nvPr/>
        </p:nvCxnSpPr>
        <p:spPr>
          <a:xfrm flipV="1">
            <a:off x="7544581" y="2966051"/>
            <a:ext cx="1174858" cy="824185"/>
          </a:xfrm>
          <a:prstGeom prst="line">
            <a:avLst/>
          </a:prstGeom>
          <a:noFill/>
          <a:ln w="28575" cap="flat" cmpd="sng" algn="ctr">
            <a:solidFill>
              <a:srgbClr val="FFD17D"/>
            </a:solidFill>
            <a:prstDash val="sysDot"/>
            <a:miter lim="800000"/>
          </a:ln>
          <a:effectLst/>
        </p:spPr>
      </p:cxnSp>
      <p:cxnSp>
        <p:nvCxnSpPr>
          <p:cNvPr id="139" name="Straight Connector 49"/>
          <p:cNvCxnSpPr>
            <a:stCxn id="132" idx="3"/>
          </p:cNvCxnSpPr>
          <p:nvPr/>
        </p:nvCxnSpPr>
        <p:spPr>
          <a:xfrm flipV="1">
            <a:off x="7843234" y="3217039"/>
            <a:ext cx="925850" cy="636373"/>
          </a:xfrm>
          <a:prstGeom prst="line">
            <a:avLst/>
          </a:prstGeom>
          <a:noFill/>
          <a:ln w="28575" cap="flat" cmpd="sng" algn="ctr">
            <a:solidFill>
              <a:srgbClr val="00B0F0"/>
            </a:solidFill>
            <a:prstDash val="sysDot"/>
            <a:miter lim="800000"/>
          </a:ln>
          <a:effectLst/>
        </p:spPr>
      </p:cxnSp>
      <p:sp>
        <p:nvSpPr>
          <p:cNvPr id="81" name="下箭头 63"/>
          <p:cNvSpPr/>
          <p:nvPr/>
        </p:nvSpPr>
        <p:spPr>
          <a:xfrm rot="5400000" flipV="1">
            <a:off x="5466063" y="3693846"/>
            <a:ext cx="829759" cy="773580"/>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F2CC"/>
              </a:gs>
              <a:gs pos="100000">
                <a:schemeClr val="bg1">
                  <a:alpha val="0"/>
                </a:schemeClr>
              </a:gs>
            </a:gsLst>
            <a:lin ang="16200000" scaled="1"/>
            <a:tileRect/>
          </a:gradFill>
          <a:ln w="19050">
            <a:gradFill flip="none" rotWithShape="1">
              <a:gsLst>
                <a:gs pos="100000">
                  <a:schemeClr val="bg1">
                    <a:lumMod val="100000"/>
                    <a:alpha val="0"/>
                  </a:schemeClr>
                </a:gs>
                <a:gs pos="31000">
                  <a:srgbClr val="FFD17D"/>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燕尾形 77"/>
          <p:cNvSpPr/>
          <p:nvPr/>
        </p:nvSpPr>
        <p:spPr bwMode="auto">
          <a:xfrm>
            <a:off x="8829690" y="34216"/>
            <a:ext cx="1791951" cy="348480"/>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ctr">
              <a:lnSpc>
                <a:spcPct val="90000"/>
              </a:lnSpc>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Using Physical Interfaces</a:t>
            </a:r>
          </a:p>
        </p:txBody>
      </p:sp>
      <p:sp>
        <p:nvSpPr>
          <p:cNvPr id="79" name="燕尾形 78"/>
          <p:cNvSpPr/>
          <p:nvPr/>
        </p:nvSpPr>
        <p:spPr bwMode="auto">
          <a:xfrm>
            <a:off x="10473168" y="34216"/>
            <a:ext cx="1554848" cy="34848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ctr">
              <a:lnSpc>
                <a:spcPct val="90000"/>
              </a:lnSpc>
            </a:pPr>
            <a:r>
              <a:rPr 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Using Sub-interfaces</a:t>
            </a:r>
          </a:p>
        </p:txBody>
      </p:sp>
    </p:spTree>
    <p:extLst>
      <p:ext uri="{BB962C8B-B14F-4D97-AF65-F5344CB8AC3E}">
        <p14:creationId xmlns:p14="http://schemas.microsoft.com/office/powerpoint/2010/main" val="605483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dirty="0" smtClean="0">
                <a:latin typeface="Huawei Sans" panose="020C0503030203020204" pitchFamily="34" charset="0"/>
                <a:ea typeface="方正兰亭黑简体" panose="02000000000000000000" pitchFamily="2" charset="-122"/>
                <a:sym typeface="Huawei Sans" panose="020C0503030203020204" pitchFamily="34" charset="0"/>
              </a:rPr>
              <a:t>E</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xample for Configuring </a:t>
            </a:r>
            <a:r>
              <a:rPr lang="en-US" dirty="0" smtClean="0">
                <a:latin typeface="Huawei Sans" panose="020C0503030203020204" pitchFamily="34" charset="0"/>
                <a:ea typeface="方正兰亭黑简体" panose="02000000000000000000" pitchFamily="2" charset="-122"/>
                <a:sym typeface="Huawei Sans" panose="020C0503030203020204" pitchFamily="34" charset="0"/>
              </a:rPr>
              <a:t>Sub-interfaces</a:t>
            </a: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矩形 90"/>
          <p:cNvSpPr/>
          <p:nvPr/>
        </p:nvSpPr>
        <p:spPr bwMode="auto">
          <a:xfrm>
            <a:off x="5951187" y="1586493"/>
            <a:ext cx="5025344" cy="1299657"/>
          </a:xfrm>
          <a:prstGeom prst="rect">
            <a:avLst/>
          </a:prstGeom>
          <a:solidFill>
            <a:srgbClr val="00B0F0">
              <a:alpha val="5000"/>
            </a:srgbClr>
          </a:solidFill>
          <a:ln>
            <a:solidFill>
              <a:srgbClr val="99DFF9"/>
            </a:solidFill>
          </a:ln>
        </p:spPr>
        <p:txBody>
          <a:bodyPr wrap="square" rtlCol="0" anchor="ctr">
            <a:noAutofit/>
          </a:bodyPr>
          <a:lstStyle/>
          <a:p>
            <a:pPr fontAlgn="ctr">
              <a:lnSpc>
                <a:spcPct val="1200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[R1]interface GigabitEthernet0/0/1.10</a:t>
            </a:r>
          </a:p>
          <a:p>
            <a:pPr fontAlgn="ctr">
              <a:lnSpc>
                <a:spcPct val="1200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[R1-GigabitEthernet0/0/1.10]dot1q termination vid 10</a:t>
            </a:r>
          </a:p>
          <a:p>
            <a:pPr fontAlgn="ctr">
              <a:lnSpc>
                <a:spcPct val="1200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[R1-GigabitEthernet0/0/1.10]</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 192.168.10.254 24</a:t>
            </a:r>
          </a:p>
          <a:p>
            <a:pPr fontAlgn="ctr">
              <a:lnSpc>
                <a:spcPct val="1200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[R1-GigabitEthernet0/0/1.10]</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arp</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broadcast enable</a:t>
            </a:r>
          </a:p>
        </p:txBody>
      </p:sp>
      <p:sp>
        <p:nvSpPr>
          <p:cNvPr id="92" name="矩形 91"/>
          <p:cNvSpPr/>
          <p:nvPr/>
        </p:nvSpPr>
        <p:spPr bwMode="auto">
          <a:xfrm>
            <a:off x="6007176" y="5005469"/>
            <a:ext cx="4969355" cy="1299657"/>
          </a:xfrm>
          <a:prstGeom prst="rect">
            <a:avLst/>
          </a:prstGeom>
          <a:solidFill>
            <a:srgbClr val="00B0F0">
              <a:alpha val="5000"/>
            </a:srgbClr>
          </a:solidFill>
          <a:ln>
            <a:solidFill>
              <a:srgbClr val="99DFF9"/>
            </a:solidFill>
          </a:ln>
        </p:spPr>
        <p:txBody>
          <a:bodyPr wrap="square" rtlCol="0" anchor="ctr">
            <a:noAutofit/>
          </a:bodyPr>
          <a:lstStyle/>
          <a:p>
            <a:pPr fontAlgn="ctr">
              <a:lnSpc>
                <a:spcPct val="1200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[R1]interface GigabitEthernet0/0/1.20</a:t>
            </a:r>
          </a:p>
          <a:p>
            <a:pPr fontAlgn="ctr">
              <a:lnSpc>
                <a:spcPct val="1200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[R1-GigabitEthernet0/0/1.20]dot1q termination vid 20</a:t>
            </a:r>
          </a:p>
          <a:p>
            <a:pPr fontAlgn="ctr">
              <a:lnSpc>
                <a:spcPct val="1200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[R1-GigabitEthernet0/0/1.20]</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 192.168.20.254 24</a:t>
            </a:r>
          </a:p>
          <a:p>
            <a:pPr fontAlgn="ctr">
              <a:lnSpc>
                <a:spcPct val="1200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[R1-GigabitEthernet0/0/1.20]</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arp</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broadcast enable</a:t>
            </a:r>
          </a:p>
        </p:txBody>
      </p:sp>
      <p:sp>
        <p:nvSpPr>
          <p:cNvPr id="97" name="文本框 96"/>
          <p:cNvSpPr txBox="1"/>
          <p:nvPr/>
        </p:nvSpPr>
        <p:spPr bwMode="auto">
          <a:xfrm>
            <a:off x="7121328" y="3171433"/>
            <a:ext cx="4165446" cy="153236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fontAlgn="auto">
              <a:lnSpc>
                <a:spcPts val="2200"/>
              </a:lnSpc>
              <a:spcBef>
                <a:spcPts val="0"/>
              </a:spcBef>
              <a:spcAft>
                <a:spcPts val="0"/>
              </a:spcAft>
              <a:defRPr sz="1600">
                <a:solidFill>
                  <a:srgbClr val="C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lnSpc>
                <a:spcPct val="100000"/>
              </a:lnSpc>
            </a:pP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The VLAN IDs to be terminated need to be configured on the sub-interfaces.</a:t>
            </a:r>
          </a:p>
          <a:p>
            <a:pPr fontAlgn="ctr">
              <a:lnSpc>
                <a:spcPct val="100000"/>
              </a:lnSpc>
            </a:pP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The router selects proper sub-interfaces based on the VLAN IDs of the received packets. (The sub-interfaces accept tagged packets.)</a:t>
            </a:r>
          </a:p>
          <a:p>
            <a:pPr fontAlgn="ctr">
              <a:lnSpc>
                <a:spcPct val="100000"/>
              </a:lnSpc>
            </a:pP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The packets sent by the sub-interfaces carry the configured termination VLAN IDs.</a:t>
            </a:r>
          </a:p>
        </p:txBody>
      </p:sp>
      <p:sp>
        <p:nvSpPr>
          <p:cNvPr id="73" name="圆角矩形 72"/>
          <p:cNvSpPr/>
          <p:nvPr/>
        </p:nvSpPr>
        <p:spPr>
          <a:xfrm rot="16200000">
            <a:off x="2507232" y="1821364"/>
            <a:ext cx="1208614" cy="1807311"/>
          </a:xfrm>
          <a:prstGeom prst="roundRect">
            <a:avLst>
              <a:gd name="adj" fmla="val 9599"/>
            </a:avLst>
          </a:prstGeom>
          <a:solidFill>
            <a:srgbClr val="00B0F0">
              <a:alpha val="5000"/>
            </a:srgbClr>
          </a:solidFill>
          <a:ln w="9525" cap="flat" cmpd="sng" algn="ctr">
            <a:solidFill>
              <a:srgbClr val="99DFF9"/>
            </a:solidFill>
            <a:prstDash val="solid"/>
          </a:ln>
          <a:effectLst/>
        </p:spPr>
        <p:txBody>
          <a:bodyPr wrap="square" rtlCol="0" anchor="ctr">
            <a:noAutofit/>
          </a:bodyPr>
          <a:lstStyle/>
          <a:p>
            <a:pPr algn="ctr" defTabSz="914400" fontAlgn="ctr">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矩形 88"/>
          <p:cNvSpPr/>
          <p:nvPr/>
        </p:nvSpPr>
        <p:spPr>
          <a:xfrm>
            <a:off x="2010597" y="2547596"/>
            <a:ext cx="888024" cy="338554"/>
          </a:xfrm>
          <a:prstGeom prst="rect">
            <a:avLst/>
          </a:prstGeom>
        </p:spPr>
        <p:txBody>
          <a:bodyPr wrap="square">
            <a:noAutofit/>
          </a:bodyPr>
          <a:lstStyle/>
          <a:p>
            <a:pPr algn="ctr" fontAlgn="ctr"/>
            <a:r>
              <a:rPr lang="en-US" sz="1600" b="1">
                <a:latin typeface="Huawei Sans" panose="020C0503030203020204" pitchFamily="34" charset="0"/>
                <a:ea typeface="方正兰亭黑简体" panose="02000000000000000000" pitchFamily="2" charset="-122"/>
                <a:sym typeface="Huawei Sans" panose="020C0503030203020204" pitchFamily="34" charset="0"/>
              </a:rPr>
              <a:t>R1</a:t>
            </a:r>
          </a:p>
        </p:txBody>
      </p:sp>
      <p:sp>
        <p:nvSpPr>
          <p:cNvPr id="90" name="圆角矩形 89"/>
          <p:cNvSpPr/>
          <p:nvPr/>
        </p:nvSpPr>
        <p:spPr>
          <a:xfrm rot="16200000">
            <a:off x="2507231" y="4640299"/>
            <a:ext cx="1208614" cy="1807311"/>
          </a:xfrm>
          <a:prstGeom prst="roundRect">
            <a:avLst>
              <a:gd name="adj" fmla="val 7243"/>
            </a:avLst>
          </a:prstGeom>
          <a:solidFill>
            <a:srgbClr val="00B0F0">
              <a:alpha val="5000"/>
            </a:srgbClr>
          </a:solidFill>
          <a:ln w="9525" cap="flat" cmpd="sng" algn="ctr">
            <a:solidFill>
              <a:srgbClr val="99DFF9"/>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圆角矩形 70"/>
          <p:cNvSpPr/>
          <p:nvPr/>
        </p:nvSpPr>
        <p:spPr>
          <a:xfrm rot="16200000">
            <a:off x="2904848" y="4767487"/>
            <a:ext cx="480862" cy="825190"/>
          </a:xfrm>
          <a:prstGeom prst="roundRect">
            <a:avLst>
              <a:gd name="adj" fmla="val 7785"/>
            </a:avLst>
          </a:prstGeom>
          <a:noFill/>
          <a:ln w="9525" cap="flat" cmpd="sng" algn="ctr">
            <a:solidFill>
              <a:srgbClr val="00B0F0"/>
            </a:solidFill>
            <a:prstDash val="solid"/>
          </a:ln>
          <a:effectLst>
            <a:outerShdw blurRad="152400" dist="38100" dir="5400000" algn="t" rotWithShape="0">
              <a:prstClr val="black">
                <a:alpha val="12000"/>
              </a:prstClr>
            </a:outerShdw>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0" name="矩形 99"/>
          <p:cNvSpPr/>
          <p:nvPr/>
        </p:nvSpPr>
        <p:spPr>
          <a:xfrm>
            <a:off x="2669850" y="5550361"/>
            <a:ext cx="888024" cy="338554"/>
          </a:xfrm>
          <a:prstGeom prst="rect">
            <a:avLst/>
          </a:prstGeom>
        </p:spPr>
        <p:txBody>
          <a:bodyPr wrap="square">
            <a:noAutofit/>
          </a:bodyPr>
          <a:lstStyle/>
          <a:p>
            <a:pPr algn="ctr" fontAlgn="ctr"/>
            <a:r>
              <a:rPr lang="en-US" sz="1600" b="1">
                <a:latin typeface="Huawei Sans" panose="020C0503030203020204" pitchFamily="34" charset="0"/>
                <a:ea typeface="方正兰亭黑简体" panose="02000000000000000000" pitchFamily="2" charset="-122"/>
                <a:sym typeface="Huawei Sans" panose="020C0503030203020204" pitchFamily="34" charset="0"/>
              </a:rPr>
              <a:t>SW1</a:t>
            </a:r>
          </a:p>
        </p:txBody>
      </p:sp>
      <p:sp>
        <p:nvSpPr>
          <p:cNvPr id="72" name="矩形 71"/>
          <p:cNvSpPr/>
          <p:nvPr/>
        </p:nvSpPr>
        <p:spPr>
          <a:xfrm>
            <a:off x="2732684" y="4958848"/>
            <a:ext cx="888024" cy="461665"/>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Trunk GE0/0/24</a:t>
            </a:r>
          </a:p>
        </p:txBody>
      </p:sp>
      <p:sp>
        <p:nvSpPr>
          <p:cNvPr id="27" name="圆角矩形 26"/>
          <p:cNvSpPr/>
          <p:nvPr/>
        </p:nvSpPr>
        <p:spPr>
          <a:xfrm>
            <a:off x="2949529" y="3150784"/>
            <a:ext cx="350142" cy="1854685"/>
          </a:xfrm>
          <a:prstGeom prst="roundRect">
            <a:avLst>
              <a:gd name="adj" fmla="val 4019"/>
            </a:avLst>
          </a:prstGeom>
          <a:solidFill>
            <a:srgbClr val="00B0F0">
              <a:alpha val="5000"/>
            </a:srgbClr>
          </a:solidFill>
          <a:ln w="9525" cap="flat" cmpd="sng" algn="ctr">
            <a:solidFill>
              <a:srgbClr val="99DFF9"/>
            </a:solidFill>
            <a:prstDash val="solid"/>
            <a:miter lim="800000"/>
          </a:ln>
          <a:effectLst/>
        </p:spPr>
        <p:txBody>
          <a:bodyPr wrap="square" rtlCol="0" anchor="ctr">
            <a:noAutofit/>
          </a:bodyPr>
          <a:lstStyle/>
          <a:p>
            <a:pPr algn="ctr" defTabSz="914400" fontAlgn="ctr"/>
            <a:endParaRPr lang="zh-CN" altLang="en-US"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Oval 5"/>
          <p:cNvSpPr/>
          <p:nvPr/>
        </p:nvSpPr>
        <p:spPr>
          <a:xfrm rot="16200000">
            <a:off x="2849355" y="2753387"/>
            <a:ext cx="548336" cy="548336"/>
          </a:xfrm>
          <a:prstGeom prst="ellipse">
            <a:avLst/>
          </a:prstGeom>
          <a:solidFill>
            <a:srgbClr val="00B0F0">
              <a:alpha val="5000"/>
            </a:srgbClr>
          </a:solidFill>
          <a:ln w="28575" cap="flat" cmpd="sng" algn="ctr">
            <a:solidFill>
              <a:srgbClr val="99DFF9"/>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4" name="组合 13"/>
          <p:cNvGrpSpPr/>
          <p:nvPr/>
        </p:nvGrpSpPr>
        <p:grpSpPr>
          <a:xfrm>
            <a:off x="3140343" y="3171434"/>
            <a:ext cx="159328" cy="1829000"/>
            <a:chOff x="3116876" y="2906800"/>
            <a:chExt cx="159328" cy="1829000"/>
          </a:xfrm>
        </p:grpSpPr>
        <p:cxnSp>
          <p:nvCxnSpPr>
            <p:cNvPr id="29" name="直接连接符 28"/>
            <p:cNvCxnSpPr/>
            <p:nvPr/>
          </p:nvCxnSpPr>
          <p:spPr bwMode="auto">
            <a:xfrm rot="16200000">
              <a:off x="2353002" y="3886444"/>
              <a:ext cx="1698713" cy="0"/>
            </a:xfrm>
            <a:prstGeom prst="line">
              <a:avLst/>
            </a:prstGeom>
            <a:solidFill>
              <a:srgbClr val="FFFFCC"/>
            </a:solidFill>
            <a:ln w="25400" cap="flat" cmpd="sng" algn="ctr">
              <a:solidFill>
                <a:srgbClr val="FFD17D"/>
              </a:solidFill>
              <a:prstDash val="solid"/>
              <a:miter lim="800000"/>
            </a:ln>
            <a:effectLst/>
          </p:spPr>
        </p:cxnSp>
        <p:sp>
          <p:nvSpPr>
            <p:cNvPr id="31" name="Oval 8"/>
            <p:cNvSpPr/>
            <p:nvPr/>
          </p:nvSpPr>
          <p:spPr>
            <a:xfrm rot="16200000">
              <a:off x="3116876" y="2906800"/>
              <a:ext cx="159328" cy="159328"/>
            </a:xfrm>
            <a:prstGeom prst="ellipse">
              <a:avLst/>
            </a:prstGeom>
            <a:solidFill>
              <a:srgbClr val="FFFFCC"/>
            </a:solidFill>
            <a:ln w="25400" cap="flat" cmpd="sng" algn="ctr">
              <a:solidFill>
                <a:srgbClr val="FFD17D"/>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5" name="组合 14"/>
          <p:cNvGrpSpPr/>
          <p:nvPr/>
        </p:nvGrpSpPr>
        <p:grpSpPr>
          <a:xfrm>
            <a:off x="2969211" y="3169998"/>
            <a:ext cx="159328" cy="1830437"/>
            <a:chOff x="3348919" y="2905364"/>
            <a:chExt cx="159328" cy="1830437"/>
          </a:xfrm>
        </p:grpSpPr>
        <p:cxnSp>
          <p:nvCxnSpPr>
            <p:cNvPr id="30" name="直接连接符 29"/>
            <p:cNvCxnSpPr/>
            <p:nvPr/>
          </p:nvCxnSpPr>
          <p:spPr bwMode="auto">
            <a:xfrm rot="16200000" flipV="1">
              <a:off x="2553745" y="3868901"/>
              <a:ext cx="1718493" cy="15307"/>
            </a:xfrm>
            <a:prstGeom prst="line">
              <a:avLst/>
            </a:prstGeom>
            <a:solidFill>
              <a:srgbClr val="5B9BD5">
                <a:lumMod val="40000"/>
                <a:lumOff val="60000"/>
              </a:srgbClr>
            </a:solidFill>
            <a:ln w="25400" cap="flat" cmpd="sng" algn="ctr">
              <a:solidFill>
                <a:srgbClr val="00B0F0"/>
              </a:solidFill>
              <a:prstDash val="solid"/>
              <a:miter lim="800000"/>
            </a:ln>
            <a:effectLst/>
          </p:spPr>
        </p:cxnSp>
        <p:sp>
          <p:nvSpPr>
            <p:cNvPr id="32" name="Oval 9"/>
            <p:cNvSpPr/>
            <p:nvPr/>
          </p:nvSpPr>
          <p:spPr>
            <a:xfrm rot="16200000">
              <a:off x="3348919" y="2905364"/>
              <a:ext cx="159328" cy="159328"/>
            </a:xfrm>
            <a:prstGeom prst="ellipse">
              <a:avLst/>
            </a:prstGeom>
            <a:solidFill>
              <a:srgbClr val="5B9BD5">
                <a:lumMod val="40000"/>
                <a:lumOff val="60000"/>
              </a:srgbClr>
            </a:solidFill>
            <a:ln w="25400" cap="flat" cmpd="sng" algn="ctr">
              <a:solidFill>
                <a:srgbClr val="00B0F0"/>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65" name="Straight Connector 49"/>
          <p:cNvCxnSpPr>
            <a:stCxn id="31" idx="4"/>
          </p:cNvCxnSpPr>
          <p:nvPr/>
        </p:nvCxnSpPr>
        <p:spPr>
          <a:xfrm>
            <a:off x="3299671" y="3251098"/>
            <a:ext cx="874482" cy="513329"/>
          </a:xfrm>
          <a:prstGeom prst="line">
            <a:avLst/>
          </a:prstGeom>
          <a:noFill/>
          <a:ln w="25400" cap="flat" cmpd="sng" algn="ctr">
            <a:solidFill>
              <a:srgbClr val="FFD17D"/>
            </a:solidFill>
            <a:prstDash val="sysDot"/>
            <a:miter lim="800000"/>
          </a:ln>
          <a:effectLst/>
        </p:spPr>
      </p:cxnSp>
      <p:cxnSp>
        <p:nvCxnSpPr>
          <p:cNvPr id="66" name="Straight Connector 50"/>
          <p:cNvCxnSpPr/>
          <p:nvPr/>
        </p:nvCxnSpPr>
        <p:spPr>
          <a:xfrm>
            <a:off x="4281701" y="4044622"/>
            <a:ext cx="892860" cy="0"/>
          </a:xfrm>
          <a:prstGeom prst="line">
            <a:avLst/>
          </a:prstGeom>
          <a:noFill/>
          <a:ln w="25400" cap="flat" cmpd="sng" algn="ctr">
            <a:solidFill>
              <a:srgbClr val="00B0F0"/>
            </a:solidFill>
            <a:prstDash val="sysDot"/>
            <a:miter lim="800000"/>
          </a:ln>
          <a:effectLst/>
        </p:spPr>
      </p:cxnSp>
      <p:sp>
        <p:nvSpPr>
          <p:cNvPr id="67" name="Can 56"/>
          <p:cNvSpPr/>
          <p:nvPr/>
        </p:nvSpPr>
        <p:spPr>
          <a:xfrm rot="16200000" flipV="1">
            <a:off x="5095437" y="3398059"/>
            <a:ext cx="606811" cy="1031663"/>
          </a:xfrm>
          <a:prstGeom prst="can">
            <a:avLst>
              <a:gd name="adj" fmla="val 41596"/>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Rectangle 63"/>
          <p:cNvSpPr/>
          <p:nvPr/>
        </p:nvSpPr>
        <p:spPr>
          <a:xfrm>
            <a:off x="4818493" y="3736845"/>
            <a:ext cx="934872" cy="307777"/>
          </a:xfrm>
          <a:prstGeom prst="rect">
            <a:avLst/>
          </a:prstGeom>
        </p:spPr>
        <p:txBody>
          <a:bodyPr wrap="square">
            <a:noAutofit/>
          </a:bodyPr>
          <a:lstStyle/>
          <a:p>
            <a:pPr algn="ctr" fontAlgn="ctr">
              <a:spcBef>
                <a:spcPts val="0"/>
              </a:spcBef>
              <a:spcAft>
                <a:spcPts val="0"/>
              </a:spcAft>
            </a:pPr>
            <a:r>
              <a:rPr 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 0/0/1</a:t>
            </a:r>
          </a:p>
        </p:txBody>
      </p:sp>
      <p:sp>
        <p:nvSpPr>
          <p:cNvPr id="68" name="Can 59"/>
          <p:cNvSpPr/>
          <p:nvPr/>
        </p:nvSpPr>
        <p:spPr>
          <a:xfrm rot="16200000" flipV="1">
            <a:off x="6143931" y="3327748"/>
            <a:ext cx="206298" cy="954437"/>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Rectangle 60"/>
          <p:cNvSpPr/>
          <p:nvPr/>
        </p:nvSpPr>
        <p:spPr>
          <a:xfrm flipH="1">
            <a:off x="5742046" y="3683522"/>
            <a:ext cx="959029" cy="253916"/>
          </a:xfrm>
          <a:prstGeom prst="rect">
            <a:avLst/>
          </a:prstGeom>
        </p:spPr>
        <p:txBody>
          <a:bodyPr wrap="square">
            <a:noAutofit/>
          </a:bodyPr>
          <a:lstStyle/>
          <a:p>
            <a:pPr algn="ctr" fontAlgn="ctr">
              <a:spcBef>
                <a:spcPts val="0"/>
              </a:spcBef>
              <a:spcAft>
                <a:spcPts val="0"/>
              </a:spcAft>
            </a:pPr>
            <a:r>
              <a:rPr lang="en-US" sz="105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 0/0/1.10</a:t>
            </a:r>
          </a:p>
        </p:txBody>
      </p:sp>
      <p:sp>
        <p:nvSpPr>
          <p:cNvPr id="80" name="Can 64"/>
          <p:cNvSpPr/>
          <p:nvPr/>
        </p:nvSpPr>
        <p:spPr>
          <a:xfrm rot="16200000" flipV="1">
            <a:off x="6143931" y="3564924"/>
            <a:ext cx="206298" cy="954437"/>
          </a:xfrm>
          <a:prstGeom prst="can">
            <a:avLst>
              <a:gd name="adj" fmla="val 55435"/>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Rectangle 65"/>
          <p:cNvSpPr/>
          <p:nvPr/>
        </p:nvSpPr>
        <p:spPr>
          <a:xfrm flipH="1">
            <a:off x="5742046" y="3920698"/>
            <a:ext cx="959029" cy="253916"/>
          </a:xfrm>
          <a:prstGeom prst="rect">
            <a:avLst/>
          </a:prstGeom>
        </p:spPr>
        <p:txBody>
          <a:bodyPr wrap="square">
            <a:noAutofit/>
          </a:bodyPr>
          <a:lstStyle/>
          <a:p>
            <a:pPr algn="ctr" fontAlgn="ctr">
              <a:spcBef>
                <a:spcPts val="0"/>
              </a:spcBef>
              <a:spcAft>
                <a:spcPts val="0"/>
              </a:spcAft>
            </a:pPr>
            <a:r>
              <a:rPr lang="en-US" sz="105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 0/0/1.20</a:t>
            </a:r>
          </a:p>
        </p:txBody>
      </p:sp>
      <p:cxnSp>
        <p:nvCxnSpPr>
          <p:cNvPr id="64" name="Straight Connector 48"/>
          <p:cNvCxnSpPr/>
          <p:nvPr/>
        </p:nvCxnSpPr>
        <p:spPr>
          <a:xfrm flipH="1">
            <a:off x="4174153" y="3764427"/>
            <a:ext cx="708858" cy="0"/>
          </a:xfrm>
          <a:prstGeom prst="line">
            <a:avLst/>
          </a:prstGeom>
          <a:noFill/>
          <a:ln w="28575" cap="flat" cmpd="sng" algn="ctr">
            <a:solidFill>
              <a:srgbClr val="FFD17D"/>
            </a:solidFill>
            <a:prstDash val="sysDot"/>
            <a:miter lim="800000"/>
          </a:ln>
          <a:effectLst/>
        </p:spPr>
      </p:cxnSp>
      <p:cxnSp>
        <p:nvCxnSpPr>
          <p:cNvPr id="86" name="Straight Connector 49"/>
          <p:cNvCxnSpPr>
            <a:stCxn id="32" idx="2"/>
          </p:cNvCxnSpPr>
          <p:nvPr/>
        </p:nvCxnSpPr>
        <p:spPr>
          <a:xfrm>
            <a:off x="3048875" y="3329326"/>
            <a:ext cx="1256797" cy="715296"/>
          </a:xfrm>
          <a:prstGeom prst="line">
            <a:avLst/>
          </a:prstGeom>
          <a:noFill/>
          <a:ln w="28575" cap="flat" cmpd="sng" algn="ctr">
            <a:solidFill>
              <a:srgbClr val="00B0F0"/>
            </a:solidFill>
            <a:prstDash val="sysDot"/>
            <a:miter lim="800000"/>
          </a:ln>
          <a:effectLst/>
        </p:spPr>
      </p:cxnSp>
      <p:cxnSp>
        <p:nvCxnSpPr>
          <p:cNvPr id="88" name="直接箭头连接符 87"/>
          <p:cNvCxnSpPr/>
          <p:nvPr/>
        </p:nvCxnSpPr>
        <p:spPr>
          <a:xfrm flipV="1">
            <a:off x="6701075" y="2886150"/>
            <a:ext cx="0" cy="724335"/>
          </a:xfrm>
          <a:prstGeom prst="straightConnector1">
            <a:avLst/>
          </a:prstGeom>
          <a:ln w="25400">
            <a:solidFill>
              <a:srgbClr val="FFD17D"/>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a:off x="6701075" y="4227452"/>
            <a:ext cx="0" cy="73660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V="1">
            <a:off x="9152631" y="2927149"/>
            <a:ext cx="0" cy="244539"/>
          </a:xfrm>
          <a:prstGeom prst="straightConnector1">
            <a:avLst/>
          </a:prstGeom>
          <a:ln w="25400">
            <a:solidFill>
              <a:srgbClr val="FFD17D"/>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a:off x="9152631" y="4710194"/>
            <a:ext cx="0" cy="223047"/>
          </a:xfrm>
          <a:prstGeom prst="straightConnector1">
            <a:avLst/>
          </a:prstGeom>
          <a:ln w="25400">
            <a:solidFill>
              <a:srgbClr val="FFD17D"/>
            </a:solidFill>
            <a:tailEnd type="triangle"/>
          </a:ln>
        </p:spPr>
        <p:style>
          <a:lnRef idx="1">
            <a:schemeClr val="accent1"/>
          </a:lnRef>
          <a:fillRef idx="0">
            <a:schemeClr val="accent1"/>
          </a:fillRef>
          <a:effectRef idx="0">
            <a:schemeClr val="accent1"/>
          </a:effectRef>
          <a:fontRef idx="minor">
            <a:schemeClr val="tx1"/>
          </a:fontRef>
        </p:style>
      </p:cxnSp>
      <p:sp>
        <p:nvSpPr>
          <p:cNvPr id="37" name="燕尾形 36"/>
          <p:cNvSpPr/>
          <p:nvPr/>
        </p:nvSpPr>
        <p:spPr bwMode="auto">
          <a:xfrm>
            <a:off x="8829690" y="34216"/>
            <a:ext cx="1791951" cy="348480"/>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ctr">
              <a:lnSpc>
                <a:spcPct val="90000"/>
              </a:lnSpc>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Using Physical Interfaces</a:t>
            </a:r>
          </a:p>
        </p:txBody>
      </p:sp>
      <p:sp>
        <p:nvSpPr>
          <p:cNvPr id="38" name="燕尾形 37"/>
          <p:cNvSpPr/>
          <p:nvPr/>
        </p:nvSpPr>
        <p:spPr bwMode="auto">
          <a:xfrm>
            <a:off x="10473168" y="34216"/>
            <a:ext cx="1554848" cy="34848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ctr">
              <a:lnSpc>
                <a:spcPct val="90000"/>
              </a:lnSpc>
            </a:pPr>
            <a:r>
              <a:rPr 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Using Sub-interfaces</a:t>
            </a:r>
          </a:p>
        </p:txBody>
      </p:sp>
    </p:spTree>
    <p:extLst>
      <p:ext uri="{BB962C8B-B14F-4D97-AF65-F5344CB8AC3E}">
        <p14:creationId xmlns:p14="http://schemas.microsoft.com/office/powerpoint/2010/main" val="170208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54816" y="1233487"/>
            <a:ext cx="11307600" cy="4680000"/>
          </a:xfrm>
        </p:spPr>
        <p:txBody>
          <a:bodyPr wrap="square">
            <a:noAutofit/>
          </a:bodyPr>
          <a:lstStyle/>
          <a:p>
            <a:r>
              <a:rPr 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Background</a:t>
            </a:r>
          </a:p>
          <a:p>
            <a:r>
              <a:rPr 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Using Routers' Physical Interfaces or Sub-interfaces to Implement Inter-VLAN Communication</a:t>
            </a:r>
          </a:p>
          <a:p>
            <a:pPr marL="457200" indent="-457200"/>
            <a:r>
              <a:rPr lang="en-US" b="1" dirty="0">
                <a:latin typeface="Huawei Sans" panose="020C0503030203020204" pitchFamily="34" charset="0"/>
                <a:ea typeface="方正兰亭黑简体" panose="02000000000000000000" pitchFamily="2" charset="-122"/>
                <a:sym typeface="Huawei Sans" panose="020C0503030203020204" pitchFamily="34" charset="0"/>
              </a:rPr>
              <a:t>Using VLANIF Interfaces to Implement Inter-VLAN Communication</a:t>
            </a:r>
          </a:p>
          <a:p>
            <a:pPr marL="457200" indent="-457200"/>
            <a:r>
              <a:rPr 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Layer 3 Communication Process</a:t>
            </a:r>
          </a:p>
          <a:p>
            <a:pPr marL="457200" indent="-457200"/>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marL="457200" indent="-457200"/>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957616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a:latin typeface="Huawei Sans" panose="020C0503030203020204" pitchFamily="34" charset="0"/>
                <a:ea typeface="方正兰亭黑简体" panose="02000000000000000000" pitchFamily="2" charset="-122"/>
                <a:sym typeface="Huawei Sans" panose="020C0503030203020204" pitchFamily="34" charset="0"/>
              </a:rPr>
              <a:t>Layer 3 Switch and VLANIF Interfaces</a:t>
            </a:r>
          </a:p>
        </p:txBody>
      </p:sp>
      <p:sp>
        <p:nvSpPr>
          <p:cNvPr id="96" name="文本占位符 2"/>
          <p:cNvSpPr txBox="1">
            <a:spLocks/>
          </p:cNvSpPr>
          <p:nvPr/>
        </p:nvSpPr>
        <p:spPr bwMode="auto">
          <a:xfrm>
            <a:off x="6275389" y="1593044"/>
            <a:ext cx="5473700" cy="4202119"/>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gn="l"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A Layer 2 switch provides only Layer 2 switching functions.</a:t>
            </a:r>
          </a:p>
          <a:p>
            <a:pPr algn="l"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A Layer 3 switch provides routing functions through Layer 3 interfaces (such as VLANIF interfaces) as well as the functions of a Layer 2 switch.</a:t>
            </a:r>
          </a:p>
          <a:p>
            <a:pPr algn="l"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A VLANIF interface is a Layer 3 logical interface that can remove and add VLAN tags. VLANIF interfaces therefore can be used to implement inter-VLAN communication.</a:t>
            </a:r>
          </a:p>
          <a:p>
            <a:pPr algn="l"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A VLANIF interface number is the same as the ID of its corresponding VLAN. For example, VLANIF 10 is created based on VLAN 10.</a:t>
            </a:r>
          </a:p>
        </p:txBody>
      </p:sp>
      <p:pic>
        <p:nvPicPr>
          <p:cNvPr id="31" name="图片 30" descr="PC.png"/>
          <p:cNvPicPr>
            <a:picLocks noChangeAspect="1"/>
          </p:cNvPicPr>
          <p:nvPr/>
        </p:nvPicPr>
        <p:blipFill>
          <a:blip r:embed="rId3" cstate="print"/>
          <a:stretch>
            <a:fillRect/>
          </a:stretch>
        </p:blipFill>
        <p:spPr>
          <a:xfrm>
            <a:off x="1117660" y="5253446"/>
            <a:ext cx="539063" cy="414000"/>
          </a:xfrm>
          <a:prstGeom prst="rect">
            <a:avLst/>
          </a:prstGeom>
        </p:spPr>
      </p:pic>
      <p:pic>
        <p:nvPicPr>
          <p:cNvPr id="32" name="图片 31" descr="PC.png"/>
          <p:cNvPicPr>
            <a:picLocks noChangeAspect="1"/>
          </p:cNvPicPr>
          <p:nvPr/>
        </p:nvPicPr>
        <p:blipFill>
          <a:blip r:embed="rId3" cstate="print"/>
          <a:stretch>
            <a:fillRect/>
          </a:stretch>
        </p:blipFill>
        <p:spPr>
          <a:xfrm>
            <a:off x="1889136" y="5253446"/>
            <a:ext cx="539063" cy="414000"/>
          </a:xfrm>
          <a:prstGeom prst="rect">
            <a:avLst/>
          </a:prstGeom>
        </p:spPr>
      </p:pic>
      <p:pic>
        <p:nvPicPr>
          <p:cNvPr id="33" name="图片 32" descr="PC.png"/>
          <p:cNvPicPr>
            <a:picLocks noChangeAspect="1"/>
          </p:cNvPicPr>
          <p:nvPr/>
        </p:nvPicPr>
        <p:blipFill>
          <a:blip r:embed="rId3" cstate="print"/>
          <a:stretch>
            <a:fillRect/>
          </a:stretch>
        </p:blipFill>
        <p:spPr>
          <a:xfrm>
            <a:off x="4038338" y="5253446"/>
            <a:ext cx="539063" cy="414000"/>
          </a:xfrm>
          <a:prstGeom prst="rect">
            <a:avLst/>
          </a:prstGeom>
        </p:spPr>
      </p:pic>
      <p:pic>
        <p:nvPicPr>
          <p:cNvPr id="34" name="图片 33" descr="PC.png"/>
          <p:cNvPicPr>
            <a:picLocks noChangeAspect="1"/>
          </p:cNvPicPr>
          <p:nvPr/>
        </p:nvPicPr>
        <p:blipFill>
          <a:blip r:embed="rId3" cstate="print"/>
          <a:stretch>
            <a:fillRect/>
          </a:stretch>
        </p:blipFill>
        <p:spPr>
          <a:xfrm>
            <a:off x="4809814" y="5253446"/>
            <a:ext cx="539063" cy="414000"/>
          </a:xfrm>
          <a:prstGeom prst="rect">
            <a:avLst/>
          </a:prstGeom>
        </p:spPr>
      </p:pic>
      <p:sp>
        <p:nvSpPr>
          <p:cNvPr id="36" name="矩形 35"/>
          <p:cNvSpPr/>
          <p:nvPr/>
        </p:nvSpPr>
        <p:spPr>
          <a:xfrm>
            <a:off x="991975" y="4084759"/>
            <a:ext cx="4510585" cy="775829"/>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圆角矩形 36"/>
          <p:cNvSpPr/>
          <p:nvPr/>
        </p:nvSpPr>
        <p:spPr bwMode="auto">
          <a:xfrm>
            <a:off x="1046212" y="4201088"/>
            <a:ext cx="1432961" cy="587866"/>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圆角矩形 37"/>
          <p:cNvSpPr/>
          <p:nvPr/>
        </p:nvSpPr>
        <p:spPr bwMode="auto">
          <a:xfrm>
            <a:off x="3985943" y="4201088"/>
            <a:ext cx="1362934" cy="587866"/>
          </a:xfrm>
          <a:prstGeom prst="roundRect">
            <a:avLst/>
          </a:prstGeom>
          <a:solidFill>
            <a:srgbClr val="FFFFCC"/>
          </a:solidFill>
          <a:ln w="12700" cap="flat" cmpd="sng" algn="ctr">
            <a:solidFill>
              <a:srgbClr val="FFD17D"/>
            </a:solidFill>
            <a:prstDash val="solid"/>
            <a:miter lim="800000"/>
          </a:ln>
          <a:effectLst/>
        </p:spPr>
        <p:txBody>
          <a:bodyPr wrap="square" rtlCol="0" anchor="ctr">
            <a:noAutofit/>
          </a:bodyPr>
          <a:lstStyle/>
          <a:p>
            <a:pPr defTabSz="914400" fontAlgn="ctr">
              <a:lnSpc>
                <a:spcPts val="2200"/>
              </a:lnSpc>
            </a:pPr>
            <a:endParaRPr lang="zh-CN" altLang="en-US" sz="1600" i="1" kern="0">
              <a:solidFill>
                <a:srgbClr val="EC7061"/>
              </a:solidFill>
              <a:latin typeface="Huawei Sans" panose="020C0503030203020204" pitchFamily="34" charset="0"/>
              <a:ea typeface="方正兰亭黑简体"/>
              <a:sym typeface="Huawei Sans" panose="020C0503030203020204" pitchFamily="34" charset="0"/>
            </a:endParaRPr>
          </a:p>
        </p:txBody>
      </p:sp>
      <p:sp>
        <p:nvSpPr>
          <p:cNvPr id="39" name="矩形 38"/>
          <p:cNvSpPr/>
          <p:nvPr/>
        </p:nvSpPr>
        <p:spPr>
          <a:xfrm>
            <a:off x="1353048" y="4208712"/>
            <a:ext cx="933269" cy="307777"/>
          </a:xfrm>
          <a:prstGeom prst="rect">
            <a:avLst/>
          </a:prstGeom>
        </p:spPr>
        <p:txBody>
          <a:bodyPr wrap="square">
            <a:noAutofit/>
          </a:bodyPr>
          <a:lstStyle/>
          <a:p>
            <a:pPr algn="ctr" defTabSz="914400" fontAlgn="ctr">
              <a:spcBef>
                <a:spcPct val="0"/>
              </a:spcBef>
              <a:spcAft>
                <a:spcPct val="0"/>
              </a:spcAft>
            </a:pPr>
            <a:r>
              <a:rPr lang="en-US" sz="1400" b="1">
                <a:latin typeface="Huawei Sans" panose="020C0503030203020204" pitchFamily="34" charset="0"/>
                <a:ea typeface="方正兰亭黑简体" panose="02000000000000000000" pitchFamily="2" charset="-122"/>
                <a:sym typeface="Huawei Sans" panose="020C0503030203020204" pitchFamily="34" charset="0"/>
              </a:rPr>
              <a:t>VLAN 10</a:t>
            </a:r>
          </a:p>
        </p:txBody>
      </p:sp>
      <p:sp>
        <p:nvSpPr>
          <p:cNvPr id="40" name="矩形 39"/>
          <p:cNvSpPr/>
          <p:nvPr/>
        </p:nvSpPr>
        <p:spPr>
          <a:xfrm>
            <a:off x="4262609" y="4225102"/>
            <a:ext cx="933269" cy="307777"/>
          </a:xfrm>
          <a:prstGeom prst="rect">
            <a:avLst/>
          </a:prstGeom>
        </p:spPr>
        <p:txBody>
          <a:bodyPr wrap="square">
            <a:noAutofit/>
          </a:bodyPr>
          <a:lstStyle/>
          <a:p>
            <a:pPr algn="ctr" defTabSz="914400" fontAlgn="ctr">
              <a:spcBef>
                <a:spcPct val="0"/>
              </a:spcBef>
              <a:spcAft>
                <a:spcPct val="0"/>
              </a:spcAft>
            </a:pPr>
            <a:r>
              <a:rPr lang="en-US" sz="1400" b="1">
                <a:latin typeface="Huawei Sans" panose="020C0503030203020204" pitchFamily="34" charset="0"/>
                <a:ea typeface="方正兰亭黑简体" panose="02000000000000000000" pitchFamily="2" charset="-122"/>
                <a:sym typeface="Huawei Sans" panose="020C0503030203020204" pitchFamily="34" charset="0"/>
              </a:rPr>
              <a:t>VLAN 20</a:t>
            </a:r>
          </a:p>
        </p:txBody>
      </p:sp>
      <p:sp>
        <p:nvSpPr>
          <p:cNvPr id="41" name="矩形 40"/>
          <p:cNvSpPr/>
          <p:nvPr/>
        </p:nvSpPr>
        <p:spPr>
          <a:xfrm>
            <a:off x="2587301" y="4173294"/>
            <a:ext cx="1126656" cy="584775"/>
          </a:xfrm>
          <a:prstGeom prst="rect">
            <a:avLst/>
          </a:prstGeom>
        </p:spPr>
        <p:txBody>
          <a:bodyPr wrap="square">
            <a:noAutofit/>
          </a:bodyPr>
          <a:lstStyle/>
          <a:p>
            <a:pPr algn="ctr" fontAlgn="ctr"/>
            <a:r>
              <a:rPr lang="en-US" sz="1400" b="1" dirty="0">
                <a:latin typeface="Huawei Sans" panose="020C0503030203020204" pitchFamily="34" charset="0"/>
                <a:ea typeface="方正兰亭黑简体" panose="02000000000000000000" pitchFamily="2" charset="-122"/>
                <a:sym typeface="Huawei Sans" panose="020C0503030203020204" pitchFamily="34" charset="0"/>
              </a:rPr>
              <a:t>Switching module</a:t>
            </a:r>
          </a:p>
        </p:txBody>
      </p:sp>
      <p:sp>
        <p:nvSpPr>
          <p:cNvPr id="42" name="矩形 41"/>
          <p:cNvSpPr/>
          <p:nvPr/>
        </p:nvSpPr>
        <p:spPr>
          <a:xfrm>
            <a:off x="1225174" y="4511955"/>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4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矩形 42"/>
          <p:cNvSpPr/>
          <p:nvPr/>
        </p:nvSpPr>
        <p:spPr>
          <a:xfrm>
            <a:off x="1996650" y="4511955"/>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4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矩形 43"/>
          <p:cNvSpPr/>
          <p:nvPr/>
        </p:nvSpPr>
        <p:spPr>
          <a:xfrm>
            <a:off x="4145852" y="4511955"/>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4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矩形 44"/>
          <p:cNvSpPr/>
          <p:nvPr/>
        </p:nvSpPr>
        <p:spPr>
          <a:xfrm>
            <a:off x="4917328" y="4511955"/>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4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矩形 45"/>
          <p:cNvSpPr/>
          <p:nvPr/>
        </p:nvSpPr>
        <p:spPr>
          <a:xfrm>
            <a:off x="991974" y="2813728"/>
            <a:ext cx="4510585" cy="862792"/>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矩形 46"/>
          <p:cNvSpPr/>
          <p:nvPr/>
        </p:nvSpPr>
        <p:spPr>
          <a:xfrm>
            <a:off x="2207276" y="2791702"/>
            <a:ext cx="1856916" cy="285248"/>
          </a:xfrm>
          <a:prstGeom prst="rect">
            <a:avLst/>
          </a:prstGeom>
        </p:spPr>
        <p:txBody>
          <a:bodyPr wrap="square">
            <a:noAutofit/>
          </a:bodyPr>
          <a:lstStyle/>
          <a:p>
            <a:pPr algn="ctr" fontAlgn="ctr"/>
            <a:r>
              <a:rPr lang="en-US" sz="1400" b="1" dirty="0">
                <a:latin typeface="Huawei Sans" panose="020C0503030203020204" pitchFamily="34" charset="0"/>
                <a:ea typeface="方正兰亭黑简体" panose="02000000000000000000" pitchFamily="2" charset="-122"/>
                <a:sym typeface="Huawei Sans" panose="020C0503030203020204" pitchFamily="34" charset="0"/>
              </a:rPr>
              <a:t>Routing module</a:t>
            </a:r>
          </a:p>
        </p:txBody>
      </p:sp>
      <p:sp>
        <p:nvSpPr>
          <p:cNvPr id="48" name="圆角矩形 47"/>
          <p:cNvSpPr/>
          <p:nvPr/>
        </p:nvSpPr>
        <p:spPr>
          <a:xfrm>
            <a:off x="1220217" y="3111525"/>
            <a:ext cx="1119600" cy="392400"/>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4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VLANIF 10</a:t>
            </a:r>
          </a:p>
        </p:txBody>
      </p:sp>
      <p:sp>
        <p:nvSpPr>
          <p:cNvPr id="50" name="圆角矩形 49"/>
          <p:cNvSpPr/>
          <p:nvPr/>
        </p:nvSpPr>
        <p:spPr>
          <a:xfrm>
            <a:off x="4073338" y="3144426"/>
            <a:ext cx="1118965" cy="391981"/>
          </a:xfrm>
          <a:prstGeom prst="roundRect">
            <a:avLst/>
          </a:prstGeom>
          <a:solidFill>
            <a:srgbClr val="FFFFCC"/>
          </a:solid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400" fontAlgn="ctr">
              <a:spcBef>
                <a:spcPct val="0"/>
              </a:spcBef>
              <a:spcAft>
                <a:spcPct val="0"/>
              </a:spcAft>
            </a:pPr>
            <a:r>
              <a:rPr lang="en-US" sz="1400">
                <a:latin typeface="Huawei Sans" panose="020C0503030203020204" pitchFamily="34" charset="0"/>
                <a:ea typeface="方正兰亭黑简体" panose="02000000000000000000" pitchFamily="2" charset="-122"/>
                <a:sym typeface="Huawei Sans" panose="020C0503030203020204" pitchFamily="34" charset="0"/>
              </a:rPr>
              <a:t>VLANIF 20</a:t>
            </a:r>
          </a:p>
        </p:txBody>
      </p:sp>
      <p:sp>
        <p:nvSpPr>
          <p:cNvPr id="51" name="Line 52"/>
          <p:cNvSpPr>
            <a:spLocks noChangeShapeType="1"/>
          </p:cNvSpPr>
          <p:nvPr/>
        </p:nvSpPr>
        <p:spPr bwMode="auto">
          <a:xfrm>
            <a:off x="2498462" y="3386813"/>
            <a:ext cx="1276447" cy="0"/>
          </a:xfrm>
          <a:prstGeom prst="line">
            <a:avLst/>
          </a:prstGeom>
          <a:noFill/>
          <a:ln w="25400">
            <a:solidFill>
              <a:srgbClr val="00B0F0"/>
            </a:solidFill>
            <a:round/>
            <a:headEnd type="arrow" w="med" len="med"/>
            <a:tailEnd type="arrow" w="med" len="med"/>
          </a:ln>
          <a:extLst>
            <a:ext uri="{909E8E84-426E-40DD-AFC4-6F175D3DCCD1}">
              <a14:hiddenFill xmlns:a14="http://schemas.microsoft.com/office/drawing/2010/main">
                <a:noFill/>
              </a14:hiddenFill>
            </a:ext>
          </a:extLst>
        </p:spPr>
        <p:txBody>
          <a:bodyPr wrap="square">
            <a:noAutofit/>
          </a:bodyPr>
          <a:lstStyle/>
          <a:p>
            <a:pPr fontAlgn="ctr"/>
            <a:endParaRPr 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矩形 51"/>
          <p:cNvSpPr/>
          <p:nvPr/>
        </p:nvSpPr>
        <p:spPr bwMode="auto">
          <a:xfrm>
            <a:off x="2432751" y="3143090"/>
            <a:ext cx="1428913" cy="270870"/>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Direct internal communication</a:t>
            </a:r>
          </a:p>
        </p:txBody>
      </p:sp>
      <p:cxnSp>
        <p:nvCxnSpPr>
          <p:cNvPr id="53" name="直接连接符 52"/>
          <p:cNvCxnSpPr>
            <a:stCxn id="31" idx="0"/>
            <a:endCxn id="42" idx="2"/>
          </p:cNvCxnSpPr>
          <p:nvPr/>
        </p:nvCxnSpPr>
        <p:spPr bwMode="auto">
          <a:xfrm flipV="1">
            <a:off x="1387192" y="4727979"/>
            <a:ext cx="0" cy="525467"/>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6" name="直接连接符 55"/>
          <p:cNvCxnSpPr>
            <a:stCxn id="32" idx="0"/>
            <a:endCxn id="43" idx="2"/>
          </p:cNvCxnSpPr>
          <p:nvPr/>
        </p:nvCxnSpPr>
        <p:spPr bwMode="auto">
          <a:xfrm flipV="1">
            <a:off x="2158668" y="4727979"/>
            <a:ext cx="0" cy="525467"/>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直接连接符 57"/>
          <p:cNvCxnSpPr>
            <a:stCxn id="33" idx="0"/>
            <a:endCxn id="44" idx="2"/>
          </p:cNvCxnSpPr>
          <p:nvPr/>
        </p:nvCxnSpPr>
        <p:spPr bwMode="auto">
          <a:xfrm flipV="1">
            <a:off x="4307870" y="4727979"/>
            <a:ext cx="0" cy="525467"/>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直接连接符 60"/>
          <p:cNvCxnSpPr>
            <a:stCxn id="34" idx="0"/>
            <a:endCxn id="45" idx="2"/>
          </p:cNvCxnSpPr>
          <p:nvPr/>
        </p:nvCxnSpPr>
        <p:spPr bwMode="auto">
          <a:xfrm flipV="1">
            <a:off x="5079346" y="4727979"/>
            <a:ext cx="0" cy="525467"/>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2" name="直接连接符 61"/>
          <p:cNvCxnSpPr>
            <a:endCxn id="37" idx="0"/>
          </p:cNvCxnSpPr>
          <p:nvPr/>
        </p:nvCxnSpPr>
        <p:spPr bwMode="auto">
          <a:xfrm>
            <a:off x="1762693" y="3522236"/>
            <a:ext cx="0" cy="678852"/>
          </a:xfrm>
          <a:prstGeom prst="line">
            <a:avLst/>
          </a:prstGeom>
          <a:solidFill>
            <a:srgbClr val="FFFFCC"/>
          </a:solid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65" name="直接连接符 64"/>
          <p:cNvCxnSpPr>
            <a:endCxn id="38" idx="0"/>
          </p:cNvCxnSpPr>
          <p:nvPr/>
        </p:nvCxnSpPr>
        <p:spPr bwMode="auto">
          <a:xfrm flipH="1">
            <a:off x="4667410" y="3522236"/>
            <a:ext cx="1" cy="678852"/>
          </a:xfrm>
          <a:prstGeom prst="line">
            <a:avLst/>
          </a:prstGeom>
          <a:solidFill>
            <a:srgbClr val="FFFFCC"/>
          </a:solid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66" name="矩形 65"/>
          <p:cNvSpPr/>
          <p:nvPr/>
        </p:nvSpPr>
        <p:spPr>
          <a:xfrm>
            <a:off x="1920046" y="2435152"/>
            <a:ext cx="2354468" cy="338554"/>
          </a:xfrm>
          <a:prstGeom prst="rect">
            <a:avLst/>
          </a:prstGeom>
        </p:spPr>
        <p:txBody>
          <a:bodyPr wrap="square">
            <a:noAutofit/>
          </a:bodyPr>
          <a:lstStyle/>
          <a:p>
            <a:pPr lvl="0" algn="ctr" defTabSz="914400" fontAlgn="ctr">
              <a:spcBef>
                <a:spcPct val="0"/>
              </a:spcBef>
              <a:spcAft>
                <a:spcPct val="0"/>
              </a:spcAft>
            </a:pPr>
            <a:r>
              <a:rPr lang="en-US"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Layer 3 switch</a:t>
            </a:r>
          </a:p>
        </p:txBody>
      </p:sp>
      <p:sp>
        <p:nvSpPr>
          <p:cNvPr id="35" name="圆角矩形 34"/>
          <p:cNvSpPr/>
          <p:nvPr/>
        </p:nvSpPr>
        <p:spPr>
          <a:xfrm rot="16200000">
            <a:off x="1924050" y="1266821"/>
            <a:ext cx="2657478" cy="4848228"/>
          </a:xfrm>
          <a:prstGeom prst="roundRect">
            <a:avLst>
              <a:gd name="adj" fmla="val 4689"/>
            </a:avLst>
          </a:prstGeom>
          <a:noFill/>
          <a:ln w="12700" cap="flat" cmpd="sng" algn="ctr">
            <a:solidFill>
              <a:schemeClr val="bg1">
                <a:lumMod val="65000"/>
              </a:schemeClr>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607864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bwMode="auto">
          <a:xfrm>
            <a:off x="3706389" y="3746392"/>
            <a:ext cx="2163591" cy="1382168"/>
          </a:xfrm>
          <a:prstGeom prst="roundRect">
            <a:avLst>
              <a:gd name="adj" fmla="val 6109"/>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171450" indent="-171450" fontAlgn="ctr">
              <a:lnSpc>
                <a:spcPts val="2200"/>
              </a:lnSpc>
              <a:buFont typeface="Arial" panose="020B0604020202020204" pitchFamily="34" charset="0"/>
              <a:buChar char="•"/>
            </a:pP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圆角矩形 7"/>
          <p:cNvSpPr/>
          <p:nvPr/>
        </p:nvSpPr>
        <p:spPr bwMode="auto">
          <a:xfrm>
            <a:off x="770684" y="3746392"/>
            <a:ext cx="2163591" cy="1382168"/>
          </a:xfrm>
          <a:prstGeom prst="roundRect">
            <a:avLst>
              <a:gd name="adj" fmla="val 6109"/>
            </a:avLst>
          </a:prstGeom>
          <a:solidFill>
            <a:srgbClr val="00B0F0">
              <a:alpha val="5000"/>
            </a:srgbClr>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wrap="square">
            <a:noAutofit/>
          </a:bodyPr>
          <a:lstStyle/>
          <a:p>
            <a:r>
              <a:rPr lang="en-US" altLang="zh-CN" dirty="0">
                <a:sym typeface="Huawei Sans" panose="020C0503030203020204" pitchFamily="34" charset="0"/>
              </a:rPr>
              <a:t>Example for Configuring </a:t>
            </a:r>
            <a:r>
              <a:rPr lang="en-US" smtClean="0">
                <a:latin typeface="Huawei Sans" panose="020C0503030203020204" pitchFamily="34" charset="0"/>
                <a:ea typeface="方正兰亭黑简体" panose="02000000000000000000" pitchFamily="2" charset="-122"/>
                <a:sym typeface="Huawei Sans" panose="020C0503030203020204" pitchFamily="34" charset="0"/>
              </a:rPr>
              <a:t>VLANIF Interfaces</a:t>
            </a: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 name="直接连接符 3"/>
          <p:cNvCxnSpPr>
            <a:stCxn id="7" idx="0"/>
            <a:endCxn id="35" idx="1"/>
          </p:cNvCxnSpPr>
          <p:nvPr/>
        </p:nvCxnSpPr>
        <p:spPr bwMode="auto">
          <a:xfrm flipV="1">
            <a:off x="1852480" y="3056530"/>
            <a:ext cx="1043183" cy="881377"/>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 name="直接连接符 4"/>
          <p:cNvCxnSpPr>
            <a:stCxn id="12" idx="0"/>
            <a:endCxn id="35" idx="3"/>
          </p:cNvCxnSpPr>
          <p:nvPr/>
        </p:nvCxnSpPr>
        <p:spPr bwMode="auto">
          <a:xfrm flipH="1" flipV="1">
            <a:off x="3435663" y="3056530"/>
            <a:ext cx="1243031" cy="881377"/>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pic>
        <p:nvPicPr>
          <p:cNvPr id="7" name="图片 6" descr="PC.png"/>
          <p:cNvPicPr>
            <a:picLocks noChangeAspect="1"/>
          </p:cNvPicPr>
          <p:nvPr/>
        </p:nvPicPr>
        <p:blipFill>
          <a:blip r:embed="rId3" cstate="print"/>
          <a:stretch>
            <a:fillRect/>
          </a:stretch>
        </p:blipFill>
        <p:spPr>
          <a:xfrm>
            <a:off x="1582948" y="3937907"/>
            <a:ext cx="539063" cy="414000"/>
          </a:xfrm>
          <a:prstGeom prst="rect">
            <a:avLst/>
          </a:prstGeom>
        </p:spPr>
      </p:pic>
      <p:sp>
        <p:nvSpPr>
          <p:cNvPr id="9" name="矩形 8"/>
          <p:cNvSpPr/>
          <p:nvPr/>
        </p:nvSpPr>
        <p:spPr>
          <a:xfrm>
            <a:off x="758502" y="3901277"/>
            <a:ext cx="824264" cy="276999"/>
          </a:xfrm>
          <a:prstGeom prst="rect">
            <a:avLst/>
          </a:prstGeom>
        </p:spPr>
        <p:txBody>
          <a:bodyPr wrap="square">
            <a:noAutofit/>
          </a:bodyPr>
          <a:lstStyle/>
          <a:p>
            <a:pPr algn="ctr" defTabSz="914400" fontAlgn="ctr">
              <a:spcBef>
                <a:spcPct val="0"/>
              </a:spcBef>
              <a:spcAft>
                <a:spcPct val="0"/>
              </a:spcAft>
            </a:pPr>
            <a:r>
              <a:rPr lang="en-US" sz="1200" b="1" dirty="0">
                <a:latin typeface="Huawei Sans" panose="020C0503030203020204" pitchFamily="34" charset="0"/>
                <a:ea typeface="方正兰亭黑简体" panose="02000000000000000000" pitchFamily="2" charset="-122"/>
                <a:sym typeface="Huawei Sans" panose="020C0503030203020204" pitchFamily="34" charset="0"/>
              </a:rPr>
              <a:t>VLAN 10</a:t>
            </a:r>
          </a:p>
        </p:txBody>
      </p:sp>
      <p:sp>
        <p:nvSpPr>
          <p:cNvPr id="10" name="TextBox 77"/>
          <p:cNvSpPr txBox="1"/>
          <p:nvPr/>
        </p:nvSpPr>
        <p:spPr bwMode="auto">
          <a:xfrm>
            <a:off x="723333" y="4307864"/>
            <a:ext cx="2194270" cy="729130"/>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PC1</a:t>
            </a:r>
          </a:p>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192.168.10.2/24</a:t>
            </a:r>
          </a:p>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Default gateway: 192.168.10.254</a:t>
            </a:r>
          </a:p>
        </p:txBody>
      </p:sp>
      <p:pic>
        <p:nvPicPr>
          <p:cNvPr id="12" name="图片 11" descr="PC.png"/>
          <p:cNvPicPr>
            <a:picLocks noChangeAspect="1"/>
          </p:cNvPicPr>
          <p:nvPr/>
        </p:nvPicPr>
        <p:blipFill>
          <a:blip r:embed="rId3" cstate="print"/>
          <a:stretch>
            <a:fillRect/>
          </a:stretch>
        </p:blipFill>
        <p:spPr>
          <a:xfrm>
            <a:off x="4409162" y="3937907"/>
            <a:ext cx="539063" cy="414000"/>
          </a:xfrm>
          <a:prstGeom prst="rect">
            <a:avLst/>
          </a:prstGeom>
        </p:spPr>
      </p:pic>
      <p:sp>
        <p:nvSpPr>
          <p:cNvPr id="14" name="矩形 13"/>
          <p:cNvSpPr/>
          <p:nvPr/>
        </p:nvSpPr>
        <p:spPr>
          <a:xfrm>
            <a:off x="5010440" y="3901277"/>
            <a:ext cx="824265" cy="276999"/>
          </a:xfrm>
          <a:prstGeom prst="rect">
            <a:avLst/>
          </a:prstGeom>
        </p:spPr>
        <p:txBody>
          <a:bodyPr wrap="square">
            <a:noAutofit/>
          </a:bodyPr>
          <a:lstStyle/>
          <a:p>
            <a:pPr algn="ctr" defTabSz="914400" fontAlgn="ctr">
              <a:spcBef>
                <a:spcPct val="0"/>
              </a:spcBef>
              <a:spcAft>
                <a:spcPct val="0"/>
              </a:spcAft>
            </a:pPr>
            <a:r>
              <a:rPr lang="en-US" sz="1200" b="1" dirty="0">
                <a:latin typeface="Huawei Sans" panose="020C0503030203020204" pitchFamily="34" charset="0"/>
                <a:ea typeface="方正兰亭黑简体" panose="02000000000000000000" pitchFamily="2" charset="-122"/>
                <a:sym typeface="Huawei Sans" panose="020C0503030203020204" pitchFamily="34" charset="0"/>
              </a:rPr>
              <a:t>VLAN 20</a:t>
            </a:r>
          </a:p>
        </p:txBody>
      </p:sp>
      <p:sp>
        <p:nvSpPr>
          <p:cNvPr id="15" name="TextBox 77"/>
          <p:cNvSpPr txBox="1"/>
          <p:nvPr/>
        </p:nvSpPr>
        <p:spPr bwMode="auto">
          <a:xfrm>
            <a:off x="3600756" y="4307864"/>
            <a:ext cx="2216471" cy="729130"/>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PC2</a:t>
            </a:r>
          </a:p>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192.168.20.2/24</a:t>
            </a:r>
          </a:p>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Default gateway: 192.168.20.254</a:t>
            </a:r>
          </a:p>
        </p:txBody>
      </p:sp>
      <p:sp>
        <p:nvSpPr>
          <p:cNvPr id="18" name="矩形 17"/>
          <p:cNvSpPr/>
          <p:nvPr/>
        </p:nvSpPr>
        <p:spPr>
          <a:xfrm>
            <a:off x="1926240" y="2886580"/>
            <a:ext cx="1044116" cy="307777"/>
          </a:xfrm>
          <a:prstGeom prst="rect">
            <a:avLst/>
          </a:prstGeom>
          <a:ln>
            <a:noFill/>
          </a:ln>
        </p:spPr>
        <p:txBody>
          <a:bodyPr wrap="square">
            <a:noAutofit/>
          </a:body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GE 0/0/1</a:t>
            </a:r>
          </a:p>
        </p:txBody>
      </p:sp>
      <p:sp>
        <p:nvSpPr>
          <p:cNvPr id="19" name="矩形 18"/>
          <p:cNvSpPr/>
          <p:nvPr/>
        </p:nvSpPr>
        <p:spPr>
          <a:xfrm>
            <a:off x="3373913" y="2878562"/>
            <a:ext cx="1044116" cy="307777"/>
          </a:xfrm>
          <a:prstGeom prst="rect">
            <a:avLst/>
          </a:prstGeom>
          <a:ln>
            <a:noFill/>
          </a:ln>
        </p:spPr>
        <p:txBody>
          <a:bodyPr wrap="square">
            <a:noAutofit/>
          </a:body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GE 0/0/2</a:t>
            </a:r>
          </a:p>
        </p:txBody>
      </p:sp>
      <p:sp>
        <p:nvSpPr>
          <p:cNvPr id="20" name="TextBox 8"/>
          <p:cNvSpPr txBox="1">
            <a:spLocks noChangeArrowheads="1"/>
          </p:cNvSpPr>
          <p:nvPr/>
        </p:nvSpPr>
        <p:spPr bwMode="auto">
          <a:xfrm>
            <a:off x="2877763" y="2539161"/>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lnSpc>
                <a:spcPct val="100000"/>
              </a:lnSpc>
              <a:spcBef>
                <a:spcPts val="0"/>
              </a:spcBef>
              <a:spcAft>
                <a:spcPts val="0"/>
              </a:spcAft>
              <a:buClrTx/>
              <a:buSzTx/>
              <a:buFontTx/>
              <a:buNone/>
              <a:tabLst/>
              <a:defRPr/>
            </a:pPr>
            <a:r>
              <a:rPr 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a:t>
            </a:r>
            <a:r>
              <a:rPr kumimoji="0" lang="en-US" sz="1400" b="1" i="0" u="none" strike="noStrike" cap="none" normalizeH="0" baseline="0" noProof="0">
                <a:ln>
                  <a:noFill/>
                </a:ln>
                <a:solidFill>
                  <a:prstClr val="black"/>
                </a:solidFill>
                <a:uLnTx/>
                <a:uFillTx/>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21" name="矩形 20"/>
          <p:cNvSpPr/>
          <p:nvPr/>
        </p:nvSpPr>
        <p:spPr bwMode="auto">
          <a:xfrm>
            <a:off x="6567238" y="1738459"/>
            <a:ext cx="4542180" cy="2246769"/>
          </a:xfrm>
          <a:prstGeom prst="rect">
            <a:avLst/>
          </a:prstGeom>
          <a:solidFill>
            <a:srgbClr val="00B0F0">
              <a:alpha val="5000"/>
            </a:srgbClr>
          </a:solidFill>
          <a:ln>
            <a:solidFill>
              <a:srgbClr val="99DFF9"/>
            </a:solidFill>
          </a:ln>
        </p:spPr>
        <p:txBody>
          <a:bodyPr wrap="square" rtlCol="0">
            <a:noAutofit/>
          </a:bodyPr>
          <a:lstStyle/>
          <a:p>
            <a:pPr fontAlgn="ctr">
              <a:lnSpc>
                <a:spcPts val="2400"/>
              </a:lnSpc>
            </a:pPr>
            <a:r>
              <a:rPr lang="en-US"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[SW1]vlan batch 10 20</a:t>
            </a:r>
          </a:p>
          <a:p>
            <a:pPr fontAlgn="ctr">
              <a:lnSpc>
                <a:spcPts val="2400"/>
              </a:lnSpc>
            </a:pPr>
            <a:r>
              <a:rPr lang="en-US"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 interface GigabitEthernet 0/0/1</a:t>
            </a:r>
          </a:p>
          <a:p>
            <a:pPr fontAlgn="ctr">
              <a:lnSpc>
                <a:spcPts val="2400"/>
              </a:lnSpc>
            </a:pPr>
            <a:r>
              <a:rPr lang="en-US"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[SW1-GigabitEthernet0/0/1] port link-type access</a:t>
            </a:r>
          </a:p>
          <a:p>
            <a:pPr fontAlgn="ctr">
              <a:lnSpc>
                <a:spcPts val="2400"/>
              </a:lnSpc>
            </a:pPr>
            <a:r>
              <a:rPr lang="en-US"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[SW1-GigabitEthernet0/0/1] port default vlan 10</a:t>
            </a:r>
          </a:p>
          <a:p>
            <a:pPr fontAlgn="ctr">
              <a:lnSpc>
                <a:spcPts val="2400"/>
              </a:lnSpc>
            </a:pPr>
            <a:r>
              <a:rPr lang="en-US"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 interface GigabitEthernet 0/0/2</a:t>
            </a:r>
          </a:p>
          <a:p>
            <a:pPr fontAlgn="ctr">
              <a:lnSpc>
                <a:spcPts val="2400"/>
              </a:lnSpc>
            </a:pPr>
            <a:r>
              <a:rPr lang="en-US"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[SW1-GigabitEthernet0/0/2] port link-type access</a:t>
            </a:r>
          </a:p>
          <a:p>
            <a:pPr fontAlgn="ctr">
              <a:lnSpc>
                <a:spcPts val="2400"/>
              </a:lnSpc>
            </a:pPr>
            <a:r>
              <a:rPr lang="en-US"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[SW1-GigabitEthernet0/0/2] port default vlan 20</a:t>
            </a:r>
          </a:p>
        </p:txBody>
      </p:sp>
      <p:sp>
        <p:nvSpPr>
          <p:cNvPr id="31" name="矩形 30"/>
          <p:cNvSpPr/>
          <p:nvPr/>
        </p:nvSpPr>
        <p:spPr>
          <a:xfrm>
            <a:off x="6567238" y="1383608"/>
            <a:ext cx="1863011" cy="361637"/>
          </a:xfrm>
          <a:prstGeom prst="rect">
            <a:avLst/>
          </a:prstGeom>
        </p:spPr>
        <p:txBody>
          <a:bodyPr wrap="square">
            <a:noAutofit/>
          </a:bodyPr>
          <a:lstStyle/>
          <a:p>
            <a:pPr fontAlgn="ctr">
              <a:lnSpc>
                <a:spcPct val="125000"/>
              </a:lnSpc>
              <a:spcBef>
                <a:spcPts val="300"/>
              </a:spcBef>
              <a:spcAft>
                <a:spcPts val="300"/>
              </a:spcAft>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Basic configurations:</a:t>
            </a:r>
          </a:p>
        </p:txBody>
      </p:sp>
      <p:sp>
        <p:nvSpPr>
          <p:cNvPr id="32" name="矩形 31"/>
          <p:cNvSpPr/>
          <p:nvPr/>
        </p:nvSpPr>
        <p:spPr bwMode="auto">
          <a:xfrm>
            <a:off x="6567238" y="4696556"/>
            <a:ext cx="4542180" cy="1323439"/>
          </a:xfrm>
          <a:prstGeom prst="rect">
            <a:avLst/>
          </a:prstGeom>
          <a:solidFill>
            <a:srgbClr val="00B0F0">
              <a:alpha val="5000"/>
            </a:srgbClr>
          </a:solidFill>
          <a:ln>
            <a:solidFill>
              <a:srgbClr val="99DFF9"/>
            </a:solidFill>
          </a:ln>
        </p:spPr>
        <p:txBody>
          <a:bodyPr wrap="square" rtlCol="0">
            <a:noAutofit/>
          </a:bodyPr>
          <a:lstStyle/>
          <a:p>
            <a:pPr fontAlgn="ctr">
              <a:lnSpc>
                <a:spcPts val="24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[SW1]interface </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Vlanif</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10</a:t>
            </a:r>
          </a:p>
          <a:p>
            <a:pPr fontAlgn="ctr">
              <a:lnSpc>
                <a:spcPts val="24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[SW1-Vlanif10]</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 192.168.10.254 24</a:t>
            </a:r>
          </a:p>
          <a:p>
            <a:pPr fontAlgn="ctr">
              <a:lnSpc>
                <a:spcPts val="24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[SW1]interface </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Vlanif</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20</a:t>
            </a:r>
          </a:p>
          <a:p>
            <a:pPr fontAlgn="ctr">
              <a:lnSpc>
                <a:spcPts val="24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[SW1-Vlanif20]</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 192.168.20.254 24</a:t>
            </a:r>
          </a:p>
        </p:txBody>
      </p:sp>
      <p:sp>
        <p:nvSpPr>
          <p:cNvPr id="33" name="矩形 32"/>
          <p:cNvSpPr/>
          <p:nvPr/>
        </p:nvSpPr>
        <p:spPr>
          <a:xfrm>
            <a:off x="6567237" y="4341705"/>
            <a:ext cx="3236186" cy="321990"/>
          </a:xfrm>
          <a:prstGeom prst="rect">
            <a:avLst/>
          </a:prstGeom>
        </p:spPr>
        <p:txBody>
          <a:bodyPr wrap="square">
            <a:noAutofit/>
          </a:bodyPr>
          <a:lstStyle/>
          <a:p>
            <a:pPr fontAlgn="ctr">
              <a:lnSpc>
                <a:spcPct val="125000"/>
              </a:lnSpc>
              <a:spcBef>
                <a:spcPts val="300"/>
              </a:spcBef>
              <a:spcAft>
                <a:spcPts val="300"/>
              </a:spcAft>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Configure VLANIF interfaces:</a:t>
            </a:r>
          </a:p>
        </p:txBody>
      </p:sp>
      <p:sp>
        <p:nvSpPr>
          <p:cNvPr id="26" name="文本框 25"/>
          <p:cNvSpPr txBox="1"/>
          <p:nvPr/>
        </p:nvSpPr>
        <p:spPr bwMode="auto">
          <a:xfrm>
            <a:off x="1700757" y="1471359"/>
            <a:ext cx="2929811" cy="716417"/>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fontAlgn="auto">
              <a:lnSpc>
                <a:spcPts val="2200"/>
              </a:lnSpc>
              <a:spcBef>
                <a:spcPts val="0"/>
              </a:spcBef>
              <a:spcAft>
                <a:spcPts val="0"/>
              </a:spcAft>
              <a:defRPr sz="1200">
                <a:solidFill>
                  <a:srgbClr val="C00000"/>
                </a:solidFill>
                <a:latin typeface="+mn-ea"/>
              </a:defRPr>
            </a:lvl1pPr>
          </a:lstStyle>
          <a:p>
            <a:pPr marL="171450" indent="-171450" fontAlgn="ctr">
              <a:buFont typeface="Arial" panose="020B0604020202020204" pitchFamily="34" charset="0"/>
              <a:buChar char="•"/>
            </a:pPr>
            <a:r>
              <a:rPr 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VLANIF 10 192.168.10.254/24</a:t>
            </a:r>
          </a:p>
          <a:p>
            <a:pPr marL="171450" indent="-171450" fontAlgn="ctr">
              <a:buFont typeface="Arial" panose="020B0604020202020204" pitchFamily="34" charset="0"/>
              <a:buChar char="•"/>
            </a:pPr>
            <a:r>
              <a:rPr 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VLANIF 20 192.168.20.254/24</a:t>
            </a:r>
          </a:p>
        </p:txBody>
      </p:sp>
      <p:cxnSp>
        <p:nvCxnSpPr>
          <p:cNvPr id="27" name="直接箭头连接符 26"/>
          <p:cNvCxnSpPr>
            <a:stCxn id="26" idx="2"/>
            <a:endCxn id="20" idx="0"/>
          </p:cNvCxnSpPr>
          <p:nvPr/>
        </p:nvCxnSpPr>
        <p:spPr>
          <a:xfrm>
            <a:off x="3165663" y="2187776"/>
            <a:ext cx="0" cy="351385"/>
          </a:xfrm>
          <a:prstGeom prst="straightConnector1">
            <a:avLst/>
          </a:prstGeom>
          <a:ln w="25400">
            <a:solidFill>
              <a:srgbClr val="FFD17D"/>
            </a:solidFill>
            <a:tailEnd type="triangle"/>
          </a:ln>
        </p:spPr>
        <p:style>
          <a:lnRef idx="1">
            <a:schemeClr val="accent1"/>
          </a:lnRef>
          <a:fillRef idx="0">
            <a:schemeClr val="accent1"/>
          </a:fillRef>
          <a:effectRef idx="0">
            <a:schemeClr val="accent1"/>
          </a:effectRef>
          <a:fontRef idx="minor">
            <a:schemeClr val="tx1"/>
          </a:fontRef>
        </p:style>
      </p:cxnSp>
      <p:pic>
        <p:nvPicPr>
          <p:cNvPr id="35" name="图片 34" descr="通用交换机.png">
            <a:extLst>
              <a:ext uri="{FF2B5EF4-FFF2-40B4-BE49-F238E27FC236}">
                <a16:creationId xmlns:a16="http://schemas.microsoft.com/office/drawing/2014/main" xmlns="" id="{5583757F-4C12-471A-A130-6DAAF82105FA}"/>
              </a:ext>
            </a:extLst>
          </p:cNvPr>
          <p:cNvPicPr>
            <a:picLocks noChangeAspect="1"/>
          </p:cNvPicPr>
          <p:nvPr/>
        </p:nvPicPr>
        <p:blipFill>
          <a:blip r:embed="rId4" cstate="print"/>
          <a:stretch>
            <a:fillRect/>
          </a:stretch>
        </p:blipFill>
        <p:spPr>
          <a:xfrm>
            <a:off x="2895663" y="2835621"/>
            <a:ext cx="540000" cy="441818"/>
          </a:xfrm>
          <a:prstGeom prst="rect">
            <a:avLst/>
          </a:prstGeom>
        </p:spPr>
      </p:pic>
      <p:sp>
        <p:nvSpPr>
          <p:cNvPr id="40" name="矩形 39"/>
          <p:cNvSpPr/>
          <p:nvPr/>
        </p:nvSpPr>
        <p:spPr>
          <a:xfrm>
            <a:off x="446088" y="5163063"/>
            <a:ext cx="5649912" cy="1192311"/>
          </a:xfrm>
          <a:prstGeom prst="rect">
            <a:avLst/>
          </a:prstGeom>
        </p:spPr>
        <p:txBody>
          <a:bodyPr wrap="square">
            <a:noAutofit/>
          </a:bodyPr>
          <a:lstStyle/>
          <a:p>
            <a:pPr marL="302279" lvl="0" indent="-302279" algn="just" defTabSz="914034" fontAlgn="ctr">
              <a:lnSpc>
                <a:spcPct val="140000"/>
              </a:lnSpc>
              <a:spcBef>
                <a:spcPts val="792"/>
              </a:spcBef>
              <a:spcAft>
                <a:spcPct val="0"/>
              </a:spcAft>
              <a:buFont typeface="Arial" panose="020B0604020202020204" pitchFamily="34" charset="0"/>
              <a:buChar char="•"/>
            </a:pPr>
            <a:r>
              <a:rPr lang="en-US" sz="1400" dirty="0">
                <a:solidFill>
                  <a:prstClr val="black"/>
                </a:solidFill>
                <a:latin typeface="Huawei Sans" panose="020C0503030203020204" pitchFamily="34" charset="0"/>
                <a:cs typeface="Arial" panose="020B0604020202020204" pitchFamily="34" charset="0"/>
                <a:sym typeface="Huawei Sans" panose="020C0503030203020204" pitchFamily="34" charset="0"/>
              </a:rPr>
              <a:t>Configuration Requirements</a:t>
            </a:r>
          </a:p>
          <a:p>
            <a:pPr marL="313200" lvl="2" fontAlgn="ctr">
              <a:lnSpc>
                <a:spcPct val="130000"/>
              </a:lnSpc>
              <a:spcBef>
                <a:spcPct val="0"/>
              </a:spcBef>
              <a:spcAft>
                <a:spcPts val="600"/>
              </a:spcAft>
            </a:pPr>
            <a:r>
              <a:rPr lang="en-US" sz="1400" dirty="0">
                <a:solidFill>
                  <a:prstClr val="black"/>
                </a:solidFill>
                <a:latin typeface="Huawei Sans" panose="020C0503030203020204" pitchFamily="34" charset="0"/>
                <a:sym typeface="Huawei Sans" panose="020C0503030203020204" pitchFamily="34" charset="0"/>
              </a:rPr>
              <a:t>Configure VLANs 10 and 20 for the interfaces connecting to PC1 and PC2, respectively. Configure the Layer 3 switch to allow the two PCs to communicate with each other.</a:t>
            </a:r>
          </a:p>
        </p:txBody>
      </p:sp>
    </p:spTree>
    <p:extLst>
      <p:ext uri="{BB962C8B-B14F-4D97-AF65-F5344CB8AC3E}">
        <p14:creationId xmlns:p14="http://schemas.microsoft.com/office/powerpoint/2010/main" val="3824506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sz="3500">
                <a:latin typeface="Huawei Sans" panose="020C0503030203020204" pitchFamily="34" charset="0"/>
                <a:ea typeface="方正兰亭黑简体" panose="02000000000000000000" pitchFamily="2" charset="-122"/>
                <a:sym typeface="Huawei Sans" panose="020C0503030203020204" pitchFamily="34" charset="0"/>
              </a:rPr>
              <a:t>VLANIF Forwarding Process (1)</a:t>
            </a:r>
          </a:p>
        </p:txBody>
      </p:sp>
      <p:sp>
        <p:nvSpPr>
          <p:cNvPr id="3" name="文本占位符 2"/>
          <p:cNvSpPr>
            <a:spLocks noGrp="1"/>
          </p:cNvSpPr>
          <p:nvPr>
            <p:ph type="body" sz="quarter" idx="4294967295"/>
          </p:nvPr>
        </p:nvSpPr>
        <p:spPr>
          <a:xfrm>
            <a:off x="6653544" y="1885950"/>
            <a:ext cx="4930775" cy="4254500"/>
          </a:xfrm>
        </p:spPr>
        <p:txBody>
          <a:bodyPr wrap="square">
            <a:noAutofit/>
          </a:bodyPr>
          <a:lstStyle/>
          <a:p>
            <a:pPr marL="0" indent="0" algn="l" defTabSz="914478">
              <a:lnSpc>
                <a:spcPts val="2200"/>
              </a:lnSpc>
              <a:spcBef>
                <a:spcPts val="0"/>
              </a:spcBef>
              <a:spcAft>
                <a:spcPts val="600"/>
              </a:spcAft>
              <a:buSzPct val="100000"/>
              <a:buNone/>
            </a:pPr>
            <a:r>
              <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This example assumes that the required ARP or MAC address entries already exist on the PCs and the Layer 3 switch.</a:t>
            </a:r>
          </a:p>
          <a:p>
            <a:pPr marL="0" indent="0" algn="l" defTabSz="914478">
              <a:lnSpc>
                <a:spcPts val="2200"/>
              </a:lnSpc>
              <a:spcBef>
                <a:spcPts val="0"/>
              </a:spcBef>
              <a:spcAft>
                <a:spcPts val="600"/>
              </a:spcAft>
              <a:buSzPct val="100000"/>
              <a:buNone/>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The communication process between PC1 and PC2 is as follows:</a:t>
            </a:r>
          </a:p>
          <a:p>
            <a:pPr marL="342900" indent="-342900" algn="l" defTabSz="914478">
              <a:spcBef>
                <a:spcPts val="0"/>
              </a:spcBef>
              <a:spcAft>
                <a:spcPts val="600"/>
              </a:spcAft>
              <a:buSzPct val="100000"/>
              <a:buFont typeface="+mj-lt"/>
              <a:buAutoNum type="arabicPeriod"/>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PC1 performs calculation based on its local IP address, local subnet mask, and </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destination</a:t>
            </a: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sz="1600" dirty="0">
                <a:latin typeface="Huawei Sans" panose="020C0503030203020204" pitchFamily="34" charset="0"/>
                <a:ea typeface="方正兰亭黑简体" panose="02000000000000000000" pitchFamily="2" charset="-122"/>
                <a:sym typeface="Huawei Sans" panose="020C0503030203020204" pitchFamily="34" charset="0"/>
              </a:rPr>
              <a:t>IP address, and finds that the destination device PC2 is not on its network segment. PC1 then determines that Layer 3 communication is required and sends the traffic destined for PC2 to its gateway. </a:t>
            </a: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Data </a:t>
            </a:r>
            <a:r>
              <a:rPr lang="en-US" sz="1600" dirty="0">
                <a:latin typeface="Huawei Sans" panose="020C0503030203020204" pitchFamily="34" charset="0"/>
                <a:ea typeface="方正兰亭黑简体" panose="02000000000000000000" pitchFamily="2" charset="-122"/>
                <a:sym typeface="Huawei Sans" panose="020C0503030203020204" pitchFamily="34" charset="0"/>
              </a:rPr>
              <a:t>frame sent by PC1: source MAC = MAC1, destination MAC = MAC2</a:t>
            </a:r>
          </a:p>
        </p:txBody>
      </p:sp>
      <p:sp>
        <p:nvSpPr>
          <p:cNvPr id="46" name="圆角矩形 45"/>
          <p:cNvSpPr/>
          <p:nvPr/>
        </p:nvSpPr>
        <p:spPr>
          <a:xfrm rot="16200000">
            <a:off x="2553821" y="1430210"/>
            <a:ext cx="1807032" cy="4406207"/>
          </a:xfrm>
          <a:prstGeom prst="roundRect">
            <a:avLst>
              <a:gd name="adj" fmla="val 4689"/>
            </a:avLst>
          </a:prstGeom>
          <a:solidFill>
            <a:schemeClr val="bg1"/>
          </a:solidFill>
          <a:ln w="12700" cap="flat" cmpd="sng" algn="ctr">
            <a:solidFill>
              <a:schemeClr val="bg1">
                <a:lumMod val="65000"/>
              </a:schemeClr>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矩形 48"/>
          <p:cNvSpPr/>
          <p:nvPr/>
        </p:nvSpPr>
        <p:spPr>
          <a:xfrm>
            <a:off x="1338614" y="3681413"/>
            <a:ext cx="4262464" cy="76771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矩形 49"/>
          <p:cNvSpPr/>
          <p:nvPr/>
        </p:nvSpPr>
        <p:spPr>
          <a:xfrm>
            <a:off x="1320534" y="2788167"/>
            <a:ext cx="4280543" cy="49952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1" name="图片 50" descr="PC.png"/>
          <p:cNvPicPr>
            <a:picLocks noChangeAspect="1"/>
          </p:cNvPicPr>
          <p:nvPr/>
        </p:nvPicPr>
        <p:blipFill>
          <a:blip r:embed="rId3" cstate="print"/>
          <a:stretch>
            <a:fillRect/>
          </a:stretch>
        </p:blipFill>
        <p:spPr>
          <a:xfrm>
            <a:off x="2084907" y="4972602"/>
            <a:ext cx="539063" cy="414000"/>
          </a:xfrm>
          <a:prstGeom prst="rect">
            <a:avLst/>
          </a:prstGeom>
        </p:spPr>
      </p:pic>
      <p:pic>
        <p:nvPicPr>
          <p:cNvPr id="52" name="图片 51" descr="PC.png"/>
          <p:cNvPicPr>
            <a:picLocks noChangeAspect="1"/>
          </p:cNvPicPr>
          <p:nvPr/>
        </p:nvPicPr>
        <p:blipFill>
          <a:blip r:embed="rId3" cstate="print"/>
          <a:stretch>
            <a:fillRect/>
          </a:stretch>
        </p:blipFill>
        <p:spPr>
          <a:xfrm>
            <a:off x="4151864" y="4972602"/>
            <a:ext cx="539063" cy="414000"/>
          </a:xfrm>
          <a:prstGeom prst="rect">
            <a:avLst/>
          </a:prstGeom>
        </p:spPr>
      </p:pic>
      <p:cxnSp>
        <p:nvCxnSpPr>
          <p:cNvPr id="53" name="直接连接符 52"/>
          <p:cNvCxnSpPr>
            <a:stCxn id="51" idx="0"/>
            <a:endCxn id="66" idx="2"/>
          </p:cNvCxnSpPr>
          <p:nvPr/>
        </p:nvCxnSpPr>
        <p:spPr bwMode="auto">
          <a:xfrm flipV="1">
            <a:off x="2354439" y="4372094"/>
            <a:ext cx="0" cy="600508"/>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直接连接符 53"/>
          <p:cNvCxnSpPr>
            <a:stCxn id="52" idx="0"/>
            <a:endCxn id="69" idx="2"/>
          </p:cNvCxnSpPr>
          <p:nvPr/>
        </p:nvCxnSpPr>
        <p:spPr bwMode="auto">
          <a:xfrm flipV="1">
            <a:off x="4421396" y="4372094"/>
            <a:ext cx="0" cy="600508"/>
          </a:xfrm>
          <a:prstGeom prst="line">
            <a:avLst/>
          </a:prstGeom>
          <a:solidFill>
            <a:srgbClr val="5B9BD5">
              <a:lumMod val="40000"/>
              <a:lumOff val="60000"/>
            </a:srgbClr>
          </a:solidFill>
          <a:ln w="19050" cap="flat" cmpd="sng" algn="ctr">
            <a:solidFill>
              <a:schemeClr val="tx1"/>
            </a:solidFill>
            <a:prstDash val="solid"/>
            <a:miter lim="800000"/>
          </a:ln>
          <a:effectLst/>
        </p:spPr>
      </p:cxnSp>
      <p:sp>
        <p:nvSpPr>
          <p:cNvPr id="56" name="TextBox 77"/>
          <p:cNvSpPr txBox="1"/>
          <p:nvPr/>
        </p:nvSpPr>
        <p:spPr bwMode="auto">
          <a:xfrm>
            <a:off x="1254234" y="5397581"/>
            <a:ext cx="2162066" cy="820339"/>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defPPr>
              <a:defRPr lang="en-US"/>
            </a:defPPr>
            <a:lvl1pPr marR="0" indent="0" defTabSz="914400" fontAlgn="t">
              <a:lnSpc>
                <a:spcPct val="100000"/>
              </a:lnSpc>
              <a:spcBef>
                <a:spcPct val="0"/>
              </a:spcBef>
              <a:spcAft>
                <a:spcPct val="0"/>
              </a:spcAft>
              <a:buClrTx/>
              <a:buSzTx/>
              <a:buFontTx/>
              <a:buNone/>
              <a:tabLst/>
              <a:defRPr kumimoji="0" sz="1000" b="0" i="0" u="none" strike="noStrike" cap="none" normalizeH="0" baseline="0">
                <a:ln>
                  <a:noFill/>
                </a:ln>
                <a:effectLst/>
                <a:latin typeface="FrutigerNext LT Regular" pitchFamily="34" charset="0"/>
                <a:ea typeface="宋体" pitchFamily="2" charset="-122"/>
              </a:defRPr>
            </a:lvl1p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PC1</a:t>
            </a:r>
          </a:p>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IP: 192.168.10.2/24</a:t>
            </a:r>
          </a:p>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Default gateway: 192.168.10.254</a:t>
            </a:r>
          </a:p>
          <a:p>
            <a:pPr algn="ctr" fontAlgn="ctr"/>
            <a:r>
              <a:rPr lang="en-US" sz="12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 MAC1</a:t>
            </a:r>
          </a:p>
        </p:txBody>
      </p:sp>
      <p:sp>
        <p:nvSpPr>
          <p:cNvPr id="58" name="TextBox 77"/>
          <p:cNvSpPr txBox="1"/>
          <p:nvPr/>
        </p:nvSpPr>
        <p:spPr bwMode="auto">
          <a:xfrm>
            <a:off x="3416300" y="5397581"/>
            <a:ext cx="2001519" cy="820338"/>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defPPr>
              <a:defRPr lang="en-US"/>
            </a:defPPr>
            <a:lvl1pPr marR="0" indent="0" algn="ctr" defTabSz="914400" fontAlgn="t">
              <a:lnSpc>
                <a:spcPct val="100000"/>
              </a:lnSpc>
              <a:spcBef>
                <a:spcPct val="0"/>
              </a:spcBef>
              <a:spcAft>
                <a:spcPct val="0"/>
              </a:spcAft>
              <a:buClrTx/>
              <a:buSzTx/>
              <a:buFontTx/>
              <a:buNone/>
              <a:tabLst/>
              <a:defRPr kumimoji="0" sz="1200" b="0" i="0" u="none" strike="noStrike" cap="none" normalizeH="0" baseline="0">
                <a:ln>
                  <a:noFill/>
                </a:ln>
                <a:effectLst/>
                <a:latin typeface="Huawei Sans" panose="020C0503030203020204" pitchFamily="34" charset="0"/>
                <a:ea typeface="方正兰亭黑简体" panose="02000000000000000000" pitchFamily="2" charset="-122"/>
              </a:defRPr>
            </a:lvl1pPr>
          </a:lstStyle>
          <a:p>
            <a:pPr fontAlgn="ctr"/>
            <a:r>
              <a:rPr lang="en-US" dirty="0">
                <a:latin typeface="Huawei Sans" panose="020C0503030203020204" pitchFamily="34" charset="0"/>
              </a:rPr>
              <a:t>PC2</a:t>
            </a:r>
          </a:p>
          <a:p>
            <a:pPr fontAlgn="ctr"/>
            <a:r>
              <a:rPr lang="en-US" dirty="0">
                <a:latin typeface="Huawei Sans" panose="020C0503030203020204" pitchFamily="34" charset="0"/>
              </a:rPr>
              <a:t>IP: 192.168.20.2/24</a:t>
            </a:r>
          </a:p>
          <a:p>
            <a:pPr fontAlgn="ctr"/>
            <a:r>
              <a:rPr lang="en-US" dirty="0">
                <a:latin typeface="Huawei Sans" panose="020C0503030203020204" pitchFamily="34" charset="0"/>
              </a:rPr>
              <a:t>Default gateway: 192.168.20.254</a:t>
            </a:r>
          </a:p>
          <a:p>
            <a:pPr fontAlgn="ctr"/>
            <a:r>
              <a:rPr lang="en-US" b="1" dirty="0">
                <a:solidFill>
                  <a:srgbClr val="EC7061"/>
                </a:solidFill>
                <a:latin typeface="Huawei Sans" panose="020C0503030203020204" pitchFamily="34" charset="0"/>
                <a:sym typeface="Huawei Sans" panose="020C0503030203020204" pitchFamily="34" charset="0"/>
              </a:rPr>
              <a:t>MAC: MAC3</a:t>
            </a:r>
          </a:p>
        </p:txBody>
      </p:sp>
      <p:sp>
        <p:nvSpPr>
          <p:cNvPr id="62" name="圆角矩形 61"/>
          <p:cNvSpPr/>
          <p:nvPr/>
        </p:nvSpPr>
        <p:spPr bwMode="auto">
          <a:xfrm>
            <a:off x="2034342" y="4074141"/>
            <a:ext cx="1160710" cy="295861"/>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圆角矩形 62"/>
          <p:cNvSpPr/>
          <p:nvPr/>
        </p:nvSpPr>
        <p:spPr bwMode="auto">
          <a:xfrm>
            <a:off x="3580814" y="4074141"/>
            <a:ext cx="1174117" cy="297953"/>
          </a:xfrm>
          <a:prstGeom prst="roundRect">
            <a:avLst/>
          </a:prstGeom>
          <a:solidFill>
            <a:srgbClr val="FFFFCC"/>
          </a:solid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400" fontAlgn="ctr">
              <a:spcBef>
                <a:spcPct val="0"/>
              </a:spcBef>
              <a:spcAft>
                <a:spcPct val="0"/>
              </a:spcAft>
            </a:pP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矩形 65"/>
          <p:cNvSpPr/>
          <p:nvPr/>
        </p:nvSpPr>
        <p:spPr>
          <a:xfrm>
            <a:off x="2192421" y="4156070"/>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矩形 66"/>
          <p:cNvSpPr/>
          <p:nvPr/>
        </p:nvSpPr>
        <p:spPr>
          <a:xfrm>
            <a:off x="2719389" y="4156070"/>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矩形 67"/>
          <p:cNvSpPr/>
          <p:nvPr/>
        </p:nvSpPr>
        <p:spPr>
          <a:xfrm>
            <a:off x="3732411" y="4156070"/>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矩形 68"/>
          <p:cNvSpPr/>
          <p:nvPr/>
        </p:nvSpPr>
        <p:spPr>
          <a:xfrm>
            <a:off x="4259378" y="4156070"/>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矩形 69"/>
          <p:cNvSpPr/>
          <p:nvPr/>
        </p:nvSpPr>
        <p:spPr>
          <a:xfrm>
            <a:off x="2354439" y="3797142"/>
            <a:ext cx="800219" cy="276999"/>
          </a:xfrm>
          <a:prstGeom prst="rect">
            <a:avLst/>
          </a:prstGeom>
        </p:spPr>
        <p:txBody>
          <a:bodyPr wrap="square">
            <a:noAutofit/>
          </a:bodyPr>
          <a:lstStyle/>
          <a:p>
            <a:pPr algn="ctr" defTabSz="914400" fontAlgn="ctr">
              <a:spcBef>
                <a:spcPct val="0"/>
              </a:spcBef>
              <a:spcAft>
                <a:spcPct val="0"/>
              </a:spcAft>
            </a:pPr>
            <a:r>
              <a:rPr lang="en-US" sz="1200">
                <a:latin typeface="Huawei Sans" panose="020C0503030203020204" pitchFamily="34" charset="0"/>
                <a:ea typeface="方正兰亭黑简体" panose="02000000000000000000" pitchFamily="2" charset="-122"/>
                <a:sym typeface="Huawei Sans" panose="020C0503030203020204" pitchFamily="34" charset="0"/>
              </a:rPr>
              <a:t>VLAN 10</a:t>
            </a:r>
          </a:p>
        </p:txBody>
      </p:sp>
      <p:sp>
        <p:nvSpPr>
          <p:cNvPr id="71" name="矩形 70"/>
          <p:cNvSpPr/>
          <p:nvPr/>
        </p:nvSpPr>
        <p:spPr>
          <a:xfrm>
            <a:off x="3581851" y="3797142"/>
            <a:ext cx="800219" cy="276999"/>
          </a:xfrm>
          <a:prstGeom prst="rect">
            <a:avLst/>
          </a:prstGeom>
        </p:spPr>
        <p:txBody>
          <a:bodyPr wrap="square">
            <a:noAutofit/>
          </a:bodyPr>
          <a:lstStyle/>
          <a:p>
            <a:pPr algn="ctr" defTabSz="914400" fontAlgn="ctr">
              <a:spcBef>
                <a:spcPct val="0"/>
              </a:spcBef>
              <a:spcAft>
                <a:spcPct val="0"/>
              </a:spcAft>
            </a:pPr>
            <a:r>
              <a:rPr lang="en-US" sz="1200">
                <a:latin typeface="Huawei Sans" panose="020C0503030203020204" pitchFamily="34" charset="0"/>
                <a:ea typeface="方正兰亭黑简体" panose="02000000000000000000" pitchFamily="2" charset="-122"/>
                <a:sym typeface="Huawei Sans" panose="020C0503030203020204" pitchFamily="34" charset="0"/>
              </a:rPr>
              <a:t>VLAN 20</a:t>
            </a:r>
          </a:p>
        </p:txBody>
      </p:sp>
      <p:sp>
        <p:nvSpPr>
          <p:cNvPr id="72" name="任意多边形 71"/>
          <p:cNvSpPr/>
          <p:nvPr/>
        </p:nvSpPr>
        <p:spPr bwMode="auto">
          <a:xfrm>
            <a:off x="2354439" y="3150768"/>
            <a:ext cx="232577" cy="900532"/>
          </a:xfrm>
          <a:custGeom>
            <a:avLst/>
            <a:gdLst>
              <a:gd name="connsiteX0" fmla="*/ 0 w 180975"/>
              <a:gd name="connsiteY0" fmla="*/ 1228725 h 1228725"/>
              <a:gd name="connsiteX1" fmla="*/ 0 w 180975"/>
              <a:gd name="connsiteY1" fmla="*/ 371475 h 1228725"/>
              <a:gd name="connsiteX2" fmla="*/ 180975 w 180975"/>
              <a:gd name="connsiteY2" fmla="*/ 371475 h 1228725"/>
              <a:gd name="connsiteX3" fmla="*/ 180975 w 180975"/>
              <a:gd name="connsiteY3" fmla="*/ 0 h 1228725"/>
              <a:gd name="connsiteX0" fmla="*/ 0 w 180975"/>
              <a:gd name="connsiteY0" fmla="*/ 1388714 h 1388714"/>
              <a:gd name="connsiteX1" fmla="*/ 0 w 180975"/>
              <a:gd name="connsiteY1" fmla="*/ 531464 h 1388714"/>
              <a:gd name="connsiteX2" fmla="*/ 180975 w 180975"/>
              <a:gd name="connsiteY2" fmla="*/ 531464 h 1388714"/>
              <a:gd name="connsiteX3" fmla="*/ 175767 w 180975"/>
              <a:gd name="connsiteY3" fmla="*/ 0 h 1388714"/>
            </a:gdLst>
            <a:ahLst/>
            <a:cxnLst>
              <a:cxn ang="0">
                <a:pos x="connsiteX0" y="connsiteY0"/>
              </a:cxn>
              <a:cxn ang="0">
                <a:pos x="connsiteX1" y="connsiteY1"/>
              </a:cxn>
              <a:cxn ang="0">
                <a:pos x="connsiteX2" y="connsiteY2"/>
              </a:cxn>
              <a:cxn ang="0">
                <a:pos x="connsiteX3" y="connsiteY3"/>
              </a:cxn>
            </a:cxnLst>
            <a:rect l="l" t="t" r="r" b="b"/>
            <a:pathLst>
              <a:path w="180975" h="1388714">
                <a:moveTo>
                  <a:pt x="0" y="1388714"/>
                </a:moveTo>
                <a:lnTo>
                  <a:pt x="0" y="531464"/>
                </a:lnTo>
                <a:lnTo>
                  <a:pt x="180975" y="531464"/>
                </a:lnTo>
                <a:lnTo>
                  <a:pt x="175767" y="0"/>
                </a:lnTo>
              </a:path>
            </a:pathLst>
          </a:custGeom>
          <a:no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矩形 72"/>
          <p:cNvSpPr/>
          <p:nvPr/>
        </p:nvSpPr>
        <p:spPr>
          <a:xfrm>
            <a:off x="4661493" y="3704261"/>
            <a:ext cx="938606" cy="738664"/>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Switching module</a:t>
            </a:r>
          </a:p>
        </p:txBody>
      </p:sp>
      <p:sp>
        <p:nvSpPr>
          <p:cNvPr id="74" name="矩形 73"/>
          <p:cNvSpPr/>
          <p:nvPr/>
        </p:nvSpPr>
        <p:spPr>
          <a:xfrm>
            <a:off x="4671111" y="2793797"/>
            <a:ext cx="938606" cy="523220"/>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Routing module</a:t>
            </a:r>
          </a:p>
        </p:txBody>
      </p:sp>
      <p:cxnSp>
        <p:nvCxnSpPr>
          <p:cNvPr id="76" name="直接连接符 75"/>
          <p:cNvCxnSpPr/>
          <p:nvPr/>
        </p:nvCxnSpPr>
        <p:spPr bwMode="auto">
          <a:xfrm>
            <a:off x="2141922" y="4443485"/>
            <a:ext cx="0" cy="480037"/>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sp>
        <p:nvSpPr>
          <p:cNvPr id="86" name="椭圆 85"/>
          <p:cNvSpPr/>
          <p:nvPr/>
        </p:nvSpPr>
        <p:spPr bwMode="auto">
          <a:xfrm>
            <a:off x="1819451" y="4606521"/>
            <a:ext cx="180000" cy="180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87" name="圆角矩形 86"/>
          <p:cNvSpPr/>
          <p:nvPr/>
        </p:nvSpPr>
        <p:spPr>
          <a:xfrm>
            <a:off x="2141922" y="2886756"/>
            <a:ext cx="926229" cy="270840"/>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VLANIF 10</a:t>
            </a:r>
          </a:p>
        </p:txBody>
      </p:sp>
      <p:sp>
        <p:nvSpPr>
          <p:cNvPr id="88" name="圆角矩形 87"/>
          <p:cNvSpPr/>
          <p:nvPr/>
        </p:nvSpPr>
        <p:spPr>
          <a:xfrm>
            <a:off x="3580815" y="2876091"/>
            <a:ext cx="1011542" cy="270840"/>
          </a:xfrm>
          <a:prstGeom prst="roundRect">
            <a:avLst/>
          </a:prstGeom>
          <a:solidFill>
            <a:srgbClr val="FFFFCC"/>
          </a:solid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400" fontAlgn="ctr">
              <a:spcBef>
                <a:spcPct val="0"/>
              </a:spcBef>
              <a:spcAft>
                <a:spcPct val="0"/>
              </a:spcAft>
            </a:pPr>
            <a:r>
              <a:rPr lang="en-US" sz="1200">
                <a:latin typeface="Huawei Sans" panose="020C0503030203020204" pitchFamily="34" charset="0"/>
                <a:ea typeface="方正兰亭黑简体" panose="02000000000000000000" pitchFamily="2" charset="-122"/>
                <a:sym typeface="Huawei Sans" panose="020C0503030203020204" pitchFamily="34" charset="0"/>
              </a:rPr>
              <a:t>VLANIF 20</a:t>
            </a:r>
          </a:p>
        </p:txBody>
      </p:sp>
      <p:sp>
        <p:nvSpPr>
          <p:cNvPr id="89" name="圆角矩形 88"/>
          <p:cNvSpPr/>
          <p:nvPr/>
        </p:nvSpPr>
        <p:spPr>
          <a:xfrm>
            <a:off x="462485" y="1661630"/>
            <a:ext cx="2288891" cy="683835"/>
          </a:xfrm>
          <a:prstGeom prst="roundRect">
            <a:avLst>
              <a:gd name="adj" fmla="val 9948"/>
            </a:avLst>
          </a:prstGeom>
          <a:solidFill>
            <a:srgbClr val="00B0F0">
              <a:alpha val="5000"/>
            </a:srgbClr>
          </a:solidFill>
          <a:ln>
            <a:solidFill>
              <a:srgbClr val="99DFF9"/>
            </a:solidFill>
          </a:ln>
        </p:spPr>
        <p:txBody>
          <a:bodyPr wrap="square">
            <a:noAutofit/>
          </a:bodyPr>
          <a:lstStyle/>
          <a:p>
            <a:pP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interface Vlanif10</a:t>
            </a:r>
          </a:p>
          <a:p>
            <a:pP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 ip address 192.168.10.254 24</a:t>
            </a:r>
          </a:p>
          <a:p>
            <a:pPr fontAlgn="ctr"/>
            <a:r>
              <a:rPr lang="en-US" sz="1200"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 MAC2)</a:t>
            </a:r>
          </a:p>
        </p:txBody>
      </p:sp>
      <p:cxnSp>
        <p:nvCxnSpPr>
          <p:cNvPr id="90" name="直接箭头连接符 89"/>
          <p:cNvCxnSpPr>
            <a:stCxn id="87" idx="0"/>
            <a:endCxn id="89" idx="2"/>
          </p:cNvCxnSpPr>
          <p:nvPr/>
        </p:nvCxnSpPr>
        <p:spPr>
          <a:xfrm flipH="1" flipV="1">
            <a:off x="1606931" y="2345465"/>
            <a:ext cx="998106" cy="541291"/>
          </a:xfrm>
          <a:prstGeom prst="straightConnector1">
            <a:avLst/>
          </a:prstGeom>
          <a:solidFill>
            <a:schemeClr val="bg1"/>
          </a:solidFill>
          <a:ln w="19050">
            <a:solidFill>
              <a:schemeClr val="bg1">
                <a:lumMod val="75000"/>
              </a:schemeClr>
            </a:solidFill>
          </a:ln>
        </p:spPr>
      </p:cxnSp>
      <p:sp>
        <p:nvSpPr>
          <p:cNvPr id="91" name="圆角矩形 90"/>
          <p:cNvSpPr/>
          <p:nvPr/>
        </p:nvSpPr>
        <p:spPr>
          <a:xfrm>
            <a:off x="3943318" y="1661630"/>
            <a:ext cx="2288891" cy="683835"/>
          </a:xfrm>
          <a:prstGeom prst="roundRect">
            <a:avLst>
              <a:gd name="adj" fmla="val 9948"/>
            </a:avLst>
          </a:prstGeom>
          <a:solidFill>
            <a:srgbClr val="00B0F0">
              <a:alpha val="5000"/>
            </a:srgbClr>
          </a:solidFill>
          <a:ln>
            <a:solidFill>
              <a:srgbClr val="99DFF9"/>
            </a:solidFill>
          </a:ln>
        </p:spPr>
        <p:txBody>
          <a:bodyPr wrap="square">
            <a:noAutofit/>
          </a:bodyPr>
          <a:lstStyle/>
          <a:p>
            <a:pP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interface Vlanif20</a:t>
            </a:r>
          </a:p>
          <a:p>
            <a:pP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 ip address 192.168.20.254 24</a:t>
            </a:r>
          </a:p>
          <a:p>
            <a:pPr fontAlgn="ctr"/>
            <a:r>
              <a:rPr lang="en-US" sz="1200"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 MAC2)</a:t>
            </a:r>
          </a:p>
        </p:txBody>
      </p:sp>
      <p:cxnSp>
        <p:nvCxnSpPr>
          <p:cNvPr id="92" name="直接箭头连接符 91"/>
          <p:cNvCxnSpPr>
            <a:stCxn id="88" idx="0"/>
            <a:endCxn id="91" idx="2"/>
          </p:cNvCxnSpPr>
          <p:nvPr/>
        </p:nvCxnSpPr>
        <p:spPr>
          <a:xfrm flipV="1">
            <a:off x="4086586" y="2345465"/>
            <a:ext cx="1001178" cy="530626"/>
          </a:xfrm>
          <a:prstGeom prst="straightConnector1">
            <a:avLst/>
          </a:prstGeom>
          <a:solidFill>
            <a:schemeClr val="bg1"/>
          </a:solidFill>
          <a:ln w="19050">
            <a:solidFill>
              <a:schemeClr val="bg1">
                <a:lumMod val="75000"/>
              </a:schemeClr>
            </a:solidFill>
          </a:ln>
        </p:spPr>
      </p:cxnSp>
      <p:sp>
        <p:nvSpPr>
          <p:cNvPr id="95" name="矩形 94"/>
          <p:cNvSpPr/>
          <p:nvPr/>
        </p:nvSpPr>
        <p:spPr bwMode="auto">
          <a:xfrm>
            <a:off x="876366" y="4790369"/>
            <a:ext cx="1527887" cy="266307"/>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Access interface</a:t>
            </a:r>
          </a:p>
        </p:txBody>
      </p:sp>
      <p:sp>
        <p:nvSpPr>
          <p:cNvPr id="100" name="任意多边形 99"/>
          <p:cNvSpPr/>
          <p:nvPr/>
        </p:nvSpPr>
        <p:spPr bwMode="auto">
          <a:xfrm flipH="1">
            <a:off x="4147761" y="3150768"/>
            <a:ext cx="246431" cy="866565"/>
          </a:xfrm>
          <a:custGeom>
            <a:avLst/>
            <a:gdLst>
              <a:gd name="connsiteX0" fmla="*/ 0 w 180975"/>
              <a:gd name="connsiteY0" fmla="*/ 1228725 h 1228725"/>
              <a:gd name="connsiteX1" fmla="*/ 0 w 180975"/>
              <a:gd name="connsiteY1" fmla="*/ 371475 h 1228725"/>
              <a:gd name="connsiteX2" fmla="*/ 180975 w 180975"/>
              <a:gd name="connsiteY2" fmla="*/ 371475 h 1228725"/>
              <a:gd name="connsiteX3" fmla="*/ 180975 w 180975"/>
              <a:gd name="connsiteY3" fmla="*/ 0 h 1228725"/>
              <a:gd name="connsiteX0" fmla="*/ 0 w 180975"/>
              <a:gd name="connsiteY0" fmla="*/ 1388714 h 1388714"/>
              <a:gd name="connsiteX1" fmla="*/ 0 w 180975"/>
              <a:gd name="connsiteY1" fmla="*/ 531464 h 1388714"/>
              <a:gd name="connsiteX2" fmla="*/ 180975 w 180975"/>
              <a:gd name="connsiteY2" fmla="*/ 531464 h 1388714"/>
              <a:gd name="connsiteX3" fmla="*/ 175767 w 180975"/>
              <a:gd name="connsiteY3" fmla="*/ 0 h 1388714"/>
            </a:gdLst>
            <a:ahLst/>
            <a:cxnLst>
              <a:cxn ang="0">
                <a:pos x="connsiteX0" y="connsiteY0"/>
              </a:cxn>
              <a:cxn ang="0">
                <a:pos x="connsiteX1" y="connsiteY1"/>
              </a:cxn>
              <a:cxn ang="0">
                <a:pos x="connsiteX2" y="connsiteY2"/>
              </a:cxn>
              <a:cxn ang="0">
                <a:pos x="connsiteX3" y="connsiteY3"/>
              </a:cxn>
            </a:cxnLst>
            <a:rect l="l" t="t" r="r" b="b"/>
            <a:pathLst>
              <a:path w="180975" h="1388714">
                <a:moveTo>
                  <a:pt x="0" y="1388714"/>
                </a:moveTo>
                <a:lnTo>
                  <a:pt x="0" y="531464"/>
                </a:lnTo>
                <a:lnTo>
                  <a:pt x="180975" y="531464"/>
                </a:lnTo>
                <a:lnTo>
                  <a:pt x="175767" y="0"/>
                </a:lnTo>
              </a:path>
            </a:pathLst>
          </a:custGeom>
          <a:no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矩形 34"/>
          <p:cNvSpPr/>
          <p:nvPr/>
        </p:nvSpPr>
        <p:spPr>
          <a:xfrm>
            <a:off x="557013" y="4815510"/>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601480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sz="3500">
                <a:latin typeface="Huawei Sans" panose="020C0503030203020204" pitchFamily="34" charset="0"/>
                <a:ea typeface="方正兰亭黑简体" panose="02000000000000000000" pitchFamily="2" charset="-122"/>
                <a:sym typeface="Huawei Sans" panose="020C0503030203020204" pitchFamily="34" charset="0"/>
              </a:rPr>
              <a:t>VLANIF Forwarding Process (2)</a:t>
            </a:r>
          </a:p>
        </p:txBody>
      </p:sp>
      <p:sp>
        <p:nvSpPr>
          <p:cNvPr id="36" name="文本占位符 2"/>
          <p:cNvSpPr>
            <a:spLocks noGrp="1"/>
          </p:cNvSpPr>
          <p:nvPr>
            <p:ph type="body" sz="quarter" idx="4294967295"/>
          </p:nvPr>
        </p:nvSpPr>
        <p:spPr>
          <a:xfrm>
            <a:off x="6569313" y="1858963"/>
            <a:ext cx="5148262" cy="4254500"/>
          </a:xfrm>
        </p:spPr>
        <p:txBody>
          <a:bodyPr wrap="square">
            <a:noAutofit/>
          </a:bodyPr>
          <a:lstStyle/>
          <a:p>
            <a:pPr marL="342900" indent="-342900" algn="l" defTabSz="914478">
              <a:spcBef>
                <a:spcPts val="0"/>
              </a:spcBef>
              <a:spcAft>
                <a:spcPts val="600"/>
              </a:spcAft>
              <a:buSzPct val="100000"/>
              <a:buFont typeface="+mj-lt"/>
              <a:buAutoNum type="arabicPeriod" startAt="2"/>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After receiving the packet sent from PC1 to PC2, the switch </a:t>
            </a:r>
            <a:r>
              <a:rPr lang="en-US" sz="1600" dirty="0" err="1">
                <a:latin typeface="Huawei Sans" panose="020C0503030203020204" pitchFamily="34" charset="0"/>
                <a:ea typeface="方正兰亭黑简体" panose="02000000000000000000" pitchFamily="2" charset="-122"/>
                <a:sym typeface="Huawei Sans" panose="020C0503030203020204" pitchFamily="34" charset="0"/>
              </a:rPr>
              <a:t>decapsulates</a:t>
            </a:r>
            <a:r>
              <a:rPr lang="en-US" sz="1600" dirty="0">
                <a:latin typeface="Huawei Sans" panose="020C0503030203020204" pitchFamily="34" charset="0"/>
                <a:ea typeface="方正兰亭黑简体" panose="02000000000000000000" pitchFamily="2" charset="-122"/>
                <a:sym typeface="Huawei Sans" panose="020C0503030203020204" pitchFamily="34" charset="0"/>
              </a:rPr>
              <a:t> the packet and finds that the destination MAC address is the MAC address of VLANIF 10. The switch then sends the packet to the routing module for further processing.</a:t>
            </a:r>
          </a:p>
          <a:p>
            <a:pPr marL="342900" indent="-342900" algn="l" defTabSz="914478">
              <a:spcBef>
                <a:spcPts val="0"/>
              </a:spcBef>
              <a:spcAft>
                <a:spcPts val="600"/>
              </a:spcAft>
              <a:buSzPct val="100000"/>
              <a:buFont typeface="+mj-lt"/>
              <a:buAutoNum type="arabicPeriod" startAt="2"/>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The routing module finds that the destination IP address is 192.168.20.2, which is not the IP address of its local interface, and determines that this packet needs to be forwarded at Layer 3. By searching the routing table, the routing module finds a matching route – the direct route generated by VLANIF 20 – for this packet.</a:t>
            </a:r>
          </a:p>
        </p:txBody>
      </p:sp>
      <p:sp>
        <p:nvSpPr>
          <p:cNvPr id="165" name="圆角矩形 164"/>
          <p:cNvSpPr/>
          <p:nvPr/>
        </p:nvSpPr>
        <p:spPr>
          <a:xfrm rot="16200000">
            <a:off x="2553821" y="1430210"/>
            <a:ext cx="1807032" cy="4406207"/>
          </a:xfrm>
          <a:prstGeom prst="roundRect">
            <a:avLst>
              <a:gd name="adj" fmla="val 4689"/>
            </a:avLst>
          </a:prstGeom>
          <a:solidFill>
            <a:schemeClr val="bg1"/>
          </a:solidFill>
          <a:ln w="12700" cap="flat" cmpd="sng" algn="ctr">
            <a:solidFill>
              <a:schemeClr val="bg1">
                <a:lumMod val="65000"/>
              </a:schemeClr>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6" name="矩形 165"/>
          <p:cNvSpPr/>
          <p:nvPr/>
        </p:nvSpPr>
        <p:spPr>
          <a:xfrm>
            <a:off x="1338614" y="3681413"/>
            <a:ext cx="4262464" cy="76771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7" name="矩形 166"/>
          <p:cNvSpPr/>
          <p:nvPr/>
        </p:nvSpPr>
        <p:spPr>
          <a:xfrm>
            <a:off x="1320534" y="2788167"/>
            <a:ext cx="4280543" cy="49952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68" name="图片 167" descr="PC.png"/>
          <p:cNvPicPr>
            <a:picLocks noChangeAspect="1"/>
          </p:cNvPicPr>
          <p:nvPr/>
        </p:nvPicPr>
        <p:blipFill>
          <a:blip r:embed="rId3" cstate="print"/>
          <a:stretch>
            <a:fillRect/>
          </a:stretch>
        </p:blipFill>
        <p:spPr>
          <a:xfrm>
            <a:off x="2084907" y="4972602"/>
            <a:ext cx="539063" cy="414000"/>
          </a:xfrm>
          <a:prstGeom prst="rect">
            <a:avLst/>
          </a:prstGeom>
        </p:spPr>
      </p:pic>
      <p:pic>
        <p:nvPicPr>
          <p:cNvPr id="169" name="图片 168" descr="PC.png"/>
          <p:cNvPicPr>
            <a:picLocks noChangeAspect="1"/>
          </p:cNvPicPr>
          <p:nvPr/>
        </p:nvPicPr>
        <p:blipFill>
          <a:blip r:embed="rId3" cstate="print"/>
          <a:stretch>
            <a:fillRect/>
          </a:stretch>
        </p:blipFill>
        <p:spPr>
          <a:xfrm>
            <a:off x="4151864" y="4972602"/>
            <a:ext cx="539063" cy="414000"/>
          </a:xfrm>
          <a:prstGeom prst="rect">
            <a:avLst/>
          </a:prstGeom>
        </p:spPr>
      </p:pic>
      <p:cxnSp>
        <p:nvCxnSpPr>
          <p:cNvPr id="170" name="直接连接符 169"/>
          <p:cNvCxnSpPr>
            <a:stCxn id="168" idx="0"/>
            <a:endCxn id="176" idx="2"/>
          </p:cNvCxnSpPr>
          <p:nvPr/>
        </p:nvCxnSpPr>
        <p:spPr bwMode="auto">
          <a:xfrm flipV="1">
            <a:off x="2354439" y="4372094"/>
            <a:ext cx="0" cy="600508"/>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71" name="直接连接符 170"/>
          <p:cNvCxnSpPr>
            <a:stCxn id="169" idx="0"/>
            <a:endCxn id="179" idx="2"/>
          </p:cNvCxnSpPr>
          <p:nvPr/>
        </p:nvCxnSpPr>
        <p:spPr bwMode="auto">
          <a:xfrm flipV="1">
            <a:off x="4421396" y="4372094"/>
            <a:ext cx="0" cy="600508"/>
          </a:xfrm>
          <a:prstGeom prst="line">
            <a:avLst/>
          </a:prstGeom>
          <a:solidFill>
            <a:srgbClr val="5B9BD5">
              <a:lumMod val="40000"/>
              <a:lumOff val="60000"/>
            </a:srgbClr>
          </a:solidFill>
          <a:ln w="19050" cap="flat" cmpd="sng" algn="ctr">
            <a:solidFill>
              <a:schemeClr val="tx1"/>
            </a:solidFill>
            <a:prstDash val="solid"/>
            <a:miter lim="800000"/>
          </a:ln>
          <a:effectLst/>
        </p:spPr>
      </p:cxnSp>
      <p:sp>
        <p:nvSpPr>
          <p:cNvPr id="172" name="TextBox 77"/>
          <p:cNvSpPr txBox="1"/>
          <p:nvPr/>
        </p:nvSpPr>
        <p:spPr bwMode="auto">
          <a:xfrm>
            <a:off x="1254233" y="5397581"/>
            <a:ext cx="2146107" cy="820339"/>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defPPr>
              <a:defRPr lang="en-US"/>
            </a:defPPr>
            <a:lvl1pPr marR="0" indent="0" defTabSz="914400" fontAlgn="t">
              <a:lnSpc>
                <a:spcPct val="100000"/>
              </a:lnSpc>
              <a:spcBef>
                <a:spcPct val="0"/>
              </a:spcBef>
              <a:spcAft>
                <a:spcPct val="0"/>
              </a:spcAft>
              <a:buClrTx/>
              <a:buSzTx/>
              <a:buFontTx/>
              <a:buNone/>
              <a:tabLst/>
              <a:defRPr kumimoji="0" sz="1000" b="0" i="0" u="none" strike="noStrike" cap="none" normalizeH="0" baseline="0">
                <a:ln>
                  <a:noFill/>
                </a:ln>
                <a:effectLst/>
                <a:latin typeface="FrutigerNext LT Regular" pitchFamily="34" charset="0"/>
                <a:ea typeface="宋体" pitchFamily="2" charset="-122"/>
              </a:defRPr>
            </a:lvl1p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PC1</a:t>
            </a:r>
          </a:p>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IP: 192.168.10.2/24</a:t>
            </a:r>
          </a:p>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Default gateway: 192.168.10.254</a:t>
            </a:r>
          </a:p>
          <a:p>
            <a:pPr algn="ctr" fontAlgn="ctr"/>
            <a:r>
              <a:rPr lang="en-US" sz="12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 MAC1</a:t>
            </a:r>
          </a:p>
        </p:txBody>
      </p:sp>
      <p:sp>
        <p:nvSpPr>
          <p:cNvPr id="173" name="TextBox 77"/>
          <p:cNvSpPr txBox="1"/>
          <p:nvPr/>
        </p:nvSpPr>
        <p:spPr bwMode="auto">
          <a:xfrm>
            <a:off x="3400340" y="5397581"/>
            <a:ext cx="2017479" cy="820338"/>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defPPr>
              <a:defRPr lang="en-US"/>
            </a:defPPr>
            <a:lvl1pPr marR="0" indent="0" algn="ctr" defTabSz="914400" fontAlgn="t">
              <a:lnSpc>
                <a:spcPct val="100000"/>
              </a:lnSpc>
              <a:spcBef>
                <a:spcPct val="0"/>
              </a:spcBef>
              <a:spcAft>
                <a:spcPct val="0"/>
              </a:spcAft>
              <a:buClrTx/>
              <a:buSzTx/>
              <a:buFontTx/>
              <a:buNone/>
              <a:tabLst/>
              <a:defRPr kumimoji="0" sz="1200" b="0" i="0" u="none" strike="noStrike" cap="none" normalizeH="0" baseline="0">
                <a:ln>
                  <a:noFill/>
                </a:ln>
                <a:effectLst/>
                <a:latin typeface="Huawei Sans" panose="020C0503030203020204" pitchFamily="34" charset="0"/>
                <a:ea typeface="方正兰亭黑简体" panose="02000000000000000000" pitchFamily="2" charset="-122"/>
              </a:defRPr>
            </a:lvl1pPr>
          </a:lstStyle>
          <a:p>
            <a:pPr fontAlgn="ctr"/>
            <a:r>
              <a:rPr lang="en-US" dirty="0">
                <a:latin typeface="Huawei Sans" panose="020C0503030203020204" pitchFamily="34" charset="0"/>
              </a:rPr>
              <a:t>PC2</a:t>
            </a:r>
          </a:p>
          <a:p>
            <a:pPr fontAlgn="ctr"/>
            <a:r>
              <a:rPr lang="en-US" dirty="0">
                <a:latin typeface="Huawei Sans" panose="020C0503030203020204" pitchFamily="34" charset="0"/>
              </a:rPr>
              <a:t>IP: 192.168.20.2/24</a:t>
            </a:r>
          </a:p>
          <a:p>
            <a:pPr fontAlgn="ctr"/>
            <a:r>
              <a:rPr lang="en-US" dirty="0">
                <a:latin typeface="Huawei Sans" panose="020C0503030203020204" pitchFamily="34" charset="0"/>
              </a:rPr>
              <a:t>Default gateway: 192.168.20.254</a:t>
            </a:r>
          </a:p>
          <a:p>
            <a:pPr fontAlgn="ctr"/>
            <a:r>
              <a:rPr lang="en-US" b="1" dirty="0">
                <a:solidFill>
                  <a:srgbClr val="EC7061"/>
                </a:solidFill>
                <a:latin typeface="Huawei Sans" panose="020C0503030203020204" pitchFamily="34" charset="0"/>
                <a:sym typeface="Huawei Sans" panose="020C0503030203020204" pitchFamily="34" charset="0"/>
              </a:rPr>
              <a:t>MAC: MAC3</a:t>
            </a:r>
          </a:p>
        </p:txBody>
      </p:sp>
      <p:sp>
        <p:nvSpPr>
          <p:cNvPr id="174" name="圆角矩形 173"/>
          <p:cNvSpPr/>
          <p:nvPr/>
        </p:nvSpPr>
        <p:spPr bwMode="auto">
          <a:xfrm>
            <a:off x="2034342" y="4074141"/>
            <a:ext cx="1160710" cy="295861"/>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5" name="圆角矩形 174"/>
          <p:cNvSpPr/>
          <p:nvPr/>
        </p:nvSpPr>
        <p:spPr bwMode="auto">
          <a:xfrm>
            <a:off x="3580814" y="4074141"/>
            <a:ext cx="1174117" cy="297953"/>
          </a:xfrm>
          <a:prstGeom prst="roundRect">
            <a:avLst/>
          </a:prstGeom>
          <a:solidFill>
            <a:srgbClr val="FFFFCC"/>
          </a:solid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400" fontAlgn="ctr">
              <a:spcBef>
                <a:spcPct val="0"/>
              </a:spcBef>
              <a:spcAft>
                <a:spcPct val="0"/>
              </a:spcAft>
            </a:pP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6" name="矩形 175"/>
          <p:cNvSpPr/>
          <p:nvPr/>
        </p:nvSpPr>
        <p:spPr>
          <a:xfrm>
            <a:off x="2192421" y="4156070"/>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7" name="矩形 176"/>
          <p:cNvSpPr/>
          <p:nvPr/>
        </p:nvSpPr>
        <p:spPr>
          <a:xfrm>
            <a:off x="2719389" y="4156070"/>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8" name="矩形 177"/>
          <p:cNvSpPr/>
          <p:nvPr/>
        </p:nvSpPr>
        <p:spPr>
          <a:xfrm>
            <a:off x="3732411" y="4156070"/>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9" name="矩形 178"/>
          <p:cNvSpPr/>
          <p:nvPr/>
        </p:nvSpPr>
        <p:spPr>
          <a:xfrm>
            <a:off x="4259378" y="4156070"/>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0" name="矩形 179"/>
          <p:cNvSpPr/>
          <p:nvPr/>
        </p:nvSpPr>
        <p:spPr>
          <a:xfrm>
            <a:off x="2354439" y="3797142"/>
            <a:ext cx="800219" cy="276999"/>
          </a:xfrm>
          <a:prstGeom prst="rect">
            <a:avLst/>
          </a:prstGeom>
        </p:spPr>
        <p:txBody>
          <a:bodyPr wrap="square">
            <a:noAutofit/>
          </a:bodyPr>
          <a:lstStyle/>
          <a:p>
            <a:pPr algn="ctr" defTabSz="914400" fontAlgn="ctr">
              <a:spcBef>
                <a:spcPct val="0"/>
              </a:spcBef>
              <a:spcAft>
                <a:spcPct val="0"/>
              </a:spcAft>
            </a:pPr>
            <a:r>
              <a:rPr lang="en-US" sz="1200">
                <a:latin typeface="Huawei Sans" panose="020C0503030203020204" pitchFamily="34" charset="0"/>
                <a:ea typeface="方正兰亭黑简体" panose="02000000000000000000" pitchFamily="2" charset="-122"/>
                <a:sym typeface="Huawei Sans" panose="020C0503030203020204" pitchFamily="34" charset="0"/>
              </a:rPr>
              <a:t>VLAN 10</a:t>
            </a:r>
          </a:p>
        </p:txBody>
      </p:sp>
      <p:sp>
        <p:nvSpPr>
          <p:cNvPr id="181" name="矩形 180"/>
          <p:cNvSpPr/>
          <p:nvPr/>
        </p:nvSpPr>
        <p:spPr>
          <a:xfrm>
            <a:off x="3581851" y="3797142"/>
            <a:ext cx="800219" cy="276999"/>
          </a:xfrm>
          <a:prstGeom prst="rect">
            <a:avLst/>
          </a:prstGeom>
        </p:spPr>
        <p:txBody>
          <a:bodyPr wrap="square">
            <a:noAutofit/>
          </a:bodyPr>
          <a:lstStyle/>
          <a:p>
            <a:pPr algn="ctr" defTabSz="914400" fontAlgn="ctr">
              <a:spcBef>
                <a:spcPct val="0"/>
              </a:spcBef>
              <a:spcAft>
                <a:spcPct val="0"/>
              </a:spcAft>
            </a:pPr>
            <a:r>
              <a:rPr lang="en-US" sz="1200">
                <a:latin typeface="Huawei Sans" panose="020C0503030203020204" pitchFamily="34" charset="0"/>
                <a:ea typeface="方正兰亭黑简体" panose="02000000000000000000" pitchFamily="2" charset="-122"/>
                <a:sym typeface="Huawei Sans" panose="020C0503030203020204" pitchFamily="34" charset="0"/>
              </a:rPr>
              <a:t>VLAN 20</a:t>
            </a:r>
          </a:p>
        </p:txBody>
      </p:sp>
      <p:sp>
        <p:nvSpPr>
          <p:cNvPr id="182" name="任意多边形 181"/>
          <p:cNvSpPr/>
          <p:nvPr/>
        </p:nvSpPr>
        <p:spPr bwMode="auto">
          <a:xfrm>
            <a:off x="2354439" y="3150768"/>
            <a:ext cx="232577" cy="900532"/>
          </a:xfrm>
          <a:custGeom>
            <a:avLst/>
            <a:gdLst>
              <a:gd name="connsiteX0" fmla="*/ 0 w 180975"/>
              <a:gd name="connsiteY0" fmla="*/ 1228725 h 1228725"/>
              <a:gd name="connsiteX1" fmla="*/ 0 w 180975"/>
              <a:gd name="connsiteY1" fmla="*/ 371475 h 1228725"/>
              <a:gd name="connsiteX2" fmla="*/ 180975 w 180975"/>
              <a:gd name="connsiteY2" fmla="*/ 371475 h 1228725"/>
              <a:gd name="connsiteX3" fmla="*/ 180975 w 180975"/>
              <a:gd name="connsiteY3" fmla="*/ 0 h 1228725"/>
              <a:gd name="connsiteX0" fmla="*/ 0 w 180975"/>
              <a:gd name="connsiteY0" fmla="*/ 1388714 h 1388714"/>
              <a:gd name="connsiteX1" fmla="*/ 0 w 180975"/>
              <a:gd name="connsiteY1" fmla="*/ 531464 h 1388714"/>
              <a:gd name="connsiteX2" fmla="*/ 180975 w 180975"/>
              <a:gd name="connsiteY2" fmla="*/ 531464 h 1388714"/>
              <a:gd name="connsiteX3" fmla="*/ 175767 w 180975"/>
              <a:gd name="connsiteY3" fmla="*/ 0 h 1388714"/>
            </a:gdLst>
            <a:ahLst/>
            <a:cxnLst>
              <a:cxn ang="0">
                <a:pos x="connsiteX0" y="connsiteY0"/>
              </a:cxn>
              <a:cxn ang="0">
                <a:pos x="connsiteX1" y="connsiteY1"/>
              </a:cxn>
              <a:cxn ang="0">
                <a:pos x="connsiteX2" y="connsiteY2"/>
              </a:cxn>
              <a:cxn ang="0">
                <a:pos x="connsiteX3" y="connsiteY3"/>
              </a:cxn>
            </a:cxnLst>
            <a:rect l="l" t="t" r="r" b="b"/>
            <a:pathLst>
              <a:path w="180975" h="1388714">
                <a:moveTo>
                  <a:pt x="0" y="1388714"/>
                </a:moveTo>
                <a:lnTo>
                  <a:pt x="0" y="531464"/>
                </a:lnTo>
                <a:lnTo>
                  <a:pt x="180975" y="531464"/>
                </a:lnTo>
                <a:lnTo>
                  <a:pt x="175767" y="0"/>
                </a:lnTo>
              </a:path>
            </a:pathLst>
          </a:custGeom>
          <a:no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3" name="矩形 182"/>
          <p:cNvSpPr/>
          <p:nvPr/>
        </p:nvSpPr>
        <p:spPr>
          <a:xfrm>
            <a:off x="4661493" y="3704261"/>
            <a:ext cx="938606" cy="738664"/>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Switching module</a:t>
            </a:r>
          </a:p>
        </p:txBody>
      </p:sp>
      <p:sp>
        <p:nvSpPr>
          <p:cNvPr id="184" name="矩形 183"/>
          <p:cNvSpPr/>
          <p:nvPr/>
        </p:nvSpPr>
        <p:spPr>
          <a:xfrm>
            <a:off x="4671111" y="2811382"/>
            <a:ext cx="938606" cy="523220"/>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Routing module</a:t>
            </a:r>
          </a:p>
        </p:txBody>
      </p:sp>
      <p:sp>
        <p:nvSpPr>
          <p:cNvPr id="187" name="圆角矩形 186"/>
          <p:cNvSpPr/>
          <p:nvPr/>
        </p:nvSpPr>
        <p:spPr>
          <a:xfrm>
            <a:off x="2141922" y="2886756"/>
            <a:ext cx="926229" cy="270840"/>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VLANIF 10</a:t>
            </a:r>
          </a:p>
        </p:txBody>
      </p:sp>
      <p:sp>
        <p:nvSpPr>
          <p:cNvPr id="188" name="圆角矩形 187"/>
          <p:cNvSpPr/>
          <p:nvPr/>
        </p:nvSpPr>
        <p:spPr>
          <a:xfrm>
            <a:off x="3580815" y="2876091"/>
            <a:ext cx="1011542" cy="270840"/>
          </a:xfrm>
          <a:prstGeom prst="roundRect">
            <a:avLst/>
          </a:prstGeom>
          <a:solidFill>
            <a:srgbClr val="FFFFCC"/>
          </a:solid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400" fontAlgn="ctr">
              <a:spcBef>
                <a:spcPct val="0"/>
              </a:spcBef>
              <a:spcAft>
                <a:spcPct val="0"/>
              </a:spcAft>
            </a:pPr>
            <a:r>
              <a:rPr lang="en-US" sz="1200">
                <a:latin typeface="Huawei Sans" panose="020C0503030203020204" pitchFamily="34" charset="0"/>
                <a:ea typeface="方正兰亭黑简体" panose="02000000000000000000" pitchFamily="2" charset="-122"/>
                <a:sym typeface="Huawei Sans" panose="020C0503030203020204" pitchFamily="34" charset="0"/>
              </a:rPr>
              <a:t>VLANIF 20</a:t>
            </a:r>
          </a:p>
        </p:txBody>
      </p:sp>
      <p:sp>
        <p:nvSpPr>
          <p:cNvPr id="189" name="圆角矩形 188"/>
          <p:cNvSpPr/>
          <p:nvPr/>
        </p:nvSpPr>
        <p:spPr>
          <a:xfrm>
            <a:off x="462485" y="1661630"/>
            <a:ext cx="2288891" cy="683835"/>
          </a:xfrm>
          <a:prstGeom prst="roundRect">
            <a:avLst>
              <a:gd name="adj" fmla="val 9948"/>
            </a:avLst>
          </a:prstGeom>
          <a:solidFill>
            <a:srgbClr val="00B0F0">
              <a:alpha val="5000"/>
            </a:srgbClr>
          </a:solidFill>
          <a:ln>
            <a:solidFill>
              <a:srgbClr val="99DFF9"/>
            </a:solidFill>
          </a:ln>
        </p:spPr>
        <p:txBody>
          <a:bodyPr wrap="square">
            <a:noAutofit/>
          </a:bodyPr>
          <a:lstStyle/>
          <a:p>
            <a:pP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interface Vlanif10</a:t>
            </a:r>
          </a:p>
          <a:p>
            <a:pP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 ip address 192.168.10.254 24</a:t>
            </a:r>
          </a:p>
          <a:p>
            <a:pPr fontAlgn="ctr"/>
            <a:r>
              <a:rPr lang="en-US" sz="1200"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 MAC2)</a:t>
            </a:r>
          </a:p>
        </p:txBody>
      </p:sp>
      <p:cxnSp>
        <p:nvCxnSpPr>
          <p:cNvPr id="190" name="直接箭头连接符 189"/>
          <p:cNvCxnSpPr>
            <a:stCxn id="187" idx="0"/>
            <a:endCxn id="189" idx="2"/>
          </p:cNvCxnSpPr>
          <p:nvPr/>
        </p:nvCxnSpPr>
        <p:spPr>
          <a:xfrm flipH="1" flipV="1">
            <a:off x="1606931" y="2345465"/>
            <a:ext cx="998106" cy="541291"/>
          </a:xfrm>
          <a:prstGeom prst="straightConnector1">
            <a:avLst/>
          </a:prstGeom>
          <a:solidFill>
            <a:schemeClr val="bg1"/>
          </a:solidFill>
          <a:ln w="19050">
            <a:solidFill>
              <a:schemeClr val="bg1">
                <a:lumMod val="75000"/>
              </a:schemeClr>
            </a:solidFill>
          </a:ln>
        </p:spPr>
      </p:cxnSp>
      <p:sp>
        <p:nvSpPr>
          <p:cNvPr id="191" name="圆角矩形 190"/>
          <p:cNvSpPr/>
          <p:nvPr/>
        </p:nvSpPr>
        <p:spPr>
          <a:xfrm>
            <a:off x="3943318" y="1661630"/>
            <a:ext cx="2288891" cy="683835"/>
          </a:xfrm>
          <a:prstGeom prst="roundRect">
            <a:avLst>
              <a:gd name="adj" fmla="val 9948"/>
            </a:avLst>
          </a:prstGeom>
          <a:solidFill>
            <a:srgbClr val="00B0F0">
              <a:alpha val="5000"/>
            </a:srgbClr>
          </a:solidFill>
          <a:ln>
            <a:solidFill>
              <a:srgbClr val="99DFF9"/>
            </a:solidFill>
          </a:ln>
        </p:spPr>
        <p:txBody>
          <a:bodyPr wrap="square">
            <a:noAutofit/>
          </a:bodyPr>
          <a:lstStyle/>
          <a:p>
            <a:pP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interface Vlanif20</a:t>
            </a:r>
          </a:p>
          <a:p>
            <a:pP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 ip address 192.168.20.254 24</a:t>
            </a:r>
          </a:p>
          <a:p>
            <a:pPr fontAlgn="ctr"/>
            <a:r>
              <a:rPr lang="en-US" sz="1200"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 MAC2)</a:t>
            </a:r>
          </a:p>
        </p:txBody>
      </p:sp>
      <p:cxnSp>
        <p:nvCxnSpPr>
          <p:cNvPr id="192" name="直接箭头连接符 191"/>
          <p:cNvCxnSpPr>
            <a:stCxn id="188" idx="0"/>
            <a:endCxn id="191" idx="2"/>
          </p:cNvCxnSpPr>
          <p:nvPr/>
        </p:nvCxnSpPr>
        <p:spPr>
          <a:xfrm flipV="1">
            <a:off x="4086586" y="2345465"/>
            <a:ext cx="1001178" cy="530626"/>
          </a:xfrm>
          <a:prstGeom prst="straightConnector1">
            <a:avLst/>
          </a:prstGeom>
          <a:solidFill>
            <a:schemeClr val="bg1"/>
          </a:solidFill>
          <a:ln w="19050">
            <a:solidFill>
              <a:schemeClr val="bg1">
                <a:lumMod val="75000"/>
              </a:schemeClr>
            </a:solidFill>
          </a:ln>
        </p:spPr>
      </p:cxnSp>
      <p:sp>
        <p:nvSpPr>
          <p:cNvPr id="193" name="矩形 192"/>
          <p:cNvSpPr/>
          <p:nvPr/>
        </p:nvSpPr>
        <p:spPr bwMode="auto">
          <a:xfrm>
            <a:off x="893951" y="4781577"/>
            <a:ext cx="1527887" cy="266307"/>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Access interface</a:t>
            </a:r>
          </a:p>
        </p:txBody>
      </p:sp>
      <p:sp>
        <p:nvSpPr>
          <p:cNvPr id="194" name="矩形 193"/>
          <p:cNvSpPr/>
          <p:nvPr/>
        </p:nvSpPr>
        <p:spPr>
          <a:xfrm>
            <a:off x="557013" y="4815510"/>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5" name="任意多边形 194"/>
          <p:cNvSpPr/>
          <p:nvPr/>
        </p:nvSpPr>
        <p:spPr bwMode="auto">
          <a:xfrm flipH="1">
            <a:off x="4147761" y="3150768"/>
            <a:ext cx="246431" cy="866565"/>
          </a:xfrm>
          <a:custGeom>
            <a:avLst/>
            <a:gdLst>
              <a:gd name="connsiteX0" fmla="*/ 0 w 180975"/>
              <a:gd name="connsiteY0" fmla="*/ 1228725 h 1228725"/>
              <a:gd name="connsiteX1" fmla="*/ 0 w 180975"/>
              <a:gd name="connsiteY1" fmla="*/ 371475 h 1228725"/>
              <a:gd name="connsiteX2" fmla="*/ 180975 w 180975"/>
              <a:gd name="connsiteY2" fmla="*/ 371475 h 1228725"/>
              <a:gd name="connsiteX3" fmla="*/ 180975 w 180975"/>
              <a:gd name="connsiteY3" fmla="*/ 0 h 1228725"/>
              <a:gd name="connsiteX0" fmla="*/ 0 w 180975"/>
              <a:gd name="connsiteY0" fmla="*/ 1388714 h 1388714"/>
              <a:gd name="connsiteX1" fmla="*/ 0 w 180975"/>
              <a:gd name="connsiteY1" fmla="*/ 531464 h 1388714"/>
              <a:gd name="connsiteX2" fmla="*/ 180975 w 180975"/>
              <a:gd name="connsiteY2" fmla="*/ 531464 h 1388714"/>
              <a:gd name="connsiteX3" fmla="*/ 175767 w 180975"/>
              <a:gd name="connsiteY3" fmla="*/ 0 h 1388714"/>
            </a:gdLst>
            <a:ahLst/>
            <a:cxnLst>
              <a:cxn ang="0">
                <a:pos x="connsiteX0" y="connsiteY0"/>
              </a:cxn>
              <a:cxn ang="0">
                <a:pos x="connsiteX1" y="connsiteY1"/>
              </a:cxn>
              <a:cxn ang="0">
                <a:pos x="connsiteX2" y="connsiteY2"/>
              </a:cxn>
              <a:cxn ang="0">
                <a:pos x="connsiteX3" y="connsiteY3"/>
              </a:cxn>
            </a:cxnLst>
            <a:rect l="l" t="t" r="r" b="b"/>
            <a:pathLst>
              <a:path w="180975" h="1388714">
                <a:moveTo>
                  <a:pt x="0" y="1388714"/>
                </a:moveTo>
                <a:lnTo>
                  <a:pt x="0" y="531464"/>
                </a:lnTo>
                <a:lnTo>
                  <a:pt x="180975" y="531464"/>
                </a:lnTo>
                <a:lnTo>
                  <a:pt x="175767" y="0"/>
                </a:lnTo>
              </a:path>
            </a:pathLst>
          </a:custGeom>
          <a:no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96" name="直接连接符 195"/>
          <p:cNvCxnSpPr/>
          <p:nvPr/>
        </p:nvCxnSpPr>
        <p:spPr bwMode="auto">
          <a:xfrm>
            <a:off x="2149944" y="3384425"/>
            <a:ext cx="0" cy="498134"/>
          </a:xfrm>
          <a:prstGeom prst="line">
            <a:avLst/>
          </a:prstGeom>
          <a:solidFill>
            <a:schemeClr val="accent1"/>
          </a:solidFill>
          <a:ln w="28575" cap="flat" cmpd="sng" algn="ctr">
            <a:solidFill>
              <a:srgbClr val="00B0F0"/>
            </a:solidFill>
            <a:prstDash val="solid"/>
            <a:round/>
            <a:headEnd type="triangle" w="med" len="med"/>
            <a:tailEnd type="none" w="med" len="med"/>
          </a:ln>
          <a:effectLst/>
        </p:spPr>
      </p:cxnSp>
      <p:sp>
        <p:nvSpPr>
          <p:cNvPr id="197" name="椭圆 196"/>
          <p:cNvSpPr/>
          <p:nvPr/>
        </p:nvSpPr>
        <p:spPr bwMode="auto">
          <a:xfrm>
            <a:off x="1867432" y="3569571"/>
            <a:ext cx="180000" cy="180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sp>
        <p:nvSpPr>
          <p:cNvPr id="198" name="任意多边形 197"/>
          <p:cNvSpPr/>
          <p:nvPr/>
        </p:nvSpPr>
        <p:spPr>
          <a:xfrm>
            <a:off x="3292622" y="1931907"/>
            <a:ext cx="549464" cy="263792"/>
          </a:xfrm>
          <a:custGeom>
            <a:avLst/>
            <a:gdLst>
              <a:gd name="connsiteX0" fmla="*/ 0 w 1195753"/>
              <a:gd name="connsiteY0" fmla="*/ 281377 h 281377"/>
              <a:gd name="connsiteX1" fmla="*/ 518746 w 1195753"/>
              <a:gd name="connsiteY1" fmla="*/ 23 h 281377"/>
              <a:gd name="connsiteX2" fmla="*/ 1195753 w 1195753"/>
              <a:gd name="connsiteY2" fmla="*/ 263792 h 281377"/>
              <a:gd name="connsiteX0" fmla="*/ 0 w 677007"/>
              <a:gd name="connsiteY0" fmla="*/ 23 h 263792"/>
              <a:gd name="connsiteX1" fmla="*/ 677007 w 677007"/>
              <a:gd name="connsiteY1" fmla="*/ 263792 h 263792"/>
            </a:gdLst>
            <a:ahLst/>
            <a:cxnLst>
              <a:cxn ang="0">
                <a:pos x="connsiteX0" y="connsiteY0"/>
              </a:cxn>
              <a:cxn ang="0">
                <a:pos x="connsiteX1" y="connsiteY1"/>
              </a:cxn>
            </a:cxnLst>
            <a:rect l="l" t="t" r="r" b="b"/>
            <a:pathLst>
              <a:path w="677007" h="263792">
                <a:moveTo>
                  <a:pt x="0" y="23"/>
                </a:moveTo>
                <a:cubicBezTo>
                  <a:pt x="199292" y="-2908"/>
                  <a:pt x="677007" y="263792"/>
                  <a:pt x="677007" y="263792"/>
                </a:cubicBezTo>
              </a:path>
            </a:pathLst>
          </a:custGeom>
          <a:noFill/>
          <a:ln w="25400">
            <a:solidFill>
              <a:srgbClr val="EC706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9" name="任意多边形 198"/>
          <p:cNvSpPr/>
          <p:nvPr/>
        </p:nvSpPr>
        <p:spPr>
          <a:xfrm>
            <a:off x="2870127" y="1929394"/>
            <a:ext cx="421018" cy="281354"/>
          </a:xfrm>
          <a:custGeom>
            <a:avLst/>
            <a:gdLst>
              <a:gd name="connsiteX0" fmla="*/ 0 w 1195753"/>
              <a:gd name="connsiteY0" fmla="*/ 281377 h 281377"/>
              <a:gd name="connsiteX1" fmla="*/ 518746 w 1195753"/>
              <a:gd name="connsiteY1" fmla="*/ 23 h 281377"/>
              <a:gd name="connsiteX2" fmla="*/ 1195753 w 1195753"/>
              <a:gd name="connsiteY2" fmla="*/ 263792 h 281377"/>
              <a:gd name="connsiteX0" fmla="*/ 0 w 518746"/>
              <a:gd name="connsiteY0" fmla="*/ 281354 h 281354"/>
              <a:gd name="connsiteX1" fmla="*/ 518746 w 518746"/>
              <a:gd name="connsiteY1" fmla="*/ 0 h 281354"/>
            </a:gdLst>
            <a:ahLst/>
            <a:cxnLst>
              <a:cxn ang="0">
                <a:pos x="connsiteX0" y="connsiteY0"/>
              </a:cxn>
              <a:cxn ang="0">
                <a:pos x="connsiteX1" y="connsiteY1"/>
              </a:cxn>
            </a:cxnLst>
            <a:rect l="l" t="t" r="r" b="b"/>
            <a:pathLst>
              <a:path w="518746" h="281354">
                <a:moveTo>
                  <a:pt x="0" y="281354"/>
                </a:moveTo>
                <a:cubicBezTo>
                  <a:pt x="159727" y="142142"/>
                  <a:pt x="319454" y="2931"/>
                  <a:pt x="518746" y="0"/>
                </a:cubicBezTo>
              </a:path>
            </a:pathLst>
          </a:cu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0" name="椭圆 199"/>
          <p:cNvSpPr/>
          <p:nvPr/>
        </p:nvSpPr>
        <p:spPr bwMode="auto">
          <a:xfrm>
            <a:off x="3220340" y="1669161"/>
            <a:ext cx="180000" cy="180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p>
        </p:txBody>
      </p:sp>
    </p:spTree>
    <p:extLst>
      <p:ext uri="{BB962C8B-B14F-4D97-AF65-F5344CB8AC3E}">
        <p14:creationId xmlns:p14="http://schemas.microsoft.com/office/powerpoint/2010/main" val="20589280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sz="3500">
                <a:latin typeface="Huawei Sans" panose="020C0503030203020204" pitchFamily="34" charset="0"/>
                <a:ea typeface="方正兰亭黑简体" panose="02000000000000000000" pitchFamily="2" charset="-122"/>
                <a:sym typeface="Huawei Sans" panose="020C0503030203020204" pitchFamily="34" charset="0"/>
              </a:rPr>
              <a:t>VLANIF Forwarding Process (3)</a:t>
            </a:r>
          </a:p>
        </p:txBody>
      </p:sp>
      <p:sp>
        <p:nvSpPr>
          <p:cNvPr id="36" name="文本占位符 2"/>
          <p:cNvSpPr>
            <a:spLocks noGrp="1"/>
          </p:cNvSpPr>
          <p:nvPr>
            <p:ph type="body" sz="quarter" idx="4294967295"/>
          </p:nvPr>
        </p:nvSpPr>
        <p:spPr>
          <a:xfrm>
            <a:off x="6411335" y="1858963"/>
            <a:ext cx="5270500" cy="4254500"/>
          </a:xfrm>
        </p:spPr>
        <p:txBody>
          <a:bodyPr wrap="square">
            <a:noAutofit/>
          </a:bodyPr>
          <a:lstStyle/>
          <a:p>
            <a:pPr marL="342900" indent="-342900" algn="l" defTabSz="914478">
              <a:spcBef>
                <a:spcPts val="0"/>
              </a:spcBef>
              <a:spcAft>
                <a:spcPts val="600"/>
              </a:spcAft>
              <a:buSzPct val="100000"/>
              <a:buFont typeface="+mj-lt"/>
              <a:buAutoNum type="arabicPeriod" startAt="4"/>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Because the matching route is a direct route, the switch determines that the packet has reached the last hop. It searches its ARP table for 192.168.20.2, obtains the corresponding MAC address, and sends the packet to the switching module for re-encapsulation.</a:t>
            </a:r>
          </a:p>
          <a:p>
            <a:pPr marL="342900" indent="-342900" algn="l" defTabSz="914478">
              <a:spcBef>
                <a:spcPts val="0"/>
              </a:spcBef>
              <a:spcAft>
                <a:spcPts val="600"/>
              </a:spcAft>
              <a:buSzPct val="100000"/>
              <a:buFont typeface="+mj-lt"/>
              <a:buAutoNum type="arabicPeriod" startAt="4"/>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The switching module searches its MAC address table to determine the outbound interface of the frame and whether the frame needs to carry a VLAN tag. Data frame sent by the switching module: source MAC = MAC2, destination MAC = MAC3, VLAN tag = None</a:t>
            </a:r>
          </a:p>
        </p:txBody>
      </p:sp>
      <p:sp>
        <p:nvSpPr>
          <p:cNvPr id="45" name="圆角矩形 44"/>
          <p:cNvSpPr/>
          <p:nvPr/>
        </p:nvSpPr>
        <p:spPr>
          <a:xfrm rot="16200000">
            <a:off x="2553821" y="1430210"/>
            <a:ext cx="1807032" cy="4406207"/>
          </a:xfrm>
          <a:prstGeom prst="roundRect">
            <a:avLst>
              <a:gd name="adj" fmla="val 4689"/>
            </a:avLst>
          </a:prstGeom>
          <a:solidFill>
            <a:schemeClr val="bg1"/>
          </a:solidFill>
          <a:ln w="12700" cap="flat" cmpd="sng" algn="ctr">
            <a:solidFill>
              <a:schemeClr val="bg1">
                <a:lumMod val="65000"/>
              </a:schemeClr>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矩形 47"/>
          <p:cNvSpPr/>
          <p:nvPr/>
        </p:nvSpPr>
        <p:spPr>
          <a:xfrm>
            <a:off x="1338614" y="3681413"/>
            <a:ext cx="4262464" cy="76771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矩形 54"/>
          <p:cNvSpPr/>
          <p:nvPr/>
        </p:nvSpPr>
        <p:spPr>
          <a:xfrm>
            <a:off x="1320534" y="2788167"/>
            <a:ext cx="4280543" cy="49952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7" name="图片 56" descr="PC.png"/>
          <p:cNvPicPr>
            <a:picLocks noChangeAspect="1"/>
          </p:cNvPicPr>
          <p:nvPr/>
        </p:nvPicPr>
        <p:blipFill>
          <a:blip r:embed="rId3" cstate="print"/>
          <a:stretch>
            <a:fillRect/>
          </a:stretch>
        </p:blipFill>
        <p:spPr>
          <a:xfrm>
            <a:off x="2084907" y="4972602"/>
            <a:ext cx="539063" cy="414000"/>
          </a:xfrm>
          <a:prstGeom prst="rect">
            <a:avLst/>
          </a:prstGeom>
        </p:spPr>
      </p:pic>
      <p:pic>
        <p:nvPicPr>
          <p:cNvPr id="60" name="图片 59" descr="PC.png"/>
          <p:cNvPicPr>
            <a:picLocks noChangeAspect="1"/>
          </p:cNvPicPr>
          <p:nvPr/>
        </p:nvPicPr>
        <p:blipFill>
          <a:blip r:embed="rId3" cstate="print"/>
          <a:stretch>
            <a:fillRect/>
          </a:stretch>
        </p:blipFill>
        <p:spPr>
          <a:xfrm>
            <a:off x="4151864" y="4972602"/>
            <a:ext cx="539063" cy="414000"/>
          </a:xfrm>
          <a:prstGeom prst="rect">
            <a:avLst/>
          </a:prstGeom>
        </p:spPr>
      </p:pic>
      <p:cxnSp>
        <p:nvCxnSpPr>
          <p:cNvPr id="63" name="直接连接符 62"/>
          <p:cNvCxnSpPr>
            <a:stCxn id="57" idx="0"/>
            <a:endCxn id="80" idx="2"/>
          </p:cNvCxnSpPr>
          <p:nvPr/>
        </p:nvCxnSpPr>
        <p:spPr bwMode="auto">
          <a:xfrm flipV="1">
            <a:off x="2354439" y="4372094"/>
            <a:ext cx="0" cy="600508"/>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6" name="直接连接符 65"/>
          <p:cNvCxnSpPr>
            <a:stCxn id="60" idx="0"/>
            <a:endCxn id="83" idx="2"/>
          </p:cNvCxnSpPr>
          <p:nvPr/>
        </p:nvCxnSpPr>
        <p:spPr bwMode="auto">
          <a:xfrm flipV="1">
            <a:off x="4421396" y="4372094"/>
            <a:ext cx="0" cy="600508"/>
          </a:xfrm>
          <a:prstGeom prst="line">
            <a:avLst/>
          </a:prstGeom>
          <a:solidFill>
            <a:srgbClr val="5B9BD5">
              <a:lumMod val="40000"/>
              <a:lumOff val="60000"/>
            </a:srgbClr>
          </a:solidFill>
          <a:ln w="19050" cap="flat" cmpd="sng" algn="ctr">
            <a:solidFill>
              <a:schemeClr val="tx1"/>
            </a:solidFill>
            <a:prstDash val="solid"/>
            <a:miter lim="800000"/>
          </a:ln>
          <a:effectLst/>
        </p:spPr>
      </p:cxnSp>
      <p:sp>
        <p:nvSpPr>
          <p:cNvPr id="67" name="TextBox 77"/>
          <p:cNvSpPr txBox="1"/>
          <p:nvPr/>
        </p:nvSpPr>
        <p:spPr bwMode="auto">
          <a:xfrm>
            <a:off x="1254234" y="5397581"/>
            <a:ext cx="2162066" cy="820339"/>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defPPr>
              <a:defRPr lang="en-US"/>
            </a:defPPr>
            <a:lvl1pPr marR="0" indent="0" defTabSz="914400" fontAlgn="t">
              <a:lnSpc>
                <a:spcPct val="100000"/>
              </a:lnSpc>
              <a:spcBef>
                <a:spcPct val="0"/>
              </a:spcBef>
              <a:spcAft>
                <a:spcPct val="0"/>
              </a:spcAft>
              <a:buClrTx/>
              <a:buSzTx/>
              <a:buFontTx/>
              <a:buNone/>
              <a:tabLst/>
              <a:defRPr kumimoji="0" sz="1000" b="0" i="0" u="none" strike="noStrike" cap="none" normalizeH="0" baseline="0">
                <a:ln>
                  <a:noFill/>
                </a:ln>
                <a:effectLst/>
                <a:latin typeface="FrutigerNext LT Regular" pitchFamily="34" charset="0"/>
                <a:ea typeface="宋体" pitchFamily="2" charset="-122"/>
              </a:defRPr>
            </a:lvl1p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PC1</a:t>
            </a:r>
          </a:p>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IP: 192.168.10.2/24</a:t>
            </a:r>
          </a:p>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Default gateway: 192.168.10.254</a:t>
            </a:r>
          </a:p>
          <a:p>
            <a:pPr algn="ctr" fontAlgn="ctr"/>
            <a:r>
              <a:rPr lang="en-US" sz="12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 MAC1</a:t>
            </a:r>
          </a:p>
        </p:txBody>
      </p:sp>
      <p:sp>
        <p:nvSpPr>
          <p:cNvPr id="77" name="TextBox 77"/>
          <p:cNvSpPr txBox="1"/>
          <p:nvPr/>
        </p:nvSpPr>
        <p:spPr bwMode="auto">
          <a:xfrm>
            <a:off x="3314700" y="5397581"/>
            <a:ext cx="2285399" cy="820338"/>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defPPr>
              <a:defRPr lang="en-US"/>
            </a:defPPr>
            <a:lvl1pPr marR="0" indent="0" algn="ctr" defTabSz="914400" fontAlgn="t">
              <a:lnSpc>
                <a:spcPct val="100000"/>
              </a:lnSpc>
              <a:spcBef>
                <a:spcPct val="0"/>
              </a:spcBef>
              <a:spcAft>
                <a:spcPct val="0"/>
              </a:spcAft>
              <a:buClrTx/>
              <a:buSzTx/>
              <a:buFontTx/>
              <a:buNone/>
              <a:tabLst/>
              <a:defRPr kumimoji="0" sz="1200" b="0" i="0" u="none" strike="noStrike" cap="none" normalizeH="0" baseline="0">
                <a:ln>
                  <a:noFill/>
                </a:ln>
                <a:effectLst/>
                <a:latin typeface="Huawei Sans" panose="020C0503030203020204" pitchFamily="34" charset="0"/>
                <a:ea typeface="方正兰亭黑简体" panose="02000000000000000000" pitchFamily="2" charset="-122"/>
              </a:defRPr>
            </a:lvl1pPr>
          </a:lstStyle>
          <a:p>
            <a:pPr fontAlgn="ctr"/>
            <a:r>
              <a:rPr lang="en-US">
                <a:latin typeface="Huawei Sans" panose="020C0503030203020204" pitchFamily="34" charset="0"/>
              </a:rPr>
              <a:t>PC2</a:t>
            </a:r>
          </a:p>
          <a:p>
            <a:pPr fontAlgn="ctr"/>
            <a:r>
              <a:rPr lang="en-US">
                <a:latin typeface="Huawei Sans" panose="020C0503030203020204" pitchFamily="34" charset="0"/>
              </a:rPr>
              <a:t>IP: 192.168.20.2/24</a:t>
            </a:r>
          </a:p>
          <a:p>
            <a:pPr fontAlgn="ctr"/>
            <a:r>
              <a:rPr lang="en-US">
                <a:latin typeface="Huawei Sans" panose="020C0503030203020204" pitchFamily="34" charset="0"/>
              </a:rPr>
              <a:t>Default gateway: 192.168.20.254</a:t>
            </a:r>
          </a:p>
          <a:p>
            <a:pPr fontAlgn="ctr"/>
            <a:r>
              <a:rPr lang="en-US" b="1">
                <a:solidFill>
                  <a:srgbClr val="EC7061"/>
                </a:solidFill>
                <a:latin typeface="Huawei Sans" panose="020C0503030203020204" pitchFamily="34" charset="0"/>
                <a:sym typeface="Huawei Sans" panose="020C0503030203020204" pitchFamily="34" charset="0"/>
              </a:rPr>
              <a:t>MAC: MAC3</a:t>
            </a:r>
          </a:p>
        </p:txBody>
      </p:sp>
      <p:sp>
        <p:nvSpPr>
          <p:cNvPr id="78" name="圆角矩形 77"/>
          <p:cNvSpPr/>
          <p:nvPr/>
        </p:nvSpPr>
        <p:spPr bwMode="auto">
          <a:xfrm>
            <a:off x="2034342" y="4074141"/>
            <a:ext cx="1160710" cy="295861"/>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圆角矩形 78"/>
          <p:cNvSpPr/>
          <p:nvPr/>
        </p:nvSpPr>
        <p:spPr bwMode="auto">
          <a:xfrm>
            <a:off x="3580814" y="4074141"/>
            <a:ext cx="1174117" cy="297953"/>
          </a:xfrm>
          <a:prstGeom prst="roundRect">
            <a:avLst/>
          </a:prstGeom>
          <a:solidFill>
            <a:srgbClr val="FFFFCC"/>
          </a:solid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400" fontAlgn="ctr">
              <a:spcBef>
                <a:spcPct val="0"/>
              </a:spcBef>
              <a:spcAft>
                <a:spcPct val="0"/>
              </a:spcAft>
            </a:pP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矩形 79"/>
          <p:cNvSpPr/>
          <p:nvPr/>
        </p:nvSpPr>
        <p:spPr>
          <a:xfrm>
            <a:off x="2192421" y="4156070"/>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矩形 80"/>
          <p:cNvSpPr/>
          <p:nvPr/>
        </p:nvSpPr>
        <p:spPr>
          <a:xfrm>
            <a:off x="2719389" y="4156070"/>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矩形 81"/>
          <p:cNvSpPr/>
          <p:nvPr/>
        </p:nvSpPr>
        <p:spPr>
          <a:xfrm>
            <a:off x="3732411" y="4156070"/>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矩形 82"/>
          <p:cNvSpPr/>
          <p:nvPr/>
        </p:nvSpPr>
        <p:spPr>
          <a:xfrm>
            <a:off x="4259378" y="4156070"/>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矩形 83"/>
          <p:cNvSpPr/>
          <p:nvPr/>
        </p:nvSpPr>
        <p:spPr>
          <a:xfrm>
            <a:off x="2354439" y="3797142"/>
            <a:ext cx="800219" cy="276999"/>
          </a:xfrm>
          <a:prstGeom prst="rect">
            <a:avLst/>
          </a:prstGeom>
        </p:spPr>
        <p:txBody>
          <a:bodyPr wrap="square">
            <a:noAutofit/>
          </a:bodyPr>
          <a:lstStyle/>
          <a:p>
            <a:pPr algn="ctr" defTabSz="914400" fontAlgn="ctr">
              <a:spcBef>
                <a:spcPct val="0"/>
              </a:spcBef>
              <a:spcAft>
                <a:spcPct val="0"/>
              </a:spcAft>
            </a:pPr>
            <a:r>
              <a:rPr lang="en-US" sz="1200">
                <a:latin typeface="Huawei Sans" panose="020C0503030203020204" pitchFamily="34" charset="0"/>
                <a:ea typeface="方正兰亭黑简体" panose="02000000000000000000" pitchFamily="2" charset="-122"/>
                <a:sym typeface="Huawei Sans" panose="020C0503030203020204" pitchFamily="34" charset="0"/>
              </a:rPr>
              <a:t>VLAN 10</a:t>
            </a:r>
          </a:p>
        </p:txBody>
      </p:sp>
      <p:sp>
        <p:nvSpPr>
          <p:cNvPr id="85" name="矩形 84"/>
          <p:cNvSpPr/>
          <p:nvPr/>
        </p:nvSpPr>
        <p:spPr>
          <a:xfrm>
            <a:off x="3581851" y="3797142"/>
            <a:ext cx="800219" cy="276999"/>
          </a:xfrm>
          <a:prstGeom prst="rect">
            <a:avLst/>
          </a:prstGeom>
        </p:spPr>
        <p:txBody>
          <a:bodyPr wrap="square">
            <a:noAutofit/>
          </a:bodyPr>
          <a:lstStyle/>
          <a:p>
            <a:pPr algn="ctr" defTabSz="914400" fontAlgn="ctr">
              <a:spcBef>
                <a:spcPct val="0"/>
              </a:spcBef>
              <a:spcAft>
                <a:spcPct val="0"/>
              </a:spcAft>
            </a:pPr>
            <a:r>
              <a:rPr lang="en-US" sz="1200">
                <a:latin typeface="Huawei Sans" panose="020C0503030203020204" pitchFamily="34" charset="0"/>
                <a:ea typeface="方正兰亭黑简体" panose="02000000000000000000" pitchFamily="2" charset="-122"/>
                <a:sym typeface="Huawei Sans" panose="020C0503030203020204" pitchFamily="34" charset="0"/>
              </a:rPr>
              <a:t>VLAN 20</a:t>
            </a:r>
          </a:p>
        </p:txBody>
      </p:sp>
      <p:sp>
        <p:nvSpPr>
          <p:cNvPr id="86" name="任意多边形 85"/>
          <p:cNvSpPr/>
          <p:nvPr/>
        </p:nvSpPr>
        <p:spPr bwMode="auto">
          <a:xfrm>
            <a:off x="2354439" y="3150768"/>
            <a:ext cx="232577" cy="900532"/>
          </a:xfrm>
          <a:custGeom>
            <a:avLst/>
            <a:gdLst>
              <a:gd name="connsiteX0" fmla="*/ 0 w 180975"/>
              <a:gd name="connsiteY0" fmla="*/ 1228725 h 1228725"/>
              <a:gd name="connsiteX1" fmla="*/ 0 w 180975"/>
              <a:gd name="connsiteY1" fmla="*/ 371475 h 1228725"/>
              <a:gd name="connsiteX2" fmla="*/ 180975 w 180975"/>
              <a:gd name="connsiteY2" fmla="*/ 371475 h 1228725"/>
              <a:gd name="connsiteX3" fmla="*/ 180975 w 180975"/>
              <a:gd name="connsiteY3" fmla="*/ 0 h 1228725"/>
              <a:gd name="connsiteX0" fmla="*/ 0 w 180975"/>
              <a:gd name="connsiteY0" fmla="*/ 1388714 h 1388714"/>
              <a:gd name="connsiteX1" fmla="*/ 0 w 180975"/>
              <a:gd name="connsiteY1" fmla="*/ 531464 h 1388714"/>
              <a:gd name="connsiteX2" fmla="*/ 180975 w 180975"/>
              <a:gd name="connsiteY2" fmla="*/ 531464 h 1388714"/>
              <a:gd name="connsiteX3" fmla="*/ 175767 w 180975"/>
              <a:gd name="connsiteY3" fmla="*/ 0 h 1388714"/>
            </a:gdLst>
            <a:ahLst/>
            <a:cxnLst>
              <a:cxn ang="0">
                <a:pos x="connsiteX0" y="connsiteY0"/>
              </a:cxn>
              <a:cxn ang="0">
                <a:pos x="connsiteX1" y="connsiteY1"/>
              </a:cxn>
              <a:cxn ang="0">
                <a:pos x="connsiteX2" y="connsiteY2"/>
              </a:cxn>
              <a:cxn ang="0">
                <a:pos x="connsiteX3" y="connsiteY3"/>
              </a:cxn>
            </a:cxnLst>
            <a:rect l="l" t="t" r="r" b="b"/>
            <a:pathLst>
              <a:path w="180975" h="1388714">
                <a:moveTo>
                  <a:pt x="0" y="1388714"/>
                </a:moveTo>
                <a:lnTo>
                  <a:pt x="0" y="531464"/>
                </a:lnTo>
                <a:lnTo>
                  <a:pt x="180975" y="531464"/>
                </a:lnTo>
                <a:lnTo>
                  <a:pt x="175767" y="0"/>
                </a:lnTo>
              </a:path>
            </a:pathLst>
          </a:custGeom>
          <a:no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矩形 87"/>
          <p:cNvSpPr/>
          <p:nvPr/>
        </p:nvSpPr>
        <p:spPr>
          <a:xfrm>
            <a:off x="4661493" y="3704261"/>
            <a:ext cx="938606" cy="738664"/>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Switching module</a:t>
            </a:r>
          </a:p>
        </p:txBody>
      </p:sp>
      <p:sp>
        <p:nvSpPr>
          <p:cNvPr id="89" name="矩形 88"/>
          <p:cNvSpPr/>
          <p:nvPr/>
        </p:nvSpPr>
        <p:spPr>
          <a:xfrm>
            <a:off x="4671111" y="2811382"/>
            <a:ext cx="938606" cy="383531"/>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Routing module</a:t>
            </a:r>
          </a:p>
        </p:txBody>
      </p:sp>
      <p:sp>
        <p:nvSpPr>
          <p:cNvPr id="92" name="圆角矩形 91"/>
          <p:cNvSpPr/>
          <p:nvPr/>
        </p:nvSpPr>
        <p:spPr>
          <a:xfrm>
            <a:off x="2141922" y="2886756"/>
            <a:ext cx="926229" cy="270840"/>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VLANIF 10</a:t>
            </a:r>
          </a:p>
        </p:txBody>
      </p:sp>
      <p:sp>
        <p:nvSpPr>
          <p:cNvPr id="93" name="圆角矩形 92"/>
          <p:cNvSpPr/>
          <p:nvPr/>
        </p:nvSpPr>
        <p:spPr>
          <a:xfrm>
            <a:off x="3580815" y="2876091"/>
            <a:ext cx="1011542" cy="270840"/>
          </a:xfrm>
          <a:prstGeom prst="roundRect">
            <a:avLst/>
          </a:prstGeom>
          <a:solidFill>
            <a:srgbClr val="FFFFCC"/>
          </a:solid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400" fontAlgn="ctr">
              <a:spcBef>
                <a:spcPct val="0"/>
              </a:spcBef>
              <a:spcAft>
                <a:spcPct val="0"/>
              </a:spcAft>
            </a:pPr>
            <a:r>
              <a:rPr lang="en-US" sz="1200">
                <a:latin typeface="Huawei Sans" panose="020C0503030203020204" pitchFamily="34" charset="0"/>
                <a:ea typeface="方正兰亭黑简体" panose="02000000000000000000" pitchFamily="2" charset="-122"/>
                <a:sym typeface="Huawei Sans" panose="020C0503030203020204" pitchFamily="34" charset="0"/>
              </a:rPr>
              <a:t>VLANIF 20</a:t>
            </a:r>
          </a:p>
        </p:txBody>
      </p:sp>
      <p:sp>
        <p:nvSpPr>
          <p:cNvPr id="96" name="圆角矩形 95"/>
          <p:cNvSpPr/>
          <p:nvPr/>
        </p:nvSpPr>
        <p:spPr>
          <a:xfrm>
            <a:off x="462485" y="1661630"/>
            <a:ext cx="2288891" cy="683835"/>
          </a:xfrm>
          <a:prstGeom prst="roundRect">
            <a:avLst>
              <a:gd name="adj" fmla="val 9948"/>
            </a:avLst>
          </a:prstGeom>
          <a:solidFill>
            <a:srgbClr val="00B0F0">
              <a:alpha val="5000"/>
            </a:srgbClr>
          </a:solidFill>
          <a:ln>
            <a:solidFill>
              <a:srgbClr val="99DFF9"/>
            </a:solidFill>
          </a:ln>
        </p:spPr>
        <p:txBody>
          <a:bodyPr wrap="square">
            <a:noAutofit/>
          </a:bodyPr>
          <a:lstStyle/>
          <a:p>
            <a:pP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interface Vlanif10</a:t>
            </a:r>
          </a:p>
          <a:p>
            <a:pP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 ip address 192.168.10.254 24</a:t>
            </a:r>
          </a:p>
          <a:p>
            <a:pPr fontAlgn="ctr"/>
            <a:r>
              <a:rPr lang="en-US" sz="1200"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 MAC2)</a:t>
            </a:r>
          </a:p>
        </p:txBody>
      </p:sp>
      <p:cxnSp>
        <p:nvCxnSpPr>
          <p:cNvPr id="97" name="直接箭头连接符 96"/>
          <p:cNvCxnSpPr>
            <a:stCxn id="92" idx="0"/>
            <a:endCxn id="96" idx="2"/>
          </p:cNvCxnSpPr>
          <p:nvPr/>
        </p:nvCxnSpPr>
        <p:spPr>
          <a:xfrm flipH="1" flipV="1">
            <a:off x="1606931" y="2345465"/>
            <a:ext cx="998106" cy="541291"/>
          </a:xfrm>
          <a:prstGeom prst="straightConnector1">
            <a:avLst/>
          </a:prstGeom>
          <a:solidFill>
            <a:schemeClr val="bg1"/>
          </a:solidFill>
          <a:ln w="19050">
            <a:solidFill>
              <a:schemeClr val="bg1">
                <a:lumMod val="75000"/>
              </a:schemeClr>
            </a:solidFill>
          </a:ln>
        </p:spPr>
      </p:cxnSp>
      <p:sp>
        <p:nvSpPr>
          <p:cNvPr id="98" name="圆角矩形 97"/>
          <p:cNvSpPr/>
          <p:nvPr/>
        </p:nvSpPr>
        <p:spPr>
          <a:xfrm>
            <a:off x="3943318" y="1661630"/>
            <a:ext cx="2288891" cy="683835"/>
          </a:xfrm>
          <a:prstGeom prst="roundRect">
            <a:avLst>
              <a:gd name="adj" fmla="val 9948"/>
            </a:avLst>
          </a:prstGeom>
          <a:solidFill>
            <a:srgbClr val="00B0F0">
              <a:alpha val="5000"/>
            </a:srgbClr>
          </a:solidFill>
          <a:ln>
            <a:solidFill>
              <a:srgbClr val="99DFF9"/>
            </a:solidFill>
          </a:ln>
        </p:spPr>
        <p:txBody>
          <a:bodyPr wrap="square">
            <a:noAutofit/>
          </a:bodyPr>
          <a:lstStyle/>
          <a:p>
            <a:pP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interface Vlanif20</a:t>
            </a:r>
          </a:p>
          <a:p>
            <a:pP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 ip address 192.168.20.254 24</a:t>
            </a:r>
          </a:p>
          <a:p>
            <a:pPr fontAlgn="ctr"/>
            <a:r>
              <a:rPr lang="en-US" sz="1200"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 MAC2)</a:t>
            </a:r>
          </a:p>
        </p:txBody>
      </p:sp>
      <p:cxnSp>
        <p:nvCxnSpPr>
          <p:cNvPr id="99" name="直接箭头连接符 98"/>
          <p:cNvCxnSpPr>
            <a:stCxn id="93" idx="0"/>
            <a:endCxn id="98" idx="2"/>
          </p:cNvCxnSpPr>
          <p:nvPr/>
        </p:nvCxnSpPr>
        <p:spPr>
          <a:xfrm flipV="1">
            <a:off x="4086586" y="2345465"/>
            <a:ext cx="1001178" cy="530626"/>
          </a:xfrm>
          <a:prstGeom prst="straightConnector1">
            <a:avLst/>
          </a:prstGeom>
          <a:solidFill>
            <a:schemeClr val="bg1"/>
          </a:solidFill>
          <a:ln w="19050">
            <a:solidFill>
              <a:schemeClr val="bg1">
                <a:lumMod val="75000"/>
              </a:schemeClr>
            </a:solidFill>
          </a:ln>
        </p:spPr>
      </p:cxnSp>
      <p:sp>
        <p:nvSpPr>
          <p:cNvPr id="100" name="矩形 99"/>
          <p:cNvSpPr/>
          <p:nvPr/>
        </p:nvSpPr>
        <p:spPr bwMode="auto">
          <a:xfrm>
            <a:off x="876366" y="4781577"/>
            <a:ext cx="1527887" cy="266307"/>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Access interface</a:t>
            </a:r>
          </a:p>
        </p:txBody>
      </p:sp>
      <p:sp>
        <p:nvSpPr>
          <p:cNvPr id="101" name="矩形 100"/>
          <p:cNvSpPr/>
          <p:nvPr/>
        </p:nvSpPr>
        <p:spPr>
          <a:xfrm>
            <a:off x="557013" y="4815510"/>
            <a:ext cx="324036" cy="216024"/>
          </a:xfrm>
          <a:prstGeom prst="rect">
            <a:avLst/>
          </a:prstGeom>
          <a:noFill/>
          <a:ln w="9525" cap="flat" cmpd="sng" algn="ctr">
            <a:solidFill>
              <a:srgbClr val="0B9CE5"/>
            </a:solidFill>
            <a:prstDash val="solid"/>
          </a:ln>
          <a:effectLst>
            <a:outerShdw blurRad="152400" dist="38100" dir="5400000" algn="t" rotWithShape="0">
              <a:prstClr val="black">
                <a:alpha val="12000"/>
              </a:prstClr>
            </a:outerShdw>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任意多边形 101"/>
          <p:cNvSpPr/>
          <p:nvPr/>
        </p:nvSpPr>
        <p:spPr bwMode="auto">
          <a:xfrm flipH="1">
            <a:off x="4147761" y="3150768"/>
            <a:ext cx="246431" cy="866565"/>
          </a:xfrm>
          <a:custGeom>
            <a:avLst/>
            <a:gdLst>
              <a:gd name="connsiteX0" fmla="*/ 0 w 180975"/>
              <a:gd name="connsiteY0" fmla="*/ 1228725 h 1228725"/>
              <a:gd name="connsiteX1" fmla="*/ 0 w 180975"/>
              <a:gd name="connsiteY1" fmla="*/ 371475 h 1228725"/>
              <a:gd name="connsiteX2" fmla="*/ 180975 w 180975"/>
              <a:gd name="connsiteY2" fmla="*/ 371475 h 1228725"/>
              <a:gd name="connsiteX3" fmla="*/ 180975 w 180975"/>
              <a:gd name="connsiteY3" fmla="*/ 0 h 1228725"/>
              <a:gd name="connsiteX0" fmla="*/ 0 w 180975"/>
              <a:gd name="connsiteY0" fmla="*/ 1388714 h 1388714"/>
              <a:gd name="connsiteX1" fmla="*/ 0 w 180975"/>
              <a:gd name="connsiteY1" fmla="*/ 531464 h 1388714"/>
              <a:gd name="connsiteX2" fmla="*/ 180975 w 180975"/>
              <a:gd name="connsiteY2" fmla="*/ 531464 h 1388714"/>
              <a:gd name="connsiteX3" fmla="*/ 175767 w 180975"/>
              <a:gd name="connsiteY3" fmla="*/ 0 h 1388714"/>
            </a:gdLst>
            <a:ahLst/>
            <a:cxnLst>
              <a:cxn ang="0">
                <a:pos x="connsiteX0" y="connsiteY0"/>
              </a:cxn>
              <a:cxn ang="0">
                <a:pos x="connsiteX1" y="connsiteY1"/>
              </a:cxn>
              <a:cxn ang="0">
                <a:pos x="connsiteX2" y="connsiteY2"/>
              </a:cxn>
              <a:cxn ang="0">
                <a:pos x="connsiteX3" y="connsiteY3"/>
              </a:cxn>
            </a:cxnLst>
            <a:rect l="l" t="t" r="r" b="b"/>
            <a:pathLst>
              <a:path w="180975" h="1388714">
                <a:moveTo>
                  <a:pt x="0" y="1388714"/>
                </a:moveTo>
                <a:lnTo>
                  <a:pt x="0" y="531464"/>
                </a:lnTo>
                <a:lnTo>
                  <a:pt x="180975" y="531464"/>
                </a:lnTo>
                <a:lnTo>
                  <a:pt x="175767" y="0"/>
                </a:lnTo>
              </a:path>
            </a:pathLst>
          </a:custGeom>
          <a:no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3" name="直接连接符 102"/>
          <p:cNvCxnSpPr/>
          <p:nvPr/>
        </p:nvCxnSpPr>
        <p:spPr bwMode="auto">
          <a:xfrm>
            <a:off x="4690927" y="3311056"/>
            <a:ext cx="0" cy="498134"/>
          </a:xfrm>
          <a:prstGeom prst="line">
            <a:avLst/>
          </a:prstGeom>
          <a:solidFill>
            <a:schemeClr val="accent1"/>
          </a:solidFill>
          <a:ln w="25400" cap="flat" cmpd="sng" algn="ctr">
            <a:solidFill>
              <a:srgbClr val="EC7061"/>
            </a:solidFill>
            <a:prstDash val="solid"/>
            <a:round/>
            <a:headEnd type="none" w="med" len="med"/>
            <a:tailEnd type="triangle" w="med" len="med"/>
          </a:ln>
          <a:effectLst/>
        </p:spPr>
      </p:cxnSp>
      <p:sp>
        <p:nvSpPr>
          <p:cNvPr id="104" name="椭圆 103"/>
          <p:cNvSpPr/>
          <p:nvPr/>
        </p:nvSpPr>
        <p:spPr bwMode="auto">
          <a:xfrm>
            <a:off x="4801632" y="3482280"/>
            <a:ext cx="180000" cy="180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p>
        </p:txBody>
      </p:sp>
      <p:cxnSp>
        <p:nvCxnSpPr>
          <p:cNvPr id="105" name="直接连接符 104"/>
          <p:cNvCxnSpPr/>
          <p:nvPr/>
        </p:nvCxnSpPr>
        <p:spPr bwMode="auto">
          <a:xfrm>
            <a:off x="4690927" y="4390099"/>
            <a:ext cx="0" cy="498134"/>
          </a:xfrm>
          <a:prstGeom prst="line">
            <a:avLst/>
          </a:prstGeom>
          <a:solidFill>
            <a:schemeClr val="accent1"/>
          </a:solidFill>
          <a:ln w="25400" cap="flat" cmpd="sng" algn="ctr">
            <a:solidFill>
              <a:srgbClr val="EC7061"/>
            </a:solidFill>
            <a:prstDash val="solid"/>
            <a:round/>
            <a:headEnd type="none" w="med" len="med"/>
            <a:tailEnd type="triangle" w="med" len="med"/>
          </a:ln>
          <a:effectLst/>
        </p:spPr>
      </p:cxnSp>
      <p:sp>
        <p:nvSpPr>
          <p:cNvPr id="106" name="椭圆 105"/>
          <p:cNvSpPr/>
          <p:nvPr/>
        </p:nvSpPr>
        <p:spPr bwMode="auto">
          <a:xfrm>
            <a:off x="4801632" y="4561323"/>
            <a:ext cx="180000" cy="180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5</a:t>
            </a:r>
          </a:p>
        </p:txBody>
      </p:sp>
    </p:spTree>
    <p:extLst>
      <p:ext uri="{BB962C8B-B14F-4D97-AF65-F5344CB8AC3E}">
        <p14:creationId xmlns:p14="http://schemas.microsoft.com/office/powerpoint/2010/main" val="3208167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54816" y="1233487"/>
            <a:ext cx="11307600" cy="4680000"/>
          </a:xfrm>
        </p:spPr>
        <p:txBody>
          <a:bodyPr wrap="square">
            <a:noAutofit/>
          </a:bodyPr>
          <a:lstStyle/>
          <a:p>
            <a:r>
              <a:rPr 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Background</a:t>
            </a:r>
          </a:p>
          <a:p>
            <a:r>
              <a:rPr 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Using Routers' Physical Interfaces or Sub-interfaces to Implement Inter-VLAN Communication</a:t>
            </a:r>
          </a:p>
          <a:p>
            <a:r>
              <a:rPr 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Using VLANIF Interfaces to Implement Inter-VLAN Communication</a:t>
            </a:r>
          </a:p>
          <a:p>
            <a:pPr marL="457200" indent="-457200"/>
            <a:r>
              <a:rPr lang="en-US" b="1">
                <a:latin typeface="Huawei Sans" panose="020C0503030203020204" pitchFamily="34" charset="0"/>
                <a:ea typeface="方正兰亭黑简体" panose="02000000000000000000" pitchFamily="2" charset="-122"/>
                <a:sym typeface="Huawei Sans" panose="020C0503030203020204" pitchFamily="34" charset="0"/>
              </a:rPr>
              <a:t>Layer 3 Communication Process</a:t>
            </a:r>
          </a:p>
          <a:p>
            <a:pPr marL="457200" indent="-457200"/>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marL="457200" indent="-457200"/>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485144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en-US" smtClean="0">
                <a:sym typeface="Huawei Sans" panose="020C0503030203020204" pitchFamily="34" charset="0"/>
              </a:rPr>
              <a:t>Inter-VLAN Communication</a:t>
            </a:r>
            <a:endParaRPr lang="en-US" dirty="0">
              <a:sym typeface="Huawei Sans" panose="020C0503030203020204" pitchFamily="34" charset="0"/>
            </a:endParaRPr>
          </a:p>
        </p:txBody>
      </p:sp>
    </p:spTree>
    <p:extLst>
      <p:ext uri="{BB962C8B-B14F-4D97-AF65-F5344CB8AC3E}">
        <p14:creationId xmlns:p14="http://schemas.microsoft.com/office/powerpoint/2010/main" val="4207601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Network Topology</a:t>
            </a:r>
            <a:endParaRPr lang="en-US">
              <a:sym typeface="Huawei Sans" panose="020C0503030203020204" pitchFamily="34" charset="0"/>
            </a:endParaRPr>
          </a:p>
        </p:txBody>
      </p:sp>
      <p:sp>
        <p:nvSpPr>
          <p:cNvPr id="11" name="圆角矩形 10"/>
          <p:cNvSpPr/>
          <p:nvPr/>
        </p:nvSpPr>
        <p:spPr bwMode="auto">
          <a:xfrm>
            <a:off x="947738" y="1727970"/>
            <a:ext cx="2375186" cy="1264023"/>
          </a:xfrm>
          <a:prstGeom prst="roundRect">
            <a:avLst>
              <a:gd name="adj" fmla="val 9687"/>
            </a:avLst>
          </a:prstGeom>
          <a:solidFill>
            <a:srgbClr val="00B0F0">
              <a:alpha val="5000"/>
            </a:srgbClr>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矩形 11"/>
          <p:cNvSpPr/>
          <p:nvPr/>
        </p:nvSpPr>
        <p:spPr>
          <a:xfrm>
            <a:off x="1019170" y="1907972"/>
            <a:ext cx="824264" cy="276999"/>
          </a:xfrm>
          <a:prstGeom prst="rect">
            <a:avLst/>
          </a:prstGeom>
        </p:spPr>
        <p:txBody>
          <a:bodyPr wrap="square">
            <a:noAutofit/>
          </a:bodyPr>
          <a:lstStyle/>
          <a:p>
            <a:pPr algn="ctr" defTabSz="914400" fontAlgn="ctr">
              <a:spcBef>
                <a:spcPct val="0"/>
              </a:spcBef>
              <a:spcAft>
                <a:spcPct val="0"/>
              </a:spcAft>
            </a:pPr>
            <a:r>
              <a:rPr lang="en-US" sz="1200" b="1">
                <a:latin typeface="Huawei Sans" panose="020C0503030203020204" pitchFamily="34" charset="0"/>
                <a:ea typeface="方正兰亭黑简体" panose="02000000000000000000" pitchFamily="2" charset="-122"/>
                <a:sym typeface="Huawei Sans" panose="020C0503030203020204" pitchFamily="34" charset="0"/>
              </a:rPr>
              <a:t>VLAN 10</a:t>
            </a:r>
          </a:p>
        </p:txBody>
      </p:sp>
      <p:pic>
        <p:nvPicPr>
          <p:cNvPr id="10" name="图片 9" descr="PC.png"/>
          <p:cNvPicPr>
            <a:picLocks noChangeAspect="1"/>
          </p:cNvPicPr>
          <p:nvPr/>
        </p:nvPicPr>
        <p:blipFill>
          <a:blip r:embed="rId3" cstate="print"/>
          <a:stretch>
            <a:fillRect/>
          </a:stretch>
        </p:blipFill>
        <p:spPr>
          <a:xfrm>
            <a:off x="1984334" y="1815534"/>
            <a:ext cx="539063" cy="414000"/>
          </a:xfrm>
          <a:prstGeom prst="rect">
            <a:avLst/>
          </a:prstGeom>
        </p:spPr>
      </p:pic>
      <p:sp>
        <p:nvSpPr>
          <p:cNvPr id="13" name="TextBox 77"/>
          <p:cNvSpPr txBox="1"/>
          <p:nvPr/>
        </p:nvSpPr>
        <p:spPr bwMode="auto">
          <a:xfrm>
            <a:off x="1127584" y="2184971"/>
            <a:ext cx="2252563" cy="962723"/>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PC1</a:t>
            </a:r>
          </a:p>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IP: 192.168.10.2/24</a:t>
            </a:r>
          </a:p>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Default gateway: 192.168.10.254</a:t>
            </a:r>
          </a:p>
        </p:txBody>
      </p:sp>
      <p:sp>
        <p:nvSpPr>
          <p:cNvPr id="110" name="文本框 109"/>
          <p:cNvSpPr txBox="1"/>
          <p:nvPr/>
        </p:nvSpPr>
        <p:spPr bwMode="auto">
          <a:xfrm>
            <a:off x="2181666" y="5614852"/>
            <a:ext cx="7828667" cy="657445"/>
          </a:xfrm>
          <a:prstGeom prst="roundRect">
            <a:avLst>
              <a:gd name="adj" fmla="val 5793"/>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fontAlgn="auto">
              <a:lnSpc>
                <a:spcPts val="2200"/>
              </a:lnSpc>
              <a:spcBef>
                <a:spcPts val="0"/>
              </a:spcBef>
              <a:spcAft>
                <a:spcPts val="0"/>
              </a:spcAft>
              <a:defRPr sz="1600">
                <a:solidFill>
                  <a:srgbClr val="C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fontAlgn="ct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This topology is used as an example to describe the communication process from PC1 in VLAN 10 to the server (2.3.4.5) on the Internet.</a:t>
            </a:r>
          </a:p>
        </p:txBody>
      </p:sp>
      <p:grpSp>
        <p:nvGrpSpPr>
          <p:cNvPr id="14" name="组合 13"/>
          <p:cNvGrpSpPr/>
          <p:nvPr/>
        </p:nvGrpSpPr>
        <p:grpSpPr>
          <a:xfrm>
            <a:off x="8383895" y="46870"/>
            <a:ext cx="3655705" cy="349200"/>
            <a:chOff x="7812395" y="283304"/>
            <a:chExt cx="3655705" cy="349200"/>
          </a:xfrm>
        </p:grpSpPr>
        <p:sp>
          <p:nvSpPr>
            <p:cNvPr id="42" name="燕尾形 41"/>
            <p:cNvSpPr/>
            <p:nvPr/>
          </p:nvSpPr>
          <p:spPr bwMode="auto">
            <a:xfrm>
              <a:off x="7812395" y="283304"/>
              <a:ext cx="1260000" cy="3492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fontAlgn="ctr">
                <a:lnSpc>
                  <a:spcPct val="90000"/>
                </a:lnSpc>
              </a:pPr>
              <a:r>
                <a:rPr lang="en-US" sz="11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Network Topology</a:t>
              </a:r>
            </a:p>
          </p:txBody>
        </p:sp>
        <p:sp>
          <p:nvSpPr>
            <p:cNvPr id="43" name="燕尾形 42"/>
            <p:cNvSpPr/>
            <p:nvPr/>
          </p:nvSpPr>
          <p:spPr bwMode="auto">
            <a:xfrm>
              <a:off x="8923340" y="283304"/>
              <a:ext cx="1260000" cy="3492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fontAlgn="ctr">
                <a:lnSpc>
                  <a:spcPct val="90000"/>
                </a:lnSpc>
                <a:spcBef>
                  <a:spcPts val="0"/>
                </a:spcBef>
              </a:pPr>
              <a:r>
                <a:rPr lang="en-US" sz="1100" dirty="0">
                  <a:latin typeface="Huawei Sans" panose="020C0503030203020204" pitchFamily="34" charset="0"/>
                  <a:ea typeface="方正兰亭黑简体" panose="02000000000000000000" pitchFamily="2" charset="-122"/>
                  <a:sym typeface="Huawei Sans" panose="020C0503030203020204" pitchFamily="34" charset="0"/>
                </a:rPr>
                <a:t>Logical Connection</a:t>
              </a:r>
            </a:p>
          </p:txBody>
        </p:sp>
        <p:sp>
          <p:nvSpPr>
            <p:cNvPr id="45" name="燕尾形 44"/>
            <p:cNvSpPr/>
            <p:nvPr/>
          </p:nvSpPr>
          <p:spPr bwMode="auto">
            <a:xfrm>
              <a:off x="10034285" y="283304"/>
              <a:ext cx="1433815" cy="3492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fontAlgn="ctr">
                <a:lnSpc>
                  <a:spcPct val="90000"/>
                </a:lnSpc>
              </a:pPr>
              <a:r>
                <a:rPr lang="en-US" sz="1100" dirty="0">
                  <a:latin typeface="Huawei Sans" panose="020C0503030203020204" pitchFamily="34" charset="0"/>
                  <a:ea typeface="方正兰亭黑简体" panose="02000000000000000000" pitchFamily="2" charset="-122"/>
                  <a:sym typeface="Huawei Sans" panose="020C0503030203020204" pitchFamily="34" charset="0"/>
                </a:rPr>
                <a:t>Communication Process</a:t>
              </a:r>
            </a:p>
          </p:txBody>
        </p:sp>
      </p:grpSp>
      <p:cxnSp>
        <p:nvCxnSpPr>
          <p:cNvPr id="53" name="直接连接符 52"/>
          <p:cNvCxnSpPr>
            <a:endCxn id="66" idx="1"/>
          </p:cNvCxnSpPr>
          <p:nvPr/>
        </p:nvCxnSpPr>
        <p:spPr bwMode="auto">
          <a:xfrm>
            <a:off x="4550563" y="3154477"/>
            <a:ext cx="140645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9" name="TextBox 8"/>
          <p:cNvSpPr txBox="1">
            <a:spLocks noChangeArrowheads="1"/>
          </p:cNvSpPr>
          <p:nvPr/>
        </p:nvSpPr>
        <p:spPr bwMode="auto">
          <a:xfrm>
            <a:off x="3974764" y="2610849"/>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lnSpc>
                <a:spcPct val="100000"/>
              </a:lnSpc>
              <a:spcBef>
                <a:spcPts val="0"/>
              </a:spcBef>
              <a:spcAft>
                <a:spcPts val="0"/>
              </a:spcAft>
              <a:buClrTx/>
              <a:buSzTx/>
              <a:buFontTx/>
              <a:buNone/>
              <a:tabLst/>
              <a:defRPr/>
            </a:pPr>
            <a:r>
              <a:rPr 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a:t>
            </a:r>
            <a:r>
              <a:rPr kumimoji="0" lang="en-US" sz="1400" b="1" i="0" u="none" strike="noStrike" cap="none" normalizeH="0" baseline="0" noProof="0">
                <a:ln>
                  <a:noFill/>
                </a:ln>
                <a:solidFill>
                  <a:prstClr val="black"/>
                </a:solidFill>
                <a:uLnTx/>
                <a:uFillTx/>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64" name="矩形 63"/>
          <p:cNvSpPr/>
          <p:nvPr/>
        </p:nvSpPr>
        <p:spPr>
          <a:xfrm>
            <a:off x="4399125" y="3154180"/>
            <a:ext cx="1044116" cy="307777"/>
          </a:xfrm>
          <a:prstGeom prst="rect">
            <a:avLst/>
          </a:prstGeom>
        </p:spPr>
        <p:txBody>
          <a:bodyPr wrap="square">
            <a:noAutofit/>
          </a:bodyPr>
          <a:lstStyle/>
          <a:p>
            <a:pPr algn="r" fontAlgn="ctr"/>
            <a:r>
              <a:rPr lang="en-US" sz="140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0/0/24</a:t>
            </a:r>
          </a:p>
        </p:txBody>
      </p:sp>
      <p:sp>
        <p:nvSpPr>
          <p:cNvPr id="65" name="TextBox 8"/>
          <p:cNvSpPr txBox="1">
            <a:spLocks noChangeArrowheads="1"/>
          </p:cNvSpPr>
          <p:nvPr/>
        </p:nvSpPr>
        <p:spPr bwMode="auto">
          <a:xfrm>
            <a:off x="5929644" y="2610849"/>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lnSpc>
                <a:spcPct val="100000"/>
              </a:lnSpc>
              <a:spcBef>
                <a:spcPts val="0"/>
              </a:spcBef>
              <a:spcAft>
                <a:spcPts val="0"/>
              </a:spcAft>
              <a:buClrTx/>
              <a:buSzTx/>
              <a:buFontTx/>
              <a:buNone/>
              <a:tabLst/>
              <a:defRPr/>
            </a:pPr>
            <a:r>
              <a:rPr lang="en-US"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p>
        </p:txBody>
      </p:sp>
      <p:pic>
        <p:nvPicPr>
          <p:cNvPr id="66" name="图片 65" descr="汇聚交换机.png"/>
          <p:cNvPicPr>
            <a:picLocks noChangeAspect="1"/>
          </p:cNvPicPr>
          <p:nvPr/>
        </p:nvPicPr>
        <p:blipFill>
          <a:blip r:embed="rId4" cstate="print"/>
          <a:stretch>
            <a:fillRect/>
          </a:stretch>
        </p:blipFill>
        <p:spPr>
          <a:xfrm>
            <a:off x="5957016" y="2933568"/>
            <a:ext cx="540000" cy="441818"/>
          </a:xfrm>
          <a:prstGeom prst="rect">
            <a:avLst/>
          </a:prstGeom>
        </p:spPr>
      </p:pic>
      <p:sp>
        <p:nvSpPr>
          <p:cNvPr id="68" name="矩形 67"/>
          <p:cNvSpPr/>
          <p:nvPr/>
        </p:nvSpPr>
        <p:spPr>
          <a:xfrm>
            <a:off x="4913563" y="2841376"/>
            <a:ext cx="1044116" cy="307777"/>
          </a:xfrm>
          <a:prstGeom prst="rect">
            <a:avLst/>
          </a:prstGeom>
        </p:spPr>
        <p:txBody>
          <a:bodyPr wrap="square">
            <a:noAutofit/>
          </a:bodyPr>
          <a:lstStyle/>
          <a:p>
            <a:pPr algn="r" fontAlgn="ctr"/>
            <a:r>
              <a:rPr lang="en-US" sz="140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0/0/1</a:t>
            </a:r>
          </a:p>
        </p:txBody>
      </p:sp>
      <p:pic>
        <p:nvPicPr>
          <p:cNvPr id="70" name="Picture 2" descr="G:\做的项目\公共\扁平图标切换\更新2015_01_21\oss扁平图标库2015_01_21更新-04.png"/>
          <p:cNvPicPr>
            <a:picLocks noChangeAspect="1" noChangeArrowheads="1"/>
          </p:cNvPicPr>
          <p:nvPr/>
        </p:nvPicPr>
        <p:blipFill>
          <a:blip r:embed="rId5" cstate="print"/>
          <a:stretch>
            <a:fillRect/>
          </a:stretch>
        </p:blipFill>
        <p:spPr bwMode="auto">
          <a:xfrm>
            <a:off x="8416690" y="2933078"/>
            <a:ext cx="541200" cy="442799"/>
          </a:xfrm>
          <a:prstGeom prst="rect">
            <a:avLst/>
          </a:prstGeom>
          <a:noFill/>
        </p:spPr>
      </p:pic>
      <p:cxnSp>
        <p:nvCxnSpPr>
          <p:cNvPr id="71" name="直接连接符 70"/>
          <p:cNvCxnSpPr>
            <a:stCxn id="66" idx="3"/>
            <a:endCxn id="70" idx="1"/>
          </p:cNvCxnSpPr>
          <p:nvPr/>
        </p:nvCxnSpPr>
        <p:spPr bwMode="auto">
          <a:xfrm>
            <a:off x="6497016" y="3154477"/>
            <a:ext cx="1919674"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3" name="TextBox 8"/>
          <p:cNvSpPr txBox="1">
            <a:spLocks noChangeArrowheads="1"/>
          </p:cNvSpPr>
          <p:nvPr/>
        </p:nvSpPr>
        <p:spPr bwMode="auto">
          <a:xfrm>
            <a:off x="8371014" y="2395406"/>
            <a:ext cx="6139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ctr" latinLnBrk="0" hangingPunct="1">
              <a:lnSpc>
                <a:spcPct val="100000"/>
              </a:lnSpc>
              <a:spcBef>
                <a:spcPts val="0"/>
              </a:spcBef>
              <a:spcAft>
                <a:spcPts val="0"/>
              </a:spcAft>
              <a:buClrTx/>
              <a:buSzTx/>
              <a:buFontTx/>
              <a:buNone/>
              <a:tabLst/>
              <a:defRPr/>
            </a:pPr>
            <a:r>
              <a:rPr lang="en-US"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R1</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cap="none" normalizeH="0" baseline="0" noProof="0" dirty="0">
                <a:ln>
                  <a:noFill/>
                </a:ln>
                <a:solidFill>
                  <a:prstClr val="black"/>
                </a:solidFill>
                <a:uLnTx/>
                <a:uFillTx/>
                <a:latin typeface="Huawei Sans" panose="020C0503030203020204" pitchFamily="34" charset="0"/>
                <a:ea typeface="方正兰亭黑简体" panose="02000000000000000000" pitchFamily="2" charset="-122"/>
                <a:sym typeface="Huawei Sans" panose="020C0503030203020204" pitchFamily="34" charset="0"/>
              </a:rPr>
              <a:t>NAT</a:t>
            </a:r>
          </a:p>
        </p:txBody>
      </p:sp>
      <p:sp>
        <p:nvSpPr>
          <p:cNvPr id="74" name="矩形 73"/>
          <p:cNvSpPr/>
          <p:nvPr/>
        </p:nvSpPr>
        <p:spPr>
          <a:xfrm>
            <a:off x="7179179" y="3154477"/>
            <a:ext cx="1237512" cy="307777"/>
          </a:xfrm>
          <a:prstGeom prst="rect">
            <a:avLst/>
          </a:prstGeom>
        </p:spPr>
        <p:txBody>
          <a:bodyPr wrap="square">
            <a:noAutofit/>
          </a:bodyPr>
          <a:lstStyle/>
          <a:p>
            <a:pPr algn="r" fontAlgn="ctr"/>
            <a:r>
              <a:rPr lang="en-US" sz="140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0/0/0</a:t>
            </a:r>
          </a:p>
        </p:txBody>
      </p:sp>
      <p:sp>
        <p:nvSpPr>
          <p:cNvPr id="75" name="矩形 74"/>
          <p:cNvSpPr/>
          <p:nvPr/>
        </p:nvSpPr>
        <p:spPr>
          <a:xfrm>
            <a:off x="6412629" y="3154478"/>
            <a:ext cx="1044116" cy="307777"/>
          </a:xfrm>
          <a:prstGeom prst="rect">
            <a:avLst/>
          </a:prstGeom>
        </p:spPr>
        <p:txBody>
          <a:bodyPr wrap="square">
            <a:noAutofit/>
          </a:bodyPr>
          <a:lstStyle/>
          <a:p>
            <a:pPr fontAlgn="ctr"/>
            <a:r>
              <a:rPr lang="en-US" sz="140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0/0/2</a:t>
            </a:r>
          </a:p>
        </p:txBody>
      </p:sp>
      <p:cxnSp>
        <p:nvCxnSpPr>
          <p:cNvPr id="77" name="直接连接符 76"/>
          <p:cNvCxnSpPr>
            <a:stCxn id="70" idx="3"/>
            <a:endCxn id="81" idx="1"/>
          </p:cNvCxnSpPr>
          <p:nvPr/>
        </p:nvCxnSpPr>
        <p:spPr bwMode="auto">
          <a:xfrm>
            <a:off x="8957890" y="3154478"/>
            <a:ext cx="1937061" cy="657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81" name="图片 80"/>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894951" y="2939653"/>
            <a:ext cx="540000" cy="442800"/>
          </a:xfrm>
          <a:prstGeom prst="rect">
            <a:avLst/>
          </a:prstGeom>
        </p:spPr>
      </p:pic>
      <p:sp>
        <p:nvSpPr>
          <p:cNvPr id="82" name="TextBox 8"/>
          <p:cNvSpPr txBox="1">
            <a:spLocks noChangeArrowheads="1"/>
          </p:cNvSpPr>
          <p:nvPr/>
        </p:nvSpPr>
        <p:spPr bwMode="auto">
          <a:xfrm>
            <a:off x="10808123" y="3364712"/>
            <a:ext cx="7136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ctr" latinLnBrk="0" hangingPunct="1">
              <a:lnSpc>
                <a:spcPct val="100000"/>
              </a:lnSpc>
              <a:spcBef>
                <a:spcPts val="0"/>
              </a:spcBef>
              <a:spcAft>
                <a:spcPts val="0"/>
              </a:spcAft>
              <a:buClrTx/>
              <a:buSzTx/>
              <a:buFontTx/>
              <a:buNone/>
              <a:tabLst/>
              <a:defRPr/>
            </a:pPr>
            <a:r>
              <a:rPr lang="en-US" sz="1400" noProof="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Server</a:t>
            </a:r>
          </a:p>
          <a:p>
            <a:pPr marL="0" marR="0" lvl="0" indent="0" algn="ctr" defTabSz="914400" eaLnBrk="1" fontAlgn="ctr" latinLnBrk="0" hangingPunct="1">
              <a:lnSpc>
                <a:spcPct val="100000"/>
              </a:lnSpc>
              <a:spcBef>
                <a:spcPts val="0"/>
              </a:spcBef>
              <a:spcAft>
                <a:spcPts val="0"/>
              </a:spcAft>
              <a:buClrTx/>
              <a:buSzTx/>
              <a:buFontTx/>
              <a:buNone/>
              <a:tabLst/>
              <a:defRPr/>
            </a:pPr>
            <a:r>
              <a:rPr lang="en-US" sz="1400" noProof="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2.3.4.5</a:t>
            </a:r>
          </a:p>
        </p:txBody>
      </p:sp>
      <p:sp>
        <p:nvSpPr>
          <p:cNvPr id="84" name="矩形 83"/>
          <p:cNvSpPr/>
          <p:nvPr/>
        </p:nvSpPr>
        <p:spPr>
          <a:xfrm>
            <a:off x="8598245" y="3154477"/>
            <a:ext cx="1179967" cy="307777"/>
          </a:xfrm>
          <a:prstGeom prst="rect">
            <a:avLst/>
          </a:prstGeom>
        </p:spPr>
        <p:txBody>
          <a:bodyPr wrap="square">
            <a:noAutofit/>
          </a:bodyPr>
          <a:lstStyle/>
          <a:p>
            <a:pPr algn="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1.2.3.4</a:t>
            </a:r>
          </a:p>
        </p:txBody>
      </p:sp>
      <p:grpSp>
        <p:nvGrpSpPr>
          <p:cNvPr id="85" name="组合 84"/>
          <p:cNvGrpSpPr/>
          <p:nvPr/>
        </p:nvGrpSpPr>
        <p:grpSpPr>
          <a:xfrm>
            <a:off x="9767771" y="2964785"/>
            <a:ext cx="751638" cy="392903"/>
            <a:chOff x="8133063" y="1699504"/>
            <a:chExt cx="751638" cy="392903"/>
          </a:xfrm>
        </p:grpSpPr>
        <p:sp>
          <p:nvSpPr>
            <p:cNvPr id="87"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矩形 87"/>
            <p:cNvSpPr/>
            <p:nvPr/>
          </p:nvSpPr>
          <p:spPr>
            <a:xfrm>
              <a:off x="8298787" y="1779718"/>
              <a:ext cx="43473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ISP</a:t>
              </a:r>
            </a:p>
          </p:txBody>
        </p:sp>
      </p:grpSp>
      <p:pic>
        <p:nvPicPr>
          <p:cNvPr id="90" name="图片 89" descr="接入交换机.png">
            <a:extLst>
              <a:ext uri="{FF2B5EF4-FFF2-40B4-BE49-F238E27FC236}">
                <a16:creationId xmlns:a16="http://schemas.microsoft.com/office/drawing/2014/main" xmlns="" id="{A4EEA780-3CE8-4340-83D8-A49BC7227950}"/>
              </a:ext>
            </a:extLst>
          </p:cNvPr>
          <p:cNvPicPr>
            <a:picLocks noChangeAspect="1"/>
          </p:cNvPicPr>
          <p:nvPr/>
        </p:nvPicPr>
        <p:blipFill>
          <a:blip r:embed="rId7" cstate="print"/>
          <a:stretch>
            <a:fillRect/>
          </a:stretch>
        </p:blipFill>
        <p:spPr>
          <a:xfrm>
            <a:off x="4010563" y="2939653"/>
            <a:ext cx="540000" cy="441818"/>
          </a:xfrm>
          <a:prstGeom prst="rect">
            <a:avLst/>
          </a:prstGeom>
        </p:spPr>
      </p:pic>
      <p:sp>
        <p:nvSpPr>
          <p:cNvPr id="96" name="圆角矩形 95"/>
          <p:cNvSpPr/>
          <p:nvPr/>
        </p:nvSpPr>
        <p:spPr bwMode="auto">
          <a:xfrm>
            <a:off x="947739" y="3701764"/>
            <a:ext cx="2375186" cy="1264023"/>
          </a:xfrm>
          <a:prstGeom prst="roundRect">
            <a:avLst>
              <a:gd name="adj" fmla="val 9687"/>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171450" indent="-171450" fontAlgn="ctr">
              <a:lnSpc>
                <a:spcPts val="2200"/>
              </a:lnSpc>
              <a:buFont typeface="Arial" panose="020B0604020202020204" pitchFamily="34" charset="0"/>
              <a:buChar char="•"/>
            </a:pPr>
            <a:endParaRPr lang="zh-CN" altLang="en-US" sz="140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0" name="组合 59"/>
          <p:cNvGrpSpPr/>
          <p:nvPr/>
        </p:nvGrpSpPr>
        <p:grpSpPr>
          <a:xfrm>
            <a:off x="2010068" y="3767095"/>
            <a:ext cx="487595" cy="690999"/>
            <a:chOff x="2237729" y="3315772"/>
            <a:chExt cx="487595" cy="690999"/>
          </a:xfrm>
        </p:grpSpPr>
        <p:pic>
          <p:nvPicPr>
            <p:cNvPr id="15" name="图片 14" descr="PC.png"/>
            <p:cNvPicPr>
              <a:picLocks noChangeAspect="1"/>
            </p:cNvPicPr>
            <p:nvPr/>
          </p:nvPicPr>
          <p:blipFill>
            <a:blip r:embed="rId3" cstate="print"/>
            <a:stretch>
              <a:fillRect/>
            </a:stretch>
          </p:blipFill>
          <p:spPr>
            <a:xfrm>
              <a:off x="2237729" y="3315772"/>
              <a:ext cx="487595" cy="414000"/>
            </a:xfrm>
            <a:prstGeom prst="rect">
              <a:avLst/>
            </a:prstGeom>
          </p:spPr>
        </p:pic>
        <p:sp>
          <p:nvSpPr>
            <p:cNvPr id="17" name="矩形 16"/>
            <p:cNvSpPr/>
            <p:nvPr/>
          </p:nvSpPr>
          <p:spPr>
            <a:xfrm>
              <a:off x="2389161" y="3729772"/>
              <a:ext cx="184731" cy="276999"/>
            </a:xfrm>
            <a:prstGeom prst="rect">
              <a:avLst/>
            </a:prstGeom>
          </p:spPr>
          <p:txBody>
            <a:bodyPr wrap="square">
              <a:noAutofit/>
            </a:bodyPr>
            <a:lstStyle/>
            <a:p>
              <a:pPr algn="ctr" defTabSz="914400" fontAlgn="ctr">
                <a:spcBef>
                  <a:spcPct val="0"/>
                </a:spcBef>
                <a:spcAft>
                  <a:spcPct val="0"/>
                </a:spcAft>
              </a:pP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8" name="TextBox 77"/>
          <p:cNvSpPr txBox="1"/>
          <p:nvPr/>
        </p:nvSpPr>
        <p:spPr bwMode="auto">
          <a:xfrm>
            <a:off x="1071460" y="4152283"/>
            <a:ext cx="2325013" cy="962723"/>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PC2</a:t>
            </a:r>
          </a:p>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IP: 192.168.20.2/24</a:t>
            </a:r>
          </a:p>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Default gateway: 192.168.20.254</a:t>
            </a:r>
          </a:p>
        </p:txBody>
      </p:sp>
      <p:sp>
        <p:nvSpPr>
          <p:cNvPr id="99" name="矩形 98"/>
          <p:cNvSpPr/>
          <p:nvPr/>
        </p:nvSpPr>
        <p:spPr>
          <a:xfrm>
            <a:off x="1019170" y="3855590"/>
            <a:ext cx="824265" cy="276999"/>
          </a:xfrm>
          <a:prstGeom prst="rect">
            <a:avLst/>
          </a:prstGeom>
        </p:spPr>
        <p:txBody>
          <a:bodyPr wrap="square">
            <a:noAutofit/>
          </a:bodyPr>
          <a:lstStyle/>
          <a:p>
            <a:pPr algn="ctr" defTabSz="914400" fontAlgn="ctr">
              <a:spcBef>
                <a:spcPct val="0"/>
              </a:spcBef>
              <a:spcAft>
                <a:spcPct val="0"/>
              </a:spcAft>
            </a:pPr>
            <a:r>
              <a:rPr lang="en-US" sz="1200" b="1">
                <a:latin typeface="Huawei Sans" panose="020C0503030203020204" pitchFamily="34" charset="0"/>
                <a:ea typeface="方正兰亭黑简体" panose="02000000000000000000" pitchFamily="2" charset="-122"/>
                <a:sym typeface="Huawei Sans" panose="020C0503030203020204" pitchFamily="34" charset="0"/>
              </a:rPr>
              <a:t>VLAN 20</a:t>
            </a:r>
          </a:p>
        </p:txBody>
      </p:sp>
      <p:cxnSp>
        <p:nvCxnSpPr>
          <p:cNvPr id="20" name="直接连接符 19"/>
          <p:cNvCxnSpPr>
            <a:endCxn id="90" idx="0"/>
          </p:cNvCxnSpPr>
          <p:nvPr/>
        </p:nvCxnSpPr>
        <p:spPr>
          <a:xfrm>
            <a:off x="2523397" y="2013284"/>
            <a:ext cx="1757166" cy="9263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90" idx="2"/>
          </p:cNvCxnSpPr>
          <p:nvPr/>
        </p:nvCxnSpPr>
        <p:spPr>
          <a:xfrm flipV="1">
            <a:off x="2479306" y="3381471"/>
            <a:ext cx="1801257" cy="5648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bwMode="auto">
          <a:xfrm>
            <a:off x="4806128" y="3915814"/>
            <a:ext cx="2858932" cy="1045293"/>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fontAlgn="auto">
              <a:lnSpc>
                <a:spcPts val="2200"/>
              </a:lnSpc>
              <a:spcBef>
                <a:spcPts val="0"/>
              </a:spcBef>
              <a:spcAft>
                <a:spcPts val="0"/>
              </a:spcAft>
              <a:defRPr sz="1200">
                <a:solidFill>
                  <a:srgbClr val="C00000"/>
                </a:solidFill>
                <a:latin typeface="+mn-ea"/>
              </a:defRPr>
            </a:lvl1pPr>
          </a:lstStyle>
          <a:p>
            <a:pPr marL="171450" indent="-171450" fontAlgn="ctr">
              <a:buFont typeface="Arial" panose="020B0604020202020204" pitchFamily="34" charset="0"/>
              <a:buChar char="•"/>
            </a:pP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VLANIF 10: 192.168.10.254 24</a:t>
            </a:r>
          </a:p>
          <a:p>
            <a:pPr marL="171450" indent="-171450" fontAlgn="ctr">
              <a:buFont typeface="Arial" panose="020B0604020202020204" pitchFamily="34" charset="0"/>
              <a:buChar char="•"/>
            </a:pP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VLANIF 20: 192.168.20.254 24</a:t>
            </a:r>
          </a:p>
          <a:p>
            <a:pPr marL="171450" indent="-171450" fontAlgn="ctr">
              <a:buFont typeface="Arial" panose="020B0604020202020204" pitchFamily="34" charset="0"/>
              <a:buChar char="•"/>
            </a:pP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VLANIF 30: 192.168.30.1 24</a:t>
            </a:r>
          </a:p>
        </p:txBody>
      </p:sp>
      <p:cxnSp>
        <p:nvCxnSpPr>
          <p:cNvPr id="101" name="直接箭头连接符 100"/>
          <p:cNvCxnSpPr>
            <a:stCxn id="100" idx="0"/>
            <a:endCxn id="66" idx="2"/>
          </p:cNvCxnSpPr>
          <p:nvPr/>
        </p:nvCxnSpPr>
        <p:spPr>
          <a:xfrm flipH="1" flipV="1">
            <a:off x="6227016" y="3375386"/>
            <a:ext cx="8578" cy="540428"/>
          </a:xfrm>
          <a:prstGeom prst="straightConnector1">
            <a:avLst/>
          </a:prstGeom>
          <a:ln w="25400">
            <a:solidFill>
              <a:srgbClr val="FFD17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318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Logical Connection</a:t>
            </a:r>
            <a:endParaRPr lang="en-US">
              <a:sym typeface="Huawei Sans" panose="020C0503030203020204" pitchFamily="34" charset="0"/>
            </a:endParaRPr>
          </a:p>
        </p:txBody>
      </p:sp>
      <p:sp>
        <p:nvSpPr>
          <p:cNvPr id="62" name="矩形 61"/>
          <p:cNvSpPr/>
          <p:nvPr/>
        </p:nvSpPr>
        <p:spPr>
          <a:xfrm>
            <a:off x="1249293" y="4174574"/>
            <a:ext cx="334955" cy="228620"/>
          </a:xfrm>
          <a:prstGeom prst="rect">
            <a:avLst/>
          </a:prstGeom>
          <a:solidFill>
            <a:srgbClr val="99DFF9"/>
          </a:solidFill>
          <a:ln w="9525" cap="flat" cmpd="sng" algn="ctr">
            <a:solidFill>
              <a:srgbClr val="99DFF9"/>
            </a:solidFill>
            <a:prstDash val="solid"/>
          </a:ln>
          <a:effectLst/>
        </p:spPr>
        <p:txBody>
          <a:bodyPr wrap="square" rtlCol="0" anchor="ctr">
            <a:noAutofit/>
          </a:bodyPr>
          <a:lstStyle/>
          <a:p>
            <a:pPr algn="ctr" defTabSz="914400" fontAlgn="ctr">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矩形 62"/>
          <p:cNvSpPr/>
          <p:nvPr/>
        </p:nvSpPr>
        <p:spPr bwMode="auto">
          <a:xfrm>
            <a:off x="1653236" y="3776621"/>
            <a:ext cx="1527887" cy="266307"/>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Access interface</a:t>
            </a:r>
          </a:p>
        </p:txBody>
      </p:sp>
      <p:sp>
        <p:nvSpPr>
          <p:cNvPr id="65" name="矩形 64"/>
          <p:cNvSpPr/>
          <p:nvPr/>
        </p:nvSpPr>
        <p:spPr bwMode="auto">
          <a:xfrm>
            <a:off x="1653236" y="4148416"/>
            <a:ext cx="1572337" cy="266307"/>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Trunk interface</a:t>
            </a:r>
          </a:p>
        </p:txBody>
      </p:sp>
      <p:sp>
        <p:nvSpPr>
          <p:cNvPr id="67" name="矩形 66"/>
          <p:cNvSpPr/>
          <p:nvPr/>
        </p:nvSpPr>
        <p:spPr>
          <a:xfrm>
            <a:off x="1254752" y="3809077"/>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圆角矩形 74"/>
          <p:cNvSpPr/>
          <p:nvPr/>
        </p:nvSpPr>
        <p:spPr bwMode="auto">
          <a:xfrm>
            <a:off x="3433155" y="4432098"/>
            <a:ext cx="1428750" cy="587866"/>
          </a:xfrm>
          <a:prstGeom prst="roundRect">
            <a:avLst/>
          </a:prstGeom>
          <a:solidFill>
            <a:srgbClr val="00B0F0">
              <a:alpha val="5000"/>
            </a:srgbClr>
          </a:solidFill>
          <a:ln w="9525" cap="flat" cmpd="sng" algn="ctr">
            <a:solidFill>
              <a:srgbClr val="99DFF9"/>
            </a:solidFill>
            <a:prstDash val="dash"/>
            <a:round/>
            <a:headEnd type="none" w="med" len="med"/>
            <a:tailEnd type="none" w="med" len="med"/>
          </a:ln>
          <a:effectLst>
            <a:outerShdw blurRad="152400" dist="38100" dir="5400000" algn="t" rotWithShape="0">
              <a:prstClr val="black">
                <a:alpha val="12000"/>
              </a:prstClr>
            </a:outerShdw>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圆角矩形 75"/>
          <p:cNvSpPr/>
          <p:nvPr/>
        </p:nvSpPr>
        <p:spPr bwMode="auto">
          <a:xfrm>
            <a:off x="5917416" y="4432098"/>
            <a:ext cx="1344790" cy="587866"/>
          </a:xfrm>
          <a:prstGeom prst="roundRect">
            <a:avLst/>
          </a:prstGeom>
          <a:solidFill>
            <a:srgbClr val="00B0F0">
              <a:alpha val="5000"/>
            </a:srgbClr>
          </a:solidFill>
          <a:ln w="9525" cap="flat" cmpd="sng" algn="ctr">
            <a:solidFill>
              <a:srgbClr val="99DFF9"/>
            </a:solidFill>
            <a:prstDash val="dash"/>
            <a:round/>
            <a:headEnd type="none" w="med" len="med"/>
            <a:tailEnd type="none" w="med" len="med"/>
          </a:ln>
          <a:effectLst>
            <a:outerShdw blurRad="152400" dist="38100" dir="5400000" algn="t" rotWithShape="0">
              <a:prstClr val="black">
                <a:alpha val="12000"/>
              </a:prstClr>
            </a:outerShdw>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矩形 76"/>
          <p:cNvSpPr/>
          <p:nvPr/>
        </p:nvSpPr>
        <p:spPr>
          <a:xfrm>
            <a:off x="3627727" y="4425044"/>
            <a:ext cx="824264" cy="276999"/>
          </a:xfrm>
          <a:prstGeom prst="rect">
            <a:avLst/>
          </a:prstGeom>
          <a:effectLst>
            <a:outerShdw blurRad="152400" dist="38100" dir="5400000" algn="t" rotWithShape="0">
              <a:prstClr val="black">
                <a:alpha val="12000"/>
              </a:prstClr>
            </a:outerShdw>
          </a:effectLst>
        </p:spPr>
        <p:txBody>
          <a:bodyPr wrap="square">
            <a:noAutofit/>
          </a:bodyPr>
          <a:lstStyle/>
          <a:p>
            <a:pPr algn="ctr" defTabSz="914400" fontAlgn="ctr">
              <a:spcBef>
                <a:spcPct val="0"/>
              </a:spcBef>
              <a:spcAft>
                <a:spcPct val="0"/>
              </a:spcAft>
            </a:pPr>
            <a:r>
              <a:rPr lang="en-US" sz="1200" b="1">
                <a:latin typeface="Huawei Sans" panose="020C0503030203020204" pitchFamily="34" charset="0"/>
                <a:ea typeface="方正兰亭黑简体" panose="02000000000000000000" pitchFamily="2" charset="-122"/>
                <a:sym typeface="Huawei Sans" panose="020C0503030203020204" pitchFamily="34" charset="0"/>
              </a:rPr>
              <a:t>VLAN 10</a:t>
            </a:r>
          </a:p>
        </p:txBody>
      </p:sp>
      <p:sp>
        <p:nvSpPr>
          <p:cNvPr id="78" name="矩形 77"/>
          <p:cNvSpPr/>
          <p:nvPr/>
        </p:nvSpPr>
        <p:spPr>
          <a:xfrm>
            <a:off x="6374480" y="4425044"/>
            <a:ext cx="824265" cy="276999"/>
          </a:xfrm>
          <a:prstGeom prst="rect">
            <a:avLst/>
          </a:prstGeom>
          <a:effectLst>
            <a:outerShdw blurRad="152400" dist="38100" dir="5400000" algn="t" rotWithShape="0">
              <a:prstClr val="black">
                <a:alpha val="12000"/>
              </a:prstClr>
            </a:outerShdw>
          </a:effectLst>
        </p:spPr>
        <p:txBody>
          <a:bodyPr wrap="square">
            <a:noAutofit/>
          </a:bodyPr>
          <a:lstStyle/>
          <a:p>
            <a:pPr algn="ctr" defTabSz="914400" fontAlgn="ctr">
              <a:spcBef>
                <a:spcPct val="0"/>
              </a:spcBef>
              <a:spcAft>
                <a:spcPct val="0"/>
              </a:spcAft>
            </a:pPr>
            <a:r>
              <a:rPr lang="en-US" sz="1200" b="1">
                <a:latin typeface="Huawei Sans" panose="020C0503030203020204" pitchFamily="34" charset="0"/>
                <a:ea typeface="方正兰亭黑简体" panose="02000000000000000000" pitchFamily="2" charset="-122"/>
                <a:sym typeface="Huawei Sans" panose="020C0503030203020204" pitchFamily="34" charset="0"/>
              </a:rPr>
              <a:t>VLAN 20</a:t>
            </a:r>
          </a:p>
        </p:txBody>
      </p:sp>
      <p:sp>
        <p:nvSpPr>
          <p:cNvPr id="79" name="矩形 78"/>
          <p:cNvSpPr/>
          <p:nvPr/>
        </p:nvSpPr>
        <p:spPr>
          <a:xfrm>
            <a:off x="2998480" y="4315769"/>
            <a:ext cx="5112568" cy="775829"/>
          </a:xfrm>
          <a:prstGeom prst="rect">
            <a:avLst/>
          </a:prstGeom>
          <a:noFill/>
          <a:ln w="12700" cap="flat" cmpd="sng" algn="ctr">
            <a:solidFill>
              <a:srgbClr val="00B0F0"/>
            </a:solidFill>
            <a:prstDash val="solid"/>
          </a:ln>
          <a:effectLst>
            <a:outerShdw blurRad="152400" dist="38100" dir="5400000" algn="t" rotWithShape="0">
              <a:prstClr val="black">
                <a:alpha val="12000"/>
              </a:prstClr>
            </a:outerShdw>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矩形 79"/>
          <p:cNvSpPr/>
          <p:nvPr/>
        </p:nvSpPr>
        <p:spPr>
          <a:xfrm>
            <a:off x="7326412" y="4332029"/>
            <a:ext cx="792088" cy="307777"/>
          </a:xfrm>
          <a:prstGeom prst="rect">
            <a:avLst/>
          </a:prstGeom>
          <a:effectLst>
            <a:outerShdw blurRad="152400" dist="38100" dir="5400000" algn="t" rotWithShape="0">
              <a:prstClr val="black">
                <a:alpha val="12000"/>
              </a:prstClr>
            </a:outerShdw>
          </a:effectLst>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sym typeface="Huawei Sans" panose="020C0503030203020204" pitchFamily="34" charset="0"/>
              </a:rPr>
              <a:t>SW1</a:t>
            </a:r>
          </a:p>
        </p:txBody>
      </p:sp>
      <p:sp>
        <p:nvSpPr>
          <p:cNvPr id="81" name="矩形 80"/>
          <p:cNvSpPr/>
          <p:nvPr/>
        </p:nvSpPr>
        <p:spPr>
          <a:xfrm>
            <a:off x="3616755" y="4714390"/>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矩形 81"/>
          <p:cNvSpPr/>
          <p:nvPr/>
        </p:nvSpPr>
        <p:spPr>
          <a:xfrm>
            <a:off x="4232899" y="4714390"/>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矩形 82"/>
          <p:cNvSpPr/>
          <p:nvPr/>
        </p:nvSpPr>
        <p:spPr>
          <a:xfrm>
            <a:off x="6165082" y="4714390"/>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矩形 83"/>
          <p:cNvSpPr/>
          <p:nvPr/>
        </p:nvSpPr>
        <p:spPr>
          <a:xfrm>
            <a:off x="6660552" y="4714390"/>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5" name="图片 84" descr="PC.png"/>
          <p:cNvPicPr>
            <a:picLocks noChangeAspect="1"/>
          </p:cNvPicPr>
          <p:nvPr/>
        </p:nvPicPr>
        <p:blipFill>
          <a:blip r:embed="rId3" cstate="print"/>
          <a:stretch>
            <a:fillRect/>
          </a:stretch>
        </p:blipFill>
        <p:spPr>
          <a:xfrm>
            <a:off x="3509242" y="5484456"/>
            <a:ext cx="539063" cy="414000"/>
          </a:xfrm>
          <a:prstGeom prst="rect">
            <a:avLst/>
          </a:prstGeom>
        </p:spPr>
      </p:pic>
      <p:pic>
        <p:nvPicPr>
          <p:cNvPr id="86" name="图片 85" descr="PC.png"/>
          <p:cNvPicPr>
            <a:picLocks noChangeAspect="1"/>
          </p:cNvPicPr>
          <p:nvPr/>
        </p:nvPicPr>
        <p:blipFill>
          <a:blip r:embed="rId3" cstate="print"/>
          <a:stretch>
            <a:fillRect/>
          </a:stretch>
        </p:blipFill>
        <p:spPr>
          <a:xfrm>
            <a:off x="6553039" y="5484456"/>
            <a:ext cx="539063" cy="414000"/>
          </a:xfrm>
          <a:prstGeom prst="rect">
            <a:avLst/>
          </a:prstGeom>
        </p:spPr>
      </p:pic>
      <p:cxnSp>
        <p:nvCxnSpPr>
          <p:cNvPr id="87" name="直接连接符 86"/>
          <p:cNvCxnSpPr>
            <a:stCxn id="85" idx="0"/>
            <a:endCxn id="81" idx="2"/>
          </p:cNvCxnSpPr>
          <p:nvPr/>
        </p:nvCxnSpPr>
        <p:spPr bwMode="auto">
          <a:xfrm flipH="1" flipV="1">
            <a:off x="3778773" y="4930414"/>
            <a:ext cx="1" cy="554042"/>
          </a:xfrm>
          <a:prstGeom prst="line">
            <a:avLst/>
          </a:prstGeom>
          <a:solidFill>
            <a:srgbClr val="FFFFCC"/>
          </a:solidFill>
          <a:ln w="25400" cap="flat" cmpd="sng" algn="ctr">
            <a:solidFill>
              <a:srgbClr val="FFD17D"/>
            </a:solidFill>
            <a:prstDash val="solid"/>
            <a:miter lim="800000"/>
          </a:ln>
          <a:effectLst/>
        </p:spPr>
      </p:cxnSp>
      <p:cxnSp>
        <p:nvCxnSpPr>
          <p:cNvPr id="88" name="直接连接符 87"/>
          <p:cNvCxnSpPr>
            <a:stCxn id="86" idx="0"/>
            <a:endCxn id="84" idx="2"/>
          </p:cNvCxnSpPr>
          <p:nvPr/>
        </p:nvCxnSpPr>
        <p:spPr bwMode="auto">
          <a:xfrm flipH="1" flipV="1">
            <a:off x="6822570" y="4930414"/>
            <a:ext cx="1" cy="554042"/>
          </a:xfrm>
          <a:prstGeom prst="line">
            <a:avLst/>
          </a:prstGeom>
          <a:solidFill>
            <a:srgbClr val="5B9BD5">
              <a:lumMod val="40000"/>
              <a:lumOff val="60000"/>
            </a:srgbClr>
          </a:solidFill>
          <a:ln w="25400" cap="flat" cmpd="sng" algn="ctr">
            <a:solidFill>
              <a:srgbClr val="00B0F0"/>
            </a:solidFill>
            <a:prstDash val="solid"/>
            <a:miter lim="800000"/>
          </a:ln>
          <a:effectLst/>
        </p:spPr>
      </p:cxnSp>
      <p:sp>
        <p:nvSpPr>
          <p:cNvPr id="89" name="圆角矩形 88"/>
          <p:cNvSpPr/>
          <p:nvPr/>
        </p:nvSpPr>
        <p:spPr>
          <a:xfrm rot="16200000">
            <a:off x="4613700" y="807826"/>
            <a:ext cx="1807032" cy="4406207"/>
          </a:xfrm>
          <a:prstGeom prst="roundRect">
            <a:avLst>
              <a:gd name="adj" fmla="val 4689"/>
            </a:avLst>
          </a:prstGeom>
          <a:solidFill>
            <a:srgbClr val="00B0F0">
              <a:alpha val="5000"/>
            </a:srgbClr>
          </a:solidFill>
          <a:ln w="9525" cap="flat" cmpd="sng" algn="ctr">
            <a:solidFill>
              <a:srgbClr val="99DFF9"/>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矩形 89"/>
          <p:cNvSpPr/>
          <p:nvPr/>
        </p:nvSpPr>
        <p:spPr>
          <a:xfrm>
            <a:off x="3398493" y="2866744"/>
            <a:ext cx="4262464" cy="960003"/>
          </a:xfrm>
          <a:prstGeom prst="rect">
            <a:avLst/>
          </a:prstGeom>
          <a:solidFill>
            <a:schemeClr val="bg1"/>
          </a:solidFill>
          <a:ln w="12700" cap="flat" cmpd="sng" algn="ctr">
            <a:solidFill>
              <a:srgbClr val="00B0F0"/>
            </a:solidFill>
            <a:prstDash val="sysDash"/>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矩形 90"/>
          <p:cNvSpPr/>
          <p:nvPr/>
        </p:nvSpPr>
        <p:spPr>
          <a:xfrm>
            <a:off x="3380413" y="2165783"/>
            <a:ext cx="4280543" cy="499520"/>
          </a:xfrm>
          <a:prstGeom prst="rect">
            <a:avLst/>
          </a:prstGeom>
          <a:solidFill>
            <a:schemeClr val="bg1"/>
          </a:solidFill>
          <a:ln w="12700" cap="flat" cmpd="sng" algn="ctr">
            <a:solidFill>
              <a:srgbClr val="00B0F0"/>
            </a:solidFill>
            <a:prstDash val="sysDash"/>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矩形 91"/>
          <p:cNvSpPr/>
          <p:nvPr/>
        </p:nvSpPr>
        <p:spPr>
          <a:xfrm>
            <a:off x="6800504" y="2884929"/>
            <a:ext cx="938606" cy="461665"/>
          </a:xfrm>
          <a:prstGeom prst="rect">
            <a:avLst/>
          </a:prstGeom>
        </p:spPr>
        <p:txBody>
          <a:bodyPr wrap="square">
            <a:noAutofit/>
          </a:bodyPr>
          <a:lstStyle/>
          <a:p>
            <a:pPr algn="ctr" fontAlgn="ctr"/>
            <a:r>
              <a:rPr lang="en-US" sz="1200" b="1" dirty="0">
                <a:latin typeface="Huawei Sans" panose="020C0503030203020204" pitchFamily="34" charset="0"/>
                <a:ea typeface="方正兰亭黑简体" panose="02000000000000000000" pitchFamily="2" charset="-122"/>
                <a:sym typeface="Huawei Sans" panose="020C0503030203020204" pitchFamily="34" charset="0"/>
              </a:rPr>
              <a:t>Switching module</a:t>
            </a:r>
          </a:p>
        </p:txBody>
      </p:sp>
      <p:sp>
        <p:nvSpPr>
          <p:cNvPr id="93" name="矩形 92"/>
          <p:cNvSpPr/>
          <p:nvPr/>
        </p:nvSpPr>
        <p:spPr>
          <a:xfrm>
            <a:off x="6800504" y="2149259"/>
            <a:ext cx="938606" cy="461665"/>
          </a:xfrm>
          <a:prstGeom prst="rect">
            <a:avLst/>
          </a:prstGeom>
        </p:spPr>
        <p:txBody>
          <a:bodyPr wrap="square">
            <a:noAutofit/>
          </a:bodyPr>
          <a:lstStyle/>
          <a:p>
            <a:pPr algn="ctr" fontAlgn="ctr"/>
            <a:r>
              <a:rPr lang="en-US" sz="1200" b="1">
                <a:latin typeface="Huawei Sans" panose="020C0503030203020204" pitchFamily="34" charset="0"/>
                <a:ea typeface="方正兰亭黑简体" panose="02000000000000000000" pitchFamily="2" charset="-122"/>
                <a:sym typeface="Huawei Sans" panose="020C0503030203020204" pitchFamily="34" charset="0"/>
              </a:rPr>
              <a:t>Routing module</a:t>
            </a:r>
          </a:p>
        </p:txBody>
      </p:sp>
      <p:sp>
        <p:nvSpPr>
          <p:cNvPr id="94" name="圆角矩形 93"/>
          <p:cNvSpPr/>
          <p:nvPr/>
        </p:nvSpPr>
        <p:spPr>
          <a:xfrm>
            <a:off x="3519278" y="2223007"/>
            <a:ext cx="936000" cy="360488"/>
          </a:xfrm>
          <a:prstGeom prst="roundRect">
            <a:avLst/>
          </a:prstGeom>
          <a:solidFill>
            <a:srgbClr val="00B0F0">
              <a:alpha val="5000"/>
            </a:srgbClr>
          </a:solidFill>
          <a:ln w="9525" cap="flat" cmpd="sng" algn="ctr">
            <a:solidFill>
              <a:srgbClr val="99DFF9"/>
            </a:solidFill>
            <a:prstDash val="dash"/>
            <a:round/>
            <a:headEnd type="none" w="med" len="med"/>
            <a:tailEnd type="none" w="med" len="med"/>
          </a:ln>
          <a:effectLst>
            <a:outerShdw blurRad="152400" dist="38100" dir="5400000" algn="t" rotWithShape="0">
              <a:prstClr val="black">
                <a:alpha val="12000"/>
              </a:prstClr>
            </a:outerShdw>
          </a:effectLst>
        </p:spPr>
        <p:txBody>
          <a:bodyPr vert="horz" wrap="square" lIns="91440" tIns="45720" rIns="91440" bIns="45720" numCol="1" rtlCol="0" anchor="ctr" anchorCtr="0" compatLnSpc="1">
            <a:prstTxWarp prst="textNoShape">
              <a:avLst/>
            </a:prstTxWarp>
            <a:noAutofit/>
          </a:bodyPr>
          <a:lstStyle/>
          <a:p>
            <a:pPr algn="ctr" defTabSz="914400" fontAlgn="ctr">
              <a:spcBef>
                <a:spcPct val="0"/>
              </a:spcBef>
              <a:spcAft>
                <a:spcPct val="0"/>
              </a:spcAft>
            </a:pPr>
            <a:r>
              <a:rPr lang="en-US" sz="1200" b="1">
                <a:latin typeface="Huawei Sans" panose="020C0503030203020204" pitchFamily="34" charset="0"/>
                <a:ea typeface="方正兰亭黑简体" panose="02000000000000000000" pitchFamily="2" charset="-122"/>
                <a:sym typeface="Huawei Sans" panose="020C0503030203020204" pitchFamily="34" charset="0"/>
              </a:rPr>
              <a:t>VLANIF 10</a:t>
            </a:r>
          </a:p>
        </p:txBody>
      </p:sp>
      <p:sp>
        <p:nvSpPr>
          <p:cNvPr id="95" name="圆角矩形 94"/>
          <p:cNvSpPr/>
          <p:nvPr/>
        </p:nvSpPr>
        <p:spPr>
          <a:xfrm>
            <a:off x="4740366" y="2223007"/>
            <a:ext cx="936000" cy="360488"/>
          </a:xfrm>
          <a:prstGeom prst="roundRect">
            <a:avLst/>
          </a:prstGeom>
          <a:solidFill>
            <a:srgbClr val="00B0F0">
              <a:alpha val="5000"/>
            </a:srgbClr>
          </a:solidFill>
          <a:ln w="9525" cap="flat" cmpd="sng" algn="ctr">
            <a:solidFill>
              <a:srgbClr val="99DFF9"/>
            </a:solidFill>
            <a:prstDash val="dash"/>
            <a:round/>
            <a:headEnd type="none" w="med" len="med"/>
            <a:tailEnd type="none" w="med" len="med"/>
          </a:ln>
          <a:effectLst>
            <a:outerShdw blurRad="152400" dist="38100" dir="5400000" algn="t" rotWithShape="0">
              <a:prstClr val="black">
                <a:alpha val="12000"/>
              </a:prstClr>
            </a:outerShdw>
          </a:effectLst>
        </p:spPr>
        <p:txBody>
          <a:bodyPr vert="horz" wrap="square" lIns="91440" tIns="45720" rIns="91440" bIns="45720" numCol="1" rtlCol="0" anchor="ctr" anchorCtr="0" compatLnSpc="1">
            <a:prstTxWarp prst="textNoShape">
              <a:avLst/>
            </a:prstTxWarp>
            <a:noAutofit/>
          </a:bodyPr>
          <a:lstStyle/>
          <a:p>
            <a:pPr algn="ctr" defTabSz="914400" fontAlgn="ctr">
              <a:spcBef>
                <a:spcPct val="0"/>
              </a:spcBef>
              <a:spcAft>
                <a:spcPct val="0"/>
              </a:spcAft>
            </a:pPr>
            <a:r>
              <a:rPr lang="en-US" sz="1200" b="1">
                <a:latin typeface="Huawei Sans" panose="020C0503030203020204" pitchFamily="34" charset="0"/>
                <a:ea typeface="方正兰亭黑简体" panose="02000000000000000000" pitchFamily="2" charset="-122"/>
                <a:sym typeface="Huawei Sans" panose="020C0503030203020204" pitchFamily="34" charset="0"/>
              </a:rPr>
              <a:t>VLANIF 20</a:t>
            </a:r>
          </a:p>
        </p:txBody>
      </p:sp>
      <p:sp>
        <p:nvSpPr>
          <p:cNvPr id="96" name="圆角矩形 95"/>
          <p:cNvSpPr/>
          <p:nvPr/>
        </p:nvSpPr>
        <p:spPr bwMode="auto">
          <a:xfrm>
            <a:off x="5643683" y="3335664"/>
            <a:ext cx="727118" cy="443322"/>
          </a:xfrm>
          <a:prstGeom prst="roundRect">
            <a:avLst/>
          </a:prstGeom>
          <a:solidFill>
            <a:srgbClr val="00B0F0"/>
          </a:solidFill>
          <a:ln w="9525" cap="flat" cmpd="sng" algn="ctr">
            <a:noFill/>
            <a:prstDash val="dash"/>
            <a:round/>
            <a:headEnd type="none" w="med" len="med"/>
            <a:tailEnd type="none" w="med" len="med"/>
          </a:ln>
          <a:effectLst>
            <a:outerShdw blurRad="152400" dist="38100" dir="5400000" algn="t" rotWithShape="0">
              <a:prstClr val="black">
                <a:alpha val="12000"/>
              </a:prstClr>
            </a:outerShdw>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矩形 96"/>
          <p:cNvSpPr/>
          <p:nvPr/>
        </p:nvSpPr>
        <p:spPr>
          <a:xfrm>
            <a:off x="4305241" y="3532200"/>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矩形 97"/>
          <p:cNvSpPr/>
          <p:nvPr/>
        </p:nvSpPr>
        <p:spPr>
          <a:xfrm>
            <a:off x="5718875" y="3532200"/>
            <a:ext cx="324036" cy="216024"/>
          </a:xfrm>
          <a:prstGeom prst="rect">
            <a:avLst/>
          </a:prstGeom>
          <a:solidFill>
            <a:schemeClr val="bg1"/>
          </a:solidFill>
          <a:ln w="9525" cap="flat" cmpd="sng" algn="ctr">
            <a:solidFill>
              <a:srgbClr val="0B9CE5"/>
            </a:solidFill>
            <a:prstDash val="solid"/>
          </a:ln>
          <a:effectLst>
            <a:outerShdw blurRad="152400" dist="38100" dir="5400000" algn="t" rotWithShape="0">
              <a:prstClr val="black">
                <a:alpha val="12000"/>
              </a:prstClr>
            </a:outerShdw>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矩形 98"/>
          <p:cNvSpPr/>
          <p:nvPr/>
        </p:nvSpPr>
        <p:spPr>
          <a:xfrm>
            <a:off x="4772006" y="3531473"/>
            <a:ext cx="324036" cy="216024"/>
          </a:xfrm>
          <a:prstGeom prst="rect">
            <a:avLst/>
          </a:prstGeom>
          <a:solidFill>
            <a:schemeClr val="bg1"/>
          </a:solidFill>
          <a:ln w="9525" cap="flat" cmpd="sng" algn="ctr">
            <a:solidFill>
              <a:srgbClr val="0B9CE5"/>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1" name="矩形 100"/>
          <p:cNvSpPr/>
          <p:nvPr/>
        </p:nvSpPr>
        <p:spPr>
          <a:xfrm>
            <a:off x="5567096" y="3310792"/>
            <a:ext cx="822754" cy="276999"/>
          </a:xfrm>
          <a:prstGeom prst="rect">
            <a:avLst/>
          </a:prstGeom>
          <a:effectLst>
            <a:outerShdw blurRad="152400" dist="38100" dir="5400000" algn="t" rotWithShape="0">
              <a:prstClr val="black">
                <a:alpha val="12000"/>
              </a:prstClr>
            </a:outerShdw>
          </a:effectLst>
        </p:spPr>
        <p:txBody>
          <a:bodyPr wrap="square">
            <a:noAutofit/>
          </a:bodyPr>
          <a:lstStyle/>
          <a:p>
            <a:pPr algn="ctr" fontAlgn="ctr"/>
            <a:r>
              <a:rPr lang="en-US" sz="12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VLAN 30</a:t>
            </a:r>
          </a:p>
        </p:txBody>
      </p:sp>
      <p:sp>
        <p:nvSpPr>
          <p:cNvPr id="102" name="圆角矩形 101"/>
          <p:cNvSpPr/>
          <p:nvPr/>
        </p:nvSpPr>
        <p:spPr>
          <a:xfrm>
            <a:off x="5281551" y="3523780"/>
            <a:ext cx="235665" cy="1214776"/>
          </a:xfrm>
          <a:prstGeom prst="roundRect">
            <a:avLst>
              <a:gd name="adj" fmla="val 4019"/>
            </a:avLst>
          </a:prstGeom>
          <a:solidFill>
            <a:srgbClr val="00B0F0">
              <a:alpha val="5000"/>
            </a:srgbClr>
          </a:solidFill>
          <a:ln w="9525" cap="flat" cmpd="sng" algn="ctr">
            <a:solidFill>
              <a:srgbClr val="99DFF9"/>
            </a:solidFill>
            <a:prstDash val="solid"/>
            <a:miter lim="800000"/>
          </a:ln>
          <a:effectLst/>
        </p:spPr>
        <p:txBody>
          <a:bodyPr wrap="square" rtlCol="0" anchor="ctr">
            <a:noAutofit/>
          </a:bodyPr>
          <a:lstStyle/>
          <a:p>
            <a:pPr algn="ctr" defTabSz="914400" fontAlgn="ctr"/>
            <a:endParaRPr lang="zh-CN" altLang="en-US"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圆角矩形 102"/>
          <p:cNvSpPr/>
          <p:nvPr/>
        </p:nvSpPr>
        <p:spPr>
          <a:xfrm>
            <a:off x="5961453" y="2223007"/>
            <a:ext cx="936000" cy="360488"/>
          </a:xfrm>
          <a:prstGeom prst="roundRect">
            <a:avLst/>
          </a:prstGeom>
          <a:solidFill>
            <a:srgbClr val="00B0F0">
              <a:alpha val="5000"/>
            </a:srgbClr>
          </a:solidFill>
          <a:ln w="9525" cap="flat" cmpd="sng" algn="ctr">
            <a:solidFill>
              <a:srgbClr val="99DFF9"/>
            </a:solidFill>
            <a:prstDash val="dash"/>
            <a:round/>
            <a:headEnd type="none" w="med" len="med"/>
            <a:tailEnd type="none" w="med" len="med"/>
          </a:ln>
          <a:effectLst>
            <a:outerShdw blurRad="152400" dist="38100" dir="5400000" algn="t" rotWithShape="0">
              <a:prstClr val="black">
                <a:alpha val="12000"/>
              </a:prstClr>
            </a:outerShdw>
          </a:effectLst>
        </p:spPr>
        <p:txBody>
          <a:bodyPr vert="horz" wrap="square" lIns="91440" tIns="45720" rIns="91440" bIns="45720" numCol="1" rtlCol="0" anchor="ctr" anchorCtr="0" compatLnSpc="1">
            <a:prstTxWarp prst="textNoShape">
              <a:avLst/>
            </a:prstTxWarp>
            <a:noAutofit/>
          </a:bodyPr>
          <a:lstStyle/>
          <a:p>
            <a:pPr algn="ctr" defTabSz="914400" fontAlgn="ctr">
              <a:spcBef>
                <a:spcPct val="0"/>
              </a:spcBef>
              <a:spcAft>
                <a:spcPct val="0"/>
              </a:spcAft>
            </a:pPr>
            <a:r>
              <a:rPr lang="en-US" sz="1200" b="1" dirty="0">
                <a:latin typeface="Huawei Sans" panose="020C0503030203020204" pitchFamily="34" charset="0"/>
                <a:ea typeface="方正兰亭黑简体" panose="02000000000000000000" pitchFamily="2" charset="-122"/>
                <a:sym typeface="Huawei Sans" panose="020C0503030203020204" pitchFamily="34" charset="0"/>
              </a:rPr>
              <a:t>VLANIF 30</a:t>
            </a:r>
          </a:p>
        </p:txBody>
      </p:sp>
      <p:pic>
        <p:nvPicPr>
          <p:cNvPr id="104"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8274876" y="3332475"/>
            <a:ext cx="541200" cy="442799"/>
          </a:xfrm>
          <a:prstGeom prst="rect">
            <a:avLst/>
          </a:prstGeom>
          <a:noFill/>
        </p:spPr>
      </p:pic>
      <p:cxnSp>
        <p:nvCxnSpPr>
          <p:cNvPr id="105" name="直接连接符 104"/>
          <p:cNvCxnSpPr>
            <a:stCxn id="96" idx="3"/>
            <a:endCxn id="104" idx="1"/>
          </p:cNvCxnSpPr>
          <p:nvPr/>
        </p:nvCxnSpPr>
        <p:spPr bwMode="auto">
          <a:xfrm flipV="1">
            <a:off x="6370801" y="3553875"/>
            <a:ext cx="1904075" cy="345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6" name="TextBox 8"/>
          <p:cNvSpPr txBox="1">
            <a:spLocks noChangeArrowheads="1"/>
          </p:cNvSpPr>
          <p:nvPr/>
        </p:nvSpPr>
        <p:spPr bwMode="auto">
          <a:xfrm>
            <a:off x="8288187" y="2869594"/>
            <a:ext cx="5405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ctr" latinLnBrk="0" hangingPunct="1">
              <a:lnSpc>
                <a:spcPct val="100000"/>
              </a:lnSpc>
              <a:spcBef>
                <a:spcPts val="0"/>
              </a:spcBef>
              <a:spcAft>
                <a:spcPts val="0"/>
              </a:spcAft>
              <a:buClrTx/>
              <a:buSzTx/>
              <a:buFontTx/>
              <a:buNone/>
              <a:tabLst/>
              <a:defRPr/>
            </a:pPr>
            <a:r>
              <a:rPr lang="en-US" sz="140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R1</a:t>
            </a:r>
          </a:p>
          <a:p>
            <a:pPr marL="0" marR="0" lvl="0" indent="0" defTabSz="914400" eaLnBrk="1" fontAlgn="ctr" latinLnBrk="0" hangingPunct="1">
              <a:lnSpc>
                <a:spcPct val="100000"/>
              </a:lnSpc>
              <a:spcBef>
                <a:spcPts val="0"/>
              </a:spcBef>
              <a:spcAft>
                <a:spcPts val="0"/>
              </a:spcAft>
              <a:buClrTx/>
              <a:buSzTx/>
              <a:buFontTx/>
              <a:buNone/>
              <a:tabLst/>
              <a:defRPr/>
            </a:pPr>
            <a:r>
              <a:rPr kumimoji="0" lang="en-US" sz="1400" b="0" i="0" u="none" strike="noStrike" cap="none" normalizeH="0" baseline="0" noProof="0">
                <a:ln>
                  <a:noFill/>
                </a:ln>
                <a:solidFill>
                  <a:prstClr val="black"/>
                </a:solidFill>
                <a:uLnTx/>
                <a:uFillTx/>
                <a:latin typeface="Huawei Sans" panose="020C0503030203020204" pitchFamily="34" charset="0"/>
                <a:ea typeface="方正兰亭黑简体" panose="02000000000000000000" pitchFamily="2" charset="-122"/>
                <a:sym typeface="Huawei Sans" panose="020C0503030203020204" pitchFamily="34" charset="0"/>
              </a:rPr>
              <a:t>NAT</a:t>
            </a:r>
          </a:p>
        </p:txBody>
      </p:sp>
      <p:grpSp>
        <p:nvGrpSpPr>
          <p:cNvPr id="107" name="组合 106"/>
          <p:cNvGrpSpPr/>
          <p:nvPr/>
        </p:nvGrpSpPr>
        <p:grpSpPr>
          <a:xfrm>
            <a:off x="9744523" y="3397091"/>
            <a:ext cx="751638" cy="392903"/>
            <a:chOff x="8133063" y="1699504"/>
            <a:chExt cx="751638" cy="392903"/>
          </a:xfrm>
        </p:grpSpPr>
        <p:sp>
          <p:nvSpPr>
            <p:cNvPr id="108"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9" name="矩形 108"/>
            <p:cNvSpPr/>
            <p:nvPr/>
          </p:nvSpPr>
          <p:spPr>
            <a:xfrm>
              <a:off x="8141155" y="1789155"/>
              <a:ext cx="740907" cy="276999"/>
            </a:xfrm>
            <a:prstGeom prst="rect">
              <a:avLst/>
            </a:prstGeom>
          </p:spPr>
          <p:txBody>
            <a:bodyPr wrap="square">
              <a:noAutofit/>
            </a:bodyPr>
            <a:lstStyle/>
            <a:p>
              <a:pPr algn="ct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Internet</a:t>
              </a:r>
            </a:p>
          </p:txBody>
        </p:sp>
      </p:grpSp>
      <p:cxnSp>
        <p:nvCxnSpPr>
          <p:cNvPr id="110" name="直接连接符 109"/>
          <p:cNvCxnSpPr>
            <a:stCxn id="104" idx="3"/>
            <a:endCxn id="108" idx="22"/>
          </p:cNvCxnSpPr>
          <p:nvPr/>
        </p:nvCxnSpPr>
        <p:spPr bwMode="auto">
          <a:xfrm>
            <a:off x="8816076" y="3553875"/>
            <a:ext cx="1021397" cy="3625"/>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3" name="组合 2"/>
          <p:cNvGrpSpPr/>
          <p:nvPr/>
        </p:nvGrpSpPr>
        <p:grpSpPr>
          <a:xfrm>
            <a:off x="5337178" y="3531473"/>
            <a:ext cx="129443" cy="1363556"/>
            <a:chOff x="5317430" y="3371471"/>
            <a:chExt cx="149192" cy="1523558"/>
          </a:xfrm>
        </p:grpSpPr>
        <p:cxnSp>
          <p:nvCxnSpPr>
            <p:cNvPr id="115" name="直接连接符 114"/>
            <p:cNvCxnSpPr/>
            <p:nvPr/>
          </p:nvCxnSpPr>
          <p:spPr bwMode="auto">
            <a:xfrm flipH="1" flipV="1">
              <a:off x="5317430" y="3371471"/>
              <a:ext cx="6673" cy="1519393"/>
            </a:xfrm>
            <a:prstGeom prst="line">
              <a:avLst/>
            </a:prstGeom>
            <a:solidFill>
              <a:srgbClr val="FFFFCC"/>
            </a:solidFill>
            <a:ln w="25400" cap="flat" cmpd="sng" algn="ctr">
              <a:solidFill>
                <a:srgbClr val="FFD17D"/>
              </a:solidFill>
              <a:prstDash val="solid"/>
              <a:miter lim="800000"/>
            </a:ln>
            <a:effectLst/>
          </p:spPr>
        </p:cxnSp>
        <p:cxnSp>
          <p:nvCxnSpPr>
            <p:cNvPr id="116" name="直接连接符 115"/>
            <p:cNvCxnSpPr/>
            <p:nvPr/>
          </p:nvCxnSpPr>
          <p:spPr bwMode="auto">
            <a:xfrm flipV="1">
              <a:off x="5466622" y="3375636"/>
              <a:ext cx="0" cy="1519393"/>
            </a:xfrm>
            <a:prstGeom prst="line">
              <a:avLst/>
            </a:prstGeom>
            <a:solidFill>
              <a:srgbClr val="5B9BD5">
                <a:lumMod val="40000"/>
                <a:lumOff val="60000"/>
              </a:srgbClr>
            </a:solidFill>
            <a:ln w="25400" cap="flat" cmpd="sng" algn="ctr">
              <a:solidFill>
                <a:srgbClr val="00B0F0"/>
              </a:solidFill>
              <a:prstDash val="solid"/>
              <a:miter lim="800000"/>
            </a:ln>
            <a:effectLst/>
          </p:spPr>
        </p:cxnSp>
      </p:grpSp>
      <p:sp>
        <p:nvSpPr>
          <p:cNvPr id="117" name="圆角矩形 75"/>
          <p:cNvSpPr/>
          <p:nvPr/>
        </p:nvSpPr>
        <p:spPr>
          <a:xfrm>
            <a:off x="1002584" y="1453022"/>
            <a:ext cx="10527199"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Logical Connection</a:t>
            </a:r>
          </a:p>
        </p:txBody>
      </p:sp>
      <p:sp>
        <p:nvSpPr>
          <p:cNvPr id="118" name="圆角矩形 75"/>
          <p:cNvSpPr/>
          <p:nvPr/>
        </p:nvSpPr>
        <p:spPr>
          <a:xfrm>
            <a:off x="1002584" y="1959458"/>
            <a:ext cx="10527199" cy="417464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ctr">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defTabSz="914400" fontAlgn="ctr">
              <a:spcBef>
                <a:spcPct val="0"/>
              </a:spcBef>
              <a:spcAft>
                <a:spcPct val="0"/>
              </a:spcAft>
              <a:buFont typeface="Arial" panose="020B0604020202020204" pitchFamily="34" charset="0"/>
              <a:buChar char="•"/>
            </a:pP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4" name="圆角矩形 123"/>
          <p:cNvSpPr/>
          <p:nvPr/>
        </p:nvSpPr>
        <p:spPr>
          <a:xfrm>
            <a:off x="8157078" y="4233159"/>
            <a:ext cx="3311021" cy="1900941"/>
          </a:xfrm>
          <a:prstGeom prst="roundRect">
            <a:avLst>
              <a:gd name="adj" fmla="val 7486"/>
            </a:avLst>
          </a:prstGeom>
          <a:solidFill>
            <a:srgbClr val="FFFFCC"/>
          </a:solidFill>
          <a:ln w="9525">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171450" indent="-171450" fontAlgn="ctr">
              <a:spcBef>
                <a:spcPts val="0"/>
              </a:spcBef>
              <a:spcAft>
                <a:spcPts val="0"/>
              </a:spcAft>
              <a:buFont typeface="Arial" panose="020B0604020202020204" pitchFamily="34" charset="0"/>
              <a:buChar char="•"/>
            </a:pP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On R1, configure static routes to the user network segments of VLAN 10 and VLAN 20.</a:t>
            </a:r>
          </a:p>
          <a:p>
            <a:pPr marL="171450" indent="-171450" fontAlgn="ctr">
              <a:spcBef>
                <a:spcPts val="0"/>
              </a:spcBef>
              <a:spcAft>
                <a:spcPts val="0"/>
              </a:spcAft>
              <a:buFont typeface="Arial" panose="020B0604020202020204" pitchFamily="34" charset="0"/>
              <a:buChar char="•"/>
            </a:pP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To enable intranet PCs using private IP addresses to access the Internet, configure Network Address and Port Translation (NAPT) on R1.</a:t>
            </a:r>
          </a:p>
        </p:txBody>
      </p:sp>
      <p:sp>
        <p:nvSpPr>
          <p:cNvPr id="128" name="矩形 127"/>
          <p:cNvSpPr/>
          <p:nvPr/>
        </p:nvSpPr>
        <p:spPr>
          <a:xfrm>
            <a:off x="3260154" y="2872998"/>
            <a:ext cx="792088" cy="307777"/>
          </a:xfrm>
          <a:prstGeom prst="rect">
            <a:avLst/>
          </a:prstGeom>
          <a:effectLst>
            <a:outerShdw blurRad="152400" dist="38100" dir="5400000" algn="t" rotWithShape="0">
              <a:prstClr val="black">
                <a:alpha val="12000"/>
              </a:prstClr>
            </a:outerShdw>
          </a:effectLst>
        </p:spPr>
        <p:txBody>
          <a:bodyPr wrap="square">
            <a:noAutofit/>
          </a:bodyPr>
          <a:lstStyle/>
          <a:p>
            <a:pPr algn="ctr" fontAlgn="ctr"/>
            <a:r>
              <a:rPr lang="en-US" sz="1400" b="1">
                <a:latin typeface="Huawei Sans" panose="020C0503030203020204" pitchFamily="34" charset="0"/>
                <a:ea typeface="方正兰亭黑简体" panose="02000000000000000000" pitchFamily="2" charset="-122"/>
                <a:sym typeface="Huawei Sans" panose="020C0503030203020204" pitchFamily="34" charset="0"/>
              </a:rPr>
              <a:t>SW2</a:t>
            </a:r>
          </a:p>
        </p:txBody>
      </p:sp>
      <p:sp>
        <p:nvSpPr>
          <p:cNvPr id="57" name="矩形 56"/>
          <p:cNvSpPr/>
          <p:nvPr/>
        </p:nvSpPr>
        <p:spPr>
          <a:xfrm>
            <a:off x="4948238" y="4860765"/>
            <a:ext cx="894780" cy="461665"/>
          </a:xfrm>
          <a:prstGeom prst="rect">
            <a:avLst/>
          </a:prstGeom>
          <a:effectLst>
            <a:outerShdw blurRad="152400" dist="38100" dir="5400000" algn="t" rotWithShape="0">
              <a:prstClr val="black">
                <a:alpha val="12000"/>
              </a:prstClr>
            </a:outerShdw>
          </a:effectLst>
        </p:spPr>
        <p:txBody>
          <a:bodyPr wrap="square">
            <a:noAutofit/>
          </a:bodyPr>
          <a:lstStyle/>
          <a:p>
            <a:pPr algn="ct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Trunk</a:t>
            </a:r>
          </a:p>
          <a:p>
            <a:pPr algn="ct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GE 0/0/24</a:t>
            </a:r>
          </a:p>
        </p:txBody>
      </p:sp>
      <p:sp>
        <p:nvSpPr>
          <p:cNvPr id="58" name="矩形 57"/>
          <p:cNvSpPr/>
          <p:nvPr/>
        </p:nvSpPr>
        <p:spPr>
          <a:xfrm>
            <a:off x="2792054" y="5079842"/>
            <a:ext cx="1044116" cy="276999"/>
          </a:xfrm>
          <a:prstGeom prst="rect">
            <a:avLst/>
          </a:prstGeom>
          <a:effectLst>
            <a:outerShdw blurRad="152400" dist="38100" dir="5400000" algn="t" rotWithShape="0">
              <a:prstClr val="black">
                <a:alpha val="12000"/>
              </a:prstClr>
            </a:outerShdw>
          </a:effectLst>
        </p:spPr>
        <p:txBody>
          <a:bodyPr wrap="square">
            <a:noAutofit/>
          </a:bodyPr>
          <a:lstStyle/>
          <a:p>
            <a:pPr algn="r" fontAlgn="ctr"/>
            <a:r>
              <a:rPr lang="en-US" sz="120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0/0/1</a:t>
            </a:r>
          </a:p>
        </p:txBody>
      </p:sp>
      <p:sp>
        <p:nvSpPr>
          <p:cNvPr id="60" name="矩形 59"/>
          <p:cNvSpPr/>
          <p:nvPr/>
        </p:nvSpPr>
        <p:spPr>
          <a:xfrm>
            <a:off x="6660552" y="5079842"/>
            <a:ext cx="1044116" cy="276999"/>
          </a:xfrm>
          <a:prstGeom prst="rect">
            <a:avLst/>
          </a:prstGeom>
          <a:effectLst>
            <a:outerShdw blurRad="152400" dist="38100" dir="5400000" algn="t" rotWithShape="0">
              <a:prstClr val="black">
                <a:alpha val="12000"/>
              </a:prstClr>
            </a:outerShdw>
          </a:effectLst>
        </p:spPr>
        <p:txBody>
          <a:bodyPr wrap="square">
            <a:noAutofit/>
          </a:bodyPr>
          <a:lstStyle/>
          <a:p>
            <a:pPr algn="ct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GE 0/0/2</a:t>
            </a:r>
          </a:p>
        </p:txBody>
      </p:sp>
      <p:sp>
        <p:nvSpPr>
          <p:cNvPr id="74" name="矩形 73"/>
          <p:cNvSpPr/>
          <p:nvPr/>
        </p:nvSpPr>
        <p:spPr>
          <a:xfrm>
            <a:off x="5235521" y="4710887"/>
            <a:ext cx="324036" cy="216024"/>
          </a:xfrm>
          <a:prstGeom prst="rect">
            <a:avLst/>
          </a:prstGeom>
          <a:solidFill>
            <a:srgbClr val="99DFF9"/>
          </a:solidFill>
          <a:ln w="9525" cap="flat" cmpd="sng" algn="ctr">
            <a:solidFill>
              <a:srgbClr val="99DFF9"/>
            </a:solidFill>
            <a:prstDash val="solid"/>
          </a:ln>
          <a:effectLst/>
        </p:spPr>
        <p:txBody>
          <a:bodyPr wrap="square" rtlCol="0" anchor="ctr">
            <a:noAutofit/>
          </a:bodyPr>
          <a:lstStyle/>
          <a:p>
            <a:pPr algn="ctr" defTabSz="914400" fontAlgn="ctr">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0" name="矩形 99"/>
          <p:cNvSpPr/>
          <p:nvPr/>
        </p:nvSpPr>
        <p:spPr>
          <a:xfrm>
            <a:off x="5234326" y="3525960"/>
            <a:ext cx="324036" cy="216024"/>
          </a:xfrm>
          <a:prstGeom prst="rect">
            <a:avLst/>
          </a:prstGeom>
          <a:solidFill>
            <a:srgbClr val="99DFF9"/>
          </a:solidFill>
          <a:ln w="9525" cap="flat" cmpd="sng" algn="ctr">
            <a:solidFill>
              <a:srgbClr val="99DFF9"/>
            </a:solidFill>
            <a:prstDash val="solid"/>
          </a:ln>
          <a:effectLst/>
        </p:spPr>
        <p:txBody>
          <a:bodyPr wrap="square" rtlCol="0" anchor="ctr">
            <a:noAutofit/>
          </a:bodyPr>
          <a:lstStyle/>
          <a:p>
            <a:pPr algn="ctr" defTabSz="914400" fontAlgn="ctr">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Right Arrow 157"/>
          <p:cNvSpPr/>
          <p:nvPr/>
        </p:nvSpPr>
        <p:spPr>
          <a:xfrm>
            <a:off x="7746738" y="2236357"/>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FFF2CC"/>
              </a:gs>
            </a:gsLst>
            <a:lin ang="0" scaled="1"/>
            <a:tileRect/>
          </a:gradFill>
          <a:ln w="15875">
            <a:gradFill flip="none" rotWithShape="1">
              <a:gsLst>
                <a:gs pos="11000">
                  <a:schemeClr val="accent1">
                    <a:lumMod val="0"/>
                    <a:lumOff val="100000"/>
                    <a:alpha val="0"/>
                  </a:schemeClr>
                </a:gs>
                <a:gs pos="67000">
                  <a:srgbClr val="FFD17D"/>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Right Arrow 157"/>
          <p:cNvSpPr/>
          <p:nvPr/>
        </p:nvSpPr>
        <p:spPr>
          <a:xfrm rot="5400000">
            <a:off x="8167681" y="3706824"/>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FFF2CC"/>
              </a:gs>
            </a:gsLst>
            <a:lin ang="0" scaled="1"/>
            <a:tileRect/>
          </a:gradFill>
          <a:ln w="15875">
            <a:gradFill flip="none" rotWithShape="1">
              <a:gsLst>
                <a:gs pos="11000">
                  <a:schemeClr val="accent1">
                    <a:lumMod val="0"/>
                    <a:lumOff val="100000"/>
                    <a:alpha val="0"/>
                  </a:schemeClr>
                </a:gs>
                <a:gs pos="67000">
                  <a:srgbClr val="FFD17D"/>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圆角矩形 63"/>
          <p:cNvSpPr/>
          <p:nvPr/>
        </p:nvSpPr>
        <p:spPr>
          <a:xfrm>
            <a:off x="8420499" y="2039883"/>
            <a:ext cx="2821381" cy="743579"/>
          </a:xfrm>
          <a:prstGeom prst="roundRect">
            <a:avLst>
              <a:gd name="adj" fmla="val 15113"/>
            </a:avLst>
          </a:prstGeom>
          <a:solidFill>
            <a:srgbClr val="FFFFCC"/>
          </a:solidFill>
          <a:ln w="12700" cap="flat" cmpd="sng" algn="ctr">
            <a:solidFill>
              <a:srgbClr val="FFD17D"/>
            </a:solidFill>
            <a:prstDash val="solid"/>
            <a:miter lim="800000"/>
          </a:ln>
          <a:effectLst/>
        </p:spPr>
        <p:txBody>
          <a:bodyPr wrap="square" rtlCol="0" anchor="ctr">
            <a:noAutofit/>
          </a:bodyPr>
          <a:lstStyle/>
          <a:p>
            <a:pPr marL="285750" lvl="0" indent="-285750" defTabSz="914400" fontAlgn="ctr">
              <a:buFont typeface="Arial" panose="020B0604020202020204" pitchFamily="34" charset="0"/>
              <a:buChar char="•"/>
            </a:pPr>
            <a:r>
              <a:rPr lang="en-US" sz="1400" dirty="0">
                <a:latin typeface="Huawei Sans" panose="020C0503030203020204" pitchFamily="34" charset="0"/>
                <a:sym typeface="Huawei Sans" panose="020C0503030203020204" pitchFamily="34" charset="0"/>
              </a:rPr>
              <a:t>Configure a default route on SW2 to allow intranet users to access the Internet.</a:t>
            </a:r>
          </a:p>
        </p:txBody>
      </p:sp>
      <p:grpSp>
        <p:nvGrpSpPr>
          <p:cNvPr id="66" name="组合 65"/>
          <p:cNvGrpSpPr/>
          <p:nvPr/>
        </p:nvGrpSpPr>
        <p:grpSpPr>
          <a:xfrm>
            <a:off x="8383895" y="46870"/>
            <a:ext cx="3655705" cy="349200"/>
            <a:chOff x="7812395" y="283304"/>
            <a:chExt cx="3655705" cy="349200"/>
          </a:xfrm>
        </p:grpSpPr>
        <p:sp>
          <p:nvSpPr>
            <p:cNvPr id="68" name="燕尾形 67"/>
            <p:cNvSpPr/>
            <p:nvPr/>
          </p:nvSpPr>
          <p:spPr bwMode="auto">
            <a:xfrm>
              <a:off x="7812395" y="283304"/>
              <a:ext cx="1260000" cy="3492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fontAlgn="ctr">
                <a:lnSpc>
                  <a:spcPct val="90000"/>
                </a:lnSpc>
              </a:pPr>
              <a:r>
                <a:rPr lang="en-US" sz="1100" dirty="0">
                  <a:latin typeface="Huawei Sans" panose="020C0503030203020204" pitchFamily="34" charset="0"/>
                  <a:ea typeface="方正兰亭黑简体" panose="02000000000000000000" pitchFamily="2" charset="-122"/>
                  <a:sym typeface="Huawei Sans" panose="020C0503030203020204" pitchFamily="34" charset="0"/>
                </a:rPr>
                <a:t>Network Topology</a:t>
              </a:r>
            </a:p>
          </p:txBody>
        </p:sp>
        <p:sp>
          <p:nvSpPr>
            <p:cNvPr id="69" name="燕尾形 68"/>
            <p:cNvSpPr/>
            <p:nvPr/>
          </p:nvSpPr>
          <p:spPr bwMode="auto">
            <a:xfrm>
              <a:off x="8923340" y="283304"/>
              <a:ext cx="1260000" cy="3492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fontAlgn="ctr">
                <a:lnSpc>
                  <a:spcPct val="90000"/>
                </a:lnSpc>
                <a:spcBef>
                  <a:spcPts val="0"/>
                </a:spcBef>
              </a:pPr>
              <a:r>
                <a:rPr lang="en-US" sz="11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Logical Connection</a:t>
              </a:r>
            </a:p>
          </p:txBody>
        </p:sp>
        <p:sp>
          <p:nvSpPr>
            <p:cNvPr id="70" name="燕尾形 69"/>
            <p:cNvSpPr/>
            <p:nvPr/>
          </p:nvSpPr>
          <p:spPr bwMode="auto">
            <a:xfrm>
              <a:off x="10034285" y="283304"/>
              <a:ext cx="1433815" cy="3492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fontAlgn="ctr">
                <a:lnSpc>
                  <a:spcPct val="90000"/>
                </a:lnSpc>
              </a:pPr>
              <a:r>
                <a:rPr lang="en-US" sz="1100" dirty="0">
                  <a:latin typeface="Huawei Sans" panose="020C0503030203020204" pitchFamily="34" charset="0"/>
                  <a:ea typeface="方正兰亭黑简体" panose="02000000000000000000" pitchFamily="2" charset="-122"/>
                  <a:sym typeface="Huawei Sans" panose="020C0503030203020204" pitchFamily="34" charset="0"/>
                </a:rPr>
                <a:t>Communication Process</a:t>
              </a:r>
            </a:p>
          </p:txBody>
        </p:sp>
      </p:grpSp>
    </p:spTree>
    <p:extLst>
      <p:ext uri="{BB962C8B-B14F-4D97-AF65-F5344CB8AC3E}">
        <p14:creationId xmlns:p14="http://schemas.microsoft.com/office/powerpoint/2010/main" val="3735389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Communication Process (1)</a:t>
            </a:r>
            <a:endParaRPr lang="en-US">
              <a:sym typeface="Huawei Sans" panose="020C0503030203020204" pitchFamily="34" charset="0"/>
            </a:endParaRPr>
          </a:p>
        </p:txBody>
      </p:sp>
      <p:pic>
        <p:nvPicPr>
          <p:cNvPr id="9" name="图片 8" descr="PC.png"/>
          <p:cNvPicPr>
            <a:picLocks noChangeAspect="1"/>
          </p:cNvPicPr>
          <p:nvPr/>
        </p:nvPicPr>
        <p:blipFill>
          <a:blip r:embed="rId3" cstate="print"/>
          <a:stretch>
            <a:fillRect/>
          </a:stretch>
        </p:blipFill>
        <p:spPr>
          <a:xfrm>
            <a:off x="1656542" y="3452667"/>
            <a:ext cx="539063" cy="414000"/>
          </a:xfrm>
          <a:prstGeom prst="rect">
            <a:avLst/>
          </a:prstGeom>
        </p:spPr>
      </p:pic>
      <p:sp>
        <p:nvSpPr>
          <p:cNvPr id="10" name="矩形 9"/>
          <p:cNvSpPr/>
          <p:nvPr/>
        </p:nvSpPr>
        <p:spPr>
          <a:xfrm>
            <a:off x="1528151" y="3835844"/>
            <a:ext cx="824264" cy="276999"/>
          </a:xfrm>
          <a:prstGeom prst="rect">
            <a:avLst/>
          </a:prstGeom>
        </p:spPr>
        <p:txBody>
          <a:bodyPr wrap="square">
            <a:noAutofit/>
          </a:bodyPr>
          <a:lstStyle/>
          <a:p>
            <a:pPr algn="ctr" defTabSz="914400" fontAlgn="ctr">
              <a:spcBef>
                <a:spcPct val="0"/>
              </a:spcBef>
              <a:spcAft>
                <a:spcPct val="0"/>
              </a:spcAft>
            </a:pPr>
            <a:r>
              <a:rPr lang="en-US" sz="1200" b="1">
                <a:latin typeface="Huawei Sans" panose="020C0503030203020204" pitchFamily="34" charset="0"/>
                <a:ea typeface="方正兰亭黑简体" panose="02000000000000000000" pitchFamily="2" charset="-122"/>
                <a:sym typeface="Huawei Sans" panose="020C0503030203020204" pitchFamily="34" charset="0"/>
              </a:rPr>
              <a:t>VLAN 10</a:t>
            </a:r>
          </a:p>
        </p:txBody>
      </p:sp>
      <p:cxnSp>
        <p:nvCxnSpPr>
          <p:cNvPr id="17" name="直接连接符 16"/>
          <p:cNvCxnSpPr>
            <a:endCxn id="26" idx="1"/>
          </p:cNvCxnSpPr>
          <p:nvPr/>
        </p:nvCxnSpPr>
        <p:spPr bwMode="auto">
          <a:xfrm>
            <a:off x="4656105" y="3653582"/>
            <a:ext cx="140645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直接连接符 18"/>
          <p:cNvCxnSpPr>
            <a:stCxn id="9" idx="3"/>
            <a:endCxn id="46" idx="1"/>
          </p:cNvCxnSpPr>
          <p:nvPr/>
        </p:nvCxnSpPr>
        <p:spPr bwMode="auto">
          <a:xfrm>
            <a:off x="2195605" y="3659667"/>
            <a:ext cx="1920500" cy="0"/>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0" name="矩形 19"/>
          <p:cNvSpPr/>
          <p:nvPr/>
        </p:nvSpPr>
        <p:spPr>
          <a:xfrm>
            <a:off x="3287350" y="3365340"/>
            <a:ext cx="931627"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GE 0/0/1</a:t>
            </a:r>
          </a:p>
        </p:txBody>
      </p:sp>
      <p:sp>
        <p:nvSpPr>
          <p:cNvPr id="23" name="TextBox 8"/>
          <p:cNvSpPr txBox="1">
            <a:spLocks noChangeArrowheads="1"/>
          </p:cNvSpPr>
          <p:nvPr/>
        </p:nvSpPr>
        <p:spPr bwMode="auto">
          <a:xfrm>
            <a:off x="4080306" y="3138122"/>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lnSpc>
                <a:spcPct val="100000"/>
              </a:lnSpc>
              <a:spcBef>
                <a:spcPts val="0"/>
              </a:spcBef>
              <a:spcAft>
                <a:spcPts val="0"/>
              </a:spcAft>
              <a:buClrTx/>
              <a:buSzTx/>
              <a:buFontTx/>
              <a:buNone/>
              <a:tabLst/>
              <a:defRPr/>
            </a:pPr>
            <a:r>
              <a:rPr 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a:t>
            </a:r>
            <a:r>
              <a:rPr kumimoji="0" lang="en-US" sz="1400" b="1" i="0" u="none" strike="noStrike" cap="none" normalizeH="0" baseline="0" noProof="0">
                <a:ln>
                  <a:noFill/>
                </a:ln>
                <a:solidFill>
                  <a:prstClr val="black"/>
                </a:solidFill>
                <a:uLnTx/>
                <a:uFillTx/>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24" name="矩形 23"/>
          <p:cNvSpPr/>
          <p:nvPr/>
        </p:nvSpPr>
        <p:spPr>
          <a:xfrm>
            <a:off x="4531043" y="3653285"/>
            <a:ext cx="1044116" cy="307777"/>
          </a:xfrm>
          <a:prstGeom prst="rect">
            <a:avLst/>
          </a:prstGeom>
        </p:spPr>
        <p:txBody>
          <a:bodyPr wrap="square">
            <a:noAutofit/>
          </a:bodyPr>
          <a:lstStyle/>
          <a:p>
            <a:pPr algn="r" fontAlgn="ctr"/>
            <a:r>
              <a:rPr lang="en-US"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0/0/24</a:t>
            </a:r>
          </a:p>
        </p:txBody>
      </p:sp>
      <p:pic>
        <p:nvPicPr>
          <p:cNvPr id="26" name="图片 25" descr="汇聚交换机.png"/>
          <p:cNvPicPr>
            <a:picLocks noChangeAspect="1"/>
          </p:cNvPicPr>
          <p:nvPr/>
        </p:nvPicPr>
        <p:blipFill>
          <a:blip r:embed="rId4" cstate="print"/>
          <a:stretch>
            <a:fillRect/>
          </a:stretch>
        </p:blipFill>
        <p:spPr>
          <a:xfrm>
            <a:off x="6062558" y="3432673"/>
            <a:ext cx="540000" cy="441818"/>
          </a:xfrm>
          <a:prstGeom prst="rect">
            <a:avLst/>
          </a:prstGeom>
        </p:spPr>
      </p:pic>
      <p:sp>
        <p:nvSpPr>
          <p:cNvPr id="27" name="矩形 26"/>
          <p:cNvSpPr/>
          <p:nvPr/>
        </p:nvSpPr>
        <p:spPr>
          <a:xfrm>
            <a:off x="5019105" y="3340481"/>
            <a:ext cx="1044116" cy="307777"/>
          </a:xfrm>
          <a:prstGeom prst="rect">
            <a:avLst/>
          </a:prstGeom>
        </p:spPr>
        <p:txBody>
          <a:bodyPr wrap="square">
            <a:noAutofit/>
          </a:bodyPr>
          <a:lstStyle/>
          <a:p>
            <a:pPr algn="r" fontAlgn="ctr"/>
            <a:r>
              <a:rPr lang="en-US"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0/0/1</a:t>
            </a:r>
          </a:p>
        </p:txBody>
      </p:sp>
      <p:pic>
        <p:nvPicPr>
          <p:cNvPr id="28" name="Picture 2" descr="G:\做的项目\公共\扁平图标切换\更新2015_01_21\oss扁平图标库2015_01_21更新-04.png"/>
          <p:cNvPicPr>
            <a:picLocks noChangeAspect="1" noChangeArrowheads="1"/>
          </p:cNvPicPr>
          <p:nvPr/>
        </p:nvPicPr>
        <p:blipFill>
          <a:blip r:embed="rId5" cstate="print"/>
          <a:stretch>
            <a:fillRect/>
          </a:stretch>
        </p:blipFill>
        <p:spPr bwMode="auto">
          <a:xfrm>
            <a:off x="8522232" y="3435471"/>
            <a:ext cx="541200" cy="442799"/>
          </a:xfrm>
          <a:prstGeom prst="rect">
            <a:avLst/>
          </a:prstGeom>
          <a:noFill/>
        </p:spPr>
      </p:pic>
      <p:cxnSp>
        <p:nvCxnSpPr>
          <p:cNvPr id="29" name="直接连接符 28"/>
          <p:cNvCxnSpPr>
            <a:stCxn id="26" idx="3"/>
            <a:endCxn id="28" idx="1"/>
          </p:cNvCxnSpPr>
          <p:nvPr/>
        </p:nvCxnSpPr>
        <p:spPr bwMode="auto">
          <a:xfrm>
            <a:off x="6602558" y="3653582"/>
            <a:ext cx="1919674" cy="328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0" name="TextBox 8"/>
          <p:cNvSpPr txBox="1">
            <a:spLocks noChangeArrowheads="1"/>
          </p:cNvSpPr>
          <p:nvPr/>
        </p:nvSpPr>
        <p:spPr bwMode="auto">
          <a:xfrm>
            <a:off x="8504464" y="2894511"/>
            <a:ext cx="5581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ctr" latinLnBrk="0" hangingPunct="1">
              <a:lnSpc>
                <a:spcPct val="100000"/>
              </a:lnSpc>
              <a:spcBef>
                <a:spcPts val="0"/>
              </a:spcBef>
              <a:spcAft>
                <a:spcPts val="0"/>
              </a:spcAft>
              <a:buClrTx/>
              <a:buSzTx/>
              <a:buFontTx/>
              <a:buNone/>
              <a:tabLst/>
              <a:defRPr/>
            </a:pPr>
            <a:r>
              <a:rPr lang="en-US"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R1</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cap="none" normalizeH="0" baseline="0" noProof="0" dirty="0">
                <a:ln>
                  <a:noFill/>
                </a:ln>
                <a:solidFill>
                  <a:prstClr val="black"/>
                </a:solidFill>
                <a:uLnTx/>
                <a:uFillTx/>
                <a:latin typeface="Huawei Sans" panose="020C0503030203020204" pitchFamily="34" charset="0"/>
                <a:ea typeface="方正兰亭黑简体" panose="02000000000000000000" pitchFamily="2" charset="-122"/>
                <a:sym typeface="Huawei Sans" panose="020C0503030203020204" pitchFamily="34" charset="0"/>
              </a:rPr>
              <a:t>NAT</a:t>
            </a:r>
          </a:p>
        </p:txBody>
      </p:sp>
      <p:sp>
        <p:nvSpPr>
          <p:cNvPr id="31" name="矩形 30"/>
          <p:cNvSpPr/>
          <p:nvPr/>
        </p:nvSpPr>
        <p:spPr>
          <a:xfrm>
            <a:off x="7284721" y="3653582"/>
            <a:ext cx="1237512" cy="738664"/>
          </a:xfrm>
          <a:prstGeom prst="rect">
            <a:avLst/>
          </a:prstGeom>
        </p:spPr>
        <p:txBody>
          <a:bodyPr wrap="square">
            <a:noAutofit/>
          </a:bodyPr>
          <a:lstStyle/>
          <a:p>
            <a:pPr algn="r" fontAlgn="ctr"/>
            <a:r>
              <a:rPr lang="en-US"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0/0/0</a:t>
            </a:r>
          </a:p>
          <a:p>
            <a:pPr algn="r" fontAlgn="ctr"/>
            <a:r>
              <a:rPr lang="en-US"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192.168.30.2</a:t>
            </a:r>
          </a:p>
          <a:p>
            <a:pPr algn="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 MAC3</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矩形 34"/>
          <p:cNvSpPr/>
          <p:nvPr/>
        </p:nvSpPr>
        <p:spPr>
          <a:xfrm>
            <a:off x="6518171" y="3653583"/>
            <a:ext cx="1044116" cy="307777"/>
          </a:xfrm>
          <a:prstGeom prst="rect">
            <a:avLst/>
          </a:prstGeom>
        </p:spPr>
        <p:txBody>
          <a:bodyPr wrap="square">
            <a:noAutofit/>
          </a:bodyPr>
          <a:lstStyle/>
          <a:p>
            <a:pPr fontAlgn="ctr"/>
            <a:r>
              <a:rPr lang="en-US" sz="140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0/0/2</a:t>
            </a:r>
          </a:p>
        </p:txBody>
      </p:sp>
      <p:cxnSp>
        <p:nvCxnSpPr>
          <p:cNvPr id="53" name="直接连接符 52"/>
          <p:cNvCxnSpPr/>
          <p:nvPr/>
        </p:nvCxnSpPr>
        <p:spPr bwMode="auto">
          <a:xfrm flipH="1">
            <a:off x="3169406" y="3874491"/>
            <a:ext cx="796773"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graphicFrame>
        <p:nvGraphicFramePr>
          <p:cNvPr id="71" name="表格 70"/>
          <p:cNvGraphicFramePr>
            <a:graphicFrameLocks noGrp="1"/>
          </p:cNvGraphicFramePr>
          <p:nvPr>
            <p:extLst/>
          </p:nvPr>
        </p:nvGraphicFramePr>
        <p:xfrm>
          <a:off x="3169406" y="4305541"/>
          <a:ext cx="2016326" cy="1371600"/>
        </p:xfrm>
        <a:graphic>
          <a:graphicData uri="http://schemas.openxmlformats.org/drawingml/2006/table">
            <a:tbl>
              <a:tblPr firstRow="1" bandRow="1">
                <a:tableStyleId>{616DA210-FB5B-4158-B5E0-FEB733F419BA}</a:tableStyleId>
              </a:tblPr>
              <a:tblGrid>
                <a:gridCol w="2016326">
                  <a:extLst>
                    <a:ext uri="{9D8B030D-6E8A-4147-A177-3AD203B41FA5}">
                      <a16:colId xmlns="" xmlns:a16="http://schemas.microsoft.com/office/drawing/2014/main" val="20000"/>
                    </a:ext>
                  </a:extLst>
                </a:gridCol>
              </a:tblGrid>
              <a:tr h="248161">
                <a:tc>
                  <a:txBody>
                    <a:bodyPr/>
                    <a:lstStyle/>
                    <a:p>
                      <a:pPr algn="ctr" fontAlgn="ctr"/>
                      <a:r>
                        <a:rPr lang="en-US" sz="1200" b="0" cap="none" dirty="0">
                          <a:ln>
                            <a:noFill/>
                          </a:ln>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Source MAC: </a:t>
                      </a:r>
                      <a:r>
                        <a:rPr lang="en-US" sz="1200" b="0" cap="none" dirty="0">
                          <a:ln>
                            <a:noFill/>
                          </a:ln>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MAC1</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r h="248161">
                <a:tc>
                  <a:txBody>
                    <a:bodyPr/>
                    <a:lstStyle/>
                    <a:p>
                      <a:pPr marL="0" algn="ctr" defTabSz="914034" rtl="0" eaLnBrk="1" fontAlgn="ctr" latinLnBrk="0" hangingPunct="1"/>
                      <a:r>
                        <a:rPr lang="en-US" sz="1200" b="0" cap="none" dirty="0">
                          <a:ln>
                            <a:noFill/>
                          </a:ln>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rPr>
                        <a:t>Destination MAC: </a:t>
                      </a:r>
                      <a:r>
                        <a:rPr lang="en-US" sz="1200" b="0" cap="none" dirty="0">
                          <a:ln>
                            <a:noFill/>
                          </a:ln>
                          <a:solidFill>
                            <a:srgbClr val="EC7061"/>
                          </a:solidFill>
                          <a:latin typeface="Huawei Sans" panose="020C0503030203020204" pitchFamily="34" charset="0"/>
                          <a:ea typeface="方正兰亭黑简体" panose="02000000000000000000" pitchFamily="2" charset="-122"/>
                          <a:cs typeface="+mn-cs"/>
                          <a:sym typeface="Huawei Sans" panose="020C0503030203020204" pitchFamily="34" charset="0"/>
                        </a:rPr>
                        <a:t>MAC2</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1"/>
                  </a:ext>
                </a:extLst>
              </a:tr>
              <a:tr h="248161">
                <a:tc>
                  <a:txBody>
                    <a:bodyPr/>
                    <a:lstStyle/>
                    <a:p>
                      <a:pPr algn="ctr" fontAlgn="ctr"/>
                      <a:r>
                        <a:rPr lang="en-US" sz="1200" b="0" cap="none" dirty="0">
                          <a:ln>
                            <a:noFill/>
                          </a:ln>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VLAN</a:t>
                      </a:r>
                      <a:r>
                        <a:rPr lang="en-US" sz="1200" b="0" cap="none" baseline="0" dirty="0">
                          <a:ln>
                            <a:noFill/>
                          </a:ln>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sz="1200" b="0" cap="none" dirty="0">
                          <a:ln>
                            <a:noFill/>
                          </a:ln>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tag: None</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2"/>
                  </a:ext>
                </a:extLst>
              </a:tr>
              <a:tr h="248161">
                <a:tc>
                  <a:txBody>
                    <a:bodyPr/>
                    <a:lstStyle/>
                    <a:p>
                      <a:pPr algn="ctr" fontAlgn="ctr"/>
                      <a:r>
                        <a:rPr lang="en-US" sz="1200" b="0" cap="none">
                          <a:ln>
                            <a:noFill/>
                          </a:ln>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Source IP: 192.168.10.2</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248161">
                <a:tc>
                  <a:txBody>
                    <a:bodyPr/>
                    <a:lstStyle/>
                    <a:p>
                      <a:pPr algn="ctr" fontAlgn="ctr"/>
                      <a:r>
                        <a:rPr lang="en-US" sz="1200" b="0" cap="none" dirty="0">
                          <a:ln>
                            <a:noFill/>
                          </a:ln>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Destination IP: 2.3.4.5</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bl>
          </a:graphicData>
        </a:graphic>
      </p:graphicFrame>
      <p:sp>
        <p:nvSpPr>
          <p:cNvPr id="61" name="圆角矩形 75"/>
          <p:cNvSpPr/>
          <p:nvPr/>
        </p:nvSpPr>
        <p:spPr>
          <a:xfrm>
            <a:off x="559305" y="4477199"/>
            <a:ext cx="2328244" cy="295424"/>
          </a:xfrm>
          <a:prstGeom prst="roundRect">
            <a:avLst>
              <a:gd name="adj" fmla="val 10604"/>
            </a:avLst>
          </a:prstGeom>
          <a:solidFill>
            <a:srgbClr val="00B0F0"/>
          </a:solidFill>
          <a:ln>
            <a:noFill/>
          </a:ln>
        </p:spPr>
        <p:txBody>
          <a:bodyPr wrap="square" rtlCol="0" anchor="ctr" anchorCtr="0">
            <a:noAutofit/>
          </a:bodyPr>
          <a:lstStyle/>
          <a:p>
            <a:pPr algn="ctr" fontAlgn="ctr"/>
            <a:r>
              <a:rPr lang="en-US" sz="1400" b="1">
                <a:solidFill>
                  <a:prstClr val="white"/>
                </a:solidFill>
                <a:latin typeface="Huawei Sans" panose="020C0503030203020204" pitchFamily="34" charset="0"/>
                <a:sym typeface="Huawei Sans" panose="020C0503030203020204" pitchFamily="34" charset="0"/>
              </a:rPr>
              <a:t>PC Processing</a:t>
            </a:r>
          </a:p>
        </p:txBody>
      </p:sp>
      <p:sp>
        <p:nvSpPr>
          <p:cNvPr id="64" name="圆角矩形 75"/>
          <p:cNvSpPr/>
          <p:nvPr/>
        </p:nvSpPr>
        <p:spPr>
          <a:xfrm>
            <a:off x="559305" y="4806841"/>
            <a:ext cx="2328244" cy="1224000"/>
          </a:xfrm>
          <a:prstGeom prst="roundRect">
            <a:avLst>
              <a:gd name="adj" fmla="val 4852"/>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fontAlgn="ctr">
              <a:spcBef>
                <a:spcPts val="0"/>
              </a:spcBef>
              <a:spcAft>
                <a:spcPts val="600"/>
              </a:spcAft>
            </a:pPr>
            <a:r>
              <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Before sending a packet to 2.3.4.5, the PC sends the packet to its gateway after determining that the destination IP address is not on its network segment.</a:t>
            </a:r>
          </a:p>
        </p:txBody>
      </p:sp>
      <p:cxnSp>
        <p:nvCxnSpPr>
          <p:cNvPr id="87" name="直接连接符 86"/>
          <p:cNvCxnSpPr>
            <a:stCxn id="28" idx="3"/>
            <a:endCxn id="91" idx="1"/>
          </p:cNvCxnSpPr>
          <p:nvPr/>
        </p:nvCxnSpPr>
        <p:spPr bwMode="auto">
          <a:xfrm flipV="1">
            <a:off x="9063432" y="3656870"/>
            <a:ext cx="1937061"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1" name="图片 90"/>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1000493" y="3435470"/>
            <a:ext cx="540000" cy="442800"/>
          </a:xfrm>
          <a:prstGeom prst="rect">
            <a:avLst/>
          </a:prstGeom>
        </p:spPr>
      </p:pic>
      <p:sp>
        <p:nvSpPr>
          <p:cNvPr id="92" name="TextBox 8"/>
          <p:cNvSpPr txBox="1">
            <a:spLocks noChangeArrowheads="1"/>
          </p:cNvSpPr>
          <p:nvPr/>
        </p:nvSpPr>
        <p:spPr bwMode="auto">
          <a:xfrm>
            <a:off x="10913665" y="3863817"/>
            <a:ext cx="7136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ctr" latinLnBrk="0" hangingPunct="1">
              <a:lnSpc>
                <a:spcPct val="100000"/>
              </a:lnSpc>
              <a:spcBef>
                <a:spcPts val="0"/>
              </a:spcBef>
              <a:spcAft>
                <a:spcPts val="0"/>
              </a:spcAft>
              <a:buClrTx/>
              <a:buSzTx/>
              <a:buFontTx/>
              <a:buNone/>
              <a:tabLst/>
              <a:defRPr/>
            </a:pPr>
            <a:r>
              <a:rPr lang="en-US" sz="1400" noProof="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Server</a:t>
            </a:r>
          </a:p>
          <a:p>
            <a:pPr marL="0" marR="0" lvl="0" indent="0" algn="ctr" defTabSz="914400" eaLnBrk="1" fontAlgn="ctr" latinLnBrk="0" hangingPunct="1">
              <a:lnSpc>
                <a:spcPct val="100000"/>
              </a:lnSpc>
              <a:spcBef>
                <a:spcPts val="0"/>
              </a:spcBef>
              <a:spcAft>
                <a:spcPts val="0"/>
              </a:spcAft>
              <a:buClrTx/>
              <a:buSzTx/>
              <a:buFontTx/>
              <a:buNone/>
              <a:tabLst/>
              <a:defRPr/>
            </a:pPr>
            <a:r>
              <a:rPr lang="en-US" sz="1400" noProof="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2.3.4.5</a:t>
            </a:r>
          </a:p>
        </p:txBody>
      </p:sp>
      <p:sp>
        <p:nvSpPr>
          <p:cNvPr id="93" name="矩形 92"/>
          <p:cNvSpPr/>
          <p:nvPr/>
        </p:nvSpPr>
        <p:spPr>
          <a:xfrm>
            <a:off x="9069338" y="3653582"/>
            <a:ext cx="1179967" cy="307777"/>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1.2.3.4</a:t>
            </a:r>
          </a:p>
        </p:txBody>
      </p:sp>
      <p:grpSp>
        <p:nvGrpSpPr>
          <p:cNvPr id="43" name="组合 42"/>
          <p:cNvGrpSpPr/>
          <p:nvPr/>
        </p:nvGrpSpPr>
        <p:grpSpPr>
          <a:xfrm>
            <a:off x="9873313" y="3463890"/>
            <a:ext cx="751638" cy="392903"/>
            <a:chOff x="8133063" y="1699504"/>
            <a:chExt cx="751638" cy="392903"/>
          </a:xfrm>
        </p:grpSpPr>
        <p:sp>
          <p:nvSpPr>
            <p:cNvPr id="44"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矩形 44"/>
            <p:cNvSpPr/>
            <p:nvPr/>
          </p:nvSpPr>
          <p:spPr>
            <a:xfrm>
              <a:off x="8298787" y="1779718"/>
              <a:ext cx="43473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ISP</a:t>
              </a:r>
            </a:p>
          </p:txBody>
        </p:sp>
      </p:grpSp>
      <p:pic>
        <p:nvPicPr>
          <p:cNvPr id="46" name="图片 45" descr="接入交换机.png">
            <a:extLst>
              <a:ext uri="{FF2B5EF4-FFF2-40B4-BE49-F238E27FC236}">
                <a16:creationId xmlns:a16="http://schemas.microsoft.com/office/drawing/2014/main" xmlns="" id="{A4EEA780-3CE8-4340-83D8-A49BC7227950}"/>
              </a:ext>
            </a:extLst>
          </p:cNvPr>
          <p:cNvPicPr>
            <a:picLocks noChangeAspect="1"/>
          </p:cNvPicPr>
          <p:nvPr/>
        </p:nvPicPr>
        <p:blipFill>
          <a:blip r:embed="rId7" cstate="print"/>
          <a:stretch>
            <a:fillRect/>
          </a:stretch>
        </p:blipFill>
        <p:spPr>
          <a:xfrm>
            <a:off x="4116105" y="3438758"/>
            <a:ext cx="540000" cy="441818"/>
          </a:xfrm>
          <a:prstGeom prst="rect">
            <a:avLst/>
          </a:prstGeom>
        </p:spPr>
      </p:pic>
      <p:sp>
        <p:nvSpPr>
          <p:cNvPr id="47" name="TextBox 77"/>
          <p:cNvSpPr txBox="1"/>
          <p:nvPr/>
        </p:nvSpPr>
        <p:spPr bwMode="auto">
          <a:xfrm>
            <a:off x="827469" y="2488644"/>
            <a:ext cx="2225628" cy="669483"/>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defPPr>
              <a:defRPr lang="en-US"/>
            </a:defPPr>
            <a:lvl1pPr marR="0" indent="0" defTabSz="914400" fontAlgn="t">
              <a:lnSpc>
                <a:spcPct val="100000"/>
              </a:lnSpc>
              <a:spcBef>
                <a:spcPct val="0"/>
              </a:spcBef>
              <a:spcAft>
                <a:spcPct val="0"/>
              </a:spcAft>
              <a:buClrTx/>
              <a:buSzTx/>
              <a:buFontTx/>
              <a:buNone/>
              <a:tabLst/>
              <a:defRPr kumimoji="0" sz="1000" b="0" i="0" u="none" strike="noStrike" cap="none" normalizeH="0" baseline="0">
                <a:ln>
                  <a:noFill/>
                </a:ln>
                <a:effectLst/>
                <a:latin typeface="FrutigerNext LT Regular" pitchFamily="34" charset="0"/>
                <a:ea typeface="宋体" pitchFamily="2" charset="-122"/>
              </a:defRPr>
            </a:lvl1p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IP: 192.168.10.2/24</a:t>
            </a:r>
          </a:p>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Default gateway: 192.168.10.254</a:t>
            </a:r>
          </a:p>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MAC: MAC1</a:t>
            </a:r>
          </a:p>
          <a:p>
            <a:pPr algn="ctr" font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TextBox 8"/>
          <p:cNvSpPr txBox="1">
            <a:spLocks noChangeArrowheads="1"/>
          </p:cNvSpPr>
          <p:nvPr/>
        </p:nvSpPr>
        <p:spPr bwMode="auto">
          <a:xfrm>
            <a:off x="6017049" y="3138122"/>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lnSpc>
                <a:spcPct val="100000"/>
              </a:lnSpc>
              <a:spcBef>
                <a:spcPts val="0"/>
              </a:spcBef>
              <a:spcAft>
                <a:spcPts val="0"/>
              </a:spcAft>
              <a:buClrTx/>
              <a:buSzTx/>
              <a:buFontTx/>
              <a:buNone/>
              <a:tabLst/>
              <a:defRPr/>
            </a:pPr>
            <a:r>
              <a:rPr 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p>
        </p:txBody>
      </p:sp>
      <p:sp>
        <p:nvSpPr>
          <p:cNvPr id="50" name="梯形 2"/>
          <p:cNvSpPr/>
          <p:nvPr/>
        </p:nvSpPr>
        <p:spPr>
          <a:xfrm>
            <a:off x="3169406" y="3942615"/>
            <a:ext cx="1670780" cy="349466"/>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5053258"/>
              <a:gd name="connsiteY0" fmla="*/ 693176 h 734506"/>
              <a:gd name="connsiteX1" fmla="*/ 17716 w 5053258"/>
              <a:gd name="connsiteY1" fmla="*/ 7620 h 734506"/>
              <a:gd name="connsiteX2" fmla="*/ 1115200 w 5053258"/>
              <a:gd name="connsiteY2" fmla="*/ 0 h 734506"/>
              <a:gd name="connsiteX3" fmla="*/ 5053258 w 5053258"/>
              <a:gd name="connsiteY3" fmla="*/ 734506 h 734506"/>
              <a:gd name="connsiteX4" fmla="*/ 0 w 5053258"/>
              <a:gd name="connsiteY4" fmla="*/ 693176 h 73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258" h="734506">
                <a:moveTo>
                  <a:pt x="0" y="693176"/>
                </a:moveTo>
                <a:lnTo>
                  <a:pt x="17716" y="7620"/>
                </a:lnTo>
                <a:lnTo>
                  <a:pt x="1115200" y="0"/>
                </a:lnTo>
                <a:lnTo>
                  <a:pt x="5053258" y="734506"/>
                </a:lnTo>
                <a:lnTo>
                  <a:pt x="0" y="693176"/>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51" name="Right Arrow 157"/>
          <p:cNvSpPr/>
          <p:nvPr/>
        </p:nvSpPr>
        <p:spPr>
          <a:xfrm rot="7795213">
            <a:off x="1611862" y="4161054"/>
            <a:ext cx="358041" cy="197035"/>
          </a:xfrm>
          <a:prstGeom prst="rightArrow">
            <a:avLst>
              <a:gd name="adj1" fmla="val 40000"/>
              <a:gd name="adj2" fmla="val 50000"/>
            </a:avLst>
          </a:prstGeom>
          <a:gradFill flip="none" rotWithShape="1">
            <a:gsLst>
              <a:gs pos="15000">
                <a:srgbClr val="1AABE2">
                  <a:lumMod val="5000"/>
                  <a:lumOff val="95000"/>
                  <a:alpha val="0"/>
                </a:srgbClr>
              </a:gs>
              <a:gs pos="81000">
                <a:srgbClr val="99DFF9"/>
              </a:gs>
            </a:gsLst>
            <a:lin ang="0" scaled="1"/>
            <a:tileRect/>
          </a:gradFill>
          <a:ln w="15875" cap="flat" cmpd="sng" algn="ctr">
            <a:gradFill flip="none" rotWithShape="1">
              <a:gsLst>
                <a:gs pos="0">
                  <a:srgbClr val="1AABE2">
                    <a:lumMod val="5000"/>
                    <a:lumOff val="95000"/>
                  </a:srgbClr>
                </a:gs>
                <a:gs pos="100000">
                  <a:srgbClr val="00B0F0"/>
                </a:gs>
              </a:gsLst>
              <a:lin ang="0" scaled="1"/>
              <a:tileRect/>
            </a:gra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endParaRPr>
          </a:p>
        </p:txBody>
      </p:sp>
      <p:grpSp>
        <p:nvGrpSpPr>
          <p:cNvPr id="42" name="组合 41"/>
          <p:cNvGrpSpPr/>
          <p:nvPr/>
        </p:nvGrpSpPr>
        <p:grpSpPr>
          <a:xfrm>
            <a:off x="8383895" y="46870"/>
            <a:ext cx="3655705" cy="349200"/>
            <a:chOff x="7812395" y="283304"/>
            <a:chExt cx="3655705" cy="349200"/>
          </a:xfrm>
        </p:grpSpPr>
        <p:sp>
          <p:nvSpPr>
            <p:cNvPr id="57" name="燕尾形 56"/>
            <p:cNvSpPr/>
            <p:nvPr/>
          </p:nvSpPr>
          <p:spPr bwMode="auto">
            <a:xfrm>
              <a:off x="7812395" y="283304"/>
              <a:ext cx="1260000" cy="3492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fontAlgn="ctr">
                <a:lnSpc>
                  <a:spcPct val="90000"/>
                </a:lnSpc>
              </a:pPr>
              <a:r>
                <a:rPr lang="en-US" sz="1100" dirty="0">
                  <a:latin typeface="Huawei Sans" panose="020C0503030203020204" pitchFamily="34" charset="0"/>
                  <a:ea typeface="方正兰亭黑简体" panose="02000000000000000000" pitchFamily="2" charset="-122"/>
                  <a:sym typeface="Huawei Sans" panose="020C0503030203020204" pitchFamily="34" charset="0"/>
                </a:rPr>
                <a:t>Network Topology</a:t>
              </a:r>
            </a:p>
          </p:txBody>
        </p:sp>
        <p:sp>
          <p:nvSpPr>
            <p:cNvPr id="58" name="燕尾形 57"/>
            <p:cNvSpPr/>
            <p:nvPr/>
          </p:nvSpPr>
          <p:spPr bwMode="auto">
            <a:xfrm>
              <a:off x="8923340" y="283304"/>
              <a:ext cx="1260000" cy="3492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fontAlgn="ctr">
                <a:lnSpc>
                  <a:spcPct val="90000"/>
                </a:lnSpc>
                <a:spcBef>
                  <a:spcPts val="0"/>
                </a:spcBef>
              </a:pPr>
              <a:r>
                <a:rPr lang="en-US" sz="1100" dirty="0">
                  <a:latin typeface="Huawei Sans" panose="020C0503030203020204" pitchFamily="34" charset="0"/>
                  <a:ea typeface="方正兰亭黑简体" panose="02000000000000000000" pitchFamily="2" charset="-122"/>
                  <a:sym typeface="Huawei Sans" panose="020C0503030203020204" pitchFamily="34" charset="0"/>
                </a:rPr>
                <a:t>Logical Connection</a:t>
              </a:r>
            </a:p>
          </p:txBody>
        </p:sp>
        <p:sp>
          <p:nvSpPr>
            <p:cNvPr id="59" name="燕尾形 58"/>
            <p:cNvSpPr/>
            <p:nvPr/>
          </p:nvSpPr>
          <p:spPr bwMode="auto">
            <a:xfrm>
              <a:off x="10034285" y="283304"/>
              <a:ext cx="1433815" cy="3492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fontAlgn="ctr">
                <a:lnSpc>
                  <a:spcPct val="90000"/>
                </a:lnSpc>
              </a:pPr>
              <a:r>
                <a:rPr lang="en-US" sz="11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Communication Process</a:t>
              </a:r>
            </a:p>
          </p:txBody>
        </p:sp>
      </p:grpSp>
      <p:sp>
        <p:nvSpPr>
          <p:cNvPr id="41" name="圆角矩形 40"/>
          <p:cNvSpPr/>
          <p:nvPr/>
        </p:nvSpPr>
        <p:spPr>
          <a:xfrm>
            <a:off x="5251603" y="1395238"/>
            <a:ext cx="2100800" cy="665083"/>
          </a:xfrm>
          <a:prstGeom prst="roundRect">
            <a:avLst>
              <a:gd name="adj" fmla="val 5520"/>
            </a:avLst>
          </a:prstGeom>
          <a:solidFill>
            <a:srgbClr val="00B0F0">
              <a:alpha val="5000"/>
            </a:srgbClr>
          </a:solidFill>
          <a:ln>
            <a:solidFill>
              <a:srgbClr val="99DFF9"/>
            </a:solidFill>
          </a:ln>
        </p:spPr>
        <p:txBody>
          <a:bodyPr wrap="square">
            <a:noAutofit/>
          </a:bodyPr>
          <a:lstStyle/>
          <a:p>
            <a:pPr fontAlgn="ctr"/>
            <a:r>
              <a:rPr lang="en-US" sz="1200" b="1">
                <a:latin typeface="Huawei Sans" panose="020C0503030203020204" pitchFamily="34" charset="0"/>
                <a:ea typeface="方正兰亭黑简体" panose="02000000000000000000" pitchFamily="2" charset="-122"/>
                <a:sym typeface="Huawei Sans" panose="020C0503030203020204" pitchFamily="34" charset="0"/>
              </a:rPr>
              <a:t>VLANIF 10 </a:t>
            </a:r>
          </a:p>
          <a:p>
            <a:pP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IP: 192.168.10.254/24</a:t>
            </a:r>
          </a:p>
          <a:p>
            <a:pPr fontAlgn="ctr"/>
            <a:r>
              <a:rPr lang="en-US" sz="12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 MAC2</a:t>
            </a:r>
          </a:p>
        </p:txBody>
      </p:sp>
      <p:sp>
        <p:nvSpPr>
          <p:cNvPr id="52" name="圆角矩形 51"/>
          <p:cNvSpPr/>
          <p:nvPr/>
        </p:nvSpPr>
        <p:spPr>
          <a:xfrm>
            <a:off x="5251603" y="2100426"/>
            <a:ext cx="2100800" cy="665083"/>
          </a:xfrm>
          <a:prstGeom prst="roundRect">
            <a:avLst>
              <a:gd name="adj" fmla="val 5520"/>
            </a:avLst>
          </a:prstGeom>
          <a:solidFill>
            <a:srgbClr val="00B0F0">
              <a:alpha val="5000"/>
            </a:srgbClr>
          </a:solidFill>
          <a:ln>
            <a:solidFill>
              <a:srgbClr val="99DFF9"/>
            </a:solidFill>
          </a:ln>
        </p:spPr>
        <p:txBody>
          <a:bodyPr wrap="square">
            <a:noAutofit/>
          </a:bodyPr>
          <a:lstStyle/>
          <a:p>
            <a:pPr fontAlgn="ctr"/>
            <a:r>
              <a:rPr lang="en-US" sz="1200" b="1" dirty="0">
                <a:latin typeface="Huawei Sans" panose="020C0503030203020204" pitchFamily="34" charset="0"/>
                <a:ea typeface="方正兰亭黑简体" panose="02000000000000000000" pitchFamily="2" charset="-122"/>
                <a:sym typeface="Huawei Sans" panose="020C0503030203020204" pitchFamily="34" charset="0"/>
              </a:rPr>
              <a:t>VLANIF 30 </a:t>
            </a:r>
          </a:p>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IP: 192.168.30.1/24</a:t>
            </a:r>
          </a:p>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MAC: MAC2</a:t>
            </a:r>
          </a:p>
        </p:txBody>
      </p:sp>
      <p:sp>
        <p:nvSpPr>
          <p:cNvPr id="54" name="等腰三角形 53"/>
          <p:cNvSpPr/>
          <p:nvPr/>
        </p:nvSpPr>
        <p:spPr>
          <a:xfrm flipV="1">
            <a:off x="5185732" y="2822650"/>
            <a:ext cx="2260097" cy="323436"/>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noAutofit/>
          </a:bodyPr>
          <a:lstStyle/>
          <a:p>
            <a:pPr algn="ctr" defTabSz="914400" fontAlgn="ctr">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36970634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Communication Process (2)</a:t>
            </a:r>
            <a:endParaRPr lang="en-US">
              <a:sym typeface="Huawei Sans" panose="020C0503030203020204" pitchFamily="34" charset="0"/>
            </a:endParaRPr>
          </a:p>
        </p:txBody>
      </p:sp>
      <p:graphicFrame>
        <p:nvGraphicFramePr>
          <p:cNvPr id="86" name="表格 85"/>
          <p:cNvGraphicFramePr>
            <a:graphicFrameLocks noGrp="1"/>
          </p:cNvGraphicFramePr>
          <p:nvPr>
            <p:extLst/>
          </p:nvPr>
        </p:nvGraphicFramePr>
        <p:xfrm>
          <a:off x="5132542" y="4743905"/>
          <a:ext cx="2152179" cy="1371600"/>
        </p:xfrm>
        <a:graphic>
          <a:graphicData uri="http://schemas.openxmlformats.org/drawingml/2006/table">
            <a:tbl>
              <a:tblPr firstRow="1" bandRow="1">
                <a:tableStyleId>{616DA210-FB5B-4158-B5E0-FEB733F419BA}</a:tableStyleId>
              </a:tblPr>
              <a:tblGrid>
                <a:gridCol w="2152179">
                  <a:extLst>
                    <a:ext uri="{9D8B030D-6E8A-4147-A177-3AD203B41FA5}">
                      <a16:colId xmlns="" xmlns:a16="http://schemas.microsoft.com/office/drawing/2014/main" val="20000"/>
                    </a:ext>
                  </a:extLst>
                </a:gridCol>
              </a:tblGrid>
              <a:tr h="248161">
                <a:tc>
                  <a:txBody>
                    <a:bodyPr/>
                    <a:lstStyle/>
                    <a:p>
                      <a:pPr marL="0" algn="ctr" defTabSz="914034" rtl="0" eaLnBrk="1" fontAlgn="ctr" latinLnBrk="0" hangingPunct="1"/>
                      <a:r>
                        <a:rPr lang="en-US" sz="1200" b="0" cap="none" dirty="0">
                          <a:ln>
                            <a:noFill/>
                          </a:ln>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rPr>
                        <a:t>Source MAC: </a:t>
                      </a:r>
                      <a:r>
                        <a:rPr lang="en-US" sz="1200" b="0" cap="none" dirty="0">
                          <a:ln>
                            <a:noFill/>
                          </a:ln>
                          <a:solidFill>
                            <a:srgbClr val="EC7061"/>
                          </a:solidFill>
                          <a:latin typeface="Huawei Sans" panose="020C0503030203020204" pitchFamily="34" charset="0"/>
                          <a:ea typeface="方正兰亭黑简体" panose="02000000000000000000" pitchFamily="2" charset="-122"/>
                          <a:cs typeface="+mn-cs"/>
                          <a:sym typeface="Huawei Sans" panose="020C0503030203020204" pitchFamily="34" charset="0"/>
                        </a:rPr>
                        <a:t>MAC1</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r h="248161">
                <a:tc>
                  <a:txBody>
                    <a:bodyPr/>
                    <a:lstStyle/>
                    <a:p>
                      <a:pPr marL="0" algn="ctr" defTabSz="914034" rtl="0" eaLnBrk="1" fontAlgn="ctr" latinLnBrk="0" hangingPunct="1"/>
                      <a:r>
                        <a:rPr lang="en-US" sz="1200" b="0" cap="none" dirty="0">
                          <a:ln>
                            <a:noFill/>
                          </a:ln>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rPr>
                        <a:t>Destination MAC: </a:t>
                      </a:r>
                      <a:r>
                        <a:rPr lang="en-US" sz="1200" b="0" cap="none" dirty="0">
                          <a:ln>
                            <a:noFill/>
                          </a:ln>
                          <a:solidFill>
                            <a:srgbClr val="EC7061"/>
                          </a:solidFill>
                          <a:latin typeface="Huawei Sans" panose="020C0503030203020204" pitchFamily="34" charset="0"/>
                          <a:ea typeface="方正兰亭黑简体" panose="02000000000000000000" pitchFamily="2" charset="-122"/>
                          <a:cs typeface="+mn-cs"/>
                          <a:sym typeface="Huawei Sans" panose="020C0503030203020204" pitchFamily="34" charset="0"/>
                        </a:rPr>
                        <a:t>MAC2</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1"/>
                  </a:ext>
                </a:extLst>
              </a:tr>
              <a:tr h="248161">
                <a:tc>
                  <a:txBody>
                    <a:bodyPr/>
                    <a:lstStyle/>
                    <a:p>
                      <a:pPr algn="ctr" fontAlgn="ctr"/>
                      <a:r>
                        <a:rPr lang="en-US" sz="1200" b="0" cap="none">
                          <a:ln>
                            <a:noFill/>
                          </a:ln>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VLAN</a:t>
                      </a:r>
                      <a:r>
                        <a:rPr lang="en-US" sz="1200" b="0" cap="none" baseline="0">
                          <a:ln>
                            <a:noFill/>
                          </a:ln>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sz="1200" b="0" cap="none">
                          <a:ln>
                            <a:noFill/>
                          </a:ln>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tag: 10</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2"/>
                  </a:ext>
                </a:extLst>
              </a:tr>
              <a:tr h="248161">
                <a:tc>
                  <a:txBody>
                    <a:bodyPr/>
                    <a:lstStyle/>
                    <a:p>
                      <a:pPr algn="ctr" fontAlgn="ctr"/>
                      <a:r>
                        <a:rPr lang="en-US" sz="1200" b="0" cap="none" dirty="0">
                          <a:ln>
                            <a:noFill/>
                          </a:ln>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Source IP:</a:t>
                      </a:r>
                      <a:r>
                        <a:rPr lang="en-US" sz="1200" b="0" cap="none" baseline="0" dirty="0">
                          <a:ln>
                            <a:noFill/>
                          </a:ln>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sz="1200" b="0" cap="none" dirty="0">
                          <a:ln>
                            <a:noFill/>
                          </a:ln>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192.168.10.2</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248161">
                <a:tc>
                  <a:txBody>
                    <a:bodyPr/>
                    <a:lstStyle/>
                    <a:p>
                      <a:pPr algn="ctr" fontAlgn="ctr"/>
                      <a:r>
                        <a:rPr lang="en-US" sz="1200" b="0" cap="none" dirty="0">
                          <a:ln>
                            <a:noFill/>
                          </a:ln>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Destination IP: 2.3.4.5</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bl>
          </a:graphicData>
        </a:graphic>
      </p:graphicFrame>
      <p:sp>
        <p:nvSpPr>
          <p:cNvPr id="90" name="圆角矩形 75"/>
          <p:cNvSpPr/>
          <p:nvPr/>
        </p:nvSpPr>
        <p:spPr>
          <a:xfrm>
            <a:off x="1347054" y="5287683"/>
            <a:ext cx="3182960" cy="295424"/>
          </a:xfrm>
          <a:prstGeom prst="roundRect">
            <a:avLst>
              <a:gd name="adj" fmla="val 10604"/>
            </a:avLst>
          </a:prstGeom>
          <a:solidFill>
            <a:srgbClr val="00B0F0"/>
          </a:solidFill>
          <a:ln>
            <a:noFill/>
          </a:ln>
        </p:spPr>
        <p:txBody>
          <a:bodyPr wrap="square" rtlCol="0" anchor="ctr" anchorCtr="0">
            <a:noAutofit/>
          </a:bodyPr>
          <a:lstStyle/>
          <a:p>
            <a:pPr algn="ctr" fontAlgn="ctr"/>
            <a:r>
              <a:rPr lang="en-US" sz="1400" b="1" dirty="0">
                <a:solidFill>
                  <a:prstClr val="white"/>
                </a:solidFill>
                <a:latin typeface="Huawei Sans" panose="020C0503030203020204" pitchFamily="34" charset="0"/>
                <a:sym typeface="Huawei Sans" panose="020C0503030203020204" pitchFamily="34" charset="0"/>
              </a:rPr>
              <a:t>SW1 Processing</a:t>
            </a:r>
          </a:p>
        </p:txBody>
      </p:sp>
      <p:sp>
        <p:nvSpPr>
          <p:cNvPr id="91" name="圆角矩形 75"/>
          <p:cNvSpPr/>
          <p:nvPr/>
        </p:nvSpPr>
        <p:spPr>
          <a:xfrm>
            <a:off x="1347054" y="5617325"/>
            <a:ext cx="3182960" cy="648000"/>
          </a:xfrm>
          <a:prstGeom prst="roundRect">
            <a:avLst>
              <a:gd name="adj" fmla="val 4852"/>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fontAlgn="ctr">
              <a:spcBef>
                <a:spcPts val="0"/>
              </a:spcBef>
              <a:spcAft>
                <a:spcPts val="600"/>
              </a:spcAft>
            </a:pPr>
            <a:r>
              <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After receiving the frame, SW1 searches the MAC address table for the destination MAC address and forwards the frame.</a:t>
            </a:r>
          </a:p>
        </p:txBody>
      </p:sp>
      <p:graphicFrame>
        <p:nvGraphicFramePr>
          <p:cNvPr id="99" name="表格 98"/>
          <p:cNvGraphicFramePr>
            <a:graphicFrameLocks noGrp="1"/>
          </p:cNvGraphicFramePr>
          <p:nvPr>
            <p:extLst/>
          </p:nvPr>
        </p:nvGraphicFramePr>
        <p:xfrm>
          <a:off x="1355389" y="4312348"/>
          <a:ext cx="3012816" cy="842559"/>
        </p:xfrm>
        <a:graphic>
          <a:graphicData uri="http://schemas.openxmlformats.org/drawingml/2006/table">
            <a:tbl>
              <a:tblPr/>
              <a:tblGrid>
                <a:gridCol w="1248508">
                  <a:extLst>
                    <a:ext uri="{9D8B030D-6E8A-4147-A177-3AD203B41FA5}">
                      <a16:colId xmlns="" xmlns:a16="http://schemas.microsoft.com/office/drawing/2014/main" val="20000"/>
                    </a:ext>
                  </a:extLst>
                </a:gridCol>
                <a:gridCol w="719147">
                  <a:extLst>
                    <a:ext uri="{9D8B030D-6E8A-4147-A177-3AD203B41FA5}">
                      <a16:colId xmlns="" xmlns:a16="http://schemas.microsoft.com/office/drawing/2014/main" val="20001"/>
                    </a:ext>
                  </a:extLst>
                </a:gridCol>
                <a:gridCol w="1045161">
                  <a:extLst>
                    <a:ext uri="{9D8B030D-6E8A-4147-A177-3AD203B41FA5}">
                      <a16:colId xmlns="" xmlns:a16="http://schemas.microsoft.com/office/drawing/2014/main" val="20002"/>
                    </a:ext>
                  </a:extLst>
                </a:gridCol>
              </a:tblGrid>
              <a:tr h="285161">
                <a:tc>
                  <a:txBody>
                    <a:bodyPr/>
                    <a:lstStyle/>
                    <a:p>
                      <a:pPr marL="0" algn="ctr" defTabSz="914034" rtl="0" eaLnBrk="1" fontAlgn="ctr" latinLnBrk="0" hangingPunct="1"/>
                      <a:r>
                        <a:rPr 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MAC Address</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fontAlgn="ctr" latinLnBrk="0" hangingPunct="1"/>
                      <a:r>
                        <a:rPr 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VLAN</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fontAlgn="ctr" latinLnBrk="0" hangingPunct="1"/>
                      <a:r>
                        <a:rPr lang="en-US" sz="12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Interface</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78699">
                <a:tc>
                  <a:txBody>
                    <a:bodyPr/>
                    <a:lstStyle/>
                    <a:p>
                      <a:pPr marL="0" algn="ctr" defTabSz="914034" rtl="0" eaLnBrk="1" fontAlgn="ctr" latinLnBrk="0" hangingPunct="1"/>
                      <a:r>
                        <a:rPr lang="en-US" sz="1200" b="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MAC1</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fontAlgn="ctr" latinLnBrk="0" hangingPunct="1"/>
                      <a:r>
                        <a:rPr lang="en-US" sz="1200" b="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10</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fontAlgn="ctr" latinLnBrk="0" hangingPunct="1"/>
                      <a:r>
                        <a:rPr lang="en-US" sz="1200" b="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GE 0/0/1</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1"/>
                  </a:ext>
                </a:extLst>
              </a:tr>
              <a:tr h="278699">
                <a:tc>
                  <a:txBody>
                    <a:bodyPr/>
                    <a:lstStyle/>
                    <a:p>
                      <a:pPr marL="0" algn="ctr" defTabSz="914034" rtl="0" eaLnBrk="1" fontAlgn="ctr" latinLnBrk="0" hangingPunct="1"/>
                      <a:r>
                        <a:rPr lang="en-US" sz="1200" b="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MAC2</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fontAlgn="ctr" latinLnBrk="0" hangingPunct="1"/>
                      <a:r>
                        <a:rPr lang="en-US" sz="1200" b="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10</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fontAlgn="ctr" latinLnBrk="0" hangingPunct="1"/>
                      <a:r>
                        <a:rPr lang="en-US" sz="1200" b="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GE 0/0/24</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cxnSp>
        <p:nvCxnSpPr>
          <p:cNvPr id="112" name="直接连接符 111"/>
          <p:cNvCxnSpPr/>
          <p:nvPr/>
        </p:nvCxnSpPr>
        <p:spPr bwMode="auto">
          <a:xfrm flipH="1">
            <a:off x="5116896" y="4249997"/>
            <a:ext cx="796773"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pic>
        <p:nvPicPr>
          <p:cNvPr id="123" name="图片 122" descr="汇聚交换机.png"/>
          <p:cNvPicPr>
            <a:picLocks noChangeAspect="1"/>
          </p:cNvPicPr>
          <p:nvPr/>
        </p:nvPicPr>
        <p:blipFill>
          <a:blip r:embed="rId3" cstate="print"/>
          <a:stretch>
            <a:fillRect/>
          </a:stretch>
        </p:blipFill>
        <p:spPr>
          <a:xfrm>
            <a:off x="6062558" y="3432673"/>
            <a:ext cx="540000" cy="441818"/>
          </a:xfrm>
          <a:prstGeom prst="rect">
            <a:avLst/>
          </a:prstGeom>
        </p:spPr>
      </p:pic>
      <p:pic>
        <p:nvPicPr>
          <p:cNvPr id="125"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8522232" y="3435471"/>
            <a:ext cx="541200" cy="442799"/>
          </a:xfrm>
          <a:prstGeom prst="rect">
            <a:avLst/>
          </a:prstGeom>
          <a:noFill/>
        </p:spPr>
      </p:pic>
      <p:cxnSp>
        <p:nvCxnSpPr>
          <p:cNvPr id="126" name="直接连接符 125"/>
          <p:cNvCxnSpPr>
            <a:stCxn id="123" idx="3"/>
            <a:endCxn id="125" idx="1"/>
          </p:cNvCxnSpPr>
          <p:nvPr/>
        </p:nvCxnSpPr>
        <p:spPr bwMode="auto">
          <a:xfrm>
            <a:off x="6602558" y="3653582"/>
            <a:ext cx="1919674" cy="328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7" name="TextBox 8"/>
          <p:cNvSpPr txBox="1">
            <a:spLocks noChangeArrowheads="1"/>
          </p:cNvSpPr>
          <p:nvPr/>
        </p:nvSpPr>
        <p:spPr bwMode="auto">
          <a:xfrm>
            <a:off x="8504464" y="2894511"/>
            <a:ext cx="5581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ctr" latinLnBrk="0" hangingPunct="1">
              <a:lnSpc>
                <a:spcPct val="100000"/>
              </a:lnSpc>
              <a:spcBef>
                <a:spcPts val="0"/>
              </a:spcBef>
              <a:spcAft>
                <a:spcPts val="0"/>
              </a:spcAft>
              <a:buClrTx/>
              <a:buSzTx/>
              <a:buFontTx/>
              <a:buNone/>
              <a:tabLst/>
              <a:defRPr/>
            </a:pPr>
            <a:r>
              <a:rPr 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R1</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cap="none" normalizeH="0" baseline="0" noProof="0">
                <a:ln>
                  <a:noFill/>
                </a:ln>
                <a:solidFill>
                  <a:prstClr val="black"/>
                </a:solidFill>
                <a:uLnTx/>
                <a:uFillTx/>
                <a:latin typeface="Huawei Sans" panose="020C0503030203020204" pitchFamily="34" charset="0"/>
                <a:ea typeface="方正兰亭黑简体" panose="02000000000000000000" pitchFamily="2" charset="-122"/>
                <a:sym typeface="Huawei Sans" panose="020C0503030203020204" pitchFamily="34" charset="0"/>
              </a:rPr>
              <a:t>NAT</a:t>
            </a:r>
          </a:p>
        </p:txBody>
      </p:sp>
      <p:sp>
        <p:nvSpPr>
          <p:cNvPr id="128" name="矩形 127"/>
          <p:cNvSpPr/>
          <p:nvPr/>
        </p:nvSpPr>
        <p:spPr>
          <a:xfrm>
            <a:off x="7284721" y="3653582"/>
            <a:ext cx="1237512" cy="738664"/>
          </a:xfrm>
          <a:prstGeom prst="rect">
            <a:avLst/>
          </a:prstGeom>
        </p:spPr>
        <p:txBody>
          <a:bodyPr wrap="square">
            <a:noAutofit/>
          </a:bodyPr>
          <a:lstStyle/>
          <a:p>
            <a:pPr algn="r" fontAlgn="ctr"/>
            <a:r>
              <a:rPr lang="en-US"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0/0/0</a:t>
            </a:r>
          </a:p>
          <a:p>
            <a:pPr algn="r" fontAlgn="ctr"/>
            <a:r>
              <a:rPr lang="en-US"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192.168.30.2</a:t>
            </a:r>
          </a:p>
          <a:p>
            <a:pPr algn="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MAC: MAC3</a:t>
            </a:r>
          </a:p>
        </p:txBody>
      </p:sp>
      <p:sp>
        <p:nvSpPr>
          <p:cNvPr id="129" name="矩形 128"/>
          <p:cNvSpPr/>
          <p:nvPr/>
        </p:nvSpPr>
        <p:spPr>
          <a:xfrm>
            <a:off x="6518171" y="3653583"/>
            <a:ext cx="1044116" cy="307777"/>
          </a:xfrm>
          <a:prstGeom prst="rect">
            <a:avLst/>
          </a:prstGeom>
        </p:spPr>
        <p:txBody>
          <a:bodyPr wrap="square">
            <a:noAutofit/>
          </a:bodyPr>
          <a:lstStyle/>
          <a:p>
            <a:pPr fontAlgn="ctr"/>
            <a:r>
              <a:rPr lang="en-US" sz="140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0/0/2</a:t>
            </a:r>
          </a:p>
        </p:txBody>
      </p:sp>
      <p:cxnSp>
        <p:nvCxnSpPr>
          <p:cNvPr id="130" name="直接连接符 129"/>
          <p:cNvCxnSpPr>
            <a:stCxn id="125" idx="3"/>
            <a:endCxn id="134" idx="1"/>
          </p:cNvCxnSpPr>
          <p:nvPr/>
        </p:nvCxnSpPr>
        <p:spPr bwMode="auto">
          <a:xfrm flipV="1">
            <a:off x="9063432" y="3656870"/>
            <a:ext cx="1937061"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34" name="图片 13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11000493" y="3435470"/>
            <a:ext cx="540000" cy="442800"/>
          </a:xfrm>
          <a:prstGeom prst="rect">
            <a:avLst/>
          </a:prstGeom>
        </p:spPr>
      </p:pic>
      <p:sp>
        <p:nvSpPr>
          <p:cNvPr id="135" name="TextBox 8"/>
          <p:cNvSpPr txBox="1">
            <a:spLocks noChangeArrowheads="1"/>
          </p:cNvSpPr>
          <p:nvPr/>
        </p:nvSpPr>
        <p:spPr bwMode="auto">
          <a:xfrm>
            <a:off x="10913665" y="3863817"/>
            <a:ext cx="7136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ctr" latinLnBrk="0" hangingPunct="1">
              <a:lnSpc>
                <a:spcPct val="100000"/>
              </a:lnSpc>
              <a:spcBef>
                <a:spcPts val="0"/>
              </a:spcBef>
              <a:spcAft>
                <a:spcPts val="0"/>
              </a:spcAft>
              <a:buClrTx/>
              <a:buSzTx/>
              <a:buFontTx/>
              <a:buNone/>
              <a:tabLst/>
              <a:defRPr/>
            </a:pPr>
            <a:r>
              <a:rPr lang="en-US" sz="1400" noProof="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Server</a:t>
            </a:r>
          </a:p>
          <a:p>
            <a:pPr marL="0" marR="0" lvl="0" indent="0" algn="ctr" defTabSz="914400" eaLnBrk="1" fontAlgn="ctr" latinLnBrk="0" hangingPunct="1">
              <a:lnSpc>
                <a:spcPct val="100000"/>
              </a:lnSpc>
              <a:spcBef>
                <a:spcPts val="0"/>
              </a:spcBef>
              <a:spcAft>
                <a:spcPts val="0"/>
              </a:spcAft>
              <a:buClrTx/>
              <a:buSzTx/>
              <a:buFontTx/>
              <a:buNone/>
              <a:tabLst/>
              <a:defRPr/>
            </a:pPr>
            <a:r>
              <a:rPr lang="en-US" sz="1400" noProof="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2.3.4.5</a:t>
            </a:r>
          </a:p>
        </p:txBody>
      </p:sp>
      <p:grpSp>
        <p:nvGrpSpPr>
          <p:cNvPr id="137" name="组合 136"/>
          <p:cNvGrpSpPr/>
          <p:nvPr/>
        </p:nvGrpSpPr>
        <p:grpSpPr>
          <a:xfrm>
            <a:off x="9873313" y="3463890"/>
            <a:ext cx="751638" cy="392903"/>
            <a:chOff x="8133063" y="1699504"/>
            <a:chExt cx="751638" cy="392903"/>
          </a:xfrm>
        </p:grpSpPr>
        <p:sp>
          <p:nvSpPr>
            <p:cNvPr id="138"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9" name="矩形 138"/>
            <p:cNvSpPr/>
            <p:nvPr/>
          </p:nvSpPr>
          <p:spPr>
            <a:xfrm>
              <a:off x="8298787" y="1779718"/>
              <a:ext cx="43473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ISP</a:t>
              </a:r>
            </a:p>
          </p:txBody>
        </p:sp>
      </p:grpSp>
      <p:cxnSp>
        <p:nvCxnSpPr>
          <p:cNvPr id="141" name="直接连接符 140"/>
          <p:cNvCxnSpPr/>
          <p:nvPr/>
        </p:nvCxnSpPr>
        <p:spPr bwMode="auto">
          <a:xfrm>
            <a:off x="4656105" y="3653582"/>
            <a:ext cx="140645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2" name="直接连接符 141"/>
          <p:cNvCxnSpPr>
            <a:stCxn id="54" idx="3"/>
            <a:endCxn id="146" idx="1"/>
          </p:cNvCxnSpPr>
          <p:nvPr/>
        </p:nvCxnSpPr>
        <p:spPr bwMode="auto">
          <a:xfrm>
            <a:off x="2195605" y="3658455"/>
            <a:ext cx="1920500" cy="1212"/>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43" name="矩形 142"/>
          <p:cNvSpPr/>
          <p:nvPr/>
        </p:nvSpPr>
        <p:spPr>
          <a:xfrm>
            <a:off x="3287350" y="3365881"/>
            <a:ext cx="931627"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GE 0/0/1</a:t>
            </a:r>
          </a:p>
        </p:txBody>
      </p:sp>
      <p:sp>
        <p:nvSpPr>
          <p:cNvPr id="145" name="矩形 144"/>
          <p:cNvSpPr/>
          <p:nvPr/>
        </p:nvSpPr>
        <p:spPr>
          <a:xfrm>
            <a:off x="4531043" y="3653285"/>
            <a:ext cx="1044116" cy="307777"/>
          </a:xfrm>
          <a:prstGeom prst="rect">
            <a:avLst/>
          </a:prstGeom>
        </p:spPr>
        <p:txBody>
          <a:bodyPr wrap="square">
            <a:noAutofit/>
          </a:bodyPr>
          <a:lstStyle/>
          <a:p>
            <a:pPr algn="r" fontAlgn="ctr"/>
            <a:r>
              <a:rPr lang="en-US"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0/0/24</a:t>
            </a:r>
          </a:p>
        </p:txBody>
      </p:sp>
      <p:pic>
        <p:nvPicPr>
          <p:cNvPr id="146" name="图片 145" descr="接入交换机.png">
            <a:extLst>
              <a:ext uri="{FF2B5EF4-FFF2-40B4-BE49-F238E27FC236}">
                <a16:creationId xmlns:a16="http://schemas.microsoft.com/office/drawing/2014/main" xmlns="" id="{A4EEA780-3CE8-4340-83D8-A49BC7227950}"/>
              </a:ext>
            </a:extLst>
          </p:cNvPr>
          <p:cNvPicPr>
            <a:picLocks noChangeAspect="1"/>
          </p:cNvPicPr>
          <p:nvPr/>
        </p:nvPicPr>
        <p:blipFill>
          <a:blip r:embed="rId6" cstate="print"/>
          <a:stretch>
            <a:fillRect/>
          </a:stretch>
        </p:blipFill>
        <p:spPr>
          <a:xfrm>
            <a:off x="4116105" y="3438758"/>
            <a:ext cx="540000" cy="441818"/>
          </a:xfrm>
          <a:prstGeom prst="rect">
            <a:avLst/>
          </a:prstGeom>
        </p:spPr>
      </p:pic>
      <p:sp>
        <p:nvSpPr>
          <p:cNvPr id="50" name="矩形 49"/>
          <p:cNvSpPr/>
          <p:nvPr/>
        </p:nvSpPr>
        <p:spPr>
          <a:xfrm>
            <a:off x="9069338" y="3653582"/>
            <a:ext cx="1179967" cy="307777"/>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1.2.3.4</a:t>
            </a:r>
          </a:p>
        </p:txBody>
      </p:sp>
      <p:sp>
        <p:nvSpPr>
          <p:cNvPr id="51" name="梯形 2"/>
          <p:cNvSpPr/>
          <p:nvPr/>
        </p:nvSpPr>
        <p:spPr>
          <a:xfrm>
            <a:off x="5116896" y="4362766"/>
            <a:ext cx="1670780" cy="349466"/>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5053258"/>
              <a:gd name="connsiteY0" fmla="*/ 693176 h 734506"/>
              <a:gd name="connsiteX1" fmla="*/ 17716 w 5053258"/>
              <a:gd name="connsiteY1" fmla="*/ 7620 h 734506"/>
              <a:gd name="connsiteX2" fmla="*/ 1115200 w 5053258"/>
              <a:gd name="connsiteY2" fmla="*/ 0 h 734506"/>
              <a:gd name="connsiteX3" fmla="*/ 5053258 w 5053258"/>
              <a:gd name="connsiteY3" fmla="*/ 734506 h 734506"/>
              <a:gd name="connsiteX4" fmla="*/ 0 w 5053258"/>
              <a:gd name="connsiteY4" fmla="*/ 693176 h 73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258" h="734506">
                <a:moveTo>
                  <a:pt x="0" y="693176"/>
                </a:moveTo>
                <a:lnTo>
                  <a:pt x="17716" y="7620"/>
                </a:lnTo>
                <a:lnTo>
                  <a:pt x="1115200" y="0"/>
                </a:lnTo>
                <a:lnTo>
                  <a:pt x="5053258" y="734506"/>
                </a:lnTo>
                <a:lnTo>
                  <a:pt x="0" y="693176"/>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52" name="Right Arrow 157"/>
          <p:cNvSpPr/>
          <p:nvPr/>
        </p:nvSpPr>
        <p:spPr>
          <a:xfrm rot="7795213">
            <a:off x="4072306" y="4030896"/>
            <a:ext cx="358041" cy="197035"/>
          </a:xfrm>
          <a:prstGeom prst="rightArrow">
            <a:avLst>
              <a:gd name="adj1" fmla="val 40000"/>
              <a:gd name="adj2" fmla="val 50000"/>
            </a:avLst>
          </a:prstGeom>
          <a:gradFill flip="none" rotWithShape="1">
            <a:gsLst>
              <a:gs pos="15000">
                <a:srgbClr val="1AABE2">
                  <a:lumMod val="5000"/>
                  <a:lumOff val="95000"/>
                  <a:alpha val="0"/>
                </a:srgbClr>
              </a:gs>
              <a:gs pos="81000">
                <a:srgbClr val="99DFF9"/>
              </a:gs>
            </a:gsLst>
            <a:lin ang="0" scaled="1"/>
            <a:tileRect/>
          </a:gradFill>
          <a:ln w="15875" cap="flat" cmpd="sng" algn="ctr">
            <a:gradFill flip="none" rotWithShape="1">
              <a:gsLst>
                <a:gs pos="0">
                  <a:srgbClr val="1AABE2">
                    <a:lumMod val="5000"/>
                    <a:lumOff val="95000"/>
                  </a:srgbClr>
                </a:gs>
                <a:gs pos="100000">
                  <a:srgbClr val="00B0F0"/>
                </a:gs>
              </a:gsLst>
              <a:lin ang="0" scaled="1"/>
              <a:tileRect/>
            </a:gra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endParaRPr>
          </a:p>
        </p:txBody>
      </p:sp>
      <p:grpSp>
        <p:nvGrpSpPr>
          <p:cNvPr id="43" name="组合 42"/>
          <p:cNvGrpSpPr/>
          <p:nvPr/>
        </p:nvGrpSpPr>
        <p:grpSpPr>
          <a:xfrm>
            <a:off x="8383895" y="46870"/>
            <a:ext cx="3655705" cy="349200"/>
            <a:chOff x="7812395" y="283304"/>
            <a:chExt cx="3655705" cy="349200"/>
          </a:xfrm>
        </p:grpSpPr>
        <p:sp>
          <p:nvSpPr>
            <p:cNvPr id="44" name="燕尾形 43"/>
            <p:cNvSpPr/>
            <p:nvPr/>
          </p:nvSpPr>
          <p:spPr bwMode="auto">
            <a:xfrm>
              <a:off x="7812395" y="283304"/>
              <a:ext cx="1260000" cy="3492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fontAlgn="ctr">
                <a:lnSpc>
                  <a:spcPct val="90000"/>
                </a:lnSpc>
              </a:pPr>
              <a:r>
                <a:rPr lang="en-US" sz="1100" dirty="0">
                  <a:latin typeface="Huawei Sans" panose="020C0503030203020204" pitchFamily="34" charset="0"/>
                  <a:ea typeface="方正兰亭黑简体" panose="02000000000000000000" pitchFamily="2" charset="-122"/>
                  <a:sym typeface="Huawei Sans" panose="020C0503030203020204" pitchFamily="34" charset="0"/>
                </a:rPr>
                <a:t>Network Topology</a:t>
              </a:r>
            </a:p>
          </p:txBody>
        </p:sp>
        <p:sp>
          <p:nvSpPr>
            <p:cNvPr id="45" name="燕尾形 44"/>
            <p:cNvSpPr/>
            <p:nvPr/>
          </p:nvSpPr>
          <p:spPr bwMode="auto">
            <a:xfrm>
              <a:off x="8923340" y="283304"/>
              <a:ext cx="1260000" cy="3492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fontAlgn="ctr">
                <a:lnSpc>
                  <a:spcPct val="90000"/>
                </a:lnSpc>
                <a:spcBef>
                  <a:spcPts val="0"/>
                </a:spcBef>
              </a:pPr>
              <a:r>
                <a:rPr lang="en-US" sz="1100" dirty="0">
                  <a:latin typeface="Huawei Sans" panose="020C0503030203020204" pitchFamily="34" charset="0"/>
                  <a:ea typeface="方正兰亭黑简体" panose="02000000000000000000" pitchFamily="2" charset="-122"/>
                  <a:sym typeface="Huawei Sans" panose="020C0503030203020204" pitchFamily="34" charset="0"/>
                </a:rPr>
                <a:t>Logical Connection</a:t>
              </a:r>
            </a:p>
          </p:txBody>
        </p:sp>
        <p:sp>
          <p:nvSpPr>
            <p:cNvPr id="56" name="燕尾形 55"/>
            <p:cNvSpPr/>
            <p:nvPr/>
          </p:nvSpPr>
          <p:spPr bwMode="auto">
            <a:xfrm>
              <a:off x="10034285" y="283304"/>
              <a:ext cx="1433815" cy="3492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fontAlgn="ctr">
                <a:lnSpc>
                  <a:spcPct val="90000"/>
                </a:lnSpc>
              </a:pPr>
              <a:r>
                <a:rPr lang="en-US" sz="11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Communication Process</a:t>
              </a:r>
            </a:p>
          </p:txBody>
        </p:sp>
      </p:grpSp>
      <p:sp>
        <p:nvSpPr>
          <p:cNvPr id="46" name="矩形 45"/>
          <p:cNvSpPr/>
          <p:nvPr/>
        </p:nvSpPr>
        <p:spPr>
          <a:xfrm>
            <a:off x="5019105" y="3340481"/>
            <a:ext cx="1044116" cy="307777"/>
          </a:xfrm>
          <a:prstGeom prst="rect">
            <a:avLst/>
          </a:prstGeom>
        </p:spPr>
        <p:txBody>
          <a:bodyPr wrap="square">
            <a:noAutofit/>
          </a:bodyPr>
          <a:lstStyle/>
          <a:p>
            <a:pPr algn="r" fontAlgn="ctr"/>
            <a:r>
              <a:rPr lang="en-US"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0/0/1</a:t>
            </a:r>
          </a:p>
        </p:txBody>
      </p:sp>
      <p:pic>
        <p:nvPicPr>
          <p:cNvPr id="54" name="图片 53" descr="PC.png"/>
          <p:cNvPicPr>
            <a:picLocks noChangeAspect="1"/>
          </p:cNvPicPr>
          <p:nvPr/>
        </p:nvPicPr>
        <p:blipFill>
          <a:blip r:embed="rId7" cstate="print"/>
          <a:stretch>
            <a:fillRect/>
          </a:stretch>
        </p:blipFill>
        <p:spPr>
          <a:xfrm>
            <a:off x="1656542" y="3451455"/>
            <a:ext cx="539063" cy="414000"/>
          </a:xfrm>
          <a:prstGeom prst="rect">
            <a:avLst/>
          </a:prstGeom>
        </p:spPr>
      </p:pic>
      <p:sp>
        <p:nvSpPr>
          <p:cNvPr id="55" name="矩形 54"/>
          <p:cNvSpPr/>
          <p:nvPr/>
        </p:nvSpPr>
        <p:spPr>
          <a:xfrm>
            <a:off x="1528151" y="3835844"/>
            <a:ext cx="824264" cy="276999"/>
          </a:xfrm>
          <a:prstGeom prst="rect">
            <a:avLst/>
          </a:prstGeom>
        </p:spPr>
        <p:txBody>
          <a:bodyPr wrap="square">
            <a:noAutofit/>
          </a:bodyPr>
          <a:lstStyle/>
          <a:p>
            <a:pPr algn="ctr" defTabSz="914400" fontAlgn="ctr">
              <a:spcBef>
                <a:spcPct val="0"/>
              </a:spcBef>
              <a:spcAft>
                <a:spcPct val="0"/>
              </a:spcAft>
            </a:pPr>
            <a:r>
              <a:rPr lang="en-US" sz="1200" b="1">
                <a:latin typeface="Huawei Sans" panose="020C0503030203020204" pitchFamily="34" charset="0"/>
                <a:ea typeface="方正兰亭黑简体" panose="02000000000000000000" pitchFamily="2" charset="-122"/>
                <a:sym typeface="Huawei Sans" panose="020C0503030203020204" pitchFamily="34" charset="0"/>
              </a:rPr>
              <a:t>VLAN 10</a:t>
            </a:r>
          </a:p>
        </p:txBody>
      </p:sp>
      <p:sp>
        <p:nvSpPr>
          <p:cNvPr id="57" name="TextBox 77"/>
          <p:cNvSpPr txBox="1"/>
          <p:nvPr/>
        </p:nvSpPr>
        <p:spPr bwMode="auto">
          <a:xfrm>
            <a:off x="827469" y="2488644"/>
            <a:ext cx="2225628" cy="669483"/>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defPPr>
              <a:defRPr lang="en-US"/>
            </a:defPPr>
            <a:lvl1pPr marR="0" indent="0" defTabSz="914400" fontAlgn="t">
              <a:lnSpc>
                <a:spcPct val="100000"/>
              </a:lnSpc>
              <a:spcBef>
                <a:spcPct val="0"/>
              </a:spcBef>
              <a:spcAft>
                <a:spcPct val="0"/>
              </a:spcAft>
              <a:buClrTx/>
              <a:buSzTx/>
              <a:buFontTx/>
              <a:buNone/>
              <a:tabLst/>
              <a:defRPr kumimoji="0" sz="1000" b="0" i="0" u="none" strike="noStrike" cap="none" normalizeH="0" baseline="0">
                <a:ln>
                  <a:noFill/>
                </a:ln>
                <a:effectLst/>
                <a:latin typeface="FrutigerNext LT Regular" pitchFamily="34" charset="0"/>
                <a:ea typeface="宋体" pitchFamily="2" charset="-122"/>
              </a:defRPr>
            </a:lvl1p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IP: 192.168.10.2/24</a:t>
            </a:r>
          </a:p>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Default gateway: 192.168.10.254</a:t>
            </a:r>
          </a:p>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MAC: MAC1</a:t>
            </a:r>
          </a:p>
          <a:p>
            <a:pPr algn="ctr" font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TextBox 8"/>
          <p:cNvSpPr txBox="1">
            <a:spLocks noChangeArrowheads="1"/>
          </p:cNvSpPr>
          <p:nvPr/>
        </p:nvSpPr>
        <p:spPr bwMode="auto">
          <a:xfrm>
            <a:off x="4080306" y="3138122"/>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lnSpc>
                <a:spcPct val="100000"/>
              </a:lnSpc>
              <a:spcBef>
                <a:spcPts val="0"/>
              </a:spcBef>
              <a:spcAft>
                <a:spcPts val="0"/>
              </a:spcAft>
              <a:buClrTx/>
              <a:buSzTx/>
              <a:buFontTx/>
              <a:buNone/>
              <a:tabLst/>
              <a:defRPr/>
            </a:pPr>
            <a:r>
              <a:rPr 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a:t>
            </a:r>
            <a:r>
              <a:rPr kumimoji="0" lang="en-US" sz="1400" b="1" i="0" u="none" strike="noStrike" cap="none" normalizeH="0" baseline="0" noProof="0">
                <a:ln>
                  <a:noFill/>
                </a:ln>
                <a:solidFill>
                  <a:prstClr val="black"/>
                </a:solidFill>
                <a:uLnTx/>
                <a:uFillTx/>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59" name="TextBox 8"/>
          <p:cNvSpPr txBox="1">
            <a:spLocks noChangeArrowheads="1"/>
          </p:cNvSpPr>
          <p:nvPr/>
        </p:nvSpPr>
        <p:spPr bwMode="auto">
          <a:xfrm>
            <a:off x="6017049" y="3138122"/>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lnSpc>
                <a:spcPct val="100000"/>
              </a:lnSpc>
              <a:spcBef>
                <a:spcPts val="0"/>
              </a:spcBef>
              <a:spcAft>
                <a:spcPts val="0"/>
              </a:spcAft>
              <a:buClrTx/>
              <a:buSzTx/>
              <a:buFontTx/>
              <a:buNone/>
              <a:tabLst/>
              <a:defRPr/>
            </a:pPr>
            <a:r>
              <a:rPr 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p>
        </p:txBody>
      </p:sp>
      <p:sp>
        <p:nvSpPr>
          <p:cNvPr id="60" name="圆角矩形 59"/>
          <p:cNvSpPr/>
          <p:nvPr/>
        </p:nvSpPr>
        <p:spPr>
          <a:xfrm>
            <a:off x="5251603" y="1395238"/>
            <a:ext cx="2100800" cy="665083"/>
          </a:xfrm>
          <a:prstGeom prst="roundRect">
            <a:avLst>
              <a:gd name="adj" fmla="val 5520"/>
            </a:avLst>
          </a:prstGeom>
          <a:solidFill>
            <a:srgbClr val="00B0F0">
              <a:alpha val="5000"/>
            </a:srgbClr>
          </a:solidFill>
          <a:ln>
            <a:solidFill>
              <a:srgbClr val="99DFF9"/>
            </a:solidFill>
          </a:ln>
        </p:spPr>
        <p:txBody>
          <a:bodyPr wrap="square">
            <a:noAutofit/>
          </a:bodyPr>
          <a:lstStyle/>
          <a:p>
            <a:pPr fontAlgn="ctr"/>
            <a:r>
              <a:rPr lang="en-US" sz="1200" b="1">
                <a:latin typeface="Huawei Sans" panose="020C0503030203020204" pitchFamily="34" charset="0"/>
                <a:ea typeface="方正兰亭黑简体" panose="02000000000000000000" pitchFamily="2" charset="-122"/>
                <a:sym typeface="Huawei Sans" panose="020C0503030203020204" pitchFamily="34" charset="0"/>
              </a:rPr>
              <a:t>VLANIF 10 </a:t>
            </a:r>
          </a:p>
          <a:p>
            <a:pP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IP: 192.168.10.254/24</a:t>
            </a:r>
          </a:p>
          <a:p>
            <a:pPr fontAlgn="ctr"/>
            <a:r>
              <a:rPr lang="en-US" sz="12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 MAC2</a:t>
            </a:r>
          </a:p>
        </p:txBody>
      </p:sp>
      <p:sp>
        <p:nvSpPr>
          <p:cNvPr id="61" name="圆角矩形 60"/>
          <p:cNvSpPr/>
          <p:nvPr/>
        </p:nvSpPr>
        <p:spPr>
          <a:xfrm>
            <a:off x="5251603" y="2100426"/>
            <a:ext cx="2100800" cy="665083"/>
          </a:xfrm>
          <a:prstGeom prst="roundRect">
            <a:avLst>
              <a:gd name="adj" fmla="val 5520"/>
            </a:avLst>
          </a:prstGeom>
          <a:solidFill>
            <a:srgbClr val="00B0F0">
              <a:alpha val="5000"/>
            </a:srgbClr>
          </a:solidFill>
          <a:ln>
            <a:solidFill>
              <a:srgbClr val="99DFF9"/>
            </a:solidFill>
          </a:ln>
        </p:spPr>
        <p:txBody>
          <a:bodyPr wrap="square">
            <a:noAutofit/>
          </a:bodyPr>
          <a:lstStyle/>
          <a:p>
            <a:pPr fontAlgn="ctr"/>
            <a:r>
              <a:rPr lang="en-US" sz="1200" b="1" dirty="0">
                <a:latin typeface="Huawei Sans" panose="020C0503030203020204" pitchFamily="34" charset="0"/>
                <a:ea typeface="方正兰亭黑简体" panose="02000000000000000000" pitchFamily="2" charset="-122"/>
                <a:sym typeface="Huawei Sans" panose="020C0503030203020204" pitchFamily="34" charset="0"/>
              </a:rPr>
              <a:t>VLANIF 30 </a:t>
            </a:r>
          </a:p>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IP: 192.168.30.1/24</a:t>
            </a:r>
          </a:p>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MAC: MAC2</a:t>
            </a:r>
          </a:p>
        </p:txBody>
      </p:sp>
      <p:sp>
        <p:nvSpPr>
          <p:cNvPr id="62" name="等腰三角形 61"/>
          <p:cNvSpPr/>
          <p:nvPr/>
        </p:nvSpPr>
        <p:spPr>
          <a:xfrm flipV="1">
            <a:off x="5185732" y="2822650"/>
            <a:ext cx="2260097" cy="323436"/>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noAutofit/>
          </a:bodyPr>
          <a:lstStyle/>
          <a:p>
            <a:pPr algn="ctr" defTabSz="914400" fontAlgn="ctr">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5828808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Communication Process (3)</a:t>
            </a:r>
            <a:endParaRPr lang="en-US">
              <a:sym typeface="Huawei Sans" panose="020C0503030203020204" pitchFamily="34" charset="0"/>
            </a:endParaRPr>
          </a:p>
        </p:txBody>
      </p:sp>
      <p:sp>
        <p:nvSpPr>
          <p:cNvPr id="89" name="圆角矩形 75"/>
          <p:cNvSpPr/>
          <p:nvPr/>
        </p:nvSpPr>
        <p:spPr>
          <a:xfrm>
            <a:off x="2266727" y="4798604"/>
            <a:ext cx="6217850" cy="295424"/>
          </a:xfrm>
          <a:prstGeom prst="roundRect">
            <a:avLst>
              <a:gd name="adj" fmla="val 10604"/>
            </a:avLst>
          </a:prstGeom>
          <a:solidFill>
            <a:srgbClr val="00B0F0"/>
          </a:solidFill>
          <a:ln>
            <a:noFill/>
          </a:ln>
        </p:spPr>
        <p:txBody>
          <a:bodyPr wrap="square" rtlCol="0" anchor="ctr" anchorCtr="0">
            <a:noAutofit/>
          </a:bodyPr>
          <a:lstStyle/>
          <a:p>
            <a:pPr algn="ctr" fontAlgn="ctr"/>
            <a:r>
              <a:rPr lang="en-US" sz="1400" b="1">
                <a:solidFill>
                  <a:prstClr val="white"/>
                </a:solidFill>
                <a:latin typeface="Huawei Sans" panose="020C0503030203020204" pitchFamily="34" charset="0"/>
                <a:sym typeface="Huawei Sans" panose="020C0503030203020204" pitchFamily="34" charset="0"/>
              </a:rPr>
              <a:t>SW2 Processing</a:t>
            </a:r>
          </a:p>
        </p:txBody>
      </p:sp>
      <p:sp>
        <p:nvSpPr>
          <p:cNvPr id="90" name="圆角矩形 75"/>
          <p:cNvSpPr/>
          <p:nvPr/>
        </p:nvSpPr>
        <p:spPr>
          <a:xfrm>
            <a:off x="2257935" y="5084286"/>
            <a:ext cx="6226642" cy="1260000"/>
          </a:xfrm>
          <a:prstGeom prst="roundRect">
            <a:avLst>
              <a:gd name="adj" fmla="val 4852"/>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ctr">
              <a:spcBef>
                <a:spcPts val="0"/>
              </a:spcBef>
              <a:spcAft>
                <a:spcPts val="600"/>
              </a:spcAft>
            </a:pPr>
            <a:r>
              <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After SW2 receives the frame, it finds that the destination MAC address is the MAC address of its VLANIF 10 and sends the frame to the routing module, which then searches the routing table for a route matching the destination IP address 2.3.4.5.</a:t>
            </a:r>
          </a:p>
          <a:p>
            <a:pPr algn="just" fontAlgn="ctr">
              <a:spcBef>
                <a:spcPts val="0"/>
              </a:spcBef>
              <a:spcAft>
                <a:spcPts val="600"/>
              </a:spcAft>
            </a:pPr>
            <a:r>
              <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After finding that the matching route is a default route, the outbound interface is VLANIF 30, and the next hop is 192.168.30.2, SW2 searches its ARP table to obtain the MAC address corresponding to 192.168.30.2.</a:t>
            </a:r>
          </a:p>
          <a:p>
            <a:pPr algn="just" fontAlgn="ctr">
              <a:spcBef>
                <a:spcPts val="0"/>
              </a:spcBef>
              <a:spcAft>
                <a:spcPts val="600"/>
              </a:spcAft>
            </a:pPr>
            <a:endPar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97" name="表格 96"/>
          <p:cNvGraphicFramePr>
            <a:graphicFrameLocks noGrp="1"/>
          </p:cNvGraphicFramePr>
          <p:nvPr>
            <p:extLst/>
          </p:nvPr>
        </p:nvGraphicFramePr>
        <p:xfrm>
          <a:off x="2278152" y="4176345"/>
          <a:ext cx="3665449" cy="541475"/>
        </p:xfrm>
        <a:graphic>
          <a:graphicData uri="http://schemas.openxmlformats.org/drawingml/2006/table">
            <a:tbl>
              <a:tblPr/>
              <a:tblGrid>
                <a:gridCol w="1458580">
                  <a:extLst>
                    <a:ext uri="{9D8B030D-6E8A-4147-A177-3AD203B41FA5}">
                      <a16:colId xmlns="" xmlns:a16="http://schemas.microsoft.com/office/drawing/2014/main" val="20000"/>
                    </a:ext>
                  </a:extLst>
                </a:gridCol>
                <a:gridCol w="826476">
                  <a:extLst>
                    <a:ext uri="{9D8B030D-6E8A-4147-A177-3AD203B41FA5}">
                      <a16:colId xmlns="" xmlns:a16="http://schemas.microsoft.com/office/drawing/2014/main" val="20002"/>
                    </a:ext>
                  </a:extLst>
                </a:gridCol>
                <a:gridCol w="1380393">
                  <a:extLst>
                    <a:ext uri="{9D8B030D-6E8A-4147-A177-3AD203B41FA5}">
                      <a16:colId xmlns="" xmlns:a16="http://schemas.microsoft.com/office/drawing/2014/main" val="20003"/>
                    </a:ext>
                  </a:extLst>
                </a:gridCol>
              </a:tblGrid>
              <a:tr h="316303">
                <a:tc>
                  <a:txBody>
                    <a:bodyPr/>
                    <a:lstStyle/>
                    <a:p>
                      <a:pPr algn="ctr" fontAlgn="ctr"/>
                      <a:r>
                        <a:rPr lang="en-US" sz="105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Destination Network</a:t>
                      </a:r>
                    </a:p>
                  </a:txBody>
                  <a:tcPr marL="19050" marR="19050" marT="19050" marB="1905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r>
                        <a:rPr lang="en-US" sz="105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Next Hop</a:t>
                      </a:r>
                    </a:p>
                  </a:txBody>
                  <a:tcPr marL="19050" marR="19050" marT="19050" marB="1905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r>
                        <a:rPr lang="en-US" sz="105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Outbound Interface</a:t>
                      </a:r>
                    </a:p>
                  </a:txBody>
                  <a:tcPr marL="19050" marR="19050" marT="19050" marB="1905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25172">
                <a:tc>
                  <a:txBody>
                    <a:bodyPr/>
                    <a:lstStyle/>
                    <a:p>
                      <a:pPr algn="ctr" fontAlgn="ctr"/>
                      <a:r>
                        <a:rPr lang="en-US" sz="105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0.0.0.0/0</a:t>
                      </a:r>
                    </a:p>
                  </a:txBody>
                  <a:tcPr marL="19050" marR="19050" marT="19050" marB="1905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r>
                        <a:rPr lang="en-US" sz="1050" b="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192.168.30.2</a:t>
                      </a:r>
                    </a:p>
                  </a:txBody>
                  <a:tcPr marL="19050" marR="19050" marT="19050" marB="1905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r>
                        <a:rPr lang="en-US" sz="105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Vlanif30</a:t>
                      </a:r>
                    </a:p>
                  </a:txBody>
                  <a:tcPr marL="19050" marR="19050" marT="19050" marB="1905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106" name="矩形 105"/>
          <p:cNvSpPr/>
          <p:nvPr/>
        </p:nvSpPr>
        <p:spPr>
          <a:xfrm>
            <a:off x="483577" y="4125375"/>
            <a:ext cx="1733029" cy="478696"/>
          </a:xfrm>
          <a:prstGeom prst="rect">
            <a:avLst/>
          </a:prstGeom>
        </p:spPr>
        <p:txBody>
          <a:bodyPr wrap="square">
            <a:noAutofit/>
          </a:bodyPr>
          <a:lstStyle/>
          <a:p>
            <a:pPr algn="r" fontAlgn="ctr"/>
            <a:r>
              <a:rPr lang="en-US" sz="12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Operational data of a routing table.</a:t>
            </a:r>
          </a:p>
        </p:txBody>
      </p:sp>
      <p:pic>
        <p:nvPicPr>
          <p:cNvPr id="58" name="图片 57" descr="汇聚交换机.png"/>
          <p:cNvPicPr>
            <a:picLocks noChangeAspect="1"/>
          </p:cNvPicPr>
          <p:nvPr/>
        </p:nvPicPr>
        <p:blipFill>
          <a:blip r:embed="rId3" cstate="print"/>
          <a:stretch>
            <a:fillRect/>
          </a:stretch>
        </p:blipFill>
        <p:spPr>
          <a:xfrm>
            <a:off x="6062558" y="3432673"/>
            <a:ext cx="540000" cy="441818"/>
          </a:xfrm>
          <a:prstGeom prst="rect">
            <a:avLst/>
          </a:prstGeom>
        </p:spPr>
      </p:pic>
      <p:sp>
        <p:nvSpPr>
          <p:cNvPr id="59" name="矩形 58"/>
          <p:cNvSpPr/>
          <p:nvPr/>
        </p:nvSpPr>
        <p:spPr>
          <a:xfrm>
            <a:off x="5019105" y="3340481"/>
            <a:ext cx="1044116" cy="307777"/>
          </a:xfrm>
          <a:prstGeom prst="rect">
            <a:avLst/>
          </a:prstGeom>
        </p:spPr>
        <p:txBody>
          <a:bodyPr wrap="square">
            <a:noAutofit/>
          </a:bodyPr>
          <a:lstStyle/>
          <a:p>
            <a:pPr algn="r" fontAlgn="ctr"/>
            <a:r>
              <a:rPr lang="en-US" sz="140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0/0/1</a:t>
            </a:r>
          </a:p>
        </p:txBody>
      </p:sp>
      <p:pic>
        <p:nvPicPr>
          <p:cNvPr id="60"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8522232" y="3435471"/>
            <a:ext cx="541200" cy="442799"/>
          </a:xfrm>
          <a:prstGeom prst="rect">
            <a:avLst/>
          </a:prstGeom>
          <a:noFill/>
        </p:spPr>
      </p:pic>
      <p:cxnSp>
        <p:nvCxnSpPr>
          <p:cNvPr id="61" name="直接连接符 60"/>
          <p:cNvCxnSpPr>
            <a:stCxn id="58" idx="3"/>
            <a:endCxn id="60" idx="1"/>
          </p:cNvCxnSpPr>
          <p:nvPr/>
        </p:nvCxnSpPr>
        <p:spPr bwMode="auto">
          <a:xfrm>
            <a:off x="6602558" y="3653582"/>
            <a:ext cx="1919674" cy="328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5" name="TextBox 8"/>
          <p:cNvSpPr txBox="1">
            <a:spLocks noChangeArrowheads="1"/>
          </p:cNvSpPr>
          <p:nvPr/>
        </p:nvSpPr>
        <p:spPr bwMode="auto">
          <a:xfrm>
            <a:off x="8504464" y="2894511"/>
            <a:ext cx="5581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ctr" latinLnBrk="0" hangingPunct="1">
              <a:lnSpc>
                <a:spcPct val="100000"/>
              </a:lnSpc>
              <a:spcBef>
                <a:spcPts val="0"/>
              </a:spcBef>
              <a:spcAft>
                <a:spcPts val="0"/>
              </a:spcAft>
              <a:buClrTx/>
              <a:buSzTx/>
              <a:buFontTx/>
              <a:buNone/>
              <a:tabLst/>
              <a:defRPr/>
            </a:pPr>
            <a:r>
              <a:rPr 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R1</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cap="none" normalizeH="0" baseline="0" noProof="0">
                <a:ln>
                  <a:noFill/>
                </a:ln>
                <a:solidFill>
                  <a:prstClr val="black"/>
                </a:solidFill>
                <a:uLnTx/>
                <a:uFillTx/>
                <a:latin typeface="Huawei Sans" panose="020C0503030203020204" pitchFamily="34" charset="0"/>
                <a:ea typeface="方正兰亭黑简体" panose="02000000000000000000" pitchFamily="2" charset="-122"/>
                <a:sym typeface="Huawei Sans" panose="020C0503030203020204" pitchFamily="34" charset="0"/>
              </a:rPr>
              <a:t>NAT</a:t>
            </a:r>
          </a:p>
        </p:txBody>
      </p:sp>
      <p:sp>
        <p:nvSpPr>
          <p:cNvPr id="67" name="矩形 66"/>
          <p:cNvSpPr/>
          <p:nvPr/>
        </p:nvSpPr>
        <p:spPr>
          <a:xfrm>
            <a:off x="7284721" y="3653582"/>
            <a:ext cx="1237512" cy="738664"/>
          </a:xfrm>
          <a:prstGeom prst="rect">
            <a:avLst/>
          </a:prstGeom>
        </p:spPr>
        <p:txBody>
          <a:bodyPr wrap="square">
            <a:noAutofit/>
          </a:bodyPr>
          <a:lstStyle/>
          <a:p>
            <a:pPr algn="r" fontAlgn="ctr"/>
            <a:r>
              <a:rPr lang="en-US" sz="140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0/0/0</a:t>
            </a:r>
          </a:p>
          <a:p>
            <a:pPr algn="r" fontAlgn="ctr"/>
            <a:r>
              <a:rPr lang="en-US" sz="140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192.168.30.2</a:t>
            </a:r>
          </a:p>
          <a:p>
            <a:pPr algn="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MAC: MAC3</a:t>
            </a:r>
          </a:p>
        </p:txBody>
      </p:sp>
      <p:sp>
        <p:nvSpPr>
          <p:cNvPr id="69" name="矩形 68"/>
          <p:cNvSpPr/>
          <p:nvPr/>
        </p:nvSpPr>
        <p:spPr>
          <a:xfrm>
            <a:off x="6518171" y="3653583"/>
            <a:ext cx="1044116" cy="307777"/>
          </a:xfrm>
          <a:prstGeom prst="rect">
            <a:avLst/>
          </a:prstGeom>
        </p:spPr>
        <p:txBody>
          <a:bodyPr wrap="square">
            <a:noAutofit/>
          </a:bodyPr>
          <a:lstStyle/>
          <a:p>
            <a:pPr fontAlgn="ctr"/>
            <a:r>
              <a:rPr lang="en-US" sz="140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0/0/2</a:t>
            </a:r>
          </a:p>
        </p:txBody>
      </p:sp>
      <p:cxnSp>
        <p:nvCxnSpPr>
          <p:cNvPr id="84" name="直接连接符 83"/>
          <p:cNvCxnSpPr>
            <a:stCxn id="60" idx="3"/>
            <a:endCxn id="93" idx="1"/>
          </p:cNvCxnSpPr>
          <p:nvPr/>
        </p:nvCxnSpPr>
        <p:spPr bwMode="auto">
          <a:xfrm flipV="1">
            <a:off x="9063432" y="3656870"/>
            <a:ext cx="1937061"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3" name="图片 92"/>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11000493" y="3435470"/>
            <a:ext cx="540000" cy="442800"/>
          </a:xfrm>
          <a:prstGeom prst="rect">
            <a:avLst/>
          </a:prstGeom>
        </p:spPr>
      </p:pic>
      <p:sp>
        <p:nvSpPr>
          <p:cNvPr id="94" name="TextBox 8"/>
          <p:cNvSpPr txBox="1">
            <a:spLocks noChangeArrowheads="1"/>
          </p:cNvSpPr>
          <p:nvPr/>
        </p:nvSpPr>
        <p:spPr bwMode="auto">
          <a:xfrm>
            <a:off x="10913665" y="3863817"/>
            <a:ext cx="7136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ctr" latinLnBrk="0" hangingPunct="1">
              <a:lnSpc>
                <a:spcPct val="100000"/>
              </a:lnSpc>
              <a:spcBef>
                <a:spcPts val="0"/>
              </a:spcBef>
              <a:spcAft>
                <a:spcPts val="0"/>
              </a:spcAft>
              <a:buClrTx/>
              <a:buSzTx/>
              <a:buFontTx/>
              <a:buNone/>
              <a:tabLst/>
              <a:defRPr/>
            </a:pPr>
            <a:r>
              <a:rPr lang="en-US" sz="1400" noProof="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Server</a:t>
            </a:r>
          </a:p>
          <a:p>
            <a:pPr marL="0" marR="0" lvl="0" indent="0" algn="ctr" defTabSz="914400" eaLnBrk="1" fontAlgn="ctr" latinLnBrk="0" hangingPunct="1">
              <a:lnSpc>
                <a:spcPct val="100000"/>
              </a:lnSpc>
              <a:spcBef>
                <a:spcPts val="0"/>
              </a:spcBef>
              <a:spcAft>
                <a:spcPts val="0"/>
              </a:spcAft>
              <a:buClrTx/>
              <a:buSzTx/>
              <a:buFontTx/>
              <a:buNone/>
              <a:tabLst/>
              <a:defRPr/>
            </a:pPr>
            <a:r>
              <a:rPr lang="en-US" sz="1400" noProof="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2.3.4.5</a:t>
            </a:r>
          </a:p>
        </p:txBody>
      </p:sp>
      <p:grpSp>
        <p:nvGrpSpPr>
          <p:cNvPr id="96" name="组合 95"/>
          <p:cNvGrpSpPr/>
          <p:nvPr/>
        </p:nvGrpSpPr>
        <p:grpSpPr>
          <a:xfrm>
            <a:off x="9873313" y="3463890"/>
            <a:ext cx="751638" cy="392903"/>
            <a:chOff x="8133063" y="1699504"/>
            <a:chExt cx="751638" cy="392903"/>
          </a:xfrm>
        </p:grpSpPr>
        <p:sp>
          <p:nvSpPr>
            <p:cNvPr id="107"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8" name="矩形 107"/>
            <p:cNvSpPr/>
            <p:nvPr/>
          </p:nvSpPr>
          <p:spPr>
            <a:xfrm>
              <a:off x="8298787" y="1779718"/>
              <a:ext cx="43473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ISP</a:t>
              </a:r>
            </a:p>
          </p:txBody>
        </p:sp>
      </p:grpSp>
      <p:cxnSp>
        <p:nvCxnSpPr>
          <p:cNvPr id="110" name="直接连接符 109"/>
          <p:cNvCxnSpPr/>
          <p:nvPr/>
        </p:nvCxnSpPr>
        <p:spPr bwMode="auto">
          <a:xfrm>
            <a:off x="4656105" y="3653582"/>
            <a:ext cx="140645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1" name="直接连接符 110"/>
          <p:cNvCxnSpPr>
            <a:stCxn id="57" idx="3"/>
            <a:endCxn id="115" idx="1"/>
          </p:cNvCxnSpPr>
          <p:nvPr/>
        </p:nvCxnSpPr>
        <p:spPr bwMode="auto">
          <a:xfrm>
            <a:off x="2195605" y="3659667"/>
            <a:ext cx="1920500" cy="0"/>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12" name="矩形 111"/>
          <p:cNvSpPr/>
          <p:nvPr/>
        </p:nvSpPr>
        <p:spPr>
          <a:xfrm>
            <a:off x="3287350" y="3365340"/>
            <a:ext cx="931627"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GE 0/0/1</a:t>
            </a:r>
          </a:p>
        </p:txBody>
      </p:sp>
      <p:sp>
        <p:nvSpPr>
          <p:cNvPr id="113" name="TextBox 8"/>
          <p:cNvSpPr txBox="1">
            <a:spLocks noChangeArrowheads="1"/>
          </p:cNvSpPr>
          <p:nvPr/>
        </p:nvSpPr>
        <p:spPr bwMode="auto">
          <a:xfrm>
            <a:off x="4080306" y="3138122"/>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lnSpc>
                <a:spcPct val="100000"/>
              </a:lnSpc>
              <a:spcBef>
                <a:spcPts val="0"/>
              </a:spcBef>
              <a:spcAft>
                <a:spcPts val="0"/>
              </a:spcAft>
              <a:buClrTx/>
              <a:buSzTx/>
              <a:buFontTx/>
              <a:buNone/>
              <a:tabLst/>
              <a:defRPr/>
            </a:pPr>
            <a:r>
              <a:rPr 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a:t>
            </a:r>
            <a:r>
              <a:rPr kumimoji="0" lang="en-US" sz="1400" b="1" i="0" u="none" strike="noStrike" cap="none" normalizeH="0" baseline="0" noProof="0">
                <a:ln>
                  <a:noFill/>
                </a:ln>
                <a:solidFill>
                  <a:prstClr val="black"/>
                </a:solidFill>
                <a:uLnTx/>
                <a:uFillTx/>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114" name="矩形 113"/>
          <p:cNvSpPr/>
          <p:nvPr/>
        </p:nvSpPr>
        <p:spPr>
          <a:xfrm>
            <a:off x="4531043" y="3653285"/>
            <a:ext cx="1044116" cy="307777"/>
          </a:xfrm>
          <a:prstGeom prst="rect">
            <a:avLst/>
          </a:prstGeom>
        </p:spPr>
        <p:txBody>
          <a:bodyPr wrap="square">
            <a:noAutofit/>
          </a:bodyPr>
          <a:lstStyle/>
          <a:p>
            <a:pPr algn="r" fontAlgn="ctr"/>
            <a:r>
              <a:rPr lang="en-US"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0/0/24</a:t>
            </a:r>
          </a:p>
        </p:txBody>
      </p:sp>
      <p:pic>
        <p:nvPicPr>
          <p:cNvPr id="115" name="图片 114" descr="接入交换机.png">
            <a:extLst>
              <a:ext uri="{FF2B5EF4-FFF2-40B4-BE49-F238E27FC236}">
                <a16:creationId xmlns:a16="http://schemas.microsoft.com/office/drawing/2014/main" xmlns="" id="{A4EEA780-3CE8-4340-83D8-A49BC7227950}"/>
              </a:ext>
            </a:extLst>
          </p:cNvPr>
          <p:cNvPicPr>
            <a:picLocks noChangeAspect="1"/>
          </p:cNvPicPr>
          <p:nvPr/>
        </p:nvPicPr>
        <p:blipFill>
          <a:blip r:embed="rId6" cstate="print"/>
          <a:stretch>
            <a:fillRect/>
          </a:stretch>
        </p:blipFill>
        <p:spPr>
          <a:xfrm>
            <a:off x="4116105" y="3438758"/>
            <a:ext cx="540000" cy="441818"/>
          </a:xfrm>
          <a:prstGeom prst="rect">
            <a:avLst/>
          </a:prstGeom>
        </p:spPr>
      </p:pic>
      <p:sp>
        <p:nvSpPr>
          <p:cNvPr id="45" name="矩形 44"/>
          <p:cNvSpPr/>
          <p:nvPr/>
        </p:nvSpPr>
        <p:spPr>
          <a:xfrm>
            <a:off x="9069338" y="3653582"/>
            <a:ext cx="1179967" cy="307777"/>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1.2.3.4</a:t>
            </a:r>
          </a:p>
        </p:txBody>
      </p:sp>
      <p:sp>
        <p:nvSpPr>
          <p:cNvPr id="40" name="Right Arrow 157"/>
          <p:cNvSpPr/>
          <p:nvPr/>
        </p:nvSpPr>
        <p:spPr>
          <a:xfrm rot="7795213">
            <a:off x="5567887" y="3869961"/>
            <a:ext cx="358041" cy="197035"/>
          </a:xfrm>
          <a:prstGeom prst="rightArrow">
            <a:avLst>
              <a:gd name="adj1" fmla="val 40000"/>
              <a:gd name="adj2" fmla="val 50000"/>
            </a:avLst>
          </a:prstGeom>
          <a:gradFill flip="none" rotWithShape="1">
            <a:gsLst>
              <a:gs pos="15000">
                <a:srgbClr val="1AABE2">
                  <a:lumMod val="5000"/>
                  <a:lumOff val="95000"/>
                  <a:alpha val="0"/>
                </a:srgbClr>
              </a:gs>
              <a:gs pos="81000">
                <a:srgbClr val="99DFF9"/>
              </a:gs>
            </a:gsLst>
            <a:lin ang="0" scaled="1"/>
            <a:tileRect/>
          </a:gradFill>
          <a:ln w="15875" cap="flat" cmpd="sng" algn="ctr">
            <a:gradFill flip="none" rotWithShape="1">
              <a:gsLst>
                <a:gs pos="0">
                  <a:srgbClr val="1AABE2">
                    <a:lumMod val="5000"/>
                    <a:lumOff val="95000"/>
                  </a:srgbClr>
                </a:gs>
                <a:gs pos="100000">
                  <a:srgbClr val="00B0F0"/>
                </a:gs>
              </a:gsLst>
              <a:lin ang="0" scaled="1"/>
              <a:tileRect/>
            </a:gra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endParaRPr>
          </a:p>
        </p:txBody>
      </p:sp>
      <p:sp>
        <p:nvSpPr>
          <p:cNvPr id="47" name="TextBox 8"/>
          <p:cNvSpPr txBox="1">
            <a:spLocks noChangeArrowheads="1"/>
          </p:cNvSpPr>
          <p:nvPr/>
        </p:nvSpPr>
        <p:spPr bwMode="auto">
          <a:xfrm>
            <a:off x="6017049" y="3138122"/>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lnSpc>
                <a:spcPct val="100000"/>
              </a:lnSpc>
              <a:spcBef>
                <a:spcPts val="0"/>
              </a:spcBef>
              <a:spcAft>
                <a:spcPts val="0"/>
              </a:spcAft>
              <a:buClrTx/>
              <a:buSzTx/>
              <a:buFontTx/>
              <a:buNone/>
              <a:tabLst/>
              <a:defRPr/>
            </a:pPr>
            <a:r>
              <a:rPr 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p>
        </p:txBody>
      </p:sp>
      <p:grpSp>
        <p:nvGrpSpPr>
          <p:cNvPr id="41" name="组合 40"/>
          <p:cNvGrpSpPr/>
          <p:nvPr/>
        </p:nvGrpSpPr>
        <p:grpSpPr>
          <a:xfrm>
            <a:off x="8383895" y="46870"/>
            <a:ext cx="3655705" cy="349200"/>
            <a:chOff x="7812395" y="283304"/>
            <a:chExt cx="3655705" cy="349200"/>
          </a:xfrm>
        </p:grpSpPr>
        <p:sp>
          <p:nvSpPr>
            <p:cNvPr id="42" name="燕尾形 41"/>
            <p:cNvSpPr/>
            <p:nvPr/>
          </p:nvSpPr>
          <p:spPr bwMode="auto">
            <a:xfrm>
              <a:off x="7812395" y="283304"/>
              <a:ext cx="1260000" cy="3492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fontAlgn="ctr">
                <a:lnSpc>
                  <a:spcPct val="90000"/>
                </a:lnSpc>
              </a:pPr>
              <a:r>
                <a:rPr lang="en-US" sz="1100" dirty="0">
                  <a:latin typeface="Huawei Sans" panose="020C0503030203020204" pitchFamily="34" charset="0"/>
                  <a:ea typeface="方正兰亭黑简体" panose="02000000000000000000" pitchFamily="2" charset="-122"/>
                  <a:sym typeface="Huawei Sans" panose="020C0503030203020204" pitchFamily="34" charset="0"/>
                </a:rPr>
                <a:t>Network Topology</a:t>
              </a:r>
            </a:p>
          </p:txBody>
        </p:sp>
        <p:sp>
          <p:nvSpPr>
            <p:cNvPr id="43" name="燕尾形 42"/>
            <p:cNvSpPr/>
            <p:nvPr/>
          </p:nvSpPr>
          <p:spPr bwMode="auto">
            <a:xfrm>
              <a:off x="8923340" y="283304"/>
              <a:ext cx="1260000" cy="3492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fontAlgn="ctr">
                <a:lnSpc>
                  <a:spcPct val="90000"/>
                </a:lnSpc>
                <a:spcBef>
                  <a:spcPts val="0"/>
                </a:spcBef>
              </a:pPr>
              <a:r>
                <a:rPr lang="en-US" sz="1100" dirty="0">
                  <a:latin typeface="Huawei Sans" panose="020C0503030203020204" pitchFamily="34" charset="0"/>
                  <a:ea typeface="方正兰亭黑简体" panose="02000000000000000000" pitchFamily="2" charset="-122"/>
                  <a:sym typeface="Huawei Sans" panose="020C0503030203020204" pitchFamily="34" charset="0"/>
                </a:rPr>
                <a:t>Logical Connection</a:t>
              </a:r>
            </a:p>
          </p:txBody>
        </p:sp>
        <p:sp>
          <p:nvSpPr>
            <p:cNvPr id="44" name="燕尾形 43"/>
            <p:cNvSpPr/>
            <p:nvPr/>
          </p:nvSpPr>
          <p:spPr bwMode="auto">
            <a:xfrm>
              <a:off x="10034285" y="283304"/>
              <a:ext cx="1433815" cy="3492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fontAlgn="ctr">
                <a:lnSpc>
                  <a:spcPct val="90000"/>
                </a:lnSpc>
              </a:pPr>
              <a:r>
                <a:rPr lang="en-US" sz="11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Communication Process</a:t>
              </a:r>
            </a:p>
          </p:txBody>
        </p:sp>
      </p:grpSp>
      <p:sp>
        <p:nvSpPr>
          <p:cNvPr id="52" name="圆角矩形 51"/>
          <p:cNvSpPr/>
          <p:nvPr/>
        </p:nvSpPr>
        <p:spPr>
          <a:xfrm>
            <a:off x="5251603" y="1395238"/>
            <a:ext cx="2100800" cy="665083"/>
          </a:xfrm>
          <a:prstGeom prst="roundRect">
            <a:avLst>
              <a:gd name="adj" fmla="val 5520"/>
            </a:avLst>
          </a:prstGeom>
          <a:solidFill>
            <a:srgbClr val="00B0F0">
              <a:alpha val="5000"/>
            </a:srgbClr>
          </a:solidFill>
          <a:ln>
            <a:solidFill>
              <a:srgbClr val="99DFF9"/>
            </a:solidFill>
          </a:ln>
        </p:spPr>
        <p:txBody>
          <a:bodyPr wrap="square">
            <a:noAutofit/>
          </a:bodyPr>
          <a:lstStyle/>
          <a:p>
            <a:pPr fontAlgn="ctr"/>
            <a:r>
              <a:rPr lang="en-US" sz="1200" b="1">
                <a:latin typeface="Huawei Sans" panose="020C0503030203020204" pitchFamily="34" charset="0"/>
                <a:ea typeface="方正兰亭黑简体" panose="02000000000000000000" pitchFamily="2" charset="-122"/>
                <a:sym typeface="Huawei Sans" panose="020C0503030203020204" pitchFamily="34" charset="0"/>
              </a:rPr>
              <a:t>VLANIF 10 </a:t>
            </a:r>
          </a:p>
          <a:p>
            <a:pP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IP: 192.168.10.254/24</a:t>
            </a:r>
          </a:p>
          <a:p>
            <a:pPr fontAlgn="ctr"/>
            <a:r>
              <a:rPr lang="en-US" sz="12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 MAC2</a:t>
            </a:r>
          </a:p>
        </p:txBody>
      </p:sp>
      <p:sp>
        <p:nvSpPr>
          <p:cNvPr id="54" name="圆角矩形 53"/>
          <p:cNvSpPr/>
          <p:nvPr/>
        </p:nvSpPr>
        <p:spPr>
          <a:xfrm>
            <a:off x="5251603" y="2100426"/>
            <a:ext cx="2100800" cy="665083"/>
          </a:xfrm>
          <a:prstGeom prst="roundRect">
            <a:avLst>
              <a:gd name="adj" fmla="val 5520"/>
            </a:avLst>
          </a:prstGeom>
          <a:solidFill>
            <a:srgbClr val="00B0F0">
              <a:alpha val="5000"/>
            </a:srgbClr>
          </a:solidFill>
          <a:ln>
            <a:solidFill>
              <a:srgbClr val="99DFF9"/>
            </a:solidFill>
          </a:ln>
        </p:spPr>
        <p:txBody>
          <a:bodyPr wrap="square">
            <a:noAutofit/>
          </a:bodyPr>
          <a:lstStyle/>
          <a:p>
            <a:pPr fontAlgn="ctr"/>
            <a:r>
              <a:rPr lang="en-US" sz="1200" b="1" dirty="0">
                <a:latin typeface="Huawei Sans" panose="020C0503030203020204" pitchFamily="34" charset="0"/>
                <a:ea typeface="方正兰亭黑简体" panose="02000000000000000000" pitchFamily="2" charset="-122"/>
                <a:sym typeface="Huawei Sans" panose="020C0503030203020204" pitchFamily="34" charset="0"/>
              </a:rPr>
              <a:t>VLANIF 30 </a:t>
            </a:r>
          </a:p>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IP: 192.168.30.1/24</a:t>
            </a:r>
          </a:p>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MAC: MAC2</a:t>
            </a:r>
          </a:p>
        </p:txBody>
      </p:sp>
      <p:sp>
        <p:nvSpPr>
          <p:cNvPr id="55" name="等腰三角形 54"/>
          <p:cNvSpPr/>
          <p:nvPr/>
        </p:nvSpPr>
        <p:spPr>
          <a:xfrm flipV="1">
            <a:off x="5185732" y="2822650"/>
            <a:ext cx="2260097" cy="323436"/>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noAutofit/>
          </a:bodyPr>
          <a:lstStyle/>
          <a:p>
            <a:pPr algn="ctr" defTabSz="914400" fontAlgn="ctr">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57" name="图片 56" descr="PC.png"/>
          <p:cNvPicPr>
            <a:picLocks noChangeAspect="1"/>
          </p:cNvPicPr>
          <p:nvPr/>
        </p:nvPicPr>
        <p:blipFill>
          <a:blip r:embed="rId7" cstate="print"/>
          <a:stretch>
            <a:fillRect/>
          </a:stretch>
        </p:blipFill>
        <p:spPr>
          <a:xfrm>
            <a:off x="1656542" y="3452667"/>
            <a:ext cx="539063" cy="414000"/>
          </a:xfrm>
          <a:prstGeom prst="rect">
            <a:avLst/>
          </a:prstGeom>
        </p:spPr>
      </p:pic>
      <p:sp>
        <p:nvSpPr>
          <p:cNvPr id="62" name="矩形 61"/>
          <p:cNvSpPr/>
          <p:nvPr/>
        </p:nvSpPr>
        <p:spPr>
          <a:xfrm>
            <a:off x="1528151" y="3835844"/>
            <a:ext cx="824264" cy="276999"/>
          </a:xfrm>
          <a:prstGeom prst="rect">
            <a:avLst/>
          </a:prstGeom>
        </p:spPr>
        <p:txBody>
          <a:bodyPr wrap="square">
            <a:noAutofit/>
          </a:bodyPr>
          <a:lstStyle/>
          <a:p>
            <a:pPr algn="ctr" defTabSz="914400" fontAlgn="ctr">
              <a:spcBef>
                <a:spcPct val="0"/>
              </a:spcBef>
              <a:spcAft>
                <a:spcPct val="0"/>
              </a:spcAft>
            </a:pPr>
            <a:r>
              <a:rPr lang="en-US" sz="1200" b="1">
                <a:latin typeface="Huawei Sans" panose="020C0503030203020204" pitchFamily="34" charset="0"/>
                <a:ea typeface="方正兰亭黑简体" panose="02000000000000000000" pitchFamily="2" charset="-122"/>
                <a:sym typeface="Huawei Sans" panose="020C0503030203020204" pitchFamily="34" charset="0"/>
              </a:rPr>
              <a:t>VLAN 10</a:t>
            </a:r>
          </a:p>
        </p:txBody>
      </p:sp>
      <p:sp>
        <p:nvSpPr>
          <p:cNvPr id="63" name="TextBox 77"/>
          <p:cNvSpPr txBox="1"/>
          <p:nvPr/>
        </p:nvSpPr>
        <p:spPr bwMode="auto">
          <a:xfrm>
            <a:off x="827469" y="2488644"/>
            <a:ext cx="2225628" cy="669483"/>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defPPr>
              <a:defRPr lang="en-US"/>
            </a:defPPr>
            <a:lvl1pPr marR="0" indent="0" defTabSz="914400" fontAlgn="t">
              <a:lnSpc>
                <a:spcPct val="100000"/>
              </a:lnSpc>
              <a:spcBef>
                <a:spcPct val="0"/>
              </a:spcBef>
              <a:spcAft>
                <a:spcPct val="0"/>
              </a:spcAft>
              <a:buClrTx/>
              <a:buSzTx/>
              <a:buFontTx/>
              <a:buNone/>
              <a:tabLst/>
              <a:defRPr kumimoji="0" sz="1000" b="0" i="0" u="none" strike="noStrike" cap="none" normalizeH="0" baseline="0">
                <a:ln>
                  <a:noFill/>
                </a:ln>
                <a:effectLst/>
                <a:latin typeface="FrutigerNext LT Regular" pitchFamily="34" charset="0"/>
                <a:ea typeface="宋体" pitchFamily="2" charset="-122"/>
              </a:defRPr>
            </a:lvl1p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IP: 192.168.10.2/24</a:t>
            </a:r>
          </a:p>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Default gateway: 192.168.10.254</a:t>
            </a:r>
          </a:p>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MAC: MAC1</a:t>
            </a:r>
          </a:p>
          <a:p>
            <a:pPr algn="ctr" font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8635260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Communication Process (4)</a:t>
            </a:r>
            <a:endParaRPr lang="en-US">
              <a:sym typeface="Huawei Sans" panose="020C0503030203020204" pitchFamily="34" charset="0"/>
            </a:endParaRPr>
          </a:p>
        </p:txBody>
      </p:sp>
      <p:cxnSp>
        <p:nvCxnSpPr>
          <p:cNvPr id="85" name="直接连接符 84"/>
          <p:cNvCxnSpPr/>
          <p:nvPr/>
        </p:nvCxnSpPr>
        <p:spPr bwMode="auto">
          <a:xfrm flipH="1">
            <a:off x="6487948" y="4222616"/>
            <a:ext cx="796773"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graphicFrame>
        <p:nvGraphicFramePr>
          <p:cNvPr id="86" name="表格 85"/>
          <p:cNvGraphicFramePr>
            <a:graphicFrameLocks noGrp="1"/>
          </p:cNvGraphicFramePr>
          <p:nvPr>
            <p:extLst/>
          </p:nvPr>
        </p:nvGraphicFramePr>
        <p:xfrm>
          <a:off x="6487948" y="4587692"/>
          <a:ext cx="2321944" cy="1371600"/>
        </p:xfrm>
        <a:graphic>
          <a:graphicData uri="http://schemas.openxmlformats.org/drawingml/2006/table">
            <a:tbl>
              <a:tblPr firstRow="1" bandRow="1">
                <a:tableStyleId>{616DA210-FB5B-4158-B5E0-FEB733F419BA}</a:tableStyleId>
              </a:tblPr>
              <a:tblGrid>
                <a:gridCol w="2321944">
                  <a:extLst>
                    <a:ext uri="{9D8B030D-6E8A-4147-A177-3AD203B41FA5}">
                      <a16:colId xmlns="" xmlns:a16="http://schemas.microsoft.com/office/drawing/2014/main" val="20000"/>
                    </a:ext>
                  </a:extLst>
                </a:gridCol>
              </a:tblGrid>
              <a:tr h="264565">
                <a:tc>
                  <a:txBody>
                    <a:bodyPr/>
                    <a:lstStyle/>
                    <a:p>
                      <a:pPr marL="0" algn="ctr" defTabSz="914034" rtl="0" eaLnBrk="1" fontAlgn="ctr" latinLnBrk="0" hangingPunct="1"/>
                      <a:r>
                        <a:rPr lang="en-US" sz="1200" b="0" cap="none" dirty="0">
                          <a:ln>
                            <a:noFill/>
                          </a:ln>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rPr>
                        <a:t>Source MAC: </a:t>
                      </a:r>
                      <a:r>
                        <a:rPr lang="en-US" sz="1200" b="0" cap="none" dirty="0">
                          <a:ln>
                            <a:noFill/>
                          </a:ln>
                          <a:solidFill>
                            <a:srgbClr val="EC7061"/>
                          </a:solidFill>
                          <a:latin typeface="Huawei Sans" panose="020C0503030203020204" pitchFamily="34" charset="0"/>
                          <a:ea typeface="方正兰亭黑简体" panose="02000000000000000000" pitchFamily="2" charset="-122"/>
                          <a:cs typeface="+mn-cs"/>
                          <a:sym typeface="Huawei Sans" panose="020C0503030203020204" pitchFamily="34" charset="0"/>
                        </a:rPr>
                        <a:t>MAC2</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r h="264565">
                <a:tc>
                  <a:txBody>
                    <a:bodyPr/>
                    <a:lstStyle/>
                    <a:p>
                      <a:pPr marL="0" algn="ctr" defTabSz="914034" rtl="0" eaLnBrk="1" fontAlgn="ctr" latinLnBrk="0" hangingPunct="1"/>
                      <a:r>
                        <a:rPr lang="en-US" sz="1200" b="0" cap="none" dirty="0">
                          <a:ln>
                            <a:noFill/>
                          </a:ln>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rPr>
                        <a:t>Destination MAC: MAC3</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1"/>
                  </a:ext>
                </a:extLst>
              </a:tr>
              <a:tr h="264565">
                <a:tc>
                  <a:txBody>
                    <a:bodyPr/>
                    <a:lstStyle/>
                    <a:p>
                      <a:pPr algn="ctr" fontAlgn="ctr"/>
                      <a:r>
                        <a:rPr lang="en-US" sz="1200" b="0" cap="none">
                          <a:ln>
                            <a:noFill/>
                          </a:ln>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VLAN</a:t>
                      </a:r>
                      <a:r>
                        <a:rPr lang="en-US" sz="1200" b="0" cap="none" baseline="0">
                          <a:ln>
                            <a:noFill/>
                          </a:ln>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sz="1200" b="0" cap="none">
                          <a:ln>
                            <a:noFill/>
                          </a:ln>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tag: None</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2"/>
                  </a:ext>
                </a:extLst>
              </a:tr>
              <a:tr h="264565">
                <a:tc>
                  <a:txBody>
                    <a:bodyPr/>
                    <a:lstStyle/>
                    <a:p>
                      <a:pPr algn="ctr" fontAlgn="ctr"/>
                      <a:r>
                        <a:rPr lang="en-US" sz="1200" b="0" cap="none">
                          <a:ln>
                            <a:noFill/>
                          </a:ln>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Source IP: 192.168.10.2</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264565">
                <a:tc>
                  <a:txBody>
                    <a:bodyPr/>
                    <a:lstStyle/>
                    <a:p>
                      <a:pPr algn="ctr" fontAlgn="ctr"/>
                      <a:r>
                        <a:rPr lang="en-US" sz="1200" b="0" cap="none" dirty="0">
                          <a:ln>
                            <a:noFill/>
                          </a:ln>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Destination IP: 2.3.4.5</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bl>
          </a:graphicData>
        </a:graphic>
      </p:graphicFrame>
      <p:sp>
        <p:nvSpPr>
          <p:cNvPr id="90" name="圆角矩形 75"/>
          <p:cNvSpPr/>
          <p:nvPr/>
        </p:nvSpPr>
        <p:spPr>
          <a:xfrm>
            <a:off x="1862140" y="4932850"/>
            <a:ext cx="4233860" cy="295424"/>
          </a:xfrm>
          <a:prstGeom prst="roundRect">
            <a:avLst>
              <a:gd name="adj" fmla="val 10604"/>
            </a:avLst>
          </a:prstGeom>
          <a:solidFill>
            <a:srgbClr val="00B0F0"/>
          </a:solidFill>
          <a:ln>
            <a:noFill/>
          </a:ln>
        </p:spPr>
        <p:txBody>
          <a:bodyPr wrap="square" rtlCol="0" anchor="ctr" anchorCtr="0">
            <a:noAutofit/>
          </a:bodyPr>
          <a:lstStyle/>
          <a:p>
            <a:pPr algn="ctr" fontAlgn="ctr"/>
            <a:r>
              <a:rPr lang="en-US" sz="1400" b="1">
                <a:solidFill>
                  <a:prstClr val="white"/>
                </a:solidFill>
                <a:latin typeface="Huawei Sans" panose="020C0503030203020204" pitchFamily="34" charset="0"/>
                <a:sym typeface="Huawei Sans" panose="020C0503030203020204" pitchFamily="34" charset="0"/>
              </a:rPr>
              <a:t>SW2 Processing</a:t>
            </a:r>
          </a:p>
        </p:txBody>
      </p:sp>
      <p:sp>
        <p:nvSpPr>
          <p:cNvPr id="91" name="圆角矩形 75"/>
          <p:cNvSpPr/>
          <p:nvPr/>
        </p:nvSpPr>
        <p:spPr>
          <a:xfrm>
            <a:off x="1862140" y="5262491"/>
            <a:ext cx="4233860" cy="1119259"/>
          </a:xfrm>
          <a:prstGeom prst="roundRect">
            <a:avLst>
              <a:gd name="adj" fmla="val 4852"/>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fontAlgn="ctr">
              <a:spcBef>
                <a:spcPts val="0"/>
              </a:spcBef>
              <a:spcAft>
                <a:spcPts val="600"/>
              </a:spcAft>
            </a:pPr>
            <a:r>
              <a:rPr lang="en-US" sz="11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After finding the MAC address corresponding to 192.168.30.2, SW2 replaces the source MAC address of the packet with the MAC address of VLANIF 30, and forwards the packet to the switching module. The switching module searches the MAC address table for the outbound interface and determines whether the packet carries a VLAN tag.</a:t>
            </a:r>
          </a:p>
          <a:p>
            <a:pPr algn="just" fontAlgn="ctr">
              <a:spcBef>
                <a:spcPts val="0"/>
              </a:spcBef>
              <a:spcAft>
                <a:spcPts val="600"/>
              </a:spcAft>
            </a:pPr>
            <a:endParaRPr lang="zh-CN" altLang="en-US" sz="11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98" name="表格 97"/>
          <p:cNvGraphicFramePr>
            <a:graphicFrameLocks noGrp="1"/>
          </p:cNvGraphicFramePr>
          <p:nvPr>
            <p:extLst/>
          </p:nvPr>
        </p:nvGraphicFramePr>
        <p:xfrm>
          <a:off x="1862139" y="4299759"/>
          <a:ext cx="4154909" cy="518496"/>
        </p:xfrm>
        <a:graphic>
          <a:graphicData uri="http://schemas.openxmlformats.org/drawingml/2006/table">
            <a:tbl>
              <a:tblPr/>
              <a:tblGrid>
                <a:gridCol w="1817469">
                  <a:extLst>
                    <a:ext uri="{9D8B030D-6E8A-4147-A177-3AD203B41FA5}">
                      <a16:colId xmlns="" xmlns:a16="http://schemas.microsoft.com/office/drawing/2014/main" val="20000"/>
                    </a:ext>
                  </a:extLst>
                </a:gridCol>
                <a:gridCol w="813261">
                  <a:extLst>
                    <a:ext uri="{9D8B030D-6E8A-4147-A177-3AD203B41FA5}">
                      <a16:colId xmlns="" xmlns:a16="http://schemas.microsoft.com/office/drawing/2014/main" val="20001"/>
                    </a:ext>
                  </a:extLst>
                </a:gridCol>
                <a:gridCol w="1524179">
                  <a:extLst>
                    <a:ext uri="{9D8B030D-6E8A-4147-A177-3AD203B41FA5}">
                      <a16:colId xmlns="" xmlns:a16="http://schemas.microsoft.com/office/drawing/2014/main" val="20002"/>
                    </a:ext>
                  </a:extLst>
                </a:gridCol>
              </a:tblGrid>
              <a:tr h="262219">
                <a:tc>
                  <a:txBody>
                    <a:bodyPr/>
                    <a:lstStyle/>
                    <a:p>
                      <a:pPr algn="ctr" fontAlgn="ctr"/>
                      <a:r>
                        <a:rPr 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Destination Network</a:t>
                      </a:r>
                    </a:p>
                  </a:txBody>
                  <a:tcPr marL="0" marR="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r>
                        <a:rPr lang="en-US" sz="1200" b="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MAC</a:t>
                      </a:r>
                    </a:p>
                  </a:txBody>
                  <a:tcPr marL="0" marR="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r>
                        <a:rPr lang="en-US" sz="1200" b="1">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Outbound Interface</a:t>
                      </a:r>
                    </a:p>
                  </a:txBody>
                  <a:tcPr marL="0" marR="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56277">
                <a:tc>
                  <a:txBody>
                    <a:bodyPr/>
                    <a:lstStyle/>
                    <a:p>
                      <a:pPr algn="ctr" fontAlgn="ctr"/>
                      <a:r>
                        <a:rPr lang="en-US" sz="120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192.168.30.2</a:t>
                      </a:r>
                    </a:p>
                  </a:txBody>
                  <a:tcPr marL="0" marR="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r>
                        <a:rPr lang="en-US" sz="1200" b="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MAC3</a:t>
                      </a:r>
                    </a:p>
                  </a:txBody>
                  <a:tcPr marL="0" marR="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r>
                        <a:rPr 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 0/0/2</a:t>
                      </a:r>
                    </a:p>
                  </a:txBody>
                  <a:tcPr marL="0" marR="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108" name="矩形 107"/>
          <p:cNvSpPr/>
          <p:nvPr/>
        </p:nvSpPr>
        <p:spPr>
          <a:xfrm>
            <a:off x="812625" y="4346167"/>
            <a:ext cx="1044116" cy="307777"/>
          </a:xfrm>
          <a:prstGeom prst="rect">
            <a:avLst/>
          </a:prstGeom>
        </p:spPr>
        <p:txBody>
          <a:bodyPr wrap="square">
            <a:noAutofit/>
          </a:bodyPr>
          <a:lstStyle/>
          <a:p>
            <a:pPr algn="r" fontAlgn="ctr"/>
            <a:r>
              <a:rPr lang="en-US"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ARP entry</a:t>
            </a:r>
          </a:p>
        </p:txBody>
      </p:sp>
      <p:cxnSp>
        <p:nvCxnSpPr>
          <p:cNvPr id="55" name="直接连接符 54"/>
          <p:cNvCxnSpPr>
            <a:endCxn id="61" idx="1"/>
          </p:cNvCxnSpPr>
          <p:nvPr/>
        </p:nvCxnSpPr>
        <p:spPr bwMode="auto">
          <a:xfrm>
            <a:off x="4656105" y="3653582"/>
            <a:ext cx="140645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6" name="直接连接符 55"/>
          <p:cNvCxnSpPr>
            <a:stCxn id="50" idx="3"/>
            <a:endCxn id="113" idx="1"/>
          </p:cNvCxnSpPr>
          <p:nvPr/>
        </p:nvCxnSpPr>
        <p:spPr bwMode="auto">
          <a:xfrm>
            <a:off x="2195605" y="3659667"/>
            <a:ext cx="1920500" cy="0"/>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7" name="矩形 56"/>
          <p:cNvSpPr/>
          <p:nvPr/>
        </p:nvSpPr>
        <p:spPr>
          <a:xfrm>
            <a:off x="3287350" y="3365340"/>
            <a:ext cx="931627"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GE 0/0/1</a:t>
            </a:r>
          </a:p>
        </p:txBody>
      </p:sp>
      <p:sp>
        <p:nvSpPr>
          <p:cNvPr id="59" name="矩形 58"/>
          <p:cNvSpPr/>
          <p:nvPr/>
        </p:nvSpPr>
        <p:spPr>
          <a:xfrm>
            <a:off x="4539835" y="3653285"/>
            <a:ext cx="1044116" cy="307777"/>
          </a:xfrm>
          <a:prstGeom prst="rect">
            <a:avLst/>
          </a:prstGeom>
        </p:spPr>
        <p:txBody>
          <a:bodyPr wrap="square">
            <a:noAutofit/>
          </a:bodyPr>
          <a:lstStyle/>
          <a:p>
            <a:pPr algn="r" fontAlgn="ctr"/>
            <a:r>
              <a:rPr lang="en-US"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0/0/24</a:t>
            </a:r>
          </a:p>
        </p:txBody>
      </p:sp>
      <p:pic>
        <p:nvPicPr>
          <p:cNvPr id="61" name="图片 60" descr="汇聚交换机.png"/>
          <p:cNvPicPr>
            <a:picLocks noChangeAspect="1"/>
          </p:cNvPicPr>
          <p:nvPr/>
        </p:nvPicPr>
        <p:blipFill>
          <a:blip r:embed="rId3" cstate="print"/>
          <a:stretch>
            <a:fillRect/>
          </a:stretch>
        </p:blipFill>
        <p:spPr>
          <a:xfrm>
            <a:off x="6062558" y="3432673"/>
            <a:ext cx="540000" cy="441818"/>
          </a:xfrm>
          <a:prstGeom prst="rect">
            <a:avLst/>
          </a:prstGeom>
        </p:spPr>
      </p:pic>
      <p:sp>
        <p:nvSpPr>
          <p:cNvPr id="62" name="矩形 61"/>
          <p:cNvSpPr/>
          <p:nvPr/>
        </p:nvSpPr>
        <p:spPr>
          <a:xfrm>
            <a:off x="5019105" y="3340481"/>
            <a:ext cx="1044116" cy="307777"/>
          </a:xfrm>
          <a:prstGeom prst="rect">
            <a:avLst/>
          </a:prstGeom>
        </p:spPr>
        <p:txBody>
          <a:bodyPr wrap="square">
            <a:noAutofit/>
          </a:bodyPr>
          <a:lstStyle/>
          <a:p>
            <a:pPr algn="r" fontAlgn="ctr"/>
            <a:r>
              <a:rPr lang="en-US" sz="140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0/0/1</a:t>
            </a:r>
          </a:p>
        </p:txBody>
      </p:sp>
      <p:pic>
        <p:nvPicPr>
          <p:cNvPr id="63"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8522232" y="3435471"/>
            <a:ext cx="541200" cy="442799"/>
          </a:xfrm>
          <a:prstGeom prst="rect">
            <a:avLst/>
          </a:prstGeom>
          <a:noFill/>
        </p:spPr>
      </p:pic>
      <p:cxnSp>
        <p:nvCxnSpPr>
          <p:cNvPr id="65" name="直接连接符 64"/>
          <p:cNvCxnSpPr>
            <a:stCxn id="61" idx="3"/>
            <a:endCxn id="63" idx="1"/>
          </p:cNvCxnSpPr>
          <p:nvPr/>
        </p:nvCxnSpPr>
        <p:spPr bwMode="auto">
          <a:xfrm>
            <a:off x="6602558" y="3653582"/>
            <a:ext cx="1919674" cy="328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9" name="TextBox 8"/>
          <p:cNvSpPr txBox="1">
            <a:spLocks noChangeArrowheads="1"/>
          </p:cNvSpPr>
          <p:nvPr/>
        </p:nvSpPr>
        <p:spPr bwMode="auto">
          <a:xfrm>
            <a:off x="8504464" y="2894511"/>
            <a:ext cx="5581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ctr" latinLnBrk="0" hangingPunct="1">
              <a:lnSpc>
                <a:spcPct val="100000"/>
              </a:lnSpc>
              <a:spcBef>
                <a:spcPts val="0"/>
              </a:spcBef>
              <a:spcAft>
                <a:spcPts val="0"/>
              </a:spcAft>
              <a:buClrTx/>
              <a:buSzTx/>
              <a:buFontTx/>
              <a:buNone/>
              <a:tabLst/>
              <a:defRPr/>
            </a:pPr>
            <a:r>
              <a:rPr 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R1</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cap="none" normalizeH="0" baseline="0" noProof="0">
                <a:ln>
                  <a:noFill/>
                </a:ln>
                <a:solidFill>
                  <a:prstClr val="black"/>
                </a:solidFill>
                <a:uLnTx/>
                <a:uFillTx/>
                <a:latin typeface="Huawei Sans" panose="020C0503030203020204" pitchFamily="34" charset="0"/>
                <a:ea typeface="方正兰亭黑简体" panose="02000000000000000000" pitchFamily="2" charset="-122"/>
                <a:sym typeface="Huawei Sans" panose="020C0503030203020204" pitchFamily="34" charset="0"/>
              </a:rPr>
              <a:t>NAT</a:t>
            </a:r>
          </a:p>
        </p:txBody>
      </p:sp>
      <p:sp>
        <p:nvSpPr>
          <p:cNvPr id="88" name="矩形 87"/>
          <p:cNvSpPr/>
          <p:nvPr/>
        </p:nvSpPr>
        <p:spPr>
          <a:xfrm>
            <a:off x="7284721" y="3653582"/>
            <a:ext cx="1237512" cy="738664"/>
          </a:xfrm>
          <a:prstGeom prst="rect">
            <a:avLst/>
          </a:prstGeom>
        </p:spPr>
        <p:txBody>
          <a:bodyPr wrap="square">
            <a:noAutofit/>
          </a:bodyPr>
          <a:lstStyle/>
          <a:p>
            <a:pPr algn="r" fontAlgn="ctr"/>
            <a:r>
              <a:rPr lang="en-US" sz="140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0/0/0</a:t>
            </a:r>
          </a:p>
          <a:p>
            <a:pPr algn="r" fontAlgn="ctr"/>
            <a:r>
              <a:rPr lang="en-US" sz="140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192.168.30.2</a:t>
            </a:r>
          </a:p>
          <a:p>
            <a:pPr algn="r" fontAlgn="ctr"/>
            <a:r>
              <a:rPr 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 MAC3</a:t>
            </a:r>
          </a:p>
        </p:txBody>
      </p:sp>
      <p:sp>
        <p:nvSpPr>
          <p:cNvPr id="89" name="矩形 88"/>
          <p:cNvSpPr/>
          <p:nvPr/>
        </p:nvSpPr>
        <p:spPr>
          <a:xfrm>
            <a:off x="6518171" y="3653583"/>
            <a:ext cx="1044116" cy="307777"/>
          </a:xfrm>
          <a:prstGeom prst="rect">
            <a:avLst/>
          </a:prstGeom>
        </p:spPr>
        <p:txBody>
          <a:bodyPr wrap="square">
            <a:noAutofit/>
          </a:bodyPr>
          <a:lstStyle/>
          <a:p>
            <a:pPr fontAlgn="ctr"/>
            <a:r>
              <a:rPr lang="en-US" sz="140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0/0/2</a:t>
            </a:r>
          </a:p>
        </p:txBody>
      </p:sp>
      <p:cxnSp>
        <p:nvCxnSpPr>
          <p:cNvPr id="94" name="直接连接符 93"/>
          <p:cNvCxnSpPr>
            <a:stCxn id="63" idx="3"/>
            <a:endCxn id="99" idx="1"/>
          </p:cNvCxnSpPr>
          <p:nvPr/>
        </p:nvCxnSpPr>
        <p:spPr bwMode="auto">
          <a:xfrm flipV="1">
            <a:off x="9063432" y="3656870"/>
            <a:ext cx="1937061"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9" name="图片 98"/>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11000493" y="3435470"/>
            <a:ext cx="540000" cy="442800"/>
          </a:xfrm>
          <a:prstGeom prst="rect">
            <a:avLst/>
          </a:prstGeom>
        </p:spPr>
      </p:pic>
      <p:sp>
        <p:nvSpPr>
          <p:cNvPr id="100" name="TextBox 8"/>
          <p:cNvSpPr txBox="1">
            <a:spLocks noChangeArrowheads="1"/>
          </p:cNvSpPr>
          <p:nvPr/>
        </p:nvSpPr>
        <p:spPr bwMode="auto">
          <a:xfrm>
            <a:off x="10913665" y="3863817"/>
            <a:ext cx="7136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ctr" latinLnBrk="0" hangingPunct="1">
              <a:lnSpc>
                <a:spcPct val="100000"/>
              </a:lnSpc>
              <a:spcBef>
                <a:spcPts val="0"/>
              </a:spcBef>
              <a:spcAft>
                <a:spcPts val="0"/>
              </a:spcAft>
              <a:buClrTx/>
              <a:buSzTx/>
              <a:buFontTx/>
              <a:buNone/>
              <a:tabLst/>
              <a:defRPr/>
            </a:pPr>
            <a:r>
              <a:rPr lang="en-US" sz="1400" noProof="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Server</a:t>
            </a:r>
          </a:p>
          <a:p>
            <a:pPr marL="0" marR="0" lvl="0" indent="0" algn="ctr" defTabSz="914400" eaLnBrk="1" fontAlgn="ctr" latinLnBrk="0" hangingPunct="1">
              <a:lnSpc>
                <a:spcPct val="100000"/>
              </a:lnSpc>
              <a:spcBef>
                <a:spcPts val="0"/>
              </a:spcBef>
              <a:spcAft>
                <a:spcPts val="0"/>
              </a:spcAft>
              <a:buClrTx/>
              <a:buSzTx/>
              <a:buFontTx/>
              <a:buNone/>
              <a:tabLst/>
              <a:defRPr/>
            </a:pPr>
            <a:r>
              <a:rPr lang="en-US" sz="1400" noProof="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2.3.4.5</a:t>
            </a:r>
          </a:p>
        </p:txBody>
      </p:sp>
      <p:grpSp>
        <p:nvGrpSpPr>
          <p:cNvPr id="110" name="组合 109"/>
          <p:cNvGrpSpPr/>
          <p:nvPr/>
        </p:nvGrpSpPr>
        <p:grpSpPr>
          <a:xfrm>
            <a:off x="9873313" y="3463890"/>
            <a:ext cx="751638" cy="392903"/>
            <a:chOff x="8133063" y="1699504"/>
            <a:chExt cx="751638" cy="392903"/>
          </a:xfrm>
        </p:grpSpPr>
        <p:sp>
          <p:nvSpPr>
            <p:cNvPr id="111"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2" name="矩形 111"/>
            <p:cNvSpPr/>
            <p:nvPr/>
          </p:nvSpPr>
          <p:spPr>
            <a:xfrm>
              <a:off x="8298787" y="1779718"/>
              <a:ext cx="43473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ISP</a:t>
              </a:r>
            </a:p>
          </p:txBody>
        </p:sp>
      </p:grpSp>
      <p:pic>
        <p:nvPicPr>
          <p:cNvPr id="113" name="图片 112" descr="接入交换机.png">
            <a:extLst>
              <a:ext uri="{FF2B5EF4-FFF2-40B4-BE49-F238E27FC236}">
                <a16:creationId xmlns:a16="http://schemas.microsoft.com/office/drawing/2014/main" xmlns="" id="{A4EEA780-3CE8-4340-83D8-A49BC7227950}"/>
              </a:ext>
            </a:extLst>
          </p:cNvPr>
          <p:cNvPicPr>
            <a:picLocks noChangeAspect="1"/>
          </p:cNvPicPr>
          <p:nvPr/>
        </p:nvPicPr>
        <p:blipFill>
          <a:blip r:embed="rId6" cstate="print"/>
          <a:stretch>
            <a:fillRect/>
          </a:stretch>
        </p:blipFill>
        <p:spPr>
          <a:xfrm>
            <a:off x="4116105" y="3438758"/>
            <a:ext cx="540000" cy="441818"/>
          </a:xfrm>
          <a:prstGeom prst="rect">
            <a:avLst/>
          </a:prstGeom>
        </p:spPr>
      </p:pic>
      <p:sp>
        <p:nvSpPr>
          <p:cNvPr id="43" name="矩形 42"/>
          <p:cNvSpPr/>
          <p:nvPr/>
        </p:nvSpPr>
        <p:spPr>
          <a:xfrm>
            <a:off x="9069338" y="3653582"/>
            <a:ext cx="1179967" cy="307777"/>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1.2.3.4</a:t>
            </a:r>
          </a:p>
        </p:txBody>
      </p:sp>
      <p:sp>
        <p:nvSpPr>
          <p:cNvPr id="68" name="梯形 2"/>
          <p:cNvSpPr/>
          <p:nvPr/>
        </p:nvSpPr>
        <p:spPr>
          <a:xfrm>
            <a:off x="6486044" y="4255875"/>
            <a:ext cx="1670780" cy="281084"/>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5053258"/>
              <a:gd name="connsiteY0" fmla="*/ 693176 h 734506"/>
              <a:gd name="connsiteX1" fmla="*/ 17716 w 5053258"/>
              <a:gd name="connsiteY1" fmla="*/ 7620 h 734506"/>
              <a:gd name="connsiteX2" fmla="*/ 1115200 w 5053258"/>
              <a:gd name="connsiteY2" fmla="*/ 0 h 734506"/>
              <a:gd name="connsiteX3" fmla="*/ 5053258 w 5053258"/>
              <a:gd name="connsiteY3" fmla="*/ 734506 h 734506"/>
              <a:gd name="connsiteX4" fmla="*/ 0 w 5053258"/>
              <a:gd name="connsiteY4" fmla="*/ 693176 h 73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258" h="734506">
                <a:moveTo>
                  <a:pt x="0" y="693176"/>
                </a:moveTo>
                <a:lnTo>
                  <a:pt x="17716" y="7620"/>
                </a:lnTo>
                <a:lnTo>
                  <a:pt x="1115200" y="0"/>
                </a:lnTo>
                <a:lnTo>
                  <a:pt x="5053258" y="734506"/>
                </a:lnTo>
                <a:lnTo>
                  <a:pt x="0" y="693176"/>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70" name="Right Arrow 157"/>
          <p:cNvSpPr/>
          <p:nvPr/>
        </p:nvSpPr>
        <p:spPr>
          <a:xfrm rot="7795213">
            <a:off x="5484353" y="3928402"/>
            <a:ext cx="358041" cy="197035"/>
          </a:xfrm>
          <a:prstGeom prst="rightArrow">
            <a:avLst>
              <a:gd name="adj1" fmla="val 40000"/>
              <a:gd name="adj2" fmla="val 50000"/>
            </a:avLst>
          </a:prstGeom>
          <a:gradFill flip="none" rotWithShape="1">
            <a:gsLst>
              <a:gs pos="15000">
                <a:srgbClr val="1AABE2">
                  <a:lumMod val="5000"/>
                  <a:lumOff val="95000"/>
                  <a:alpha val="0"/>
                </a:srgbClr>
              </a:gs>
              <a:gs pos="81000">
                <a:srgbClr val="99DFF9"/>
              </a:gs>
            </a:gsLst>
            <a:lin ang="0" scaled="1"/>
            <a:tileRect/>
          </a:gradFill>
          <a:ln w="15875" cap="flat" cmpd="sng" algn="ctr">
            <a:gradFill flip="none" rotWithShape="1">
              <a:gsLst>
                <a:gs pos="0">
                  <a:srgbClr val="1AABE2">
                    <a:lumMod val="5000"/>
                    <a:lumOff val="95000"/>
                  </a:srgbClr>
                </a:gs>
                <a:gs pos="100000">
                  <a:srgbClr val="00B0F0"/>
                </a:gs>
              </a:gsLst>
              <a:lin ang="0" scaled="1"/>
              <a:tileRect/>
            </a:gra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endParaRPr>
          </a:p>
        </p:txBody>
      </p:sp>
      <p:grpSp>
        <p:nvGrpSpPr>
          <p:cNvPr id="44" name="组合 43"/>
          <p:cNvGrpSpPr/>
          <p:nvPr/>
        </p:nvGrpSpPr>
        <p:grpSpPr>
          <a:xfrm>
            <a:off x="8383895" y="46870"/>
            <a:ext cx="3655705" cy="349200"/>
            <a:chOff x="7812395" y="283304"/>
            <a:chExt cx="3655705" cy="349200"/>
          </a:xfrm>
        </p:grpSpPr>
        <p:sp>
          <p:nvSpPr>
            <p:cNvPr id="45" name="燕尾形 44"/>
            <p:cNvSpPr/>
            <p:nvPr/>
          </p:nvSpPr>
          <p:spPr bwMode="auto">
            <a:xfrm>
              <a:off x="7812395" y="283304"/>
              <a:ext cx="1260000" cy="3492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fontAlgn="ctr">
                <a:lnSpc>
                  <a:spcPct val="90000"/>
                </a:lnSpc>
              </a:pPr>
              <a:r>
                <a:rPr lang="en-US" sz="1100" dirty="0">
                  <a:latin typeface="Huawei Sans" panose="020C0503030203020204" pitchFamily="34" charset="0"/>
                  <a:ea typeface="方正兰亭黑简体" panose="02000000000000000000" pitchFamily="2" charset="-122"/>
                  <a:sym typeface="Huawei Sans" panose="020C0503030203020204" pitchFamily="34" charset="0"/>
                </a:rPr>
                <a:t>Network Topology</a:t>
              </a:r>
            </a:p>
          </p:txBody>
        </p:sp>
        <p:sp>
          <p:nvSpPr>
            <p:cNvPr id="47" name="燕尾形 46"/>
            <p:cNvSpPr/>
            <p:nvPr/>
          </p:nvSpPr>
          <p:spPr bwMode="auto">
            <a:xfrm>
              <a:off x="8923340" y="283304"/>
              <a:ext cx="1260000" cy="3492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fontAlgn="ctr">
                <a:lnSpc>
                  <a:spcPct val="90000"/>
                </a:lnSpc>
                <a:spcBef>
                  <a:spcPts val="0"/>
                </a:spcBef>
              </a:pPr>
              <a:r>
                <a:rPr lang="en-US" sz="1100" dirty="0">
                  <a:latin typeface="Huawei Sans" panose="020C0503030203020204" pitchFamily="34" charset="0"/>
                  <a:ea typeface="方正兰亭黑简体" panose="02000000000000000000" pitchFamily="2" charset="-122"/>
                  <a:sym typeface="Huawei Sans" panose="020C0503030203020204" pitchFamily="34" charset="0"/>
                </a:rPr>
                <a:t>Logical Connection</a:t>
              </a:r>
            </a:p>
          </p:txBody>
        </p:sp>
        <p:sp>
          <p:nvSpPr>
            <p:cNvPr id="48" name="燕尾形 47"/>
            <p:cNvSpPr/>
            <p:nvPr/>
          </p:nvSpPr>
          <p:spPr bwMode="auto">
            <a:xfrm>
              <a:off x="10034285" y="283304"/>
              <a:ext cx="1433815" cy="3492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fontAlgn="ctr">
                <a:lnSpc>
                  <a:spcPct val="90000"/>
                </a:lnSpc>
              </a:pPr>
              <a:r>
                <a:rPr lang="en-US" sz="11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Communication Process</a:t>
              </a:r>
            </a:p>
          </p:txBody>
        </p:sp>
      </p:grpSp>
      <p:pic>
        <p:nvPicPr>
          <p:cNvPr id="50" name="图片 49" descr="PC.png"/>
          <p:cNvPicPr>
            <a:picLocks noChangeAspect="1"/>
          </p:cNvPicPr>
          <p:nvPr/>
        </p:nvPicPr>
        <p:blipFill>
          <a:blip r:embed="rId7" cstate="print"/>
          <a:stretch>
            <a:fillRect/>
          </a:stretch>
        </p:blipFill>
        <p:spPr>
          <a:xfrm>
            <a:off x="1656542" y="3452667"/>
            <a:ext cx="539063" cy="414000"/>
          </a:xfrm>
          <a:prstGeom prst="rect">
            <a:avLst/>
          </a:prstGeom>
        </p:spPr>
      </p:pic>
      <p:sp>
        <p:nvSpPr>
          <p:cNvPr id="54" name="矩形 53"/>
          <p:cNvSpPr/>
          <p:nvPr/>
        </p:nvSpPr>
        <p:spPr>
          <a:xfrm>
            <a:off x="1528151" y="3835844"/>
            <a:ext cx="824264" cy="276999"/>
          </a:xfrm>
          <a:prstGeom prst="rect">
            <a:avLst/>
          </a:prstGeom>
        </p:spPr>
        <p:txBody>
          <a:bodyPr wrap="square">
            <a:noAutofit/>
          </a:bodyPr>
          <a:lstStyle/>
          <a:p>
            <a:pPr algn="ctr" defTabSz="914400" fontAlgn="ctr">
              <a:spcBef>
                <a:spcPct val="0"/>
              </a:spcBef>
              <a:spcAft>
                <a:spcPct val="0"/>
              </a:spcAft>
            </a:pPr>
            <a:r>
              <a:rPr lang="en-US" sz="1200" b="1">
                <a:latin typeface="Huawei Sans" panose="020C0503030203020204" pitchFamily="34" charset="0"/>
                <a:ea typeface="方正兰亭黑简体" panose="02000000000000000000" pitchFamily="2" charset="-122"/>
                <a:sym typeface="Huawei Sans" panose="020C0503030203020204" pitchFamily="34" charset="0"/>
              </a:rPr>
              <a:t>VLAN 10</a:t>
            </a:r>
          </a:p>
        </p:txBody>
      </p:sp>
      <p:sp>
        <p:nvSpPr>
          <p:cNvPr id="60" name="TextBox 77"/>
          <p:cNvSpPr txBox="1"/>
          <p:nvPr/>
        </p:nvSpPr>
        <p:spPr bwMode="auto">
          <a:xfrm>
            <a:off x="827469" y="2488644"/>
            <a:ext cx="2225628" cy="669483"/>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defPPr>
              <a:defRPr lang="en-US"/>
            </a:defPPr>
            <a:lvl1pPr marR="0" indent="0" defTabSz="914400" fontAlgn="t">
              <a:lnSpc>
                <a:spcPct val="100000"/>
              </a:lnSpc>
              <a:spcBef>
                <a:spcPct val="0"/>
              </a:spcBef>
              <a:spcAft>
                <a:spcPct val="0"/>
              </a:spcAft>
              <a:buClrTx/>
              <a:buSzTx/>
              <a:buFontTx/>
              <a:buNone/>
              <a:tabLst/>
              <a:defRPr kumimoji="0" sz="1000" b="0" i="0" u="none" strike="noStrike" cap="none" normalizeH="0" baseline="0">
                <a:ln>
                  <a:noFill/>
                </a:ln>
                <a:effectLst/>
                <a:latin typeface="FrutigerNext LT Regular" pitchFamily="34" charset="0"/>
                <a:ea typeface="宋体" pitchFamily="2" charset="-122"/>
              </a:defRPr>
            </a:lvl1p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IP: 192.168.10.2/24</a:t>
            </a:r>
          </a:p>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Default gateway: 192.168.10.254</a:t>
            </a:r>
          </a:p>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MAC: MAC1</a:t>
            </a:r>
          </a:p>
          <a:p>
            <a:pPr algn="ctr" font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TextBox 8"/>
          <p:cNvSpPr txBox="1">
            <a:spLocks noChangeArrowheads="1"/>
          </p:cNvSpPr>
          <p:nvPr/>
        </p:nvSpPr>
        <p:spPr bwMode="auto">
          <a:xfrm>
            <a:off x="4080306" y="3138122"/>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lnSpc>
                <a:spcPct val="100000"/>
              </a:lnSpc>
              <a:spcBef>
                <a:spcPts val="0"/>
              </a:spcBef>
              <a:spcAft>
                <a:spcPts val="0"/>
              </a:spcAft>
              <a:buClrTx/>
              <a:buSzTx/>
              <a:buFontTx/>
              <a:buNone/>
              <a:tabLst/>
              <a:defRPr/>
            </a:pPr>
            <a:r>
              <a:rPr 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a:t>
            </a:r>
            <a:r>
              <a:rPr kumimoji="0" lang="en-US" sz="1400" b="1" i="0" u="none" strike="noStrike" cap="none" normalizeH="0" baseline="0" noProof="0">
                <a:ln>
                  <a:noFill/>
                </a:ln>
                <a:solidFill>
                  <a:prstClr val="black"/>
                </a:solidFill>
                <a:uLnTx/>
                <a:uFillTx/>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66" name="TextBox 8"/>
          <p:cNvSpPr txBox="1">
            <a:spLocks noChangeArrowheads="1"/>
          </p:cNvSpPr>
          <p:nvPr/>
        </p:nvSpPr>
        <p:spPr bwMode="auto">
          <a:xfrm>
            <a:off x="6017049" y="3138122"/>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lnSpc>
                <a:spcPct val="100000"/>
              </a:lnSpc>
              <a:spcBef>
                <a:spcPts val="0"/>
              </a:spcBef>
              <a:spcAft>
                <a:spcPts val="0"/>
              </a:spcAft>
              <a:buClrTx/>
              <a:buSzTx/>
              <a:buFontTx/>
              <a:buNone/>
              <a:tabLst/>
              <a:defRPr/>
            </a:pPr>
            <a:r>
              <a:rPr 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p>
        </p:txBody>
      </p:sp>
      <p:sp>
        <p:nvSpPr>
          <p:cNvPr id="67" name="圆角矩形 66"/>
          <p:cNvSpPr/>
          <p:nvPr/>
        </p:nvSpPr>
        <p:spPr>
          <a:xfrm>
            <a:off x="5251603" y="1395238"/>
            <a:ext cx="2100800" cy="665083"/>
          </a:xfrm>
          <a:prstGeom prst="roundRect">
            <a:avLst>
              <a:gd name="adj" fmla="val 5520"/>
            </a:avLst>
          </a:prstGeom>
          <a:solidFill>
            <a:srgbClr val="00B0F0">
              <a:alpha val="5000"/>
            </a:srgbClr>
          </a:solidFill>
          <a:ln>
            <a:solidFill>
              <a:srgbClr val="99DFF9"/>
            </a:solidFill>
          </a:ln>
        </p:spPr>
        <p:txBody>
          <a:bodyPr wrap="square">
            <a:noAutofit/>
          </a:bodyPr>
          <a:lstStyle/>
          <a:p>
            <a:pPr fontAlgn="ctr"/>
            <a:r>
              <a:rPr lang="en-US" sz="1200" b="1">
                <a:latin typeface="Huawei Sans" panose="020C0503030203020204" pitchFamily="34" charset="0"/>
                <a:ea typeface="方正兰亭黑简体" panose="02000000000000000000" pitchFamily="2" charset="-122"/>
                <a:sym typeface="Huawei Sans" panose="020C0503030203020204" pitchFamily="34" charset="0"/>
              </a:rPr>
              <a:t>VLANIF 10 </a:t>
            </a:r>
          </a:p>
          <a:p>
            <a:pP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IP: 192.168.10.254/24</a:t>
            </a:r>
          </a:p>
          <a:p>
            <a:pPr fontAlgn="ctr"/>
            <a:r>
              <a:rPr lang="en-US" sz="12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 MAC2</a:t>
            </a:r>
          </a:p>
        </p:txBody>
      </p:sp>
      <p:sp>
        <p:nvSpPr>
          <p:cNvPr id="71" name="圆角矩形 70"/>
          <p:cNvSpPr/>
          <p:nvPr/>
        </p:nvSpPr>
        <p:spPr>
          <a:xfrm>
            <a:off x="5251603" y="2100426"/>
            <a:ext cx="2100800" cy="665083"/>
          </a:xfrm>
          <a:prstGeom prst="roundRect">
            <a:avLst>
              <a:gd name="adj" fmla="val 5520"/>
            </a:avLst>
          </a:prstGeom>
          <a:solidFill>
            <a:srgbClr val="00B0F0">
              <a:alpha val="5000"/>
            </a:srgbClr>
          </a:solidFill>
          <a:ln>
            <a:solidFill>
              <a:srgbClr val="99DFF9"/>
            </a:solidFill>
          </a:ln>
        </p:spPr>
        <p:txBody>
          <a:bodyPr wrap="square">
            <a:noAutofit/>
          </a:bodyPr>
          <a:lstStyle/>
          <a:p>
            <a:pPr fontAlgn="ctr"/>
            <a:r>
              <a:rPr lang="en-US" sz="1200" b="1" dirty="0">
                <a:latin typeface="Huawei Sans" panose="020C0503030203020204" pitchFamily="34" charset="0"/>
                <a:ea typeface="方正兰亭黑简体" panose="02000000000000000000" pitchFamily="2" charset="-122"/>
                <a:sym typeface="Huawei Sans" panose="020C0503030203020204" pitchFamily="34" charset="0"/>
              </a:rPr>
              <a:t>VLANIF 30 </a:t>
            </a:r>
          </a:p>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IP: 192.168.30.1/24</a:t>
            </a:r>
          </a:p>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MAC: MAC2</a:t>
            </a:r>
          </a:p>
        </p:txBody>
      </p:sp>
      <p:sp>
        <p:nvSpPr>
          <p:cNvPr id="75" name="等腰三角形 74"/>
          <p:cNvSpPr/>
          <p:nvPr/>
        </p:nvSpPr>
        <p:spPr>
          <a:xfrm flipV="1">
            <a:off x="5185732" y="2822650"/>
            <a:ext cx="2260097" cy="323436"/>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noAutofit/>
          </a:bodyPr>
          <a:lstStyle/>
          <a:p>
            <a:pPr algn="ctr" defTabSz="914400" fontAlgn="ctr">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057125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Communication Process (5)</a:t>
            </a:r>
            <a:endParaRPr lang="en-US">
              <a:sym typeface="Huawei Sans" panose="020C0503030203020204" pitchFamily="34" charset="0"/>
            </a:endParaRPr>
          </a:p>
        </p:txBody>
      </p:sp>
      <p:cxnSp>
        <p:nvCxnSpPr>
          <p:cNvPr id="83" name="直接连接符 82"/>
          <p:cNvCxnSpPr/>
          <p:nvPr/>
        </p:nvCxnSpPr>
        <p:spPr bwMode="auto">
          <a:xfrm flipH="1">
            <a:off x="9063333" y="4140108"/>
            <a:ext cx="796773"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graphicFrame>
        <p:nvGraphicFramePr>
          <p:cNvPr id="84" name="表格 83"/>
          <p:cNvGraphicFramePr>
            <a:graphicFrameLocks noGrp="1"/>
          </p:cNvGraphicFramePr>
          <p:nvPr>
            <p:extLst/>
          </p:nvPr>
        </p:nvGraphicFramePr>
        <p:xfrm>
          <a:off x="9111541" y="4587568"/>
          <a:ext cx="1975559" cy="548640"/>
        </p:xfrm>
        <a:graphic>
          <a:graphicData uri="http://schemas.openxmlformats.org/drawingml/2006/table">
            <a:tbl>
              <a:tblPr firstRow="1" bandRow="1">
                <a:tableStyleId>{616DA210-FB5B-4158-B5E0-FEB733F419BA}</a:tableStyleId>
              </a:tblPr>
              <a:tblGrid>
                <a:gridCol w="1975559">
                  <a:extLst>
                    <a:ext uri="{9D8B030D-6E8A-4147-A177-3AD203B41FA5}">
                      <a16:colId xmlns="" xmlns:a16="http://schemas.microsoft.com/office/drawing/2014/main" val="20000"/>
                    </a:ext>
                  </a:extLst>
                </a:gridCol>
              </a:tblGrid>
              <a:tr h="273651">
                <a:tc>
                  <a:txBody>
                    <a:bodyPr/>
                    <a:lstStyle/>
                    <a:p>
                      <a:pPr fontAlgn="ctr"/>
                      <a:r>
                        <a:rPr lang="en-US" sz="1200" b="0" cap="none" dirty="0">
                          <a:ln>
                            <a:noFill/>
                          </a:ln>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Source IP: 1.2.3.4</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r h="273651">
                <a:tc>
                  <a:txBody>
                    <a:bodyPr/>
                    <a:lstStyle/>
                    <a:p>
                      <a:pPr fontAlgn="ctr"/>
                      <a:r>
                        <a:rPr lang="en-US" sz="1200" b="0" cap="none" dirty="0">
                          <a:ln>
                            <a:noFill/>
                          </a:ln>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Destination IP: 2.3.4.5</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bl>
          </a:graphicData>
        </a:graphic>
      </p:graphicFrame>
      <p:sp>
        <p:nvSpPr>
          <p:cNvPr id="98" name="圆角矩形 75"/>
          <p:cNvSpPr/>
          <p:nvPr/>
        </p:nvSpPr>
        <p:spPr>
          <a:xfrm>
            <a:off x="4478291" y="4692386"/>
            <a:ext cx="4186109" cy="295424"/>
          </a:xfrm>
          <a:prstGeom prst="roundRect">
            <a:avLst>
              <a:gd name="adj" fmla="val 10604"/>
            </a:avLst>
          </a:prstGeom>
          <a:solidFill>
            <a:srgbClr val="00B0F0"/>
          </a:solidFill>
          <a:ln>
            <a:noFill/>
          </a:ln>
        </p:spPr>
        <p:txBody>
          <a:bodyPr wrap="square" rtlCol="0" anchor="ctr" anchorCtr="0">
            <a:noAutofit/>
          </a:bodyPr>
          <a:lstStyle/>
          <a:p>
            <a:pPr algn="ctr" fontAlgn="ctr"/>
            <a:r>
              <a:rPr lang="en-US" sz="1400" b="1" dirty="0">
                <a:solidFill>
                  <a:prstClr val="white"/>
                </a:solidFill>
                <a:latin typeface="Huawei Sans" panose="020C0503030203020204" pitchFamily="34" charset="0"/>
                <a:sym typeface="Huawei Sans" panose="020C0503030203020204" pitchFamily="34" charset="0"/>
              </a:rPr>
              <a:t>R1 Processing</a:t>
            </a:r>
          </a:p>
        </p:txBody>
      </p:sp>
      <p:sp>
        <p:nvSpPr>
          <p:cNvPr id="99" name="圆角矩形 75"/>
          <p:cNvSpPr/>
          <p:nvPr/>
        </p:nvSpPr>
        <p:spPr>
          <a:xfrm>
            <a:off x="4478291" y="4995650"/>
            <a:ext cx="4186109" cy="1368000"/>
          </a:xfrm>
          <a:prstGeom prst="roundRect">
            <a:avLst>
              <a:gd name="adj" fmla="val 4852"/>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fontAlgn="ctr">
              <a:spcBef>
                <a:spcPts val="0"/>
              </a:spcBef>
              <a:spcAft>
                <a:spcPts val="600"/>
              </a:spcAft>
            </a:pPr>
            <a:r>
              <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Checks the destination MAC address of the data packet and finds that the MAC address belongs to its interface. Checks the destination IP address and finds that it is not a local IP address. Searches the routing table, finds a default matching route, and forwards the packet to a carrier device while performing NAT to translate the source IP address and port number of the packet.</a:t>
            </a:r>
          </a:p>
        </p:txBody>
      </p:sp>
      <p:cxnSp>
        <p:nvCxnSpPr>
          <p:cNvPr id="54" name="直接连接符 53"/>
          <p:cNvCxnSpPr>
            <a:endCxn id="63" idx="1"/>
          </p:cNvCxnSpPr>
          <p:nvPr/>
        </p:nvCxnSpPr>
        <p:spPr bwMode="auto">
          <a:xfrm>
            <a:off x="4656105" y="3653582"/>
            <a:ext cx="140645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直接连接符 54"/>
          <p:cNvCxnSpPr>
            <a:stCxn id="38" idx="3"/>
            <a:endCxn id="109" idx="1"/>
          </p:cNvCxnSpPr>
          <p:nvPr/>
        </p:nvCxnSpPr>
        <p:spPr bwMode="auto">
          <a:xfrm>
            <a:off x="2195605" y="3659667"/>
            <a:ext cx="1920500" cy="0"/>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6" name="矩形 55"/>
          <p:cNvSpPr/>
          <p:nvPr/>
        </p:nvSpPr>
        <p:spPr>
          <a:xfrm>
            <a:off x="3287350" y="3365340"/>
            <a:ext cx="931627"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GE 0/0/1</a:t>
            </a:r>
          </a:p>
        </p:txBody>
      </p:sp>
      <p:sp>
        <p:nvSpPr>
          <p:cNvPr id="57" name="TextBox 8"/>
          <p:cNvSpPr txBox="1">
            <a:spLocks noChangeArrowheads="1"/>
          </p:cNvSpPr>
          <p:nvPr/>
        </p:nvSpPr>
        <p:spPr bwMode="auto">
          <a:xfrm>
            <a:off x="4080306" y="3138122"/>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lnSpc>
                <a:spcPct val="100000"/>
              </a:lnSpc>
              <a:spcBef>
                <a:spcPts val="0"/>
              </a:spcBef>
              <a:spcAft>
                <a:spcPts val="0"/>
              </a:spcAft>
              <a:buClrTx/>
              <a:buSzTx/>
              <a:buFontTx/>
              <a:buNone/>
              <a:tabLst/>
              <a:defRPr/>
            </a:pPr>
            <a:r>
              <a:rPr 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a:t>
            </a:r>
            <a:r>
              <a:rPr kumimoji="0" lang="en-US" sz="1400" b="1" i="0" u="none" strike="noStrike" cap="none" normalizeH="0" baseline="0" noProof="0">
                <a:ln>
                  <a:noFill/>
                </a:ln>
                <a:solidFill>
                  <a:prstClr val="black"/>
                </a:solidFill>
                <a:uLnTx/>
                <a:uFillTx/>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58" name="矩形 57"/>
          <p:cNvSpPr/>
          <p:nvPr/>
        </p:nvSpPr>
        <p:spPr>
          <a:xfrm>
            <a:off x="4504667" y="3653285"/>
            <a:ext cx="1044116" cy="307777"/>
          </a:xfrm>
          <a:prstGeom prst="rect">
            <a:avLst/>
          </a:prstGeom>
        </p:spPr>
        <p:txBody>
          <a:bodyPr wrap="square">
            <a:noAutofit/>
          </a:bodyPr>
          <a:lstStyle/>
          <a:p>
            <a:pPr algn="r" fontAlgn="ctr"/>
            <a:r>
              <a:rPr lang="en-US" sz="140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0/0/24</a:t>
            </a:r>
          </a:p>
        </p:txBody>
      </p:sp>
      <p:sp>
        <p:nvSpPr>
          <p:cNvPr id="62" name="TextBox 8"/>
          <p:cNvSpPr txBox="1">
            <a:spLocks noChangeArrowheads="1"/>
          </p:cNvSpPr>
          <p:nvPr/>
        </p:nvSpPr>
        <p:spPr bwMode="auto">
          <a:xfrm>
            <a:off x="6017049" y="3138122"/>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lnSpc>
                <a:spcPct val="100000"/>
              </a:lnSpc>
              <a:spcBef>
                <a:spcPts val="0"/>
              </a:spcBef>
              <a:spcAft>
                <a:spcPts val="0"/>
              </a:spcAft>
              <a:buClrTx/>
              <a:buSzTx/>
              <a:buFontTx/>
              <a:buNone/>
              <a:tabLst/>
              <a:defRPr/>
            </a:pPr>
            <a:r>
              <a:rPr 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p>
        </p:txBody>
      </p:sp>
      <p:pic>
        <p:nvPicPr>
          <p:cNvPr id="63" name="图片 62" descr="汇聚交换机.png"/>
          <p:cNvPicPr>
            <a:picLocks noChangeAspect="1"/>
          </p:cNvPicPr>
          <p:nvPr/>
        </p:nvPicPr>
        <p:blipFill>
          <a:blip r:embed="rId3" cstate="print"/>
          <a:stretch>
            <a:fillRect/>
          </a:stretch>
        </p:blipFill>
        <p:spPr>
          <a:xfrm>
            <a:off x="6062558" y="3432673"/>
            <a:ext cx="540000" cy="441818"/>
          </a:xfrm>
          <a:prstGeom prst="rect">
            <a:avLst/>
          </a:prstGeom>
        </p:spPr>
      </p:pic>
      <p:sp>
        <p:nvSpPr>
          <p:cNvPr id="65" name="矩形 64"/>
          <p:cNvSpPr/>
          <p:nvPr/>
        </p:nvSpPr>
        <p:spPr>
          <a:xfrm>
            <a:off x="5019105" y="3340481"/>
            <a:ext cx="1044116" cy="307777"/>
          </a:xfrm>
          <a:prstGeom prst="rect">
            <a:avLst/>
          </a:prstGeom>
        </p:spPr>
        <p:txBody>
          <a:bodyPr wrap="square">
            <a:noAutofit/>
          </a:bodyPr>
          <a:lstStyle/>
          <a:p>
            <a:pPr algn="r" fontAlgn="ctr"/>
            <a:r>
              <a:rPr lang="en-US" sz="140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0/0/1</a:t>
            </a:r>
          </a:p>
        </p:txBody>
      </p:sp>
      <p:pic>
        <p:nvPicPr>
          <p:cNvPr id="67"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8522232" y="3435471"/>
            <a:ext cx="541200" cy="442799"/>
          </a:xfrm>
          <a:prstGeom prst="rect">
            <a:avLst/>
          </a:prstGeom>
          <a:noFill/>
        </p:spPr>
      </p:pic>
      <p:cxnSp>
        <p:nvCxnSpPr>
          <p:cNvPr id="69" name="直接连接符 68"/>
          <p:cNvCxnSpPr>
            <a:stCxn id="63" idx="3"/>
            <a:endCxn id="67" idx="1"/>
          </p:cNvCxnSpPr>
          <p:nvPr/>
        </p:nvCxnSpPr>
        <p:spPr bwMode="auto">
          <a:xfrm>
            <a:off x="6602558" y="3653582"/>
            <a:ext cx="1919674" cy="328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2" name="TextBox 8"/>
          <p:cNvSpPr txBox="1">
            <a:spLocks noChangeArrowheads="1"/>
          </p:cNvSpPr>
          <p:nvPr/>
        </p:nvSpPr>
        <p:spPr bwMode="auto">
          <a:xfrm>
            <a:off x="8504464" y="2894511"/>
            <a:ext cx="5581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ctr" latinLnBrk="0" hangingPunct="1">
              <a:lnSpc>
                <a:spcPct val="100000"/>
              </a:lnSpc>
              <a:spcBef>
                <a:spcPts val="0"/>
              </a:spcBef>
              <a:spcAft>
                <a:spcPts val="0"/>
              </a:spcAft>
              <a:buClrTx/>
              <a:buSzTx/>
              <a:buFontTx/>
              <a:buNone/>
              <a:tabLst/>
              <a:defRPr/>
            </a:pPr>
            <a:r>
              <a:rPr 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R1</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sz="1400" b="1" i="0" u="none" strike="noStrike" cap="none" normalizeH="0" baseline="0" noProof="0">
                <a:ln>
                  <a:noFill/>
                </a:ln>
                <a:solidFill>
                  <a:prstClr val="black"/>
                </a:solidFill>
                <a:uLnTx/>
                <a:uFillTx/>
                <a:latin typeface="Huawei Sans" panose="020C0503030203020204" pitchFamily="34" charset="0"/>
                <a:ea typeface="方正兰亭黑简体" panose="02000000000000000000" pitchFamily="2" charset="-122"/>
                <a:sym typeface="Huawei Sans" panose="020C0503030203020204" pitchFamily="34" charset="0"/>
              </a:rPr>
              <a:t>NAT</a:t>
            </a:r>
          </a:p>
        </p:txBody>
      </p:sp>
      <p:sp>
        <p:nvSpPr>
          <p:cNvPr id="85" name="矩形 84"/>
          <p:cNvSpPr/>
          <p:nvPr/>
        </p:nvSpPr>
        <p:spPr>
          <a:xfrm>
            <a:off x="7352403" y="3673117"/>
            <a:ext cx="1237512" cy="738664"/>
          </a:xfrm>
          <a:prstGeom prst="rect">
            <a:avLst/>
          </a:prstGeom>
        </p:spPr>
        <p:txBody>
          <a:bodyPr wrap="square">
            <a:noAutofit/>
          </a:bodyPr>
          <a:lstStyle/>
          <a:p>
            <a:pPr algn="r" fontAlgn="ctr"/>
            <a:r>
              <a:rPr lang="en-US"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0/0/0</a:t>
            </a:r>
          </a:p>
          <a:p>
            <a:pPr algn="r" fontAlgn="ctr"/>
            <a:r>
              <a:rPr lang="en-US"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192.168.30.2</a:t>
            </a:r>
          </a:p>
          <a:p>
            <a:pPr algn="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MAC: MAC3</a:t>
            </a:r>
          </a:p>
        </p:txBody>
      </p:sp>
      <p:sp>
        <p:nvSpPr>
          <p:cNvPr id="86" name="矩形 85"/>
          <p:cNvSpPr/>
          <p:nvPr/>
        </p:nvSpPr>
        <p:spPr>
          <a:xfrm>
            <a:off x="6518171" y="3653583"/>
            <a:ext cx="1044116" cy="307777"/>
          </a:xfrm>
          <a:prstGeom prst="rect">
            <a:avLst/>
          </a:prstGeom>
        </p:spPr>
        <p:txBody>
          <a:bodyPr wrap="square">
            <a:noAutofit/>
          </a:bodyPr>
          <a:lstStyle/>
          <a:p>
            <a:pPr fontAlgn="ctr"/>
            <a:r>
              <a:rPr lang="en-US" sz="140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 0/0/2</a:t>
            </a:r>
          </a:p>
        </p:txBody>
      </p:sp>
      <p:cxnSp>
        <p:nvCxnSpPr>
          <p:cNvPr id="89" name="直接连接符 88"/>
          <p:cNvCxnSpPr>
            <a:stCxn id="67" idx="3"/>
            <a:endCxn id="103" idx="1"/>
          </p:cNvCxnSpPr>
          <p:nvPr/>
        </p:nvCxnSpPr>
        <p:spPr bwMode="auto">
          <a:xfrm flipV="1">
            <a:off x="9063432" y="3656870"/>
            <a:ext cx="1937061"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03" name="图片 102"/>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11000493" y="3435470"/>
            <a:ext cx="540000" cy="442800"/>
          </a:xfrm>
          <a:prstGeom prst="rect">
            <a:avLst/>
          </a:prstGeom>
        </p:spPr>
      </p:pic>
      <p:sp>
        <p:nvSpPr>
          <p:cNvPr id="104" name="TextBox 8"/>
          <p:cNvSpPr txBox="1">
            <a:spLocks noChangeArrowheads="1"/>
          </p:cNvSpPr>
          <p:nvPr/>
        </p:nvSpPr>
        <p:spPr bwMode="auto">
          <a:xfrm>
            <a:off x="10913665" y="3863817"/>
            <a:ext cx="7136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ctr" latinLnBrk="0" hangingPunct="1">
              <a:lnSpc>
                <a:spcPct val="100000"/>
              </a:lnSpc>
              <a:spcBef>
                <a:spcPts val="0"/>
              </a:spcBef>
              <a:spcAft>
                <a:spcPts val="0"/>
              </a:spcAft>
              <a:buClrTx/>
              <a:buSzTx/>
              <a:buFontTx/>
              <a:buNone/>
              <a:tabLst/>
              <a:defRPr/>
            </a:pPr>
            <a:r>
              <a:rPr lang="en-US" sz="1400" noProof="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Server</a:t>
            </a:r>
          </a:p>
          <a:p>
            <a:pPr marL="0" marR="0" lvl="0" indent="0" algn="ctr" defTabSz="914400" eaLnBrk="1" fontAlgn="ctr" latinLnBrk="0" hangingPunct="1">
              <a:lnSpc>
                <a:spcPct val="100000"/>
              </a:lnSpc>
              <a:spcBef>
                <a:spcPts val="0"/>
              </a:spcBef>
              <a:spcAft>
                <a:spcPts val="0"/>
              </a:spcAft>
              <a:buClrTx/>
              <a:buSzTx/>
              <a:buFontTx/>
              <a:buNone/>
              <a:tabLst/>
              <a:defRPr/>
            </a:pPr>
            <a:r>
              <a:rPr lang="en-US" sz="1400" noProof="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2.3.4.5</a:t>
            </a:r>
          </a:p>
        </p:txBody>
      </p:sp>
      <p:grpSp>
        <p:nvGrpSpPr>
          <p:cNvPr id="106" name="组合 105"/>
          <p:cNvGrpSpPr/>
          <p:nvPr/>
        </p:nvGrpSpPr>
        <p:grpSpPr>
          <a:xfrm>
            <a:off x="9873313" y="3463890"/>
            <a:ext cx="751638" cy="392903"/>
            <a:chOff x="8133063" y="1699504"/>
            <a:chExt cx="751638" cy="392903"/>
          </a:xfrm>
        </p:grpSpPr>
        <p:sp>
          <p:nvSpPr>
            <p:cNvPr id="107"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8" name="矩形 107"/>
            <p:cNvSpPr/>
            <p:nvPr/>
          </p:nvSpPr>
          <p:spPr>
            <a:xfrm>
              <a:off x="8298787" y="1779718"/>
              <a:ext cx="434734" cy="307777"/>
            </a:xfrm>
            <a:prstGeom prst="rect">
              <a:avLst/>
            </a:prstGeom>
          </p:spPr>
          <p:txBody>
            <a:bodyPr wrap="square">
              <a:noAutofit/>
            </a:bodyPr>
            <a:lstStyle/>
            <a:p>
              <a:pPr algn="ct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ISP</a:t>
              </a:r>
            </a:p>
          </p:txBody>
        </p:sp>
      </p:grpSp>
      <p:pic>
        <p:nvPicPr>
          <p:cNvPr id="109" name="图片 108" descr="接入交换机.png">
            <a:extLst>
              <a:ext uri="{FF2B5EF4-FFF2-40B4-BE49-F238E27FC236}">
                <a16:creationId xmlns:a16="http://schemas.microsoft.com/office/drawing/2014/main" xmlns="" id="{A4EEA780-3CE8-4340-83D8-A49BC7227950}"/>
              </a:ext>
            </a:extLst>
          </p:cNvPr>
          <p:cNvPicPr>
            <a:picLocks noChangeAspect="1"/>
          </p:cNvPicPr>
          <p:nvPr/>
        </p:nvPicPr>
        <p:blipFill>
          <a:blip r:embed="rId6" cstate="print"/>
          <a:stretch>
            <a:fillRect/>
          </a:stretch>
        </p:blipFill>
        <p:spPr>
          <a:xfrm>
            <a:off x="4116105" y="3438758"/>
            <a:ext cx="540000" cy="441818"/>
          </a:xfrm>
          <a:prstGeom prst="rect">
            <a:avLst/>
          </a:prstGeom>
        </p:spPr>
      </p:pic>
      <p:sp>
        <p:nvSpPr>
          <p:cNvPr id="41" name="矩形 40"/>
          <p:cNvSpPr/>
          <p:nvPr/>
        </p:nvSpPr>
        <p:spPr>
          <a:xfrm>
            <a:off x="9069338" y="3653582"/>
            <a:ext cx="1179967" cy="307777"/>
          </a:xfrm>
          <a:prstGeom prst="rect">
            <a:avLst/>
          </a:prstGeom>
        </p:spPr>
        <p:txBody>
          <a:bodyPr wrap="square">
            <a:noAutofit/>
          </a:bodyPr>
          <a:lstStyle/>
          <a:p>
            <a:pPr fontAlgn="ctr"/>
            <a:r>
              <a:rPr lang="en-US" sz="1400">
                <a:latin typeface="Huawei Sans" panose="020C0503030203020204" pitchFamily="34" charset="0"/>
                <a:ea typeface="方正兰亭黑简体" panose="02000000000000000000" pitchFamily="2" charset="-122"/>
                <a:sym typeface="Huawei Sans" panose="020C0503030203020204" pitchFamily="34" charset="0"/>
              </a:rPr>
              <a:t>1.2.3.4</a:t>
            </a:r>
          </a:p>
        </p:txBody>
      </p:sp>
      <p:sp>
        <p:nvSpPr>
          <p:cNvPr id="43" name="Right Arrow 157"/>
          <p:cNvSpPr/>
          <p:nvPr/>
        </p:nvSpPr>
        <p:spPr>
          <a:xfrm rot="7795213">
            <a:off x="7894154" y="4422503"/>
            <a:ext cx="358041" cy="197035"/>
          </a:xfrm>
          <a:prstGeom prst="rightArrow">
            <a:avLst>
              <a:gd name="adj1" fmla="val 40000"/>
              <a:gd name="adj2" fmla="val 50000"/>
            </a:avLst>
          </a:prstGeom>
          <a:gradFill flip="none" rotWithShape="1">
            <a:gsLst>
              <a:gs pos="15000">
                <a:srgbClr val="1AABE2">
                  <a:lumMod val="5000"/>
                  <a:lumOff val="95000"/>
                  <a:alpha val="0"/>
                </a:srgbClr>
              </a:gs>
              <a:gs pos="81000">
                <a:srgbClr val="99DFF9"/>
              </a:gs>
            </a:gsLst>
            <a:lin ang="0" scaled="1"/>
            <a:tileRect/>
          </a:gradFill>
          <a:ln w="15875" cap="flat" cmpd="sng" algn="ctr">
            <a:gradFill flip="none" rotWithShape="1">
              <a:gsLst>
                <a:gs pos="0">
                  <a:srgbClr val="1AABE2">
                    <a:lumMod val="5000"/>
                    <a:lumOff val="95000"/>
                  </a:srgbClr>
                </a:gs>
                <a:gs pos="100000">
                  <a:srgbClr val="00B0F0"/>
                </a:gs>
              </a:gsLst>
              <a:lin ang="0" scaled="1"/>
              <a:tileRect/>
            </a:gra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endParaRPr>
          </a:p>
        </p:txBody>
      </p:sp>
      <p:sp>
        <p:nvSpPr>
          <p:cNvPr id="48" name="梯形 2"/>
          <p:cNvSpPr/>
          <p:nvPr/>
        </p:nvSpPr>
        <p:spPr>
          <a:xfrm>
            <a:off x="9084526" y="4222781"/>
            <a:ext cx="1670780" cy="349466"/>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5053258"/>
              <a:gd name="connsiteY0" fmla="*/ 693176 h 734506"/>
              <a:gd name="connsiteX1" fmla="*/ 17716 w 5053258"/>
              <a:gd name="connsiteY1" fmla="*/ 7620 h 734506"/>
              <a:gd name="connsiteX2" fmla="*/ 1115200 w 5053258"/>
              <a:gd name="connsiteY2" fmla="*/ 0 h 734506"/>
              <a:gd name="connsiteX3" fmla="*/ 5053258 w 5053258"/>
              <a:gd name="connsiteY3" fmla="*/ 734506 h 734506"/>
              <a:gd name="connsiteX4" fmla="*/ 0 w 5053258"/>
              <a:gd name="connsiteY4" fmla="*/ 693176 h 73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258" h="734506">
                <a:moveTo>
                  <a:pt x="0" y="693176"/>
                </a:moveTo>
                <a:lnTo>
                  <a:pt x="17716" y="7620"/>
                </a:lnTo>
                <a:lnTo>
                  <a:pt x="1115200" y="0"/>
                </a:lnTo>
                <a:lnTo>
                  <a:pt x="5053258" y="734506"/>
                </a:lnTo>
                <a:lnTo>
                  <a:pt x="0" y="693176"/>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nvGrpSpPr>
          <p:cNvPr id="42" name="组合 41"/>
          <p:cNvGrpSpPr/>
          <p:nvPr/>
        </p:nvGrpSpPr>
        <p:grpSpPr>
          <a:xfrm>
            <a:off x="8383895" y="46870"/>
            <a:ext cx="3655705" cy="349200"/>
            <a:chOff x="7812395" y="283304"/>
            <a:chExt cx="3655705" cy="349200"/>
          </a:xfrm>
        </p:grpSpPr>
        <p:sp>
          <p:nvSpPr>
            <p:cNvPr id="45" name="燕尾形 44"/>
            <p:cNvSpPr/>
            <p:nvPr/>
          </p:nvSpPr>
          <p:spPr bwMode="auto">
            <a:xfrm>
              <a:off x="7812395" y="283304"/>
              <a:ext cx="1260000" cy="3492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fontAlgn="ctr">
                <a:lnSpc>
                  <a:spcPct val="90000"/>
                </a:lnSpc>
              </a:pPr>
              <a:r>
                <a:rPr lang="en-US" sz="1100" dirty="0">
                  <a:latin typeface="Huawei Sans" panose="020C0503030203020204" pitchFamily="34" charset="0"/>
                  <a:ea typeface="方正兰亭黑简体" panose="02000000000000000000" pitchFamily="2" charset="-122"/>
                  <a:sym typeface="Huawei Sans" panose="020C0503030203020204" pitchFamily="34" charset="0"/>
                </a:rPr>
                <a:t>Network Topology</a:t>
              </a:r>
            </a:p>
          </p:txBody>
        </p:sp>
        <p:sp>
          <p:nvSpPr>
            <p:cNvPr id="46" name="燕尾形 45"/>
            <p:cNvSpPr/>
            <p:nvPr/>
          </p:nvSpPr>
          <p:spPr bwMode="auto">
            <a:xfrm>
              <a:off x="8923340" y="283304"/>
              <a:ext cx="1260000" cy="3492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fontAlgn="ctr">
                <a:lnSpc>
                  <a:spcPct val="90000"/>
                </a:lnSpc>
                <a:spcBef>
                  <a:spcPts val="0"/>
                </a:spcBef>
              </a:pPr>
              <a:r>
                <a:rPr lang="en-US" sz="1100" dirty="0">
                  <a:latin typeface="Huawei Sans" panose="020C0503030203020204" pitchFamily="34" charset="0"/>
                  <a:ea typeface="方正兰亭黑简体" panose="02000000000000000000" pitchFamily="2" charset="-122"/>
                  <a:sym typeface="Huawei Sans" panose="020C0503030203020204" pitchFamily="34" charset="0"/>
                </a:rPr>
                <a:t>Logical Connection</a:t>
              </a:r>
            </a:p>
          </p:txBody>
        </p:sp>
        <p:sp>
          <p:nvSpPr>
            <p:cNvPr id="47" name="燕尾形 46"/>
            <p:cNvSpPr/>
            <p:nvPr/>
          </p:nvSpPr>
          <p:spPr bwMode="auto">
            <a:xfrm>
              <a:off x="10034285" y="283304"/>
              <a:ext cx="1433815" cy="3492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Autofit/>
            </a:bodyPr>
            <a:lstStyle/>
            <a:p>
              <a:pPr algn="ctr" fontAlgn="ctr">
                <a:lnSpc>
                  <a:spcPct val="90000"/>
                </a:lnSpc>
              </a:pPr>
              <a:r>
                <a:rPr lang="en-US" sz="11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Communication Process</a:t>
              </a:r>
            </a:p>
          </p:txBody>
        </p:sp>
      </p:grpSp>
      <p:pic>
        <p:nvPicPr>
          <p:cNvPr id="38" name="图片 37" descr="PC.png"/>
          <p:cNvPicPr>
            <a:picLocks noChangeAspect="1"/>
          </p:cNvPicPr>
          <p:nvPr/>
        </p:nvPicPr>
        <p:blipFill>
          <a:blip r:embed="rId7" cstate="print"/>
          <a:stretch>
            <a:fillRect/>
          </a:stretch>
        </p:blipFill>
        <p:spPr>
          <a:xfrm>
            <a:off x="1656542" y="3452667"/>
            <a:ext cx="539063" cy="414000"/>
          </a:xfrm>
          <a:prstGeom prst="rect">
            <a:avLst/>
          </a:prstGeom>
        </p:spPr>
      </p:pic>
      <p:sp>
        <p:nvSpPr>
          <p:cNvPr id="39" name="矩形 38"/>
          <p:cNvSpPr/>
          <p:nvPr/>
        </p:nvSpPr>
        <p:spPr>
          <a:xfrm>
            <a:off x="1528151" y="3835844"/>
            <a:ext cx="824264" cy="276999"/>
          </a:xfrm>
          <a:prstGeom prst="rect">
            <a:avLst/>
          </a:prstGeom>
        </p:spPr>
        <p:txBody>
          <a:bodyPr wrap="square">
            <a:noAutofit/>
          </a:bodyPr>
          <a:lstStyle/>
          <a:p>
            <a:pPr algn="ctr" defTabSz="914400" fontAlgn="ctr">
              <a:spcBef>
                <a:spcPct val="0"/>
              </a:spcBef>
              <a:spcAft>
                <a:spcPct val="0"/>
              </a:spcAft>
            </a:pPr>
            <a:r>
              <a:rPr lang="en-US" sz="1200" b="1">
                <a:latin typeface="Huawei Sans" panose="020C0503030203020204" pitchFamily="34" charset="0"/>
                <a:ea typeface="方正兰亭黑简体" panose="02000000000000000000" pitchFamily="2" charset="-122"/>
                <a:sym typeface="Huawei Sans" panose="020C0503030203020204" pitchFamily="34" charset="0"/>
              </a:rPr>
              <a:t>VLAN 10</a:t>
            </a:r>
          </a:p>
        </p:txBody>
      </p:sp>
      <p:sp>
        <p:nvSpPr>
          <p:cNvPr id="40" name="TextBox 77"/>
          <p:cNvSpPr txBox="1"/>
          <p:nvPr/>
        </p:nvSpPr>
        <p:spPr bwMode="auto">
          <a:xfrm>
            <a:off x="827469" y="2488644"/>
            <a:ext cx="2225628" cy="669483"/>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defPPr>
              <a:defRPr lang="en-US"/>
            </a:defPPr>
            <a:lvl1pPr marR="0" indent="0" defTabSz="914400" fontAlgn="t">
              <a:lnSpc>
                <a:spcPct val="100000"/>
              </a:lnSpc>
              <a:spcBef>
                <a:spcPct val="0"/>
              </a:spcBef>
              <a:spcAft>
                <a:spcPct val="0"/>
              </a:spcAft>
              <a:buClrTx/>
              <a:buSzTx/>
              <a:buFontTx/>
              <a:buNone/>
              <a:tabLst/>
              <a:defRPr kumimoji="0" sz="1000" b="0" i="0" u="none" strike="noStrike" cap="none" normalizeH="0" baseline="0">
                <a:ln>
                  <a:noFill/>
                </a:ln>
                <a:effectLst/>
                <a:latin typeface="FrutigerNext LT Regular" pitchFamily="34" charset="0"/>
                <a:ea typeface="宋体" pitchFamily="2" charset="-122"/>
              </a:defRPr>
            </a:lvl1p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IP: 192.168.10.2/24</a:t>
            </a:r>
          </a:p>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Default gateway: 192.168.10.254</a:t>
            </a:r>
          </a:p>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MAC: MAC1</a:t>
            </a:r>
          </a:p>
          <a:p>
            <a:pPr algn="ctr" font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圆角矩形 43"/>
          <p:cNvSpPr/>
          <p:nvPr/>
        </p:nvSpPr>
        <p:spPr>
          <a:xfrm>
            <a:off x="5251603" y="1395238"/>
            <a:ext cx="2100800" cy="665083"/>
          </a:xfrm>
          <a:prstGeom prst="roundRect">
            <a:avLst>
              <a:gd name="adj" fmla="val 5520"/>
            </a:avLst>
          </a:prstGeom>
          <a:solidFill>
            <a:srgbClr val="00B0F0">
              <a:alpha val="5000"/>
            </a:srgbClr>
          </a:solidFill>
          <a:ln>
            <a:solidFill>
              <a:srgbClr val="99DFF9"/>
            </a:solidFill>
          </a:ln>
        </p:spPr>
        <p:txBody>
          <a:bodyPr wrap="square">
            <a:noAutofit/>
          </a:bodyPr>
          <a:lstStyle/>
          <a:p>
            <a:pPr fontAlgn="ctr"/>
            <a:r>
              <a:rPr lang="en-US" sz="1200" b="1" dirty="0">
                <a:latin typeface="Huawei Sans" panose="020C0503030203020204" pitchFamily="34" charset="0"/>
                <a:ea typeface="方正兰亭黑简体" panose="02000000000000000000" pitchFamily="2" charset="-122"/>
                <a:sym typeface="Huawei Sans" panose="020C0503030203020204" pitchFamily="34" charset="0"/>
              </a:rPr>
              <a:t>VLANIF 10 </a:t>
            </a:r>
          </a:p>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IP: 192.168.10.254/24</a:t>
            </a:r>
          </a:p>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MAC: MAC2</a:t>
            </a:r>
          </a:p>
        </p:txBody>
      </p:sp>
      <p:sp>
        <p:nvSpPr>
          <p:cNvPr id="49" name="圆角矩形 48"/>
          <p:cNvSpPr/>
          <p:nvPr/>
        </p:nvSpPr>
        <p:spPr>
          <a:xfrm>
            <a:off x="5251603" y="2100426"/>
            <a:ext cx="2100800" cy="665083"/>
          </a:xfrm>
          <a:prstGeom prst="roundRect">
            <a:avLst>
              <a:gd name="adj" fmla="val 5520"/>
            </a:avLst>
          </a:prstGeom>
          <a:solidFill>
            <a:srgbClr val="00B0F0">
              <a:alpha val="5000"/>
            </a:srgbClr>
          </a:solidFill>
          <a:ln>
            <a:solidFill>
              <a:srgbClr val="99DFF9"/>
            </a:solidFill>
          </a:ln>
        </p:spPr>
        <p:txBody>
          <a:bodyPr wrap="square">
            <a:noAutofit/>
          </a:bodyPr>
          <a:lstStyle/>
          <a:p>
            <a:pPr fontAlgn="ctr"/>
            <a:r>
              <a:rPr lang="en-US" sz="1200" b="1" dirty="0">
                <a:latin typeface="Huawei Sans" panose="020C0503030203020204" pitchFamily="34" charset="0"/>
                <a:ea typeface="方正兰亭黑简体" panose="02000000000000000000" pitchFamily="2" charset="-122"/>
                <a:sym typeface="Huawei Sans" panose="020C0503030203020204" pitchFamily="34" charset="0"/>
              </a:rPr>
              <a:t>VLANIF 30 </a:t>
            </a:r>
          </a:p>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IP: 192.168.30.1/24</a:t>
            </a:r>
          </a:p>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MAC: MAC2</a:t>
            </a:r>
          </a:p>
        </p:txBody>
      </p:sp>
      <p:sp>
        <p:nvSpPr>
          <p:cNvPr id="59" name="等腰三角形 58"/>
          <p:cNvSpPr/>
          <p:nvPr/>
        </p:nvSpPr>
        <p:spPr>
          <a:xfrm flipV="1">
            <a:off x="5185732" y="2822650"/>
            <a:ext cx="2260097" cy="323436"/>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noAutofit/>
          </a:bodyPr>
          <a:lstStyle/>
          <a:p>
            <a:pPr algn="ctr" defTabSz="914400" fontAlgn="ctr">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35106754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mtClean="0">
                <a:sym typeface="Huawei Sans" panose="020C0503030203020204" pitchFamily="34" charset="0"/>
              </a:rPr>
              <a:t>When a sub-interface is used to implement inter-VLAN communication, how does the switch interface connected to </a:t>
            </a:r>
            <a:r>
              <a:rPr lang="en-US" altLang="zh-CN" smtClean="0">
                <a:sym typeface="Huawei Sans" panose="020C0503030203020204" pitchFamily="34" charset="0"/>
              </a:rPr>
              <a:t>the</a:t>
            </a:r>
            <a:r>
              <a:rPr lang="en-US" smtClean="0">
                <a:sym typeface="Huawei Sans" panose="020C0503030203020204" pitchFamily="34" charset="0"/>
              </a:rPr>
              <a:t> router need to be configured?</a:t>
            </a:r>
          </a:p>
          <a:p>
            <a:r>
              <a:rPr lang="en-US" smtClean="0">
                <a:sym typeface="Huawei Sans" panose="020C0503030203020204" pitchFamily="34" charset="0"/>
              </a:rPr>
              <a:t>How are packets changed when being forwarded at Layer 3?</a:t>
            </a: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2168251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en-US" smtClean="0">
                <a:sym typeface="Huawei Sans" panose="020C0503030203020204" pitchFamily="34" charset="0"/>
              </a:rPr>
              <a:t>This course describes three methods of implementing inter-VLAN communication: through physical interfaces, sub-interfaces, and VLANIF interfaces.</a:t>
            </a:r>
          </a:p>
          <a:p>
            <a:r>
              <a:rPr lang="en-US" smtClean="0">
                <a:sym typeface="Huawei Sans" panose="020C0503030203020204" pitchFamily="34" charset="0"/>
              </a:rPr>
              <a:t>It also elaborates the Layer 3 communication process, and device processing mechanism and packet header changes during the communication.</a:t>
            </a:r>
            <a:endParaRPr lang="en-US">
              <a:sym typeface="Huawei Sans" panose="020C0503030203020204" pitchFamily="34" charset="0"/>
            </a:endParaRPr>
          </a:p>
        </p:txBody>
      </p:sp>
    </p:spTree>
    <p:extLst>
      <p:ext uri="{BB962C8B-B14F-4D97-AF65-F5344CB8AC3E}">
        <p14:creationId xmlns:p14="http://schemas.microsoft.com/office/powerpoint/2010/main" val="3855504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mtClean="0">
                <a:sym typeface="Huawei Sans" panose="020C0503030203020204" pitchFamily="34" charset="0"/>
              </a:rPr>
              <a:t>Comparison between Layer 2 and Layer 3 interfaces</a:t>
            </a:r>
            <a:endParaRPr lang="en-US">
              <a:sym typeface="Huawei Sans" panose="020C0503030203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936993802"/>
              </p:ext>
            </p:extLst>
          </p:nvPr>
        </p:nvGraphicFramePr>
        <p:xfrm>
          <a:off x="656665" y="2072686"/>
          <a:ext cx="10896600" cy="3889569"/>
        </p:xfrm>
        <a:graphic>
          <a:graphicData uri="http://schemas.openxmlformats.org/drawingml/2006/table">
            <a:tbl>
              <a:tblPr firstRow="1" bandRow="1">
                <a:tableStyleId>{5940675A-B579-460E-94D1-54222C63F5DA}</a:tableStyleId>
              </a:tblPr>
              <a:tblGrid>
                <a:gridCol w="5023338"/>
                <a:gridCol w="5873262"/>
              </a:tblGrid>
              <a:tr h="304289">
                <a:tc>
                  <a:txBody>
                    <a:bodyPr/>
                    <a:lstStyle/>
                    <a:p>
                      <a:pPr marL="0" algn="ctr" defTabSz="914034" rtl="0" eaLnBrk="1" fontAlgn="ctr" latinLnBrk="0" hangingPunct="1">
                        <a:lnSpc>
                          <a:spcPct val="100000"/>
                        </a:lnSpc>
                      </a:pPr>
                      <a:r>
                        <a:rPr lang="en-US" sz="1400" b="1"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rPr>
                        <a:t>Layer 2 Interface</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pPr>
                      <a:r>
                        <a:rPr lang="en-US" sz="1400" b="1">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rPr>
                        <a:t>Layer 3 Interface</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304289">
                <a:tc>
                  <a:txBody>
                    <a:bodyPr/>
                    <a:lstStyle/>
                    <a:p>
                      <a:pPr fontAlgn="ctr">
                        <a:lnSpc>
                          <a:spcPct val="100000"/>
                        </a:lnSpc>
                      </a:pPr>
                      <a:r>
                        <a:rPr lang="en-US" sz="1200">
                          <a:latin typeface="Huawei Sans" panose="020C0503030203020204" pitchFamily="34" charset="0"/>
                          <a:ea typeface="方正兰亭黑简体" panose="02000000000000000000" pitchFamily="2" charset="-122"/>
                          <a:sym typeface="Huawei Sans" panose="020C0503030203020204" pitchFamily="34" charset="0"/>
                        </a:rPr>
                        <a:t>An IP address cannot be configured for a Layer 2 interface.</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fontAlgn="ctr">
                        <a:lnSpc>
                          <a:spcPct val="100000"/>
                        </a:lnSpc>
                      </a:pPr>
                      <a:r>
                        <a:rPr lang="en-US" sz="1200">
                          <a:latin typeface="Huawei Sans" panose="020C0503030203020204" pitchFamily="34" charset="0"/>
                          <a:ea typeface="方正兰亭黑简体" panose="02000000000000000000" pitchFamily="2" charset="-122"/>
                          <a:sym typeface="Huawei Sans" panose="020C0503030203020204" pitchFamily="34" charset="0"/>
                        </a:rPr>
                        <a:t>An IP address can be configured for a Layer 3 interface</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304289">
                <a:tc>
                  <a:txBody>
                    <a:bodyPr/>
                    <a:lstStyle/>
                    <a:p>
                      <a:pPr fontAlgn="ctr">
                        <a:lnSpc>
                          <a:spcPct val="100000"/>
                        </a:lnSpc>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A Layer 2 interface does not have a MAC address.</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fontAlgn="ctr">
                        <a:lnSpc>
                          <a:spcPct val="100000"/>
                        </a:lnSpc>
                      </a:pPr>
                      <a:r>
                        <a:rPr lang="en-US" sz="1200">
                          <a:latin typeface="Huawei Sans" panose="020C0503030203020204" pitchFamily="34" charset="0"/>
                          <a:ea typeface="方正兰亭黑简体" panose="02000000000000000000" pitchFamily="2" charset="-122"/>
                          <a:sym typeface="Huawei Sans" panose="020C0503030203020204" pitchFamily="34" charset="0"/>
                        </a:rPr>
                        <a:t>A Layer 3 interface has a MAC address.</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1221322">
                <a:tc>
                  <a:txBody>
                    <a:bodyPr/>
                    <a:lstStyle/>
                    <a:p>
                      <a:pPr fontAlgn="ctr">
                        <a:lnSpc>
                          <a:spcPct val="100000"/>
                        </a:lnSpc>
                      </a:pPr>
                      <a:r>
                        <a:rPr lang="en-US" sz="1200">
                          <a:latin typeface="Huawei Sans" panose="020C0503030203020204" pitchFamily="34" charset="0"/>
                          <a:ea typeface="方正兰亭黑简体" panose="02000000000000000000" pitchFamily="2" charset="-122"/>
                          <a:sym typeface="Huawei Sans" panose="020C0503030203020204" pitchFamily="34" charset="0"/>
                        </a:rPr>
                        <a:t>After a Layer 2 interface receives a data frame, it searches its MAC address table for the destination MAC address of the frame. If a matching MAC address entry is found, it forwards the frame according to the entry. If no matching MAC address entry is found, it floods the frame.</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fontAlgn="ctr">
                        <a:lnSpc>
                          <a:spcPct val="100000"/>
                        </a:lnSpc>
                      </a:pPr>
                      <a:r>
                        <a:rPr lang="en-US" sz="1200">
                          <a:latin typeface="Huawei Sans" panose="020C0503030203020204" pitchFamily="34" charset="0"/>
                          <a:ea typeface="方正兰亭黑简体" panose="02000000000000000000" pitchFamily="2" charset="-122"/>
                          <a:sym typeface="Huawei Sans" panose="020C0503030203020204" pitchFamily="34" charset="0"/>
                        </a:rPr>
                        <a:t>After a Layer 3 interface receives a data frame, if the destination MAC address of the data frame is the same as the local MAC address, it decapsulates the data frame and looks up the destination IP address of the data packet in the routing table. If a matching route is found, it forwards the data frame according to the instruction of the route. If no matching route is found, it discards the packet.</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1221322">
                <a:tc>
                  <a:txBody>
                    <a:bodyPr/>
                    <a:lstStyle/>
                    <a:p>
                      <a:pPr fontAlgn="ctr">
                        <a:lnSpc>
                          <a:spcPct val="100000"/>
                        </a:lnSpc>
                      </a:pPr>
                      <a:r>
                        <a:rPr lang="en-US" sz="1200">
                          <a:latin typeface="Huawei Sans" panose="020C0503030203020204" pitchFamily="34" charset="0"/>
                          <a:ea typeface="方正兰亭黑简体" panose="02000000000000000000" pitchFamily="2" charset="-122"/>
                          <a:sym typeface="Huawei Sans" panose="020C0503030203020204" pitchFamily="34" charset="0"/>
                        </a:rPr>
                        <a:t>A physical interface on a Layer 2 switch (has only Layer 2 switching capabilities) is a typical Layer 2 interface. By default, the physical interfaces of most Layer 3 switches (have both Layer 2 and Layer 3 switching capabilities) work at Layer 2.</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fontAlgn="ctr">
                        <a:lnSpc>
                          <a:spcPct val="100000"/>
                        </a:lnSpc>
                      </a:pPr>
                      <a:r>
                        <a:rPr lang="en-US" sz="1200">
                          <a:latin typeface="Huawei Sans" panose="020C0503030203020204" pitchFamily="34" charset="0"/>
                          <a:ea typeface="方正兰亭黑简体" panose="02000000000000000000" pitchFamily="2" charset="-122"/>
                          <a:sym typeface="Huawei Sans" panose="020C0503030203020204" pitchFamily="34" charset="0"/>
                        </a:rPr>
                        <a:t>A Layer 3 interface on a router is a typical Layer 3 interface.</a:t>
                      </a:r>
                    </a:p>
                    <a:p>
                      <a:pPr fontAlgn="ctr">
                        <a:lnSpc>
                          <a:spcPct val="100000"/>
                        </a:lnSpc>
                      </a:pPr>
                      <a:r>
                        <a:rPr lang="en-US" sz="1200">
                          <a:latin typeface="Huawei Sans" panose="020C0503030203020204" pitchFamily="34" charset="0"/>
                          <a:ea typeface="方正兰亭黑简体" panose="02000000000000000000" pitchFamily="2" charset="-122"/>
                          <a:sym typeface="Huawei Sans" panose="020C0503030203020204" pitchFamily="34" charset="0"/>
                        </a:rPr>
                        <a:t>Physical interfaces on some Layer 3 switches can be switched to Layer 3 mode.</a:t>
                      </a:r>
                    </a:p>
                    <a:p>
                      <a:pPr fontAlgn="ctr">
                        <a:lnSpc>
                          <a:spcPct val="100000"/>
                        </a:lnSpc>
                      </a:pPr>
                      <a:r>
                        <a:rPr lang="en-US" sz="1200">
                          <a:latin typeface="Huawei Sans" panose="020C0503030203020204" pitchFamily="34" charset="0"/>
                          <a:ea typeface="方正兰亭黑简体" panose="02000000000000000000" pitchFamily="2" charset="-122"/>
                          <a:sym typeface="Huawei Sans" panose="020C0503030203020204" pitchFamily="34" charset="0"/>
                        </a:rPr>
                        <a:t>In addition to Layer 3 physical interfaces, there are Layer 3 logical interfaces, such as VLANIF interfaces on switches or logical sub-interfaces on other network devices, such as GE 0/0/1.10.</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533547">
                <a:tc>
                  <a:txBody>
                    <a:bodyPr/>
                    <a:lstStyle/>
                    <a:p>
                      <a:pPr fontAlgn="ctr">
                        <a:lnSpc>
                          <a:spcPct val="100000"/>
                        </a:lnSpc>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Layer 2 interfaces do not isolate broadcast domains. They flood received broadcast frames.</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fontAlgn="ctr">
                        <a:lnSpc>
                          <a:spcPct val="100000"/>
                        </a:lnSpc>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Layer 3 interfaces isolate broadcast domains. They directly terminate received broadcast frames instead of flooding them.</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07673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mtClean="0">
                <a:sym typeface="Huawei Sans" panose="020C0503030203020204" pitchFamily="34" charset="0"/>
              </a:rPr>
              <a:t>By default, a Layer 2 switching network is a broadcast domain, which brings many problems. </a:t>
            </a:r>
            <a:r>
              <a:rPr lang="en-US" smtClean="0"/>
              <a:t>Virtual local area network (VLAN) technology isolates such broadcast domains, preventing users in different VLANs from communicating with each other. However, such users sometimes need to communicate.</a:t>
            </a:r>
          </a:p>
          <a:p>
            <a:r>
              <a:rPr lang="en-US" smtClean="0">
                <a:sym typeface="Huawei Sans" panose="020C0503030203020204" pitchFamily="34" charset="0"/>
              </a:rPr>
              <a:t>This course describes how to implement inter-VLAN communication.</a:t>
            </a:r>
            <a:endParaRPr lang="en-US" dirty="0">
              <a:sym typeface="Huawei Sans" panose="020C0503030203020204" pitchFamily="34" charset="0"/>
            </a:endParaRPr>
          </a:p>
        </p:txBody>
      </p:sp>
    </p:spTree>
    <p:extLst>
      <p:ext uri="{BB962C8B-B14F-4D97-AF65-F5344CB8AC3E}">
        <p14:creationId xmlns:p14="http://schemas.microsoft.com/office/powerpoint/2010/main" val="38201920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090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en-US" smtClean="0"/>
              <a:t>On completion of this course, you will be able to understand: </a:t>
            </a:r>
          </a:p>
          <a:p>
            <a:pPr lvl="1"/>
            <a:r>
              <a:rPr lang="en-US" smtClean="0"/>
              <a:t>Methods of implementing inter-VLAN communication.</a:t>
            </a:r>
          </a:p>
          <a:p>
            <a:pPr lvl="1"/>
            <a:r>
              <a:rPr lang="en-US" smtClean="0"/>
              <a:t>How to use routers (physical interfaces or sub-interfaces) to implement inter-VLAN communication.</a:t>
            </a:r>
          </a:p>
          <a:p>
            <a:pPr lvl="1"/>
            <a:r>
              <a:rPr lang="en-US" smtClean="0"/>
              <a:t>How to use Layer 3 switches to implement inter-VLAN communication.</a:t>
            </a:r>
          </a:p>
          <a:p>
            <a:pPr lvl="1"/>
            <a:r>
              <a:rPr lang="en-US" smtClean="0"/>
              <a:t>How Layer 3 packets are forwarded.</a:t>
            </a:r>
            <a:endParaRPr lang="en-US" dirty="0"/>
          </a:p>
        </p:txBody>
      </p:sp>
    </p:spTree>
    <p:extLst>
      <p:ext uri="{BB962C8B-B14F-4D97-AF65-F5344CB8AC3E}">
        <p14:creationId xmlns:p14="http://schemas.microsoft.com/office/powerpoint/2010/main" val="1367326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pPr marL="457200" indent="-457200"/>
            <a:r>
              <a:rPr lang="en-US" b="1" dirty="0">
                <a:latin typeface="Huawei Sans" panose="020C0503030203020204" pitchFamily="34" charset="0"/>
                <a:ea typeface="方正兰亭黑简体" panose="02000000000000000000" pitchFamily="2" charset="-122"/>
                <a:sym typeface="Huawei Sans" panose="020C0503030203020204" pitchFamily="34" charset="0"/>
              </a:rPr>
              <a:t>Background</a:t>
            </a:r>
          </a:p>
          <a:p>
            <a:pPr marL="457200" indent="-457200"/>
            <a:r>
              <a:rPr 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Using Routers' Physical Interfaces or Sub-interfaces to Implement Inter-VLAN Communication</a:t>
            </a:r>
          </a:p>
          <a:p>
            <a:pPr marL="457200" indent="-457200"/>
            <a:r>
              <a:rPr 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Using VLANIF Interfaces to Implement Inter-VLAN Communication</a:t>
            </a:r>
          </a:p>
          <a:p>
            <a:pPr marL="457200" indent="-457200"/>
            <a:r>
              <a:rPr 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Layer 3 Communication Process</a:t>
            </a: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810863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文本占位符 112"/>
          <p:cNvSpPr>
            <a:spLocks noGrp="1"/>
          </p:cNvSpPr>
          <p:nvPr>
            <p:ph type="body" sz="quarter" idx="10"/>
          </p:nvPr>
        </p:nvSpPr>
        <p:spPr/>
        <p:txBody>
          <a:bodyPr/>
          <a:lstStyle/>
          <a:p>
            <a:r>
              <a:rPr lang="en-US" sz="1600" smtClean="0">
                <a:sym typeface="Huawei Sans" panose="020C0503030203020204" pitchFamily="34" charset="0"/>
              </a:rPr>
              <a:t>In real-world network deployments, different IP address segments are assigned to different VLANs.</a:t>
            </a:r>
          </a:p>
          <a:p>
            <a:r>
              <a:rPr lang="en-US" sz="1600" smtClean="0">
                <a:sym typeface="Huawei Sans" panose="020C0503030203020204" pitchFamily="34" charset="0"/>
              </a:rPr>
              <a:t>PCs on the same network segment in the same VLAN can directly communicate with each other without the need for Layer 3 forwarding devices. This communication mode is called Layer 2 communication.</a:t>
            </a:r>
          </a:p>
          <a:p>
            <a:r>
              <a:rPr lang="en-US" sz="1600" smtClean="0">
                <a:sym typeface="Huawei Sans" panose="020C0503030203020204" pitchFamily="34" charset="0"/>
              </a:rPr>
              <a:t>Inter-VLAN communication belongs to Layer 3 communication, which requires Layer 3 devices.</a:t>
            </a:r>
            <a:endParaRPr lang="en-US" sz="1600" dirty="0">
              <a:sym typeface="Huawei Sans" panose="020C0503030203020204" pitchFamily="34" charset="0"/>
            </a:endParaRPr>
          </a:p>
        </p:txBody>
      </p:sp>
      <p:sp>
        <p:nvSpPr>
          <p:cNvPr id="4" name="标题 3"/>
          <p:cNvSpPr>
            <a:spLocks noGrp="1"/>
          </p:cNvSpPr>
          <p:nvPr>
            <p:ph type="title"/>
          </p:nvPr>
        </p:nvSpPr>
        <p:spPr/>
        <p:txBody>
          <a:bodyPr/>
          <a:lstStyle/>
          <a:p>
            <a:r>
              <a:rPr lang="en-US" smtClean="0">
                <a:sym typeface="Huawei Sans" panose="020C0503030203020204" pitchFamily="34" charset="0"/>
              </a:rPr>
              <a:t>Inter-VLAN Communication (1)</a:t>
            </a:r>
            <a:endParaRPr lang="en-US">
              <a:sym typeface="Huawei Sans" panose="020C0503030203020204" pitchFamily="34" charset="0"/>
            </a:endParaRPr>
          </a:p>
        </p:txBody>
      </p:sp>
      <p:sp>
        <p:nvSpPr>
          <p:cNvPr id="28" name="圆角矩形 27"/>
          <p:cNvSpPr/>
          <p:nvPr/>
        </p:nvSpPr>
        <p:spPr bwMode="auto">
          <a:xfrm>
            <a:off x="7215189" y="4373631"/>
            <a:ext cx="2942619" cy="1385069"/>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圆角矩形 29"/>
          <p:cNvSpPr/>
          <p:nvPr/>
        </p:nvSpPr>
        <p:spPr bwMode="auto">
          <a:xfrm>
            <a:off x="2578610" y="4377179"/>
            <a:ext cx="2942619" cy="1381521"/>
          </a:xfrm>
          <a:prstGeom prst="roundRect">
            <a:avLst>
              <a:gd name="adj" fmla="val 7914"/>
            </a:avLst>
          </a:prstGeom>
          <a:solidFill>
            <a:srgbClr val="FFFFCC"/>
          </a:solidFill>
          <a:ln w="12700" cap="flat" cmpd="sng" algn="ctr">
            <a:solidFill>
              <a:srgbClr val="FFD17D"/>
            </a:solidFill>
            <a:prstDash val="solid"/>
            <a:miter lim="800000"/>
          </a:ln>
          <a:effectLst/>
        </p:spPr>
        <p:txBody>
          <a:bodyPr wrap="square" rtlCol="0" anchor="ctr">
            <a:noAutofit/>
          </a:bodyPr>
          <a:lstStyle/>
          <a:p>
            <a:pPr defTabSz="914400" fontAlgn="ctr">
              <a:lnSpc>
                <a:spcPts val="2200"/>
              </a:lnSpc>
            </a:pPr>
            <a:endParaRPr lang="zh-CN" altLang="en-US" sz="1600" i="1" kern="0">
              <a:solidFill>
                <a:srgbClr val="EC7061"/>
              </a:solidFill>
              <a:latin typeface="Huawei Sans" panose="020C0503030203020204" pitchFamily="34" charset="0"/>
              <a:ea typeface="方正兰亭黑简体"/>
              <a:sym typeface="Huawei Sans" panose="020C0503030203020204" pitchFamily="34" charset="0"/>
            </a:endParaRPr>
          </a:p>
        </p:txBody>
      </p:sp>
      <p:cxnSp>
        <p:nvCxnSpPr>
          <p:cNvPr id="31" name="直接连接符 30"/>
          <p:cNvCxnSpPr>
            <a:stCxn id="37" idx="0"/>
          </p:cNvCxnSpPr>
          <p:nvPr/>
        </p:nvCxnSpPr>
        <p:spPr bwMode="auto">
          <a:xfrm flipV="1">
            <a:off x="3054525" y="3434033"/>
            <a:ext cx="2978909" cy="14451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直接连接符 31"/>
          <p:cNvCxnSpPr>
            <a:stCxn id="40" idx="3"/>
          </p:cNvCxnSpPr>
          <p:nvPr/>
        </p:nvCxnSpPr>
        <p:spPr bwMode="auto">
          <a:xfrm flipV="1">
            <a:off x="5391964" y="3160127"/>
            <a:ext cx="976244" cy="197568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 name="直接连接符 32"/>
          <p:cNvCxnSpPr>
            <a:stCxn id="41" idx="1"/>
          </p:cNvCxnSpPr>
          <p:nvPr/>
        </p:nvCxnSpPr>
        <p:spPr bwMode="auto">
          <a:xfrm flipH="1" flipV="1">
            <a:off x="6368208" y="3160127"/>
            <a:ext cx="988701" cy="197568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5" name="直接连接符 34"/>
          <p:cNvCxnSpPr>
            <a:stCxn id="45" idx="0"/>
          </p:cNvCxnSpPr>
          <p:nvPr/>
        </p:nvCxnSpPr>
        <p:spPr bwMode="auto">
          <a:xfrm flipH="1" flipV="1">
            <a:off x="6702983" y="3434033"/>
            <a:ext cx="2991367" cy="144511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7" name="图片 36" descr="PC.png"/>
          <p:cNvPicPr>
            <a:picLocks/>
          </p:cNvPicPr>
          <p:nvPr/>
        </p:nvPicPr>
        <p:blipFill>
          <a:blip r:embed="rId3" cstate="print"/>
          <a:stretch>
            <a:fillRect/>
          </a:stretch>
        </p:blipFill>
        <p:spPr>
          <a:xfrm>
            <a:off x="2720331" y="4879151"/>
            <a:ext cx="668387" cy="513321"/>
          </a:xfrm>
          <a:prstGeom prst="rect">
            <a:avLst/>
          </a:prstGeom>
        </p:spPr>
      </p:pic>
      <p:pic>
        <p:nvPicPr>
          <p:cNvPr id="40" name="图片 39" descr="PC.png"/>
          <p:cNvPicPr>
            <a:picLocks noChangeAspect="1"/>
          </p:cNvPicPr>
          <p:nvPr/>
        </p:nvPicPr>
        <p:blipFill>
          <a:blip r:embed="rId3" cstate="print"/>
          <a:stretch>
            <a:fillRect/>
          </a:stretch>
        </p:blipFill>
        <p:spPr>
          <a:xfrm>
            <a:off x="4723577" y="4879151"/>
            <a:ext cx="668387" cy="513321"/>
          </a:xfrm>
          <a:prstGeom prst="rect">
            <a:avLst/>
          </a:prstGeom>
        </p:spPr>
      </p:pic>
      <p:pic>
        <p:nvPicPr>
          <p:cNvPr id="41" name="图片 40" descr="PC.png"/>
          <p:cNvPicPr>
            <a:picLocks noChangeAspect="1"/>
          </p:cNvPicPr>
          <p:nvPr/>
        </p:nvPicPr>
        <p:blipFill>
          <a:blip r:embed="rId3" cstate="print"/>
          <a:stretch>
            <a:fillRect/>
          </a:stretch>
        </p:blipFill>
        <p:spPr>
          <a:xfrm>
            <a:off x="7356910" y="4879151"/>
            <a:ext cx="668387" cy="513321"/>
          </a:xfrm>
          <a:prstGeom prst="rect">
            <a:avLst/>
          </a:prstGeom>
        </p:spPr>
      </p:pic>
      <p:pic>
        <p:nvPicPr>
          <p:cNvPr id="45" name="图片 44" descr="PC.png"/>
          <p:cNvPicPr>
            <a:picLocks noChangeAspect="1"/>
          </p:cNvPicPr>
          <p:nvPr/>
        </p:nvPicPr>
        <p:blipFill>
          <a:blip r:embed="rId3" cstate="print"/>
          <a:stretch>
            <a:fillRect/>
          </a:stretch>
        </p:blipFill>
        <p:spPr>
          <a:xfrm>
            <a:off x="9360156" y="4879151"/>
            <a:ext cx="668387" cy="513321"/>
          </a:xfrm>
          <a:prstGeom prst="rect">
            <a:avLst/>
          </a:prstGeom>
        </p:spPr>
      </p:pic>
      <p:sp>
        <p:nvSpPr>
          <p:cNvPr id="46" name="矩形 45"/>
          <p:cNvSpPr/>
          <p:nvPr/>
        </p:nvSpPr>
        <p:spPr>
          <a:xfrm>
            <a:off x="3606685" y="5197100"/>
            <a:ext cx="933269" cy="307777"/>
          </a:xfrm>
          <a:prstGeom prst="rect">
            <a:avLst/>
          </a:prstGeom>
        </p:spPr>
        <p:txBody>
          <a:bodyPr wrap="square">
            <a:noAutofit/>
          </a:bodyPr>
          <a:lstStyle/>
          <a:p>
            <a:pPr algn="ctr" defTabSz="914400" fontAlgn="ctr">
              <a:spcBef>
                <a:spcPct val="0"/>
              </a:spcBef>
              <a:spcAft>
                <a:spcPct val="0"/>
              </a:spcAft>
            </a:pPr>
            <a:r>
              <a:rPr lang="en-US" sz="1400" b="1">
                <a:latin typeface="Huawei Sans" panose="020C0503030203020204" pitchFamily="34" charset="0"/>
                <a:ea typeface="方正兰亭黑简体" panose="02000000000000000000" pitchFamily="2" charset="-122"/>
                <a:sym typeface="Huawei Sans" panose="020C0503030203020204" pitchFamily="34" charset="0"/>
              </a:rPr>
              <a:t>VLAN 10</a:t>
            </a:r>
          </a:p>
        </p:txBody>
      </p:sp>
      <p:sp>
        <p:nvSpPr>
          <p:cNvPr id="47" name="矩形 46"/>
          <p:cNvSpPr/>
          <p:nvPr/>
        </p:nvSpPr>
        <p:spPr>
          <a:xfrm>
            <a:off x="8381146" y="5197100"/>
            <a:ext cx="933269" cy="307777"/>
          </a:xfrm>
          <a:prstGeom prst="rect">
            <a:avLst/>
          </a:prstGeom>
        </p:spPr>
        <p:txBody>
          <a:bodyPr wrap="square">
            <a:noAutofit/>
          </a:bodyPr>
          <a:lstStyle/>
          <a:p>
            <a:pPr algn="ctr" defTabSz="914400" fontAlgn="ctr">
              <a:spcBef>
                <a:spcPct val="0"/>
              </a:spcBef>
              <a:spcAft>
                <a:spcPct val="0"/>
              </a:spcAft>
            </a:pPr>
            <a:r>
              <a:rPr lang="en-US" sz="1400" b="1">
                <a:latin typeface="Huawei Sans" panose="020C0503030203020204" pitchFamily="34" charset="0"/>
                <a:ea typeface="方正兰亭黑简体" panose="02000000000000000000" pitchFamily="2" charset="-122"/>
                <a:sym typeface="Huawei Sans" panose="020C0503030203020204" pitchFamily="34" charset="0"/>
              </a:rPr>
              <a:t>VLAN 20</a:t>
            </a:r>
          </a:p>
        </p:txBody>
      </p:sp>
      <p:sp>
        <p:nvSpPr>
          <p:cNvPr id="49" name="矩形 48"/>
          <p:cNvSpPr/>
          <p:nvPr/>
        </p:nvSpPr>
        <p:spPr bwMode="auto">
          <a:xfrm>
            <a:off x="5094625" y="6019314"/>
            <a:ext cx="2767971" cy="256660"/>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Layer 3 communication</a:t>
            </a:r>
          </a:p>
        </p:txBody>
      </p:sp>
      <p:sp>
        <p:nvSpPr>
          <p:cNvPr id="51" name="TextBox 77"/>
          <p:cNvSpPr txBox="1"/>
          <p:nvPr/>
        </p:nvSpPr>
        <p:spPr bwMode="auto">
          <a:xfrm>
            <a:off x="3268703" y="5422207"/>
            <a:ext cx="1609233"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192.168.10.0/24</a:t>
            </a:r>
          </a:p>
        </p:txBody>
      </p:sp>
      <p:sp>
        <p:nvSpPr>
          <p:cNvPr id="52" name="TextBox 77"/>
          <p:cNvSpPr txBox="1"/>
          <p:nvPr/>
        </p:nvSpPr>
        <p:spPr bwMode="auto">
          <a:xfrm>
            <a:off x="8025297" y="5422207"/>
            <a:ext cx="1644967"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192.168.20.0/24</a:t>
            </a:r>
          </a:p>
        </p:txBody>
      </p:sp>
      <p:sp>
        <p:nvSpPr>
          <p:cNvPr id="53" name="任意多边形 52"/>
          <p:cNvSpPr/>
          <p:nvPr/>
        </p:nvSpPr>
        <p:spPr bwMode="auto">
          <a:xfrm>
            <a:off x="3431836" y="4644130"/>
            <a:ext cx="1266957" cy="311788"/>
          </a:xfrm>
          <a:custGeom>
            <a:avLst/>
            <a:gdLst>
              <a:gd name="connsiteX0" fmla="*/ 0 w 1181100"/>
              <a:gd name="connsiteY0" fmla="*/ 276281 h 276281"/>
              <a:gd name="connsiteX1" fmla="*/ 609600 w 1181100"/>
              <a:gd name="connsiteY1" fmla="*/ 56 h 276281"/>
              <a:gd name="connsiteX2" fmla="*/ 1181100 w 1181100"/>
              <a:gd name="connsiteY2" fmla="*/ 257231 h 276281"/>
            </a:gdLst>
            <a:ahLst/>
            <a:cxnLst>
              <a:cxn ang="0">
                <a:pos x="connsiteX0" y="connsiteY0"/>
              </a:cxn>
              <a:cxn ang="0">
                <a:pos x="connsiteX1" y="connsiteY1"/>
              </a:cxn>
              <a:cxn ang="0">
                <a:pos x="connsiteX2" y="connsiteY2"/>
              </a:cxn>
            </a:cxnLst>
            <a:rect l="l" t="t" r="r" b="b"/>
            <a:pathLst>
              <a:path w="1181100" h="276281">
                <a:moveTo>
                  <a:pt x="0" y="276281"/>
                </a:moveTo>
                <a:cubicBezTo>
                  <a:pt x="206375" y="139756"/>
                  <a:pt x="412750" y="3231"/>
                  <a:pt x="609600" y="56"/>
                </a:cubicBezTo>
                <a:cubicBezTo>
                  <a:pt x="806450" y="-3119"/>
                  <a:pt x="993775" y="127056"/>
                  <a:pt x="1181100" y="257231"/>
                </a:cubicBezTo>
              </a:path>
            </a:pathLst>
          </a:custGeom>
          <a:noFill/>
          <a:ln w="25400" cap="flat" cmpd="sng" algn="ctr">
            <a:solidFill>
              <a:srgbClr val="00B0F0"/>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任意多边形 53"/>
          <p:cNvSpPr/>
          <p:nvPr/>
        </p:nvSpPr>
        <p:spPr bwMode="auto">
          <a:xfrm>
            <a:off x="8093199" y="4644130"/>
            <a:ext cx="1266957" cy="311788"/>
          </a:xfrm>
          <a:custGeom>
            <a:avLst/>
            <a:gdLst>
              <a:gd name="connsiteX0" fmla="*/ 0 w 1181100"/>
              <a:gd name="connsiteY0" fmla="*/ 276281 h 276281"/>
              <a:gd name="connsiteX1" fmla="*/ 609600 w 1181100"/>
              <a:gd name="connsiteY1" fmla="*/ 56 h 276281"/>
              <a:gd name="connsiteX2" fmla="*/ 1181100 w 1181100"/>
              <a:gd name="connsiteY2" fmla="*/ 257231 h 276281"/>
            </a:gdLst>
            <a:ahLst/>
            <a:cxnLst>
              <a:cxn ang="0">
                <a:pos x="connsiteX0" y="connsiteY0"/>
              </a:cxn>
              <a:cxn ang="0">
                <a:pos x="connsiteX1" y="connsiteY1"/>
              </a:cxn>
              <a:cxn ang="0">
                <a:pos x="connsiteX2" y="connsiteY2"/>
              </a:cxn>
            </a:cxnLst>
            <a:rect l="l" t="t" r="r" b="b"/>
            <a:pathLst>
              <a:path w="1181100" h="276281">
                <a:moveTo>
                  <a:pt x="0" y="276281"/>
                </a:moveTo>
                <a:cubicBezTo>
                  <a:pt x="206375" y="139756"/>
                  <a:pt x="412750" y="3231"/>
                  <a:pt x="609600" y="56"/>
                </a:cubicBezTo>
                <a:cubicBezTo>
                  <a:pt x="806450" y="-3119"/>
                  <a:pt x="993775" y="127056"/>
                  <a:pt x="1181100" y="257231"/>
                </a:cubicBezTo>
              </a:path>
            </a:pathLst>
          </a:custGeom>
          <a:noFill/>
          <a:ln w="25400" cap="flat" cmpd="sng" algn="ctr">
            <a:solidFill>
              <a:srgbClr val="00B0F0"/>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矩形 54"/>
          <p:cNvSpPr/>
          <p:nvPr/>
        </p:nvSpPr>
        <p:spPr bwMode="auto">
          <a:xfrm>
            <a:off x="3952016" y="4348600"/>
            <a:ext cx="1323369" cy="190184"/>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Layer 2 communication</a:t>
            </a:r>
          </a:p>
        </p:txBody>
      </p:sp>
      <p:sp>
        <p:nvSpPr>
          <p:cNvPr id="56" name="矩形 55"/>
          <p:cNvSpPr/>
          <p:nvPr/>
        </p:nvSpPr>
        <p:spPr bwMode="auto">
          <a:xfrm>
            <a:off x="7215188" y="4339210"/>
            <a:ext cx="1420894" cy="312868"/>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Layer 2 communication</a:t>
            </a:r>
          </a:p>
        </p:txBody>
      </p:sp>
      <p:sp>
        <p:nvSpPr>
          <p:cNvPr id="68" name="任意多边形 67"/>
          <p:cNvSpPr/>
          <p:nvPr/>
        </p:nvSpPr>
        <p:spPr bwMode="auto">
          <a:xfrm flipV="1">
            <a:off x="5101251" y="5422206"/>
            <a:ext cx="2633049" cy="534669"/>
          </a:xfrm>
          <a:custGeom>
            <a:avLst/>
            <a:gdLst>
              <a:gd name="connsiteX0" fmla="*/ 0 w 1181100"/>
              <a:gd name="connsiteY0" fmla="*/ 276281 h 276281"/>
              <a:gd name="connsiteX1" fmla="*/ 609600 w 1181100"/>
              <a:gd name="connsiteY1" fmla="*/ 56 h 276281"/>
              <a:gd name="connsiteX2" fmla="*/ 1181100 w 1181100"/>
              <a:gd name="connsiteY2" fmla="*/ 257231 h 276281"/>
            </a:gdLst>
            <a:ahLst/>
            <a:cxnLst>
              <a:cxn ang="0">
                <a:pos x="connsiteX0" y="connsiteY0"/>
              </a:cxn>
              <a:cxn ang="0">
                <a:pos x="connsiteX1" y="connsiteY1"/>
              </a:cxn>
              <a:cxn ang="0">
                <a:pos x="connsiteX2" y="connsiteY2"/>
              </a:cxn>
            </a:cxnLst>
            <a:rect l="l" t="t" r="r" b="b"/>
            <a:pathLst>
              <a:path w="1181100" h="276281">
                <a:moveTo>
                  <a:pt x="0" y="276281"/>
                </a:moveTo>
                <a:cubicBezTo>
                  <a:pt x="206375" y="139756"/>
                  <a:pt x="412750" y="3231"/>
                  <a:pt x="609600" y="56"/>
                </a:cubicBezTo>
                <a:cubicBezTo>
                  <a:pt x="806450" y="-3119"/>
                  <a:pt x="993775" y="127056"/>
                  <a:pt x="1181100" y="257231"/>
                </a:cubicBezTo>
              </a:path>
            </a:pathLst>
          </a:custGeom>
          <a:noFill/>
          <a:ln w="25400" cap="flat" cmpd="sng" algn="ctr">
            <a:solidFill>
              <a:srgbClr val="00B0F0"/>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矩形 74"/>
          <p:cNvSpPr/>
          <p:nvPr/>
        </p:nvSpPr>
        <p:spPr bwMode="auto">
          <a:xfrm>
            <a:off x="4330882" y="3243849"/>
            <a:ext cx="1750735" cy="455922"/>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400" b="1" dirty="0">
                <a:latin typeface="Huawei Sans" panose="020C0503030203020204" pitchFamily="34" charset="0"/>
                <a:ea typeface="方正兰亭黑简体" panose="02000000000000000000" pitchFamily="2" charset="-122"/>
                <a:sym typeface="Huawei Sans" panose="020C0503030203020204" pitchFamily="34" charset="0"/>
              </a:rPr>
              <a:t>Layer 2 switch</a:t>
            </a:r>
          </a:p>
        </p:txBody>
      </p:sp>
      <p:pic>
        <p:nvPicPr>
          <p:cNvPr id="34" name="图片 33" descr="通用交换机.png">
            <a:extLst>
              <a:ext uri="{FF2B5EF4-FFF2-40B4-BE49-F238E27FC236}">
                <a16:creationId xmlns:a16="http://schemas.microsoft.com/office/drawing/2014/main" xmlns="" id="{5583757F-4C12-471A-A130-6DAAF82105FA}"/>
              </a:ext>
            </a:extLst>
          </p:cNvPr>
          <p:cNvPicPr>
            <a:picLocks/>
          </p:cNvPicPr>
          <p:nvPr/>
        </p:nvPicPr>
        <p:blipFill>
          <a:blip r:embed="rId4" cstate="print"/>
          <a:stretch>
            <a:fillRect/>
          </a:stretch>
        </p:blipFill>
        <p:spPr>
          <a:xfrm>
            <a:off x="6032284" y="3106135"/>
            <a:ext cx="668387" cy="513321"/>
          </a:xfrm>
          <a:prstGeom prst="rect">
            <a:avLst/>
          </a:prstGeom>
        </p:spPr>
      </p:pic>
    </p:spTree>
    <p:extLst>
      <p:ext uri="{BB962C8B-B14F-4D97-AF65-F5344CB8AC3E}">
        <p14:creationId xmlns:p14="http://schemas.microsoft.com/office/powerpoint/2010/main" val="1768018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bwMode="auto">
          <a:xfrm>
            <a:off x="7215189" y="4725029"/>
            <a:ext cx="2942619" cy="1385069"/>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圆角矩形 29"/>
          <p:cNvSpPr/>
          <p:nvPr/>
        </p:nvSpPr>
        <p:spPr bwMode="auto">
          <a:xfrm>
            <a:off x="2578610" y="4728577"/>
            <a:ext cx="2942619" cy="1381521"/>
          </a:xfrm>
          <a:prstGeom prst="roundRect">
            <a:avLst>
              <a:gd name="adj" fmla="val 7914"/>
            </a:avLst>
          </a:prstGeom>
          <a:solidFill>
            <a:srgbClr val="FFFFCC"/>
          </a:solidFill>
          <a:ln w="12700" cap="flat" cmpd="sng" algn="ctr">
            <a:solidFill>
              <a:srgbClr val="FFD17D"/>
            </a:solidFill>
            <a:prstDash val="solid"/>
            <a:miter lim="800000"/>
          </a:ln>
          <a:effectLst/>
        </p:spPr>
        <p:txBody>
          <a:bodyPr wrap="square" rtlCol="0" anchor="ctr">
            <a:noAutofit/>
          </a:bodyPr>
          <a:lstStyle/>
          <a:p>
            <a:pPr defTabSz="914400" fontAlgn="ctr">
              <a:lnSpc>
                <a:spcPts val="2200"/>
              </a:lnSpc>
            </a:pPr>
            <a:endParaRPr lang="zh-CN" altLang="en-US" sz="1600" i="1" kern="0">
              <a:solidFill>
                <a:srgbClr val="EC7061"/>
              </a:solidFill>
              <a:latin typeface="Huawei Sans" panose="020C0503030203020204" pitchFamily="34" charset="0"/>
              <a:ea typeface="方正兰亭黑简体"/>
              <a:sym typeface="Huawei Sans" panose="020C0503030203020204" pitchFamily="34" charset="0"/>
            </a:endParaRPr>
          </a:p>
        </p:txBody>
      </p:sp>
      <p:cxnSp>
        <p:nvCxnSpPr>
          <p:cNvPr id="32" name="直接连接符 31"/>
          <p:cNvCxnSpPr>
            <a:stCxn id="40" idx="3"/>
          </p:cNvCxnSpPr>
          <p:nvPr/>
        </p:nvCxnSpPr>
        <p:spPr bwMode="auto">
          <a:xfrm flipV="1">
            <a:off x="5391964" y="3511525"/>
            <a:ext cx="976244" cy="197568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 name="直接连接符 32"/>
          <p:cNvCxnSpPr>
            <a:stCxn id="41" idx="1"/>
          </p:cNvCxnSpPr>
          <p:nvPr/>
        </p:nvCxnSpPr>
        <p:spPr bwMode="auto">
          <a:xfrm flipH="1" flipV="1">
            <a:off x="6368208" y="3511525"/>
            <a:ext cx="988701" cy="197568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直接连接符 25"/>
          <p:cNvCxnSpPr/>
          <p:nvPr/>
        </p:nvCxnSpPr>
        <p:spPr>
          <a:xfrm>
            <a:off x="4401986" y="2952895"/>
            <a:ext cx="2148031" cy="5586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379465" y="3139512"/>
            <a:ext cx="1761927" cy="4431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文本占位符 112"/>
          <p:cNvSpPr>
            <a:spLocks noGrp="1"/>
          </p:cNvSpPr>
          <p:nvPr>
            <p:ph type="body" sz="quarter" idx="10"/>
          </p:nvPr>
        </p:nvSpPr>
        <p:spPr/>
        <p:txBody>
          <a:bodyPr/>
          <a:lstStyle/>
          <a:p>
            <a:r>
              <a:rPr lang="en-US" sz="2000" smtClean="0">
                <a:sym typeface="Huawei Sans" panose="020C0503030203020204" pitchFamily="34" charset="0"/>
              </a:rPr>
              <a:t>Common Layer 3 devices: routers, Layer 3 switches, firewalls, etc.</a:t>
            </a:r>
          </a:p>
          <a:p>
            <a:r>
              <a:rPr lang="en-US" sz="2000" smtClean="0">
                <a:sym typeface="Huawei Sans" panose="020C0503030203020204" pitchFamily="34" charset="0"/>
              </a:rPr>
              <a:t>Inter-VLAN communication is implemented by connecting a Layer 2 switch to a Layer 3 interface of a L</a:t>
            </a:r>
            <a:r>
              <a:rPr lang="en-US" altLang="zh-CN" sz="2000" smtClean="0">
                <a:sym typeface="Huawei Sans" panose="020C0503030203020204" pitchFamily="34" charset="0"/>
              </a:rPr>
              <a:t>ayer 3 device</a:t>
            </a:r>
            <a:r>
              <a:rPr lang="en-US" sz="2000" smtClean="0">
                <a:sym typeface="Huawei Sans" panose="020C0503030203020204" pitchFamily="34" charset="0"/>
              </a:rPr>
              <a:t>. The communication packets are routed by the </a:t>
            </a:r>
            <a:r>
              <a:rPr lang="en-US" altLang="zh-CN" sz="2000" smtClean="0">
                <a:sym typeface="Huawei Sans" panose="020C0503030203020204" pitchFamily="34" charset="0"/>
              </a:rPr>
              <a:t>Layer 3 device</a:t>
            </a:r>
            <a:r>
              <a:rPr lang="en-US" sz="2000" smtClean="0">
                <a:sym typeface="Huawei Sans" panose="020C0503030203020204" pitchFamily="34" charset="0"/>
              </a:rPr>
              <a:t>.</a:t>
            </a:r>
            <a:endParaRPr lang="en-US" sz="2000" dirty="0">
              <a:sym typeface="Huawei Sans" panose="020C0503030203020204" pitchFamily="34" charset="0"/>
            </a:endParaRPr>
          </a:p>
        </p:txBody>
      </p:sp>
      <p:sp>
        <p:nvSpPr>
          <p:cNvPr id="4" name="标题 3"/>
          <p:cNvSpPr>
            <a:spLocks noGrp="1"/>
          </p:cNvSpPr>
          <p:nvPr>
            <p:ph type="title"/>
          </p:nvPr>
        </p:nvSpPr>
        <p:spPr/>
        <p:txBody>
          <a:bodyPr/>
          <a:lstStyle/>
          <a:p>
            <a:r>
              <a:rPr lang="en-US" smtClean="0">
                <a:sym typeface="Huawei Sans" panose="020C0503030203020204" pitchFamily="34" charset="0"/>
              </a:rPr>
              <a:t>Inter-VLAN Communication (2)</a:t>
            </a:r>
            <a:endParaRPr lang="en-US">
              <a:sym typeface="Huawei Sans" panose="020C0503030203020204" pitchFamily="34" charset="0"/>
            </a:endParaRPr>
          </a:p>
        </p:txBody>
      </p:sp>
      <p:pic>
        <p:nvPicPr>
          <p:cNvPr id="42" name="图片 41" descr="通用交换机.png">
            <a:extLst>
              <a:ext uri="{FF2B5EF4-FFF2-40B4-BE49-F238E27FC236}">
                <a16:creationId xmlns:a16="http://schemas.microsoft.com/office/drawing/2014/main" xmlns="" id="{5583757F-4C12-471A-A130-6DAAF82105FA}"/>
              </a:ext>
            </a:extLst>
          </p:cNvPr>
          <p:cNvPicPr>
            <a:picLocks/>
          </p:cNvPicPr>
          <p:nvPr/>
        </p:nvPicPr>
        <p:blipFill>
          <a:blip r:embed="rId3" cstate="print"/>
          <a:stretch>
            <a:fillRect/>
          </a:stretch>
        </p:blipFill>
        <p:spPr>
          <a:xfrm>
            <a:off x="6005687" y="3463627"/>
            <a:ext cx="668387" cy="513321"/>
          </a:xfrm>
          <a:prstGeom prst="rect">
            <a:avLst/>
          </a:prstGeom>
        </p:spPr>
      </p:pic>
      <p:cxnSp>
        <p:nvCxnSpPr>
          <p:cNvPr id="31" name="直接连接符 30"/>
          <p:cNvCxnSpPr>
            <a:stCxn id="37" idx="0"/>
          </p:cNvCxnSpPr>
          <p:nvPr/>
        </p:nvCxnSpPr>
        <p:spPr bwMode="auto">
          <a:xfrm flipV="1">
            <a:off x="3054525" y="3785431"/>
            <a:ext cx="2978909" cy="14451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5" name="直接连接符 34"/>
          <p:cNvCxnSpPr>
            <a:stCxn id="45" idx="0"/>
          </p:cNvCxnSpPr>
          <p:nvPr/>
        </p:nvCxnSpPr>
        <p:spPr bwMode="auto">
          <a:xfrm flipH="1" flipV="1">
            <a:off x="6702983" y="3785431"/>
            <a:ext cx="2991367" cy="144511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7" name="图片 36" descr="PC.png"/>
          <p:cNvPicPr>
            <a:picLocks noChangeAspect="1"/>
          </p:cNvPicPr>
          <p:nvPr/>
        </p:nvPicPr>
        <p:blipFill>
          <a:blip r:embed="rId4" cstate="print"/>
          <a:stretch>
            <a:fillRect/>
          </a:stretch>
        </p:blipFill>
        <p:spPr>
          <a:xfrm>
            <a:off x="2720331" y="5230549"/>
            <a:ext cx="668387" cy="513321"/>
          </a:xfrm>
          <a:prstGeom prst="rect">
            <a:avLst/>
          </a:prstGeom>
        </p:spPr>
      </p:pic>
      <p:pic>
        <p:nvPicPr>
          <p:cNvPr id="40" name="图片 39" descr="PC.png"/>
          <p:cNvPicPr>
            <a:picLocks noChangeAspect="1"/>
          </p:cNvPicPr>
          <p:nvPr/>
        </p:nvPicPr>
        <p:blipFill>
          <a:blip r:embed="rId4" cstate="print"/>
          <a:stretch>
            <a:fillRect/>
          </a:stretch>
        </p:blipFill>
        <p:spPr>
          <a:xfrm>
            <a:off x="4723577" y="5230549"/>
            <a:ext cx="668387" cy="513321"/>
          </a:xfrm>
          <a:prstGeom prst="rect">
            <a:avLst/>
          </a:prstGeom>
        </p:spPr>
      </p:pic>
      <p:pic>
        <p:nvPicPr>
          <p:cNvPr id="41" name="图片 40" descr="PC.png"/>
          <p:cNvPicPr>
            <a:picLocks noChangeAspect="1"/>
          </p:cNvPicPr>
          <p:nvPr/>
        </p:nvPicPr>
        <p:blipFill>
          <a:blip r:embed="rId4" cstate="print"/>
          <a:stretch>
            <a:fillRect/>
          </a:stretch>
        </p:blipFill>
        <p:spPr>
          <a:xfrm>
            <a:off x="7356910" y="5230549"/>
            <a:ext cx="668387" cy="513321"/>
          </a:xfrm>
          <a:prstGeom prst="rect">
            <a:avLst/>
          </a:prstGeom>
        </p:spPr>
      </p:pic>
      <p:pic>
        <p:nvPicPr>
          <p:cNvPr id="45" name="图片 44" descr="PC.png"/>
          <p:cNvPicPr>
            <a:picLocks noChangeAspect="1"/>
          </p:cNvPicPr>
          <p:nvPr/>
        </p:nvPicPr>
        <p:blipFill>
          <a:blip r:embed="rId4" cstate="print"/>
          <a:stretch>
            <a:fillRect/>
          </a:stretch>
        </p:blipFill>
        <p:spPr>
          <a:xfrm>
            <a:off x="9360156" y="5230549"/>
            <a:ext cx="668387" cy="513321"/>
          </a:xfrm>
          <a:prstGeom prst="rect">
            <a:avLst/>
          </a:prstGeom>
        </p:spPr>
      </p:pic>
      <p:sp>
        <p:nvSpPr>
          <p:cNvPr id="46" name="矩形 45"/>
          <p:cNvSpPr/>
          <p:nvPr/>
        </p:nvSpPr>
        <p:spPr>
          <a:xfrm>
            <a:off x="3606685" y="5548498"/>
            <a:ext cx="933269" cy="307777"/>
          </a:xfrm>
          <a:prstGeom prst="rect">
            <a:avLst/>
          </a:prstGeom>
        </p:spPr>
        <p:txBody>
          <a:bodyPr wrap="square">
            <a:noAutofit/>
          </a:bodyPr>
          <a:lstStyle/>
          <a:p>
            <a:pPr algn="ctr" defTabSz="914400" fontAlgn="ctr">
              <a:spcBef>
                <a:spcPct val="0"/>
              </a:spcBef>
              <a:spcAft>
                <a:spcPct val="0"/>
              </a:spcAft>
            </a:pPr>
            <a:r>
              <a:rPr lang="en-US" sz="1400" b="1">
                <a:latin typeface="Huawei Sans" panose="020C0503030203020204" pitchFamily="34" charset="0"/>
                <a:ea typeface="方正兰亭黑简体" panose="02000000000000000000" pitchFamily="2" charset="-122"/>
                <a:sym typeface="Huawei Sans" panose="020C0503030203020204" pitchFamily="34" charset="0"/>
              </a:rPr>
              <a:t>VLAN 10</a:t>
            </a:r>
          </a:p>
        </p:txBody>
      </p:sp>
      <p:sp>
        <p:nvSpPr>
          <p:cNvPr id="47" name="矩形 46"/>
          <p:cNvSpPr/>
          <p:nvPr/>
        </p:nvSpPr>
        <p:spPr>
          <a:xfrm>
            <a:off x="8381146" y="5548498"/>
            <a:ext cx="933269" cy="307777"/>
          </a:xfrm>
          <a:prstGeom prst="rect">
            <a:avLst/>
          </a:prstGeom>
        </p:spPr>
        <p:txBody>
          <a:bodyPr wrap="square">
            <a:noAutofit/>
          </a:bodyPr>
          <a:lstStyle/>
          <a:p>
            <a:pPr algn="ctr" defTabSz="914400" fontAlgn="ctr">
              <a:spcBef>
                <a:spcPct val="0"/>
              </a:spcBef>
              <a:spcAft>
                <a:spcPct val="0"/>
              </a:spcAft>
            </a:pPr>
            <a:r>
              <a:rPr lang="en-US" sz="1400" b="1">
                <a:latin typeface="Huawei Sans" panose="020C0503030203020204" pitchFamily="34" charset="0"/>
                <a:ea typeface="方正兰亭黑简体" panose="02000000000000000000" pitchFamily="2" charset="-122"/>
                <a:sym typeface="Huawei Sans" panose="020C0503030203020204" pitchFamily="34" charset="0"/>
              </a:rPr>
              <a:t>VLAN 20</a:t>
            </a:r>
          </a:p>
        </p:txBody>
      </p:sp>
      <p:sp>
        <p:nvSpPr>
          <p:cNvPr id="51" name="TextBox 77"/>
          <p:cNvSpPr txBox="1"/>
          <p:nvPr/>
        </p:nvSpPr>
        <p:spPr bwMode="auto">
          <a:xfrm>
            <a:off x="3268703" y="5773605"/>
            <a:ext cx="1609233"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192.168.10.0/24</a:t>
            </a:r>
          </a:p>
        </p:txBody>
      </p:sp>
      <p:sp>
        <p:nvSpPr>
          <p:cNvPr id="52" name="TextBox 77"/>
          <p:cNvSpPr txBox="1"/>
          <p:nvPr/>
        </p:nvSpPr>
        <p:spPr bwMode="auto">
          <a:xfrm>
            <a:off x="8025297" y="5773605"/>
            <a:ext cx="1644967"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192.168.20.0/24</a:t>
            </a:r>
          </a:p>
        </p:txBody>
      </p:sp>
      <p:sp>
        <p:nvSpPr>
          <p:cNvPr id="29" name="文本框 28"/>
          <p:cNvSpPr txBox="1"/>
          <p:nvPr/>
        </p:nvSpPr>
        <p:spPr>
          <a:xfrm>
            <a:off x="3784613" y="3274842"/>
            <a:ext cx="769763" cy="307777"/>
          </a:xfrm>
          <a:prstGeom prst="rect">
            <a:avLst/>
          </a:prstGeom>
          <a:noFill/>
        </p:spPr>
        <p:txBody>
          <a:bodyPr wrap="square" rtlCol="0">
            <a:noAutofit/>
          </a:bodyPr>
          <a:lstStyle/>
          <a:p>
            <a:pPr algn="ctr" fontAlgn="ctr"/>
            <a:r>
              <a:rPr lang="en-US" sz="1400" b="1" dirty="0">
                <a:latin typeface="Huawei Sans" panose="020C0503030203020204" pitchFamily="34" charset="0"/>
                <a:ea typeface="方正兰亭黑简体" panose="02000000000000000000" pitchFamily="2" charset="-122"/>
                <a:sym typeface="Huawei Sans" panose="020C0503030203020204" pitchFamily="34" charset="0"/>
              </a:rPr>
              <a:t>Router</a:t>
            </a:r>
          </a:p>
        </p:txBody>
      </p:sp>
      <p:pic>
        <p:nvPicPr>
          <p:cNvPr id="34" name="Picture 12" descr="E:\2016.01\1.12 扁平化图标\蓝色\AR-蓝色最新-40.png">
            <a:extLst>
              <a:ext uri="{FF2B5EF4-FFF2-40B4-BE49-F238E27FC236}">
                <a16:creationId xmlns="" xmlns:a16="http://schemas.microsoft.com/office/drawing/2014/main" id="{1D8E071F-501D-48FF-8ED1-076998A80BB3}"/>
              </a:ext>
            </a:extLst>
          </p:cNvPr>
          <p:cNvPicPr>
            <a:picLocks noChangeAspect="1" noChangeArrowheads="1"/>
          </p:cNvPicPr>
          <p:nvPr/>
        </p:nvPicPr>
        <p:blipFill>
          <a:blip r:embed="rId5" cstate="print"/>
          <a:srcRect/>
          <a:stretch>
            <a:fillRect/>
          </a:stretch>
        </p:blipFill>
        <p:spPr bwMode="auto">
          <a:xfrm>
            <a:off x="3904890" y="2824890"/>
            <a:ext cx="540000" cy="441818"/>
          </a:xfrm>
          <a:prstGeom prst="rect">
            <a:avLst/>
          </a:prstGeom>
          <a:noFill/>
        </p:spPr>
      </p:pic>
      <p:sp>
        <p:nvSpPr>
          <p:cNvPr id="57" name="椭圆 56">
            <a:extLst>
              <a:ext uri="{FF2B5EF4-FFF2-40B4-BE49-F238E27FC236}">
                <a16:creationId xmlns="" xmlns:a16="http://schemas.microsoft.com/office/drawing/2014/main" id="{7DBB15C3-7119-4BF5-AC36-6F6AFF9EB213}"/>
              </a:ext>
            </a:extLst>
          </p:cNvPr>
          <p:cNvSpPr/>
          <p:nvPr/>
        </p:nvSpPr>
        <p:spPr>
          <a:xfrm>
            <a:off x="2095916" y="3194098"/>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sp>
        <p:nvSpPr>
          <p:cNvPr id="58" name="椭圆 57">
            <a:extLst>
              <a:ext uri="{FF2B5EF4-FFF2-40B4-BE49-F238E27FC236}">
                <a16:creationId xmlns="" xmlns:a16="http://schemas.microsoft.com/office/drawing/2014/main" id="{E3AA826D-E4AC-459E-9C44-0CE0D8799DF1}"/>
              </a:ext>
            </a:extLst>
          </p:cNvPr>
          <p:cNvSpPr/>
          <p:nvPr/>
        </p:nvSpPr>
        <p:spPr>
          <a:xfrm>
            <a:off x="2095916" y="3504372"/>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p>
        </p:txBody>
      </p:sp>
      <p:sp>
        <p:nvSpPr>
          <p:cNvPr id="59" name="TextBox 120">
            <a:extLst>
              <a:ext uri="{FF2B5EF4-FFF2-40B4-BE49-F238E27FC236}">
                <a16:creationId xmlns="" xmlns:a16="http://schemas.microsoft.com/office/drawing/2014/main" id="{80742BB8-DAF7-4E24-BB0B-9F7C1C0F7EBA}"/>
              </a:ext>
            </a:extLst>
          </p:cNvPr>
          <p:cNvSpPr txBox="1"/>
          <p:nvPr/>
        </p:nvSpPr>
        <p:spPr>
          <a:xfrm>
            <a:off x="2275932" y="3159373"/>
            <a:ext cx="1399258" cy="205621"/>
          </a:xfrm>
          <a:prstGeom prst="rect">
            <a:avLst/>
          </a:prstGeom>
          <a:noFill/>
        </p:spPr>
        <p:txBody>
          <a:bodyPr wrap="square" rtlCol="0">
            <a:noAutofit/>
          </a:bodyPr>
          <a:lstStyle/>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Layer 2 interface</a:t>
            </a:r>
          </a:p>
        </p:txBody>
      </p:sp>
      <p:sp>
        <p:nvSpPr>
          <p:cNvPr id="60" name="TextBox 120">
            <a:extLst>
              <a:ext uri="{FF2B5EF4-FFF2-40B4-BE49-F238E27FC236}">
                <a16:creationId xmlns="" xmlns:a16="http://schemas.microsoft.com/office/drawing/2014/main" id="{BA178C7B-FB8C-4D9C-9731-7001BEE1F59D}"/>
              </a:ext>
            </a:extLst>
          </p:cNvPr>
          <p:cNvSpPr txBox="1"/>
          <p:nvPr/>
        </p:nvSpPr>
        <p:spPr>
          <a:xfrm>
            <a:off x="2275931" y="3469647"/>
            <a:ext cx="1399260" cy="205621"/>
          </a:xfrm>
          <a:prstGeom prst="rect">
            <a:avLst/>
          </a:prstGeom>
          <a:noFill/>
        </p:spPr>
        <p:txBody>
          <a:bodyPr wrap="square" rtlCol="0">
            <a:noAutofit/>
          </a:bodyPr>
          <a:lstStyle/>
          <a:p>
            <a:pPr fontAlgn="ctr"/>
            <a:r>
              <a:rPr lang="en-US" sz="1200">
                <a:latin typeface="Huawei Sans" panose="020C0503030203020204" pitchFamily="34" charset="0"/>
                <a:ea typeface="方正兰亭黑简体" panose="02000000000000000000" pitchFamily="2" charset="-122"/>
                <a:sym typeface="Huawei Sans" panose="020C0503030203020204" pitchFamily="34" charset="0"/>
              </a:rPr>
              <a:t>Layer 3 interface</a:t>
            </a:r>
          </a:p>
        </p:txBody>
      </p:sp>
      <p:sp>
        <p:nvSpPr>
          <p:cNvPr id="63" name="椭圆 62">
            <a:extLst>
              <a:ext uri="{FF2B5EF4-FFF2-40B4-BE49-F238E27FC236}">
                <a16:creationId xmlns="" xmlns:a16="http://schemas.microsoft.com/office/drawing/2014/main" id="{E3AA826D-E4AC-459E-9C44-0CE0D8799DF1}"/>
              </a:ext>
            </a:extLst>
          </p:cNvPr>
          <p:cNvSpPr/>
          <p:nvPr/>
        </p:nvSpPr>
        <p:spPr>
          <a:xfrm>
            <a:off x="4336932" y="3095944"/>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p>
        </p:txBody>
      </p:sp>
      <p:sp>
        <p:nvSpPr>
          <p:cNvPr id="64" name="椭圆 63">
            <a:extLst>
              <a:ext uri="{FF2B5EF4-FFF2-40B4-BE49-F238E27FC236}">
                <a16:creationId xmlns="" xmlns:a16="http://schemas.microsoft.com/office/drawing/2014/main" id="{E3AA826D-E4AC-459E-9C44-0CE0D8799DF1}"/>
              </a:ext>
            </a:extLst>
          </p:cNvPr>
          <p:cNvSpPr/>
          <p:nvPr/>
        </p:nvSpPr>
        <p:spPr>
          <a:xfrm>
            <a:off x="4336932" y="2844937"/>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p>
        </p:txBody>
      </p:sp>
      <p:sp>
        <p:nvSpPr>
          <p:cNvPr id="67" name="椭圆 66">
            <a:extLst>
              <a:ext uri="{FF2B5EF4-FFF2-40B4-BE49-F238E27FC236}">
                <a16:creationId xmlns="" xmlns:a16="http://schemas.microsoft.com/office/drawing/2014/main" id="{7DBB15C3-7119-4BF5-AC36-6F6AFF9EB213}"/>
              </a:ext>
            </a:extLst>
          </p:cNvPr>
          <p:cNvSpPr/>
          <p:nvPr/>
        </p:nvSpPr>
        <p:spPr>
          <a:xfrm>
            <a:off x="6550017" y="3950955"/>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sp>
        <p:nvSpPr>
          <p:cNvPr id="69" name="椭圆 68">
            <a:extLst>
              <a:ext uri="{FF2B5EF4-FFF2-40B4-BE49-F238E27FC236}">
                <a16:creationId xmlns="" xmlns:a16="http://schemas.microsoft.com/office/drawing/2014/main" id="{7DBB15C3-7119-4BF5-AC36-6F6AFF9EB213}"/>
              </a:ext>
            </a:extLst>
          </p:cNvPr>
          <p:cNvSpPr/>
          <p:nvPr/>
        </p:nvSpPr>
        <p:spPr>
          <a:xfrm>
            <a:off x="5925476" y="3729062"/>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sp>
        <p:nvSpPr>
          <p:cNvPr id="70" name="椭圆 69">
            <a:extLst>
              <a:ext uri="{FF2B5EF4-FFF2-40B4-BE49-F238E27FC236}">
                <a16:creationId xmlns="" xmlns:a16="http://schemas.microsoft.com/office/drawing/2014/main" id="{7DBB15C3-7119-4BF5-AC36-6F6AFF9EB213}"/>
              </a:ext>
            </a:extLst>
          </p:cNvPr>
          <p:cNvSpPr/>
          <p:nvPr/>
        </p:nvSpPr>
        <p:spPr>
          <a:xfrm>
            <a:off x="6003352" y="3950955"/>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sp>
        <p:nvSpPr>
          <p:cNvPr id="71" name="椭圆 70">
            <a:extLst>
              <a:ext uri="{FF2B5EF4-FFF2-40B4-BE49-F238E27FC236}">
                <a16:creationId xmlns="" xmlns:a16="http://schemas.microsoft.com/office/drawing/2014/main" id="{7DBB15C3-7119-4BF5-AC36-6F6AFF9EB213}"/>
              </a:ext>
            </a:extLst>
          </p:cNvPr>
          <p:cNvSpPr/>
          <p:nvPr/>
        </p:nvSpPr>
        <p:spPr>
          <a:xfrm>
            <a:off x="6595025" y="3657684"/>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sp>
        <p:nvSpPr>
          <p:cNvPr id="72" name="椭圆 71">
            <a:extLst>
              <a:ext uri="{FF2B5EF4-FFF2-40B4-BE49-F238E27FC236}">
                <a16:creationId xmlns="" xmlns:a16="http://schemas.microsoft.com/office/drawing/2014/main" id="{7DBB15C3-7119-4BF5-AC36-6F6AFF9EB213}"/>
              </a:ext>
            </a:extLst>
          </p:cNvPr>
          <p:cNvSpPr/>
          <p:nvPr/>
        </p:nvSpPr>
        <p:spPr>
          <a:xfrm>
            <a:off x="6442059" y="3410014"/>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sp>
        <p:nvSpPr>
          <p:cNvPr id="10" name="任意多边形 9"/>
          <p:cNvSpPr/>
          <p:nvPr/>
        </p:nvSpPr>
        <p:spPr>
          <a:xfrm>
            <a:off x="3238427" y="2921249"/>
            <a:ext cx="4252372" cy="2309300"/>
          </a:xfrm>
          <a:custGeom>
            <a:avLst/>
            <a:gdLst>
              <a:gd name="connsiteX0" fmla="*/ 60335 w 4537085"/>
              <a:gd name="connsiteY0" fmla="*/ 1951265 h 2113190"/>
              <a:gd name="connsiteX1" fmla="*/ 174635 w 4537085"/>
              <a:gd name="connsiteY1" fmla="*/ 1913165 h 2113190"/>
              <a:gd name="connsiteX2" fmla="*/ 2965460 w 4537085"/>
              <a:gd name="connsiteY2" fmla="*/ 598715 h 2113190"/>
              <a:gd name="connsiteX3" fmla="*/ 1489085 w 4537085"/>
              <a:gd name="connsiteY3" fmla="*/ 131990 h 2113190"/>
              <a:gd name="connsiteX4" fmla="*/ 3498860 w 4537085"/>
              <a:gd name="connsiteY4" fmla="*/ 179615 h 2113190"/>
              <a:gd name="connsiteX5" fmla="*/ 4537085 w 4537085"/>
              <a:gd name="connsiteY5" fmla="*/ 2113190 h 2113190"/>
              <a:gd name="connsiteX0" fmla="*/ 0 w 4362450"/>
              <a:gd name="connsiteY0" fmla="*/ 1913165 h 2113190"/>
              <a:gd name="connsiteX1" fmla="*/ 2790825 w 4362450"/>
              <a:gd name="connsiteY1" fmla="*/ 598715 h 2113190"/>
              <a:gd name="connsiteX2" fmla="*/ 1314450 w 4362450"/>
              <a:gd name="connsiteY2" fmla="*/ 131990 h 2113190"/>
              <a:gd name="connsiteX3" fmla="*/ 3324225 w 4362450"/>
              <a:gd name="connsiteY3" fmla="*/ 179615 h 2113190"/>
              <a:gd name="connsiteX4" fmla="*/ 4362450 w 4362450"/>
              <a:gd name="connsiteY4" fmla="*/ 2113190 h 2113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2450" h="2113190">
                <a:moveTo>
                  <a:pt x="0" y="1913165"/>
                </a:moveTo>
                <a:cubicBezTo>
                  <a:pt x="484188" y="1687740"/>
                  <a:pt x="2571750" y="895577"/>
                  <a:pt x="2790825" y="598715"/>
                </a:cubicBezTo>
                <a:cubicBezTo>
                  <a:pt x="3009900" y="301853"/>
                  <a:pt x="1225550" y="201840"/>
                  <a:pt x="1314450" y="131990"/>
                </a:cubicBezTo>
                <a:cubicBezTo>
                  <a:pt x="1403350" y="62140"/>
                  <a:pt x="2816225" y="-150585"/>
                  <a:pt x="3324225" y="179615"/>
                </a:cubicBezTo>
                <a:cubicBezTo>
                  <a:pt x="3832225" y="509815"/>
                  <a:pt x="4208463" y="1805215"/>
                  <a:pt x="4362450" y="2113190"/>
                </a:cubicBezTo>
              </a:path>
            </a:pathLst>
          </a:custGeom>
          <a:noFill/>
          <a:ln w="25400" cap="flat" cmpd="sng" algn="ctr">
            <a:solidFill>
              <a:srgbClr val="00B0F0"/>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dirty="0">
              <a:solidFill>
                <a:schemeClr val="tx1"/>
              </a:solidFill>
              <a:latin typeface="Huawei Sans" panose="020C0503030203020204" pitchFamily="34" charset="0"/>
              <a:ea typeface="方正兰亭黑简体" panose="02000000000000000000" pitchFamily="2" charset="-122"/>
            </a:endParaRPr>
          </a:p>
        </p:txBody>
      </p:sp>
      <p:sp>
        <p:nvSpPr>
          <p:cNvPr id="78" name="矩形 77"/>
          <p:cNvSpPr/>
          <p:nvPr/>
        </p:nvSpPr>
        <p:spPr bwMode="auto">
          <a:xfrm>
            <a:off x="4444891" y="3547450"/>
            <a:ext cx="1558462" cy="231803"/>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defTabSz="914400" fontAlgn="ctr">
              <a:spcBef>
                <a:spcPct val="0"/>
              </a:spcBef>
              <a:spcAft>
                <a:spcPct val="0"/>
              </a:spcAft>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Layer 2 switch</a:t>
            </a:r>
          </a:p>
        </p:txBody>
      </p:sp>
      <p:sp>
        <p:nvSpPr>
          <p:cNvPr id="66" name="椭圆 65">
            <a:extLst>
              <a:ext uri="{FF2B5EF4-FFF2-40B4-BE49-F238E27FC236}">
                <a16:creationId xmlns="" xmlns:a16="http://schemas.microsoft.com/office/drawing/2014/main" id="{7DBB15C3-7119-4BF5-AC36-6F6AFF9EB213}"/>
              </a:ext>
            </a:extLst>
          </p:cNvPr>
          <p:cNvSpPr/>
          <p:nvPr/>
        </p:nvSpPr>
        <p:spPr>
          <a:xfrm>
            <a:off x="5895394" y="3452063"/>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spTree>
    <p:extLst>
      <p:ext uri="{BB962C8B-B14F-4D97-AF65-F5344CB8AC3E}">
        <p14:creationId xmlns:p14="http://schemas.microsoft.com/office/powerpoint/2010/main" val="1117686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pPr marL="457200" indent="-457200"/>
            <a:r>
              <a:rPr lang="en-US"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Background</a:t>
            </a:r>
          </a:p>
          <a:p>
            <a:pPr marL="457200" indent="-457200"/>
            <a:r>
              <a:rPr lang="en-US" b="1" smtClean="0">
                <a:latin typeface="Huawei Sans" panose="020C0503030203020204" pitchFamily="34" charset="0"/>
                <a:ea typeface="方正兰亭黑简体" panose="02000000000000000000" pitchFamily="2" charset="-122"/>
                <a:sym typeface="Huawei Sans" panose="020C0503030203020204" pitchFamily="34" charset="0"/>
              </a:rPr>
              <a:t>Using Routers' Physical Interfaces or Sub-interfaces to Implement Inter-VLAN Communication</a:t>
            </a:r>
          </a:p>
          <a:p>
            <a:pPr marL="457200" indent="-457200"/>
            <a:r>
              <a:rPr lang="en-US"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Using VLANIF Interfaces to Implement Inter-VLAN Communication</a:t>
            </a:r>
          </a:p>
          <a:p>
            <a:pPr marL="457200" indent="-457200"/>
            <a:r>
              <a:rPr lang="en-US"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Layer 3 Communication Process</a:t>
            </a: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530332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sym typeface="Huawei Sans" panose="020C0503030203020204" pitchFamily="34" charset="0"/>
              </a:rPr>
              <a:t>Using a Router's Physical Interfaces</a:t>
            </a:r>
            <a:endParaRPr lang="en-US">
              <a:sym typeface="Huawei Sans" panose="020C0503030203020204" pitchFamily="34" charset="0"/>
            </a:endParaRPr>
          </a:p>
        </p:txBody>
      </p:sp>
      <p:cxnSp>
        <p:nvCxnSpPr>
          <p:cNvPr id="45" name="直接连接符 44"/>
          <p:cNvCxnSpPr/>
          <p:nvPr/>
        </p:nvCxnSpPr>
        <p:spPr bwMode="auto">
          <a:xfrm flipV="1">
            <a:off x="3147410" y="2512010"/>
            <a:ext cx="0" cy="1491901"/>
          </a:xfrm>
          <a:prstGeom prst="line">
            <a:avLst/>
          </a:prstGeom>
          <a:noFill/>
          <a:ln w="28575" cap="flat" cmpd="sng" algn="ctr">
            <a:solidFill>
              <a:srgbClr val="FFD17D"/>
            </a:solidFill>
            <a:prstDash val="solid"/>
            <a:miter lim="800000"/>
          </a:ln>
          <a:effectLst/>
        </p:spPr>
      </p:cxnSp>
      <p:cxnSp>
        <p:nvCxnSpPr>
          <p:cNvPr id="49" name="直接连接符 48"/>
          <p:cNvCxnSpPr/>
          <p:nvPr/>
        </p:nvCxnSpPr>
        <p:spPr bwMode="auto">
          <a:xfrm flipV="1">
            <a:off x="3377206" y="2497727"/>
            <a:ext cx="0" cy="1491900"/>
          </a:xfrm>
          <a:prstGeom prst="line">
            <a:avLst/>
          </a:prstGeom>
          <a:solidFill>
            <a:srgbClr val="5B9BD5">
              <a:lumMod val="40000"/>
              <a:lumOff val="60000"/>
            </a:srgbClr>
          </a:solidFill>
          <a:ln w="25400" cap="flat" cmpd="sng" algn="ctr">
            <a:solidFill>
              <a:srgbClr val="00B0F0"/>
            </a:solidFill>
            <a:prstDash val="solid"/>
            <a:miter lim="800000"/>
          </a:ln>
          <a:effectLst/>
        </p:spPr>
      </p:cxnSp>
      <p:pic>
        <p:nvPicPr>
          <p:cNvPr id="8" name="图片 7" descr="汇聚交换机.png"/>
          <p:cNvPicPr>
            <a:picLocks noChangeAspect="1"/>
          </p:cNvPicPr>
          <p:nvPr/>
        </p:nvPicPr>
        <p:blipFill>
          <a:blip r:embed="rId3" cstate="print"/>
          <a:stretch>
            <a:fillRect/>
          </a:stretch>
        </p:blipFill>
        <p:spPr>
          <a:xfrm>
            <a:off x="2994414" y="3938304"/>
            <a:ext cx="540000" cy="441818"/>
          </a:xfrm>
          <a:prstGeom prst="rect">
            <a:avLst/>
          </a:prstGeom>
        </p:spPr>
      </p:pic>
      <p:sp>
        <p:nvSpPr>
          <p:cNvPr id="55" name="矩形 54"/>
          <p:cNvSpPr/>
          <p:nvPr/>
        </p:nvSpPr>
        <p:spPr>
          <a:xfrm>
            <a:off x="1464310" y="3243737"/>
            <a:ext cx="1718423" cy="523220"/>
          </a:xfrm>
          <a:prstGeom prst="rect">
            <a:avLst/>
          </a:prstGeom>
        </p:spPr>
        <p:txBody>
          <a:bodyPr wrap="square">
            <a:noAutofit/>
          </a:bodyPr>
          <a:lstStyle/>
          <a:p>
            <a:pPr algn="ctr" fontAlgn="ctr"/>
            <a:r>
              <a:rPr lang="en-US" sz="140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GE 0/0/3</a:t>
            </a:r>
          </a:p>
          <a:p>
            <a:pPr algn="ctr" fontAlgn="ctr"/>
            <a:r>
              <a:rPr lang="en-US" sz="140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Access (VLAN 10)</a:t>
            </a:r>
          </a:p>
        </p:txBody>
      </p:sp>
      <p:sp>
        <p:nvSpPr>
          <p:cNvPr id="56" name="矩形 55"/>
          <p:cNvSpPr/>
          <p:nvPr/>
        </p:nvSpPr>
        <p:spPr>
          <a:xfrm>
            <a:off x="1123950" y="4003911"/>
            <a:ext cx="1722585" cy="523220"/>
          </a:xfrm>
          <a:prstGeom prst="rect">
            <a:avLst/>
          </a:prstGeom>
        </p:spPr>
        <p:txBody>
          <a:bodyPr wrap="square">
            <a:noAutofit/>
          </a:bodyPr>
          <a:lstStyle/>
          <a:p>
            <a:pPr algn="ctr" fontAlgn="ctr"/>
            <a:r>
              <a:rPr lang="en-US" sz="140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GE 0/0/1</a:t>
            </a:r>
          </a:p>
          <a:p>
            <a:pPr algn="ctr" fontAlgn="ctr"/>
            <a:r>
              <a:rPr lang="en-US" sz="140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Access (VLAN 10)</a:t>
            </a:r>
          </a:p>
        </p:txBody>
      </p:sp>
      <p:sp>
        <p:nvSpPr>
          <p:cNvPr id="57" name="矩形 56"/>
          <p:cNvSpPr/>
          <p:nvPr/>
        </p:nvSpPr>
        <p:spPr>
          <a:xfrm>
            <a:off x="3811839" y="4003911"/>
            <a:ext cx="1798386" cy="523220"/>
          </a:xfrm>
          <a:prstGeom prst="rect">
            <a:avLst/>
          </a:prstGeom>
        </p:spPr>
        <p:txBody>
          <a:bodyPr wrap="square">
            <a:noAutofit/>
          </a:bodyPr>
          <a:lstStyle/>
          <a:p>
            <a:pPr algn="ctr" fontAlgn="ctr"/>
            <a:r>
              <a:rPr lang="en-US" sz="140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GE 0/0/2</a:t>
            </a:r>
          </a:p>
          <a:p>
            <a:pPr algn="ctr" fontAlgn="ctr"/>
            <a:r>
              <a:rPr lang="en-US" sz="140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Access (VLAN 20)</a:t>
            </a:r>
          </a:p>
        </p:txBody>
      </p:sp>
      <p:sp>
        <p:nvSpPr>
          <p:cNvPr id="58" name="矩形 57"/>
          <p:cNvSpPr/>
          <p:nvPr/>
        </p:nvSpPr>
        <p:spPr>
          <a:xfrm>
            <a:off x="3395916" y="3243737"/>
            <a:ext cx="1791546" cy="501476"/>
          </a:xfrm>
          <a:prstGeom prst="rect">
            <a:avLst/>
          </a:prstGeom>
        </p:spPr>
        <p:txBody>
          <a:bodyPr wrap="square">
            <a:noAutofit/>
          </a:bodyPr>
          <a:lstStyle/>
          <a:p>
            <a:pPr algn="ctr" fontAlgn="ctr"/>
            <a:r>
              <a:rPr 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GE 0/0/4</a:t>
            </a:r>
          </a:p>
          <a:p>
            <a:pPr algn="ctr" fontAlgn="ctr"/>
            <a:r>
              <a:rPr 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Access (VLAN 20)</a:t>
            </a:r>
          </a:p>
        </p:txBody>
      </p:sp>
      <p:pic>
        <p:nvPicPr>
          <p:cNvPr id="29"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2994414" y="2105295"/>
            <a:ext cx="541200" cy="442799"/>
          </a:xfrm>
          <a:prstGeom prst="rect">
            <a:avLst/>
          </a:prstGeom>
          <a:noFill/>
        </p:spPr>
      </p:pic>
      <p:sp>
        <p:nvSpPr>
          <p:cNvPr id="61" name="矩形 60"/>
          <p:cNvSpPr/>
          <p:nvPr/>
        </p:nvSpPr>
        <p:spPr>
          <a:xfrm>
            <a:off x="1244460" y="2370143"/>
            <a:ext cx="1750270" cy="523220"/>
          </a:xfrm>
          <a:prstGeom prst="rect">
            <a:avLst/>
          </a:prstGeom>
        </p:spPr>
        <p:txBody>
          <a:bodyPr wrap="square">
            <a:noAutofit/>
          </a:bodyPr>
          <a:lstStyle/>
          <a:p>
            <a:pPr algn="r" fontAlgn="ctr"/>
            <a:r>
              <a:rPr lang="en-US" sz="1400" dirty="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GE 0/0/1</a:t>
            </a:r>
          </a:p>
          <a:p>
            <a:pPr algn="r" fontAlgn="ctr"/>
            <a:r>
              <a:rPr lang="en-US" sz="1400" dirty="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192.168.10.254</a:t>
            </a:r>
          </a:p>
        </p:txBody>
      </p:sp>
      <p:sp>
        <p:nvSpPr>
          <p:cNvPr id="62" name="矩形 61"/>
          <p:cNvSpPr/>
          <p:nvPr/>
        </p:nvSpPr>
        <p:spPr>
          <a:xfrm>
            <a:off x="3545072" y="2361560"/>
            <a:ext cx="1522227" cy="523220"/>
          </a:xfrm>
          <a:prstGeom prst="rect">
            <a:avLst/>
          </a:prstGeom>
        </p:spPr>
        <p:txBody>
          <a:bodyPr wrap="square">
            <a:noAutofit/>
          </a:bodyPr>
          <a:lstStyle/>
          <a:p>
            <a:pPr fontAlgn="ctr"/>
            <a:r>
              <a:rPr 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GE 0/0/2</a:t>
            </a:r>
          </a:p>
          <a:p>
            <a:pPr fontAlgn="ctr"/>
            <a:r>
              <a:rPr 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192.168.20.254</a:t>
            </a:r>
          </a:p>
        </p:txBody>
      </p:sp>
      <p:sp>
        <p:nvSpPr>
          <p:cNvPr id="42" name="TextBox 8"/>
          <p:cNvSpPr txBox="1">
            <a:spLocks noChangeArrowheads="1"/>
          </p:cNvSpPr>
          <p:nvPr/>
        </p:nvSpPr>
        <p:spPr bwMode="auto">
          <a:xfrm>
            <a:off x="3074206" y="1828296"/>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lnSpc>
                <a:spcPct val="100000"/>
              </a:lnSpc>
              <a:spcBef>
                <a:spcPts val="0"/>
              </a:spcBef>
              <a:spcAft>
                <a:spcPts val="0"/>
              </a:spcAft>
              <a:buClrTx/>
              <a:buSzTx/>
              <a:buFontTx/>
              <a:buNone/>
              <a:tabLst/>
              <a:defRPr/>
            </a:pPr>
            <a:r>
              <a:rPr kumimoji="0" lang="en-US" sz="1400" b="1" i="0" u="none" strike="noStrike" cap="none" normalizeH="0" baseline="0" noProof="0">
                <a:ln>
                  <a:noFill/>
                </a:ln>
                <a:solidFill>
                  <a:prstClr val="black"/>
                </a:solidFill>
                <a:uLnTx/>
                <a:uFillTx/>
                <a:latin typeface="Huawei Sans" panose="020C0503030203020204" pitchFamily="34" charset="0"/>
                <a:ea typeface="方正兰亭黑简体" panose="02000000000000000000" pitchFamily="2" charset="-122"/>
                <a:sym typeface="Huawei Sans" panose="020C0503030203020204" pitchFamily="34" charset="0"/>
              </a:rPr>
              <a:t>R1</a:t>
            </a:r>
          </a:p>
        </p:txBody>
      </p:sp>
      <p:sp>
        <p:nvSpPr>
          <p:cNvPr id="43" name="TextBox 8"/>
          <p:cNvSpPr txBox="1">
            <a:spLocks noChangeArrowheads="1"/>
          </p:cNvSpPr>
          <p:nvPr/>
        </p:nvSpPr>
        <p:spPr bwMode="auto">
          <a:xfrm>
            <a:off x="2989811" y="4373242"/>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lnSpc>
                <a:spcPct val="100000"/>
              </a:lnSpc>
              <a:spcBef>
                <a:spcPts val="0"/>
              </a:spcBef>
              <a:spcAft>
                <a:spcPts val="0"/>
              </a:spcAft>
              <a:buClrTx/>
              <a:buSzTx/>
              <a:buFontTx/>
              <a:buNone/>
              <a:tabLst/>
              <a:defRPr/>
            </a:pPr>
            <a:r>
              <a:rPr lang="en-US" sz="1400" b="1">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a:t>
            </a:r>
            <a:r>
              <a:rPr kumimoji="0" lang="en-US" sz="1400" b="1" i="0" u="none" strike="noStrike" cap="none" normalizeH="0" baseline="0" noProof="0">
                <a:ln>
                  <a:noFill/>
                </a:ln>
                <a:solidFill>
                  <a:prstClr val="black"/>
                </a:solidFill>
                <a:uLnTx/>
                <a:uFillTx/>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40" name="文本占位符 2"/>
          <p:cNvSpPr txBox="1">
            <a:spLocks/>
          </p:cNvSpPr>
          <p:nvPr/>
        </p:nvSpPr>
        <p:spPr bwMode="auto">
          <a:xfrm>
            <a:off x="6290473" y="1625249"/>
            <a:ext cx="5423293" cy="3961794"/>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gn="l" fontAlgn="ctr">
              <a:lnSpc>
                <a:spcPct val="120000"/>
              </a:lnSpc>
              <a:spcBef>
                <a:spcPts val="0"/>
              </a:spcBef>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The Layer 3 interfaces of the router function as gateways to forward traffic from the local network segment to other network segments.</a:t>
            </a:r>
          </a:p>
          <a:p>
            <a:pPr algn="l" fontAlgn="ctr">
              <a:lnSpc>
                <a:spcPct val="120000"/>
              </a:lnSpc>
              <a:spcBef>
                <a:spcPts val="0"/>
              </a:spcBef>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The Layer 3 interfaces of the router cannot process data frames with VLAN tags. Therefore, the interfaces of the switch connected to the router must be set to the access type.</a:t>
            </a:r>
          </a:p>
          <a:p>
            <a:pPr algn="l" fontAlgn="ctr">
              <a:lnSpc>
                <a:spcPct val="120000"/>
              </a:lnSpc>
              <a:spcBef>
                <a:spcPts val="0"/>
              </a:spcBef>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One physical interface of the router can function as the gateway of only one VLAN, meaning that the number of required physical interfaces are determined by the quantity of the deployed VLANs.</a:t>
            </a:r>
          </a:p>
          <a:p>
            <a:pPr algn="l" fontAlgn="ctr">
              <a:lnSpc>
                <a:spcPct val="120000"/>
              </a:lnSpc>
              <a:spcBef>
                <a:spcPts val="0"/>
              </a:spcBef>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A router, mainly forwarding packets at Layer 3, provides only a small number of physical interfaces. Therefore, the scalability of this solution is poor.</a:t>
            </a:r>
          </a:p>
          <a:p>
            <a:pPr algn="l" fontAlgn="ctr">
              <a:lnSpc>
                <a:spcPct val="120000"/>
              </a:lnSpc>
              <a:spcBef>
                <a:spcPts val="0"/>
              </a:spcBef>
            </a:pP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p>
            <a:pPr marL="0" indent="0" algn="l" fontAlgn="ctr">
              <a:lnSpc>
                <a:spcPct val="120000"/>
              </a:lnSpc>
              <a:spcBef>
                <a:spcPts val="0"/>
              </a:spcBef>
              <a:buNone/>
            </a:pP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圆角矩形 75"/>
          <p:cNvSpPr/>
          <p:nvPr/>
        </p:nvSpPr>
        <p:spPr>
          <a:xfrm>
            <a:off x="454566" y="1254153"/>
            <a:ext cx="5641434"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Physical Connection</a:t>
            </a:r>
          </a:p>
        </p:txBody>
      </p:sp>
      <p:sp>
        <p:nvSpPr>
          <p:cNvPr id="47" name="圆角矩形 75"/>
          <p:cNvSpPr/>
          <p:nvPr/>
        </p:nvSpPr>
        <p:spPr>
          <a:xfrm>
            <a:off x="454565" y="1685658"/>
            <a:ext cx="5641435" cy="461671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ctr">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圆角矩形 35"/>
          <p:cNvSpPr/>
          <p:nvPr/>
        </p:nvSpPr>
        <p:spPr bwMode="auto">
          <a:xfrm>
            <a:off x="947738" y="4848337"/>
            <a:ext cx="2163591" cy="1382168"/>
          </a:xfrm>
          <a:prstGeom prst="roundRect">
            <a:avLst>
              <a:gd name="adj" fmla="val 6109"/>
            </a:avLst>
          </a:prstGeom>
          <a:solidFill>
            <a:srgbClr val="FFFFCC"/>
          </a:solidFill>
          <a:ln w="12700" cap="flat" cmpd="sng" algn="ctr">
            <a:solidFill>
              <a:srgbClr val="FFD17D"/>
            </a:solidFill>
            <a:prstDash val="solid"/>
            <a:miter lim="800000"/>
          </a:ln>
          <a:effectLst/>
        </p:spPr>
        <p:txBody>
          <a:bodyPr wrap="square" rtlCol="0" anchor="ctr">
            <a:noAutofit/>
          </a:bodyPr>
          <a:lstStyle/>
          <a:p>
            <a:pPr defTabSz="914400" fontAlgn="ctr">
              <a:lnSpc>
                <a:spcPts val="2200"/>
              </a:lnSpc>
            </a:pPr>
            <a:endParaRPr lang="zh-CN" altLang="en-US" sz="1600" i="1" kern="0">
              <a:solidFill>
                <a:srgbClr val="EC7061"/>
              </a:solidFill>
              <a:latin typeface="Huawei Sans" panose="020C0503030203020204" pitchFamily="34" charset="0"/>
              <a:ea typeface="方正兰亭黑简体"/>
              <a:sym typeface="Huawei Sans" panose="020C0503030203020204" pitchFamily="34" charset="0"/>
            </a:endParaRPr>
          </a:p>
        </p:txBody>
      </p:sp>
      <p:pic>
        <p:nvPicPr>
          <p:cNvPr id="39" name="图片 38" descr="PC.png"/>
          <p:cNvPicPr>
            <a:picLocks noChangeAspect="1"/>
          </p:cNvPicPr>
          <p:nvPr/>
        </p:nvPicPr>
        <p:blipFill>
          <a:blip r:embed="rId5" cstate="print"/>
          <a:stretch>
            <a:fillRect/>
          </a:stretch>
        </p:blipFill>
        <p:spPr>
          <a:xfrm>
            <a:off x="1760002" y="5039852"/>
            <a:ext cx="539063" cy="414000"/>
          </a:xfrm>
          <a:prstGeom prst="rect">
            <a:avLst/>
          </a:prstGeom>
        </p:spPr>
      </p:pic>
      <p:sp>
        <p:nvSpPr>
          <p:cNvPr id="51" name="矩形 50"/>
          <p:cNvSpPr/>
          <p:nvPr/>
        </p:nvSpPr>
        <p:spPr>
          <a:xfrm>
            <a:off x="953140" y="5003222"/>
            <a:ext cx="824264" cy="276999"/>
          </a:xfrm>
          <a:prstGeom prst="rect">
            <a:avLst/>
          </a:prstGeom>
        </p:spPr>
        <p:txBody>
          <a:bodyPr wrap="square">
            <a:noAutofit/>
          </a:bodyPr>
          <a:lstStyle/>
          <a:p>
            <a:pPr algn="ctr" defTabSz="914400" fontAlgn="ctr">
              <a:spcBef>
                <a:spcPct val="0"/>
              </a:spcBef>
              <a:spcAft>
                <a:spcPct val="0"/>
              </a:spcAft>
            </a:pPr>
            <a:r>
              <a:rPr lang="en-US" sz="1200" b="1">
                <a:latin typeface="Huawei Sans" panose="020C0503030203020204" pitchFamily="34" charset="0"/>
                <a:ea typeface="方正兰亭黑简体" panose="02000000000000000000" pitchFamily="2" charset="-122"/>
                <a:sym typeface="Huawei Sans" panose="020C0503030203020204" pitchFamily="34" charset="0"/>
              </a:rPr>
              <a:t>VLAN 10</a:t>
            </a:r>
          </a:p>
        </p:txBody>
      </p:sp>
      <p:sp>
        <p:nvSpPr>
          <p:cNvPr id="52" name="TextBox 77"/>
          <p:cNvSpPr txBox="1"/>
          <p:nvPr/>
        </p:nvSpPr>
        <p:spPr bwMode="auto">
          <a:xfrm>
            <a:off x="891594" y="5409810"/>
            <a:ext cx="2194270" cy="820696"/>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20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PC1</a:t>
            </a:r>
          </a:p>
          <a:p>
            <a:pPr algn="ctr" defTabSz="1001649" eaLnBrk="0" fontAlgn="ctr" hangingPunct="0"/>
            <a:r>
              <a:rPr lang="en-US" sz="120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192.168.10.2/24</a:t>
            </a:r>
          </a:p>
          <a:p>
            <a:pPr algn="ctr" defTabSz="1001649" eaLnBrk="0" fontAlgn="ctr" hangingPunct="0"/>
            <a:r>
              <a:rPr lang="en-US" sz="120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Default gateway: 192.168.10.254</a:t>
            </a:r>
          </a:p>
        </p:txBody>
      </p:sp>
      <p:sp>
        <p:nvSpPr>
          <p:cNvPr id="35" name="圆角矩形 34"/>
          <p:cNvSpPr/>
          <p:nvPr/>
        </p:nvSpPr>
        <p:spPr bwMode="auto">
          <a:xfrm>
            <a:off x="3742913" y="4848337"/>
            <a:ext cx="2163591" cy="1382168"/>
          </a:xfrm>
          <a:prstGeom prst="roundRect">
            <a:avLst>
              <a:gd name="adj" fmla="val 6109"/>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3" name="图片 52" descr="PC.png"/>
          <p:cNvPicPr>
            <a:picLocks noChangeAspect="1"/>
          </p:cNvPicPr>
          <p:nvPr/>
        </p:nvPicPr>
        <p:blipFill>
          <a:blip r:embed="rId5" cstate="print"/>
          <a:stretch>
            <a:fillRect/>
          </a:stretch>
        </p:blipFill>
        <p:spPr>
          <a:xfrm>
            <a:off x="4445686" y="5039852"/>
            <a:ext cx="539063" cy="414000"/>
          </a:xfrm>
          <a:prstGeom prst="rect">
            <a:avLst/>
          </a:prstGeom>
        </p:spPr>
      </p:pic>
      <p:sp>
        <p:nvSpPr>
          <p:cNvPr id="54" name="矩形 53"/>
          <p:cNvSpPr/>
          <p:nvPr/>
        </p:nvSpPr>
        <p:spPr>
          <a:xfrm>
            <a:off x="4985418" y="5003222"/>
            <a:ext cx="824265" cy="276999"/>
          </a:xfrm>
          <a:prstGeom prst="rect">
            <a:avLst/>
          </a:prstGeom>
        </p:spPr>
        <p:txBody>
          <a:bodyPr wrap="square">
            <a:noAutofit/>
          </a:bodyPr>
          <a:lstStyle/>
          <a:p>
            <a:pPr algn="ctr" defTabSz="914400" fontAlgn="ctr">
              <a:spcBef>
                <a:spcPct val="0"/>
              </a:spcBef>
              <a:spcAft>
                <a:spcPct val="0"/>
              </a:spcAft>
            </a:pPr>
            <a:r>
              <a:rPr lang="en-US" sz="1200" b="1">
                <a:latin typeface="Huawei Sans" panose="020C0503030203020204" pitchFamily="34" charset="0"/>
                <a:ea typeface="方正兰亭黑简体" panose="02000000000000000000" pitchFamily="2" charset="-122"/>
                <a:sym typeface="Huawei Sans" panose="020C0503030203020204" pitchFamily="34" charset="0"/>
              </a:rPr>
              <a:t>VLAN 20</a:t>
            </a:r>
          </a:p>
        </p:txBody>
      </p:sp>
      <p:sp>
        <p:nvSpPr>
          <p:cNvPr id="59" name="TextBox 77"/>
          <p:cNvSpPr txBox="1"/>
          <p:nvPr/>
        </p:nvSpPr>
        <p:spPr bwMode="auto">
          <a:xfrm>
            <a:off x="3628487" y="5409810"/>
            <a:ext cx="2216471" cy="820696"/>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PC2</a:t>
            </a:r>
          </a:p>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192.168.20.2/24</a:t>
            </a:r>
          </a:p>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Default gateway: 192.168.20.254</a:t>
            </a:r>
          </a:p>
        </p:txBody>
      </p:sp>
      <p:cxnSp>
        <p:nvCxnSpPr>
          <p:cNvPr id="4" name="直接连接符 3"/>
          <p:cNvCxnSpPr>
            <a:stCxn id="39" idx="0"/>
            <a:endCxn id="8" idx="1"/>
          </p:cNvCxnSpPr>
          <p:nvPr/>
        </p:nvCxnSpPr>
        <p:spPr bwMode="auto">
          <a:xfrm flipV="1">
            <a:off x="2029534" y="4159213"/>
            <a:ext cx="964880" cy="880639"/>
          </a:xfrm>
          <a:prstGeom prst="line">
            <a:avLst/>
          </a:prstGeom>
          <a:noFill/>
          <a:ln w="28575" cap="flat" cmpd="sng" algn="ctr">
            <a:solidFill>
              <a:srgbClr val="FFD17D"/>
            </a:solidFill>
            <a:prstDash val="solid"/>
            <a:miter lim="800000"/>
          </a:ln>
          <a:effectLst/>
        </p:spPr>
      </p:cxnSp>
      <p:cxnSp>
        <p:nvCxnSpPr>
          <p:cNvPr id="7" name="直接连接符 6"/>
          <p:cNvCxnSpPr>
            <a:stCxn id="53" idx="0"/>
            <a:endCxn id="8" idx="3"/>
          </p:cNvCxnSpPr>
          <p:nvPr/>
        </p:nvCxnSpPr>
        <p:spPr bwMode="auto">
          <a:xfrm flipH="1" flipV="1">
            <a:off x="3534414" y="4159213"/>
            <a:ext cx="1180804" cy="880639"/>
          </a:xfrm>
          <a:prstGeom prst="line">
            <a:avLst/>
          </a:prstGeom>
          <a:solidFill>
            <a:srgbClr val="5B9BD5">
              <a:lumMod val="40000"/>
              <a:lumOff val="60000"/>
            </a:srgbClr>
          </a:solidFill>
          <a:ln w="25400" cap="flat" cmpd="sng" algn="ctr">
            <a:solidFill>
              <a:srgbClr val="00B0F0"/>
            </a:solidFill>
            <a:prstDash val="solid"/>
            <a:miter lim="800000"/>
          </a:ln>
          <a:effectLst/>
        </p:spPr>
      </p:cxnSp>
      <p:sp>
        <p:nvSpPr>
          <p:cNvPr id="69" name="燕尾形 68"/>
          <p:cNvSpPr/>
          <p:nvPr/>
        </p:nvSpPr>
        <p:spPr bwMode="auto">
          <a:xfrm>
            <a:off x="8829690" y="34216"/>
            <a:ext cx="1791951" cy="34848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ctr">
              <a:lnSpc>
                <a:spcPct val="90000"/>
              </a:lnSpc>
            </a:pPr>
            <a:r>
              <a:rPr lang="en-US" sz="12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Using Physical Interfaces</a:t>
            </a:r>
          </a:p>
        </p:txBody>
      </p:sp>
      <p:sp>
        <p:nvSpPr>
          <p:cNvPr id="70" name="燕尾形 69"/>
          <p:cNvSpPr/>
          <p:nvPr/>
        </p:nvSpPr>
        <p:spPr bwMode="auto">
          <a:xfrm>
            <a:off x="10473168" y="34216"/>
            <a:ext cx="1554848" cy="34848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ctr">
              <a:lnSpc>
                <a:spcPct val="90000"/>
              </a:lnSpc>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Using Sub-interfaces</a:t>
            </a:r>
          </a:p>
        </p:txBody>
      </p:sp>
    </p:spTree>
    <p:extLst>
      <p:ext uri="{BB962C8B-B14F-4D97-AF65-F5344CB8AC3E}">
        <p14:creationId xmlns:p14="http://schemas.microsoft.com/office/powerpoint/2010/main" val="2425452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TotalTime>
  <Words>3539</Words>
  <Application>Microsoft Office PowerPoint</Application>
  <PresentationFormat>宽屏</PresentationFormat>
  <Paragraphs>587</Paragraphs>
  <Slides>30</Slides>
  <Notes>30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Huawei Sans</vt:lpstr>
      <vt:lpstr>微软雅黑</vt:lpstr>
      <vt:lpstr>Courier New</vt:lpstr>
      <vt:lpstr>Wingdings</vt:lpstr>
      <vt:lpstr>方正兰亭黑简体</vt:lpstr>
      <vt:lpstr>Arial</vt:lpstr>
      <vt:lpstr>1_自定义设计方案</vt:lpstr>
      <vt:lpstr>PowerPoint 演示文稿</vt:lpstr>
      <vt:lpstr>Inter-VLAN Communication</vt:lpstr>
      <vt:lpstr>PowerPoint 演示文稿</vt:lpstr>
      <vt:lpstr>PowerPoint 演示文稿</vt:lpstr>
      <vt:lpstr>PowerPoint 演示文稿</vt:lpstr>
      <vt:lpstr>Inter-VLAN Communication (1)</vt:lpstr>
      <vt:lpstr>Inter-VLAN Communication (2)</vt:lpstr>
      <vt:lpstr>PowerPoint 演示文稿</vt:lpstr>
      <vt:lpstr>Using a Router's Physical Interfaces</vt:lpstr>
      <vt:lpstr>Using a Router's Sub-interfaces </vt:lpstr>
      <vt:lpstr>Sub-Interface Processing</vt:lpstr>
      <vt:lpstr>Example for Configuring Sub-interfaces</vt:lpstr>
      <vt:lpstr>PowerPoint 演示文稿</vt:lpstr>
      <vt:lpstr>Layer 3 Switch and VLANIF Interfaces</vt:lpstr>
      <vt:lpstr>Example for Configuring VLANIF Interfaces</vt:lpstr>
      <vt:lpstr>VLANIF Forwarding Process (1)</vt:lpstr>
      <vt:lpstr>VLANIF Forwarding Process (2)</vt:lpstr>
      <vt:lpstr>VLANIF Forwarding Process (3)</vt:lpstr>
      <vt:lpstr>PowerPoint 演示文稿</vt:lpstr>
      <vt:lpstr>Network Topology</vt:lpstr>
      <vt:lpstr>Logical Connection</vt:lpstr>
      <vt:lpstr>Communication Process (1)</vt:lpstr>
      <vt:lpstr>Communication Process (2)</vt:lpstr>
      <vt:lpstr>Communication Process (3)</vt:lpstr>
      <vt:lpstr>Communication Process (4)</vt:lpstr>
      <vt:lpstr>Communication Process (5)</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Zhanglinruizjhw (Leroy)</cp:lastModifiedBy>
  <cp:revision>106</cp:revision>
  <dcterms:created xsi:type="dcterms:W3CDTF">2018-11-29T10:16:29Z</dcterms:created>
  <dcterms:modified xsi:type="dcterms:W3CDTF">2020-04-14T02:53:06Z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(3)VF6DHkYke8rW1VYfAZUC0x/pHrio/wTJbF60SDHPPTJZceKs3YZYC6IKAGboKOEoviGxt8ou
N0RISY5hN0ueToSLnaWT2aIsjvJkf1YOu7DQAr9Cb8VpYtpDO/xU0fOvvInIzvfOQgwTXV5L
eGuslPLTvm2/q2TQ8zYRzyFtQH5THJoGfczM2UVhw4/Qp9btAwLr+hRSoHL4nceJBgsCbTSz
zFtVKL/jAJEOA+3mIE</vt:lpwstr>
  </property>
  <property fmtid="{D5CDD505-2E9C-101B-9397-08002B2CF9AE}" pid="3" name="_2015_ms_pID_7253431">
    <vt:lpwstr>R+zyDLWyy/zRWyYDGmeqh/M1BtwAqwKB4ppAuWYs6D2zGHQrmxtWIl
zGcxTllslwjIT59tVWmrVSMLGtn+3AKlwTrC7fwteGVeKASCLoQJbj/qES4DkxPvqpNp7gTO
TzHxXhjo7Qaxow8kGGSDsJMbalMQotrPYimjGOynJHNxdaeoSOmk8k3PLmspo5QQaQbsmsZX
Id3Iom9reVnQ+zibxWJQXsyGcOtEEr12mUyo</vt:lpwstr>
  </property>
  <property fmtid="{D5CDD505-2E9C-101B-9397-08002B2CF9AE}" pid="4" name="_2015_ms_pID_7253432">
    <vt:lpwstr>TQ==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1583674385</vt:lpwstr>
  </property>
</Properties>
</file>