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344" r:id="rId8"/>
    <p:sldId id="349" r:id="rId9"/>
    <p:sldId id="264" r:id="rId10"/>
    <p:sldId id="265" r:id="rId11"/>
    <p:sldId id="268" r:id="rId12"/>
    <p:sldId id="351" r:id="rId13"/>
    <p:sldId id="355" r:id="rId14"/>
    <p:sldId id="269" r:id="rId15"/>
    <p:sldId id="270" r:id="rId16"/>
    <p:sldId id="286" r:id="rId17"/>
    <p:sldId id="276" r:id="rId18"/>
    <p:sldId id="274" r:id="rId19"/>
    <p:sldId id="275" r:id="rId20"/>
    <p:sldId id="277" r:id="rId21"/>
    <p:sldId id="278" r:id="rId22"/>
    <p:sldId id="279" r:id="rId23"/>
    <p:sldId id="280" r:id="rId24"/>
    <p:sldId id="281" r:id="rId25"/>
    <p:sldId id="282"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52" r:id="rId41"/>
    <p:sldId id="356" r:id="rId42"/>
    <p:sldId id="354" r:id="rId43"/>
    <p:sldId id="357" r:id="rId44"/>
    <p:sldId id="306" r:id="rId45"/>
    <p:sldId id="307" r:id="rId46"/>
    <p:sldId id="311" r:id="rId47"/>
    <p:sldId id="346" r:id="rId48"/>
    <p:sldId id="308" r:id="rId49"/>
    <p:sldId id="309" r:id="rId50"/>
    <p:sldId id="310" r:id="rId51"/>
    <p:sldId id="312" r:id="rId52"/>
    <p:sldId id="313" r:id="rId53"/>
    <p:sldId id="314" r:id="rId54"/>
    <p:sldId id="315" r:id="rId55"/>
    <p:sldId id="316" r:id="rId56"/>
    <p:sldId id="317" r:id="rId57"/>
    <p:sldId id="34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287" r:id="rId81"/>
    <p:sldId id="288" r:id="rId82"/>
    <p:sldId id="341" r:id="rId83"/>
    <p:sldId id="342" r:id="rId84"/>
    <p:sldId id="343" r:id="rId85"/>
  </p:sldIdLst>
  <p:sldSz cx="12192000" cy="6858000"/>
  <p:notesSz cx="6797675" cy="9926638"/>
  <p:embeddedFontLst>
    <p:embeddedFont>
      <p:font typeface="微软雅黑" panose="020B0503020204020204" pitchFamily="34" charset="-122"/>
      <p:regular r:id="rId88"/>
      <p:bold r:id="rId89"/>
    </p:embeddedFont>
    <p:embeddedFont>
      <p:font typeface="Huawei Sans" panose="020C0503030203020204" pitchFamily="34" charset="0"/>
      <p:regular r:id="rId90"/>
      <p:bold r:id="rId91"/>
    </p:embeddedFont>
    <p:embeddedFont>
      <p:font typeface="方正兰亭黑简体" panose="02000000000000000000" pitchFamily="2" charset="-122"/>
      <p:regular r:id="rId92"/>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731" userDrawn="1">
          <p15:clr>
            <a:srgbClr val="A4A3A4"/>
          </p15:clr>
        </p15:guide>
        <p15:guide id="2"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D17D"/>
    <a:srgbClr val="EC7061"/>
    <a:srgbClr val="00B0F0"/>
    <a:srgbClr val="151515"/>
    <a:srgbClr val="C7000B"/>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009" autoAdjust="0"/>
  </p:normalViewPr>
  <p:slideViewPr>
    <p:cSldViewPr snapToGrid="0" snapToObjects="1">
      <p:cViewPr varScale="1">
        <p:scale>
          <a:sx n="66" d="100"/>
          <a:sy n="66" d="100"/>
        </p:scale>
        <p:origin x="630" y="66"/>
      </p:cViewPr>
      <p:guideLst>
        <p:guide pos="1731"/>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38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3.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4/30/2020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6870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6865092"/>
          </a:xfrm>
        </p:spPr>
        <p:txBody>
          <a:bodyPr/>
          <a:lstStyle/>
          <a:p>
            <a:pPr lvl="0"/>
            <a:r>
              <a:rPr lang="en-US" dirty="0" smtClean="0"/>
              <a:t>Phase 2: Wireless Office Era — Integration of Wired and Wireless Networks</a:t>
            </a:r>
            <a:endParaRPr lang="en-US" altLang="zh-CN" dirty="0" smtClean="0"/>
          </a:p>
          <a:p>
            <a:pPr lvl="1"/>
            <a:r>
              <a:rPr lang="en-US" dirty="0" smtClean="0"/>
              <a:t>With the increasing popularity of wireless devices, WLANs have evolved from the supplement of wired networks to necessities. </a:t>
            </a:r>
            <a:endParaRPr lang="en-US" altLang="zh-CN" dirty="0" smtClean="0"/>
          </a:p>
          <a:p>
            <a:pPr lvl="1"/>
            <a:r>
              <a:rPr lang="en-US" dirty="0" smtClean="0"/>
              <a:t>In this phase, a WLAN, as a part of the network, needs to provide network access for enterprise guests.</a:t>
            </a:r>
            <a:endParaRPr lang="en-US" altLang="zh-CN" dirty="0" smtClean="0"/>
          </a:p>
          <a:p>
            <a:pPr lvl="1"/>
            <a:r>
              <a:rPr lang="en-US" dirty="0" smtClean="0"/>
              <a:t>Numerous large-bandwidth services, such as video and voice, are required in office scenarios, thereby imposing higher bandwidth requirements on WLANs. Since 2012, the 802.11ac standard has become mature and implemented many improvements in the working frequency bands, channel bandwidths, as well as modulation and coding schemes (MCSs). Compared with earlier 802.11 standards, the 802.11ac standard includes higher traffic volumes and less interference, and it allows more users to access networks.</a:t>
            </a:r>
            <a:endParaRPr lang="en-US" altLang="zh-CN" dirty="0" smtClean="0"/>
          </a:p>
          <a:p>
            <a:pPr lvl="0"/>
            <a:r>
              <a:rPr lang="en-US" dirty="0" smtClean="0"/>
              <a:t>Phase 3: All-Wireless Office Era, Wireless-Centric</a:t>
            </a:r>
            <a:endParaRPr lang="en-US" altLang="zh-CN" dirty="0" smtClean="0"/>
          </a:p>
          <a:p>
            <a:pPr lvl="1"/>
            <a:r>
              <a:rPr lang="en-US" dirty="0" smtClean="0"/>
              <a:t>Currently, WLANs have entered the third phase. In office environments, wireless networks are used in preference to wired networks, and each office area is covered entirely by Wi-Fi. Furthermore, office areas do not include a wired network port, making the office environment more open and intelligent.</a:t>
            </a:r>
            <a:endParaRPr lang="en-US" altLang="zh-CN" dirty="0" smtClean="0"/>
          </a:p>
          <a:p>
            <a:pPr lvl="1"/>
            <a:r>
              <a:rPr lang="en-US" dirty="0" smtClean="0"/>
              <a:t>In the future, high-bandwidth services, including cloud desktop office, telepresence conference, and 4K video, will be migrated from wired to wireless networks. Likewise, new technologies such as virtual reality (VR)/augmented reality (AR) will be directly deployed on wireless networks. These new application scenarios pose higher requirements on WLAN design and planning.</a:t>
            </a:r>
            <a:endParaRPr lang="en-US" altLang="zh-CN" dirty="0" smtClean="0"/>
          </a:p>
          <a:p>
            <a:pPr lvl="1"/>
            <a:r>
              <a:rPr lang="en-US" dirty="0" smtClean="0"/>
              <a:t>The year 2018 marked the release of the next-generation Wi-Fi standard, referred to as Wi-Fi 6 and 802.11ax by the Wi-Fi Alliance and IEEE, respectively. This represents another milestone in Wi-Fi development. In that regard, the core value of Wi-Fi 6 is further improvements in capacity, leading wireless communications into the 10-gigabit era. The concurrent performance has improved fourfold, ensuring excellent service capabilities in high-density access and heavy-load scenarios.</a:t>
            </a:r>
            <a:endParaRPr lang="en-US" altLang="zh-CN" dirty="0" smtClean="0"/>
          </a:p>
          <a:p>
            <a:pPr lvl="1"/>
            <a:endParaRPr lang="en-US" altLang="zh-CN" dirty="0" smtClean="0"/>
          </a:p>
          <a:p>
            <a:endParaRPr lang="en-US" altLang="zh-CN" dirty="0"/>
          </a:p>
        </p:txBody>
      </p:sp>
    </p:spTree>
    <p:extLst>
      <p:ext uri="{BB962C8B-B14F-4D97-AF65-F5344CB8AC3E}">
        <p14:creationId xmlns:p14="http://schemas.microsoft.com/office/powerpoint/2010/main" val="3137581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0561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4000"/>
              </a:lnSpc>
            </a:pPr>
            <a:r>
              <a:rPr lang="en-US" altLang="zh-CN" dirty="0" smtClean="0"/>
              <a:t>Huawei WLAN products provide high-speed, secure, and reliable wireless network connections in various scenarios, such as indoor and outdoor scenarios and home and enterprise scenarios.</a:t>
            </a:r>
          </a:p>
          <a:p>
            <a:pPr lvl="0">
              <a:lnSpc>
                <a:spcPct val="104000"/>
              </a:lnSpc>
            </a:pPr>
            <a:r>
              <a:rPr lang="en-US" altLang="zh-CN" dirty="0" smtClean="0"/>
              <a:t>Wireless routers are Fat APs in most cases. </a:t>
            </a:r>
          </a:p>
          <a:p>
            <a:pPr lvl="1">
              <a:lnSpc>
                <a:spcPct val="104000"/>
              </a:lnSpc>
            </a:pPr>
            <a:r>
              <a:rPr lang="en-US" altLang="zh-CN" dirty="0" smtClean="0"/>
              <a:t>A wireless router converts wired network signals into wireless signals to be received by devices such as home computers and mobile phones so that they can access the Internet in wireless mode.</a:t>
            </a:r>
          </a:p>
          <a:p>
            <a:pPr lvl="0">
              <a:lnSpc>
                <a:spcPct val="104000"/>
              </a:lnSpc>
            </a:pPr>
            <a:r>
              <a:rPr lang="en-US" altLang="zh-CN" dirty="0" smtClean="0"/>
              <a:t>Enterprise WLAN products:</a:t>
            </a:r>
          </a:p>
          <a:p>
            <a:pPr lvl="1">
              <a:lnSpc>
                <a:spcPct val="104000"/>
              </a:lnSpc>
            </a:pPr>
            <a:r>
              <a:rPr lang="en-US" altLang="zh-CN" dirty="0" smtClean="0"/>
              <a:t>AP</a:t>
            </a:r>
          </a:p>
          <a:p>
            <a:pPr lvl="2">
              <a:lnSpc>
                <a:spcPct val="104000"/>
              </a:lnSpc>
            </a:pPr>
            <a:r>
              <a:rPr lang="en-US" altLang="zh-CN" dirty="0" smtClean="0"/>
              <a:t>The AP can switch flexibly among the Fat, Fit, and cloud modes based on the network plan.</a:t>
            </a:r>
          </a:p>
          <a:p>
            <a:pPr lvl="2">
              <a:lnSpc>
                <a:spcPct val="104000"/>
              </a:lnSpc>
            </a:pPr>
            <a:r>
              <a:rPr lang="en-US" altLang="zh-CN" dirty="0" smtClean="0"/>
              <a:t>Fat AP: applies to home WLANs. A Fat AP works independently and requires separate configurations. It provides only simple functions and is cost-effective. The Fat AP independently implements functions such as user access, authentication, data security, service forwarding, and </a:t>
            </a:r>
            <a:r>
              <a:rPr lang="en-US" altLang="zh-CN" dirty="0" err="1" smtClean="0"/>
              <a:t>QoS</a:t>
            </a:r>
            <a:r>
              <a:rPr lang="en-US" altLang="zh-CN" dirty="0" smtClean="0"/>
              <a:t>.</a:t>
            </a:r>
          </a:p>
          <a:p>
            <a:pPr lvl="2">
              <a:lnSpc>
                <a:spcPct val="104000"/>
              </a:lnSpc>
            </a:pPr>
            <a:r>
              <a:rPr lang="en-US" altLang="zh-CN" dirty="0" smtClean="0"/>
              <a:t>Fit AP: applies to medium- and large-sized enterprises. Fit APs are managed and configured by the AC in a unified manner, provide various functions, and have high requirements on network maintenance personnel's skills. Fit APs must work with an AC for user access, AP going-online, authentication, routing, AP management, security, and </a:t>
            </a:r>
            <a:r>
              <a:rPr lang="en-US" altLang="zh-CN" dirty="0" err="1" smtClean="0"/>
              <a:t>QoS</a:t>
            </a:r>
            <a:r>
              <a:rPr lang="en-US" altLang="zh-CN" dirty="0" smtClean="0"/>
              <a:t>.</a:t>
            </a:r>
          </a:p>
          <a:p>
            <a:pPr lvl="2">
              <a:lnSpc>
                <a:spcPct val="104000"/>
              </a:lnSpc>
            </a:pPr>
            <a:r>
              <a:rPr lang="en-US" altLang="zh-CN" dirty="0" smtClean="0"/>
              <a:t>Cloud AP: applies to small- and medium-sized enterprises. Cloud APs are managed and configured by a cloud management platform in a unified manner, provide various functions, support plug-and-play, and have low requirements on network maintenance personnel's skills.</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24555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1"/>
            <a:r>
              <a:rPr lang="en-US" altLang="zh-CN" dirty="0"/>
              <a:t>AC</a:t>
            </a:r>
          </a:p>
          <a:p>
            <a:pPr lvl="2"/>
            <a:r>
              <a:rPr lang="en-US" altLang="zh-CN" dirty="0"/>
              <a:t>An AC is usually deployed at the aggregation layer of a network to provide high-speed, secure, and reliable WLAN services.</a:t>
            </a:r>
          </a:p>
          <a:p>
            <a:pPr lvl="2"/>
            <a:r>
              <a:rPr lang="en-US" altLang="zh-CN" dirty="0"/>
              <a:t>Huawei ACs provide a large capacity and high performance. They are highly reliable, easy to install and maintain, and feature such advantages as flexible networking and energy conservation.</a:t>
            </a:r>
          </a:p>
          <a:p>
            <a:pPr lvl="1"/>
            <a:r>
              <a:rPr lang="en-US" altLang="zh-CN" dirty="0" err="1"/>
              <a:t>PoE</a:t>
            </a:r>
            <a:r>
              <a:rPr lang="en-US" altLang="zh-CN" dirty="0"/>
              <a:t> Switch</a:t>
            </a:r>
          </a:p>
          <a:p>
            <a:pPr lvl="2"/>
            <a:r>
              <a:rPr lang="en-US" altLang="zh-CN" dirty="0"/>
              <a:t>Power over Ethernet (</a:t>
            </a:r>
            <a:r>
              <a:rPr lang="en-US" altLang="zh-CN" dirty="0" err="1"/>
              <a:t>PoE</a:t>
            </a:r>
            <a:r>
              <a:rPr lang="en-US" altLang="zh-CN" dirty="0"/>
              <a:t>) provides electrical power through the Ethernet. It is also called Power over LAN (</a:t>
            </a:r>
            <a:r>
              <a:rPr lang="en-US" altLang="zh-CN" dirty="0" err="1"/>
              <a:t>PoL</a:t>
            </a:r>
            <a:r>
              <a:rPr lang="en-US" altLang="zh-CN" dirty="0"/>
              <a:t>) or active Ethernet.</a:t>
            </a:r>
          </a:p>
          <a:p>
            <a:pPr lvl="2"/>
            <a:r>
              <a:rPr lang="en-US" altLang="zh-CN" dirty="0" err="1"/>
              <a:t>PoE</a:t>
            </a:r>
            <a:r>
              <a:rPr lang="en-US" altLang="zh-CN" dirty="0"/>
              <a:t> transmits power to terminals through data transmission lines or idle lines. </a:t>
            </a:r>
          </a:p>
          <a:p>
            <a:pPr lvl="2"/>
            <a:r>
              <a:rPr lang="en-US" altLang="zh-CN" dirty="0"/>
              <a:t>On a WLAN, a </a:t>
            </a:r>
            <a:r>
              <a:rPr lang="en-US" altLang="zh-CN" dirty="0" err="1"/>
              <a:t>PoE</a:t>
            </a:r>
            <a:r>
              <a:rPr lang="en-US" altLang="zh-CN" dirty="0"/>
              <a:t> switch can be used to supply power to APs.</a:t>
            </a:r>
          </a:p>
          <a:p>
            <a:pPr lvl="2"/>
            <a:r>
              <a:rPr lang="en-US" altLang="zh-CN" dirty="0" err="1"/>
              <a:t>PoE</a:t>
            </a:r>
            <a:r>
              <a:rPr lang="en-US" altLang="zh-CN" dirty="0"/>
              <a:t> can be used to effectively provide centralized power for terminals such as IP phones, APs, portable device chargers, POS machines, cameras, and data collection devices. With </a:t>
            </a:r>
            <a:r>
              <a:rPr lang="en-US" altLang="zh-CN" dirty="0" err="1"/>
              <a:t>PoE</a:t>
            </a:r>
            <a:r>
              <a:rPr lang="en-US" altLang="zh-CN" dirty="0"/>
              <a:t>, terminals are provided with power when they access the network. Therefore, indoor cabling of power supply is not required.</a:t>
            </a:r>
          </a:p>
          <a:p>
            <a:pPr lvl="2"/>
            <a:endParaRPr lang="en-US" altLang="zh-CN" dirty="0"/>
          </a:p>
          <a:p>
            <a:endParaRPr lang="zh-CN" altLang="en-US" dirty="0"/>
          </a:p>
          <a:p>
            <a:endParaRPr lang="zh-CN" altLang="en-US" dirty="0"/>
          </a:p>
        </p:txBody>
      </p:sp>
    </p:spTree>
    <p:extLst>
      <p:ext uri="{BB962C8B-B14F-4D97-AF65-F5344CB8AC3E}">
        <p14:creationId xmlns:p14="http://schemas.microsoft.com/office/powerpoint/2010/main" val="402166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 WLAN </a:t>
            </a:r>
            <a:r>
              <a:rPr lang="en-US" altLang="zh-CN" dirty="0" smtClean="0"/>
              <a:t>involves both </a:t>
            </a:r>
            <a:r>
              <a:rPr lang="en-US" dirty="0" smtClean="0"/>
              <a:t>wired and wireless sides. On the wired side, APs connect to the Internet using Ethernet. On the wireless side, STAs communicate with APs using 802.11 standards.</a:t>
            </a:r>
            <a:endParaRPr lang="en-US" altLang="zh-CN" dirty="0" smtClean="0"/>
          </a:p>
          <a:p>
            <a:r>
              <a:rPr lang="en-US" dirty="0" smtClean="0"/>
              <a:t>The wireless side uses the centralized architecture. The original Fat AP architecture evolves to the AC + Fit AP architecture.</a:t>
            </a:r>
            <a:endParaRPr lang="en-US" altLang="zh-CN" dirty="0" smtClean="0"/>
          </a:p>
          <a:p>
            <a:pPr lvl="1"/>
            <a:r>
              <a:rPr lang="en-US" dirty="0" smtClean="0"/>
              <a:t>Fat AP architecture</a:t>
            </a:r>
            <a:endParaRPr lang="en-US" altLang="zh-CN" dirty="0" smtClean="0"/>
          </a:p>
          <a:p>
            <a:pPr lvl="2"/>
            <a:r>
              <a:rPr lang="en-US" dirty="0" smtClean="0"/>
              <a:t>This architecture is also called autonomous network architecture because it does not require a dedicated device for centralized control. It can implement functions such as connecting wireless users, encrypting service data, and forwarding </a:t>
            </a:r>
            <a:r>
              <a:rPr lang="en-US" altLang="zh-CN" dirty="0" smtClean="0"/>
              <a:t>service data packets</a:t>
            </a:r>
            <a:r>
              <a:rPr lang="en-US" dirty="0" smtClean="0"/>
              <a:t>.</a:t>
            </a:r>
            <a:endParaRPr lang="en-US" altLang="zh-CN" dirty="0" smtClean="0"/>
          </a:p>
          <a:p>
            <a:pPr marL="900000" marR="0" lvl="2"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a:pPr>
            <a:r>
              <a:rPr lang="en-US" dirty="0" smtClean="0"/>
              <a:t>Applicable scope: home and small</a:t>
            </a:r>
            <a:r>
              <a:rPr lang="en-US" altLang="zh-CN" dirty="0" smtClean="0"/>
              <a:t>-sized enterprises</a:t>
            </a:r>
            <a:endParaRPr lang="en-US" dirty="0" smtClean="0"/>
          </a:p>
          <a:p>
            <a:pPr lvl="2"/>
            <a:r>
              <a:rPr lang="en-US" dirty="0" smtClean="0"/>
              <a:t>Characteristics: A Fat AP works independently and is configured separately. It provides only simple functions and is cost-effective.</a:t>
            </a:r>
            <a:endParaRPr lang="en-US" altLang="zh-CN" dirty="0" smtClean="0"/>
          </a:p>
          <a:p>
            <a:pPr lvl="2"/>
            <a:r>
              <a:rPr lang="en-US" dirty="0" smtClean="0"/>
              <a:t>Disadvantages: The increase in the WLAN coverage area and the number of access users requires more and more Fat APs. No unified control device is available for these independently working Fat APs. Therefore, it is difficult to manage and maintain the Fat APs.</a:t>
            </a:r>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8641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7817592"/>
          </a:xfrm>
        </p:spPr>
        <p:txBody>
          <a:bodyPr/>
          <a:lstStyle/>
          <a:p>
            <a:pPr lvl="1"/>
            <a:r>
              <a:rPr lang="en-US" altLang="zh-CN" dirty="0" smtClean="0"/>
              <a:t>AC + Fit AP architecture</a:t>
            </a:r>
          </a:p>
          <a:p>
            <a:pPr lvl="2"/>
            <a:r>
              <a:rPr lang="en-US" altLang="zh-CN" dirty="0" smtClean="0"/>
              <a:t>In this architecture, an AC is responsible for WLAN access control, forwarding and statistics collection, AP configuration monitoring, roaming management, AP network management agent, and security control. A Fit AP encrypts and decrypts 802.11 packets, provides 802.11 physical layer functions, and is managed by an AC.</a:t>
            </a:r>
          </a:p>
          <a:p>
            <a:pPr lvl="2"/>
            <a:r>
              <a:rPr lang="en-US" altLang="zh-CN" dirty="0" smtClean="0"/>
              <a:t>Applicable scope: medium- and large-sized enterprises</a:t>
            </a:r>
          </a:p>
          <a:p>
            <a:pPr lvl="2"/>
            <a:r>
              <a:rPr lang="en-US" altLang="zh-CN" dirty="0" smtClean="0"/>
              <a:t>Characteristics: Fit APs are managed and configured by the AC in a unified manner, provide various functions, and have high requirements on network maintenance personnel's skills.</a:t>
            </a:r>
          </a:p>
          <a:p>
            <a:pPr lvl="0"/>
            <a:r>
              <a:rPr lang="en-US" altLang="zh-CN" dirty="0" smtClean="0"/>
              <a:t>Note: This course uses the AC + Fit AP architecture as an example.</a:t>
            </a:r>
          </a:p>
          <a:p>
            <a:endParaRPr lang="en-US" altLang="zh-CN" dirty="0" smtClean="0"/>
          </a:p>
          <a:p>
            <a:r>
              <a:rPr lang="en-US" dirty="0" smtClean="0"/>
              <a:t>Basic WLAN Concepts</a:t>
            </a:r>
            <a:endParaRPr lang="en-US" altLang="zh-CN" dirty="0" smtClean="0"/>
          </a:p>
          <a:p>
            <a:pPr lvl="1"/>
            <a:r>
              <a:rPr lang="en-US" dirty="0" smtClean="0"/>
              <a:t>Station (STA)</a:t>
            </a:r>
          </a:p>
          <a:p>
            <a:pPr lvl="2"/>
            <a:r>
              <a:rPr lang="en-US" dirty="0" smtClean="0"/>
              <a:t>802.11-compliant terminal, for example, PC with wireless network interface cards (NICs) or mobile phone that supports WLAN</a:t>
            </a:r>
          </a:p>
          <a:p>
            <a:pPr lvl="1"/>
            <a:r>
              <a:rPr lang="en-US" dirty="0" smtClean="0"/>
              <a:t>AC</a:t>
            </a:r>
          </a:p>
          <a:p>
            <a:pPr lvl="2"/>
            <a:r>
              <a:rPr lang="en-US" dirty="0" smtClean="0"/>
              <a:t>Controls and manages all Fit APs on an AC + Fit AP network. For example, an AC can connect to an authentication server to authenticate WLAN users.</a:t>
            </a:r>
          </a:p>
          <a:p>
            <a:pPr lvl="1"/>
            <a:r>
              <a:rPr lang="en-US" dirty="0" smtClean="0"/>
              <a:t>AP</a:t>
            </a:r>
          </a:p>
          <a:p>
            <a:pPr lvl="2"/>
            <a:r>
              <a:rPr lang="en-US" dirty="0" smtClean="0"/>
              <a:t>Provides 802.11-compliant wireless access for STAs. APs connect wired networks to wireless networks.</a:t>
            </a:r>
          </a:p>
          <a:p>
            <a:pPr lvl="1"/>
            <a:r>
              <a:rPr lang="en-US" dirty="0" smtClean="0"/>
              <a:t>Control And Provisioning of Wireless Access Points (CAPWAP)</a:t>
            </a:r>
          </a:p>
          <a:p>
            <a:pPr lvl="2"/>
            <a:r>
              <a:rPr lang="en-US" dirty="0" smtClean="0"/>
              <a:t>An encapsulation and transmission mechanism defined in RFC 5415 to implement communication between APs and ACs.</a:t>
            </a:r>
          </a:p>
          <a:p>
            <a:pPr lvl="1"/>
            <a:r>
              <a:rPr lang="en-US" dirty="0" smtClean="0"/>
              <a:t>Radio signal (radio electromagnetic wave)</a:t>
            </a:r>
          </a:p>
          <a:p>
            <a:pPr lvl="2"/>
            <a:r>
              <a:rPr lang="en-US" dirty="0" smtClean="0"/>
              <a:t>High-frequency electromagnetic wave that has long-distance transmission capabilities. Radio signals provide transmission media for 802.11-compliant WLANs. Radio signals described in this course are electromagnetic waves on the 2.4 GHz or 5 GHz frequency band.</a:t>
            </a:r>
          </a:p>
          <a:p>
            <a:endParaRPr lang="en-US" altLang="zh-CN" dirty="0" smtClean="0"/>
          </a:p>
          <a:p>
            <a:endParaRPr lang="en-US" altLang="zh-CN" dirty="0"/>
          </a:p>
        </p:txBody>
      </p:sp>
    </p:spTree>
    <p:extLst>
      <p:ext uri="{BB962C8B-B14F-4D97-AF65-F5344CB8AC3E}">
        <p14:creationId xmlns:p14="http://schemas.microsoft.com/office/powerpoint/2010/main" val="255701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1"/>
            <a:endParaRPr lang="en-US" altLang="zh-CN"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25870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To meet the requirements of large-scale networking and unified management of APs on the network, the Internet Engineering Task Force (IETF) sets up a CAPWAP Working Group and formulates the CAPWAP protocol. This protocol defines how an AC manages and configures APs. That is, CAPWAP tunnels are established between the AC and APs, through which the AC manages and controls the APs.</a:t>
            </a:r>
          </a:p>
          <a:p>
            <a:r>
              <a:rPr lang="en-US" dirty="0" smtClean="0"/>
              <a:t>CAPWAP is an application-layer protocol based on UDP transmission.</a:t>
            </a:r>
          </a:p>
          <a:p>
            <a:pPr lvl="1"/>
            <a:r>
              <a:rPr lang="en-US" dirty="0" smtClean="0"/>
              <a:t>CAPWAP functions in the transmission of two types of messages:</a:t>
            </a:r>
          </a:p>
          <a:p>
            <a:pPr lvl="2"/>
            <a:r>
              <a:rPr lang="en-US" dirty="0" smtClean="0"/>
              <a:t>Data messages, which encapsulate wireless data frames through the CAPWAP data tunnel.</a:t>
            </a:r>
          </a:p>
          <a:p>
            <a:pPr lvl="2"/>
            <a:r>
              <a:rPr lang="en-US" dirty="0" smtClean="0"/>
              <a:t>Control messages, which are exchanged for AP management through the CAPWAP control tunnel.</a:t>
            </a:r>
          </a:p>
          <a:p>
            <a:pPr lvl="1"/>
            <a:r>
              <a:rPr lang="en-US" dirty="0" smtClean="0"/>
              <a:t>CAPWAP data and control packets are transmitted on different UDP ports:</a:t>
            </a:r>
          </a:p>
          <a:p>
            <a:pPr lvl="2"/>
            <a:r>
              <a:rPr lang="en-US" dirty="0" smtClean="0"/>
              <a:t>UDP port 5246 for transmitting control packets</a:t>
            </a:r>
          </a:p>
          <a:p>
            <a:pPr lvl="2"/>
            <a:r>
              <a:rPr lang="en-US" dirty="0" smtClean="0"/>
              <a:t>UDP port 5247 for transmitting data packets</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80635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AP-AC networking: The Layer 2 or Layer 3 networking can be used between the AC and APs. In the Layer 2 networking, APs can go online in plug-and-play mode through Layer 2 broadcast or DHCP. In the Layer 3 networking, APs cannot directly discover an AC. We need to deploy DHCP or DNS, or manually specify the AC's IP address</a:t>
            </a:r>
            <a:r>
              <a:rPr lang="en-US" dirty="0" smtClean="0"/>
              <a:t>.</a:t>
            </a:r>
          </a:p>
          <a:p>
            <a:r>
              <a:rPr lang="en-US" dirty="0" smtClean="0"/>
              <a:t>In the actual networking, an AC may connect to dozens or even hundreds of APs, which is complex. For example, on an enterprise network, APs can be deployed in offices, meeting rooms, and guest rooms, and the AC can be deployed in the equipment room. This constructs a complex Layer 3 network between the AC and APs. Therefore, the Layer 3 networking is often used on large-scale networks.</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924195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AC connection mode: In in-path mode, the AC is deployed on the traffic forwarding path, and user traffic passes through the AC. This consumes the AC's forwarding capability. In off-path mode, traffic does not pass through the AC.</a:t>
            </a:r>
          </a:p>
          <a:p>
            <a:pPr lvl="0"/>
            <a:r>
              <a:rPr lang="en-US" dirty="0" smtClean="0"/>
              <a:t>In-path networking:</a:t>
            </a:r>
          </a:p>
          <a:p>
            <a:pPr lvl="1"/>
            <a:r>
              <a:rPr lang="en-US" dirty="0" smtClean="0"/>
              <a:t>In the in-path networking, the AC must be powerful in throughput and processing capabilities, or the AC becomes the bandwidth bottleneck. </a:t>
            </a:r>
          </a:p>
          <a:p>
            <a:pPr lvl="1"/>
            <a:r>
              <a:rPr lang="en-US" dirty="0" smtClean="0"/>
              <a:t>This networking has a clear architecture and is easy to deploy.</a:t>
            </a:r>
          </a:p>
          <a:p>
            <a:pPr lvl="0"/>
            <a:r>
              <a:rPr lang="en-US" dirty="0" smtClean="0"/>
              <a:t>Off-path networking:</a:t>
            </a:r>
            <a:endParaRPr lang="en-US" altLang="zh-CN" dirty="0" smtClean="0"/>
          </a:p>
          <a:p>
            <a:pPr lvl="1"/>
            <a:r>
              <a:rPr lang="en-US" dirty="0" smtClean="0"/>
              <a:t>Most wireless networks are deployed after wired networks are constructed and are not planned in early stage of network construction. The off-path networking makes it easy to expand the wireless network. Customers only need to connect an AC to a network device, for example, an aggregation switch, to manage APs. Therefore, the off-path networking is used more often.</a:t>
            </a:r>
          </a:p>
          <a:p>
            <a:pPr lvl="1"/>
            <a:r>
              <a:rPr lang="en-US" dirty="0" smtClean="0"/>
              <a:t>In the off-path networking, the AC only manages APs, and management flows are encapsulated and transmitted in CAPWAP tunnels. Data flows can be forwarded to the AC over CAPWAP tunnels, or forwarded to the uplink network by the aggregation switch and do not pass through the AC.</a:t>
            </a:r>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0121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7853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Coding</a:t>
            </a:r>
          </a:p>
          <a:p>
            <a:pPr lvl="1"/>
            <a:r>
              <a:rPr lang="en-US" dirty="0" smtClean="0"/>
              <a:t>Source coding is a process of converting raw information into digital signals by using a coding scheme.</a:t>
            </a:r>
            <a:endParaRPr lang="en-US" altLang="zh-CN" dirty="0" smtClean="0"/>
          </a:p>
          <a:p>
            <a:pPr lvl="1"/>
            <a:r>
              <a:rPr lang="en-US" dirty="0" smtClean="0"/>
              <a:t>Channel coding is a technology for correcting and detecting information errors to improve channel transmission reliability. With wireless transmission that is prone to noise interference, information arriving at the receive device may be erroneous. Channel coding is introduced to restore information to the maximum extent on the receive device, thereby reducing the bit error rate.</a:t>
            </a:r>
            <a:endParaRPr lang="en-US" altLang="zh-CN" dirty="0" smtClean="0"/>
          </a:p>
          <a:p>
            <a:pPr lvl="0"/>
            <a:r>
              <a:rPr lang="en-US" altLang="zh-CN" dirty="0" smtClean="0"/>
              <a:t>Modulation is a process of </a:t>
            </a:r>
            <a:r>
              <a:rPr lang="en-US" dirty="0" smtClean="0"/>
              <a:t>superimposing digital signals on high-frequency signals generated by high-frequency oscillation circuits so that the digital signals be converted into radio waves over antennas and then transmitted. </a:t>
            </a:r>
          </a:p>
          <a:p>
            <a:pPr lvl="0"/>
            <a:r>
              <a:rPr lang="en-US" dirty="0" smtClean="0"/>
              <a:t>A channel transmits information, and a radio channel is a radio wave in space.</a:t>
            </a:r>
            <a:endParaRPr lang="en-US" altLang="zh-CN" dirty="0" smtClean="0"/>
          </a:p>
          <a:p>
            <a:pPr lvl="0"/>
            <a:r>
              <a:rPr lang="en-US" dirty="0" smtClean="0"/>
              <a:t>The air interface is used by radio channels. The transmit device and receive device are connected through the air interfaces and channels. The air interfaces in wireless communication are invisible and connected over the air.</a:t>
            </a:r>
            <a:endParaRPr lang="en-US" altLang="zh-CN" dirty="0"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67768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r>
              <a:rPr lang="en-US" dirty="0" smtClean="0"/>
              <a:t>ELF (3 Hz to 30 Hz): Used for submarine communication or directly converted into sound</a:t>
            </a:r>
          </a:p>
          <a:p>
            <a:r>
              <a:rPr lang="en-US" dirty="0" smtClean="0"/>
              <a:t>SLF (30 Hz to 300 Hz): Directly converted into sound or used for AC transmission system (50–60 Hz)</a:t>
            </a:r>
          </a:p>
          <a:p>
            <a:r>
              <a:rPr lang="en-US" dirty="0" smtClean="0"/>
              <a:t>ULF (300 Hz to 3 kHz): Used for communications in mining farms or directly converted into sound</a:t>
            </a:r>
          </a:p>
          <a:p>
            <a:r>
              <a:rPr lang="en-US" dirty="0" smtClean="0"/>
              <a:t>VLF (3 kHz to 30 kHz): Directly converted into sound and ultrasound or used for geophysics</a:t>
            </a:r>
          </a:p>
          <a:p>
            <a:r>
              <a:rPr lang="en-US" dirty="0" smtClean="0"/>
              <a:t>LF (30 kHz to 300 kHz): Used for international broadcasting</a:t>
            </a:r>
          </a:p>
          <a:p>
            <a:r>
              <a:rPr lang="en-US" dirty="0" smtClean="0"/>
              <a:t>IF (300 kHz to 3 MHz): Used for amplitude modulation (AM) broadcasting, maritime communications, and aeronautical communications</a:t>
            </a:r>
          </a:p>
          <a:p>
            <a:r>
              <a:rPr lang="en-US" dirty="0" smtClean="0"/>
              <a:t>HF (3 MHz to 30 MHz): Used for short-wave and civil radios</a:t>
            </a:r>
          </a:p>
          <a:p>
            <a:r>
              <a:rPr lang="en-US" dirty="0" smtClean="0"/>
              <a:t>VHF (30 MHz to 300 MHz): Used for frequency modulation (FM) broadcasting, television broadcasting, and aeronautical communications</a:t>
            </a:r>
          </a:p>
          <a:p>
            <a:r>
              <a:rPr lang="en-US" dirty="0" smtClean="0"/>
              <a:t>UHF (300 MHz to 3 GHz): Used for television broadcasting, radio telephone communications, wireless network, and microwave oven</a:t>
            </a:r>
          </a:p>
          <a:p>
            <a:r>
              <a:rPr lang="en-US" dirty="0" smtClean="0"/>
              <a:t>SHF (3 GHz to 30 GHz): Used for wireless network, radar, and artificial satellite</a:t>
            </a:r>
          </a:p>
          <a:p>
            <a:r>
              <a:rPr lang="en-US" dirty="0" smtClean="0"/>
              <a:t>EHF (30 GHz to 300 GHz): Used for radio astronomy, remote sensing, and millimeter wave scanner</a:t>
            </a:r>
          </a:p>
          <a:p>
            <a:r>
              <a:rPr lang="en-US" dirty="0" smtClean="0"/>
              <a:t>Higher than 300 GHz: Infrared, visible light, ultraviolet light, and ray</a:t>
            </a:r>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550868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On a WLAN, the operating status of APs is affected by the radio environment. For example, a high-power AP can interfere with adjacent APs if they work on overlapping channels.</a:t>
            </a:r>
            <a:endParaRPr lang="en-US" altLang="zh-CN" smtClean="0"/>
          </a:p>
          <a:p>
            <a:r>
              <a:rPr lang="en-US" smtClean="0"/>
              <a:t>In this case, the radio calibration function can be deployed to dynamically adjust channels and power of APs managed by the same AC to ensure that the APs work at the optimal performance. </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32924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BSS:</a:t>
            </a:r>
            <a:endParaRPr lang="en-US" altLang="zh-CN" smtClean="0"/>
          </a:p>
          <a:p>
            <a:pPr lvl="1"/>
            <a:r>
              <a:rPr lang="en-US" smtClean="0"/>
              <a:t>A BSS, the basic service unit of a WLAN, consists of an AP and multiple STAs. The BSS is the basic structure of an 802.11 network. Wireless media can be shared, and therefore packets sent and received in a BSS must carry the BSSID (AP's MAC address).</a:t>
            </a:r>
          </a:p>
          <a:p>
            <a:pPr lvl="0"/>
            <a:r>
              <a:rPr lang="en-US" smtClean="0"/>
              <a:t>BSSID:</a:t>
            </a:r>
            <a:endParaRPr lang="en-US" altLang="zh-CN" smtClean="0"/>
          </a:p>
          <a:p>
            <a:pPr lvl="1"/>
            <a:r>
              <a:rPr lang="en-US" smtClean="0"/>
              <a:t>AP's MAC address on the data link layer.</a:t>
            </a:r>
            <a:endParaRPr lang="en-US" altLang="zh-CN" smtClean="0"/>
          </a:p>
          <a:p>
            <a:pPr lvl="1"/>
            <a:r>
              <a:rPr lang="en-US" smtClean="0"/>
              <a:t>STAs can discover and find an AP based on the BSSID.</a:t>
            </a:r>
          </a:p>
          <a:p>
            <a:pPr lvl="1"/>
            <a:r>
              <a:rPr lang="en-US" smtClean="0"/>
              <a:t>Each BSS must have a unique BSSID. Therefore, the AP's MAC address is used to ensure the uniqueness of the BSSID.</a:t>
            </a:r>
          </a:p>
          <a:p>
            <a:r>
              <a:rPr lang="en-US" smtClean="0"/>
              <a:t>SSID:</a:t>
            </a:r>
            <a:endParaRPr lang="en-US" altLang="zh-CN" smtClean="0"/>
          </a:p>
          <a:p>
            <a:pPr lvl="1"/>
            <a:r>
              <a:rPr lang="en-US" smtClean="0"/>
              <a:t>A unique identifier that identifies a wireless network. When you search for available wireless networks on your laptop, SSIDs are displayed to identify the available wireless networks.</a:t>
            </a:r>
          </a:p>
          <a:p>
            <a:pPr lvl="1"/>
            <a:r>
              <a:rPr lang="en-US" smtClean="0"/>
              <a:t>If multiple BSSs are deployed in a space, the STA may discover not only one BSSID. You only need to select a BSSID as required. For easier AP identification, a string of characters is configured as the AP name. This character string is the SSID.</a:t>
            </a:r>
          </a:p>
          <a:p>
            <a:pPr lvl="1"/>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082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VAP:</a:t>
            </a:r>
            <a:endParaRPr lang="en-US" altLang="zh-CN" smtClean="0"/>
          </a:p>
          <a:p>
            <a:pPr lvl="1"/>
            <a:r>
              <a:rPr lang="en-US" smtClean="0"/>
              <a:t>A VAP is a functional entity virtualized on a physical AP. You can create different VAPs on an AP to provide the wireless access service for different user groups.</a:t>
            </a:r>
            <a:endParaRPr lang="en-US" altLang="zh-CN" smtClean="0"/>
          </a:p>
          <a:p>
            <a:pPr lvl="0"/>
            <a:r>
              <a:rPr lang="en-US" smtClean="0"/>
              <a:t>The use of VAPs simplifies WLAN deployment, but it does not mean that we need to configure as many as VAPs. VAPs must be planned based on actual requirements. Simply increasing the number of VAPs will increase the time for STAs to find SSIDs and make AP configuration more complex. Additionally, a VAP is not equivalent to a real AP. All VAPs virtualized from a physical AP share software and hardware resources of the AP, and all users associated with these VAPs share same channel resources. The capacity of an AP will not change or multiply with the increasing number of VAPs.</a:t>
            </a:r>
          </a:p>
          <a:p>
            <a:pPr lvl="1"/>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950437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ESS:</a:t>
            </a:r>
            <a:endParaRPr lang="en-US" altLang="zh-CN" smtClean="0"/>
          </a:p>
          <a:p>
            <a:pPr lvl="1"/>
            <a:r>
              <a:rPr lang="en-US" smtClean="0"/>
              <a:t>A large-scale virtual BSS consisting of multiple BSSs with the same SSID.</a:t>
            </a:r>
            <a:endParaRPr lang="en-US" altLang="zh-CN" smtClean="0"/>
          </a:p>
          <a:p>
            <a:pPr lvl="1"/>
            <a:r>
              <a:rPr lang="en-US" smtClean="0"/>
              <a:t>A STA can move and roam within an ESS and considers that it is within the same WLAN regardless of its location.</a:t>
            </a:r>
            <a:endParaRPr lang="en-US" altLang="zh-CN" smtClean="0"/>
          </a:p>
          <a:p>
            <a:r>
              <a:rPr lang="en-US" smtClean="0"/>
              <a:t>WLAN roaming:</a:t>
            </a:r>
            <a:endParaRPr lang="en-US" altLang="zh-CN" smtClean="0"/>
          </a:p>
          <a:p>
            <a:pPr lvl="1"/>
            <a:r>
              <a:rPr lang="en-US" smtClean="0"/>
              <a:t>WLAN roaming allows STAs to move within the coverage areas of APs belonging to the same ESS with nonstop service transmission.</a:t>
            </a:r>
          </a:p>
          <a:p>
            <a:pPr lvl="1"/>
            <a:r>
              <a:rPr lang="en-US" smtClean="0"/>
              <a:t>The most obvious advantage of the WLAN is that a STA can move within a WLAN without physical media restrictions. WLAN roaming allows the STA to move within a WLAN without service interruption. Multiple APs are located within an ESS. When a STA moves from an AP to another, WLAN roaming ensures seamless transition of STA services between APs.</a:t>
            </a:r>
            <a:endParaRPr lang="en-US" altLang="zh-CN" smtClean="0"/>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796197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2273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In the AC + Fit AP networking architecture, the AC manages APs in a unified manner. Therefore, all configurations are performed on the AC.</a:t>
            </a:r>
          </a:p>
          <a:p>
            <a:endParaRPr lang="en-US" altLang="zh-CN"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967100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650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23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698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296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CAPWAP tunnels provide the following functions:</a:t>
            </a:r>
          </a:p>
          <a:p>
            <a:pPr lvl="1"/>
            <a:r>
              <a:rPr lang="en-US" smtClean="0"/>
              <a:t>Maintains the running status of the AC and APs.</a:t>
            </a:r>
          </a:p>
          <a:p>
            <a:pPr lvl="1"/>
            <a:r>
              <a:rPr lang="en-US" smtClean="0"/>
              <a:t>Allows the AC to manage APs and deliver configurations to APs.</a:t>
            </a:r>
          </a:p>
          <a:p>
            <a:pPr lvl="1"/>
            <a:r>
              <a:rPr lang="en-US" smtClean="0"/>
              <a:t>Transmits service data to the AC for centralized forwarding.</a:t>
            </a:r>
            <a:endParaRPr lang="en-US" altLang="zh-CN" smtClean="0"/>
          </a:p>
          <a:p>
            <a:r>
              <a:rPr lang="en-US" smtClean="0"/>
              <a:t>AC discovery phase:</a:t>
            </a:r>
            <a:endParaRPr lang="en-US" altLang="zh-CN" smtClean="0"/>
          </a:p>
          <a:p>
            <a:pPr lvl="1"/>
            <a:r>
              <a:rPr lang="en-US" smtClean="0"/>
              <a:t>Static: An AC IP address list is preconfigured on the APs. When an AP goes online, the AP unicasts a Discovery Request packet to each AC whose IP address is specified in the preconfigured AC IP address list. After receiving the Discovery Request packet, the ACs send Discovery Response packets to the AP. The AP then selects an AC to establish a CAPWAP tunnel according to the received Discovery Request packets.</a:t>
            </a:r>
            <a:endParaRPr lang="en-US" altLang="zh-CN" smtClean="0"/>
          </a:p>
          <a:p>
            <a:pPr lvl="1"/>
            <a:r>
              <a:rPr lang="en-US" smtClean="0"/>
              <a:t>Dynamic: DHCP, DNS, and broadcast. This course describes DHCP and broadcast modes.</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33648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dirty="0" smtClean="0"/>
              <a:t>DHCP mode:</a:t>
            </a:r>
            <a:endParaRPr lang="en-US" altLang="zh-CN" dirty="0" smtClean="0"/>
          </a:p>
          <a:p>
            <a:pPr lvl="1">
              <a:lnSpc>
                <a:spcPct val="114000"/>
              </a:lnSpc>
            </a:pPr>
            <a:r>
              <a:rPr lang="en-US" dirty="0" smtClean="0"/>
              <a:t>Obtain the AC IP address through a four-way DHCP handshake process.</a:t>
            </a:r>
            <a:endParaRPr lang="en-US" altLang="zh-CN" dirty="0" smtClean="0"/>
          </a:p>
          <a:p>
            <a:pPr lvl="2">
              <a:lnSpc>
                <a:spcPct val="114000"/>
              </a:lnSpc>
            </a:pPr>
            <a:r>
              <a:rPr lang="en-US" dirty="0" smtClean="0"/>
              <a:t>When no AC IP address list is preconfigured, the AP starts the dynamic AC auto-discovery process. The AP obtains an IP address through DHCP and the AC address list through the Option field in the DHCP packets. (The DHCP server is configured to carry Option 43 in the DHCP Offer packet, and Option 43 contains the AC IP address list.)</a:t>
            </a:r>
          </a:p>
          <a:p>
            <a:pPr lvl="2">
              <a:lnSpc>
                <a:spcPct val="114000"/>
              </a:lnSpc>
            </a:pPr>
            <a:r>
              <a:rPr lang="en-US" dirty="0" smtClean="0"/>
              <a:t>First, the AP sends a DHCP Discover packet to the DHCP server in broadcast mode. When receiving the DHCP Discover packet, the DHCP server encapsulates the first free IP address and other TCP/IP configuration in a DHCP Offer packet containing the lease duration, and sends the packet to the AP.</a:t>
            </a:r>
          </a:p>
          <a:p>
            <a:pPr lvl="2">
              <a:lnSpc>
                <a:spcPct val="114000"/>
              </a:lnSpc>
            </a:pPr>
            <a:r>
              <a:rPr lang="en-US" dirty="0" smtClean="0"/>
              <a:t>A DHCP Offer packet can be a unicast or broadcast packet. When the AP receives DHCP Offer packets from multiple DHCP servers, it selects only one DHCP Offer packet (usually the first DHCP Offer packet) and broadcasts a DHCP Request packet to all DHCP servers. Then, the AP sends a DHCP Request packet to the specified server from which will allocate an IP address.</a:t>
            </a:r>
          </a:p>
          <a:p>
            <a:pPr lvl="2">
              <a:lnSpc>
                <a:spcPct val="114000"/>
              </a:lnSpc>
            </a:pPr>
            <a:r>
              <a:rPr lang="en-US" dirty="0" smtClean="0"/>
              <a:t>When the DHCP server receives the DHCP Request packet, it responds with a DHCP </a:t>
            </a:r>
            <a:r>
              <a:rPr lang="en-US" dirty="0" err="1" smtClean="0"/>
              <a:t>Ack</a:t>
            </a:r>
            <a:r>
              <a:rPr lang="en-US" dirty="0" smtClean="0"/>
              <a:t> packet, which contains the IP address for the AP, lease duration, gateway information, and DNS server IP address. By now, the lease contract takes effect and the DHCP four-way handshake is completed.</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65145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1"/>
            <a:r>
              <a:rPr lang="en-US" dirty="0" smtClean="0"/>
              <a:t>The AC discovery mechanism allows APs to associate with the AC.</a:t>
            </a:r>
          </a:p>
          <a:p>
            <a:pPr lvl="2"/>
            <a:r>
              <a:rPr lang="en-US" dirty="0" smtClean="0"/>
              <a:t>After obtaining the AC's IP address from the DHCP server, the AP finds available ACs through the AC discovery mechanism and decides to associate with the optimal AC and establish CAPWAP tunnels.</a:t>
            </a:r>
          </a:p>
          <a:p>
            <a:pPr lvl="2"/>
            <a:r>
              <a:rPr lang="en-US" dirty="0" smtClean="0"/>
              <a:t>The AP starts the CAPWAP protocol discovery mechanism and sends unicast or broadcast request packets to attempt to associate with an AC. The ACs respond to the Discovery Request packets with unicast discovery response packets, containing the AC priority and the number of APs. The AP determines to associate with the appropriate AC based on the AC priority and the number of APs.</a:t>
            </a:r>
          </a:p>
          <a:p>
            <a:pPr lvl="0"/>
            <a:r>
              <a:rPr lang="en-US" dirty="0" smtClean="0"/>
              <a:t>Broadcast mode:</a:t>
            </a:r>
            <a:endParaRPr lang="en-US" altLang="zh-CN" dirty="0" smtClean="0"/>
          </a:p>
          <a:p>
            <a:pPr lvl="1"/>
            <a:r>
              <a:rPr lang="en-US" dirty="0" smtClean="0"/>
              <a:t>After an AP is started, if DHCP-based and DNS-based AC discovery procedures fail, the AP initiates a broadcast AC discovery procedure and broadcasts an AC discovery request.</a:t>
            </a:r>
          </a:p>
          <a:p>
            <a:pPr lvl="1"/>
            <a:r>
              <a:rPr lang="en-US" dirty="0" smtClean="0"/>
              <a:t>The AC receiving discovery request packets checks whether the AP is authorized to access (or whether the AP has authorized MAC addresses or sequence numbers). If so, the AC returns a discovery response to the AP. If not, the AC rejects its discovery request.</a:t>
            </a:r>
          </a:p>
          <a:p>
            <a:pPr lvl="1"/>
            <a:r>
              <a:rPr lang="en-US" dirty="0" smtClean="0"/>
              <a:t>Broadcast AC discovery is applicable to a Layer 2 network between the AP and the AC.</a:t>
            </a:r>
          </a:p>
          <a:p>
            <a:pPr lvl="1"/>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3556355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2804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After receiving the Join Request packet from an AP, an AC authenticates the AP. If authentication is successful, the AC adds the AP.</a:t>
            </a:r>
            <a:endParaRPr lang="en-US" altLang="zh-CN" dirty="0" smtClean="0"/>
          </a:p>
          <a:p>
            <a:pPr lvl="0"/>
            <a:r>
              <a:rPr lang="en-US" dirty="0" smtClean="0"/>
              <a:t>The AC supports the following AP authentication modes:</a:t>
            </a:r>
            <a:endParaRPr lang="en-US" altLang="zh-CN" dirty="0" smtClean="0"/>
          </a:p>
          <a:p>
            <a:pPr lvl="1"/>
            <a:r>
              <a:rPr lang="en-US" dirty="0" smtClean="0"/>
              <a:t>MAC address authentication</a:t>
            </a:r>
          </a:p>
          <a:p>
            <a:pPr lvl="1"/>
            <a:r>
              <a:rPr lang="en-US" dirty="0" smtClean="0"/>
              <a:t>SN authentication</a:t>
            </a:r>
          </a:p>
          <a:p>
            <a:pPr lvl="1"/>
            <a:r>
              <a:rPr lang="en-US" dirty="0" smtClean="0"/>
              <a:t>Non-authentication</a:t>
            </a:r>
            <a:endParaRPr lang="en-US" altLang="zh-CN" dirty="0" smtClean="0"/>
          </a:p>
          <a:p>
            <a:pPr lvl="0"/>
            <a:r>
              <a:rPr lang="en-US" dirty="0" smtClean="0"/>
              <a:t>APs can be added to an AC in the following ways:</a:t>
            </a:r>
            <a:endParaRPr lang="en-US" altLang="zh-CN" dirty="0" smtClean="0"/>
          </a:p>
          <a:p>
            <a:pPr lvl="1"/>
            <a:r>
              <a:rPr lang="en-US" dirty="0" smtClean="0"/>
              <a:t>Manual configuration: Specify the MAC addresses and SNs of APs in offline mode on the AC in advance. When APs are connected the AC, the AC finds that their MAC addresses and SNs match the preconfigured ones and establish connections with them.</a:t>
            </a:r>
            <a:endParaRPr lang="en-US" altLang="zh-CN" dirty="0" smtClean="0"/>
          </a:p>
          <a:p>
            <a:pPr lvl="1"/>
            <a:r>
              <a:rPr lang="en-US" dirty="0" smtClean="0"/>
              <a:t>Automatic discovery: If the AP authentication mode is set to non-authentication, or the AP authentication mode is set to MAC or SN authentication and the AP is whitelisted, the AC automatically discovers connected APs and establish connections with them.</a:t>
            </a:r>
            <a:endParaRPr lang="en-US" altLang="zh-CN" dirty="0" smtClean="0"/>
          </a:p>
          <a:p>
            <a:pPr lvl="1"/>
            <a:r>
              <a:rPr lang="en-US" dirty="0" smtClean="0"/>
              <a:t>Manual confirmation: If the AP authentication mode is set to MAC or SN authentication and the AP is not imported offline or whitelisted, the AC adds the AP to the list of unauthorized APs. You can manually confirm the identity of such an AP to bring it online.</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499132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r>
              <a:rPr lang="en-US" dirty="0" smtClean="0"/>
              <a:t>APs can be upgraded on an AC in the following modes:</a:t>
            </a:r>
            <a:endParaRPr lang="en-US" altLang="zh-CN" dirty="0" smtClean="0"/>
          </a:p>
          <a:p>
            <a:pPr lvl="1"/>
            <a:r>
              <a:rPr lang="en-US" dirty="0" smtClean="0"/>
              <a:t>Automatic upgrade: mainly used when APs have not gone online on an AC. In this mode, we need to configure the automatic upgrade parameters for APs to go online before configuring AP access. Then the APs are automatically upgraded when they go online. An online AP will be automatically upgraded after the automatic upgrade parameters are configured and the AP is restarted in any mode. Compared with the automatic upgrade mode, the in-service upgrade mode reduces the service interruption time.</a:t>
            </a:r>
            <a:endParaRPr lang="en-US" altLang="zh-CN" dirty="0" smtClean="0"/>
          </a:p>
          <a:p>
            <a:pPr lvl="2"/>
            <a:r>
              <a:rPr lang="en-US" dirty="0" smtClean="0"/>
              <a:t>AC mode: applies when a small number of APs are deployed. APs download the upgrade file from the AC during the upgrade.</a:t>
            </a:r>
          </a:p>
          <a:p>
            <a:pPr lvl="2"/>
            <a:r>
              <a:rPr lang="en-US" dirty="0" smtClean="0"/>
              <a:t>FTP mode: applies to file transfer without high network security requirements. APs download the upgrade file from an FTP server during the upgrade. In this mode, data is transmitted in clear text, which brings security risks.</a:t>
            </a:r>
          </a:p>
          <a:p>
            <a:pPr lvl="2"/>
            <a:r>
              <a:rPr lang="en-US" dirty="0" smtClean="0"/>
              <a:t>SFTP mode: applies to scenarios that require high network security and provides strict encryption and integrity protection for data transmission. APs download the upgrade file from an SFTP server during an upgrade.</a:t>
            </a:r>
          </a:p>
          <a:p>
            <a:pPr lvl="1"/>
            <a:r>
              <a:rPr lang="en-US" dirty="0" smtClean="0"/>
              <a:t>In-service upgrade: mainly used when APs are already online on the AC and carry WLAN services.</a:t>
            </a:r>
            <a:endParaRPr lang="en-US" altLang="zh-CN" dirty="0" smtClean="0"/>
          </a:p>
          <a:p>
            <a:pPr lvl="1"/>
            <a:r>
              <a:rPr lang="en-US" dirty="0" smtClean="0"/>
              <a:t>Scheduled upgrade: mainly used when APs are already online on the AC and carry WLAN services. The scheduled upgrade is usually performed during off-peak hours.</a:t>
            </a:r>
            <a:endParaRPr lang="en-US" altLang="zh-CN" dirty="0" smtClean="0"/>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335994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Data tunnel maintenance:</a:t>
            </a:r>
          </a:p>
          <a:p>
            <a:pPr lvl="1"/>
            <a:r>
              <a:rPr lang="en-US" dirty="0" smtClean="0"/>
              <a:t>The AP and AC exchange </a:t>
            </a:r>
            <a:r>
              <a:rPr lang="en-US" dirty="0" err="1" smtClean="0"/>
              <a:t>Keepalive</a:t>
            </a:r>
            <a:r>
              <a:rPr lang="en-US" dirty="0" smtClean="0"/>
              <a:t> packets (through the UDP port 5247) to detect the data tunnel connectivity.</a:t>
            </a:r>
          </a:p>
          <a:p>
            <a:r>
              <a:rPr lang="en-US" dirty="0" smtClean="0"/>
              <a:t>Control tunnel maintenance:</a:t>
            </a:r>
          </a:p>
          <a:p>
            <a:pPr lvl="1"/>
            <a:r>
              <a:rPr lang="en-US" dirty="0" smtClean="0"/>
              <a:t>The AP and AC exchange Echo packets (through the UDP port 5246) to detect the control tunnel connectivity.</a:t>
            </a:r>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1660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Regulatory domain profile:</a:t>
            </a:r>
            <a:endParaRPr lang="en-US" altLang="zh-CN" dirty="0" smtClean="0"/>
          </a:p>
          <a:p>
            <a:pPr lvl="1"/>
            <a:r>
              <a:rPr lang="en-US" dirty="0" smtClean="0"/>
              <a:t>A regulatory domain profile provides configurations of the country code, calibration channel, and calibration bandwidth for an AP.</a:t>
            </a:r>
          </a:p>
          <a:p>
            <a:pPr lvl="1"/>
            <a:r>
              <a:rPr lang="en-US" dirty="0" smtClean="0"/>
              <a:t>A country code identifies the country in which the APs are deployed. Country codes regulate different AP radio attributes, including the transmit power and supported channels. Correct country code configuration ensures that radio attributes of APs comply with local laws and regulations.</a:t>
            </a:r>
            <a:endParaRPr lang="en-US" altLang="zh-CN" dirty="0" smtClean="0"/>
          </a:p>
          <a:p>
            <a:r>
              <a:rPr lang="en-US" dirty="0" smtClean="0"/>
              <a:t>Configure a source interface or address on the AC.</a:t>
            </a:r>
            <a:endParaRPr lang="en-US" altLang="zh-CN" dirty="0" smtClean="0"/>
          </a:p>
          <a:p>
            <a:pPr lvl="1"/>
            <a:r>
              <a:rPr lang="en-US" dirty="0" smtClean="0"/>
              <a:t>Specify a unique IP address, VLANIF interface, or Loopback interface on an AC. In this manner, APs connected to the AC can learn the specified IP address or the IP address of the specified interface to establish CAPWAP tunnels with the AC. This specified IP address or interface is called the source address or interface.</a:t>
            </a:r>
          </a:p>
          <a:p>
            <a:pPr lvl="1"/>
            <a:r>
              <a:rPr lang="en-US" dirty="0" smtClean="0"/>
              <a:t>Only after the unique source interface or address is specified on an AC, can APs establish CAPWAP tunnels with the AC.</a:t>
            </a:r>
          </a:p>
          <a:p>
            <a:pPr lvl="1"/>
            <a:r>
              <a:rPr lang="en-US" dirty="0" smtClean="0"/>
              <a:t>A VLANIF or Loopback interface can be used as the source interface, and their IP addresses can be configured as the source address.</a:t>
            </a:r>
            <a:endParaRPr lang="en-US" altLang="zh-CN" dirty="0" smtClean="0"/>
          </a:p>
          <a:p>
            <a:r>
              <a:rPr lang="en-US" dirty="0" smtClean="0"/>
              <a:t>Add APs: Configure the AP authentication mode and enable APs to go online.</a:t>
            </a:r>
            <a:endParaRPr lang="en-US" altLang="zh-CN" dirty="0" smtClean="0"/>
          </a:p>
          <a:p>
            <a:pPr lvl="1"/>
            <a:r>
              <a:rPr lang="en-US" dirty="0" smtClean="0"/>
              <a:t>You can add APs by importing them in offline mode, automatic discovery, and manual confirmation.</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50313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After an AP goes online, it sends a Configuration Status Request containing its running configuration to the AC. The AC then compares the AP's running configuration with the local AP configuration. If they are </a:t>
            </a:r>
            <a:r>
              <a:rPr lang="en-US" altLang="zh-CN" dirty="0" smtClean="0"/>
              <a:t>in</a:t>
            </a:r>
            <a:r>
              <a:rPr lang="en-US" dirty="0" smtClean="0"/>
              <a:t>consistent, the AC sends a Configuration Status Response message to the AP.</a:t>
            </a:r>
            <a:endParaRPr lang="en-US" altLang="zh-CN" dirty="0" smtClean="0"/>
          </a:p>
          <a:p>
            <a:r>
              <a:rPr lang="en-US" dirty="0" smtClean="0"/>
              <a:t>Note: After an AP goes online, it obtains the </a:t>
            </a:r>
            <a:r>
              <a:rPr lang="en-US" altLang="zh-CN" dirty="0" smtClean="0"/>
              <a:t>existing </a:t>
            </a:r>
            <a:r>
              <a:rPr lang="en-US" dirty="0" smtClean="0"/>
              <a:t>configuration from the AC. The AC then manages the AP and delivers service configurations to the AP.</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4273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93856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dirty="0" smtClean="0"/>
              <a:t>To simplify the configuration of a large number of APs, you can add them to an AP group and perform centralized </a:t>
            </a:r>
            <a:r>
              <a:rPr lang="en-US" altLang="zh-CN" dirty="0" err="1" smtClean="0"/>
              <a:t>configuration.However</a:t>
            </a:r>
            <a:r>
              <a:rPr lang="en-US" altLang="zh-CN" dirty="0" smtClean="0"/>
              <a:t>, APs may have different configurations. These configurations cannot be uniformly performed but can be directly performed on each </a:t>
            </a:r>
            <a:r>
              <a:rPr lang="en-US" altLang="zh-CN" dirty="0" err="1" smtClean="0"/>
              <a:t>AP.Each</a:t>
            </a:r>
            <a:r>
              <a:rPr lang="en-US" altLang="zh-CN" dirty="0" smtClean="0"/>
              <a:t> AP must and can only join one AP group when going online. If an AP obtains both AP group and specific configurations from an AC, the AP specific configurations are preferentially used.</a:t>
            </a:r>
          </a:p>
          <a:p>
            <a:r>
              <a:rPr lang="en-US" altLang="zh-CN" dirty="0" smtClean="0"/>
              <a:t>Various</a:t>
            </a:r>
            <a:r>
              <a:rPr lang="en-US" altLang="zh-CN" baseline="0" dirty="0" smtClean="0"/>
              <a:t> </a:t>
            </a:r>
            <a:r>
              <a:rPr lang="en-US" altLang="zh-CN" dirty="0" smtClean="0"/>
              <a:t>profiles can be bound to the AP group and AP: regulatory domain profile, radio profile, VAP profile, Location profile, AP system profile, WIDS profile, AP wired port profile, WDS profile, and Mesh profile. Some of the listed profiles can further reference other profiles.</a:t>
            </a:r>
          </a:p>
          <a:p>
            <a:pPr lvl="1"/>
            <a:r>
              <a:rPr lang="en-US" altLang="zh-CN" dirty="0" smtClean="0"/>
              <a:t>Regulatory domain profile</a:t>
            </a:r>
          </a:p>
          <a:p>
            <a:pPr lvl="2"/>
            <a:r>
              <a:rPr lang="en-US" altLang="zh-CN" dirty="0" smtClean="0"/>
              <a:t>A country code identifies the country to which AP radios belong. Different countries support different AP radio attributes, including the transmit power and supported channels. Correct country code configuration ensures that radio attributes of APs comply with laws and regulations of countries and regions to which the APs are delivered. </a:t>
            </a:r>
          </a:p>
          <a:p>
            <a:pPr lvl="2"/>
            <a:r>
              <a:rPr lang="en-US" altLang="zh-CN" dirty="0" smtClean="0"/>
              <a:t>A calibration channel set limits the dynamic AP channel adjustment range when the radio calibration function is configured. Radar channels and the channels that are not supported by STAs are avoided.</a:t>
            </a:r>
          </a:p>
        </p:txBody>
      </p:sp>
    </p:spTree>
    <p:extLst>
      <p:ext uri="{BB962C8B-B14F-4D97-AF65-F5344CB8AC3E}">
        <p14:creationId xmlns:p14="http://schemas.microsoft.com/office/powerpoint/2010/main" val="901034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9146330"/>
          </a:xfrm>
        </p:spPr>
        <p:txBody>
          <a:bodyPr/>
          <a:lstStyle/>
          <a:p>
            <a:pPr lvl="1">
              <a:lnSpc>
                <a:spcPct val="100000"/>
              </a:lnSpc>
            </a:pPr>
            <a:r>
              <a:rPr lang="en-US" altLang="zh-CN" dirty="0" smtClean="0"/>
              <a:t>Radio </a:t>
            </a:r>
            <a:r>
              <a:rPr lang="en-US" altLang="zh-CN" dirty="0"/>
              <a:t>profile</a:t>
            </a:r>
          </a:p>
          <a:p>
            <a:pPr lvl="2">
              <a:lnSpc>
                <a:spcPct val="100000"/>
              </a:lnSpc>
            </a:pPr>
            <a:r>
              <a:rPr lang="en-US" altLang="zh-CN" dirty="0"/>
              <a:t>You can adjust and optimize radio parameters to adapt to different network environments, enabling APs to provide required radio capabilities and improving signal quality of WLANs. After parameters in a radio profile are delivered to an AP, only the parameters supported by the AP can take effect.</a:t>
            </a:r>
          </a:p>
          <a:p>
            <a:pPr lvl="2">
              <a:lnSpc>
                <a:spcPct val="100000"/>
              </a:lnSpc>
            </a:pPr>
            <a:r>
              <a:rPr lang="en-US" altLang="zh-CN" dirty="0"/>
              <a:t>Parameters that can be configured include the radio type, radio rate, multicast rate of radio packets, and interval at which an AP sends Beacon frames.</a:t>
            </a:r>
          </a:p>
          <a:p>
            <a:pPr lvl="1">
              <a:lnSpc>
                <a:spcPct val="100000"/>
              </a:lnSpc>
            </a:pPr>
            <a:r>
              <a:rPr lang="en-US" altLang="zh-CN" dirty="0"/>
              <a:t>VAP profile</a:t>
            </a:r>
          </a:p>
          <a:p>
            <a:pPr lvl="2">
              <a:lnSpc>
                <a:spcPct val="100000"/>
              </a:lnSpc>
            </a:pPr>
            <a:r>
              <a:rPr lang="en-US" altLang="zh-CN" dirty="0"/>
              <a:t>After parameters in a VAP profile are configured, and the VAP profile is bound to an AP group or AP, virtual access points (VAPs) are created on APs. VAPs provide wireless access services for STAs. You can configure parameters in the VAP profile to enable APs to provide different wireless services.</a:t>
            </a:r>
          </a:p>
          <a:p>
            <a:pPr lvl="2">
              <a:lnSpc>
                <a:spcPct val="100000"/>
              </a:lnSpc>
            </a:pPr>
            <a:r>
              <a:rPr lang="en-US" altLang="zh-CN" dirty="0"/>
              <a:t>A VAP profile can also reference an SSID profile, a security profile, a traffic profile and etc.</a:t>
            </a:r>
          </a:p>
          <a:p>
            <a:pPr lvl="1">
              <a:lnSpc>
                <a:spcPct val="100000"/>
              </a:lnSpc>
            </a:pPr>
            <a:r>
              <a:rPr lang="en-US" altLang="zh-CN" dirty="0"/>
              <a:t>Configure radio parameters:</a:t>
            </a:r>
          </a:p>
          <a:p>
            <a:pPr lvl="2">
              <a:lnSpc>
                <a:spcPct val="100000"/>
              </a:lnSpc>
            </a:pPr>
            <a:r>
              <a:rPr lang="en-US" altLang="zh-CN" dirty="0"/>
              <a:t>Configure different radio parameters for AP radios based on actual WLAN environments, so that the AP radios can work at the optimal performance.</a:t>
            </a:r>
          </a:p>
          <a:p>
            <a:pPr lvl="2">
              <a:lnSpc>
                <a:spcPct val="100000"/>
              </a:lnSpc>
            </a:pPr>
            <a:r>
              <a:rPr lang="en-US" altLang="zh-CN" dirty="0"/>
              <a:t>If working channels of adjacent APs have overlapping frequencies, signal interference occurs and affects AP working status. To prevent signal interference and enable APs to work at the optimal performance with higher WLAN quality, configure any two adjacent APs to work on non-overlapping channels.</a:t>
            </a:r>
          </a:p>
          <a:p>
            <a:pPr lvl="2">
              <a:lnSpc>
                <a:spcPct val="100000"/>
              </a:lnSpc>
            </a:pPr>
            <a:r>
              <a:rPr lang="en-US" altLang="zh-CN" dirty="0"/>
              <a:t>Configure the transmit power and antenna gain for radios according to actual network environments so that the radios provide sufficient signal strength, improving signal quality of WLANs.</a:t>
            </a:r>
          </a:p>
          <a:p>
            <a:pPr lvl="2">
              <a:lnSpc>
                <a:spcPct val="100000"/>
              </a:lnSpc>
            </a:pPr>
            <a:r>
              <a:rPr lang="en-US" altLang="zh-CN" dirty="0"/>
              <a:t>In actual application scenarios, two APs may be connected over dozens of meters to dozens of kilometers. Due to different AP distances, the time to wait for ACK packets from the peer AP varies. A proper timeout value can improve data transmission efficiency between APs.</a:t>
            </a:r>
          </a:p>
          <a:p>
            <a:pPr lvl="1">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487277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dirty="0" smtClean="0"/>
              <a:t>An SSID profile is used to configure the SSID name and other access parameters of a WLAN. The following parameters are set in an SSID profile:</a:t>
            </a:r>
          </a:p>
          <a:p>
            <a:pPr lvl="1"/>
            <a:r>
              <a:rPr lang="en-US" altLang="zh-CN" dirty="0" smtClean="0"/>
              <a:t>SSID hiding: This functions enables an AP to hide the SSID of a WLAN. Only the users who know the SSID can connect to the WLAN, improving security.</a:t>
            </a:r>
          </a:p>
          <a:p>
            <a:pPr lvl="1"/>
            <a:r>
              <a:rPr lang="en-US" altLang="zh-CN" dirty="0" smtClean="0"/>
              <a:t>Maximum number of STAs on a VAP: More access users on a VAP indicate fewer network resources that are available to each user. To ensure Internet experience of users, you can configure a proper maximum number of access users on a VAP according to actual network situations.</a:t>
            </a:r>
          </a:p>
          <a:p>
            <a:pPr lvl="1"/>
            <a:r>
              <a:rPr lang="en-US" altLang="zh-CN" dirty="0" smtClean="0"/>
              <a:t>SSID hiding when the number of STAs reaches the maximum: When this function is enabled and the number of access users on a WLAN reaches the maximum, the SSID of the WLAN is hidden and new users cannot find the SSID.</a:t>
            </a:r>
          </a:p>
          <a:p>
            <a:pPr lvl="0"/>
            <a:r>
              <a:rPr lang="en-US" altLang="zh-CN" dirty="0" smtClean="0"/>
              <a:t>Security profile: You can configure WLAN security policies to authenticate STAs and encrypt user packets, protecting the security of the WLAN and users.</a:t>
            </a:r>
          </a:p>
          <a:p>
            <a:pPr lvl="1"/>
            <a:r>
              <a:rPr lang="en-US" altLang="zh-CN" dirty="0" smtClean="0"/>
              <a:t>The supported WLAN security policies include open system authentication, WEP, WPA/WPA2-PSK, and WPA/WPA2-802.1X. You can configure one of them in a security profile.</a:t>
            </a:r>
          </a:p>
          <a:p>
            <a:r>
              <a:rPr lang="en-US" altLang="zh-CN" dirty="0" smtClean="0"/>
              <a:t>Data forwarding mode:</a:t>
            </a:r>
          </a:p>
          <a:p>
            <a:pPr lvl="1"/>
            <a:r>
              <a:rPr lang="en-US" altLang="zh-CN" dirty="0" smtClean="0"/>
              <a:t>Control packets are forwarded through CAPWAP control tunnels. Data packets are forwarded in tunnel forwarding (centralized forwarding) or direct forwarding (local forwarding) mode. The data forwarding modes will be detailed later in the course.</a:t>
            </a:r>
          </a:p>
        </p:txBody>
      </p:sp>
    </p:spTree>
    <p:extLst>
      <p:ext uri="{BB962C8B-B14F-4D97-AF65-F5344CB8AC3E}">
        <p14:creationId xmlns:p14="http://schemas.microsoft.com/office/powerpoint/2010/main" val="458231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r>
              <a:rPr lang="en-US" altLang="zh-CN" dirty="0"/>
              <a:t>Service VLAN:</a:t>
            </a:r>
          </a:p>
          <a:p>
            <a:pPr lvl="1"/>
            <a:r>
              <a:rPr lang="en-US" altLang="zh-CN" dirty="0"/>
              <a:t>Since WLANs provide flexible access modes, STAs may connect to the same WLAN at the office entrance or stadium entrance, and then roam to different APs. </a:t>
            </a:r>
          </a:p>
          <a:p>
            <a:pPr lvl="2"/>
            <a:r>
              <a:rPr lang="en-US" altLang="zh-CN" dirty="0"/>
              <a:t>If a single VLAN is configured as the service VLAN, IP address resources may become insufficient in areas where many STAs access the WLAN, and IP addresses in the other areas are wasted.</a:t>
            </a:r>
          </a:p>
          <a:p>
            <a:pPr lvl="2"/>
            <a:r>
              <a:rPr lang="en-US" altLang="zh-CN" dirty="0"/>
              <a:t>After a VLAN pool is created, add multiple VLANs to the VLAN pool and configure the VLANs as service VLANs. In this way, an SSID can use multiple service VLANs to provide wireless access services. Newly connected STAs are dynamically assigned to VLANs in the VLAN pool, which reduces the number of STAs in each VLAN and also the size of the broadcast domain. Additionally, IP addresses are evenly allocated, preventing IP address waste. </a:t>
            </a:r>
          </a:p>
          <a:p>
            <a:endParaRPr lang="zh-CN" altLang="en-US" dirty="0"/>
          </a:p>
          <a:p>
            <a:endParaRPr lang="zh-CN" altLang="en-US" dirty="0"/>
          </a:p>
        </p:txBody>
      </p:sp>
    </p:spTree>
    <p:extLst>
      <p:ext uri="{BB962C8B-B14F-4D97-AF65-F5344CB8AC3E}">
        <p14:creationId xmlns:p14="http://schemas.microsoft.com/office/powerpoint/2010/main" val="1866723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621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Active scanning:</a:t>
            </a:r>
            <a:endParaRPr lang="en-US" altLang="zh-CN" dirty="0" smtClean="0"/>
          </a:p>
          <a:p>
            <a:pPr lvl="1"/>
            <a:r>
              <a:rPr lang="en-US" dirty="0" smtClean="0"/>
              <a:t>Probes containing an SSID: applies when a STA actively scans wireless networks to access a specified wireless network.</a:t>
            </a:r>
            <a:endParaRPr lang="en-US" altLang="zh-CN" dirty="0" smtClean="0"/>
          </a:p>
          <a:p>
            <a:pPr lvl="1"/>
            <a:r>
              <a:rPr lang="en-US" dirty="0" smtClean="0"/>
              <a:t>Probes that do not contain an SSID: applies when a STA actively scans wireless networks to determine whether wireless services are available.</a:t>
            </a:r>
            <a:endParaRPr lang="en-US" altLang="zh-CN" dirty="0" smtClean="0"/>
          </a:p>
          <a:p>
            <a:r>
              <a:rPr lang="en-US" dirty="0" smtClean="0"/>
              <a:t>Passive scanning:</a:t>
            </a:r>
            <a:endParaRPr lang="en-US" altLang="zh-CN" dirty="0" smtClean="0"/>
          </a:p>
          <a:p>
            <a:pPr lvl="1"/>
            <a:r>
              <a:rPr lang="en-US" dirty="0" smtClean="0"/>
              <a:t>STAs can passively scan wireless networks.</a:t>
            </a:r>
            <a:endParaRPr lang="en-US" altLang="zh-CN" dirty="0" smtClean="0"/>
          </a:p>
          <a:p>
            <a:pPr lvl="1"/>
            <a:r>
              <a:rPr lang="en-US" dirty="0" smtClean="0"/>
              <a:t>In passive scanning mode, a STA listens to Beacon frames (containing the SSID and supported rate) periodically sent by an AP to discover surrounding wireless networks. By default, an AP sends Beacon frames at an interval of 100 TUs (1 TU = 1024 us).</a:t>
            </a:r>
          </a:p>
          <a:p>
            <a:pPr lvl="1"/>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29412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Three WLAN security policies are available: Wired Equivalent Privacy (WEP), Wi-Fi Protected Access (WPA), and WPA2. Each security policy has a series of security mechanisms, including link authentication used to establish a wireless link, user authentication used when users attempt to connect to a wireless network, and data encryption used during data transmission.</a:t>
            </a:r>
            <a:endParaRPr lang="en-US" altLang="zh-CN" dirty="0" smtClean="0"/>
          </a:p>
          <a:p>
            <a:r>
              <a:rPr lang="en-US" dirty="0" smtClean="0"/>
              <a:t>WEP</a:t>
            </a:r>
            <a:endParaRPr lang="en-US" altLang="zh-CN" dirty="0" smtClean="0"/>
          </a:p>
          <a:p>
            <a:pPr lvl="1"/>
            <a:r>
              <a:rPr lang="en-US" dirty="0" smtClean="0"/>
              <a:t>WEP, defined in IEEE 802.11, is used to protect data of authorized users from being intercepted during transmission on a WLAN. WEP uses the RC4 algorithm to encrypt data through a 64-bit, 128-bit, or 152-bit key. Each encryption key contains a 24-bit initialization vector (IV) generated by the system. Therefore, the length of the key configured on the WLAN server and client is 40 bits, 104 bits, or 128 bits. WEP uses a static encryption key. All STAs associating with the same SSID use the same key to connect to the WLAN.</a:t>
            </a:r>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38939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r>
              <a:rPr lang="en-US" altLang="zh-CN" dirty="0"/>
              <a:t>WPA/WPA2</a:t>
            </a:r>
          </a:p>
          <a:p>
            <a:pPr lvl="1"/>
            <a:r>
              <a:rPr lang="en-US" altLang="zh-CN" dirty="0"/>
              <a:t>WEP shared key authentication uses the </a:t>
            </a:r>
            <a:r>
              <a:rPr lang="en-US" altLang="zh-CN" dirty="0" err="1"/>
              <a:t>Rivest</a:t>
            </a:r>
            <a:r>
              <a:rPr lang="en-US" altLang="zh-CN" dirty="0"/>
              <a:t> Cipher 4 (RC4) symmetric stream cipher to encrypt data. Therefore, the same static key must be preconfigured on the server and clients. Both the encryption mechanism and algorithm, however, are prone to security threats. To address this challenge, the Wi-Fi Alliance developed WPA to overcome WEP defects. In addition to the RC4 algorithm, WPA defines the Temporal Key Integrity Protocol (TKIP) encryption algorithm on the basis of WEP, uses the 802.1X identity authentication framework, and supports Extensible Authentication Protocol-Protected Extensible Authentication Protocol (EAP-PEAP) and EAP-Transport Layer Security (EAP-TLS) authentication. Later, 802.11i defined WPA2. WPA2 uses a more secure encryption algorithm, that is, Counter Mode with CBC-MAC Protocol (CCMP).</a:t>
            </a:r>
          </a:p>
          <a:p>
            <a:pPr lvl="1"/>
            <a:r>
              <a:rPr lang="en-US" altLang="zh-CN" dirty="0"/>
              <a:t>Both WPA and WPA2 can use 802.1X access authentication and the TKIP or CCMP encryption algorithm, giving better compatibility. WPA and WPA2 provide almost the same security level, with the only difference being the protocol packet format.</a:t>
            </a:r>
          </a:p>
          <a:p>
            <a:pPr lvl="1"/>
            <a:r>
              <a:rPr lang="en-US" altLang="zh-CN" dirty="0"/>
              <a:t>The WPA/WPA2 security policy involves four phases: link authentication, access authentication, key negotiation, and data encryption. </a:t>
            </a:r>
          </a:p>
          <a:p>
            <a:endParaRPr lang="zh-CN" altLang="en-US" dirty="0"/>
          </a:p>
        </p:txBody>
      </p:sp>
    </p:spTree>
    <p:extLst>
      <p:ext uri="{BB962C8B-B14F-4D97-AF65-F5344CB8AC3E}">
        <p14:creationId xmlns:p14="http://schemas.microsoft.com/office/powerpoint/2010/main" val="38457292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 WLAN needs to ensure validity and security of STA access. To achieve this, STAs need to be authenticated before accessing the WLAN. This process is known as link authentication, which is usually considered the beginning of STA access.</a:t>
            </a:r>
          </a:p>
          <a:p>
            <a:r>
              <a:rPr lang="en-US" dirty="0" smtClean="0"/>
              <a:t>Shared key authentication:</a:t>
            </a:r>
            <a:endParaRPr lang="en-US" altLang="zh-CN" dirty="0" smtClean="0"/>
          </a:p>
          <a:p>
            <a:pPr lvl="1"/>
            <a:r>
              <a:rPr lang="en-US" dirty="0" smtClean="0"/>
              <a:t>The same shared key is configured for STAs and APs in advance. The AP checks whether the STA has the same shared key during link authentication. If so, the STA is successfully authenticated. Otherwise, STA authentication fails. </a:t>
            </a:r>
            <a:endParaRPr lang="en-US" altLang="zh-CN" dirty="0" smtClean="0"/>
          </a:p>
          <a:p>
            <a:pPr lvl="1"/>
            <a:r>
              <a:rPr lang="en-US" dirty="0" smtClean="0"/>
              <a:t>Authentication process:</a:t>
            </a:r>
            <a:endParaRPr lang="en-US" altLang="zh-CN" dirty="0" smtClean="0"/>
          </a:p>
          <a:p>
            <a:pPr marL="948600" lvl="2" indent="-228600">
              <a:buFont typeface="+mj-lt"/>
              <a:buAutoNum type="arabicPeriod"/>
            </a:pPr>
            <a:r>
              <a:rPr lang="en-US" dirty="0" smtClean="0"/>
              <a:t>The STA sends an Authentication Request packet to the AP.</a:t>
            </a:r>
          </a:p>
          <a:p>
            <a:pPr marL="948600" lvl="2" indent="-228600">
              <a:buFont typeface="+mj-lt"/>
              <a:buAutoNum type="arabicPeriod"/>
            </a:pPr>
            <a:r>
              <a:rPr lang="en-US" dirty="0" smtClean="0"/>
              <a:t>The AP generates a challenge and sends it to the STA.</a:t>
            </a:r>
          </a:p>
          <a:p>
            <a:pPr marL="948600" lvl="2" indent="-228600">
              <a:buFont typeface="+mj-lt"/>
              <a:buAutoNum type="arabicPeriod"/>
            </a:pPr>
            <a:r>
              <a:rPr lang="en-US" dirty="0" smtClean="0"/>
              <a:t>The STA uses the preconfigured key to encrypt the challenge and sends the </a:t>
            </a:r>
            <a:r>
              <a:rPr lang="en-US" altLang="zh-CN" dirty="0" smtClean="0"/>
              <a:t>encrypted challenge </a:t>
            </a:r>
            <a:r>
              <a:rPr lang="en-US" dirty="0" smtClean="0"/>
              <a:t>to the AP.</a:t>
            </a:r>
          </a:p>
          <a:p>
            <a:pPr marL="948600" lvl="2" indent="-228600">
              <a:buFont typeface="+mj-lt"/>
              <a:buAutoNum type="arabicPeriod"/>
            </a:pPr>
            <a:r>
              <a:rPr lang="en-US" dirty="0" smtClean="0"/>
              <a:t>The AP uses the preconfigured key to decrypt the encrypted challenge and compares the decrypted challenge with the challenge sent to the STA. If the two challenges are the same, the STA is </a:t>
            </a:r>
            <a:r>
              <a:rPr lang="en-US" altLang="zh-CN" dirty="0" smtClean="0"/>
              <a:t>successfully </a:t>
            </a:r>
            <a:r>
              <a:rPr lang="en-US" dirty="0" smtClean="0"/>
              <a:t>authenticated. Otherwise, STA authentication fails.</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60720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STA association in the Fit AP architecture consists of the following steps:</a:t>
            </a:r>
          </a:p>
          <a:p>
            <a:pPr marL="588600" lvl="1" indent="-228600">
              <a:buFont typeface="+mj-lt"/>
              <a:buAutoNum type="arabicPeriod"/>
            </a:pPr>
            <a:r>
              <a:rPr lang="en-US" dirty="0" smtClean="0"/>
              <a:t>The STA sends an Association Request packet to the AP. The Association Request packet carries the STA's parameters and the parameters selected by the STA according to the service configuration, including the transmission rate, channel, and </a:t>
            </a:r>
            <a:r>
              <a:rPr lang="en-US" dirty="0" err="1" smtClean="0"/>
              <a:t>QoS</a:t>
            </a:r>
            <a:r>
              <a:rPr lang="en-US" dirty="0" smtClean="0"/>
              <a:t> capabilities.</a:t>
            </a:r>
          </a:p>
          <a:p>
            <a:pPr marL="588600" lvl="1" indent="-228600">
              <a:buFont typeface="+mj-lt"/>
              <a:buAutoNum type="arabicPeriod"/>
            </a:pPr>
            <a:r>
              <a:rPr lang="en-US" dirty="0" smtClean="0"/>
              <a:t>After receiving the Association Request packet, the AP encapsulates the packet into a CAPWAP packet and sends the CAPWAP packet to the AC.</a:t>
            </a:r>
          </a:p>
          <a:p>
            <a:pPr marL="588600" lvl="1" indent="-228600">
              <a:buFont typeface="+mj-lt"/>
              <a:buAutoNum type="arabicPeriod"/>
            </a:pPr>
            <a:r>
              <a:rPr lang="en-US" dirty="0" smtClean="0"/>
              <a:t>The AC determines whether to permit the STA access according to the received Association Request packet and replies with a CAPWAP packet containing an Association Response.</a:t>
            </a:r>
          </a:p>
          <a:p>
            <a:pPr marL="588600" lvl="1" indent="-228600">
              <a:buFont typeface="+mj-lt"/>
              <a:buAutoNum type="arabicPeriod"/>
            </a:pPr>
            <a:r>
              <a:rPr lang="en-US" dirty="0" smtClean="0"/>
              <a:t>The AP </a:t>
            </a:r>
            <a:r>
              <a:rPr lang="en-US" dirty="0" err="1" smtClean="0"/>
              <a:t>decapsulates</a:t>
            </a:r>
            <a:r>
              <a:rPr lang="en-US" dirty="0" smtClean="0"/>
              <a:t> the CAPWAP </a:t>
            </a:r>
            <a:r>
              <a:rPr lang="en-US" altLang="zh-CN" dirty="0" smtClean="0"/>
              <a:t>packet to obtain the</a:t>
            </a:r>
            <a:r>
              <a:rPr lang="en-US" dirty="0" smtClean="0"/>
              <a:t> Association Response, and sends </a:t>
            </a:r>
            <a:r>
              <a:rPr lang="en-US" altLang="zh-CN" dirty="0" smtClean="0"/>
              <a:t>the Association Response </a:t>
            </a:r>
            <a:r>
              <a:rPr lang="en-US" dirty="0" smtClean="0"/>
              <a:t>to the STA.</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8720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1589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Data encryption:</a:t>
            </a:r>
            <a:endParaRPr lang="en-US" altLang="zh-CN" smtClean="0"/>
          </a:p>
          <a:p>
            <a:pPr lvl="1"/>
            <a:r>
              <a:rPr lang="en-US" smtClean="0"/>
              <a:t>In addition to user access authentication, data packets need to be encrypted to ensure data security, which is also implemented in the access authentication phase. After a data packet is encrypted, only the device that holds the key can decrypt the packet. Other devices cannot decrypt the packet even if they receive the packet because they do not have the corresponding key.</a:t>
            </a:r>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822882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1594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With the application and development of enterprise networks, threats increasingly bring risks, such as viruses, Trojan horses, spyware, and malicious network attacks. On a traditional enterprise network, the intranet is considered secure and threats come from the extranet. However, research shows that 80% of cyber security vulnerabilities come from inside the network. The network security threats and viruses affect the network seriously, leading to system or network crashes. In addition, when intranet users browse websites on the external network, the spyware and Trojan horse software may be automatically installed on users' computers, which cannot be sensed by the users. The malicious software may spread on the intranet.</a:t>
            </a:r>
          </a:p>
          <a:p>
            <a:r>
              <a:rPr lang="en-US" smtClean="0"/>
              <a:t>Therefore, as security challenges keep escalating, traditional security measures are far from enough. The security model needs to be changed from the passive mode to active mode. Thoroughly solving network security problems from the root (terminal) can improve the information security level of the entire enterprise.</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880426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26802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Tunnel forwarding mode:</a:t>
            </a:r>
            <a:endParaRPr lang="en-US" altLang="zh-CN" smtClean="0"/>
          </a:p>
          <a:p>
            <a:pPr lvl="1"/>
            <a:r>
              <a:rPr lang="en-US" smtClean="0"/>
              <a:t>Advantages: An AC forwards all data packets, ensuring security and facilitating centralized management and control.</a:t>
            </a:r>
            <a:endParaRPr lang="en-US" altLang="zh-CN" smtClean="0"/>
          </a:p>
          <a:p>
            <a:pPr lvl="1"/>
            <a:r>
              <a:rPr lang="en-US" smtClean="0"/>
              <a:t>Disadvantages: Service data must be forwarded by an AC, which is inefficient and increases the load on the AC.</a:t>
            </a:r>
            <a:endParaRPr lang="en-US" altLang="zh-CN" smtClean="0"/>
          </a:p>
          <a:p>
            <a:r>
              <a:rPr lang="en-US" smtClean="0"/>
              <a:t>Direct forwarding mode:</a:t>
            </a:r>
            <a:endParaRPr lang="en-US" altLang="zh-CN" smtClean="0"/>
          </a:p>
          <a:p>
            <a:pPr lvl="1"/>
            <a:r>
              <a:rPr lang="en-US" smtClean="0"/>
              <a:t>Advantages: Service data packets do not need to be forwarded by an AC, improving packet forwarding efficiency and reducing the burden on the AC.</a:t>
            </a:r>
            <a:endParaRPr lang="en-US" altLang="zh-CN" smtClean="0"/>
          </a:p>
          <a:p>
            <a:pPr lvl="1"/>
            <a:r>
              <a:rPr lang="en-US" smtClean="0"/>
              <a:t>Disadvantages: Service data is difficult to manage and control in a centralized manner.</a:t>
            </a:r>
            <a:endParaRPr lang="en-US" altLang="zh-CN"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0103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76481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Command: </a:t>
            </a:r>
            <a:r>
              <a:rPr lang="en-US" b="1" dirty="0" smtClean="0"/>
              <a:t>option</a:t>
            </a:r>
            <a:r>
              <a:rPr lang="en-US" dirty="0" smtClean="0"/>
              <a:t> </a:t>
            </a:r>
            <a:r>
              <a:rPr lang="en-US" i="1" dirty="0" smtClean="0"/>
              <a:t>code</a:t>
            </a:r>
            <a:r>
              <a:rPr lang="en-US" dirty="0" smtClean="0"/>
              <a:t> [ </a:t>
            </a:r>
            <a:r>
              <a:rPr lang="en-US" b="1" dirty="0" smtClean="0"/>
              <a:t>sub-option</a:t>
            </a:r>
            <a:r>
              <a:rPr lang="en-US" dirty="0" smtClean="0"/>
              <a:t> </a:t>
            </a:r>
            <a:r>
              <a:rPr lang="en-US" i="1" dirty="0" smtClean="0"/>
              <a:t>sub-code</a:t>
            </a:r>
            <a:r>
              <a:rPr lang="en-US" dirty="0" smtClean="0"/>
              <a:t> ] { </a:t>
            </a:r>
            <a:r>
              <a:rPr lang="en-US" b="1" dirty="0" err="1" smtClean="0"/>
              <a:t>ascii</a:t>
            </a:r>
            <a:r>
              <a:rPr lang="en-US" dirty="0" smtClean="0"/>
              <a:t> </a:t>
            </a:r>
            <a:r>
              <a:rPr lang="en-US" i="1" dirty="0" err="1" smtClean="0"/>
              <a:t>ascii</a:t>
            </a:r>
            <a:r>
              <a:rPr lang="en-US" i="1" dirty="0" smtClean="0"/>
              <a:t>-string </a:t>
            </a:r>
            <a:r>
              <a:rPr lang="en-US" dirty="0" smtClean="0"/>
              <a:t>| </a:t>
            </a:r>
            <a:r>
              <a:rPr lang="en-US" b="1" dirty="0" smtClean="0"/>
              <a:t>hex</a:t>
            </a:r>
            <a:r>
              <a:rPr lang="en-US" dirty="0" smtClean="0"/>
              <a:t> </a:t>
            </a:r>
            <a:r>
              <a:rPr lang="en-US" i="1" dirty="0" smtClean="0"/>
              <a:t>hex-string</a:t>
            </a:r>
            <a:r>
              <a:rPr lang="en-US" dirty="0" smtClean="0"/>
              <a:t> | </a:t>
            </a:r>
            <a:r>
              <a:rPr lang="en-US" b="1" dirty="0" smtClean="0"/>
              <a:t>cipher</a:t>
            </a:r>
            <a:r>
              <a:rPr lang="en-US" dirty="0" smtClean="0"/>
              <a:t> </a:t>
            </a:r>
            <a:r>
              <a:rPr lang="en-US" i="1" dirty="0" smtClean="0"/>
              <a:t>cipher-string </a:t>
            </a:r>
            <a:r>
              <a:rPr lang="en-US" dirty="0" smtClean="0"/>
              <a:t>| </a:t>
            </a:r>
            <a:r>
              <a:rPr lang="en-US" b="1" dirty="0" err="1" smtClean="0"/>
              <a:t>ip</a:t>
            </a:r>
            <a:r>
              <a:rPr lang="en-US" b="1" dirty="0" smtClean="0"/>
              <a:t>-address</a:t>
            </a:r>
            <a:r>
              <a:rPr lang="en-US" dirty="0" smtClean="0"/>
              <a:t> </a:t>
            </a:r>
            <a:r>
              <a:rPr lang="en-US" i="1" dirty="0" err="1" smtClean="0"/>
              <a:t>ip</a:t>
            </a:r>
            <a:r>
              <a:rPr lang="en-US" i="1" dirty="0" smtClean="0"/>
              <a:t>-address</a:t>
            </a:r>
            <a:r>
              <a:rPr lang="en-US" dirty="0" smtClean="0"/>
              <a:t> }</a:t>
            </a:r>
          </a:p>
          <a:p>
            <a:pPr lvl="1"/>
            <a:r>
              <a:rPr lang="en-US" i="1" dirty="0" smtClean="0"/>
              <a:t>code</a:t>
            </a:r>
            <a:r>
              <a:rPr lang="en-US" dirty="0" smtClean="0"/>
              <a:t>: specifies the code of a user-defined option. The value is an integer that ranges from 1 to 254, except values 1, 3, 6, 15, 44, 46, 50, 51, 52, 53, 54, 55, 57, 58, 59, 61, 82, 121 and 184.</a:t>
            </a:r>
            <a:endParaRPr lang="en-US" altLang="zh-CN" dirty="0" smtClean="0"/>
          </a:p>
          <a:p>
            <a:pPr lvl="1"/>
            <a:r>
              <a:rPr lang="en-US" b="1" dirty="0" smtClean="0"/>
              <a:t>sub-option</a:t>
            </a:r>
            <a:r>
              <a:rPr lang="en-US" dirty="0" smtClean="0"/>
              <a:t> </a:t>
            </a:r>
            <a:r>
              <a:rPr lang="en-US" i="1" dirty="0" smtClean="0"/>
              <a:t>sub-code</a:t>
            </a:r>
            <a:r>
              <a:rPr lang="en-US" dirty="0" smtClean="0"/>
              <a:t>: specifies the code of a user-defined sub-option. The value is an integer ranging from 1 to 254. For details about well-known options, see RFC 2132.</a:t>
            </a:r>
            <a:endParaRPr lang="en-US" altLang="zh-CN" dirty="0" smtClean="0"/>
          </a:p>
          <a:p>
            <a:pPr lvl="1"/>
            <a:r>
              <a:rPr lang="en-US" b="1" dirty="0" err="1" smtClean="0"/>
              <a:t>ascii</a:t>
            </a:r>
            <a:r>
              <a:rPr lang="en-US" b="1" dirty="0" smtClean="0"/>
              <a:t> </a:t>
            </a:r>
            <a:r>
              <a:rPr lang="en-US" dirty="0" smtClean="0"/>
              <a:t>| </a:t>
            </a:r>
            <a:r>
              <a:rPr lang="en-US" b="1" dirty="0" smtClean="0"/>
              <a:t>hex</a:t>
            </a:r>
            <a:r>
              <a:rPr lang="en-US" dirty="0" smtClean="0"/>
              <a:t> | </a:t>
            </a:r>
            <a:r>
              <a:rPr lang="en-US" b="1" dirty="0" smtClean="0"/>
              <a:t>cipher</a:t>
            </a:r>
            <a:r>
              <a:rPr lang="en-US" dirty="0" smtClean="0"/>
              <a:t>: specifies the user-defined option code as an ASCII character string, hexadecimal character string, or </a:t>
            </a:r>
            <a:r>
              <a:rPr lang="en-US" dirty="0" err="1" smtClean="0"/>
              <a:t>ciphertext</a:t>
            </a:r>
            <a:r>
              <a:rPr lang="en-US" dirty="0" smtClean="0"/>
              <a:t> character string.</a:t>
            </a:r>
            <a:endParaRPr lang="en-US" altLang="zh-CN" dirty="0" smtClean="0"/>
          </a:p>
          <a:p>
            <a:pPr lvl="1"/>
            <a:r>
              <a:rPr lang="en-US" b="1" dirty="0" err="1" smtClean="0"/>
              <a:t>ip</a:t>
            </a:r>
            <a:r>
              <a:rPr lang="en-US" b="1" dirty="0" smtClean="0"/>
              <a:t>-address</a:t>
            </a:r>
            <a:r>
              <a:rPr lang="en-US" dirty="0" smtClean="0"/>
              <a:t> </a:t>
            </a:r>
            <a:r>
              <a:rPr lang="en-US" i="1" dirty="0" err="1" smtClean="0"/>
              <a:t>ip</a:t>
            </a:r>
            <a:r>
              <a:rPr lang="en-US" i="1" dirty="0" smtClean="0"/>
              <a:t>-address</a:t>
            </a:r>
            <a:r>
              <a:rPr lang="en-US" dirty="0" smtClean="0"/>
              <a:t>: specifies the user-defined option code as an IP address.</a:t>
            </a:r>
            <a:endParaRPr lang="en-US" altLang="zh-CN" dirty="0" smtClean="0"/>
          </a:p>
          <a:p>
            <a:r>
              <a:rPr lang="en-US" dirty="0" smtClean="0"/>
              <a:t>Command: </a:t>
            </a:r>
            <a:r>
              <a:rPr lang="en-US" b="1" dirty="0" smtClean="0"/>
              <a:t>regulatory-domain-profile name </a:t>
            </a:r>
            <a:r>
              <a:rPr lang="en-US" i="1" dirty="0" smtClean="0"/>
              <a:t>profile-name </a:t>
            </a:r>
          </a:p>
          <a:p>
            <a:pPr lvl="1"/>
            <a:r>
              <a:rPr lang="en-US" b="1" dirty="0" smtClean="0"/>
              <a:t>name</a:t>
            </a:r>
            <a:r>
              <a:rPr lang="en-US" dirty="0" smtClean="0"/>
              <a:t> </a:t>
            </a:r>
            <a:r>
              <a:rPr lang="en-US" i="1" dirty="0" smtClean="0"/>
              <a:t>profile-name</a:t>
            </a:r>
            <a:r>
              <a:rPr lang="en-US" dirty="0" smtClean="0"/>
              <a:t>: specifies the name of a regulatory domain profile. The value is a string of 1 to 35 case-insensitive characters. It cannot contain question marks (?) or spaces, and cannot start or end with double quotation marks (").</a:t>
            </a:r>
            <a:endParaRPr lang="en-US" altLang="zh-CN" dirty="0" smtClean="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8920171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0"/>
            <a:r>
              <a:rPr lang="en-US" altLang="zh-CN" dirty="0"/>
              <a:t>Command: </a:t>
            </a:r>
            <a:r>
              <a:rPr lang="en-US" altLang="zh-CN" b="1" dirty="0"/>
              <a:t>country-code</a:t>
            </a:r>
            <a:r>
              <a:rPr lang="en-US" altLang="zh-CN" dirty="0"/>
              <a:t> </a:t>
            </a:r>
            <a:r>
              <a:rPr lang="en-US" altLang="zh-CN" i="1" dirty="0" err="1"/>
              <a:t>country-code</a:t>
            </a:r>
            <a:endParaRPr lang="en-US" altLang="zh-CN" i="1" dirty="0"/>
          </a:p>
          <a:p>
            <a:pPr lvl="1"/>
            <a:r>
              <a:rPr lang="en-US" altLang="zh-CN" i="1" dirty="0"/>
              <a:t>country-code</a:t>
            </a:r>
            <a:r>
              <a:rPr lang="en-US" altLang="zh-CN" dirty="0"/>
              <a:t>: specifies a country code. The value is a string of characters in enumerated type.</a:t>
            </a:r>
          </a:p>
          <a:p>
            <a:pPr lvl="1"/>
            <a:r>
              <a:rPr lang="en-US" altLang="zh-CN" dirty="0"/>
              <a:t>The AC supports multiple country codes, such as:</a:t>
            </a:r>
          </a:p>
          <a:p>
            <a:pPr lvl="2"/>
            <a:r>
              <a:rPr lang="en-US" altLang="zh-CN" dirty="0"/>
              <a:t>CN (default value): China</a:t>
            </a:r>
          </a:p>
          <a:p>
            <a:pPr lvl="2"/>
            <a:r>
              <a:rPr lang="en-US" altLang="zh-CN" dirty="0"/>
              <a:t>AU: Australia</a:t>
            </a:r>
          </a:p>
          <a:p>
            <a:pPr lvl="2"/>
            <a:r>
              <a:rPr lang="en-US" altLang="zh-CN" dirty="0"/>
              <a:t>CA: Canada</a:t>
            </a:r>
          </a:p>
          <a:p>
            <a:pPr lvl="2"/>
            <a:r>
              <a:rPr lang="en-US" altLang="zh-CN" dirty="0"/>
              <a:t>DE: Germany</a:t>
            </a:r>
          </a:p>
          <a:p>
            <a:pPr lvl="2"/>
            <a:r>
              <a:rPr lang="en-US" altLang="zh-CN" dirty="0"/>
              <a:t>FR: France</a:t>
            </a:r>
          </a:p>
          <a:p>
            <a:pPr lvl="2"/>
            <a:r>
              <a:rPr lang="en-US" altLang="zh-CN" dirty="0"/>
              <a:t>US: United States</a:t>
            </a:r>
          </a:p>
          <a:p>
            <a:pPr lvl="2"/>
            <a:r>
              <a:rPr lang="en-US" altLang="zh-CN" dirty="0"/>
              <a:t>...</a:t>
            </a:r>
          </a:p>
          <a:p>
            <a:pPr lvl="0"/>
            <a:endParaRPr lang="en-US" altLang="zh-CN" dirty="0"/>
          </a:p>
          <a:p>
            <a:pPr lvl="0"/>
            <a:endParaRPr lang="en-US" altLang="zh-CN" dirty="0"/>
          </a:p>
          <a:p>
            <a:endParaRPr lang="zh-CN" altLang="en-US" dirty="0"/>
          </a:p>
        </p:txBody>
      </p:sp>
    </p:spTree>
    <p:extLst>
      <p:ext uri="{BB962C8B-B14F-4D97-AF65-F5344CB8AC3E}">
        <p14:creationId xmlns:p14="http://schemas.microsoft.com/office/powerpoint/2010/main" val="329277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Command: </a:t>
            </a:r>
            <a:r>
              <a:rPr lang="en-US" b="1" dirty="0" err="1" smtClean="0"/>
              <a:t>ap</a:t>
            </a:r>
            <a:r>
              <a:rPr lang="en-US" b="1" dirty="0" smtClean="0"/>
              <a:t>-group name </a:t>
            </a:r>
            <a:r>
              <a:rPr lang="en-US" i="1" dirty="0" smtClean="0"/>
              <a:t>group-name</a:t>
            </a:r>
          </a:p>
          <a:p>
            <a:pPr lvl="1"/>
            <a:r>
              <a:rPr lang="en-US" b="1" dirty="0" smtClean="0"/>
              <a:t>name</a:t>
            </a:r>
            <a:r>
              <a:rPr lang="en-US" dirty="0" smtClean="0"/>
              <a:t> </a:t>
            </a:r>
            <a:r>
              <a:rPr lang="en-US" i="1" dirty="0" smtClean="0"/>
              <a:t>group-name</a:t>
            </a:r>
            <a:r>
              <a:rPr lang="en-US" dirty="0" smtClean="0"/>
              <a:t>: specifies the name of an AP group. The value is a string of 1 to 35 characters. It cannot contain question marks (?), slashes (/), or spaces, and cannot start or end with double quotation marks (").</a:t>
            </a:r>
            <a:endParaRPr lang="en-US" altLang="zh-CN" dirty="0" smtClean="0"/>
          </a:p>
          <a:p>
            <a:pPr lvl="0"/>
            <a:endParaRPr lang="en-US" altLang="zh-CN" dirty="0" smtClean="0"/>
          </a:p>
          <a:p>
            <a:pPr lvl="0"/>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400939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Command: </a:t>
            </a:r>
            <a:r>
              <a:rPr lang="en-US" b="1" dirty="0" err="1" smtClean="0"/>
              <a:t>ap</a:t>
            </a:r>
            <a:r>
              <a:rPr lang="en-US" b="1" dirty="0" smtClean="0"/>
              <a:t>-id</a:t>
            </a:r>
            <a:r>
              <a:rPr lang="en-US" dirty="0" smtClean="0"/>
              <a:t> </a:t>
            </a:r>
            <a:r>
              <a:rPr lang="en-US" i="1" dirty="0" err="1" smtClean="0"/>
              <a:t>ap</a:t>
            </a:r>
            <a:r>
              <a:rPr lang="en-US" i="1" dirty="0" smtClean="0"/>
              <a:t>-id</a:t>
            </a:r>
            <a:r>
              <a:rPr lang="en-US" dirty="0" smtClean="0"/>
              <a:t> [ </a:t>
            </a:r>
            <a:r>
              <a:rPr lang="en-US" b="1" dirty="0" smtClean="0"/>
              <a:t>[ type-id </a:t>
            </a:r>
            <a:r>
              <a:rPr lang="en-US" i="1" dirty="0" err="1" smtClean="0"/>
              <a:t>type-id</a:t>
            </a:r>
            <a:r>
              <a:rPr lang="en-US" dirty="0" smtClean="0"/>
              <a:t> | </a:t>
            </a:r>
            <a:r>
              <a:rPr lang="en-US" b="1" dirty="0" err="1" smtClean="0"/>
              <a:t>ap</a:t>
            </a:r>
            <a:r>
              <a:rPr lang="en-US" b="1" dirty="0" smtClean="0"/>
              <a:t>-type</a:t>
            </a:r>
            <a:r>
              <a:rPr lang="en-US" dirty="0" smtClean="0"/>
              <a:t> </a:t>
            </a:r>
            <a:r>
              <a:rPr lang="en-US" i="1" dirty="0" err="1" smtClean="0"/>
              <a:t>ap</a:t>
            </a:r>
            <a:r>
              <a:rPr lang="en-US" i="1" dirty="0" smtClean="0"/>
              <a:t>-type</a:t>
            </a:r>
            <a:r>
              <a:rPr lang="en-US" dirty="0" smtClean="0"/>
              <a:t> ] { </a:t>
            </a:r>
            <a:r>
              <a:rPr lang="en-US" b="1" dirty="0" err="1" smtClean="0"/>
              <a:t>ap</a:t>
            </a:r>
            <a:r>
              <a:rPr lang="en-US" b="1" dirty="0" smtClean="0"/>
              <a:t>-mac </a:t>
            </a:r>
            <a:r>
              <a:rPr lang="en-US" i="1" dirty="0" err="1" smtClean="0"/>
              <a:t>ap</a:t>
            </a:r>
            <a:r>
              <a:rPr lang="en-US" i="1" dirty="0" smtClean="0"/>
              <a:t>-mac</a:t>
            </a:r>
            <a:r>
              <a:rPr lang="en-US" dirty="0" smtClean="0"/>
              <a:t> | </a:t>
            </a:r>
            <a:r>
              <a:rPr lang="en-US" b="1" dirty="0" err="1" smtClean="0"/>
              <a:t>ap-sn</a:t>
            </a:r>
            <a:r>
              <a:rPr lang="en-US" dirty="0" smtClean="0"/>
              <a:t> </a:t>
            </a:r>
            <a:r>
              <a:rPr lang="en-US" i="1" dirty="0" err="1" smtClean="0"/>
              <a:t>ap-sn</a:t>
            </a:r>
            <a:r>
              <a:rPr lang="en-US" dirty="0" smtClean="0"/>
              <a:t> | </a:t>
            </a:r>
            <a:r>
              <a:rPr lang="en-US" b="1" dirty="0" err="1" smtClean="0"/>
              <a:t>ap</a:t>
            </a:r>
            <a:r>
              <a:rPr lang="en-US" b="1" dirty="0" smtClean="0"/>
              <a:t>-mac</a:t>
            </a:r>
            <a:r>
              <a:rPr lang="en-US" dirty="0" smtClean="0"/>
              <a:t> </a:t>
            </a:r>
            <a:r>
              <a:rPr lang="en-US" i="1" dirty="0" err="1" smtClean="0"/>
              <a:t>ap</a:t>
            </a:r>
            <a:r>
              <a:rPr lang="en-US" i="1" dirty="0" smtClean="0"/>
              <a:t>-mac </a:t>
            </a:r>
            <a:r>
              <a:rPr lang="en-US" b="1" dirty="0" err="1" smtClean="0"/>
              <a:t>ap-sn</a:t>
            </a:r>
            <a:r>
              <a:rPr lang="en-US" dirty="0" smtClean="0"/>
              <a:t> </a:t>
            </a:r>
            <a:r>
              <a:rPr lang="en-US" i="1" dirty="0" err="1" smtClean="0"/>
              <a:t>ap-sn</a:t>
            </a:r>
            <a:r>
              <a:rPr lang="en-US" dirty="0" smtClean="0"/>
              <a:t> } ]</a:t>
            </a:r>
          </a:p>
          <a:p>
            <a:pPr lvl="1"/>
            <a:r>
              <a:rPr lang="en-US" i="1" dirty="0" err="1" smtClean="0"/>
              <a:t>ap</a:t>
            </a:r>
            <a:r>
              <a:rPr lang="en-US" i="1" dirty="0" smtClean="0"/>
              <a:t>-id</a:t>
            </a:r>
            <a:r>
              <a:rPr lang="en-US" dirty="0" smtClean="0"/>
              <a:t>: specifies the ID of an AP. The value is an integer that ranges from 0 to 8191.</a:t>
            </a:r>
          </a:p>
          <a:p>
            <a:pPr lvl="1"/>
            <a:r>
              <a:rPr lang="en-US" i="1" dirty="0" smtClean="0"/>
              <a:t>type-id:</a:t>
            </a:r>
            <a:r>
              <a:rPr lang="en-US" dirty="0" smtClean="0"/>
              <a:t> specifies the ID of an AP type. The value is an integer that ranges from 0 to 255.</a:t>
            </a:r>
          </a:p>
          <a:p>
            <a:pPr lvl="1"/>
            <a:r>
              <a:rPr lang="en-US" i="1" dirty="0" err="1" smtClean="0"/>
              <a:t>ap</a:t>
            </a:r>
            <a:r>
              <a:rPr lang="en-US" i="1" dirty="0" smtClean="0"/>
              <a:t>-type</a:t>
            </a:r>
            <a:r>
              <a:rPr lang="en-US" dirty="0" smtClean="0"/>
              <a:t>: specifies the type of an AP. The value is a string of 1 to 31 characters. </a:t>
            </a:r>
          </a:p>
          <a:p>
            <a:pPr lvl="1"/>
            <a:r>
              <a:rPr lang="en-US" i="1" dirty="0" err="1" smtClean="0"/>
              <a:t>ap</a:t>
            </a:r>
            <a:r>
              <a:rPr lang="en-US" i="1" dirty="0" smtClean="0"/>
              <a:t>-mac:</a:t>
            </a:r>
            <a:r>
              <a:rPr lang="en-US" dirty="0" smtClean="0"/>
              <a:t> specifies the MAC address of an AP. The value is in H-H-H format. An H is a 4-digit hexadecimal number.</a:t>
            </a:r>
          </a:p>
          <a:p>
            <a:pPr lvl="1"/>
            <a:r>
              <a:rPr lang="en-US" i="1" dirty="0" err="1" smtClean="0"/>
              <a:t>ap-sn</a:t>
            </a:r>
            <a:r>
              <a:rPr lang="en-US" i="1" dirty="0" smtClean="0"/>
              <a:t>: </a:t>
            </a:r>
            <a:r>
              <a:rPr lang="en-US" dirty="0" smtClean="0"/>
              <a:t>specifies the SN of an AP. The value is a string of 1 to 31 characters, and can contain only letters and digits.</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3147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 wireless local area network (WLAN) is constructed using wireless technologies.</a:t>
            </a:r>
          </a:p>
          <a:p>
            <a:pPr lvl="1"/>
            <a:r>
              <a:rPr lang="en-US" dirty="0" smtClean="0"/>
              <a:t>Wireless technologies mentioned here include not only Wi-Fi, but also infrared, Bluetooth, and ZigBee.</a:t>
            </a:r>
          </a:p>
          <a:p>
            <a:pPr lvl="1"/>
            <a:r>
              <a:rPr lang="en-US" dirty="0" smtClean="0"/>
              <a:t>WLAN technology allows users to easily access a wireless network and move around within the coverage of the wireless network.</a:t>
            </a:r>
          </a:p>
          <a:p>
            <a:r>
              <a:rPr lang="en-US" dirty="0" smtClean="0"/>
              <a:t>Wireless networks can be classified into WPAN, WLAN, WMAN, and WWAN based on the application scope.</a:t>
            </a:r>
          </a:p>
          <a:p>
            <a:pPr lvl="1"/>
            <a:r>
              <a:rPr lang="en-US" dirty="0" smtClean="0"/>
              <a:t>Wireless personal area network (WPAN): Bluetooth, ZigBee, NFC, </a:t>
            </a:r>
            <a:r>
              <a:rPr lang="en-US" dirty="0" err="1" smtClean="0"/>
              <a:t>HomeRF</a:t>
            </a:r>
            <a:r>
              <a:rPr lang="en-US" dirty="0" smtClean="0"/>
              <a:t>, and UWB </a:t>
            </a:r>
            <a:r>
              <a:rPr lang="en-US" altLang="zh-CN" dirty="0" smtClean="0"/>
              <a:t>technologies </a:t>
            </a:r>
            <a:r>
              <a:rPr lang="en-US" dirty="0" smtClean="0"/>
              <a:t>are commonly used.</a:t>
            </a:r>
            <a:endParaRPr lang="en-US" altLang="zh-CN" dirty="0" smtClean="0"/>
          </a:p>
          <a:p>
            <a:pPr lvl="1"/>
            <a:r>
              <a:rPr lang="en-US" dirty="0" smtClean="0"/>
              <a:t>Wireless local area network (WLAN): The commonly used technology is Wi-Fi. WPAN-related technologies may also be used in WLANs.</a:t>
            </a:r>
            <a:endParaRPr lang="en-US" altLang="zh-CN" dirty="0" smtClean="0"/>
          </a:p>
          <a:p>
            <a:pPr lvl="1"/>
            <a:r>
              <a:rPr lang="en-US" dirty="0" smtClean="0"/>
              <a:t>Wireless metropolitan area network (WMAN): Worldwide Interoperability for Microwave Access (WiMAX) is commonly used.</a:t>
            </a:r>
          </a:p>
          <a:p>
            <a:pPr lvl="1"/>
            <a:r>
              <a:rPr lang="en-US" dirty="0" smtClean="0"/>
              <a:t>Wireless wide area network (WWAN): GSM, CDMA, WCDMA, TD-SCDMA, LTE, and 5G technologies are commonly used.</a:t>
            </a:r>
            <a:endParaRPr lang="en-US" altLang="zh-CN" dirty="0" smtClean="0"/>
          </a:p>
          <a:p>
            <a:endParaRPr lang="en-US" altLang="zh-CN"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097429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Command: </a:t>
            </a:r>
            <a:r>
              <a:rPr lang="en-US" b="1" dirty="0" smtClean="0"/>
              <a:t>radio</a:t>
            </a:r>
            <a:r>
              <a:rPr lang="en-US" dirty="0" smtClean="0"/>
              <a:t> </a:t>
            </a:r>
            <a:r>
              <a:rPr lang="en-US" i="1" dirty="0" smtClean="0"/>
              <a:t>radio-id</a:t>
            </a:r>
          </a:p>
          <a:p>
            <a:pPr lvl="1"/>
            <a:r>
              <a:rPr lang="en-US" i="1" dirty="0" smtClean="0"/>
              <a:t>radio-id</a:t>
            </a:r>
            <a:r>
              <a:rPr lang="en-US" dirty="0" smtClean="0"/>
              <a:t>: specifies the ID of a radio. The radio ID must exist.</a:t>
            </a:r>
            <a:endParaRPr lang="en-US" altLang="zh-CN" dirty="0" smtClean="0"/>
          </a:p>
          <a:p>
            <a:pPr lvl="0"/>
            <a:r>
              <a:rPr lang="en-US" dirty="0" smtClean="0"/>
              <a:t>Commands:</a:t>
            </a:r>
            <a:endParaRPr lang="en-US" altLang="zh-CN" dirty="0" smtClean="0"/>
          </a:p>
          <a:p>
            <a:pPr lvl="1"/>
            <a:r>
              <a:rPr lang="en-US" b="1" dirty="0" smtClean="0"/>
              <a:t>channel { 20mhz | 40mhz-minus | 40mhz-plus | 80mhz | 160mhz }</a:t>
            </a:r>
            <a:r>
              <a:rPr lang="en-US" dirty="0" smtClean="0"/>
              <a:t> </a:t>
            </a:r>
            <a:r>
              <a:rPr lang="en-US" i="1" dirty="0" smtClean="0"/>
              <a:t>channel</a:t>
            </a:r>
          </a:p>
          <a:p>
            <a:pPr lvl="1"/>
            <a:r>
              <a:rPr lang="en-US" b="1" dirty="0" smtClean="0"/>
              <a:t>channel 80+80mhz </a:t>
            </a:r>
            <a:r>
              <a:rPr lang="en-US" i="1" dirty="0" smtClean="0"/>
              <a:t>channel1 channel2</a:t>
            </a:r>
          </a:p>
          <a:p>
            <a:pPr lvl="1"/>
            <a:r>
              <a:rPr lang="en-US" b="1" dirty="0" smtClean="0"/>
              <a:t>20mhz</a:t>
            </a:r>
            <a:r>
              <a:rPr lang="en-US" dirty="0" smtClean="0"/>
              <a:t>: sets the working bandwidth of a radio to 20 </a:t>
            </a:r>
            <a:r>
              <a:rPr lang="en-US" dirty="0" err="1" smtClean="0"/>
              <a:t>MHz.</a:t>
            </a:r>
            <a:endParaRPr lang="en-US" dirty="0" smtClean="0"/>
          </a:p>
          <a:p>
            <a:pPr lvl="1"/>
            <a:r>
              <a:rPr lang="en-US" b="1" dirty="0" smtClean="0"/>
              <a:t>40mhz-minus:</a:t>
            </a:r>
            <a:r>
              <a:rPr lang="en-US" dirty="0" smtClean="0"/>
              <a:t> sets the working bandwidth of a radio to 40 MHz Minus.</a:t>
            </a:r>
          </a:p>
          <a:p>
            <a:pPr lvl="1"/>
            <a:r>
              <a:rPr lang="en-US" b="1" dirty="0" smtClean="0"/>
              <a:t>40mhz-plus:</a:t>
            </a:r>
            <a:r>
              <a:rPr lang="en-US" dirty="0" smtClean="0"/>
              <a:t> sets the working bandwidth of a radio to 40 MHz Plus.</a:t>
            </a:r>
          </a:p>
          <a:p>
            <a:pPr lvl="1"/>
            <a:r>
              <a:rPr lang="en-US" b="1" dirty="0" smtClean="0"/>
              <a:t>80mhz:</a:t>
            </a:r>
            <a:r>
              <a:rPr lang="en-US" dirty="0" smtClean="0"/>
              <a:t> sets the working bandwidth of a radio to 80 </a:t>
            </a:r>
            <a:r>
              <a:rPr lang="en-US" dirty="0" err="1" smtClean="0"/>
              <a:t>MHz.</a:t>
            </a:r>
            <a:endParaRPr lang="en-US" dirty="0" smtClean="0"/>
          </a:p>
          <a:p>
            <a:pPr lvl="1"/>
            <a:r>
              <a:rPr lang="en-US" b="1" dirty="0" smtClean="0"/>
              <a:t>160mhz:</a:t>
            </a:r>
            <a:r>
              <a:rPr lang="en-US" dirty="0" smtClean="0"/>
              <a:t> sets the working bandwidth of a radio to 160 </a:t>
            </a:r>
            <a:r>
              <a:rPr lang="en-US" dirty="0" err="1" smtClean="0"/>
              <a:t>MHz.</a:t>
            </a:r>
            <a:endParaRPr lang="en-US" dirty="0" smtClean="0"/>
          </a:p>
          <a:p>
            <a:pPr lvl="1"/>
            <a:r>
              <a:rPr lang="en-US" b="1" dirty="0" smtClean="0"/>
              <a:t>80+80mhz:</a:t>
            </a:r>
            <a:r>
              <a:rPr lang="en-US" dirty="0" smtClean="0"/>
              <a:t> sets the working bandwidth of a radio to 80+80 </a:t>
            </a:r>
            <a:r>
              <a:rPr lang="en-US" dirty="0" err="1" smtClean="0"/>
              <a:t>MHz.</a:t>
            </a:r>
            <a:endParaRPr lang="en-US" dirty="0" smtClean="0"/>
          </a:p>
          <a:p>
            <a:pPr lvl="1"/>
            <a:r>
              <a:rPr lang="en-US" i="1" dirty="0" smtClean="0"/>
              <a:t>channel/channel1/channel2:</a:t>
            </a:r>
            <a:r>
              <a:rPr lang="en-US" dirty="0" smtClean="0"/>
              <a:t> specifies the working channel for a radio. The channel is selected based on the country code and radio mode. The parameter is an enumeration value. The value range is determined according to the country code and radio mode.</a:t>
            </a:r>
            <a:endParaRPr lang="en-US" altLang="zh-CN" dirty="0" smtClean="0"/>
          </a:p>
          <a:p>
            <a:pPr lvl="0"/>
            <a:r>
              <a:rPr lang="en-US" dirty="0" smtClean="0"/>
              <a:t>Command: </a:t>
            </a:r>
            <a:r>
              <a:rPr lang="en-US" b="1" dirty="0" smtClean="0"/>
              <a:t>antenna-gain</a:t>
            </a:r>
            <a:r>
              <a:rPr lang="en-US" dirty="0" smtClean="0"/>
              <a:t> </a:t>
            </a:r>
            <a:r>
              <a:rPr lang="en-US" i="1" dirty="0" err="1" smtClean="0"/>
              <a:t>antenna-gain</a:t>
            </a:r>
            <a:endParaRPr lang="en-US" altLang="zh-CN" i="1" dirty="0" smtClean="0"/>
          </a:p>
          <a:p>
            <a:pPr lvl="1"/>
            <a:r>
              <a:rPr lang="en-US" i="1" dirty="0" smtClean="0"/>
              <a:t>antenna-gain:</a:t>
            </a:r>
            <a:r>
              <a:rPr lang="en-US" dirty="0" smtClean="0"/>
              <a:t> specifies the antenna gain. The value is an integer that ranges from 0 to 30, in </a:t>
            </a:r>
            <a:r>
              <a:rPr lang="en-US" dirty="0" err="1" smtClean="0"/>
              <a:t>dB.</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992305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Command: </a:t>
            </a:r>
            <a:r>
              <a:rPr lang="en-US" b="1" dirty="0" err="1" smtClean="0"/>
              <a:t>eirp</a:t>
            </a:r>
            <a:r>
              <a:rPr lang="en-US" dirty="0" smtClean="0"/>
              <a:t> </a:t>
            </a:r>
            <a:r>
              <a:rPr lang="en-US" i="1" dirty="0" err="1" smtClean="0"/>
              <a:t>eirp</a:t>
            </a:r>
            <a:endParaRPr lang="en-US" altLang="zh-CN" i="1" dirty="0" smtClean="0"/>
          </a:p>
          <a:p>
            <a:pPr lvl="1"/>
            <a:r>
              <a:rPr lang="en-US" i="1" dirty="0" err="1" smtClean="0"/>
              <a:t>eirp</a:t>
            </a:r>
            <a:r>
              <a:rPr lang="en-US" dirty="0" smtClean="0"/>
              <a:t>: specifies the transmit power. The value is an integer that ranges from 1 to 127, in </a:t>
            </a:r>
            <a:r>
              <a:rPr lang="en-US" dirty="0" err="1" smtClean="0"/>
              <a:t>dBm</a:t>
            </a:r>
            <a:r>
              <a:rPr lang="en-US" dirty="0" smtClean="0"/>
              <a:t>.</a:t>
            </a:r>
            <a:endParaRPr lang="en-US" altLang="zh-CN" dirty="0" smtClean="0"/>
          </a:p>
          <a:p>
            <a:pPr lvl="0"/>
            <a:r>
              <a:rPr lang="en-US" dirty="0" smtClean="0"/>
              <a:t>Command: </a:t>
            </a:r>
            <a:r>
              <a:rPr lang="en-US" b="1" dirty="0" smtClean="0"/>
              <a:t>coverage distance </a:t>
            </a:r>
            <a:r>
              <a:rPr lang="en-US" i="1" dirty="0" err="1" smtClean="0"/>
              <a:t>distance</a:t>
            </a:r>
            <a:endParaRPr lang="en-US" altLang="zh-CN" i="1" dirty="0" smtClean="0"/>
          </a:p>
          <a:p>
            <a:pPr lvl="1"/>
            <a:r>
              <a:rPr lang="en-US" i="1" dirty="0" smtClean="0"/>
              <a:t>distance</a:t>
            </a:r>
            <a:r>
              <a:rPr lang="en-US" dirty="0" smtClean="0"/>
              <a:t>: specifies the radio coverage distance. Each distance corresponds to a group of </a:t>
            </a:r>
            <a:r>
              <a:rPr lang="en-US" dirty="0" err="1" smtClean="0"/>
              <a:t>slottime</a:t>
            </a:r>
            <a:r>
              <a:rPr lang="en-US" dirty="0" smtClean="0"/>
              <a:t>, </a:t>
            </a:r>
            <a:r>
              <a:rPr lang="en-US" dirty="0" err="1" smtClean="0"/>
              <a:t>acktimeout</a:t>
            </a:r>
            <a:r>
              <a:rPr lang="en-US" dirty="0" smtClean="0"/>
              <a:t>, and </a:t>
            </a:r>
            <a:r>
              <a:rPr lang="en-US" dirty="0" err="1" smtClean="0"/>
              <a:t>ctstimeout</a:t>
            </a:r>
            <a:r>
              <a:rPr lang="en-US" dirty="0" smtClean="0"/>
              <a:t> values. You can configure the radio coverage distance based on the AP distance, so that APs adjust the values of </a:t>
            </a:r>
            <a:r>
              <a:rPr lang="en-US" dirty="0" err="1" smtClean="0"/>
              <a:t>slottime</a:t>
            </a:r>
            <a:r>
              <a:rPr lang="en-US" dirty="0" smtClean="0"/>
              <a:t>, </a:t>
            </a:r>
            <a:r>
              <a:rPr lang="en-US" dirty="0" err="1" smtClean="0"/>
              <a:t>acktimeout</a:t>
            </a:r>
            <a:r>
              <a:rPr lang="en-US" dirty="0" smtClean="0"/>
              <a:t>, and </a:t>
            </a:r>
            <a:r>
              <a:rPr lang="en-US" dirty="0" err="1" smtClean="0"/>
              <a:t>ctstimeout</a:t>
            </a:r>
            <a:r>
              <a:rPr lang="en-US" dirty="0" smtClean="0"/>
              <a:t> values accordingly. The value is an integer that ranges from 1 to 400, in 100 meters.</a:t>
            </a:r>
            <a:endParaRPr lang="en-US" altLang="zh-CN" dirty="0" smtClean="0"/>
          </a:p>
          <a:p>
            <a:pPr lvl="0"/>
            <a:r>
              <a:rPr lang="en-US" dirty="0" smtClean="0"/>
              <a:t>Command: </a:t>
            </a:r>
            <a:r>
              <a:rPr lang="en-US" b="1" dirty="0" smtClean="0"/>
              <a:t>frequency</a:t>
            </a:r>
            <a:r>
              <a:rPr lang="en-US" dirty="0" smtClean="0"/>
              <a:t> </a:t>
            </a:r>
            <a:r>
              <a:rPr lang="en-US" b="1" dirty="0" smtClean="0"/>
              <a:t>{ 2.4g | 5g }</a:t>
            </a:r>
            <a:endParaRPr lang="en-US" altLang="zh-CN" b="1" dirty="0" smtClean="0"/>
          </a:p>
          <a:p>
            <a:pPr lvl="1"/>
            <a:r>
              <a:rPr lang="en-US" dirty="0" smtClean="0"/>
              <a:t>By default, radio 0 works on the 2.4 GHz frequency band, and radio 2 works on the 5 GHz frequency band.</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466606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Command: </a:t>
            </a:r>
            <a:r>
              <a:rPr lang="en-US" b="1" dirty="0" smtClean="0"/>
              <a:t>radio-2g-profile name </a:t>
            </a:r>
            <a:r>
              <a:rPr lang="en-US" i="1" dirty="0" smtClean="0"/>
              <a:t>profile-name</a:t>
            </a:r>
            <a:endParaRPr lang="en-US" altLang="zh-CN" i="1" dirty="0" smtClean="0"/>
          </a:p>
          <a:p>
            <a:pPr lvl="1"/>
            <a:r>
              <a:rPr lang="en-US" b="1" dirty="0" smtClean="0"/>
              <a:t>name</a:t>
            </a:r>
            <a:r>
              <a:rPr lang="en-US" dirty="0" smtClean="0"/>
              <a:t> </a:t>
            </a:r>
            <a:r>
              <a:rPr lang="en-US" i="1" dirty="0" smtClean="0"/>
              <a:t>profile-name</a:t>
            </a:r>
            <a:r>
              <a:rPr lang="en-US" dirty="0" smtClean="0"/>
              <a:t>: specifies the name of a 2G radio profile. The value is a string of 1 to 35 case-insensitive characters. It cannot contain question marks (?) or spaces, and cannot start or end with double quotation marks (").</a:t>
            </a:r>
            <a:endParaRPr lang="en-US" altLang="zh-CN" dirty="0" smtClean="0"/>
          </a:p>
          <a:p>
            <a:pPr lvl="1"/>
            <a:r>
              <a:rPr lang="en-US" dirty="0" smtClean="0"/>
              <a:t>By default, the system provides the 2G radio profile default.</a:t>
            </a:r>
            <a:endParaRPr lang="en-US" altLang="zh-CN" dirty="0" smtClean="0"/>
          </a:p>
          <a:p>
            <a:r>
              <a:rPr lang="en-US" dirty="0" smtClean="0"/>
              <a:t>Command: </a:t>
            </a:r>
            <a:r>
              <a:rPr lang="en-US" b="1" dirty="0" smtClean="0"/>
              <a:t>radio-2g-profile</a:t>
            </a:r>
            <a:r>
              <a:rPr lang="en-US" dirty="0" smtClean="0"/>
              <a:t> </a:t>
            </a:r>
            <a:r>
              <a:rPr lang="en-US" i="1" dirty="0" smtClean="0"/>
              <a:t>profile-name</a:t>
            </a:r>
            <a:r>
              <a:rPr lang="en-US" b="1" dirty="0" smtClean="0"/>
              <a:t> radio </a:t>
            </a:r>
            <a:r>
              <a:rPr lang="en-US" dirty="0" smtClean="0"/>
              <a:t>{ </a:t>
            </a:r>
            <a:r>
              <a:rPr lang="en-US" i="1" dirty="0" smtClean="0"/>
              <a:t>radio-id</a:t>
            </a:r>
            <a:r>
              <a:rPr lang="en-US" dirty="0" smtClean="0"/>
              <a:t> | </a:t>
            </a:r>
            <a:r>
              <a:rPr lang="en-US" b="1" dirty="0" smtClean="0"/>
              <a:t>all</a:t>
            </a:r>
            <a:r>
              <a:rPr lang="en-US" dirty="0" smtClean="0"/>
              <a:t> }</a:t>
            </a:r>
            <a:endParaRPr lang="en-US" altLang="zh-CN" dirty="0" smtClean="0"/>
          </a:p>
          <a:p>
            <a:pPr lvl="1"/>
            <a:r>
              <a:rPr lang="en-US" i="1" dirty="0" smtClean="0"/>
              <a:t>profile-name</a:t>
            </a:r>
            <a:r>
              <a:rPr lang="en-US" dirty="0" smtClean="0"/>
              <a:t>: specifies the name of a 2G radio profile. The 2G radio profile must exist.</a:t>
            </a:r>
          </a:p>
          <a:p>
            <a:pPr lvl="1"/>
            <a:r>
              <a:rPr lang="en-US" b="1" dirty="0" smtClean="0"/>
              <a:t>radio </a:t>
            </a:r>
            <a:r>
              <a:rPr lang="en-US" i="1" dirty="0" smtClean="0"/>
              <a:t>radio-id</a:t>
            </a:r>
            <a:r>
              <a:rPr lang="en-US" dirty="0" smtClean="0"/>
              <a:t>: specifies the ID of a radio. The value is an integer that can be 0 or 2.</a:t>
            </a:r>
          </a:p>
          <a:p>
            <a:pPr lvl="1"/>
            <a:r>
              <a:rPr lang="en-US" b="1" dirty="0" smtClean="0"/>
              <a:t>radio all</a:t>
            </a:r>
            <a:r>
              <a:rPr lang="en-US" dirty="0" smtClean="0"/>
              <a:t>: specifies all radios.</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532231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4005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36878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Command: </a:t>
            </a:r>
            <a:r>
              <a:rPr lang="en-US" b="1" dirty="0" err="1" smtClean="0"/>
              <a:t>ssid</a:t>
            </a:r>
            <a:r>
              <a:rPr lang="en-US" b="1" dirty="0" smtClean="0"/>
              <a:t> </a:t>
            </a:r>
            <a:r>
              <a:rPr lang="en-US" i="1" dirty="0" err="1" smtClean="0"/>
              <a:t>ssid</a:t>
            </a:r>
            <a:endParaRPr lang="en-US" altLang="zh-CN" i="1" dirty="0" smtClean="0"/>
          </a:p>
          <a:p>
            <a:pPr lvl="1"/>
            <a:r>
              <a:rPr lang="en-US" i="1" dirty="0" err="1" smtClean="0"/>
              <a:t>ssid</a:t>
            </a:r>
            <a:r>
              <a:rPr lang="en-US" dirty="0" smtClean="0"/>
              <a:t>: specifies an SSID. The value is a string of 1 to 32 case-sensitive characters. It supports Chinese characters or Chinese + English characters, without tab characters.</a:t>
            </a:r>
          </a:p>
          <a:p>
            <a:pPr lvl="1"/>
            <a:r>
              <a:rPr lang="en-US" dirty="0" smtClean="0"/>
              <a:t>To start an SSID with a space, you need to encompass the SSID with double quotation marks ("), for example, " hello". The double quotation marks occupy two characters. To start an SSID with a double quotation mark, you need to add a backslash (\) before the double quotation mark, for example, \"hello. The backslash occupies one character.</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52303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Command: </a:t>
            </a:r>
            <a:r>
              <a:rPr lang="en-US" b="1" dirty="0" smtClean="0"/>
              <a:t>display </a:t>
            </a:r>
            <a:r>
              <a:rPr lang="en-US" b="1" dirty="0" err="1" smtClean="0"/>
              <a:t>vap</a:t>
            </a:r>
            <a:r>
              <a:rPr lang="en-US" dirty="0" smtClean="0"/>
              <a:t> { </a:t>
            </a:r>
            <a:r>
              <a:rPr lang="en-US" b="1" dirty="0" err="1" smtClean="0"/>
              <a:t>ap</a:t>
            </a:r>
            <a:r>
              <a:rPr lang="en-US" b="1" dirty="0" smtClean="0"/>
              <a:t>-group</a:t>
            </a:r>
            <a:r>
              <a:rPr lang="en-US" i="1" dirty="0" smtClean="0"/>
              <a:t> </a:t>
            </a:r>
            <a:r>
              <a:rPr lang="en-US" i="1" dirty="0" err="1" smtClean="0"/>
              <a:t>ap</a:t>
            </a:r>
            <a:r>
              <a:rPr lang="en-US" i="1" dirty="0" smtClean="0"/>
              <a:t>-group-name</a:t>
            </a:r>
            <a:r>
              <a:rPr lang="en-US" dirty="0" smtClean="0"/>
              <a:t> | { </a:t>
            </a:r>
            <a:r>
              <a:rPr lang="en-US" b="1" dirty="0" err="1" smtClean="0"/>
              <a:t>ap</a:t>
            </a:r>
            <a:r>
              <a:rPr lang="en-US" b="1" dirty="0" smtClean="0"/>
              <a:t>-name</a:t>
            </a:r>
            <a:r>
              <a:rPr lang="en-US" dirty="0" smtClean="0"/>
              <a:t> </a:t>
            </a:r>
            <a:r>
              <a:rPr lang="en-US" i="1" dirty="0" err="1" smtClean="0"/>
              <a:t>ap</a:t>
            </a:r>
            <a:r>
              <a:rPr lang="en-US" i="1" dirty="0" smtClean="0"/>
              <a:t>-name</a:t>
            </a:r>
            <a:r>
              <a:rPr lang="en-US" dirty="0" smtClean="0"/>
              <a:t> | </a:t>
            </a:r>
            <a:r>
              <a:rPr lang="en-US" b="1" dirty="0" err="1" smtClean="0"/>
              <a:t>ap</a:t>
            </a:r>
            <a:r>
              <a:rPr lang="en-US" b="1" dirty="0" smtClean="0"/>
              <a:t>-id</a:t>
            </a:r>
            <a:r>
              <a:rPr lang="en-US" dirty="0" smtClean="0"/>
              <a:t> </a:t>
            </a:r>
            <a:r>
              <a:rPr lang="en-US" i="1" dirty="0" err="1" smtClean="0"/>
              <a:t>ap</a:t>
            </a:r>
            <a:r>
              <a:rPr lang="en-US" i="1" dirty="0" smtClean="0"/>
              <a:t>-id</a:t>
            </a:r>
            <a:r>
              <a:rPr lang="en-US" dirty="0" smtClean="0"/>
              <a:t> } [ </a:t>
            </a:r>
            <a:r>
              <a:rPr lang="en-US" b="1" dirty="0" smtClean="0"/>
              <a:t>radio</a:t>
            </a:r>
            <a:r>
              <a:rPr lang="en-US" dirty="0" smtClean="0"/>
              <a:t> </a:t>
            </a:r>
            <a:r>
              <a:rPr lang="en-US" i="1" dirty="0" smtClean="0"/>
              <a:t>radio-id</a:t>
            </a:r>
            <a:r>
              <a:rPr lang="en-US" dirty="0" smtClean="0"/>
              <a:t> ] } [ </a:t>
            </a:r>
            <a:r>
              <a:rPr lang="en-US" b="1" dirty="0" err="1" smtClean="0"/>
              <a:t>ssid</a:t>
            </a:r>
            <a:r>
              <a:rPr lang="en-US" dirty="0" smtClean="0"/>
              <a:t> </a:t>
            </a:r>
            <a:r>
              <a:rPr lang="en-US" i="1" dirty="0" err="1" smtClean="0"/>
              <a:t>ssid</a:t>
            </a:r>
            <a:r>
              <a:rPr lang="en-US" dirty="0" smtClean="0"/>
              <a:t> ]</a:t>
            </a:r>
          </a:p>
          <a:p>
            <a:pPr lvl="1"/>
            <a:r>
              <a:rPr lang="en-US" i="1" dirty="0" err="1" smtClean="0"/>
              <a:t>ap</a:t>
            </a:r>
            <a:r>
              <a:rPr lang="en-US" i="1" dirty="0" smtClean="0"/>
              <a:t>-group-name</a:t>
            </a:r>
            <a:r>
              <a:rPr lang="en-US" dirty="0" smtClean="0"/>
              <a:t>: displays information about all service VAPs in a specified AP group. The AP group must exist.</a:t>
            </a:r>
          </a:p>
          <a:p>
            <a:pPr lvl="1"/>
            <a:r>
              <a:rPr lang="en-US" i="1" dirty="0" err="1" smtClean="0"/>
              <a:t>ap</a:t>
            </a:r>
            <a:r>
              <a:rPr lang="en-US" i="1" dirty="0" smtClean="0"/>
              <a:t>-name</a:t>
            </a:r>
            <a:r>
              <a:rPr lang="en-US" dirty="0" smtClean="0"/>
              <a:t>: displays information about service VAPs on the AP with a specified name. The AP name must exist.</a:t>
            </a:r>
          </a:p>
          <a:p>
            <a:pPr lvl="1"/>
            <a:r>
              <a:rPr lang="en-US" i="1" dirty="0" err="1" smtClean="0"/>
              <a:t>ap</a:t>
            </a:r>
            <a:r>
              <a:rPr lang="en-US" i="1" dirty="0" smtClean="0"/>
              <a:t>-id</a:t>
            </a:r>
            <a:r>
              <a:rPr lang="en-US" dirty="0" smtClean="0"/>
              <a:t>: displays information about service VAPs on the AP with a specified ID. The AP ID must exist.</a:t>
            </a:r>
          </a:p>
          <a:p>
            <a:pPr lvl="1"/>
            <a:r>
              <a:rPr lang="en-US" i="1" dirty="0" smtClean="0"/>
              <a:t>radio-id</a:t>
            </a:r>
            <a:r>
              <a:rPr lang="en-US" dirty="0" smtClean="0"/>
              <a:t>: Displays information about service VAPs of a specified radio. The value is an integer that ranges from 0 to 2.</a:t>
            </a:r>
          </a:p>
          <a:p>
            <a:pPr lvl="1"/>
            <a:r>
              <a:rPr lang="en-US" i="1" dirty="0" err="1" smtClean="0"/>
              <a:t>ssid</a:t>
            </a:r>
            <a:r>
              <a:rPr lang="en-US" dirty="0" smtClean="0"/>
              <a:t>: Displays information about service VAPs of a specified SSID. The SSID must exist.</a:t>
            </a:r>
            <a:endParaRPr lang="en-US" altLang="zh-CN" dirty="0" smtClean="0"/>
          </a:p>
          <a:p>
            <a:pPr lvl="0"/>
            <a:r>
              <a:rPr lang="en-US" dirty="0" smtClean="0"/>
              <a:t>Command: </a:t>
            </a:r>
            <a:r>
              <a:rPr lang="en-US" b="1" dirty="0" smtClean="0"/>
              <a:t>display </a:t>
            </a:r>
            <a:r>
              <a:rPr lang="en-US" b="1" dirty="0" err="1" smtClean="0"/>
              <a:t>vap</a:t>
            </a:r>
            <a:r>
              <a:rPr lang="en-US" b="1" dirty="0" smtClean="0"/>
              <a:t> </a:t>
            </a:r>
            <a:r>
              <a:rPr lang="en-US" dirty="0" smtClean="0"/>
              <a:t>{ </a:t>
            </a:r>
            <a:r>
              <a:rPr lang="en-US" b="1" dirty="0" smtClean="0"/>
              <a:t>all </a:t>
            </a:r>
            <a:r>
              <a:rPr lang="en-US" dirty="0" smtClean="0"/>
              <a:t>| </a:t>
            </a:r>
            <a:r>
              <a:rPr lang="en-US" b="1" dirty="0" err="1" smtClean="0"/>
              <a:t>ssid</a:t>
            </a:r>
            <a:r>
              <a:rPr lang="en-US" dirty="0" smtClean="0"/>
              <a:t> </a:t>
            </a:r>
            <a:r>
              <a:rPr lang="en-US" i="1" dirty="0" err="1" smtClean="0"/>
              <a:t>ssid</a:t>
            </a:r>
            <a:r>
              <a:rPr lang="en-US" dirty="0" smtClean="0"/>
              <a:t> }</a:t>
            </a:r>
            <a:endParaRPr lang="en-US" altLang="zh-CN" dirty="0" smtClean="0"/>
          </a:p>
          <a:p>
            <a:pPr lvl="1"/>
            <a:r>
              <a:rPr lang="en-US" b="1" dirty="0" smtClean="0"/>
              <a:t>all:</a:t>
            </a:r>
            <a:r>
              <a:rPr lang="en-US" dirty="0" smtClean="0"/>
              <a:t> displays information about all service VAPs.</a:t>
            </a:r>
            <a:endParaRPr lang="en-US" altLang="zh-CN" dirty="0" smtClean="0"/>
          </a:p>
          <a:p>
            <a:pPr lvl="0"/>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559561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dirty="0" smtClean="0"/>
              <a:t>Service requirements</a:t>
            </a:r>
          </a:p>
          <a:p>
            <a:pPr lvl="1">
              <a:lnSpc>
                <a:spcPct val="114000"/>
              </a:lnSpc>
            </a:pPr>
            <a:r>
              <a:rPr lang="en-US" dirty="0" smtClean="0"/>
              <a:t>An enterprise wants to enable users to access the Internet through a WLAN, meeting the basic mobile office requirements. </a:t>
            </a:r>
          </a:p>
          <a:p>
            <a:pPr>
              <a:lnSpc>
                <a:spcPct val="114000"/>
              </a:lnSpc>
            </a:pPr>
            <a:r>
              <a:rPr lang="en-US" dirty="0" smtClean="0"/>
              <a:t>Networking requirements</a:t>
            </a:r>
          </a:p>
          <a:p>
            <a:pPr lvl="1">
              <a:lnSpc>
                <a:spcPct val="114000"/>
              </a:lnSpc>
            </a:pPr>
            <a:r>
              <a:rPr lang="en-US" dirty="0" smtClean="0"/>
              <a:t>AC networking mode: Layer 2 networking in off-path mode</a:t>
            </a:r>
          </a:p>
          <a:p>
            <a:pPr lvl="1">
              <a:lnSpc>
                <a:spcPct val="114000"/>
              </a:lnSpc>
            </a:pPr>
            <a:r>
              <a:rPr lang="en-US" dirty="0" smtClean="0"/>
              <a:t>DHCP deployment mode:</a:t>
            </a:r>
          </a:p>
          <a:p>
            <a:pPr lvl="2">
              <a:lnSpc>
                <a:spcPct val="114000"/>
              </a:lnSpc>
            </a:pPr>
            <a:r>
              <a:rPr lang="en-US" dirty="0" smtClean="0"/>
              <a:t>The AC functions as a DHCP server to assign IP addresses to APs.</a:t>
            </a:r>
          </a:p>
          <a:p>
            <a:pPr lvl="2">
              <a:lnSpc>
                <a:spcPct val="114000"/>
              </a:lnSpc>
            </a:pPr>
            <a:r>
              <a:rPr lang="en-US" dirty="0" smtClean="0"/>
              <a:t>The aggregation switch S2 functions as a DHCP server to assign IP addresses to STAs.</a:t>
            </a:r>
          </a:p>
          <a:p>
            <a:pPr lvl="1">
              <a:lnSpc>
                <a:spcPct val="114000"/>
              </a:lnSpc>
            </a:pPr>
            <a:r>
              <a:rPr lang="en-US" dirty="0" smtClean="0"/>
              <a:t>Service data forwarding mode: tunnel forwarding</a:t>
            </a:r>
          </a:p>
          <a:p>
            <a:pPr>
              <a:lnSpc>
                <a:spcPct val="114000"/>
              </a:lnSpc>
            </a:pPr>
            <a:r>
              <a:rPr lang="en-US" dirty="0" smtClean="0"/>
              <a:t>Configuration roadmap</a:t>
            </a:r>
          </a:p>
          <a:p>
            <a:pPr lvl="1">
              <a:lnSpc>
                <a:spcPct val="114000"/>
              </a:lnSpc>
            </a:pPr>
            <a:r>
              <a:rPr lang="en-US" dirty="0" smtClean="0"/>
              <a:t>Configure network connectivity between the AC, APs, and other network devices.</a:t>
            </a:r>
          </a:p>
          <a:p>
            <a:pPr lvl="1">
              <a:lnSpc>
                <a:spcPct val="114000"/>
              </a:lnSpc>
            </a:pPr>
            <a:r>
              <a:rPr lang="en-US" dirty="0" smtClean="0"/>
              <a:t>Configure the APs to go online.</a:t>
            </a:r>
          </a:p>
          <a:p>
            <a:pPr lvl="2">
              <a:lnSpc>
                <a:spcPct val="114000"/>
              </a:lnSpc>
            </a:pPr>
            <a:r>
              <a:rPr lang="en-US" dirty="0" smtClean="0"/>
              <a:t>Create an AP group and add APs that require the same configuration to the group for unified configuration.</a:t>
            </a:r>
          </a:p>
          <a:p>
            <a:pPr lvl="2">
              <a:lnSpc>
                <a:spcPct val="114000"/>
              </a:lnSpc>
            </a:pPr>
            <a:r>
              <a:rPr lang="en-US" dirty="0" smtClean="0"/>
              <a:t>Configure AC system parameters, including the country code and source interface used by the AC to communicate with the APs.</a:t>
            </a:r>
          </a:p>
          <a:p>
            <a:pPr lvl="2">
              <a:lnSpc>
                <a:spcPct val="114000"/>
              </a:lnSpc>
            </a:pPr>
            <a:r>
              <a:rPr lang="en-US" dirty="0" smtClean="0"/>
              <a:t>Configure the AP authentication mode and imports the APs in offline mode for them to go online.</a:t>
            </a:r>
          </a:p>
          <a:p>
            <a:pPr lvl="1">
              <a:lnSpc>
                <a:spcPct val="114000"/>
              </a:lnSpc>
            </a:pPr>
            <a:r>
              <a:rPr lang="en-US" dirty="0" smtClean="0"/>
              <a:t>Configure WLAN service parameters for STAs to access the WLAN.</a:t>
            </a:r>
          </a:p>
          <a:p>
            <a:pPr lvl="1">
              <a:lnSpc>
                <a:spcPct val="114000"/>
              </a:lnSpc>
            </a:pP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33211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1. Create VLANs and interfaces on S1, S2, and AC.</a:t>
            </a:r>
          </a:p>
          <a:p>
            <a:pPr lvl="1"/>
            <a:r>
              <a:rPr lang="en-US" dirty="0" smtClean="0"/>
              <a:t>S1 configuration:</a:t>
            </a:r>
          </a:p>
          <a:p>
            <a:pPr marL="720000" lvl="2" indent="0">
              <a:buNone/>
            </a:pPr>
            <a:r>
              <a:rPr lang="en-US" dirty="0" smtClean="0"/>
              <a:t>[S1] </a:t>
            </a:r>
            <a:r>
              <a:rPr lang="en-US" dirty="0" err="1" smtClean="0"/>
              <a:t>vlan</a:t>
            </a:r>
            <a:r>
              <a:rPr lang="en-US" dirty="0" smtClean="0"/>
              <a:t> batch 100</a:t>
            </a:r>
          </a:p>
          <a:p>
            <a:pPr marL="720000" lvl="2" indent="0">
              <a:buNone/>
            </a:pPr>
            <a:r>
              <a:rPr lang="en-US" dirty="0" smtClean="0"/>
              <a:t>[S1] interface </a:t>
            </a:r>
            <a:r>
              <a:rPr lang="en-US" dirty="0" err="1" smtClean="0"/>
              <a:t>gigabitethernet</a:t>
            </a:r>
            <a:r>
              <a:rPr lang="en-US" dirty="0" smtClean="0"/>
              <a:t> 0/0/1</a:t>
            </a:r>
          </a:p>
          <a:p>
            <a:pPr marL="720000" lvl="2" indent="0">
              <a:buNone/>
            </a:pPr>
            <a:r>
              <a:rPr lang="en-US" dirty="0" smtClean="0"/>
              <a:t>[S1-GigabitEthernet0/0/1] port link-type trunk</a:t>
            </a:r>
          </a:p>
          <a:p>
            <a:pPr marL="720000" lvl="2" indent="0">
              <a:buNone/>
            </a:pPr>
            <a:r>
              <a:rPr lang="en-US" dirty="0" smtClean="0"/>
              <a:t>[S1-GigabitEthernet0/0/1] port trunk </a:t>
            </a:r>
            <a:r>
              <a:rPr lang="en-US" dirty="0" err="1" smtClean="0"/>
              <a:t>pvid</a:t>
            </a:r>
            <a:r>
              <a:rPr lang="en-US" dirty="0" smtClean="0"/>
              <a:t> </a:t>
            </a:r>
            <a:r>
              <a:rPr lang="en-US" dirty="0" err="1" smtClean="0"/>
              <a:t>vlan</a:t>
            </a:r>
            <a:r>
              <a:rPr lang="en-US" dirty="0" smtClean="0"/>
              <a:t> 100</a:t>
            </a:r>
          </a:p>
          <a:p>
            <a:pPr marL="720000" lvl="2" indent="0">
              <a:buNone/>
            </a:pPr>
            <a:r>
              <a:rPr lang="en-US" dirty="0" smtClean="0"/>
              <a:t>[S1-GigabitEthernet0/0/1] port trunk allow-pass </a:t>
            </a:r>
            <a:r>
              <a:rPr lang="en-US" dirty="0" err="1" smtClean="0"/>
              <a:t>vlan</a:t>
            </a:r>
            <a:r>
              <a:rPr lang="en-US" dirty="0" smtClean="0"/>
              <a:t> 100</a:t>
            </a:r>
          </a:p>
          <a:p>
            <a:pPr marL="720000" lvl="2" indent="0">
              <a:buNone/>
            </a:pPr>
            <a:r>
              <a:rPr lang="en-US" dirty="0" smtClean="0"/>
              <a:t>[S1-GigabitEthernet0/0/1] quit</a:t>
            </a:r>
          </a:p>
          <a:p>
            <a:pPr marL="720000" lvl="2" indent="0">
              <a:buNone/>
            </a:pPr>
            <a:r>
              <a:rPr lang="en-US" dirty="0" smtClean="0"/>
              <a:t>[S1] interface </a:t>
            </a:r>
            <a:r>
              <a:rPr lang="en-US" dirty="0" err="1" smtClean="0"/>
              <a:t>gigabitethernet</a:t>
            </a:r>
            <a:r>
              <a:rPr lang="en-US" dirty="0" smtClean="0"/>
              <a:t> 0/0/2</a:t>
            </a:r>
          </a:p>
          <a:p>
            <a:pPr marL="720000" lvl="2" indent="0">
              <a:buNone/>
            </a:pPr>
            <a:r>
              <a:rPr lang="en-US" dirty="0" smtClean="0"/>
              <a:t>[S1-GigabitEthernet0/0/2] port link-type trunk</a:t>
            </a:r>
          </a:p>
          <a:p>
            <a:pPr marL="720000" lvl="2" indent="0">
              <a:buNone/>
            </a:pPr>
            <a:r>
              <a:rPr lang="en-US" dirty="0" smtClean="0"/>
              <a:t>[S1-GigabitEthernet0/0/2] port trunk allow-pass </a:t>
            </a:r>
            <a:r>
              <a:rPr lang="en-US" dirty="0" err="1" smtClean="0"/>
              <a:t>vlan</a:t>
            </a:r>
            <a:r>
              <a:rPr lang="en-US" dirty="0" smtClean="0"/>
              <a:t> 100</a:t>
            </a:r>
          </a:p>
          <a:p>
            <a:pPr marL="720000" lvl="2" indent="0">
              <a:buNone/>
            </a:pPr>
            <a:r>
              <a:rPr lang="en-US" dirty="0" smtClean="0"/>
              <a:t>[S1-GigabitEthernet0/0/2] quit</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632143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6103092"/>
          </a:xfrm>
        </p:spPr>
        <p:txBody>
          <a:bodyPr/>
          <a:lstStyle/>
          <a:p>
            <a:pPr lvl="1"/>
            <a:r>
              <a:rPr lang="en-US" dirty="0" smtClean="0"/>
              <a:t>S2 configuration:</a:t>
            </a:r>
          </a:p>
          <a:p>
            <a:pPr marL="720000" lvl="2" indent="0">
              <a:buNone/>
            </a:pPr>
            <a:r>
              <a:rPr lang="en-US" dirty="0" smtClean="0"/>
              <a:t>[S2] </a:t>
            </a:r>
            <a:r>
              <a:rPr lang="en-US" dirty="0" err="1" smtClean="0"/>
              <a:t>vlan</a:t>
            </a:r>
            <a:r>
              <a:rPr lang="en-US" dirty="0" smtClean="0"/>
              <a:t> batch 100 101</a:t>
            </a:r>
          </a:p>
          <a:p>
            <a:pPr marL="720000" lvl="2" indent="0">
              <a:buNone/>
            </a:pPr>
            <a:r>
              <a:rPr lang="en-US" dirty="0" smtClean="0"/>
              <a:t>[S2] interface </a:t>
            </a:r>
            <a:r>
              <a:rPr lang="en-US" dirty="0" err="1" smtClean="0"/>
              <a:t>gigabitethernet</a:t>
            </a:r>
            <a:r>
              <a:rPr lang="en-US" dirty="0" smtClean="0"/>
              <a:t> 0/0/1</a:t>
            </a:r>
          </a:p>
          <a:p>
            <a:pPr marL="720000" lvl="2" indent="0">
              <a:buNone/>
            </a:pPr>
            <a:r>
              <a:rPr lang="en-US" dirty="0" smtClean="0"/>
              <a:t>[S2-GigabitEthernet0/0/1] port link-type trunk</a:t>
            </a:r>
          </a:p>
          <a:p>
            <a:pPr marL="720000" lvl="2" indent="0">
              <a:buNone/>
            </a:pPr>
            <a:r>
              <a:rPr lang="en-US" dirty="0" smtClean="0"/>
              <a:t>[S2-GigabitEthernet0/0/1] port trunk allow-pass </a:t>
            </a:r>
            <a:r>
              <a:rPr lang="en-US" dirty="0" err="1" smtClean="0"/>
              <a:t>vlan</a:t>
            </a:r>
            <a:r>
              <a:rPr lang="en-US" dirty="0" smtClean="0"/>
              <a:t> 100</a:t>
            </a:r>
          </a:p>
          <a:p>
            <a:pPr marL="720000" lvl="2" indent="0">
              <a:buNone/>
            </a:pPr>
            <a:r>
              <a:rPr lang="en-US" dirty="0" smtClean="0"/>
              <a:t>[S2-GigabitEthernet0/0/1] quit</a:t>
            </a:r>
          </a:p>
          <a:p>
            <a:pPr marL="720000" lvl="2" indent="0">
              <a:buNone/>
            </a:pPr>
            <a:r>
              <a:rPr lang="en-US" dirty="0" smtClean="0"/>
              <a:t>[S2] interface </a:t>
            </a:r>
            <a:r>
              <a:rPr lang="en-US" dirty="0" err="1" smtClean="0"/>
              <a:t>gigabitethernet</a:t>
            </a:r>
            <a:r>
              <a:rPr lang="en-US" dirty="0" smtClean="0"/>
              <a:t> 0/0/2</a:t>
            </a:r>
          </a:p>
          <a:p>
            <a:pPr marL="720000" lvl="2" indent="0">
              <a:buNone/>
            </a:pPr>
            <a:r>
              <a:rPr lang="en-US" dirty="0" smtClean="0"/>
              <a:t>[S2-GigabitEthernet0/0/2] port link-type trunk</a:t>
            </a:r>
          </a:p>
          <a:p>
            <a:pPr marL="720000" lvl="2" indent="0">
              <a:buNone/>
            </a:pPr>
            <a:r>
              <a:rPr lang="en-US" dirty="0" smtClean="0"/>
              <a:t>[S2-GigabitEthernet0/0/2] port trunk allow-pass </a:t>
            </a:r>
            <a:r>
              <a:rPr lang="en-US" dirty="0" err="1" smtClean="0"/>
              <a:t>vlan</a:t>
            </a:r>
            <a:r>
              <a:rPr lang="en-US" dirty="0" smtClean="0"/>
              <a:t> 100 101</a:t>
            </a:r>
          </a:p>
          <a:p>
            <a:pPr marL="720000" lvl="2" indent="0">
              <a:buNone/>
            </a:pPr>
            <a:r>
              <a:rPr lang="en-US" dirty="0" smtClean="0"/>
              <a:t>[S2-GigabitEthernet0/0/2] quit</a:t>
            </a:r>
          </a:p>
          <a:p>
            <a:pPr marL="720000" lvl="2" indent="0">
              <a:buNone/>
            </a:pPr>
            <a:r>
              <a:rPr lang="en-US" dirty="0" smtClean="0"/>
              <a:t>[S2] interface </a:t>
            </a:r>
            <a:r>
              <a:rPr lang="en-US" dirty="0" err="1" smtClean="0"/>
              <a:t>gigabitethernet</a:t>
            </a:r>
            <a:r>
              <a:rPr lang="en-US" dirty="0" smtClean="0"/>
              <a:t> 0/0/3</a:t>
            </a:r>
          </a:p>
          <a:p>
            <a:pPr marL="720000" lvl="2" indent="0">
              <a:buNone/>
            </a:pPr>
            <a:r>
              <a:rPr lang="en-US" dirty="0" smtClean="0"/>
              <a:t>[S2-GigabitEthernet0/0/3] port link-type trunk</a:t>
            </a:r>
          </a:p>
          <a:p>
            <a:pPr marL="720000" lvl="2" indent="0">
              <a:buNone/>
            </a:pPr>
            <a:r>
              <a:rPr lang="en-US" dirty="0" smtClean="0"/>
              <a:t>[S2-GigabitEthernet0/0/3] port trunk allow-pass </a:t>
            </a:r>
            <a:r>
              <a:rPr lang="en-US" dirty="0" err="1" smtClean="0"/>
              <a:t>vlan</a:t>
            </a:r>
            <a:r>
              <a:rPr lang="en-US" dirty="0" smtClean="0"/>
              <a:t> 101</a:t>
            </a:r>
          </a:p>
          <a:p>
            <a:pPr marL="720000" lvl="2" indent="0">
              <a:buNone/>
            </a:pPr>
            <a:r>
              <a:rPr lang="en-US" dirty="0" smtClean="0"/>
              <a:t>[S2-GigabitEthernet0/0/3] quit</a:t>
            </a:r>
          </a:p>
          <a:p>
            <a:pPr lvl="1"/>
            <a:r>
              <a:rPr lang="en-US" dirty="0" smtClean="0"/>
              <a:t>AC configuration:</a:t>
            </a:r>
          </a:p>
          <a:p>
            <a:pPr marL="720000" lvl="2" indent="0">
              <a:buNone/>
            </a:pPr>
            <a:r>
              <a:rPr lang="en-US" dirty="0" smtClean="0"/>
              <a:t>[AC] </a:t>
            </a:r>
            <a:r>
              <a:rPr lang="en-US" dirty="0" err="1" smtClean="0"/>
              <a:t>vlan</a:t>
            </a:r>
            <a:r>
              <a:rPr lang="en-US" dirty="0" smtClean="0"/>
              <a:t> batch 100 101</a:t>
            </a:r>
          </a:p>
          <a:p>
            <a:pPr marL="720000" lvl="2" indent="0">
              <a:buNone/>
            </a:pPr>
            <a:r>
              <a:rPr lang="en-US" dirty="0" smtClean="0"/>
              <a:t>[AC] interface </a:t>
            </a:r>
            <a:r>
              <a:rPr lang="en-US" dirty="0" err="1" smtClean="0"/>
              <a:t>gigabitethernet</a:t>
            </a:r>
            <a:r>
              <a:rPr lang="en-US" dirty="0" smtClean="0"/>
              <a:t> 0/0/1</a:t>
            </a:r>
          </a:p>
          <a:p>
            <a:pPr marL="720000" lvl="2" indent="0">
              <a:buNone/>
            </a:pPr>
            <a:r>
              <a:rPr lang="en-US" dirty="0" smtClean="0"/>
              <a:t>[AC-GigabitEthernet0/0/1] port link-type trunk</a:t>
            </a:r>
          </a:p>
          <a:p>
            <a:pPr marL="720000" lvl="2" indent="0">
              <a:buNone/>
            </a:pPr>
            <a:r>
              <a:rPr lang="en-US" dirty="0" smtClean="0"/>
              <a:t>[AC-GigabitEthernet0/0/1] port trunk allow-pass </a:t>
            </a:r>
            <a:r>
              <a:rPr lang="en-US" dirty="0" err="1" smtClean="0"/>
              <a:t>vlan</a:t>
            </a:r>
            <a:r>
              <a:rPr lang="en-US" dirty="0" smtClean="0"/>
              <a:t> 100 101</a:t>
            </a:r>
          </a:p>
          <a:p>
            <a:pPr marL="720000" lvl="2" indent="0">
              <a:buNone/>
            </a:pPr>
            <a:r>
              <a:rPr lang="en-US" dirty="0" smtClean="0"/>
              <a:t>[AC-GigabitEthernet0/0/1] quit</a:t>
            </a:r>
          </a:p>
          <a:p>
            <a:pPr lvl="2"/>
            <a:endParaRPr lang="en-US" altLang="zh-CN" dirty="0" smtClean="0"/>
          </a:p>
          <a:p>
            <a:pPr lvl="2"/>
            <a:endParaRPr lang="en-US" altLang="zh-CN" dirty="0" smtClean="0"/>
          </a:p>
          <a:p>
            <a:endParaRPr lang="en-US" altLang="zh-CN" dirty="0"/>
          </a:p>
        </p:txBody>
      </p:sp>
    </p:spTree>
    <p:extLst>
      <p:ext uri="{BB962C8B-B14F-4D97-AF65-F5344CB8AC3E}">
        <p14:creationId xmlns:p14="http://schemas.microsoft.com/office/powerpoint/2010/main" val="320326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r>
              <a:rPr lang="en-US" altLang="zh-CN" dirty="0"/>
              <a:t>Advantages of WLAN:</a:t>
            </a:r>
          </a:p>
          <a:p>
            <a:pPr lvl="1"/>
            <a:r>
              <a:rPr lang="en-US" altLang="zh-CN" dirty="0"/>
              <a:t>High network mobility: WLANs are easily connected, and are not limited by cable and port positions. This makes WLANs most suitable for scenarios where users are often moving, such as in office buildings, airport halls, resorts, hotels, stadiums, and cafes.</a:t>
            </a:r>
          </a:p>
          <a:p>
            <a:pPr lvl="1"/>
            <a:r>
              <a:rPr lang="en-US" altLang="zh-CN" dirty="0"/>
              <a:t>Flexible network deployment: WLANs provide wireless network coverage in places where cables are difficult to deploy, such as subways and highways. WLANs reduce the number of required cables, offer low-cost, simplify deployment, and have high scalability.</a:t>
            </a:r>
          </a:p>
          <a:p>
            <a:r>
              <a:rPr lang="en-US" altLang="zh-CN" dirty="0"/>
              <a:t>Note: WLAN technology described in this document is implemented based on 802.11 standards. That is, a WLAN uses high-frequency (2.4 GHz or 5 GHz) signals as transmission media.</a:t>
            </a:r>
          </a:p>
          <a:p>
            <a:endParaRPr lang="zh-CN" altLang="en-US" dirty="0"/>
          </a:p>
        </p:txBody>
      </p:sp>
    </p:spTree>
    <p:extLst>
      <p:ext uri="{BB962C8B-B14F-4D97-AF65-F5344CB8AC3E}">
        <p14:creationId xmlns:p14="http://schemas.microsoft.com/office/powerpoint/2010/main" val="24925847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3003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Import an AP in offline mode on the AC.</a:t>
            </a:r>
          </a:p>
          <a:p>
            <a:pPr lvl="1"/>
            <a:r>
              <a:rPr lang="en-US" dirty="0" smtClean="0"/>
              <a:t>Add the AP to the AP group </a:t>
            </a:r>
            <a:r>
              <a:rPr lang="en-US" b="1" dirty="0" smtClean="0"/>
              <a:t>ap-group1</a:t>
            </a:r>
            <a:r>
              <a:rPr lang="en-US" dirty="0" smtClean="0"/>
              <a:t>. Assume that an AP's MAC address is 60de-4476-e360. Configure a name for the AP based on the AP's deployment location, so that you can know where the AP is deployed from its name. For example, name the AP </a:t>
            </a:r>
            <a:r>
              <a:rPr lang="en-US" b="1" dirty="0" smtClean="0"/>
              <a:t>area_1</a:t>
            </a:r>
            <a:r>
              <a:rPr lang="en-US" dirty="0" smtClean="0"/>
              <a:t> if it is deployed in area 1.</a:t>
            </a:r>
          </a:p>
          <a:p>
            <a:pPr lvl="1"/>
            <a:endParaRPr lang="en-US" altLang="zh-CN" dirty="0"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071795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en-US" dirty="0" smtClean="0"/>
              <a:t>Description of the </a:t>
            </a:r>
            <a:r>
              <a:rPr lang="en-US" b="1" dirty="0" smtClean="0"/>
              <a:t>display </a:t>
            </a:r>
            <a:r>
              <a:rPr lang="en-US" b="1" dirty="0" err="1" smtClean="0"/>
              <a:t>ap</a:t>
            </a:r>
            <a:r>
              <a:rPr lang="en-US" b="1" dirty="0" smtClean="0"/>
              <a:t> </a:t>
            </a:r>
            <a:r>
              <a:rPr lang="en-US" dirty="0" smtClean="0"/>
              <a:t>command output:</a:t>
            </a:r>
            <a:endParaRPr lang="en-US" altLang="zh-CN" dirty="0" smtClean="0"/>
          </a:p>
          <a:p>
            <a:pPr lvl="1">
              <a:lnSpc>
                <a:spcPct val="100000"/>
              </a:lnSpc>
            </a:pPr>
            <a:r>
              <a:rPr lang="en-US" dirty="0" smtClean="0"/>
              <a:t>ID: AP ID.</a:t>
            </a:r>
          </a:p>
          <a:p>
            <a:pPr lvl="1">
              <a:lnSpc>
                <a:spcPct val="100000"/>
              </a:lnSpc>
            </a:pPr>
            <a:r>
              <a:rPr lang="en-US" dirty="0" smtClean="0"/>
              <a:t>MAC: AP MAC address.</a:t>
            </a:r>
          </a:p>
          <a:p>
            <a:pPr lvl="1">
              <a:lnSpc>
                <a:spcPct val="100000"/>
              </a:lnSpc>
            </a:pPr>
            <a:r>
              <a:rPr lang="en-US" dirty="0" smtClean="0"/>
              <a:t>Name: AP name.</a:t>
            </a:r>
          </a:p>
          <a:p>
            <a:pPr lvl="1">
              <a:lnSpc>
                <a:spcPct val="100000"/>
              </a:lnSpc>
            </a:pPr>
            <a:r>
              <a:rPr lang="en-US" dirty="0" smtClean="0"/>
              <a:t>Group: Name of the AP group to which an AP belongs.</a:t>
            </a:r>
          </a:p>
          <a:p>
            <a:pPr lvl="1">
              <a:lnSpc>
                <a:spcPct val="100000"/>
              </a:lnSpc>
            </a:pPr>
            <a:r>
              <a:rPr lang="en-US" dirty="0" smtClean="0"/>
              <a:t>IP: IP address of an AP. In NAT scenarios, APs are on the private network and the AC on the public network. This value is an AP's private IP address. To check the public IP address of an AP, run the </a:t>
            </a:r>
            <a:r>
              <a:rPr lang="en-US" b="1" dirty="0" smtClean="0"/>
              <a:t>display </a:t>
            </a:r>
            <a:r>
              <a:rPr lang="en-US" b="1" dirty="0" err="1" smtClean="0"/>
              <a:t>ap</a:t>
            </a:r>
            <a:r>
              <a:rPr lang="en-US" b="1" dirty="0" smtClean="0"/>
              <a:t> run-info </a:t>
            </a:r>
            <a:r>
              <a:rPr lang="en-US" dirty="0" smtClean="0"/>
              <a:t>command.</a:t>
            </a:r>
          </a:p>
          <a:p>
            <a:pPr lvl="1">
              <a:lnSpc>
                <a:spcPct val="100000"/>
              </a:lnSpc>
            </a:pPr>
            <a:r>
              <a:rPr lang="en-US" dirty="0" smtClean="0"/>
              <a:t>Type: AP type.</a:t>
            </a:r>
          </a:p>
          <a:p>
            <a:pPr lvl="1">
              <a:lnSpc>
                <a:spcPct val="100000"/>
              </a:lnSpc>
            </a:pPr>
            <a:r>
              <a:rPr lang="en-US" dirty="0" smtClean="0"/>
              <a:t>State: AP state.</a:t>
            </a:r>
          </a:p>
          <a:p>
            <a:pPr lvl="2">
              <a:lnSpc>
                <a:spcPct val="100000"/>
              </a:lnSpc>
            </a:pPr>
            <a:r>
              <a:rPr lang="en-US" dirty="0" smtClean="0"/>
              <a:t>normal: An AP has gone online on an AC and is working properly.</a:t>
            </a:r>
            <a:endParaRPr lang="en-US" altLang="zh-CN" dirty="0" smtClean="0"/>
          </a:p>
          <a:p>
            <a:pPr lvl="2">
              <a:lnSpc>
                <a:spcPct val="100000"/>
              </a:lnSpc>
            </a:pPr>
            <a:r>
              <a:rPr lang="en-US" dirty="0" smtClean="0"/>
              <a:t>commit-failed: WLAN service configurations fail to be delivered to an AP after it goes online on an AC.</a:t>
            </a:r>
            <a:endParaRPr lang="en-US" altLang="zh-CN" dirty="0" smtClean="0"/>
          </a:p>
          <a:p>
            <a:pPr lvl="2">
              <a:lnSpc>
                <a:spcPct val="100000"/>
              </a:lnSpc>
            </a:pPr>
            <a:r>
              <a:rPr lang="en-US" dirty="0" smtClean="0"/>
              <a:t>download: An AP is in upgrade state.</a:t>
            </a:r>
            <a:endParaRPr lang="en-US" altLang="zh-CN" dirty="0" smtClean="0"/>
          </a:p>
          <a:p>
            <a:pPr lvl="2">
              <a:lnSpc>
                <a:spcPct val="100000"/>
              </a:lnSpc>
            </a:pPr>
            <a:r>
              <a:rPr lang="en-US" dirty="0" smtClean="0"/>
              <a:t>fault: An AP fails to go online.</a:t>
            </a:r>
            <a:endParaRPr lang="en-US" altLang="zh-CN" dirty="0" smtClean="0"/>
          </a:p>
          <a:p>
            <a:pPr lvl="2">
              <a:lnSpc>
                <a:spcPct val="100000"/>
              </a:lnSpc>
            </a:pPr>
            <a:r>
              <a:rPr lang="en-US" dirty="0" smtClean="0"/>
              <a:t>idle: It is the initialization state of an AP before it establishes a link with the AC for the first time.</a:t>
            </a:r>
          </a:p>
          <a:p>
            <a:pPr lvl="1">
              <a:lnSpc>
                <a:spcPct val="100000"/>
              </a:lnSpc>
            </a:pPr>
            <a:r>
              <a:rPr lang="en-US" dirty="0" smtClean="0"/>
              <a:t>STA: Number of STAs connected to an AP.</a:t>
            </a:r>
          </a:p>
          <a:p>
            <a:pPr lvl="1">
              <a:lnSpc>
                <a:spcPct val="100000"/>
              </a:lnSpc>
            </a:pPr>
            <a:r>
              <a:rPr lang="en-US" dirty="0" smtClean="0"/>
              <a:t>Uptime: Online duration of an AP.</a:t>
            </a:r>
          </a:p>
          <a:p>
            <a:pPr lvl="1">
              <a:lnSpc>
                <a:spcPct val="100000"/>
              </a:lnSpc>
            </a:pPr>
            <a:r>
              <a:rPr lang="en-US" dirty="0" err="1" smtClean="0"/>
              <a:t>ExtraInfo</a:t>
            </a:r>
            <a:r>
              <a:rPr lang="en-US" dirty="0" smtClean="0"/>
              <a:t>: Extra information. The value P indicates an AP has no sufficient power supply. </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736604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60709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78639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dirty="0" smtClean="0"/>
              <a:t>Description of the </a:t>
            </a:r>
            <a:r>
              <a:rPr lang="en-US" b="1" dirty="0" smtClean="0"/>
              <a:t>display </a:t>
            </a:r>
            <a:r>
              <a:rPr lang="en-US" b="1" dirty="0" err="1" smtClean="0"/>
              <a:t>vap</a:t>
            </a:r>
            <a:r>
              <a:rPr lang="en-US" b="1" dirty="0" smtClean="0"/>
              <a:t> </a:t>
            </a:r>
            <a:r>
              <a:rPr lang="en-US" dirty="0" smtClean="0"/>
              <a:t>command output:</a:t>
            </a:r>
            <a:endParaRPr lang="en-US" altLang="zh-CN" dirty="0" smtClean="0"/>
          </a:p>
          <a:p>
            <a:pPr lvl="1"/>
            <a:r>
              <a:rPr lang="en-US" dirty="0" smtClean="0"/>
              <a:t>AP ID: AP ID.</a:t>
            </a:r>
          </a:p>
          <a:p>
            <a:pPr lvl="1"/>
            <a:r>
              <a:rPr lang="en-US" dirty="0" smtClean="0"/>
              <a:t>AP name: AP name.</a:t>
            </a:r>
          </a:p>
          <a:p>
            <a:pPr lvl="1"/>
            <a:r>
              <a:rPr lang="en-US" dirty="0" err="1" smtClean="0"/>
              <a:t>RfID</a:t>
            </a:r>
            <a:r>
              <a:rPr lang="en-US" dirty="0" smtClean="0"/>
              <a:t>: Radio ID.</a:t>
            </a:r>
          </a:p>
          <a:p>
            <a:pPr lvl="1"/>
            <a:r>
              <a:rPr lang="en-US" dirty="0" smtClean="0"/>
              <a:t>WID: VAP ID.</a:t>
            </a:r>
          </a:p>
          <a:p>
            <a:pPr lvl="1"/>
            <a:r>
              <a:rPr lang="en-US" dirty="0" smtClean="0"/>
              <a:t>SSID: SSID name.</a:t>
            </a:r>
          </a:p>
          <a:p>
            <a:pPr lvl="1"/>
            <a:r>
              <a:rPr lang="en-US" dirty="0" smtClean="0"/>
              <a:t>BSSID: MAC address of a VAP.</a:t>
            </a:r>
          </a:p>
          <a:p>
            <a:pPr lvl="1"/>
            <a:r>
              <a:rPr lang="en-US" dirty="0" smtClean="0"/>
              <a:t>Status: Current status of a VAP.</a:t>
            </a:r>
          </a:p>
          <a:p>
            <a:pPr lvl="2"/>
            <a:r>
              <a:rPr lang="en-US" dirty="0" smtClean="0"/>
              <a:t>ON: The VAP service is enabled.</a:t>
            </a:r>
          </a:p>
          <a:p>
            <a:pPr lvl="2"/>
            <a:r>
              <a:rPr lang="en-US" dirty="0" smtClean="0"/>
              <a:t>OFF: The VAP service is disabled.</a:t>
            </a:r>
          </a:p>
          <a:p>
            <a:pPr lvl="1"/>
            <a:r>
              <a:rPr lang="en-US" dirty="0" err="1" smtClean="0"/>
              <a:t>Auth</a:t>
            </a:r>
            <a:r>
              <a:rPr lang="en-US" dirty="0" smtClean="0"/>
              <a:t> type: VAP authentication mode.</a:t>
            </a:r>
          </a:p>
          <a:p>
            <a:pPr lvl="1"/>
            <a:r>
              <a:rPr lang="en-US" dirty="0" smtClean="0"/>
              <a:t>STA: Number of STAs connected to a VAP.</a:t>
            </a:r>
            <a:endParaRPr 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343165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329362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61444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Wi-Fi 5 cannot meet the low service latency and high bandwidth requirements of 4K/8K video conferencing scenarios.</a:t>
            </a:r>
            <a:endParaRPr lang="en-US" altLang="zh-CN" smtClean="0">
              <a:sym typeface="Arial" panose="020B0604020202020204" pitchFamily="34" charset="0"/>
            </a:endParaRPr>
          </a:p>
          <a:p>
            <a:r>
              <a:rPr lang="en-US" smtClean="0"/>
              <a:t>Powered by Huawei SmartRadio intelligent application acceleration, Wi-Fi 6 achieves a latency of as low as 10 ms.</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9628364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Currently, the theoretical rate of all Wi-Fi 5 products (Wave 2) is 2.5 Gbit/s, and that of Wi-Fi 6 products is 9.6 Gbit/s. Therefore, Wi-Fi 6 increases the rate by four folds compared with Wi-Fi 5.</a:t>
            </a:r>
            <a:endParaRPr lang="en-US" altLang="zh-CN" smtClean="0"/>
          </a:p>
          <a:p>
            <a:pPr lvl="0"/>
            <a:r>
              <a:rPr lang="en-US" smtClean="0"/>
              <a:t>Wi-Fi 6 increases the number of concurrent users by four folds compared with Wi-Fi 5. In the actual test, at a per user bandwidth of 2 Mbit/s, the concurrent number of users supported by Wi-Fi 5 is 100, and that supported by Wi-Fi 6 is 400.</a:t>
            </a:r>
          </a:p>
          <a:p>
            <a:r>
              <a:rPr lang="en-US" smtClean="0"/>
              <a:t>The average latency supported by Wi-Fi 6 is about 20 ms (about 30 ms in Wi-Fi 5). Huawei SmartRadio intelligent application acceleration technology further reduces the service latency to as low as 10 ms.</a:t>
            </a:r>
            <a:endParaRPr lang="en-US" altLang="zh-CN" smtClean="0"/>
          </a:p>
          <a:p>
            <a:r>
              <a:rPr lang="en-US" smtClean="0"/>
              <a:t>TWT is not supported by Wi-Fi 5.</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1439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IEEE 802.11 standards are located on the lower two layers of the equivalent TCP/IP model.</a:t>
            </a:r>
          </a:p>
          <a:p>
            <a:pPr lvl="1"/>
            <a:r>
              <a:rPr lang="en-US" altLang="zh-CN" smtClean="0"/>
              <a:t>Data link layer: provides channel access, addressing, data frame check, error detection, and security mechanisms.</a:t>
            </a:r>
          </a:p>
          <a:p>
            <a:pPr lvl="1"/>
            <a:r>
              <a:rPr lang="en-US" altLang="zh-CN" smtClean="0"/>
              <a:t>Physical layer: transmits bit streams over an air interface, for example, specifying the frequency band.</a:t>
            </a:r>
          </a:p>
          <a:p>
            <a:r>
              <a:rPr lang="en-US" altLang="zh-CN" smtClean="0"/>
              <a:t>When created in 1999, the Wi-Fi Alliance was called the Wireless Ethernet Compatibility Alliance (WECA) at that time. In October 2002, the WECA was renamed Wi-Fi Alliance.</a:t>
            </a:r>
          </a:p>
          <a:p>
            <a:r>
              <a:rPr lang="en-US" altLang="zh-CN" smtClean="0"/>
              <a:t>The first version of IEEE 802.11 was released in 1997. Since then, more IEEE 802.11-based supplementary standards have been gradually defined. The most well-known standards that affect the evolution of Wi-Fi are 802.11b, 802.11a, 802.11g, 802.11n, and 802.11ac.</a:t>
            </a:r>
          </a:p>
          <a:p>
            <a:r>
              <a:rPr lang="en-US" altLang="zh-CN" smtClean="0"/>
              <a:t>When the IEEE 802.11ax standard is released, the Wi-Fi Alliance renames the new Wi-Fi specification to Wi-Fi 6, the mainstream IEEE 802.11ac to Wi-Fi 5, and IEEE 802.11n to Wi-Fi 4. The same naming convention applies to other generations.</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157217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Disadvantages of traditional network solutions:</a:t>
            </a:r>
            <a:endParaRPr lang="en-US" altLang="zh-CN" dirty="0" smtClean="0"/>
          </a:p>
          <a:p>
            <a:pPr lvl="1"/>
            <a:r>
              <a:rPr lang="en-US" dirty="0" smtClean="0"/>
              <a:t>Traditional network solutions have many network deployment problems, such as high deployment costs and O&amp;M difficulties. These problems are obvious in enterprises with many branches or geographically dispersed branches. </a:t>
            </a:r>
            <a:endParaRPr lang="en-US" altLang="zh-CN" dirty="0" smtClean="0"/>
          </a:p>
          <a:p>
            <a:r>
              <a:rPr lang="en-US" dirty="0" smtClean="0"/>
              <a:t>Cloud management architecture:</a:t>
            </a:r>
            <a:endParaRPr lang="en-US" altLang="zh-CN" dirty="0" smtClean="0"/>
          </a:p>
          <a:p>
            <a:pPr lvl="1"/>
            <a:r>
              <a:rPr lang="en-US" dirty="0" smtClean="0"/>
              <a:t>The cloud management architecture can solve the problems faced by traditional network solutions. The cloud management platform can manage and maintain devices in a centralized manner at any place, greatly reducing network deployment and O&amp;M costs.</a:t>
            </a:r>
            <a:endParaRPr lang="en-US" altLang="zh-CN" dirty="0" smtClean="0"/>
          </a:p>
          <a:p>
            <a:pPr lvl="1"/>
            <a:r>
              <a:rPr lang="en-US" dirty="0" smtClean="0"/>
              <a:t>After a cloud AP is deployed, the network administrator does not need to go to the site for cloud AP software commissioning. After power-on, the cloud AP automatically connects to the specified cloud management platform to load system files such as the configuration file, software package, and patch file. In this manner, the cloud AP can go online with zero touch configuration. The network administrator can deliver configurations to the cloud APs through the cloud management platform at anytime and anywhere, facilitating batch service configurations.</a:t>
            </a:r>
          </a:p>
          <a:p>
            <a:pPr lvl="1"/>
            <a:endParaRPr lang="en-US" altLang="zh-CN" dirty="0"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6069690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5609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dirty="0" smtClean="0"/>
              <a:t>Answer:</a:t>
            </a:r>
            <a:endParaRPr lang="en-US" altLang="zh-CN" dirty="0" smtClean="0"/>
          </a:p>
          <a:p>
            <a:pPr lvl="1"/>
            <a:r>
              <a:rPr lang="en-US" dirty="0" smtClean="0"/>
              <a:t>In-path networking advantages: Direct forwarding is often used on an in-path network. This networking mode simplifies the network architecture and applies to large-scale centralized WLANs.</a:t>
            </a:r>
          </a:p>
          <a:p>
            <a:pPr lvl="1"/>
            <a:r>
              <a:rPr lang="en-US" dirty="0" smtClean="0"/>
              <a:t>Off-path networking advantages: The off-path networking mode is commonly used. Wireless user service data does not need to be processed by an AC, eliminating the bandwidth bottleneck and facilitating the usage of existing security policies. Therefore, this networking mode is recommended.</a:t>
            </a:r>
          </a:p>
          <a:p>
            <a:pPr marL="228600" indent="-228600">
              <a:buFont typeface="+mj-lt"/>
              <a:buAutoNum type="arabicPeriod"/>
            </a:pPr>
            <a:r>
              <a:rPr lang="en-US" smtClean="0"/>
              <a:t>ABD</a:t>
            </a:r>
            <a:endParaRPr lang="en-US" altLang="zh-CN" dirty="0"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626266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93916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784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dirty="0" smtClean="0"/>
              <a:t>Phase 1: Initial Mobile Office Era — Wireless Networks as a Supplement to Wired Networks</a:t>
            </a:r>
            <a:endParaRPr lang="en-US" altLang="zh-CN" dirty="0" smtClean="0"/>
          </a:p>
          <a:p>
            <a:pPr lvl="1">
              <a:lnSpc>
                <a:spcPct val="114000"/>
              </a:lnSpc>
            </a:pPr>
            <a:r>
              <a:rPr lang="en-US" dirty="0" err="1" smtClean="0"/>
              <a:t>WaveLAN</a:t>
            </a:r>
            <a:r>
              <a:rPr lang="en-US" dirty="0" smtClean="0"/>
              <a:t> technology is considered as the prototype of enterprise WLAN. Early Wi-Fi technologies were mainly applied to </a:t>
            </a:r>
            <a:r>
              <a:rPr lang="en-US" dirty="0" err="1" smtClean="0"/>
              <a:t>IoT</a:t>
            </a:r>
            <a:r>
              <a:rPr lang="en-US" dirty="0" smtClean="0"/>
              <a:t> devices such as wireless cash registers. However, with the release of 802.11a/b/g standards, wireless connections have become increasingly advantageous. Enterprises and consumers are beginning to realize the potential of Wi-Fi technologies, and wireless hotspots are found to be deployed in cafeterias, airports, and hotels.</a:t>
            </a:r>
            <a:endParaRPr lang="en-US" altLang="zh-CN" dirty="0" smtClean="0"/>
          </a:p>
          <a:p>
            <a:pPr lvl="1">
              <a:lnSpc>
                <a:spcPct val="114000"/>
              </a:lnSpc>
            </a:pPr>
            <a:r>
              <a:rPr lang="en-US" dirty="0" smtClean="0"/>
              <a:t>The name Wi-Fi was also created during this period. It is the trademark of the Wi-Fi Alliance. The original goal of the alliance was to promote the formulation of the 802.11b standard as well as the compatibility certification of Wi-Fi products worldwide. With the evolution of standards and the popularization of standard-compliant products, people tend to equate Wi-Fi with the 802.11 standard.</a:t>
            </a:r>
            <a:endParaRPr lang="en-US" altLang="zh-CN" dirty="0" smtClean="0"/>
          </a:p>
          <a:p>
            <a:pPr lvl="1">
              <a:lnSpc>
                <a:spcPct val="114000"/>
              </a:lnSpc>
            </a:pPr>
            <a:r>
              <a:rPr lang="en-US" dirty="0" smtClean="0"/>
              <a:t>The 802.11 standard is one of many WLAN technologies, and yet it has become a mainstream standard in the industry. When a WLAN is mentioned, it usually is a WLAN using the Wi-Fi technology.</a:t>
            </a:r>
            <a:endParaRPr lang="en-US" altLang="zh-CN" dirty="0" smtClean="0"/>
          </a:p>
          <a:p>
            <a:pPr lvl="1">
              <a:lnSpc>
                <a:spcPct val="114000"/>
              </a:lnSpc>
            </a:pPr>
            <a:r>
              <a:rPr lang="en-US" dirty="0" smtClean="0"/>
              <a:t>The first phase of WLAN application eliminated the limitation of wired access, with the goal to enable devices to move around freely within a ce</a:t>
            </a:r>
            <a:r>
              <a:rPr lang="en-US" altLang="zh-CN" dirty="0" smtClean="0"/>
              <a:t>rta</a:t>
            </a:r>
            <a:r>
              <a:rPr lang="en-US" dirty="0" smtClean="0"/>
              <a:t>in range. That is, WLAN extends wired networks with the utilization of wireless networks. In this phase, WLANs do not have specific requirements on security, capacity, and roaming capabilities. APs are still single access points used for wireless coverage in single-point networking. Generally, an AP using a single access point architecture is called a Fat AP.</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286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03847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2421517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30.pn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2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29.pn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11.png"/><Relationship Id="rId4" Type="http://schemas.openxmlformats.org/officeDocument/2006/relationships/image" Target="../media/image27.png"/><Relationship Id="rId9" Type="http://schemas.openxmlformats.org/officeDocument/2006/relationships/image" Target="../media/image8.png"/></Relationships>
</file>

<file path=ppt/slides/_rels/slide5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7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9.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5.png"/><Relationship Id="rId7"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11.png"/><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image" Target="../media/image38.png"/></Relationships>
</file>

<file path=ppt/slides/_rels/slide8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2.png"/><Relationship Id="rId9" Type="http://schemas.openxmlformats.org/officeDocument/2006/relationships/image" Target="../media/image44.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endParaRPr lang="zh-CN" altLang="en-US"/>
          </a:p>
        </p:txBody>
      </p:sp>
      <p:sp>
        <p:nvSpPr>
          <p:cNvPr id="15" name="文本占位符 14"/>
          <p:cNvSpPr>
            <a:spLocks noGrp="1"/>
          </p:cNvSpPr>
          <p:nvPr>
            <p:ph type="body" sz="quarter" idx="18"/>
          </p:nvPr>
        </p:nvSpPr>
        <p:spPr/>
        <p:txBody>
          <a:bodyPr/>
          <a:lstStyle/>
          <a:p>
            <a:endParaRPr lang="zh-CN" altLang="en-US"/>
          </a:p>
        </p:txBody>
      </p:sp>
      <p:sp>
        <p:nvSpPr>
          <p:cNvPr id="9" name="文本占位符 8"/>
          <p:cNvSpPr>
            <a:spLocks noGrp="1"/>
          </p:cNvSpPr>
          <p:nvPr>
            <p:ph type="body" sz="quarter" idx="19"/>
          </p:nvPr>
        </p:nvSpPr>
        <p:spPr/>
        <p:txBody>
          <a:bodyPr/>
          <a:lstStyle/>
          <a:p>
            <a:r>
              <a:rPr lang="en-US" altLang="zh-CN" dirty="0" smtClean="0"/>
              <a:t>V5R2</a:t>
            </a:r>
            <a:endParaRPr lang="en-US" altLang="zh-CN" dirty="0"/>
          </a:p>
        </p:txBody>
      </p:sp>
      <p:sp>
        <p:nvSpPr>
          <p:cNvPr id="14" name="文本占位符 13"/>
          <p:cNvSpPr>
            <a:spLocks noGrp="1"/>
          </p:cNvSpPr>
          <p:nvPr>
            <p:ph type="body" sz="quarter" idx="20"/>
          </p:nvPr>
        </p:nvSpPr>
        <p:spPr/>
        <p:txBody>
          <a:bodyPr/>
          <a:lstStyle/>
          <a:p>
            <a:r>
              <a:rPr lang="en-US" altLang="zh-CN" dirty="0" smtClean="0"/>
              <a:t>V1R1</a:t>
            </a:r>
            <a:endParaRPr lang="en-US" altLang="zh-CN" dirty="0"/>
          </a:p>
        </p:txBody>
      </p:sp>
      <p:sp>
        <p:nvSpPr>
          <p:cNvPr id="3" name="文本占位符 2"/>
          <p:cNvSpPr>
            <a:spLocks noGrp="1"/>
          </p:cNvSpPr>
          <p:nvPr>
            <p:ph type="body" sz="quarter" idx="13"/>
          </p:nvPr>
        </p:nvSpPr>
        <p:spPr/>
        <p:txBody>
          <a:bodyPr/>
          <a:lstStyle/>
          <a:p>
            <a:r>
              <a:rPr lang="en-US" smtClean="0"/>
              <a:t>Lu Yueyue/lwx445705</a:t>
            </a:r>
            <a:endParaRPr lang="en-US" altLang="zh-CN" dirty="0"/>
          </a:p>
        </p:txBody>
      </p:sp>
      <p:sp>
        <p:nvSpPr>
          <p:cNvPr id="4" name="文本占位符 3"/>
          <p:cNvSpPr>
            <a:spLocks noGrp="1"/>
          </p:cNvSpPr>
          <p:nvPr>
            <p:ph type="body" sz="quarter" idx="14"/>
          </p:nvPr>
        </p:nvSpPr>
        <p:spPr/>
        <p:txBody>
          <a:bodyPr/>
          <a:lstStyle/>
          <a:p>
            <a:r>
              <a:rPr lang="en-US" smtClean="0"/>
              <a:t>2019-12</a:t>
            </a:r>
            <a:endParaRPr lang="en-US" altLang="zh-CN" dirty="0"/>
          </a:p>
        </p:txBody>
      </p:sp>
      <p:sp>
        <p:nvSpPr>
          <p:cNvPr id="36" name="文本占位符 5"/>
          <p:cNvSpPr>
            <a:spLocks noGrp="1"/>
          </p:cNvSpPr>
          <p:nvPr>
            <p:ph type="body" sz="quarter" idx="15"/>
          </p:nvPr>
        </p:nvSpPr>
        <p:spPr/>
        <p:txBody>
          <a:bodyPr/>
          <a:lstStyle/>
          <a:p>
            <a:r>
              <a:rPr lang="en-US" smtClean="0"/>
              <a:t>New</a:t>
            </a:r>
            <a:endParaRPr lang="en-US" dirty="0"/>
          </a:p>
        </p:txBody>
      </p:sp>
      <p:sp>
        <p:nvSpPr>
          <p:cNvPr id="12" name="文本占位符 11"/>
          <p:cNvSpPr>
            <a:spLocks noGrp="1"/>
          </p:cNvSpPr>
          <p:nvPr>
            <p:ph type="body" sz="quarter" idx="16"/>
          </p:nvPr>
        </p:nvSpPr>
        <p:spPr/>
        <p:txBody>
          <a:bodyPr/>
          <a:lstStyle/>
          <a:p>
            <a:endParaRPr lang="zh-CN" altLang="en-US"/>
          </a:p>
        </p:txBody>
      </p:sp>
      <p:sp>
        <p:nvSpPr>
          <p:cNvPr id="16" name="文本占位符 15"/>
          <p:cNvSpPr>
            <a:spLocks noGrp="1"/>
          </p:cNvSpPr>
          <p:nvPr>
            <p:ph type="body" sz="quarter" idx="21"/>
          </p:nvPr>
        </p:nvSpPr>
        <p:spPr/>
        <p:txBody>
          <a:bodyPr/>
          <a:lstStyle/>
          <a:p>
            <a:endParaRPr lang="zh-CN" altLang="en-US"/>
          </a:p>
        </p:txBody>
      </p:sp>
      <p:sp>
        <p:nvSpPr>
          <p:cNvPr id="17" name="文本占位符 16"/>
          <p:cNvSpPr>
            <a:spLocks noGrp="1"/>
          </p:cNvSpPr>
          <p:nvPr>
            <p:ph type="body" sz="quarter" idx="22"/>
          </p:nvPr>
        </p:nvSpPr>
        <p:spPr/>
        <p:txBody>
          <a:bodyPr/>
          <a:lstStyle/>
          <a:p>
            <a:endParaRPr lang="zh-CN" altLang="en-US"/>
          </a:p>
        </p:txBody>
      </p:sp>
      <p:sp>
        <p:nvSpPr>
          <p:cNvPr id="18" name="文本占位符 17"/>
          <p:cNvSpPr>
            <a:spLocks noGrp="1"/>
          </p:cNvSpPr>
          <p:nvPr>
            <p:ph type="body" sz="quarter" idx="23"/>
          </p:nvPr>
        </p:nvSpPr>
        <p:spPr/>
        <p:txBody>
          <a:bodyPr/>
          <a:lstStyle/>
          <a:p>
            <a:endParaRPr lang="zh-CN" altLang="en-US"/>
          </a:p>
        </p:txBody>
      </p:sp>
      <p:sp>
        <p:nvSpPr>
          <p:cNvPr id="19" name="文本占位符 18"/>
          <p:cNvSpPr>
            <a:spLocks noGrp="1"/>
          </p:cNvSpPr>
          <p:nvPr>
            <p:ph type="body" sz="quarter" idx="24"/>
          </p:nvPr>
        </p:nvSpPr>
        <p:spPr/>
        <p:txBody>
          <a:bodyPr/>
          <a:lstStyle/>
          <a:p>
            <a:endParaRPr lang="zh-CN" altLang="en-US"/>
          </a:p>
        </p:txBody>
      </p:sp>
      <p:sp>
        <p:nvSpPr>
          <p:cNvPr id="20" name="文本占位符 19"/>
          <p:cNvSpPr>
            <a:spLocks noGrp="1"/>
          </p:cNvSpPr>
          <p:nvPr>
            <p:ph type="body" sz="quarter" idx="25"/>
          </p:nvPr>
        </p:nvSpPr>
        <p:spPr/>
        <p:txBody>
          <a:bodyPr/>
          <a:lstStyle/>
          <a:p>
            <a:endParaRPr lang="zh-CN" altLang="en-US"/>
          </a:p>
        </p:txBody>
      </p:sp>
      <p:sp>
        <p:nvSpPr>
          <p:cNvPr id="21" name="文本占位符 20"/>
          <p:cNvSpPr>
            <a:spLocks noGrp="1"/>
          </p:cNvSpPr>
          <p:nvPr>
            <p:ph type="body" sz="quarter" idx="26"/>
          </p:nvPr>
        </p:nvSpPr>
        <p:spPr/>
        <p:txBody>
          <a:bodyPr/>
          <a:lstStyle/>
          <a:p>
            <a:endParaRPr lang="zh-CN" altLang="en-US"/>
          </a:p>
        </p:txBody>
      </p:sp>
      <p:sp>
        <p:nvSpPr>
          <p:cNvPr id="22" name="文本占位符 21"/>
          <p:cNvSpPr>
            <a:spLocks noGrp="1"/>
          </p:cNvSpPr>
          <p:nvPr>
            <p:ph type="body" sz="quarter" idx="27"/>
          </p:nvPr>
        </p:nvSpPr>
        <p:spPr/>
        <p:txBody>
          <a:bodyPr/>
          <a:lstStyle/>
          <a:p>
            <a:endParaRPr lang="zh-CN" altLang="en-US"/>
          </a:p>
        </p:txBody>
      </p:sp>
      <p:sp>
        <p:nvSpPr>
          <p:cNvPr id="23" name="文本占位符 22"/>
          <p:cNvSpPr>
            <a:spLocks noGrp="1"/>
          </p:cNvSpPr>
          <p:nvPr>
            <p:ph type="body" sz="quarter" idx="28"/>
          </p:nvPr>
        </p:nvSpPr>
        <p:spPr/>
        <p:txBody>
          <a:bodyPr/>
          <a:lstStyle/>
          <a:p>
            <a:endParaRPr lang="zh-CN" altLang="en-US"/>
          </a:p>
        </p:txBody>
      </p:sp>
      <p:sp>
        <p:nvSpPr>
          <p:cNvPr id="24" name="文本占位符 23"/>
          <p:cNvSpPr>
            <a:spLocks noGrp="1"/>
          </p:cNvSpPr>
          <p:nvPr>
            <p:ph type="body" sz="quarter" idx="29"/>
          </p:nvPr>
        </p:nvSpPr>
        <p:spPr/>
        <p:txBody>
          <a:bodyPr/>
          <a:lstStyle/>
          <a:p>
            <a:endParaRPr lang="zh-CN" altLang="en-US"/>
          </a:p>
        </p:txBody>
      </p:sp>
      <p:sp>
        <p:nvSpPr>
          <p:cNvPr id="25" name="文本占位符 24"/>
          <p:cNvSpPr>
            <a:spLocks noGrp="1"/>
          </p:cNvSpPr>
          <p:nvPr>
            <p:ph type="body" sz="quarter" idx="30"/>
          </p:nvPr>
        </p:nvSpPr>
        <p:spPr/>
        <p:txBody>
          <a:bodyPr/>
          <a:lstStyle/>
          <a:p>
            <a:endParaRPr lang="zh-CN" altLang="en-US"/>
          </a:p>
        </p:txBody>
      </p:sp>
      <p:sp>
        <p:nvSpPr>
          <p:cNvPr id="26" name="文本占位符 25"/>
          <p:cNvSpPr>
            <a:spLocks noGrp="1"/>
          </p:cNvSpPr>
          <p:nvPr>
            <p:ph type="body" sz="quarter" idx="31"/>
          </p:nvPr>
        </p:nvSpPr>
        <p:spPr/>
        <p:txBody>
          <a:bodyPr/>
          <a:lstStyle/>
          <a:p>
            <a:endParaRPr lang="zh-CN" altLang="en-US"/>
          </a:p>
        </p:txBody>
      </p:sp>
      <p:sp>
        <p:nvSpPr>
          <p:cNvPr id="27" name="文本占位符 26"/>
          <p:cNvSpPr>
            <a:spLocks noGrp="1"/>
          </p:cNvSpPr>
          <p:nvPr>
            <p:ph type="body" sz="quarter" idx="32"/>
          </p:nvPr>
        </p:nvSpPr>
        <p:spPr/>
        <p:txBody>
          <a:bodyPr/>
          <a:lstStyle/>
          <a:p>
            <a:endParaRPr lang="zh-CN" altLang="en-US"/>
          </a:p>
        </p:txBody>
      </p:sp>
      <p:sp>
        <p:nvSpPr>
          <p:cNvPr id="28" name="文本占位符 27"/>
          <p:cNvSpPr>
            <a:spLocks noGrp="1"/>
          </p:cNvSpPr>
          <p:nvPr>
            <p:ph type="body" sz="quarter" idx="33"/>
          </p:nvPr>
        </p:nvSpPr>
        <p:spPr/>
        <p:txBody>
          <a:bodyPr/>
          <a:lstStyle/>
          <a:p>
            <a:endParaRPr lang="zh-CN" altLang="en-US"/>
          </a:p>
        </p:txBody>
      </p:sp>
      <p:sp>
        <p:nvSpPr>
          <p:cNvPr id="29" name="文本占位符 28"/>
          <p:cNvSpPr>
            <a:spLocks noGrp="1"/>
          </p:cNvSpPr>
          <p:nvPr>
            <p:ph type="body" sz="quarter" idx="34"/>
          </p:nvPr>
        </p:nvSpPr>
        <p:spPr/>
        <p:txBody>
          <a:bodyPr/>
          <a:lstStyle/>
          <a:p>
            <a:endParaRPr lang="zh-CN" altLang="en-US"/>
          </a:p>
        </p:txBody>
      </p:sp>
      <p:sp>
        <p:nvSpPr>
          <p:cNvPr id="30" name="文本占位符 29"/>
          <p:cNvSpPr>
            <a:spLocks noGrp="1"/>
          </p:cNvSpPr>
          <p:nvPr>
            <p:ph type="body" sz="quarter" idx="35"/>
          </p:nvPr>
        </p:nvSpPr>
        <p:spPr/>
        <p:txBody>
          <a:bodyPr/>
          <a:lstStyle/>
          <a:p>
            <a:endParaRPr lang="zh-CN" altLang="en-US"/>
          </a:p>
        </p:txBody>
      </p:sp>
      <p:sp>
        <p:nvSpPr>
          <p:cNvPr id="31" name="文本占位符 30"/>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559473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18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solidFill>
                  <a:schemeClr val="bg1">
                    <a:lumMod val="50000"/>
                  </a:schemeClr>
                </a:solidFill>
                <a:latin typeface="Huawei Sans" panose="020C0503030203020204" pitchFamily="34" charset="0"/>
              </a:rPr>
              <a:t>WLAN Overview</a:t>
            </a:r>
            <a:endParaRPr lang="en-US" altLang="zh-CN" dirty="0" smtClean="0">
              <a:solidFill>
                <a:schemeClr val="bg1">
                  <a:lumMod val="50000"/>
                </a:schemeClr>
              </a:solidFill>
              <a:latin typeface="Huawei Sans" panose="020C0503030203020204" pitchFamily="34" charset="0"/>
            </a:endParaRPr>
          </a:p>
          <a:p>
            <a:r>
              <a:rPr lang="en-US" b="1" dirty="0" smtClean="0">
                <a:latin typeface="Huawei Sans" panose="020C0503030203020204" pitchFamily="34" charset="0"/>
              </a:rPr>
              <a:t>Basic Concepts of WLAN</a:t>
            </a:r>
            <a:endParaRPr lang="en-US" altLang="zh-CN" b="1" dirty="0" smtClean="0">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Fundamentals</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Configuration Implementation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Next-Generation WLAN Solutions</a:t>
            </a:r>
          </a:p>
          <a:p>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378520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 Devices</a:t>
            </a:r>
            <a:endParaRPr lang="zh-CN" altLang="en-US" dirty="0"/>
          </a:p>
        </p:txBody>
      </p:sp>
      <p:sp>
        <p:nvSpPr>
          <p:cNvPr id="3" name="五边形 2"/>
          <p:cNvSpPr/>
          <p:nvPr/>
        </p:nvSpPr>
        <p:spPr bwMode="auto">
          <a:xfrm>
            <a:off x="9152668"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dirty="0" smtClean="0">
                <a:solidFill>
                  <a:srgbClr val="FFFFFF"/>
                </a:solidFill>
                <a:latin typeface="Huawei Sans" panose="020C0503030203020204" pitchFamily="34" charset="0"/>
              </a:rPr>
              <a:t>Basic Concepts</a:t>
            </a:r>
            <a:endParaRPr lang="en-US" sz="800" b="1" dirty="0">
              <a:solidFill>
                <a:srgbClr val="FFFFFF"/>
              </a:solidFill>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pic>
        <p:nvPicPr>
          <p:cNvPr id="6" name="图片 5"/>
          <p:cNvPicPr>
            <a:picLocks noChangeAspect="1"/>
          </p:cNvPicPr>
          <p:nvPr/>
        </p:nvPicPr>
        <p:blipFill rotWithShape="1">
          <a:blip r:embed="rId3"/>
          <a:srcRect l="4712" r="3035" b="13601"/>
          <a:stretch/>
        </p:blipFill>
        <p:spPr>
          <a:xfrm>
            <a:off x="3091128" y="1918776"/>
            <a:ext cx="4065563" cy="796131"/>
          </a:xfrm>
          <a:prstGeom prst="rect">
            <a:avLst/>
          </a:prstGeom>
        </p:spPr>
      </p:pic>
      <p:sp>
        <p:nvSpPr>
          <p:cNvPr id="7" name="Text Box 9"/>
          <p:cNvSpPr txBox="1">
            <a:spLocks noChangeArrowheads="1"/>
          </p:cNvSpPr>
          <p:nvPr/>
        </p:nvSpPr>
        <p:spPr bwMode="auto">
          <a:xfrm>
            <a:off x="753424" y="4276037"/>
            <a:ext cx="1899265" cy="307777"/>
          </a:xfrm>
          <a:prstGeom prst="rect">
            <a:avLst/>
          </a:prstGeom>
          <a:noFill/>
          <a:ln w="9525">
            <a:noFill/>
            <a:miter lim="800000"/>
            <a:headEnd/>
            <a:tailEnd/>
          </a:ln>
        </p:spPr>
        <p:txBody>
          <a:bodyPr wrap="square">
            <a:spAutoFit/>
          </a:bodyPr>
          <a:lstStyle/>
          <a:p>
            <a:pPr algn="ctr">
              <a:spcBef>
                <a:spcPct val="50000"/>
              </a:spcBef>
            </a:pPr>
            <a:r>
              <a:rPr lang="en-US" altLang="zh-CN" sz="1400" b="1" dirty="0" smtClean="0">
                <a:solidFill>
                  <a:schemeClr val="tx1"/>
                </a:solidFill>
              </a:rPr>
              <a:t>Wireless</a:t>
            </a:r>
            <a:r>
              <a:rPr lang="zh-CN" altLang="en-US" sz="1400" b="1" dirty="0" smtClean="0"/>
              <a:t> </a:t>
            </a:r>
            <a:r>
              <a:rPr lang="en-US" altLang="zh-CN" sz="1400" b="1" dirty="0" smtClean="0"/>
              <a:t>Router</a:t>
            </a:r>
            <a:endParaRPr lang="zh-CN" altLang="en-US" sz="1400" b="1" dirty="0">
              <a:solidFill>
                <a:schemeClr val="tx1"/>
              </a:solidFill>
            </a:endParaRPr>
          </a:p>
        </p:txBody>
      </p:sp>
      <p:sp>
        <p:nvSpPr>
          <p:cNvPr id="8" name="Text Box 9"/>
          <p:cNvSpPr txBox="1">
            <a:spLocks noChangeArrowheads="1"/>
          </p:cNvSpPr>
          <p:nvPr/>
        </p:nvSpPr>
        <p:spPr bwMode="auto">
          <a:xfrm>
            <a:off x="4325196" y="1501722"/>
            <a:ext cx="1532614" cy="338554"/>
          </a:xfrm>
          <a:prstGeom prst="rect">
            <a:avLst/>
          </a:prstGeom>
          <a:noFill/>
          <a:ln w="9525">
            <a:noFill/>
            <a:miter lim="800000"/>
            <a:headEnd/>
            <a:tailEnd/>
          </a:ln>
        </p:spPr>
        <p:txBody>
          <a:bodyPr wrap="square">
            <a:spAutoFit/>
          </a:bodyPr>
          <a:lstStyle/>
          <a:p>
            <a:pPr algn="ctr">
              <a:spcBef>
                <a:spcPct val="50000"/>
              </a:spcBef>
            </a:pPr>
            <a:r>
              <a:rPr lang="en-US" altLang="zh-CN" sz="1600" b="1" dirty="0" err="1" smtClean="0">
                <a:solidFill>
                  <a:schemeClr val="tx1"/>
                </a:solidFill>
              </a:rPr>
              <a:t>PoE</a:t>
            </a:r>
            <a:r>
              <a:rPr lang="zh-CN" altLang="en-US" sz="1600" b="1" dirty="0"/>
              <a:t> </a:t>
            </a:r>
            <a:r>
              <a:rPr lang="en-US" altLang="zh-CN" sz="1600" b="1" dirty="0" smtClean="0"/>
              <a:t>Switch</a:t>
            </a:r>
            <a:endParaRPr lang="zh-CN" altLang="en-US" sz="1600" b="1" dirty="0">
              <a:solidFill>
                <a:schemeClr val="tx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82" y="2670566"/>
            <a:ext cx="1800225" cy="1533525"/>
          </a:xfrm>
          <a:prstGeom prst="rect">
            <a:avLst/>
          </a:prstGeom>
        </p:spPr>
      </p:pic>
      <p:sp>
        <p:nvSpPr>
          <p:cNvPr id="10" name="Text Box 9"/>
          <p:cNvSpPr txBox="1">
            <a:spLocks noChangeArrowheads="1"/>
          </p:cNvSpPr>
          <p:nvPr/>
        </p:nvSpPr>
        <p:spPr bwMode="auto">
          <a:xfrm>
            <a:off x="3151546" y="5980349"/>
            <a:ext cx="3818745" cy="361637"/>
          </a:xfrm>
          <a:prstGeom prst="rect">
            <a:avLst/>
          </a:prstGeom>
          <a:noFill/>
          <a:ln w="9525">
            <a:noFill/>
            <a:miter lim="800000"/>
            <a:headEnd/>
            <a:tailEnd/>
          </a:ln>
        </p:spPr>
        <p:txBody>
          <a:bodyPr wrap="square">
            <a:spAutoFit/>
          </a:bodyPr>
          <a:lstStyle/>
          <a:p>
            <a:pPr algn="ctr">
              <a:lnSpc>
                <a:spcPct val="125000"/>
              </a:lnSpc>
            </a:pPr>
            <a:r>
              <a:rPr lang="en-US" altLang="zh-CN" sz="1400" b="1" dirty="0" smtClean="0">
                <a:solidFill>
                  <a:schemeClr val="tx1"/>
                </a:solidFill>
              </a:rPr>
              <a:t>AP (Access Point)</a:t>
            </a:r>
            <a:endParaRPr lang="zh-CN" altLang="en-US" sz="1400" b="1" dirty="0">
              <a:solidFill>
                <a:schemeClr val="tx1"/>
              </a:solidFill>
            </a:endParaRPr>
          </a:p>
        </p:txBody>
      </p:sp>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l="13724" t="37458" r="14095" b="43148"/>
          <a:stretch/>
        </p:blipFill>
        <p:spPr>
          <a:xfrm>
            <a:off x="7695525" y="4065369"/>
            <a:ext cx="3945351" cy="795892"/>
          </a:xfrm>
          <a:prstGeom prst="rect">
            <a:avLst/>
          </a:prstGeom>
        </p:spPr>
      </p:pic>
      <p:sp>
        <p:nvSpPr>
          <p:cNvPr id="12" name="Text Box 9"/>
          <p:cNvSpPr txBox="1">
            <a:spLocks noChangeArrowheads="1"/>
          </p:cNvSpPr>
          <p:nvPr/>
        </p:nvSpPr>
        <p:spPr bwMode="auto">
          <a:xfrm>
            <a:off x="8545202" y="4890276"/>
            <a:ext cx="2115031" cy="361637"/>
          </a:xfrm>
          <a:prstGeom prst="rect">
            <a:avLst/>
          </a:prstGeom>
          <a:noFill/>
          <a:ln w="9525">
            <a:noFill/>
            <a:miter lim="800000"/>
            <a:headEnd/>
            <a:tailEnd/>
          </a:ln>
        </p:spPr>
        <p:txBody>
          <a:bodyPr wrap="square">
            <a:spAutoFit/>
          </a:bodyPr>
          <a:lstStyle>
            <a:defPPr>
              <a:defRPr lang="en-US"/>
            </a:defPPr>
            <a:lvl1pPr algn="ctr">
              <a:lnSpc>
                <a:spcPct val="125000"/>
              </a:lnSpc>
              <a:defRPr sz="1400"/>
            </a:lvl1pPr>
          </a:lstStyle>
          <a:p>
            <a:r>
              <a:rPr lang="en-US" altLang="zh-CN" b="1" dirty="0" smtClean="0"/>
              <a:t>AC (Access Controller)</a:t>
            </a:r>
            <a:endParaRPr lang="zh-CN" altLang="en-US" b="1" dirty="0"/>
          </a:p>
        </p:txBody>
      </p:sp>
      <p:cxnSp>
        <p:nvCxnSpPr>
          <p:cNvPr id="13" name="直接连接符 12">
            <a:extLst>
              <a:ext uri="{FF2B5EF4-FFF2-40B4-BE49-F238E27FC236}">
                <a16:creationId xmlns="" xmlns:a16="http://schemas.microsoft.com/office/drawing/2014/main" id="{B11FE33E-7C81-4C36-B3D1-91A81128B8CB}"/>
              </a:ext>
            </a:extLst>
          </p:cNvPr>
          <p:cNvCxnSpPr>
            <a:cxnSpLocks/>
          </p:cNvCxnSpPr>
          <p:nvPr/>
        </p:nvCxnSpPr>
        <p:spPr>
          <a:xfrm flipH="1">
            <a:off x="2846290" y="1467293"/>
            <a:ext cx="0" cy="4680000"/>
          </a:xfrm>
          <a:prstGeom prst="line">
            <a:avLst/>
          </a:prstGeom>
          <a:ln w="3175" cap="rnd">
            <a:solidFill>
              <a:schemeClr val="bg1">
                <a:lumMod val="6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8455573" y="1650882"/>
            <a:ext cx="2078142" cy="1181663"/>
            <a:chOff x="7902985" y="5099558"/>
            <a:chExt cx="2078142" cy="1181663"/>
          </a:xfrm>
        </p:grpSpPr>
        <p:sp>
          <p:nvSpPr>
            <p:cNvPr id="15" name="Freeform 159"/>
            <p:cNvSpPr/>
            <p:nvPr/>
          </p:nvSpPr>
          <p:spPr>
            <a:xfrm flipH="1">
              <a:off x="7902985" y="5099558"/>
              <a:ext cx="2078142" cy="118166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 Box 9"/>
            <p:cNvSpPr txBox="1">
              <a:spLocks noChangeArrowheads="1"/>
            </p:cNvSpPr>
            <p:nvPr/>
          </p:nvSpPr>
          <p:spPr bwMode="auto">
            <a:xfrm>
              <a:off x="8193914" y="5637050"/>
              <a:ext cx="1532614" cy="338554"/>
            </a:xfrm>
            <a:prstGeom prst="rect">
              <a:avLst/>
            </a:prstGeom>
            <a:noFill/>
            <a:ln w="9525">
              <a:noFill/>
              <a:miter lim="800000"/>
              <a:headEnd/>
              <a:tailEnd/>
            </a:ln>
          </p:spPr>
          <p:txBody>
            <a:bodyPr wrap="square">
              <a:spAutoFit/>
            </a:bodyPr>
            <a:lstStyle/>
            <a:p>
              <a:pPr algn="ctr">
                <a:spcBef>
                  <a:spcPct val="50000"/>
                </a:spcBef>
              </a:pPr>
              <a:r>
                <a:rPr lang="en-US" altLang="zh-CN" sz="1600" b="1" dirty="0">
                  <a:solidFill>
                    <a:schemeClr val="tx1"/>
                  </a:solidFill>
                </a:rPr>
                <a:t>Network</a:t>
              </a:r>
              <a:endParaRPr lang="zh-CN" altLang="en-US" sz="1600" b="1" dirty="0">
                <a:solidFill>
                  <a:schemeClr val="tx1"/>
                </a:solidFill>
              </a:endParaRPr>
            </a:p>
          </p:txBody>
        </p:sp>
      </p:grpSp>
      <p:sp>
        <p:nvSpPr>
          <p:cNvPr id="17" name="plug_159049"/>
          <p:cNvSpPr>
            <a:spLocks noChangeAspect="1"/>
          </p:cNvSpPr>
          <p:nvPr/>
        </p:nvSpPr>
        <p:spPr bwMode="auto">
          <a:xfrm>
            <a:off x="6861798" y="4711583"/>
            <a:ext cx="364209" cy="357386"/>
          </a:xfrm>
          <a:custGeom>
            <a:avLst/>
            <a:gdLst>
              <a:gd name="T0" fmla="*/ 6531 w 6531"/>
              <a:gd name="T1" fmla="*/ 3683 h 6419"/>
              <a:gd name="T2" fmla="*/ 6195 w 6531"/>
              <a:gd name="T3" fmla="*/ 3347 h 6419"/>
              <a:gd name="T4" fmla="*/ 5207 w 6531"/>
              <a:gd name="T5" fmla="*/ 3347 h 6419"/>
              <a:gd name="T6" fmla="*/ 3704 w 6531"/>
              <a:gd name="T7" fmla="*/ 4843 h 6419"/>
              <a:gd name="T8" fmla="*/ 2971 w 6531"/>
              <a:gd name="T9" fmla="*/ 5709 h 6419"/>
              <a:gd name="T10" fmla="*/ 2021 w 6531"/>
              <a:gd name="T11" fmla="*/ 4875 h 6419"/>
              <a:gd name="T12" fmla="*/ 2021 w 6531"/>
              <a:gd name="T13" fmla="*/ 4123 h 6419"/>
              <a:gd name="T14" fmla="*/ 3368 w 6531"/>
              <a:gd name="T15" fmla="*/ 2473 h 6419"/>
              <a:gd name="T16" fmla="*/ 3368 w 6531"/>
              <a:gd name="T17" fmla="*/ 1620 h 6419"/>
              <a:gd name="T18" fmla="*/ 3149 w 6531"/>
              <a:gd name="T19" fmla="*/ 1401 h 6419"/>
              <a:gd name="T20" fmla="*/ 2732 w 6531"/>
              <a:gd name="T21" fmla="*/ 1401 h 6419"/>
              <a:gd name="T22" fmla="*/ 2732 w 6531"/>
              <a:gd name="T23" fmla="*/ 347 h 6419"/>
              <a:gd name="T24" fmla="*/ 2448 w 6531"/>
              <a:gd name="T25" fmla="*/ 19 h 6419"/>
              <a:gd name="T26" fmla="*/ 2101 w 6531"/>
              <a:gd name="T27" fmla="*/ 333 h 6419"/>
              <a:gd name="T28" fmla="*/ 2101 w 6531"/>
              <a:gd name="T29" fmla="*/ 1401 h 6419"/>
              <a:gd name="T30" fmla="*/ 1269 w 6531"/>
              <a:gd name="T31" fmla="*/ 1401 h 6419"/>
              <a:gd name="T32" fmla="*/ 1269 w 6531"/>
              <a:gd name="T33" fmla="*/ 347 h 6419"/>
              <a:gd name="T34" fmla="*/ 984 w 6531"/>
              <a:gd name="T35" fmla="*/ 19 h 6419"/>
              <a:gd name="T36" fmla="*/ 637 w 6531"/>
              <a:gd name="T37" fmla="*/ 333 h 6419"/>
              <a:gd name="T38" fmla="*/ 637 w 6531"/>
              <a:gd name="T39" fmla="*/ 1401 h 6419"/>
              <a:gd name="T40" fmla="*/ 219 w 6531"/>
              <a:gd name="T41" fmla="*/ 1401 h 6419"/>
              <a:gd name="T42" fmla="*/ 0 w 6531"/>
              <a:gd name="T43" fmla="*/ 1620 h 6419"/>
              <a:gd name="T44" fmla="*/ 0 w 6531"/>
              <a:gd name="T45" fmla="*/ 2473 h 6419"/>
              <a:gd name="T46" fmla="*/ 1347 w 6531"/>
              <a:gd name="T47" fmla="*/ 4123 h 6419"/>
              <a:gd name="T48" fmla="*/ 1347 w 6531"/>
              <a:gd name="T49" fmla="*/ 4836 h 6419"/>
              <a:gd name="T50" fmla="*/ 2803 w 6531"/>
              <a:gd name="T51" fmla="*/ 6387 h 6419"/>
              <a:gd name="T52" fmla="*/ 4376 w 6531"/>
              <a:gd name="T53" fmla="*/ 4873 h 6419"/>
              <a:gd name="T54" fmla="*/ 4376 w 6531"/>
              <a:gd name="T55" fmla="*/ 4861 h 6419"/>
              <a:gd name="T56" fmla="*/ 5217 w 6531"/>
              <a:gd name="T57" fmla="*/ 4020 h 6419"/>
              <a:gd name="T58" fmla="*/ 6193 w 6531"/>
              <a:gd name="T59" fmla="*/ 4020 h 6419"/>
              <a:gd name="T60" fmla="*/ 6531 w 6531"/>
              <a:gd name="T61" fmla="*/ 3683 h 6419"/>
              <a:gd name="T62" fmla="*/ 6531 w 6531"/>
              <a:gd name="T63" fmla="*/ 3683 h 6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31" h="6419">
                <a:moveTo>
                  <a:pt x="6531" y="3683"/>
                </a:moveTo>
                <a:cubicBezTo>
                  <a:pt x="6531" y="3497"/>
                  <a:pt x="6380" y="3347"/>
                  <a:pt x="6195" y="3347"/>
                </a:cubicBezTo>
                <a:lnTo>
                  <a:pt x="5207" y="3347"/>
                </a:lnTo>
                <a:cubicBezTo>
                  <a:pt x="4379" y="3347"/>
                  <a:pt x="3708" y="4016"/>
                  <a:pt x="3704" y="4843"/>
                </a:cubicBezTo>
                <a:cubicBezTo>
                  <a:pt x="3703" y="5273"/>
                  <a:pt x="3397" y="5656"/>
                  <a:pt x="2971" y="5709"/>
                </a:cubicBezTo>
                <a:cubicBezTo>
                  <a:pt x="2459" y="5773"/>
                  <a:pt x="2021" y="5373"/>
                  <a:pt x="2021" y="4875"/>
                </a:cubicBezTo>
                <a:lnTo>
                  <a:pt x="2021" y="4123"/>
                </a:lnTo>
                <a:cubicBezTo>
                  <a:pt x="2789" y="3967"/>
                  <a:pt x="3368" y="3288"/>
                  <a:pt x="3368" y="2473"/>
                </a:cubicBezTo>
                <a:lnTo>
                  <a:pt x="3368" y="1620"/>
                </a:lnTo>
                <a:cubicBezTo>
                  <a:pt x="3368" y="1499"/>
                  <a:pt x="3271" y="1401"/>
                  <a:pt x="3149" y="1401"/>
                </a:cubicBezTo>
                <a:lnTo>
                  <a:pt x="2732" y="1401"/>
                </a:lnTo>
                <a:lnTo>
                  <a:pt x="2732" y="347"/>
                </a:lnTo>
                <a:cubicBezTo>
                  <a:pt x="2732" y="181"/>
                  <a:pt x="2612" y="35"/>
                  <a:pt x="2448" y="19"/>
                </a:cubicBezTo>
                <a:cubicBezTo>
                  <a:pt x="2260" y="0"/>
                  <a:pt x="2101" y="148"/>
                  <a:pt x="2101" y="333"/>
                </a:cubicBezTo>
                <a:lnTo>
                  <a:pt x="2101" y="1401"/>
                </a:lnTo>
                <a:lnTo>
                  <a:pt x="1269" y="1401"/>
                </a:lnTo>
                <a:lnTo>
                  <a:pt x="1269" y="347"/>
                </a:lnTo>
                <a:cubicBezTo>
                  <a:pt x="1269" y="181"/>
                  <a:pt x="1149" y="35"/>
                  <a:pt x="984" y="19"/>
                </a:cubicBezTo>
                <a:cubicBezTo>
                  <a:pt x="796" y="1"/>
                  <a:pt x="637" y="148"/>
                  <a:pt x="637" y="333"/>
                </a:cubicBezTo>
                <a:lnTo>
                  <a:pt x="637" y="1401"/>
                </a:lnTo>
                <a:lnTo>
                  <a:pt x="219" y="1401"/>
                </a:lnTo>
                <a:cubicBezTo>
                  <a:pt x="97" y="1401"/>
                  <a:pt x="0" y="1499"/>
                  <a:pt x="0" y="1620"/>
                </a:cubicBezTo>
                <a:lnTo>
                  <a:pt x="0" y="2473"/>
                </a:lnTo>
                <a:cubicBezTo>
                  <a:pt x="0" y="3288"/>
                  <a:pt x="579" y="3967"/>
                  <a:pt x="1347" y="4123"/>
                </a:cubicBezTo>
                <a:lnTo>
                  <a:pt x="1347" y="4836"/>
                </a:lnTo>
                <a:cubicBezTo>
                  <a:pt x="1347" y="5656"/>
                  <a:pt x="1983" y="6356"/>
                  <a:pt x="2803" y="6387"/>
                </a:cubicBezTo>
                <a:cubicBezTo>
                  <a:pt x="3664" y="6419"/>
                  <a:pt x="4376" y="5728"/>
                  <a:pt x="4376" y="4873"/>
                </a:cubicBezTo>
                <a:lnTo>
                  <a:pt x="4376" y="4861"/>
                </a:lnTo>
                <a:cubicBezTo>
                  <a:pt x="4376" y="4396"/>
                  <a:pt x="4753" y="4020"/>
                  <a:pt x="5217" y="4020"/>
                </a:cubicBezTo>
                <a:lnTo>
                  <a:pt x="6193" y="4020"/>
                </a:lnTo>
                <a:cubicBezTo>
                  <a:pt x="6380" y="4019"/>
                  <a:pt x="6531" y="3868"/>
                  <a:pt x="6531" y="3683"/>
                </a:cubicBezTo>
                <a:lnTo>
                  <a:pt x="6531" y="3683"/>
                </a:lnTo>
                <a:close/>
              </a:path>
            </a:pathLst>
          </a:custGeom>
          <a:solidFill>
            <a:schemeClr val="bg1">
              <a:lumMod val="50000"/>
            </a:schemeClr>
          </a:solidFill>
          <a:ln>
            <a:noFill/>
          </a:ln>
        </p:spPr>
      </p:sp>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2521" y="3611848"/>
            <a:ext cx="3296795" cy="988630"/>
          </a:xfrm>
          <a:prstGeom prst="rect">
            <a:avLst/>
          </a:prstGeom>
        </p:spPr>
      </p:pic>
      <p:pic>
        <p:nvPicPr>
          <p:cNvPr id="19" name="图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2521" y="4751198"/>
            <a:ext cx="1506383" cy="1080000"/>
          </a:xfrm>
          <a:prstGeom prst="rect">
            <a:avLst/>
          </a:prstGeom>
        </p:spPr>
      </p:pic>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545" y="4801145"/>
            <a:ext cx="1335130" cy="1080000"/>
          </a:xfrm>
          <a:prstGeom prst="rect">
            <a:avLst/>
          </a:prstGeom>
        </p:spPr>
      </p:pic>
      <p:sp>
        <p:nvSpPr>
          <p:cNvPr id="21" name="矩形 20"/>
          <p:cNvSpPr/>
          <p:nvPr/>
        </p:nvSpPr>
        <p:spPr>
          <a:xfrm>
            <a:off x="3151546" y="3519548"/>
            <a:ext cx="4226436" cy="286220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任意多边形 21"/>
          <p:cNvSpPr/>
          <p:nvPr/>
        </p:nvSpPr>
        <p:spPr>
          <a:xfrm>
            <a:off x="4906851" y="2575775"/>
            <a:ext cx="3606084" cy="425905"/>
          </a:xfrm>
          <a:custGeom>
            <a:avLst/>
            <a:gdLst>
              <a:gd name="connsiteX0" fmla="*/ 0 w 3606084"/>
              <a:gd name="connsiteY0" fmla="*/ 0 h 425905"/>
              <a:gd name="connsiteX1" fmla="*/ 2112135 w 3606084"/>
              <a:gd name="connsiteY1" fmla="*/ 425002 h 425905"/>
              <a:gd name="connsiteX2" fmla="*/ 3606084 w 3606084"/>
              <a:gd name="connsiteY2" fmla="*/ 90152 h 425905"/>
            </a:gdLst>
            <a:ahLst/>
            <a:cxnLst>
              <a:cxn ang="0">
                <a:pos x="connsiteX0" y="connsiteY0"/>
              </a:cxn>
              <a:cxn ang="0">
                <a:pos x="connsiteX1" y="connsiteY1"/>
              </a:cxn>
              <a:cxn ang="0">
                <a:pos x="connsiteX2" y="connsiteY2"/>
              </a:cxn>
            </a:cxnLst>
            <a:rect l="l" t="t" r="r" b="b"/>
            <a:pathLst>
              <a:path w="3606084" h="425905">
                <a:moveTo>
                  <a:pt x="0" y="0"/>
                </a:moveTo>
                <a:cubicBezTo>
                  <a:pt x="755560" y="204988"/>
                  <a:pt x="1511121" y="409977"/>
                  <a:pt x="2112135" y="425002"/>
                </a:cubicBezTo>
                <a:cubicBezTo>
                  <a:pt x="2713149" y="440027"/>
                  <a:pt x="3159616" y="265089"/>
                  <a:pt x="3606084" y="9015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8693239" y="2820473"/>
            <a:ext cx="1012716" cy="1777285"/>
          </a:xfrm>
          <a:custGeom>
            <a:avLst/>
            <a:gdLst>
              <a:gd name="connsiteX0" fmla="*/ 0 w 1012716"/>
              <a:gd name="connsiteY0" fmla="*/ 1777285 h 1777285"/>
              <a:gd name="connsiteX1" fmla="*/ 965916 w 1012716"/>
              <a:gd name="connsiteY1" fmla="*/ 695459 h 1777285"/>
              <a:gd name="connsiteX2" fmla="*/ 772733 w 1012716"/>
              <a:gd name="connsiteY2" fmla="*/ 0 h 1777285"/>
            </a:gdLst>
            <a:ahLst/>
            <a:cxnLst>
              <a:cxn ang="0">
                <a:pos x="connsiteX0" y="connsiteY0"/>
              </a:cxn>
              <a:cxn ang="0">
                <a:pos x="connsiteX1" y="connsiteY1"/>
              </a:cxn>
              <a:cxn ang="0">
                <a:pos x="connsiteX2" y="connsiteY2"/>
              </a:cxn>
            </a:cxnLst>
            <a:rect l="l" t="t" r="r" b="b"/>
            <a:pathLst>
              <a:path w="1012716" h="1777285">
                <a:moveTo>
                  <a:pt x="0" y="1777285"/>
                </a:moveTo>
                <a:cubicBezTo>
                  <a:pt x="418563" y="1384479"/>
                  <a:pt x="837127" y="991673"/>
                  <a:pt x="965916" y="695459"/>
                </a:cubicBezTo>
                <a:cubicBezTo>
                  <a:pt x="1094705" y="399245"/>
                  <a:pt x="933719" y="199622"/>
                  <a:pt x="772733"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禁止符 23"/>
          <p:cNvSpPr/>
          <p:nvPr/>
        </p:nvSpPr>
        <p:spPr>
          <a:xfrm>
            <a:off x="6754291" y="4831877"/>
            <a:ext cx="216000" cy="216000"/>
          </a:xfrm>
          <a:prstGeom prst="noSmoking">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5" name="任意多边形 24"/>
          <p:cNvSpPr/>
          <p:nvPr/>
        </p:nvSpPr>
        <p:spPr>
          <a:xfrm>
            <a:off x="5988676" y="4224270"/>
            <a:ext cx="721217" cy="579550"/>
          </a:xfrm>
          <a:custGeom>
            <a:avLst/>
            <a:gdLst>
              <a:gd name="connsiteX0" fmla="*/ 0 w 721217"/>
              <a:gd name="connsiteY0" fmla="*/ 0 h 579550"/>
              <a:gd name="connsiteX1" fmla="*/ 296214 w 721217"/>
              <a:gd name="connsiteY1" fmla="*/ 476519 h 579550"/>
              <a:gd name="connsiteX2" fmla="*/ 721217 w 721217"/>
              <a:gd name="connsiteY2" fmla="*/ 579550 h 579550"/>
            </a:gdLst>
            <a:ahLst/>
            <a:cxnLst>
              <a:cxn ang="0">
                <a:pos x="connsiteX0" y="connsiteY0"/>
              </a:cxn>
              <a:cxn ang="0">
                <a:pos x="connsiteX1" y="connsiteY1"/>
              </a:cxn>
              <a:cxn ang="0">
                <a:pos x="connsiteX2" y="connsiteY2"/>
              </a:cxn>
            </a:cxnLst>
            <a:rect l="l" t="t" r="r" b="b"/>
            <a:pathLst>
              <a:path w="721217" h="579550">
                <a:moveTo>
                  <a:pt x="0" y="0"/>
                </a:moveTo>
                <a:cubicBezTo>
                  <a:pt x="88005" y="189963"/>
                  <a:pt x="176011" y="379927"/>
                  <a:pt x="296214" y="476519"/>
                </a:cubicBezTo>
                <a:cubicBezTo>
                  <a:pt x="416417" y="573111"/>
                  <a:pt x="568817" y="576330"/>
                  <a:pt x="721217" y="579550"/>
                </a:cubicBezTo>
              </a:path>
            </a:pathLst>
          </a:custGeom>
          <a:noFill/>
          <a:ln w="19050">
            <a:solidFill>
              <a:schemeClr val="bg1">
                <a:lumMod val="5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677874" y="2614411"/>
            <a:ext cx="821405" cy="1403797"/>
          </a:xfrm>
          <a:custGeom>
            <a:avLst/>
            <a:gdLst>
              <a:gd name="connsiteX0" fmla="*/ 100188 w 821405"/>
              <a:gd name="connsiteY0" fmla="*/ 0 h 1403797"/>
              <a:gd name="connsiteX1" fmla="*/ 61551 w 821405"/>
              <a:gd name="connsiteY1" fmla="*/ 425003 h 1403797"/>
              <a:gd name="connsiteX2" fmla="*/ 821405 w 821405"/>
              <a:gd name="connsiteY2" fmla="*/ 1403797 h 1403797"/>
            </a:gdLst>
            <a:ahLst/>
            <a:cxnLst>
              <a:cxn ang="0">
                <a:pos x="connsiteX0" y="connsiteY0"/>
              </a:cxn>
              <a:cxn ang="0">
                <a:pos x="connsiteX1" y="connsiteY1"/>
              </a:cxn>
              <a:cxn ang="0">
                <a:pos x="connsiteX2" y="connsiteY2"/>
              </a:cxn>
            </a:cxnLst>
            <a:rect l="l" t="t" r="r" b="b"/>
            <a:pathLst>
              <a:path w="821405" h="1403797">
                <a:moveTo>
                  <a:pt x="100188" y="0"/>
                </a:moveTo>
                <a:cubicBezTo>
                  <a:pt x="20768" y="95518"/>
                  <a:pt x="-58652" y="191037"/>
                  <a:pt x="61551" y="425003"/>
                </a:cubicBezTo>
                <a:cubicBezTo>
                  <a:pt x="181754" y="658969"/>
                  <a:pt x="501579" y="1031383"/>
                  <a:pt x="821405" y="1403797"/>
                </a:cubicBezTo>
              </a:path>
            </a:pathLst>
          </a:custGeom>
          <a:noFill/>
          <a:ln w="28575">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9" cstate="print">
            <a:biLevel thresh="75000"/>
            <a:extLst>
              <a:ext uri="{28A0092B-C50C-407E-A947-70E740481C1C}">
                <a14:useLocalDpi xmlns:a14="http://schemas.microsoft.com/office/drawing/2010/main" val="0"/>
              </a:ext>
            </a:extLst>
          </a:blip>
          <a:stretch>
            <a:fillRect/>
          </a:stretch>
        </p:blipFill>
        <p:spPr>
          <a:xfrm>
            <a:off x="4695862" y="2909560"/>
            <a:ext cx="170674" cy="420589"/>
          </a:xfrm>
          <a:prstGeom prst="rect">
            <a:avLst/>
          </a:prstGeom>
          <a:effectLst>
            <a:glow rad="63500">
              <a:schemeClr val="accent4">
                <a:satMod val="175000"/>
                <a:alpha val="40000"/>
              </a:schemeClr>
            </a:glow>
          </a:effectLst>
        </p:spPr>
      </p:pic>
      <p:pic>
        <p:nvPicPr>
          <p:cNvPr id="28" name="图片 27"/>
          <p:cNvPicPr>
            <a:picLocks noChangeAspect="1"/>
          </p:cNvPicPr>
          <p:nvPr/>
        </p:nvPicPr>
        <p:blipFill>
          <a:blip r:embed="rId9" cstate="print">
            <a:biLevel thresh="75000"/>
            <a:extLst>
              <a:ext uri="{28A0092B-C50C-407E-A947-70E740481C1C}">
                <a14:useLocalDpi xmlns:a14="http://schemas.microsoft.com/office/drawing/2010/main" val="0"/>
              </a:ext>
            </a:extLst>
          </a:blip>
          <a:stretch>
            <a:fillRect/>
          </a:stretch>
        </p:blipFill>
        <p:spPr>
          <a:xfrm>
            <a:off x="4866536" y="3074450"/>
            <a:ext cx="170674" cy="420589"/>
          </a:xfrm>
          <a:prstGeom prst="rect">
            <a:avLst/>
          </a:prstGeom>
          <a:effectLst>
            <a:glow rad="63500">
              <a:schemeClr val="accent4">
                <a:satMod val="175000"/>
                <a:alpha val="40000"/>
              </a:schemeClr>
            </a:glow>
          </a:effectLst>
        </p:spPr>
      </p:pic>
      <p:sp>
        <p:nvSpPr>
          <p:cNvPr id="29" name="圆角矩形 28"/>
          <p:cNvSpPr/>
          <p:nvPr/>
        </p:nvSpPr>
        <p:spPr>
          <a:xfrm>
            <a:off x="1135057" y="1259246"/>
            <a:ext cx="1167837" cy="438912"/>
          </a:xfrm>
          <a:prstGeom prst="roundRect">
            <a:avLst>
              <a:gd name="adj" fmla="val 230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2200"/>
              </a:lnSpc>
              <a:spcBef>
                <a:spcPts val="0"/>
              </a:spcBef>
              <a:spcAft>
                <a:spcPts val="0"/>
              </a:spcAft>
            </a:pPr>
            <a:r>
              <a:rPr lang="en-US" altLang="zh-CN" sz="1600" b="1" dirty="0">
                <a:solidFill>
                  <a:srgbClr val="EC7061"/>
                </a:solidFill>
              </a:rPr>
              <a:t>Home</a:t>
            </a:r>
            <a:endParaRPr lang="zh-CN" altLang="en-US" sz="1600" b="1" dirty="0">
              <a:solidFill>
                <a:srgbClr val="EC7061"/>
              </a:solidFill>
            </a:endParaRPr>
          </a:p>
        </p:txBody>
      </p:sp>
      <p:sp>
        <p:nvSpPr>
          <p:cNvPr id="30" name="圆角矩形 29"/>
          <p:cNvSpPr/>
          <p:nvPr/>
        </p:nvSpPr>
        <p:spPr>
          <a:xfrm>
            <a:off x="6794063" y="1259246"/>
            <a:ext cx="1293869" cy="438912"/>
          </a:xfrm>
          <a:prstGeom prst="roundRect">
            <a:avLst>
              <a:gd name="adj" fmla="val 230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en-US" altLang="zh-CN" sz="1600" b="1" dirty="0">
                <a:solidFill>
                  <a:srgbClr val="EC7061"/>
                </a:solidFill>
              </a:rPr>
              <a:t>Enterprise</a:t>
            </a:r>
            <a:endParaRPr lang="zh-CN" altLang="en-US" sz="1600" b="1" dirty="0">
              <a:solidFill>
                <a:srgbClr val="EC7061"/>
              </a:solidFill>
            </a:endParaRPr>
          </a:p>
        </p:txBody>
      </p:sp>
    </p:spTree>
    <p:extLst>
      <p:ext uri="{BB962C8B-B14F-4D97-AF65-F5344CB8AC3E}">
        <p14:creationId xmlns:p14="http://schemas.microsoft.com/office/powerpoint/2010/main" val="212278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964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p:cNvSpPr/>
          <p:nvPr/>
        </p:nvSpPr>
        <p:spPr bwMode="auto">
          <a:xfrm>
            <a:off x="446087" y="1914657"/>
            <a:ext cx="11299825" cy="312735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127" name="矩形 126"/>
          <p:cNvSpPr/>
          <p:nvPr/>
        </p:nvSpPr>
        <p:spPr bwMode="auto">
          <a:xfrm>
            <a:off x="446087" y="5104125"/>
            <a:ext cx="11299825" cy="1108316"/>
          </a:xfrm>
          <a:prstGeom prst="rect">
            <a:avLst/>
          </a:prstGeom>
          <a:solidFill>
            <a:srgbClr val="FFF2CC">
              <a:alpha val="50000"/>
            </a:srgbClr>
          </a:solidFill>
          <a:ln w="12700">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en-US" smtClean="0"/>
              <a:t>Basic WLAN Networking Architecture</a:t>
            </a:r>
            <a:endParaRPr lang="en-US" dirty="0"/>
          </a:p>
        </p:txBody>
      </p:sp>
      <p:sp>
        <p:nvSpPr>
          <p:cNvPr id="34" name="圆角矩形 75"/>
          <p:cNvSpPr/>
          <p:nvPr/>
        </p:nvSpPr>
        <p:spPr>
          <a:xfrm>
            <a:off x="2266686" y="1260856"/>
            <a:ext cx="448178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Fat AP Architecture</a:t>
            </a:r>
            <a:endParaRPr lang="en-US" b="1" dirty="0">
              <a:solidFill>
                <a:prstClr val="white"/>
              </a:solidFill>
              <a:latin typeface="Huawei Sans" panose="020C0503030203020204" pitchFamily="34" charset="0"/>
            </a:endParaRPr>
          </a:p>
        </p:txBody>
      </p:sp>
      <p:sp>
        <p:nvSpPr>
          <p:cNvPr id="35" name="圆角矩形 75"/>
          <p:cNvSpPr/>
          <p:nvPr/>
        </p:nvSpPr>
        <p:spPr>
          <a:xfrm>
            <a:off x="2266686" y="1692361"/>
            <a:ext cx="4481781" cy="4618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04" name="圆角矩形 75"/>
          <p:cNvSpPr/>
          <p:nvPr/>
        </p:nvSpPr>
        <p:spPr>
          <a:xfrm>
            <a:off x="6952571" y="1260856"/>
            <a:ext cx="4611385"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AC + Fit AP Architecture</a:t>
            </a:r>
            <a:endParaRPr lang="en-US" b="1" dirty="0">
              <a:solidFill>
                <a:prstClr val="white"/>
              </a:solidFill>
              <a:latin typeface="Huawei Sans" panose="020C0503030203020204" pitchFamily="34" charset="0"/>
            </a:endParaRPr>
          </a:p>
        </p:txBody>
      </p:sp>
      <p:sp>
        <p:nvSpPr>
          <p:cNvPr id="105" name="圆角矩形 75"/>
          <p:cNvSpPr/>
          <p:nvPr/>
        </p:nvSpPr>
        <p:spPr>
          <a:xfrm>
            <a:off x="6952571" y="1692361"/>
            <a:ext cx="4611385" cy="4618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grpSp>
        <p:nvGrpSpPr>
          <p:cNvPr id="124" name="组合 123"/>
          <p:cNvGrpSpPr/>
          <p:nvPr/>
        </p:nvGrpSpPr>
        <p:grpSpPr>
          <a:xfrm>
            <a:off x="7527396" y="2384202"/>
            <a:ext cx="4161243" cy="3686477"/>
            <a:chOff x="7012239" y="2562898"/>
            <a:chExt cx="4161243" cy="3686477"/>
          </a:xfrm>
        </p:grpSpPr>
        <p:pic>
          <p:nvPicPr>
            <p:cNvPr id="102" name="图片 10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59100" y="4080658"/>
              <a:ext cx="1818517" cy="1141861"/>
            </a:xfrm>
            <a:prstGeom prst="rect">
              <a:avLst/>
            </a:prstGeom>
          </p:spPr>
        </p:pic>
        <p:pic>
          <p:nvPicPr>
            <p:cNvPr id="68" name="图片 67" descr="故障链路.png"/>
            <p:cNvPicPr>
              <a:picLocks noChangeAspect="1"/>
            </p:cNvPicPr>
            <p:nvPr/>
          </p:nvPicPr>
          <p:blipFill>
            <a:blip r:embed="rId4" cstate="print"/>
            <a:stretch>
              <a:fillRect/>
            </a:stretch>
          </p:blipFill>
          <p:spPr>
            <a:xfrm>
              <a:off x="7732678" y="5811064"/>
              <a:ext cx="540000" cy="402667"/>
            </a:xfrm>
            <a:prstGeom prst="rect">
              <a:avLst/>
            </a:prstGeom>
          </p:spPr>
        </p:pic>
        <p:pic>
          <p:nvPicPr>
            <p:cNvPr id="69" name="图片 68" descr="SAN网络-蓝.png"/>
            <p:cNvPicPr>
              <a:picLocks noChangeAspect="1"/>
            </p:cNvPicPr>
            <p:nvPr/>
          </p:nvPicPr>
          <p:blipFill>
            <a:blip r:embed="rId5" cstate="print"/>
            <a:stretch>
              <a:fillRect/>
            </a:stretch>
          </p:blipFill>
          <p:spPr>
            <a:xfrm>
              <a:off x="7012239" y="5811064"/>
              <a:ext cx="267540" cy="438311"/>
            </a:xfrm>
            <a:prstGeom prst="rect">
              <a:avLst/>
            </a:prstGeom>
          </p:spPr>
        </p:pic>
        <p:pic>
          <p:nvPicPr>
            <p:cNvPr id="70" name="图片 69" descr="笔记本电脑.png"/>
            <p:cNvPicPr>
              <a:picLocks noChangeAspect="1"/>
            </p:cNvPicPr>
            <p:nvPr/>
          </p:nvPicPr>
          <p:blipFill>
            <a:blip r:embed="rId6" cstate="print"/>
            <a:stretch>
              <a:fillRect/>
            </a:stretch>
          </p:blipFill>
          <p:spPr>
            <a:xfrm>
              <a:off x="8973873" y="5860782"/>
              <a:ext cx="539779" cy="338400"/>
            </a:xfrm>
            <a:prstGeom prst="rect">
              <a:avLst/>
            </a:prstGeom>
          </p:spPr>
        </p:pic>
        <p:pic>
          <p:nvPicPr>
            <p:cNvPr id="71" name="图片 70" descr="wifi信号蓝.png"/>
            <p:cNvPicPr>
              <a:picLocks noChangeAspect="1"/>
            </p:cNvPicPr>
            <p:nvPr/>
          </p:nvPicPr>
          <p:blipFill>
            <a:blip r:embed="rId7" cstate="print"/>
            <a:stretch>
              <a:fillRect/>
            </a:stretch>
          </p:blipFill>
          <p:spPr>
            <a:xfrm flipV="1">
              <a:off x="7146009" y="5455442"/>
              <a:ext cx="429928" cy="360000"/>
            </a:xfrm>
            <a:prstGeom prst="rect">
              <a:avLst/>
            </a:prstGeom>
          </p:spPr>
        </p:pic>
        <p:pic>
          <p:nvPicPr>
            <p:cNvPr id="74" name="图片 73" descr="wifi信号蓝.png"/>
            <p:cNvPicPr>
              <a:picLocks noChangeAspect="1"/>
            </p:cNvPicPr>
            <p:nvPr/>
          </p:nvPicPr>
          <p:blipFill>
            <a:blip r:embed="rId7" cstate="print"/>
            <a:stretch>
              <a:fillRect/>
            </a:stretch>
          </p:blipFill>
          <p:spPr>
            <a:xfrm flipV="1">
              <a:off x="8394566" y="5455442"/>
              <a:ext cx="429928" cy="360000"/>
            </a:xfrm>
            <a:prstGeom prst="rect">
              <a:avLst/>
            </a:prstGeom>
          </p:spPr>
        </p:pic>
        <p:pic>
          <p:nvPicPr>
            <p:cNvPr id="75" name="图片 74" descr="wifi信号蓝.png"/>
            <p:cNvPicPr>
              <a:picLocks noChangeAspect="1"/>
            </p:cNvPicPr>
            <p:nvPr/>
          </p:nvPicPr>
          <p:blipFill>
            <a:blip r:embed="rId7" cstate="print"/>
            <a:stretch>
              <a:fillRect/>
            </a:stretch>
          </p:blipFill>
          <p:spPr>
            <a:xfrm flipV="1">
              <a:off x="9627956" y="5455442"/>
              <a:ext cx="429928" cy="360000"/>
            </a:xfrm>
            <a:prstGeom prst="rect">
              <a:avLst/>
            </a:prstGeom>
          </p:spPr>
        </p:pic>
        <p:pic>
          <p:nvPicPr>
            <p:cNvPr id="76" name="图片 75" descr="SAN网络-蓝.png"/>
            <p:cNvPicPr>
              <a:picLocks noChangeAspect="1"/>
            </p:cNvPicPr>
            <p:nvPr/>
          </p:nvPicPr>
          <p:blipFill>
            <a:blip r:embed="rId5" cstate="print"/>
            <a:stretch>
              <a:fillRect/>
            </a:stretch>
          </p:blipFill>
          <p:spPr>
            <a:xfrm>
              <a:off x="10038419" y="5811064"/>
              <a:ext cx="267540" cy="438311"/>
            </a:xfrm>
            <a:prstGeom prst="rect">
              <a:avLst/>
            </a:prstGeom>
          </p:spPr>
        </p:pic>
        <p:cxnSp>
          <p:nvCxnSpPr>
            <p:cNvPr id="77" name="直接连接符 76"/>
            <p:cNvCxnSpPr>
              <a:endCxn id="89" idx="0"/>
            </p:cNvCxnSpPr>
            <p:nvPr/>
          </p:nvCxnSpPr>
          <p:spPr>
            <a:xfrm>
              <a:off x="8581395" y="2562898"/>
              <a:ext cx="0" cy="8876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9" idx="2"/>
              <a:endCxn id="84" idx="0"/>
            </p:cNvCxnSpPr>
            <p:nvPr/>
          </p:nvCxnSpPr>
          <p:spPr>
            <a:xfrm flipV="1">
              <a:off x="8581395" y="3064110"/>
              <a:ext cx="0" cy="1275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8031457" y="3064110"/>
              <a:ext cx="1099875" cy="690620"/>
              <a:chOff x="1881280" y="3564213"/>
              <a:chExt cx="1099875" cy="690620"/>
            </a:xfrm>
          </p:grpSpPr>
          <p:pic>
            <p:nvPicPr>
              <p:cNvPr id="84" name="图片 8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85" name="Text Box 9"/>
              <p:cNvSpPr txBox="1">
                <a:spLocks noChangeArrowheads="1"/>
              </p:cNvSpPr>
              <p:nvPr/>
            </p:nvSpPr>
            <p:spPr bwMode="auto">
              <a:xfrm>
                <a:off x="1913866" y="3715383"/>
                <a:ext cx="1019536" cy="461665"/>
              </a:xfrm>
              <a:prstGeom prst="rect">
                <a:avLst/>
              </a:prstGeom>
              <a:noFill/>
              <a:ln w="9525">
                <a:noFill/>
                <a:miter lim="800000"/>
                <a:headEnd/>
                <a:tailEnd/>
              </a:ln>
            </p:spPr>
            <p:txBody>
              <a:bodyPr wrap="square">
                <a:spAutoFit/>
              </a:bodyPr>
              <a:lstStyle/>
              <a:p>
                <a:pPr algn="ctr">
                  <a:spcBef>
                    <a:spcPct val="50000"/>
                  </a:spcBef>
                </a:pPr>
                <a:r>
                  <a:rPr lang="en-US" sz="1200" b="1" dirty="0" smtClean="0">
                    <a:solidFill>
                      <a:schemeClr val="tx1"/>
                    </a:solidFill>
                    <a:latin typeface="Huawei Sans" panose="020C0503030203020204" pitchFamily="34" charset="0"/>
                  </a:rPr>
                  <a:t>Campus Network</a:t>
                </a:r>
                <a:endParaRPr lang="en-US" sz="1200" b="1" dirty="0">
                  <a:solidFill>
                    <a:schemeClr val="tx1"/>
                  </a:solidFill>
                  <a:latin typeface="Huawei Sans" panose="020C0503030203020204" pitchFamily="34" charset="0"/>
                </a:endParaRPr>
              </a:p>
            </p:txBody>
          </p:sp>
        </p:grpSp>
        <p:sp>
          <p:nvSpPr>
            <p:cNvPr id="87" name="Text Box 9"/>
            <p:cNvSpPr txBox="1">
              <a:spLocks noChangeArrowheads="1"/>
            </p:cNvSpPr>
            <p:nvPr/>
          </p:nvSpPr>
          <p:spPr bwMode="auto">
            <a:xfrm>
              <a:off x="8948473" y="2713516"/>
              <a:ext cx="1559808" cy="523220"/>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Campus</a:t>
              </a:r>
              <a:endParaRPr lang="en-US" altLang="zh-CN" sz="1400" dirty="0" smtClean="0">
                <a:solidFill>
                  <a:schemeClr val="tx1"/>
                </a:solidFill>
                <a:latin typeface="Huawei Sans" panose="020C0503030203020204" pitchFamily="34" charset="0"/>
              </a:endParaRPr>
            </a:p>
            <a:p>
              <a:pPr algn="ctr"/>
              <a:r>
                <a:rPr lang="en-US" sz="1400" dirty="0" smtClean="0">
                  <a:solidFill>
                    <a:schemeClr val="tx1"/>
                  </a:solidFill>
                  <a:latin typeface="Huawei Sans" panose="020C0503030203020204" pitchFamily="34" charset="0"/>
                </a:rPr>
                <a:t>Egress Gateway</a:t>
              </a:r>
              <a:endParaRPr lang="en-US" sz="1400" dirty="0">
                <a:solidFill>
                  <a:schemeClr val="tx1"/>
                </a:solidFill>
                <a:latin typeface="Huawei Sans" panose="020C0503030203020204" pitchFamily="34" charset="0"/>
              </a:endParaRPr>
            </a:p>
          </p:txBody>
        </p:sp>
        <p:sp>
          <p:nvSpPr>
            <p:cNvPr id="88" name="Text Box 9"/>
            <p:cNvSpPr txBox="1">
              <a:spLocks noChangeArrowheads="1"/>
            </p:cNvSpPr>
            <p:nvPr/>
          </p:nvSpPr>
          <p:spPr bwMode="auto">
            <a:xfrm>
              <a:off x="9590365" y="4975330"/>
              <a:ext cx="768435"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Fit AP</a:t>
              </a:r>
              <a:endParaRPr lang="en-US" altLang="zh-CN" sz="1200" b="1" dirty="0">
                <a:solidFill>
                  <a:schemeClr val="tx1"/>
                </a:solidFill>
                <a:latin typeface="Huawei Sans" panose="020C0503030203020204" pitchFamily="34" charset="0"/>
              </a:endParaRPr>
            </a:p>
          </p:txBody>
        </p:sp>
        <p:pic>
          <p:nvPicPr>
            <p:cNvPr id="89" name="图片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52126" y="2651662"/>
              <a:ext cx="658537" cy="540000"/>
            </a:xfrm>
            <a:prstGeom prst="rect">
              <a:avLst/>
            </a:prstGeom>
          </p:spPr>
        </p:pic>
        <p:grpSp>
          <p:nvGrpSpPr>
            <p:cNvPr id="93" name="组合 92"/>
            <p:cNvGrpSpPr/>
            <p:nvPr/>
          </p:nvGrpSpPr>
          <p:grpSpPr>
            <a:xfrm>
              <a:off x="7425348" y="4491480"/>
              <a:ext cx="1019536" cy="286494"/>
              <a:chOff x="7145260" y="4476777"/>
              <a:chExt cx="1019536" cy="286494"/>
            </a:xfrm>
          </p:grpSpPr>
          <p:sp>
            <p:nvSpPr>
              <p:cNvPr id="91" name="Can 225"/>
              <p:cNvSpPr/>
              <p:nvPr/>
            </p:nvSpPr>
            <p:spPr>
              <a:xfrm rot="2828117">
                <a:off x="7560037" y="4155496"/>
                <a:ext cx="270322" cy="912884"/>
              </a:xfrm>
              <a:prstGeom prst="can">
                <a:avLst/>
              </a:prstGeom>
              <a:gradFill flip="none" rotWithShape="1">
                <a:gsLst>
                  <a:gs pos="0">
                    <a:schemeClr val="bg1">
                      <a:lumMod val="85000"/>
                    </a:schemeClr>
                  </a:gs>
                  <a:gs pos="61000">
                    <a:schemeClr val="bg1"/>
                  </a:gs>
                  <a:gs pos="100000">
                    <a:schemeClr val="bg1">
                      <a:lumMod val="85000"/>
                    </a:schemeClr>
                  </a:gs>
                </a:gsLst>
                <a:lin ang="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92" name="Text Box 9"/>
              <p:cNvSpPr txBox="1">
                <a:spLocks noChangeArrowheads="1"/>
              </p:cNvSpPr>
              <p:nvPr/>
            </p:nvSpPr>
            <p:spPr bwMode="auto">
              <a:xfrm rot="19067062">
                <a:off x="7145260" y="4486272"/>
                <a:ext cx="1019536" cy="276999"/>
              </a:xfrm>
              <a:prstGeom prst="rect">
                <a:avLst/>
              </a:prstGeom>
              <a:solidFill>
                <a:srgbClr val="F4FBFE"/>
              </a:solidFill>
              <a:ln w="9525">
                <a:solidFill>
                  <a:srgbClr val="99DFF9"/>
                </a:solid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CAPWAP</a:t>
                </a:r>
                <a:endParaRPr lang="en-US" altLang="zh-CN" sz="1200" b="1" dirty="0">
                  <a:solidFill>
                    <a:schemeClr val="tx1"/>
                  </a:solidFill>
                  <a:latin typeface="Huawei Sans" panose="020C0503030203020204" pitchFamily="34" charset="0"/>
                </a:endParaRPr>
              </a:p>
            </p:txBody>
          </p:sp>
        </p:grpSp>
        <p:grpSp>
          <p:nvGrpSpPr>
            <p:cNvPr id="94" name="组合 93"/>
            <p:cNvGrpSpPr/>
            <p:nvPr/>
          </p:nvGrpSpPr>
          <p:grpSpPr>
            <a:xfrm flipH="1">
              <a:off x="8685555" y="4491480"/>
              <a:ext cx="1019536" cy="286494"/>
              <a:chOff x="7145260" y="4476777"/>
              <a:chExt cx="1019536" cy="286494"/>
            </a:xfrm>
          </p:grpSpPr>
          <p:sp>
            <p:nvSpPr>
              <p:cNvPr id="95" name="Can 225"/>
              <p:cNvSpPr/>
              <p:nvPr/>
            </p:nvSpPr>
            <p:spPr>
              <a:xfrm rot="2828117">
                <a:off x="7560037" y="4155496"/>
                <a:ext cx="270322" cy="912884"/>
              </a:xfrm>
              <a:prstGeom prst="can">
                <a:avLst/>
              </a:prstGeom>
              <a:gradFill flip="none" rotWithShape="1">
                <a:gsLst>
                  <a:gs pos="0">
                    <a:schemeClr val="bg1">
                      <a:lumMod val="85000"/>
                    </a:schemeClr>
                  </a:gs>
                  <a:gs pos="61000">
                    <a:schemeClr val="bg1"/>
                  </a:gs>
                  <a:gs pos="100000">
                    <a:schemeClr val="bg1">
                      <a:lumMod val="85000"/>
                    </a:schemeClr>
                  </a:gs>
                </a:gsLst>
                <a:lin ang="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96" name="Text Box 9"/>
              <p:cNvSpPr txBox="1">
                <a:spLocks noChangeArrowheads="1"/>
              </p:cNvSpPr>
              <p:nvPr/>
            </p:nvSpPr>
            <p:spPr bwMode="auto">
              <a:xfrm rot="19067062">
                <a:off x="7145260" y="4486272"/>
                <a:ext cx="1019536" cy="276999"/>
              </a:xfrm>
              <a:prstGeom prst="rect">
                <a:avLst/>
              </a:prstGeom>
              <a:solidFill>
                <a:srgbClr val="F4FBFE"/>
              </a:solidFill>
              <a:ln w="9525">
                <a:solidFill>
                  <a:srgbClr val="99DFF9"/>
                </a:solid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CAPWAP</a:t>
                </a:r>
                <a:endParaRPr lang="en-US" altLang="zh-CN" sz="1200" b="1" dirty="0">
                  <a:solidFill>
                    <a:schemeClr val="tx1"/>
                  </a:solidFill>
                  <a:latin typeface="Huawei Sans" panose="020C0503030203020204" pitchFamily="34" charset="0"/>
                </a:endParaRPr>
              </a:p>
            </p:txBody>
          </p:sp>
        </p:grpSp>
        <p:pic>
          <p:nvPicPr>
            <p:cNvPr id="90" name="图片 89" descr="AC-蓝.png"/>
            <p:cNvPicPr>
              <a:picLocks noChangeAspect="1"/>
            </p:cNvPicPr>
            <p:nvPr/>
          </p:nvPicPr>
          <p:blipFill>
            <a:blip r:embed="rId9" cstate="print"/>
            <a:stretch>
              <a:fillRect/>
            </a:stretch>
          </p:blipFill>
          <p:spPr>
            <a:xfrm>
              <a:off x="8251394" y="3920903"/>
              <a:ext cx="660000" cy="540000"/>
            </a:xfrm>
            <a:prstGeom prst="rect">
              <a:avLst/>
            </a:prstGeom>
          </p:spPr>
        </p:pic>
        <p:pic>
          <p:nvPicPr>
            <p:cNvPr id="67" name="图片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5349" y="4913219"/>
              <a:ext cx="526830" cy="432000"/>
            </a:xfrm>
            <a:prstGeom prst="rect">
              <a:avLst/>
            </a:prstGeom>
          </p:spPr>
        </p:pic>
        <p:pic>
          <p:nvPicPr>
            <p:cNvPr id="73" name="图片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91162" y="4913219"/>
              <a:ext cx="526830" cy="432000"/>
            </a:xfrm>
            <a:prstGeom prst="rect">
              <a:avLst/>
            </a:prstGeom>
          </p:spPr>
        </p:pic>
        <p:cxnSp>
          <p:nvCxnSpPr>
            <p:cNvPr id="98" name="直接连接符 97"/>
            <p:cNvCxnSpPr>
              <a:stCxn id="84" idx="2"/>
              <a:endCxn id="90" idx="0"/>
            </p:cNvCxnSpPr>
            <p:nvPr/>
          </p:nvCxnSpPr>
          <p:spPr>
            <a:xfrm flipH="1">
              <a:off x="8581394" y="3754730"/>
              <a:ext cx="1" cy="16617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 Box 9"/>
            <p:cNvSpPr txBox="1">
              <a:spLocks noChangeArrowheads="1"/>
            </p:cNvSpPr>
            <p:nvPr/>
          </p:nvSpPr>
          <p:spPr bwMode="auto">
            <a:xfrm>
              <a:off x="8964192" y="3932495"/>
              <a:ext cx="429203"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AC</a:t>
              </a:r>
              <a:endParaRPr lang="en-US" altLang="zh-CN" sz="1200" b="1" dirty="0">
                <a:solidFill>
                  <a:schemeClr val="tx1"/>
                </a:solidFill>
                <a:latin typeface="Huawei Sans" panose="020C0503030203020204" pitchFamily="34" charset="0"/>
              </a:endParaRPr>
            </a:p>
          </p:txBody>
        </p:sp>
        <p:sp>
          <p:nvSpPr>
            <p:cNvPr id="109" name="Text Box 9"/>
            <p:cNvSpPr txBox="1">
              <a:spLocks noChangeArrowheads="1"/>
            </p:cNvSpPr>
            <p:nvPr/>
          </p:nvSpPr>
          <p:spPr bwMode="auto">
            <a:xfrm>
              <a:off x="10165035" y="5861344"/>
              <a:ext cx="892850"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STA</a:t>
              </a:r>
              <a:endParaRPr lang="en-US" altLang="zh-CN" sz="1200" b="1" dirty="0">
                <a:solidFill>
                  <a:schemeClr val="tx1"/>
                </a:solidFill>
                <a:latin typeface="Huawei Sans" panose="020C0503030203020204" pitchFamily="34" charset="0"/>
              </a:endParaRPr>
            </a:p>
          </p:txBody>
        </p:sp>
        <p:sp>
          <p:nvSpPr>
            <p:cNvPr id="132" name="Text Box 9"/>
            <p:cNvSpPr txBox="1">
              <a:spLocks noChangeArrowheads="1"/>
            </p:cNvSpPr>
            <p:nvPr/>
          </p:nvSpPr>
          <p:spPr bwMode="auto">
            <a:xfrm>
              <a:off x="9894656" y="5481553"/>
              <a:ext cx="1278826"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Radio signal</a:t>
              </a:r>
              <a:endParaRPr lang="en-US" sz="1200" b="1" dirty="0">
                <a:solidFill>
                  <a:schemeClr val="tx1"/>
                </a:solidFill>
                <a:latin typeface="Huawei Sans" panose="020C0503030203020204" pitchFamily="34" charset="0"/>
              </a:endParaRPr>
            </a:p>
          </p:txBody>
        </p:sp>
      </p:grpSp>
      <p:grpSp>
        <p:nvGrpSpPr>
          <p:cNvPr id="125" name="组合 124"/>
          <p:cNvGrpSpPr/>
          <p:nvPr/>
        </p:nvGrpSpPr>
        <p:grpSpPr>
          <a:xfrm>
            <a:off x="2755760" y="2397081"/>
            <a:ext cx="4100259" cy="3673598"/>
            <a:chOff x="1854233" y="2575777"/>
            <a:chExt cx="4100259" cy="3673598"/>
          </a:xfrm>
        </p:grpSpPr>
        <p:pic>
          <p:nvPicPr>
            <p:cNvPr id="7" name="图片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30781" y="4936990"/>
              <a:ext cx="526830" cy="432000"/>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0796" y="4936990"/>
              <a:ext cx="526830" cy="432000"/>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12728" y="4936990"/>
              <a:ext cx="526830" cy="432000"/>
            </a:xfrm>
            <a:prstGeom prst="rect">
              <a:avLst/>
            </a:prstGeom>
          </p:spPr>
        </p:pic>
        <p:cxnSp>
          <p:nvCxnSpPr>
            <p:cNvPr id="18" name="直接连接符 17"/>
            <p:cNvCxnSpPr>
              <a:endCxn id="5" idx="0"/>
            </p:cNvCxnSpPr>
            <p:nvPr/>
          </p:nvCxnSpPr>
          <p:spPr>
            <a:xfrm>
              <a:off x="3444212" y="2575777"/>
              <a:ext cx="0" cy="46007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a:endCxn id="6" idx="0"/>
            </p:cNvCxnSpPr>
            <p:nvPr/>
          </p:nvCxnSpPr>
          <p:spPr>
            <a:xfrm flipV="1">
              <a:off x="3444212" y="3448302"/>
              <a:ext cx="0" cy="1275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2"/>
              <a:endCxn id="7" idx="0"/>
            </p:cNvCxnSpPr>
            <p:nvPr/>
          </p:nvCxnSpPr>
          <p:spPr>
            <a:xfrm flipH="1">
              <a:off x="2194196" y="3575854"/>
              <a:ext cx="1250016" cy="13611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13" idx="0"/>
            </p:cNvCxnSpPr>
            <p:nvPr/>
          </p:nvCxnSpPr>
          <p:spPr>
            <a:xfrm>
              <a:off x="3444212" y="3575854"/>
              <a:ext cx="1231931" cy="136113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2"/>
              <a:endCxn id="12" idx="0"/>
            </p:cNvCxnSpPr>
            <p:nvPr/>
          </p:nvCxnSpPr>
          <p:spPr>
            <a:xfrm flipH="1">
              <a:off x="3444211" y="4138922"/>
              <a:ext cx="1" cy="798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2894274" y="3448302"/>
              <a:ext cx="1099875" cy="690620"/>
              <a:chOff x="1881280" y="3564213"/>
              <a:chExt cx="1099875" cy="690620"/>
            </a:xfrm>
          </p:grpSpPr>
          <p:pic>
            <p:nvPicPr>
              <p:cNvPr id="6" name="图片 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81280" y="3564213"/>
                <a:ext cx="1099875" cy="690620"/>
              </a:xfrm>
              <a:prstGeom prst="rect">
                <a:avLst/>
              </a:prstGeom>
            </p:spPr>
          </p:pic>
          <p:sp>
            <p:nvSpPr>
              <p:cNvPr id="33" name="Text Box 9"/>
              <p:cNvSpPr txBox="1">
                <a:spLocks noChangeArrowheads="1"/>
              </p:cNvSpPr>
              <p:nvPr/>
            </p:nvSpPr>
            <p:spPr bwMode="auto">
              <a:xfrm>
                <a:off x="1913866" y="3702683"/>
                <a:ext cx="1019536" cy="461665"/>
              </a:xfrm>
              <a:prstGeom prst="rect">
                <a:avLst/>
              </a:prstGeom>
              <a:noFill/>
              <a:ln w="9525">
                <a:noFill/>
                <a:miter lim="800000"/>
                <a:headEnd/>
                <a:tailEnd/>
              </a:ln>
            </p:spPr>
            <p:txBody>
              <a:bodyPr wrap="square">
                <a:spAutoFit/>
              </a:bodyPr>
              <a:lstStyle/>
              <a:p>
                <a:pPr algn="ctr">
                  <a:spcBef>
                    <a:spcPct val="50000"/>
                  </a:spcBef>
                </a:pPr>
                <a:r>
                  <a:rPr lang="en-US" sz="1200" b="1" dirty="0" smtClean="0">
                    <a:latin typeface="Huawei Sans" panose="020C0503030203020204" pitchFamily="34" charset="0"/>
                  </a:rPr>
                  <a:t>Campus Network</a:t>
                </a:r>
                <a:endParaRPr lang="en-US" sz="1200" b="1" dirty="0">
                  <a:latin typeface="Huawei Sans" panose="020C0503030203020204" pitchFamily="34" charset="0"/>
                </a:endParaRPr>
              </a:p>
            </p:txBody>
          </p:sp>
        </p:grpSp>
        <p:sp>
          <p:nvSpPr>
            <p:cNvPr id="38" name="Text Box 9"/>
            <p:cNvSpPr txBox="1">
              <a:spLocks noChangeArrowheads="1"/>
            </p:cNvSpPr>
            <p:nvPr/>
          </p:nvSpPr>
          <p:spPr bwMode="auto">
            <a:xfrm>
              <a:off x="3694373" y="3023864"/>
              <a:ext cx="1794993" cy="523220"/>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Campus</a:t>
              </a:r>
              <a:endParaRPr lang="en-US" altLang="zh-CN" sz="1400" dirty="0" smtClean="0">
                <a:solidFill>
                  <a:schemeClr val="tx1"/>
                </a:solidFill>
                <a:latin typeface="Huawei Sans" panose="020C0503030203020204" pitchFamily="34" charset="0"/>
              </a:endParaRPr>
            </a:p>
            <a:p>
              <a:pPr algn="ctr"/>
              <a:r>
                <a:rPr lang="en-US" sz="1400" dirty="0" smtClean="0">
                  <a:solidFill>
                    <a:schemeClr val="tx1"/>
                  </a:solidFill>
                  <a:latin typeface="Huawei Sans" panose="020C0503030203020204" pitchFamily="34" charset="0"/>
                </a:rPr>
                <a:t>Egress Gateway</a:t>
              </a:r>
              <a:endParaRPr lang="en-US" sz="1400" dirty="0">
                <a:solidFill>
                  <a:schemeClr val="tx1"/>
                </a:solidFill>
                <a:latin typeface="Huawei Sans" panose="020C0503030203020204" pitchFamily="34" charset="0"/>
              </a:endParaRPr>
            </a:p>
          </p:txBody>
        </p:sp>
        <p:pic>
          <p:nvPicPr>
            <p:cNvPr id="5" name="图片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4943" y="3035854"/>
              <a:ext cx="658537" cy="540000"/>
            </a:xfrm>
            <a:prstGeom prst="rect">
              <a:avLst/>
            </a:prstGeom>
          </p:spPr>
        </p:pic>
        <p:pic>
          <p:nvPicPr>
            <p:cNvPr id="112" name="图片 111" descr="故障链路.png"/>
            <p:cNvPicPr>
              <a:picLocks noChangeAspect="1"/>
            </p:cNvPicPr>
            <p:nvPr/>
          </p:nvPicPr>
          <p:blipFill>
            <a:blip r:embed="rId4" cstate="print"/>
            <a:stretch>
              <a:fillRect/>
            </a:stretch>
          </p:blipFill>
          <p:spPr>
            <a:xfrm>
              <a:off x="2574672" y="5811064"/>
              <a:ext cx="540000" cy="402667"/>
            </a:xfrm>
            <a:prstGeom prst="rect">
              <a:avLst/>
            </a:prstGeom>
          </p:spPr>
        </p:pic>
        <p:pic>
          <p:nvPicPr>
            <p:cNvPr id="113" name="图片 112" descr="SAN网络-蓝.png"/>
            <p:cNvPicPr>
              <a:picLocks noChangeAspect="1"/>
            </p:cNvPicPr>
            <p:nvPr/>
          </p:nvPicPr>
          <p:blipFill>
            <a:blip r:embed="rId5" cstate="print"/>
            <a:stretch>
              <a:fillRect/>
            </a:stretch>
          </p:blipFill>
          <p:spPr>
            <a:xfrm>
              <a:off x="1854233" y="5811064"/>
              <a:ext cx="267540" cy="438311"/>
            </a:xfrm>
            <a:prstGeom prst="rect">
              <a:avLst/>
            </a:prstGeom>
          </p:spPr>
        </p:pic>
        <p:pic>
          <p:nvPicPr>
            <p:cNvPr id="114" name="图片 113" descr="笔记本电脑.png"/>
            <p:cNvPicPr>
              <a:picLocks noChangeAspect="1"/>
            </p:cNvPicPr>
            <p:nvPr/>
          </p:nvPicPr>
          <p:blipFill>
            <a:blip r:embed="rId6" cstate="print"/>
            <a:stretch>
              <a:fillRect/>
            </a:stretch>
          </p:blipFill>
          <p:spPr>
            <a:xfrm>
              <a:off x="3815867" y="5860782"/>
              <a:ext cx="539779" cy="338400"/>
            </a:xfrm>
            <a:prstGeom prst="rect">
              <a:avLst/>
            </a:prstGeom>
          </p:spPr>
        </p:pic>
        <p:pic>
          <p:nvPicPr>
            <p:cNvPr id="115" name="图片 114" descr="wifi信号蓝.png"/>
            <p:cNvPicPr>
              <a:picLocks noChangeAspect="1"/>
            </p:cNvPicPr>
            <p:nvPr/>
          </p:nvPicPr>
          <p:blipFill>
            <a:blip r:embed="rId7" cstate="print"/>
            <a:stretch>
              <a:fillRect/>
            </a:stretch>
          </p:blipFill>
          <p:spPr>
            <a:xfrm flipV="1">
              <a:off x="1988003" y="5455442"/>
              <a:ext cx="429928" cy="360000"/>
            </a:xfrm>
            <a:prstGeom prst="rect">
              <a:avLst/>
            </a:prstGeom>
          </p:spPr>
        </p:pic>
        <p:pic>
          <p:nvPicPr>
            <p:cNvPr id="116" name="图片 115" descr="wifi信号蓝.png"/>
            <p:cNvPicPr>
              <a:picLocks noChangeAspect="1"/>
            </p:cNvPicPr>
            <p:nvPr/>
          </p:nvPicPr>
          <p:blipFill>
            <a:blip r:embed="rId7" cstate="print"/>
            <a:stretch>
              <a:fillRect/>
            </a:stretch>
          </p:blipFill>
          <p:spPr>
            <a:xfrm flipV="1">
              <a:off x="3236560" y="5455442"/>
              <a:ext cx="429928" cy="360000"/>
            </a:xfrm>
            <a:prstGeom prst="rect">
              <a:avLst/>
            </a:prstGeom>
          </p:spPr>
        </p:pic>
        <p:pic>
          <p:nvPicPr>
            <p:cNvPr id="117" name="图片 116" descr="wifi信号蓝.png"/>
            <p:cNvPicPr>
              <a:picLocks noChangeAspect="1"/>
            </p:cNvPicPr>
            <p:nvPr/>
          </p:nvPicPr>
          <p:blipFill>
            <a:blip r:embed="rId7" cstate="print"/>
            <a:stretch>
              <a:fillRect/>
            </a:stretch>
          </p:blipFill>
          <p:spPr>
            <a:xfrm flipV="1">
              <a:off x="4469950" y="5455442"/>
              <a:ext cx="429928" cy="360000"/>
            </a:xfrm>
            <a:prstGeom prst="rect">
              <a:avLst/>
            </a:prstGeom>
          </p:spPr>
        </p:pic>
        <p:pic>
          <p:nvPicPr>
            <p:cNvPr id="118" name="图片 117" descr="SAN网络-蓝.png"/>
            <p:cNvPicPr>
              <a:picLocks noChangeAspect="1"/>
            </p:cNvPicPr>
            <p:nvPr/>
          </p:nvPicPr>
          <p:blipFill>
            <a:blip r:embed="rId5" cstate="print"/>
            <a:stretch>
              <a:fillRect/>
            </a:stretch>
          </p:blipFill>
          <p:spPr>
            <a:xfrm>
              <a:off x="4880413" y="5811064"/>
              <a:ext cx="267540" cy="438311"/>
            </a:xfrm>
            <a:prstGeom prst="rect">
              <a:avLst/>
            </a:prstGeom>
          </p:spPr>
        </p:pic>
        <p:sp>
          <p:nvSpPr>
            <p:cNvPr id="120" name="Text Box 9"/>
            <p:cNvSpPr txBox="1">
              <a:spLocks noChangeArrowheads="1"/>
            </p:cNvSpPr>
            <p:nvPr/>
          </p:nvSpPr>
          <p:spPr bwMode="auto">
            <a:xfrm>
              <a:off x="5006840" y="5855629"/>
              <a:ext cx="944212"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STA</a:t>
              </a:r>
              <a:endParaRPr lang="en-US" altLang="zh-CN" sz="1200" b="1" dirty="0">
                <a:solidFill>
                  <a:schemeClr val="tx1"/>
                </a:solidFill>
                <a:latin typeface="Huawei Sans" panose="020C0503030203020204" pitchFamily="34" charset="0"/>
              </a:endParaRPr>
            </a:p>
          </p:txBody>
        </p:sp>
        <p:sp>
          <p:nvSpPr>
            <p:cNvPr id="123" name="Text Box 9"/>
            <p:cNvSpPr txBox="1">
              <a:spLocks noChangeArrowheads="1"/>
            </p:cNvSpPr>
            <p:nvPr/>
          </p:nvSpPr>
          <p:spPr bwMode="auto">
            <a:xfrm>
              <a:off x="4867039" y="4975330"/>
              <a:ext cx="828857"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Fat AP</a:t>
              </a:r>
              <a:endParaRPr lang="en-US" altLang="zh-CN" sz="1200" b="1" dirty="0">
                <a:solidFill>
                  <a:schemeClr val="tx1"/>
                </a:solidFill>
                <a:latin typeface="Huawei Sans" panose="020C0503030203020204" pitchFamily="34" charset="0"/>
              </a:endParaRPr>
            </a:p>
          </p:txBody>
        </p:sp>
        <p:sp>
          <p:nvSpPr>
            <p:cNvPr id="131" name="Text Box 9"/>
            <p:cNvSpPr txBox="1">
              <a:spLocks noChangeArrowheads="1"/>
            </p:cNvSpPr>
            <p:nvPr/>
          </p:nvSpPr>
          <p:spPr bwMode="auto">
            <a:xfrm>
              <a:off x="4802065" y="5418648"/>
              <a:ext cx="1152427"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Radio signal</a:t>
              </a:r>
              <a:endParaRPr lang="en-US" sz="1200" b="1" dirty="0">
                <a:solidFill>
                  <a:schemeClr val="tx1"/>
                </a:solidFill>
                <a:latin typeface="Huawei Sans" panose="020C0503030203020204" pitchFamily="34" charset="0"/>
              </a:endParaRPr>
            </a:p>
          </p:txBody>
        </p:sp>
      </p:grpSp>
      <p:sp>
        <p:nvSpPr>
          <p:cNvPr id="128" name="Rectangle 44"/>
          <p:cNvSpPr>
            <a:spLocks noChangeArrowheads="1"/>
          </p:cNvSpPr>
          <p:nvPr/>
        </p:nvSpPr>
        <p:spPr bwMode="auto">
          <a:xfrm>
            <a:off x="478478" y="3148105"/>
            <a:ext cx="16914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smtClean="0">
                <a:latin typeface="Huawei Sans" panose="020C0503030203020204" pitchFamily="34" charset="0"/>
              </a:rPr>
              <a:t>Wired Network</a:t>
            </a:r>
            <a:endParaRPr lang="en-US" altLang="zh-CN" sz="1400" b="1" dirty="0" smtClean="0">
              <a:latin typeface="Huawei Sans" panose="020C0503030203020204" pitchFamily="34" charset="0"/>
            </a:endParaRPr>
          </a:p>
          <a:p>
            <a:pPr algn="ctr"/>
            <a:r>
              <a:rPr lang="en-US" sz="1400" dirty="0" smtClean="0">
                <a:latin typeface="Huawei Sans" panose="020C0503030203020204" pitchFamily="34" charset="0"/>
              </a:rPr>
              <a:t>Ethernet Protocols</a:t>
            </a:r>
            <a:endParaRPr lang="en-US" altLang="zh-CN" sz="1400" dirty="0">
              <a:latin typeface="Huawei Sans" panose="020C0503030203020204" pitchFamily="34" charset="0"/>
            </a:endParaRPr>
          </a:p>
        </p:txBody>
      </p:sp>
      <p:sp>
        <p:nvSpPr>
          <p:cNvPr id="130" name="Rectangle 44"/>
          <p:cNvSpPr>
            <a:spLocks noChangeArrowheads="1"/>
          </p:cNvSpPr>
          <p:nvPr/>
        </p:nvSpPr>
        <p:spPr bwMode="auto">
          <a:xfrm>
            <a:off x="504928" y="5380324"/>
            <a:ext cx="17331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smtClean="0">
                <a:latin typeface="Huawei Sans" panose="020C0503030203020204" pitchFamily="34" charset="0"/>
              </a:rPr>
              <a:t>Wireless Network</a:t>
            </a:r>
            <a:endParaRPr lang="en-US" altLang="zh-CN" sz="1400" b="1" dirty="0" smtClean="0">
              <a:latin typeface="Huawei Sans" panose="020C0503030203020204" pitchFamily="34" charset="0"/>
            </a:endParaRPr>
          </a:p>
          <a:p>
            <a:pPr algn="ctr"/>
            <a:r>
              <a:rPr lang="en-US" sz="1400" dirty="0" smtClean="0">
                <a:latin typeface="Huawei Sans" panose="020C0503030203020204" pitchFamily="34" charset="0"/>
              </a:rPr>
              <a:t>802.11 Protocols</a:t>
            </a:r>
            <a:endParaRPr lang="en-US" altLang="zh-CN" sz="1400" dirty="0">
              <a:latin typeface="Huawei Sans" panose="020C0503030203020204" pitchFamily="34" charset="0"/>
            </a:endParaRPr>
          </a:p>
        </p:txBody>
      </p:sp>
      <p:sp>
        <p:nvSpPr>
          <p:cNvPr id="133" name="五边形 132"/>
          <p:cNvSpPr/>
          <p:nvPr/>
        </p:nvSpPr>
        <p:spPr bwMode="auto">
          <a:xfrm>
            <a:off x="9152668"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dirty="0" smtClean="0">
                <a:solidFill>
                  <a:srgbClr val="FFFFFF"/>
                </a:solidFill>
                <a:latin typeface="Huawei Sans" panose="020C0503030203020204" pitchFamily="34" charset="0"/>
              </a:rPr>
              <a:t>Basic Concepts</a:t>
            </a:r>
            <a:endParaRPr lang="en-US" sz="800" b="1" dirty="0">
              <a:solidFill>
                <a:srgbClr val="FFFFFF"/>
              </a:solidFill>
              <a:latin typeface="Huawei Sans" panose="020C0503030203020204" pitchFamily="34" charset="0"/>
            </a:endParaRPr>
          </a:p>
        </p:txBody>
      </p:sp>
      <p:sp>
        <p:nvSpPr>
          <p:cNvPr id="134" name="燕尾形 13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135" name="燕尾形 134"/>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sp>
        <p:nvSpPr>
          <p:cNvPr id="72" name="Freeform 159"/>
          <p:cNvSpPr/>
          <p:nvPr/>
        </p:nvSpPr>
        <p:spPr>
          <a:xfrm flipH="1">
            <a:off x="3636179" y="1732090"/>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latin typeface="Huawei Sans" panose="020C0503030203020204" pitchFamily="34" charset="0"/>
              </a:rPr>
              <a:t>Internet</a:t>
            </a:r>
            <a:endParaRPr lang="en-US" sz="1600" b="1" dirty="0">
              <a:solidFill>
                <a:schemeClr val="tx1"/>
              </a:solidFill>
              <a:latin typeface="Huawei Sans" panose="020C0503030203020204" pitchFamily="34" charset="0"/>
            </a:endParaRPr>
          </a:p>
        </p:txBody>
      </p:sp>
      <p:sp>
        <p:nvSpPr>
          <p:cNvPr id="80" name="Freeform 159"/>
          <p:cNvSpPr/>
          <p:nvPr/>
        </p:nvSpPr>
        <p:spPr>
          <a:xfrm flipH="1">
            <a:off x="8354775" y="1819932"/>
            <a:ext cx="1433744" cy="7556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600" b="1" dirty="0" smtClean="0">
                <a:solidFill>
                  <a:schemeClr val="tx1"/>
                </a:solidFill>
                <a:latin typeface="Huawei Sans" panose="020C0503030203020204" pitchFamily="34" charset="0"/>
              </a:rPr>
              <a:t>Internet</a:t>
            </a:r>
            <a:endParaRPr lang="en-US" sz="1600" b="1"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197896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20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Agile Distributed Architecture</a:t>
            </a:r>
            <a:endParaRPr lang="en-US" altLang="zh-CN" dirty="0"/>
          </a:p>
        </p:txBody>
      </p:sp>
      <p:sp>
        <p:nvSpPr>
          <p:cNvPr id="98" name="圆角矩形 75"/>
          <p:cNvSpPr/>
          <p:nvPr/>
        </p:nvSpPr>
        <p:spPr>
          <a:xfrm>
            <a:off x="6095999" y="2198792"/>
            <a:ext cx="5653349"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Architecture Characteristics</a:t>
            </a:r>
            <a:endParaRPr lang="en-US" b="1" dirty="0">
              <a:solidFill>
                <a:prstClr val="white"/>
              </a:solidFill>
              <a:latin typeface="Huawei Sans" panose="020C0503030203020204" pitchFamily="34" charset="0"/>
            </a:endParaRPr>
          </a:p>
        </p:txBody>
      </p:sp>
      <p:sp>
        <p:nvSpPr>
          <p:cNvPr id="99" name="圆角矩形 75"/>
          <p:cNvSpPr/>
          <p:nvPr/>
        </p:nvSpPr>
        <p:spPr>
          <a:xfrm>
            <a:off x="6095999" y="2638791"/>
            <a:ext cx="5653349" cy="213014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180000" bIns="72000" rtlCol="0" anchor="ctr" anchorCtr="0"/>
          <a:lstStyle/>
          <a:p>
            <a:pPr marL="176213" lvl="0" indent="-176213">
              <a:lnSpc>
                <a:spcPts val="2400"/>
              </a:lnSpc>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The agile distributed architecture divides an AP into a central AP and remote units (RUs). The central AP can manage multiple RUs, which provides good coverage and reduces costs. RUs can be used in the Fat AP, AC + Fit AP, and cloud management architectures.</a:t>
            </a:r>
          </a:p>
          <a:p>
            <a:pPr marL="176213" lvl="0" indent="-176213">
              <a:lnSpc>
                <a:spcPts val="2400"/>
              </a:lnSpc>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Application scope: densely distributed rooms</a:t>
            </a:r>
            <a:endParaRPr lang="en-US" sz="1400" dirty="0">
              <a:solidFill>
                <a:prstClr val="black"/>
              </a:solidFill>
              <a:latin typeface="Huawei Sans" panose="020C0503030203020204" pitchFamily="34" charset="0"/>
            </a:endParaRPr>
          </a:p>
        </p:txBody>
      </p:sp>
      <p:grpSp>
        <p:nvGrpSpPr>
          <p:cNvPr id="7" name="组合 6"/>
          <p:cNvGrpSpPr/>
          <p:nvPr/>
        </p:nvGrpSpPr>
        <p:grpSpPr>
          <a:xfrm>
            <a:off x="551778" y="1871284"/>
            <a:ext cx="5133262" cy="3284264"/>
            <a:chOff x="408492" y="2077001"/>
            <a:chExt cx="5133262" cy="3284264"/>
          </a:xfrm>
        </p:grpSpPr>
        <p:grpSp>
          <p:nvGrpSpPr>
            <p:cNvPr id="45" name="Group 165"/>
            <p:cNvGrpSpPr/>
            <p:nvPr/>
          </p:nvGrpSpPr>
          <p:grpSpPr>
            <a:xfrm rot="10800000">
              <a:off x="1787504" y="2416725"/>
              <a:ext cx="2543104" cy="966183"/>
              <a:chOff x="-1174110" y="685329"/>
              <a:chExt cx="1441568" cy="1007893"/>
            </a:xfrm>
          </p:grpSpPr>
          <p:cxnSp>
            <p:nvCxnSpPr>
              <p:cNvPr id="49" name="Straight Connector 166"/>
              <p:cNvCxnSpPr>
                <a:endCxn id="108" idx="0"/>
              </p:cNvCxnSpPr>
              <p:nvPr/>
            </p:nvCxnSpPr>
            <p:spPr>
              <a:xfrm rot="10800000">
                <a:off x="-1174110" y="685330"/>
                <a:ext cx="727985" cy="10078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167"/>
              <p:cNvCxnSpPr>
                <a:endCxn id="137" idx="0"/>
              </p:cNvCxnSpPr>
              <p:nvPr/>
            </p:nvCxnSpPr>
            <p:spPr>
              <a:xfrm rot="10800000" flipH="1">
                <a:off x="-446125" y="685329"/>
                <a:ext cx="713583" cy="100789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0" name="图片 102" descr="AC-蓝.png"/>
            <p:cNvPicPr>
              <a:picLocks noChangeAspect="1"/>
            </p:cNvPicPr>
            <p:nvPr/>
          </p:nvPicPr>
          <p:blipFill>
            <a:blip r:embed="rId3" cstate="print"/>
            <a:stretch>
              <a:fillRect/>
            </a:stretch>
          </p:blipFill>
          <p:spPr>
            <a:xfrm>
              <a:off x="3854733" y="2077001"/>
              <a:ext cx="541199" cy="442800"/>
            </a:xfrm>
            <a:prstGeom prst="rect">
              <a:avLst/>
            </a:prstGeom>
          </p:spPr>
        </p:pic>
        <p:pic>
          <p:nvPicPr>
            <p:cNvPr id="62" name="图片 86" descr="核心交换机.png"/>
            <p:cNvPicPr>
              <a:picLocks noChangeAspect="1"/>
            </p:cNvPicPr>
            <p:nvPr/>
          </p:nvPicPr>
          <p:blipFill>
            <a:blip r:embed="rId4" cstate="print"/>
            <a:stretch>
              <a:fillRect/>
            </a:stretch>
          </p:blipFill>
          <p:spPr>
            <a:xfrm>
              <a:off x="2780107" y="2077001"/>
              <a:ext cx="541199" cy="442800"/>
            </a:xfrm>
            <a:prstGeom prst="rect">
              <a:avLst/>
            </a:prstGeom>
          </p:spPr>
        </p:pic>
        <p:cxnSp>
          <p:nvCxnSpPr>
            <p:cNvPr id="64" name="直接连接符 63"/>
            <p:cNvCxnSpPr>
              <a:stCxn id="60" idx="1"/>
              <a:endCxn id="62" idx="3"/>
            </p:cNvCxnSpPr>
            <p:nvPr/>
          </p:nvCxnSpPr>
          <p:spPr>
            <a:xfrm flipH="1">
              <a:off x="3321306" y="2298401"/>
              <a:ext cx="5334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165"/>
            <p:cNvGrpSpPr/>
            <p:nvPr/>
          </p:nvGrpSpPr>
          <p:grpSpPr>
            <a:xfrm rot="10800000">
              <a:off x="4016005" y="3649160"/>
              <a:ext cx="636528" cy="746548"/>
              <a:chOff x="-1233037" y="914446"/>
              <a:chExt cx="1573823" cy="778776"/>
            </a:xfrm>
          </p:grpSpPr>
          <p:cxnSp>
            <p:nvCxnSpPr>
              <p:cNvPr id="6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0" name="Group 165"/>
            <p:cNvGrpSpPr/>
            <p:nvPr/>
          </p:nvGrpSpPr>
          <p:grpSpPr>
            <a:xfrm rot="10800000">
              <a:off x="3397938" y="3657291"/>
              <a:ext cx="1872662" cy="746548"/>
              <a:chOff x="-1233037" y="914446"/>
              <a:chExt cx="1573823" cy="778776"/>
            </a:xfrm>
          </p:grpSpPr>
          <p:cxnSp>
            <p:nvCxnSpPr>
              <p:cNvPr id="71"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5" name="组合 758"/>
            <p:cNvGrpSpPr/>
            <p:nvPr/>
          </p:nvGrpSpPr>
          <p:grpSpPr bwMode="auto">
            <a:xfrm flipV="1">
              <a:off x="3308975" y="4724978"/>
              <a:ext cx="311978" cy="264190"/>
              <a:chOff x="7440613" y="4868863"/>
              <a:chExt cx="1019175" cy="828675"/>
            </a:xfrm>
            <a:solidFill>
              <a:schemeClr val="bg1">
                <a:lumMod val="65000"/>
              </a:schemeClr>
            </a:solidFill>
          </p:grpSpPr>
          <p:sp>
            <p:nvSpPr>
              <p:cNvPr id="78"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81"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85" name="组合 758"/>
            <p:cNvGrpSpPr/>
            <p:nvPr/>
          </p:nvGrpSpPr>
          <p:grpSpPr bwMode="auto">
            <a:xfrm flipV="1">
              <a:off x="3884688" y="4724978"/>
              <a:ext cx="311978" cy="264190"/>
              <a:chOff x="7440613" y="4868863"/>
              <a:chExt cx="1019175" cy="828675"/>
            </a:xfrm>
            <a:solidFill>
              <a:schemeClr val="bg1">
                <a:lumMod val="65000"/>
              </a:schemeClr>
            </a:solidFill>
          </p:grpSpPr>
          <p:sp>
            <p:nvSpPr>
              <p:cNvPr id="88"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92"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93" name="组合 758"/>
            <p:cNvGrpSpPr/>
            <p:nvPr/>
          </p:nvGrpSpPr>
          <p:grpSpPr bwMode="auto">
            <a:xfrm flipV="1">
              <a:off x="4460401" y="4724978"/>
              <a:ext cx="311978" cy="264190"/>
              <a:chOff x="7440613" y="4868863"/>
              <a:chExt cx="1019175" cy="828675"/>
            </a:xfrm>
            <a:solidFill>
              <a:schemeClr val="bg1">
                <a:lumMod val="65000"/>
              </a:schemeClr>
            </a:solidFill>
          </p:grpSpPr>
          <p:sp>
            <p:nvSpPr>
              <p:cNvPr id="94"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95"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96" name="组合 758"/>
            <p:cNvGrpSpPr/>
            <p:nvPr/>
          </p:nvGrpSpPr>
          <p:grpSpPr bwMode="auto">
            <a:xfrm flipV="1">
              <a:off x="5036115" y="4724978"/>
              <a:ext cx="311978" cy="264190"/>
              <a:chOff x="7440613" y="4868863"/>
              <a:chExt cx="1019175" cy="828675"/>
            </a:xfrm>
            <a:solidFill>
              <a:schemeClr val="bg1">
                <a:lumMod val="65000"/>
              </a:schemeClr>
            </a:solidFill>
          </p:grpSpPr>
          <p:sp>
            <p:nvSpPr>
              <p:cNvPr id="97"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100"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sp>
          <p:nvSpPr>
            <p:cNvPr id="101" name="文本框 100"/>
            <p:cNvSpPr txBox="1"/>
            <p:nvPr/>
          </p:nvSpPr>
          <p:spPr>
            <a:xfrm>
              <a:off x="3101775" y="3485041"/>
              <a:ext cx="976549" cy="276999"/>
            </a:xfrm>
            <a:prstGeom prst="rect">
              <a:avLst/>
            </a:prstGeom>
            <a:noFill/>
          </p:spPr>
          <p:txBody>
            <a:bodyPr wrap="none" rtlCol="0">
              <a:spAutoFit/>
            </a:bodyPr>
            <a:lstStyle/>
            <a:p>
              <a:r>
                <a:rPr lang="en-US" sz="1200" b="1" dirty="0" smtClean="0">
                  <a:latin typeface="Huawei Sans" panose="020C0503030203020204" pitchFamily="34" charset="0"/>
                </a:rPr>
                <a:t>Central AP</a:t>
              </a:r>
              <a:endParaRPr lang="en-US" altLang="zh-CN" sz="1200" b="1" dirty="0">
                <a:latin typeface="Huawei Sans" panose="020C0503030203020204" pitchFamily="34" charset="0"/>
              </a:endParaRPr>
            </a:p>
          </p:txBody>
        </p:sp>
        <p:pic>
          <p:nvPicPr>
            <p:cNvPr id="108" name="图片 114" descr="中心AP.png"/>
            <p:cNvPicPr>
              <a:picLocks noChangeAspect="1"/>
            </p:cNvPicPr>
            <p:nvPr/>
          </p:nvPicPr>
          <p:blipFill>
            <a:blip r:embed="rId5"/>
            <a:stretch>
              <a:fillRect/>
            </a:stretch>
          </p:blipFill>
          <p:spPr>
            <a:xfrm>
              <a:off x="4060007" y="3382907"/>
              <a:ext cx="541200" cy="442800"/>
            </a:xfrm>
            <a:prstGeom prst="rect">
              <a:avLst/>
            </a:prstGeom>
          </p:spPr>
        </p:pic>
        <p:sp>
          <p:nvSpPr>
            <p:cNvPr id="109" name="圆角矩形 75"/>
            <p:cNvSpPr/>
            <p:nvPr/>
          </p:nvSpPr>
          <p:spPr>
            <a:xfrm>
              <a:off x="3174449"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10" name="圆角矩形 75"/>
            <p:cNvSpPr/>
            <p:nvPr/>
          </p:nvSpPr>
          <p:spPr>
            <a:xfrm>
              <a:off x="3762926"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11" name="圆角矩形 75"/>
            <p:cNvSpPr/>
            <p:nvPr/>
          </p:nvSpPr>
          <p:spPr>
            <a:xfrm>
              <a:off x="4351403"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12" name="圆角矩形 75"/>
            <p:cNvSpPr/>
            <p:nvPr/>
          </p:nvSpPr>
          <p:spPr>
            <a:xfrm>
              <a:off x="4939881"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13" name="文本框 112"/>
            <p:cNvSpPr txBox="1"/>
            <p:nvPr/>
          </p:nvSpPr>
          <p:spPr>
            <a:xfrm>
              <a:off x="3143107"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1</a:t>
              </a:r>
              <a:endParaRPr lang="en-US" altLang="zh-CN" sz="1000" dirty="0">
                <a:latin typeface="Huawei Sans" panose="020C0503030203020204" pitchFamily="34" charset="0"/>
              </a:endParaRPr>
            </a:p>
          </p:txBody>
        </p:sp>
        <p:sp>
          <p:nvSpPr>
            <p:cNvPr id="114" name="文本框 113"/>
            <p:cNvSpPr txBox="1"/>
            <p:nvPr/>
          </p:nvSpPr>
          <p:spPr>
            <a:xfrm>
              <a:off x="3725796"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2</a:t>
              </a:r>
              <a:endParaRPr lang="en-US" altLang="zh-CN" sz="1000" dirty="0">
                <a:latin typeface="Huawei Sans" panose="020C0503030203020204" pitchFamily="34" charset="0"/>
              </a:endParaRPr>
            </a:p>
          </p:txBody>
        </p:sp>
        <p:sp>
          <p:nvSpPr>
            <p:cNvPr id="115" name="文本框 114"/>
            <p:cNvSpPr txBox="1"/>
            <p:nvPr/>
          </p:nvSpPr>
          <p:spPr>
            <a:xfrm>
              <a:off x="4321031"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3</a:t>
              </a:r>
              <a:endParaRPr lang="en-US" altLang="zh-CN" sz="1000" dirty="0">
                <a:latin typeface="Huawei Sans" panose="020C0503030203020204" pitchFamily="34" charset="0"/>
              </a:endParaRPr>
            </a:p>
          </p:txBody>
        </p:sp>
        <p:sp>
          <p:nvSpPr>
            <p:cNvPr id="116" name="文本框 115"/>
            <p:cNvSpPr txBox="1"/>
            <p:nvPr/>
          </p:nvSpPr>
          <p:spPr>
            <a:xfrm>
              <a:off x="4877790" y="5104789"/>
              <a:ext cx="663964" cy="246221"/>
            </a:xfrm>
            <a:prstGeom prst="rect">
              <a:avLst/>
            </a:prstGeom>
            <a:noFill/>
          </p:spPr>
          <p:txBody>
            <a:bodyPr wrap="none" rtlCol="0">
              <a:spAutoFit/>
            </a:bodyPr>
            <a:lstStyle/>
            <a:p>
              <a:r>
                <a:rPr lang="en-US" sz="1000" dirty="0" smtClean="0">
                  <a:latin typeface="Huawei Sans" panose="020C0503030203020204" pitchFamily="34" charset="0"/>
                </a:rPr>
                <a:t>Room </a:t>
              </a:r>
              <a:r>
                <a:rPr lang="en-US" sz="1000" i="1" dirty="0" smtClean="0">
                  <a:latin typeface="Huawei Sans" panose="020C0503030203020204" pitchFamily="34" charset="0"/>
                </a:rPr>
                <a:t>N</a:t>
              </a:r>
              <a:endParaRPr lang="en-US" altLang="zh-CN" sz="1000" dirty="0">
                <a:latin typeface="Huawei Sans" panose="020C0503030203020204" pitchFamily="34" charset="0"/>
              </a:endParaRPr>
            </a:p>
          </p:txBody>
        </p:sp>
        <p:grpSp>
          <p:nvGrpSpPr>
            <p:cNvPr id="117" name="Group 165"/>
            <p:cNvGrpSpPr/>
            <p:nvPr/>
          </p:nvGrpSpPr>
          <p:grpSpPr>
            <a:xfrm rot="10800000">
              <a:off x="1472901" y="3649160"/>
              <a:ext cx="636528" cy="746548"/>
              <a:chOff x="-1233037" y="914446"/>
              <a:chExt cx="1573823" cy="778776"/>
            </a:xfrm>
          </p:grpSpPr>
          <p:cxnSp>
            <p:nvCxnSpPr>
              <p:cNvPr id="11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0" name="Group 165"/>
            <p:cNvGrpSpPr/>
            <p:nvPr/>
          </p:nvGrpSpPr>
          <p:grpSpPr>
            <a:xfrm rot="10800000">
              <a:off x="854834" y="3657291"/>
              <a:ext cx="1872662" cy="746548"/>
              <a:chOff x="-1233037" y="914446"/>
              <a:chExt cx="1573823" cy="778776"/>
            </a:xfrm>
          </p:grpSpPr>
          <p:cxnSp>
            <p:nvCxnSpPr>
              <p:cNvPr id="121"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3" name="组合 758"/>
            <p:cNvGrpSpPr/>
            <p:nvPr/>
          </p:nvGrpSpPr>
          <p:grpSpPr bwMode="auto">
            <a:xfrm flipV="1">
              <a:off x="765871" y="4724978"/>
              <a:ext cx="311978" cy="264190"/>
              <a:chOff x="7440613" y="4868863"/>
              <a:chExt cx="1019175" cy="828675"/>
            </a:xfrm>
            <a:solidFill>
              <a:schemeClr val="bg1">
                <a:lumMod val="65000"/>
              </a:schemeClr>
            </a:solidFill>
          </p:grpSpPr>
          <p:sp>
            <p:nvSpPr>
              <p:cNvPr id="124"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125"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126" name="组合 758"/>
            <p:cNvGrpSpPr/>
            <p:nvPr/>
          </p:nvGrpSpPr>
          <p:grpSpPr bwMode="auto">
            <a:xfrm flipV="1">
              <a:off x="1341584" y="4724978"/>
              <a:ext cx="311978" cy="264190"/>
              <a:chOff x="7440613" y="4868863"/>
              <a:chExt cx="1019175" cy="828675"/>
            </a:xfrm>
            <a:solidFill>
              <a:schemeClr val="bg1">
                <a:lumMod val="65000"/>
              </a:schemeClr>
            </a:solidFill>
          </p:grpSpPr>
          <p:sp>
            <p:nvSpPr>
              <p:cNvPr id="127"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128"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129" name="组合 758"/>
            <p:cNvGrpSpPr/>
            <p:nvPr/>
          </p:nvGrpSpPr>
          <p:grpSpPr bwMode="auto">
            <a:xfrm flipV="1">
              <a:off x="1917297" y="4724978"/>
              <a:ext cx="311978" cy="264190"/>
              <a:chOff x="7440613" y="4868863"/>
              <a:chExt cx="1019175" cy="828675"/>
            </a:xfrm>
            <a:solidFill>
              <a:schemeClr val="bg1">
                <a:lumMod val="65000"/>
              </a:schemeClr>
            </a:solidFill>
          </p:grpSpPr>
          <p:sp>
            <p:nvSpPr>
              <p:cNvPr id="130"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131"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grpSp>
          <p:nvGrpSpPr>
            <p:cNvPr id="132" name="组合 758"/>
            <p:cNvGrpSpPr/>
            <p:nvPr/>
          </p:nvGrpSpPr>
          <p:grpSpPr bwMode="auto">
            <a:xfrm flipV="1">
              <a:off x="2493011" y="4724978"/>
              <a:ext cx="311978" cy="264190"/>
              <a:chOff x="7440613" y="4868863"/>
              <a:chExt cx="1019175" cy="828675"/>
            </a:xfrm>
            <a:solidFill>
              <a:schemeClr val="bg1">
                <a:lumMod val="65000"/>
              </a:schemeClr>
            </a:solidFill>
          </p:grpSpPr>
          <p:sp>
            <p:nvSpPr>
              <p:cNvPr id="133" name="Freeform 15"/>
              <p:cNvSpPr>
                <a:spLocks/>
              </p:cNvSpPr>
              <p:nvPr/>
            </p:nvSpPr>
            <p:spPr bwMode="auto">
              <a:xfrm>
                <a:off x="7832726" y="5462588"/>
                <a:ext cx="234950" cy="234950"/>
              </a:xfrm>
              <a:custGeom>
                <a:avLst/>
                <a:gdLst/>
                <a:ahLst/>
                <a:cxnLst>
                  <a:cxn ang="0">
                    <a:pos x="3281" y="680"/>
                  </a:cxn>
                  <a:cxn ang="0">
                    <a:pos x="3439" y="907"/>
                  </a:cxn>
                  <a:cxn ang="0">
                    <a:pos x="3559" y="1151"/>
                  </a:cxn>
                  <a:cxn ang="0">
                    <a:pos x="3642" y="1406"/>
                  </a:cxn>
                  <a:cxn ang="0">
                    <a:pos x="3686" y="1670"/>
                  </a:cxn>
                  <a:cxn ang="0">
                    <a:pos x="3693" y="1936"/>
                  </a:cxn>
                  <a:cxn ang="0">
                    <a:pos x="3661" y="2201"/>
                  </a:cxn>
                  <a:cxn ang="0">
                    <a:pos x="3591" y="2460"/>
                  </a:cxn>
                  <a:cxn ang="0">
                    <a:pos x="3484" y="2708"/>
                  </a:cxn>
                  <a:cxn ang="0">
                    <a:pos x="3339" y="2941"/>
                  </a:cxn>
                  <a:cxn ang="0">
                    <a:pos x="3155" y="3155"/>
                  </a:cxn>
                  <a:cxn ang="0">
                    <a:pos x="2941" y="3339"/>
                  </a:cxn>
                  <a:cxn ang="0">
                    <a:pos x="2708" y="3484"/>
                  </a:cxn>
                  <a:cxn ang="0">
                    <a:pos x="2460" y="3592"/>
                  </a:cxn>
                  <a:cxn ang="0">
                    <a:pos x="2201" y="3661"/>
                  </a:cxn>
                  <a:cxn ang="0">
                    <a:pos x="1936" y="3693"/>
                  </a:cxn>
                  <a:cxn ang="0">
                    <a:pos x="1670" y="3687"/>
                  </a:cxn>
                  <a:cxn ang="0">
                    <a:pos x="1408" y="3643"/>
                  </a:cxn>
                  <a:cxn ang="0">
                    <a:pos x="1152" y="3561"/>
                  </a:cxn>
                  <a:cxn ang="0">
                    <a:pos x="908" y="3440"/>
                  </a:cxn>
                  <a:cxn ang="0">
                    <a:pos x="680" y="3282"/>
                  </a:cxn>
                  <a:cxn ang="0">
                    <a:pos x="475" y="3086"/>
                  </a:cxn>
                  <a:cxn ang="0">
                    <a:pos x="304" y="2866"/>
                  </a:cxn>
                  <a:cxn ang="0">
                    <a:pos x="172" y="2627"/>
                  </a:cxn>
                  <a:cxn ang="0">
                    <a:pos x="76" y="2374"/>
                  </a:cxn>
                  <a:cxn ang="0">
                    <a:pos x="19" y="2114"/>
                  </a:cxn>
                  <a:cxn ang="0">
                    <a:pos x="0" y="1848"/>
                  </a:cxn>
                  <a:cxn ang="0">
                    <a:pos x="19" y="1582"/>
                  </a:cxn>
                  <a:cxn ang="0">
                    <a:pos x="76" y="1321"/>
                  </a:cxn>
                  <a:cxn ang="0">
                    <a:pos x="171" y="1069"/>
                  </a:cxn>
                  <a:cxn ang="0">
                    <a:pos x="304" y="830"/>
                  </a:cxn>
                  <a:cxn ang="0">
                    <a:pos x="475" y="609"/>
                  </a:cxn>
                  <a:cxn ang="0">
                    <a:pos x="680" y="414"/>
                  </a:cxn>
                  <a:cxn ang="0">
                    <a:pos x="907" y="255"/>
                  </a:cxn>
                  <a:cxn ang="0">
                    <a:pos x="1151" y="135"/>
                  </a:cxn>
                  <a:cxn ang="0">
                    <a:pos x="1407" y="52"/>
                  </a:cxn>
                  <a:cxn ang="0">
                    <a:pos x="1669" y="8"/>
                  </a:cxn>
                  <a:cxn ang="0">
                    <a:pos x="1936" y="2"/>
                  </a:cxn>
                  <a:cxn ang="0">
                    <a:pos x="2201" y="33"/>
                  </a:cxn>
                  <a:cxn ang="0">
                    <a:pos x="2459" y="104"/>
                  </a:cxn>
                  <a:cxn ang="0">
                    <a:pos x="2708" y="211"/>
                  </a:cxn>
                  <a:cxn ang="0">
                    <a:pos x="2940" y="356"/>
                  </a:cxn>
                  <a:cxn ang="0">
                    <a:pos x="3154" y="539"/>
                  </a:cxn>
                </a:cxnLst>
                <a:rect l="0" t="0" r="r" b="b"/>
                <a:pathLst>
                  <a:path w="3695" h="3695">
                    <a:moveTo>
                      <a:pt x="3154" y="539"/>
                    </a:moveTo>
                    <a:lnTo>
                      <a:pt x="3220" y="608"/>
                    </a:lnTo>
                    <a:lnTo>
                      <a:pt x="3281" y="680"/>
                    </a:lnTo>
                    <a:lnTo>
                      <a:pt x="3338" y="754"/>
                    </a:lnTo>
                    <a:lnTo>
                      <a:pt x="3391" y="829"/>
                    </a:lnTo>
                    <a:lnTo>
                      <a:pt x="3439" y="907"/>
                    </a:lnTo>
                    <a:lnTo>
                      <a:pt x="3483" y="987"/>
                    </a:lnTo>
                    <a:lnTo>
                      <a:pt x="3523" y="1068"/>
                    </a:lnTo>
                    <a:lnTo>
                      <a:pt x="3559" y="1151"/>
                    </a:lnTo>
                    <a:lnTo>
                      <a:pt x="3591" y="1235"/>
                    </a:lnTo>
                    <a:lnTo>
                      <a:pt x="3619" y="1320"/>
                    </a:lnTo>
                    <a:lnTo>
                      <a:pt x="3642" y="1406"/>
                    </a:lnTo>
                    <a:lnTo>
                      <a:pt x="3661" y="1493"/>
                    </a:lnTo>
                    <a:lnTo>
                      <a:pt x="3676" y="1582"/>
                    </a:lnTo>
                    <a:lnTo>
                      <a:pt x="3686" y="1670"/>
                    </a:lnTo>
                    <a:lnTo>
                      <a:pt x="3693" y="1758"/>
                    </a:lnTo>
                    <a:lnTo>
                      <a:pt x="3695" y="1847"/>
                    </a:lnTo>
                    <a:lnTo>
                      <a:pt x="3693" y="1936"/>
                    </a:lnTo>
                    <a:lnTo>
                      <a:pt x="3686" y="2024"/>
                    </a:lnTo>
                    <a:lnTo>
                      <a:pt x="3676" y="2113"/>
                    </a:lnTo>
                    <a:lnTo>
                      <a:pt x="3661" y="2201"/>
                    </a:lnTo>
                    <a:lnTo>
                      <a:pt x="3642" y="2288"/>
                    </a:lnTo>
                    <a:lnTo>
                      <a:pt x="3619" y="2374"/>
                    </a:lnTo>
                    <a:lnTo>
                      <a:pt x="3591" y="2460"/>
                    </a:lnTo>
                    <a:lnTo>
                      <a:pt x="3559" y="2544"/>
                    </a:lnTo>
                    <a:lnTo>
                      <a:pt x="3524" y="2626"/>
                    </a:lnTo>
                    <a:lnTo>
                      <a:pt x="3484" y="2708"/>
                    </a:lnTo>
                    <a:lnTo>
                      <a:pt x="3439" y="2788"/>
                    </a:lnTo>
                    <a:lnTo>
                      <a:pt x="3391" y="2865"/>
                    </a:lnTo>
                    <a:lnTo>
                      <a:pt x="3339" y="2941"/>
                    </a:lnTo>
                    <a:lnTo>
                      <a:pt x="3281" y="3015"/>
                    </a:lnTo>
                    <a:lnTo>
                      <a:pt x="3220" y="3086"/>
                    </a:lnTo>
                    <a:lnTo>
                      <a:pt x="3155" y="3155"/>
                    </a:lnTo>
                    <a:lnTo>
                      <a:pt x="3086" y="3220"/>
                    </a:lnTo>
                    <a:lnTo>
                      <a:pt x="3015" y="3282"/>
                    </a:lnTo>
                    <a:lnTo>
                      <a:pt x="2941" y="3339"/>
                    </a:lnTo>
                    <a:lnTo>
                      <a:pt x="2865" y="3391"/>
                    </a:lnTo>
                    <a:lnTo>
                      <a:pt x="2788" y="3440"/>
                    </a:lnTo>
                    <a:lnTo>
                      <a:pt x="2708" y="3484"/>
                    </a:lnTo>
                    <a:lnTo>
                      <a:pt x="2626" y="3524"/>
                    </a:lnTo>
                    <a:lnTo>
                      <a:pt x="2544" y="3560"/>
                    </a:lnTo>
                    <a:lnTo>
                      <a:pt x="2460" y="3592"/>
                    </a:lnTo>
                    <a:lnTo>
                      <a:pt x="2375" y="3619"/>
                    </a:lnTo>
                    <a:lnTo>
                      <a:pt x="2288" y="3643"/>
                    </a:lnTo>
                    <a:lnTo>
                      <a:pt x="2201" y="3661"/>
                    </a:lnTo>
                    <a:lnTo>
                      <a:pt x="2114" y="3676"/>
                    </a:lnTo>
                    <a:lnTo>
                      <a:pt x="2026" y="3687"/>
                    </a:lnTo>
                    <a:lnTo>
                      <a:pt x="1936" y="3693"/>
                    </a:lnTo>
                    <a:lnTo>
                      <a:pt x="1848" y="3695"/>
                    </a:lnTo>
                    <a:lnTo>
                      <a:pt x="1759" y="3693"/>
                    </a:lnTo>
                    <a:lnTo>
                      <a:pt x="1670" y="3687"/>
                    </a:lnTo>
                    <a:lnTo>
                      <a:pt x="1582" y="3676"/>
                    </a:lnTo>
                    <a:lnTo>
                      <a:pt x="1495" y="3662"/>
                    </a:lnTo>
                    <a:lnTo>
                      <a:pt x="1408" y="3643"/>
                    </a:lnTo>
                    <a:lnTo>
                      <a:pt x="1321" y="3620"/>
                    </a:lnTo>
                    <a:lnTo>
                      <a:pt x="1236" y="3592"/>
                    </a:lnTo>
                    <a:lnTo>
                      <a:pt x="1152" y="3561"/>
                    </a:lnTo>
                    <a:lnTo>
                      <a:pt x="1069" y="3524"/>
                    </a:lnTo>
                    <a:lnTo>
                      <a:pt x="987" y="3484"/>
                    </a:lnTo>
                    <a:lnTo>
                      <a:pt x="908" y="3440"/>
                    </a:lnTo>
                    <a:lnTo>
                      <a:pt x="830" y="3391"/>
                    </a:lnTo>
                    <a:lnTo>
                      <a:pt x="755" y="3339"/>
                    </a:lnTo>
                    <a:lnTo>
                      <a:pt x="680" y="3282"/>
                    </a:lnTo>
                    <a:lnTo>
                      <a:pt x="609" y="3220"/>
                    </a:lnTo>
                    <a:lnTo>
                      <a:pt x="541" y="3155"/>
                    </a:lnTo>
                    <a:lnTo>
                      <a:pt x="475" y="3086"/>
                    </a:lnTo>
                    <a:lnTo>
                      <a:pt x="414" y="3015"/>
                    </a:lnTo>
                    <a:lnTo>
                      <a:pt x="357" y="2941"/>
                    </a:lnTo>
                    <a:lnTo>
                      <a:pt x="304" y="2866"/>
                    </a:lnTo>
                    <a:lnTo>
                      <a:pt x="256" y="2788"/>
                    </a:lnTo>
                    <a:lnTo>
                      <a:pt x="212" y="2709"/>
                    </a:lnTo>
                    <a:lnTo>
                      <a:pt x="172" y="2627"/>
                    </a:lnTo>
                    <a:lnTo>
                      <a:pt x="136" y="2544"/>
                    </a:lnTo>
                    <a:lnTo>
                      <a:pt x="104" y="2460"/>
                    </a:lnTo>
                    <a:lnTo>
                      <a:pt x="76" y="2374"/>
                    </a:lnTo>
                    <a:lnTo>
                      <a:pt x="53" y="2288"/>
                    </a:lnTo>
                    <a:lnTo>
                      <a:pt x="34" y="2201"/>
                    </a:lnTo>
                    <a:lnTo>
                      <a:pt x="19" y="2114"/>
                    </a:lnTo>
                    <a:lnTo>
                      <a:pt x="9" y="2025"/>
                    </a:lnTo>
                    <a:lnTo>
                      <a:pt x="2" y="1937"/>
                    </a:lnTo>
                    <a:lnTo>
                      <a:pt x="0" y="1848"/>
                    </a:lnTo>
                    <a:lnTo>
                      <a:pt x="2" y="1759"/>
                    </a:lnTo>
                    <a:lnTo>
                      <a:pt x="9" y="1670"/>
                    </a:lnTo>
                    <a:lnTo>
                      <a:pt x="19" y="1582"/>
                    </a:lnTo>
                    <a:lnTo>
                      <a:pt x="34" y="1494"/>
                    </a:lnTo>
                    <a:lnTo>
                      <a:pt x="53" y="1407"/>
                    </a:lnTo>
                    <a:lnTo>
                      <a:pt x="76" y="1321"/>
                    </a:lnTo>
                    <a:lnTo>
                      <a:pt x="104" y="1236"/>
                    </a:lnTo>
                    <a:lnTo>
                      <a:pt x="136" y="1151"/>
                    </a:lnTo>
                    <a:lnTo>
                      <a:pt x="171" y="1069"/>
                    </a:lnTo>
                    <a:lnTo>
                      <a:pt x="211" y="988"/>
                    </a:lnTo>
                    <a:lnTo>
                      <a:pt x="255" y="907"/>
                    </a:lnTo>
                    <a:lnTo>
                      <a:pt x="304" y="830"/>
                    </a:lnTo>
                    <a:lnTo>
                      <a:pt x="356" y="754"/>
                    </a:lnTo>
                    <a:lnTo>
                      <a:pt x="414" y="681"/>
                    </a:lnTo>
                    <a:lnTo>
                      <a:pt x="475" y="609"/>
                    </a:lnTo>
                    <a:lnTo>
                      <a:pt x="540" y="540"/>
                    </a:lnTo>
                    <a:lnTo>
                      <a:pt x="609" y="475"/>
                    </a:lnTo>
                    <a:lnTo>
                      <a:pt x="680" y="414"/>
                    </a:lnTo>
                    <a:lnTo>
                      <a:pt x="754" y="356"/>
                    </a:lnTo>
                    <a:lnTo>
                      <a:pt x="830" y="303"/>
                    </a:lnTo>
                    <a:lnTo>
                      <a:pt x="907" y="255"/>
                    </a:lnTo>
                    <a:lnTo>
                      <a:pt x="987" y="211"/>
                    </a:lnTo>
                    <a:lnTo>
                      <a:pt x="1069" y="171"/>
                    </a:lnTo>
                    <a:lnTo>
                      <a:pt x="1151" y="135"/>
                    </a:lnTo>
                    <a:lnTo>
                      <a:pt x="1235" y="104"/>
                    </a:lnTo>
                    <a:lnTo>
                      <a:pt x="1320" y="76"/>
                    </a:lnTo>
                    <a:lnTo>
                      <a:pt x="1407" y="52"/>
                    </a:lnTo>
                    <a:lnTo>
                      <a:pt x="1494" y="33"/>
                    </a:lnTo>
                    <a:lnTo>
                      <a:pt x="1581" y="19"/>
                    </a:lnTo>
                    <a:lnTo>
                      <a:pt x="1669" y="8"/>
                    </a:lnTo>
                    <a:lnTo>
                      <a:pt x="1759" y="2"/>
                    </a:lnTo>
                    <a:lnTo>
                      <a:pt x="1847" y="0"/>
                    </a:lnTo>
                    <a:lnTo>
                      <a:pt x="1936" y="2"/>
                    </a:lnTo>
                    <a:lnTo>
                      <a:pt x="2025" y="8"/>
                    </a:lnTo>
                    <a:lnTo>
                      <a:pt x="2113" y="19"/>
                    </a:lnTo>
                    <a:lnTo>
                      <a:pt x="2201" y="33"/>
                    </a:lnTo>
                    <a:lnTo>
                      <a:pt x="2287" y="52"/>
                    </a:lnTo>
                    <a:lnTo>
                      <a:pt x="2374" y="76"/>
                    </a:lnTo>
                    <a:lnTo>
                      <a:pt x="2459" y="104"/>
                    </a:lnTo>
                    <a:lnTo>
                      <a:pt x="2543" y="135"/>
                    </a:lnTo>
                    <a:lnTo>
                      <a:pt x="2626" y="171"/>
                    </a:lnTo>
                    <a:lnTo>
                      <a:pt x="2708" y="211"/>
                    </a:lnTo>
                    <a:lnTo>
                      <a:pt x="2787" y="255"/>
                    </a:lnTo>
                    <a:lnTo>
                      <a:pt x="2865" y="303"/>
                    </a:lnTo>
                    <a:lnTo>
                      <a:pt x="2940" y="356"/>
                    </a:lnTo>
                    <a:lnTo>
                      <a:pt x="3015" y="413"/>
                    </a:lnTo>
                    <a:lnTo>
                      <a:pt x="3086" y="474"/>
                    </a:lnTo>
                    <a:lnTo>
                      <a:pt x="3154" y="539"/>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sp>
            <p:nvSpPr>
              <p:cNvPr id="134" name="Freeform 16"/>
              <p:cNvSpPr>
                <a:spLocks noEditPoints="1"/>
              </p:cNvSpPr>
              <p:nvPr/>
            </p:nvSpPr>
            <p:spPr bwMode="auto">
              <a:xfrm>
                <a:off x="7440613" y="4868863"/>
                <a:ext cx="1019175" cy="544513"/>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grpFill/>
              <a:ln w="9525">
                <a:noFill/>
                <a:round/>
                <a:headEnd/>
                <a:tailEnd/>
              </a:ln>
            </p:spPr>
            <p:txBody>
              <a:bodyPr/>
              <a:lstStyle/>
              <a:p>
                <a:pPr algn="ctr" eaLnBrk="1" fontAlgn="auto" hangingPunct="1">
                  <a:spcBef>
                    <a:spcPts val="0"/>
                  </a:spcBef>
                  <a:spcAft>
                    <a:spcPts val="0"/>
                  </a:spcAft>
                  <a:defRPr/>
                </a:pPr>
                <a:endParaRPr lang="en-US" altLang="zh-CN" sz="300" kern="0" dirty="0">
                  <a:solidFill>
                    <a:schemeClr val="bg1"/>
                  </a:solidFill>
                  <a:latin typeface="Huawei Sans" panose="020C0503030203020204" pitchFamily="34" charset="0"/>
                </a:endParaRPr>
              </a:p>
            </p:txBody>
          </p:sp>
        </p:grpSp>
        <p:sp>
          <p:nvSpPr>
            <p:cNvPr id="135" name="文本框 134"/>
            <p:cNvSpPr txBox="1"/>
            <p:nvPr/>
          </p:nvSpPr>
          <p:spPr>
            <a:xfrm>
              <a:off x="558671" y="3485041"/>
              <a:ext cx="976549" cy="276999"/>
            </a:xfrm>
            <a:prstGeom prst="rect">
              <a:avLst/>
            </a:prstGeom>
            <a:noFill/>
          </p:spPr>
          <p:txBody>
            <a:bodyPr wrap="none" rtlCol="0">
              <a:spAutoFit/>
            </a:bodyPr>
            <a:lstStyle/>
            <a:p>
              <a:r>
                <a:rPr lang="en-US" sz="1200" b="1" dirty="0" smtClean="0">
                  <a:latin typeface="Huawei Sans" panose="020C0503030203020204" pitchFamily="34" charset="0"/>
                </a:rPr>
                <a:t>Central AP</a:t>
              </a:r>
              <a:endParaRPr lang="en-US" altLang="zh-CN" sz="1200" b="1" dirty="0">
                <a:latin typeface="Huawei Sans" panose="020C0503030203020204" pitchFamily="34" charset="0"/>
              </a:endParaRPr>
            </a:p>
          </p:txBody>
        </p:sp>
        <p:pic>
          <p:nvPicPr>
            <p:cNvPr id="137" name="图片 114" descr="中心AP.png"/>
            <p:cNvPicPr>
              <a:picLocks noChangeAspect="1"/>
            </p:cNvPicPr>
            <p:nvPr/>
          </p:nvPicPr>
          <p:blipFill>
            <a:blip r:embed="rId5"/>
            <a:stretch>
              <a:fillRect/>
            </a:stretch>
          </p:blipFill>
          <p:spPr>
            <a:xfrm>
              <a:off x="1516903" y="3382907"/>
              <a:ext cx="541200" cy="442800"/>
            </a:xfrm>
            <a:prstGeom prst="rect">
              <a:avLst/>
            </a:prstGeom>
          </p:spPr>
        </p:pic>
        <p:sp>
          <p:nvSpPr>
            <p:cNvPr id="138" name="圆角矩形 75"/>
            <p:cNvSpPr/>
            <p:nvPr/>
          </p:nvSpPr>
          <p:spPr>
            <a:xfrm>
              <a:off x="631345"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39" name="圆角矩形 75"/>
            <p:cNvSpPr/>
            <p:nvPr/>
          </p:nvSpPr>
          <p:spPr>
            <a:xfrm>
              <a:off x="1219822"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40" name="圆角矩形 75"/>
            <p:cNvSpPr/>
            <p:nvPr/>
          </p:nvSpPr>
          <p:spPr>
            <a:xfrm>
              <a:off x="1808299"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41" name="圆角矩形 75"/>
            <p:cNvSpPr/>
            <p:nvPr/>
          </p:nvSpPr>
          <p:spPr>
            <a:xfrm>
              <a:off x="2396777" y="4099644"/>
              <a:ext cx="556024" cy="1261621"/>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82563" indent="-182563">
                <a:lnSpc>
                  <a:spcPts val="2200"/>
                </a:lnSpc>
                <a:buFont typeface="+mj-lt"/>
                <a:buAutoNum type="arabicPeriod"/>
              </a:pPr>
              <a:endParaRPr lang="en-US" altLang="zh-CN" sz="1400" dirty="0">
                <a:solidFill>
                  <a:schemeClr val="tx1">
                    <a:lumMod val="65000"/>
                    <a:lumOff val="35000"/>
                  </a:schemeClr>
                </a:solidFill>
                <a:latin typeface="Huawei Sans" panose="020C0503030203020204" pitchFamily="34" charset="0"/>
                <a:cs typeface="Arial" panose="020B0604020202020204" pitchFamily="34" charset="0"/>
              </a:endParaRPr>
            </a:p>
          </p:txBody>
        </p:sp>
        <p:sp>
          <p:nvSpPr>
            <p:cNvPr id="142" name="文本框 141"/>
            <p:cNvSpPr txBox="1"/>
            <p:nvPr/>
          </p:nvSpPr>
          <p:spPr>
            <a:xfrm>
              <a:off x="604764"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1</a:t>
              </a:r>
              <a:endParaRPr lang="en-US" altLang="zh-CN" sz="1000" dirty="0">
                <a:latin typeface="Huawei Sans" panose="020C0503030203020204" pitchFamily="34" charset="0"/>
              </a:endParaRPr>
            </a:p>
          </p:txBody>
        </p:sp>
        <p:sp>
          <p:nvSpPr>
            <p:cNvPr id="143" name="文本框 142"/>
            <p:cNvSpPr txBox="1"/>
            <p:nvPr/>
          </p:nvSpPr>
          <p:spPr>
            <a:xfrm>
              <a:off x="1177929"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2</a:t>
              </a:r>
              <a:endParaRPr lang="en-US" altLang="zh-CN" sz="1000" dirty="0">
                <a:latin typeface="Huawei Sans" panose="020C0503030203020204" pitchFamily="34" charset="0"/>
              </a:endParaRPr>
            </a:p>
          </p:txBody>
        </p:sp>
        <p:sp>
          <p:nvSpPr>
            <p:cNvPr id="144" name="文本框 143"/>
            <p:cNvSpPr txBox="1"/>
            <p:nvPr/>
          </p:nvSpPr>
          <p:spPr>
            <a:xfrm>
              <a:off x="1768402" y="5104789"/>
              <a:ext cx="638316" cy="246221"/>
            </a:xfrm>
            <a:prstGeom prst="rect">
              <a:avLst/>
            </a:prstGeom>
            <a:noFill/>
          </p:spPr>
          <p:txBody>
            <a:bodyPr wrap="none" rtlCol="0">
              <a:spAutoFit/>
            </a:bodyPr>
            <a:lstStyle/>
            <a:p>
              <a:r>
                <a:rPr lang="en-US" sz="1000" dirty="0" smtClean="0">
                  <a:latin typeface="Huawei Sans" panose="020C0503030203020204" pitchFamily="34" charset="0"/>
                </a:rPr>
                <a:t>Room 3</a:t>
              </a:r>
              <a:endParaRPr lang="en-US" altLang="zh-CN" sz="1000" dirty="0">
                <a:latin typeface="Huawei Sans" panose="020C0503030203020204" pitchFamily="34" charset="0"/>
              </a:endParaRPr>
            </a:p>
          </p:txBody>
        </p:sp>
        <p:sp>
          <p:nvSpPr>
            <p:cNvPr id="145" name="文本框 144"/>
            <p:cNvSpPr txBox="1"/>
            <p:nvPr/>
          </p:nvSpPr>
          <p:spPr>
            <a:xfrm>
              <a:off x="2329924" y="5104789"/>
              <a:ext cx="663964" cy="246221"/>
            </a:xfrm>
            <a:prstGeom prst="rect">
              <a:avLst/>
            </a:prstGeom>
            <a:noFill/>
          </p:spPr>
          <p:txBody>
            <a:bodyPr wrap="none" rtlCol="0">
              <a:spAutoFit/>
            </a:bodyPr>
            <a:lstStyle/>
            <a:p>
              <a:r>
                <a:rPr lang="en-US" sz="1000" dirty="0" smtClean="0">
                  <a:latin typeface="Huawei Sans" panose="020C0503030203020204" pitchFamily="34" charset="0"/>
                </a:rPr>
                <a:t>Room </a:t>
              </a:r>
              <a:r>
                <a:rPr lang="en-US" sz="1000" i="1" dirty="0" smtClean="0">
                  <a:latin typeface="Huawei Sans" panose="020C0503030203020204" pitchFamily="34" charset="0"/>
                </a:rPr>
                <a:t>N</a:t>
              </a:r>
              <a:endParaRPr lang="en-US" altLang="zh-CN" sz="1000" dirty="0">
                <a:latin typeface="Huawei Sans" panose="020C0503030203020204" pitchFamily="34" charset="0"/>
              </a:endParaRPr>
            </a:p>
          </p:txBody>
        </p:sp>
        <p:pic>
          <p:nvPicPr>
            <p:cNvPr id="146" name="图片 20" descr="RRU蓝.png"/>
            <p:cNvPicPr>
              <a:picLocks noChangeAspect="1"/>
            </p:cNvPicPr>
            <p:nvPr/>
          </p:nvPicPr>
          <p:blipFill>
            <a:blip r:embed="rId6"/>
            <a:stretch>
              <a:fillRect/>
            </a:stretch>
          </p:blipFill>
          <p:spPr>
            <a:xfrm>
              <a:off x="762339" y="4327871"/>
              <a:ext cx="330578" cy="270474"/>
            </a:xfrm>
            <a:prstGeom prst="rect">
              <a:avLst/>
            </a:prstGeom>
          </p:spPr>
        </p:pic>
        <p:pic>
          <p:nvPicPr>
            <p:cNvPr id="147" name="图片 20" descr="RRU蓝.png"/>
            <p:cNvPicPr>
              <a:picLocks noChangeAspect="1"/>
            </p:cNvPicPr>
            <p:nvPr/>
          </p:nvPicPr>
          <p:blipFill>
            <a:blip r:embed="rId6"/>
            <a:stretch>
              <a:fillRect/>
            </a:stretch>
          </p:blipFill>
          <p:spPr>
            <a:xfrm>
              <a:off x="2508290" y="4327871"/>
              <a:ext cx="330578" cy="270474"/>
            </a:xfrm>
            <a:prstGeom prst="rect">
              <a:avLst/>
            </a:prstGeom>
          </p:spPr>
        </p:pic>
        <p:pic>
          <p:nvPicPr>
            <p:cNvPr id="148" name="图片 20" descr="RRU蓝.png"/>
            <p:cNvPicPr>
              <a:picLocks noChangeAspect="1"/>
            </p:cNvPicPr>
            <p:nvPr/>
          </p:nvPicPr>
          <p:blipFill>
            <a:blip r:embed="rId6"/>
            <a:stretch>
              <a:fillRect/>
            </a:stretch>
          </p:blipFill>
          <p:spPr>
            <a:xfrm>
              <a:off x="1336748" y="4327871"/>
              <a:ext cx="330578" cy="270474"/>
            </a:xfrm>
            <a:prstGeom prst="rect">
              <a:avLst/>
            </a:prstGeom>
          </p:spPr>
        </p:pic>
        <p:pic>
          <p:nvPicPr>
            <p:cNvPr id="149" name="图片 20" descr="RRU蓝.png"/>
            <p:cNvPicPr>
              <a:picLocks noChangeAspect="1"/>
            </p:cNvPicPr>
            <p:nvPr/>
          </p:nvPicPr>
          <p:blipFill>
            <a:blip r:embed="rId6"/>
            <a:stretch>
              <a:fillRect/>
            </a:stretch>
          </p:blipFill>
          <p:spPr>
            <a:xfrm>
              <a:off x="1906298" y="4327871"/>
              <a:ext cx="330578" cy="270474"/>
            </a:xfrm>
            <a:prstGeom prst="rect">
              <a:avLst/>
            </a:prstGeom>
          </p:spPr>
        </p:pic>
        <p:pic>
          <p:nvPicPr>
            <p:cNvPr id="150" name="图片 20" descr="RRU蓝.png"/>
            <p:cNvPicPr>
              <a:picLocks noChangeAspect="1"/>
            </p:cNvPicPr>
            <p:nvPr/>
          </p:nvPicPr>
          <p:blipFill>
            <a:blip r:embed="rId6"/>
            <a:stretch>
              <a:fillRect/>
            </a:stretch>
          </p:blipFill>
          <p:spPr>
            <a:xfrm>
              <a:off x="3290164" y="4327871"/>
              <a:ext cx="330578" cy="270474"/>
            </a:xfrm>
            <a:prstGeom prst="rect">
              <a:avLst/>
            </a:prstGeom>
          </p:spPr>
        </p:pic>
        <p:pic>
          <p:nvPicPr>
            <p:cNvPr id="151" name="图片 20" descr="RRU蓝.png"/>
            <p:cNvPicPr>
              <a:picLocks noChangeAspect="1"/>
            </p:cNvPicPr>
            <p:nvPr/>
          </p:nvPicPr>
          <p:blipFill>
            <a:blip r:embed="rId6"/>
            <a:stretch>
              <a:fillRect/>
            </a:stretch>
          </p:blipFill>
          <p:spPr>
            <a:xfrm>
              <a:off x="5036115" y="4327871"/>
              <a:ext cx="330578" cy="270474"/>
            </a:xfrm>
            <a:prstGeom prst="rect">
              <a:avLst/>
            </a:prstGeom>
          </p:spPr>
        </p:pic>
        <p:pic>
          <p:nvPicPr>
            <p:cNvPr id="152" name="图片 20" descr="RRU蓝.png"/>
            <p:cNvPicPr>
              <a:picLocks noChangeAspect="1"/>
            </p:cNvPicPr>
            <p:nvPr/>
          </p:nvPicPr>
          <p:blipFill>
            <a:blip r:embed="rId6"/>
            <a:stretch>
              <a:fillRect/>
            </a:stretch>
          </p:blipFill>
          <p:spPr>
            <a:xfrm>
              <a:off x="3864573" y="4327871"/>
              <a:ext cx="330578" cy="270474"/>
            </a:xfrm>
            <a:prstGeom prst="rect">
              <a:avLst/>
            </a:prstGeom>
          </p:spPr>
        </p:pic>
        <p:pic>
          <p:nvPicPr>
            <p:cNvPr id="153" name="图片 20" descr="RRU蓝.png"/>
            <p:cNvPicPr>
              <a:picLocks noChangeAspect="1"/>
            </p:cNvPicPr>
            <p:nvPr/>
          </p:nvPicPr>
          <p:blipFill>
            <a:blip r:embed="rId6"/>
            <a:stretch>
              <a:fillRect/>
            </a:stretch>
          </p:blipFill>
          <p:spPr>
            <a:xfrm>
              <a:off x="4434123" y="4327871"/>
              <a:ext cx="330578" cy="270474"/>
            </a:xfrm>
            <a:prstGeom prst="rect">
              <a:avLst/>
            </a:prstGeom>
          </p:spPr>
        </p:pic>
        <p:sp>
          <p:nvSpPr>
            <p:cNvPr id="154" name="文本框 153"/>
            <p:cNvSpPr txBox="1"/>
            <p:nvPr/>
          </p:nvSpPr>
          <p:spPr>
            <a:xfrm>
              <a:off x="4399381" y="2207421"/>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sp>
          <p:nvSpPr>
            <p:cNvPr id="107" name="文本框 106"/>
            <p:cNvSpPr txBox="1"/>
            <p:nvPr/>
          </p:nvSpPr>
          <p:spPr>
            <a:xfrm>
              <a:off x="3002424" y="4078559"/>
              <a:ext cx="729159" cy="276999"/>
            </a:xfrm>
            <a:prstGeom prst="rect">
              <a:avLst/>
            </a:prstGeom>
            <a:noFill/>
          </p:spPr>
          <p:txBody>
            <a:bodyPr wrap="square" rtlCol="0">
              <a:spAutoFit/>
            </a:bodyPr>
            <a:lstStyle/>
            <a:p>
              <a:pPr algn="ctr"/>
              <a:r>
                <a:rPr lang="en-US" sz="1200" b="1" dirty="0" smtClean="0">
                  <a:latin typeface="Huawei Sans" panose="020C0503030203020204" pitchFamily="34" charset="0"/>
                </a:rPr>
                <a:t>RU</a:t>
              </a:r>
              <a:endParaRPr lang="en-US" altLang="zh-CN" sz="1200" b="1" dirty="0">
                <a:latin typeface="Huawei Sans" panose="020C0503030203020204" pitchFamily="34" charset="0"/>
              </a:endParaRPr>
            </a:p>
          </p:txBody>
        </p:sp>
        <p:sp>
          <p:nvSpPr>
            <p:cNvPr id="136" name="文本框 135"/>
            <p:cNvSpPr txBox="1"/>
            <p:nvPr/>
          </p:nvSpPr>
          <p:spPr>
            <a:xfrm>
              <a:off x="408492" y="4078559"/>
              <a:ext cx="794054" cy="276999"/>
            </a:xfrm>
            <a:prstGeom prst="rect">
              <a:avLst/>
            </a:prstGeom>
            <a:noFill/>
          </p:spPr>
          <p:txBody>
            <a:bodyPr wrap="square" rtlCol="0">
              <a:spAutoFit/>
            </a:bodyPr>
            <a:lstStyle/>
            <a:p>
              <a:pPr algn="ctr"/>
              <a:r>
                <a:rPr lang="en-US" sz="1200" b="1" dirty="0" smtClean="0">
                  <a:latin typeface="Huawei Sans" panose="020C0503030203020204" pitchFamily="34" charset="0"/>
                </a:rPr>
                <a:t>RU</a:t>
              </a:r>
              <a:endParaRPr lang="en-US" altLang="zh-CN" sz="1200" b="1" dirty="0">
                <a:latin typeface="Huawei Sans" panose="020C0503030203020204" pitchFamily="34" charset="0"/>
              </a:endParaRPr>
            </a:p>
          </p:txBody>
        </p:sp>
      </p:grpSp>
      <p:sp>
        <p:nvSpPr>
          <p:cNvPr id="79" name="五边形 78"/>
          <p:cNvSpPr/>
          <p:nvPr/>
        </p:nvSpPr>
        <p:spPr bwMode="auto">
          <a:xfrm>
            <a:off x="9152668"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en-US" sz="800" b="1" dirty="0" smtClean="0">
                <a:solidFill>
                  <a:srgbClr val="FFFFFF"/>
                </a:solidFill>
                <a:latin typeface="Huawei Sans" panose="020C0503030203020204" pitchFamily="34" charset="0"/>
              </a:rPr>
              <a:t>Basic Concepts</a:t>
            </a:r>
            <a:endParaRPr lang="en-US" sz="800" b="1" dirty="0">
              <a:solidFill>
                <a:srgbClr val="FFFFFF"/>
              </a:solidFill>
              <a:latin typeface="Huawei Sans" panose="020C0503030203020204" pitchFamily="34" charset="0"/>
            </a:endParaRPr>
          </a:p>
        </p:txBody>
      </p:sp>
      <p:sp>
        <p:nvSpPr>
          <p:cNvPr id="80" name="燕尾形 79"/>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82" name="燕尾形 81"/>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spTree>
    <p:extLst>
      <p:ext uri="{BB962C8B-B14F-4D97-AF65-F5344CB8AC3E}">
        <p14:creationId xmlns:p14="http://schemas.microsoft.com/office/powerpoint/2010/main" val="3215753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CAPWAP</a:t>
            </a:r>
            <a:endParaRPr lang="en-US" dirty="0"/>
          </a:p>
        </p:txBody>
      </p:sp>
      <p:sp>
        <p:nvSpPr>
          <p:cNvPr id="4" name="五边形 3"/>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5" name="燕尾形 4"/>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Wired Network</a:t>
            </a:r>
            <a:endParaRPr lang="en-US" sz="800" b="1" dirty="0">
              <a:solidFill>
                <a:srgbClr val="FFFFFF"/>
              </a:solidFill>
              <a:latin typeface="Huawei Sans" panose="020C0503030203020204" pitchFamily="34" charset="0"/>
            </a:endParaRPr>
          </a:p>
        </p:txBody>
      </p:sp>
      <p:sp>
        <p:nvSpPr>
          <p:cNvPr id="6" name="燕尾形 5"/>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pic>
        <p:nvPicPr>
          <p:cNvPr id="164" name="图片 16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56322" y="2396569"/>
            <a:ext cx="3205939" cy="2013034"/>
          </a:xfrm>
          <a:prstGeom prst="rect">
            <a:avLst/>
          </a:prstGeom>
        </p:spPr>
      </p:pic>
      <p:pic>
        <p:nvPicPr>
          <p:cNvPr id="170" name="图片 169" descr="wifi信号蓝.png"/>
          <p:cNvPicPr>
            <a:picLocks noChangeAspect="1"/>
          </p:cNvPicPr>
          <p:nvPr/>
        </p:nvPicPr>
        <p:blipFill>
          <a:blip r:embed="rId4" cstate="print"/>
          <a:stretch>
            <a:fillRect/>
          </a:stretch>
        </p:blipFill>
        <p:spPr>
          <a:xfrm rot="1603198" flipV="1">
            <a:off x="1912473" y="4356849"/>
            <a:ext cx="429928" cy="360000"/>
          </a:xfrm>
          <a:prstGeom prst="rect">
            <a:avLst/>
          </a:prstGeom>
        </p:spPr>
      </p:pic>
      <p:pic>
        <p:nvPicPr>
          <p:cNvPr id="198" name="图片 1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7615" y="2520426"/>
            <a:ext cx="1099875" cy="690620"/>
          </a:xfrm>
          <a:prstGeom prst="rect">
            <a:avLst/>
          </a:prstGeom>
        </p:spPr>
      </p:pic>
      <p:sp>
        <p:nvSpPr>
          <p:cNvPr id="199" name="Text Box 9"/>
          <p:cNvSpPr txBox="1">
            <a:spLocks noChangeArrowheads="1"/>
          </p:cNvSpPr>
          <p:nvPr/>
        </p:nvSpPr>
        <p:spPr bwMode="auto">
          <a:xfrm>
            <a:off x="5639363" y="2640692"/>
            <a:ext cx="1019536" cy="461665"/>
          </a:xfrm>
          <a:prstGeom prst="rect">
            <a:avLst/>
          </a:prstGeom>
          <a:noFill/>
          <a:ln w="9525">
            <a:noFill/>
            <a:miter lim="800000"/>
            <a:headEnd/>
            <a:tailEnd/>
          </a:ln>
        </p:spPr>
        <p:txBody>
          <a:bodyPr wrap="square">
            <a:spAutoFit/>
          </a:bodyPr>
          <a:lstStyle/>
          <a:p>
            <a:pPr algn="ctr">
              <a:spcBef>
                <a:spcPct val="50000"/>
              </a:spcBef>
            </a:pPr>
            <a:r>
              <a:rPr lang="en-US" sz="1200" b="1" dirty="0" smtClean="0">
                <a:solidFill>
                  <a:schemeClr val="tx1"/>
                </a:solidFill>
                <a:latin typeface="Huawei Sans" panose="020C0503030203020204" pitchFamily="34" charset="0"/>
              </a:rPr>
              <a:t>Campus Network</a:t>
            </a:r>
            <a:endParaRPr lang="en-US" sz="1200" b="1" dirty="0">
              <a:solidFill>
                <a:schemeClr val="tx1"/>
              </a:solidFill>
              <a:latin typeface="Huawei Sans" panose="020C0503030203020204" pitchFamily="34" charset="0"/>
            </a:endParaRPr>
          </a:p>
        </p:txBody>
      </p:sp>
      <p:sp>
        <p:nvSpPr>
          <p:cNvPr id="196" name="Can 225"/>
          <p:cNvSpPr/>
          <p:nvPr/>
        </p:nvSpPr>
        <p:spPr>
          <a:xfrm rot="3747589">
            <a:off x="3349989" y="2700767"/>
            <a:ext cx="284769" cy="1604872"/>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197" name="Text Box 9"/>
          <p:cNvSpPr txBox="1">
            <a:spLocks noChangeArrowheads="1"/>
          </p:cNvSpPr>
          <p:nvPr/>
        </p:nvSpPr>
        <p:spPr bwMode="auto">
          <a:xfrm rot="19944716">
            <a:off x="2742774" y="3376268"/>
            <a:ext cx="1430768" cy="269304"/>
          </a:xfrm>
          <a:prstGeom prst="rect">
            <a:avLst/>
          </a:prstGeom>
          <a:noFill/>
          <a:ln w="9525">
            <a:noFill/>
            <a:miter lim="800000"/>
            <a:headEnd/>
            <a:tailEnd/>
          </a:ln>
        </p:spPr>
        <p:txBody>
          <a:bodyPr wrap="square">
            <a:spAutoFit/>
          </a:bodyPr>
          <a:lstStyle/>
          <a:p>
            <a:pPr algn="ctr"/>
            <a:r>
              <a:rPr lang="en-US" sz="1150" b="1" dirty="0" smtClean="0">
                <a:solidFill>
                  <a:schemeClr val="tx1"/>
                </a:solidFill>
                <a:latin typeface="Huawei Sans" panose="020C0503030203020204" pitchFamily="34" charset="0"/>
              </a:rPr>
              <a:t>CAPWAP Tunnel</a:t>
            </a:r>
            <a:endParaRPr lang="en-US" sz="1150" b="1" dirty="0">
              <a:solidFill>
                <a:schemeClr val="tx1"/>
              </a:solidFill>
              <a:latin typeface="Huawei Sans" panose="020C0503030203020204" pitchFamily="34" charset="0"/>
            </a:endParaRPr>
          </a:p>
        </p:txBody>
      </p:sp>
      <p:pic>
        <p:nvPicPr>
          <p:cNvPr id="187" name="图片 186" descr="AC-蓝.png"/>
          <p:cNvPicPr>
            <a:picLocks noChangeAspect="1"/>
          </p:cNvPicPr>
          <p:nvPr/>
        </p:nvPicPr>
        <p:blipFill>
          <a:blip r:embed="rId5" cstate="print"/>
          <a:stretch>
            <a:fillRect/>
          </a:stretch>
        </p:blipFill>
        <p:spPr>
          <a:xfrm>
            <a:off x="4290394" y="2595736"/>
            <a:ext cx="660000" cy="540000"/>
          </a:xfrm>
          <a:prstGeom prst="rect">
            <a:avLst/>
          </a:prstGeom>
        </p:spPr>
      </p:pic>
      <p:pic>
        <p:nvPicPr>
          <p:cNvPr id="188" name="图片 1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27438" y="3763298"/>
            <a:ext cx="526830" cy="432000"/>
          </a:xfrm>
          <a:prstGeom prst="rect">
            <a:avLst/>
          </a:prstGeom>
        </p:spPr>
      </p:pic>
      <p:cxnSp>
        <p:nvCxnSpPr>
          <p:cNvPr id="190" name="直接连接符 189"/>
          <p:cNvCxnSpPr>
            <a:stCxn id="198" idx="1"/>
            <a:endCxn id="187" idx="3"/>
          </p:cNvCxnSpPr>
          <p:nvPr/>
        </p:nvCxnSpPr>
        <p:spPr>
          <a:xfrm flipH="1">
            <a:off x="4950394" y="2865736"/>
            <a:ext cx="617221"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1" name="Text Box 9"/>
          <p:cNvSpPr txBox="1">
            <a:spLocks noChangeArrowheads="1"/>
          </p:cNvSpPr>
          <p:nvPr/>
        </p:nvSpPr>
        <p:spPr bwMode="auto">
          <a:xfrm>
            <a:off x="4405792" y="2339941"/>
            <a:ext cx="429203"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AC</a:t>
            </a:r>
            <a:endParaRPr lang="en-US" altLang="zh-CN" sz="1400" dirty="0">
              <a:solidFill>
                <a:schemeClr val="tx1"/>
              </a:solidFill>
              <a:latin typeface="Huawei Sans" panose="020C0503030203020204" pitchFamily="34" charset="0"/>
            </a:endParaRPr>
          </a:p>
        </p:txBody>
      </p:sp>
      <p:pic>
        <p:nvPicPr>
          <p:cNvPr id="200" name="图片 199" descr="笔记本电脑.png"/>
          <p:cNvPicPr>
            <a:picLocks noChangeAspect="1"/>
          </p:cNvPicPr>
          <p:nvPr/>
        </p:nvPicPr>
        <p:blipFill>
          <a:blip r:embed="rId7" cstate="print"/>
          <a:stretch>
            <a:fillRect/>
          </a:stretch>
        </p:blipFill>
        <p:spPr>
          <a:xfrm>
            <a:off x="1417052" y="4734774"/>
            <a:ext cx="539779" cy="338400"/>
          </a:xfrm>
          <a:prstGeom prst="rect">
            <a:avLst/>
          </a:prstGeom>
        </p:spPr>
      </p:pic>
      <p:sp>
        <p:nvSpPr>
          <p:cNvPr id="201" name="Text Box 9"/>
          <p:cNvSpPr txBox="1">
            <a:spLocks noChangeArrowheads="1"/>
          </p:cNvSpPr>
          <p:nvPr/>
        </p:nvSpPr>
        <p:spPr bwMode="auto">
          <a:xfrm>
            <a:off x="1205951" y="5103094"/>
            <a:ext cx="961980"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STA</a:t>
            </a:r>
            <a:endParaRPr lang="en-US" sz="1400" dirty="0">
              <a:solidFill>
                <a:schemeClr val="tx1"/>
              </a:solidFill>
              <a:latin typeface="Huawei Sans" panose="020C0503030203020204" pitchFamily="34" charset="0"/>
            </a:endParaRPr>
          </a:p>
        </p:txBody>
      </p:sp>
      <p:sp>
        <p:nvSpPr>
          <p:cNvPr id="29" name="Text Box 9"/>
          <p:cNvSpPr txBox="1">
            <a:spLocks noChangeArrowheads="1"/>
          </p:cNvSpPr>
          <p:nvPr/>
        </p:nvSpPr>
        <p:spPr bwMode="auto">
          <a:xfrm>
            <a:off x="1251084" y="3176956"/>
            <a:ext cx="595166"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AP1</a:t>
            </a:r>
            <a:endParaRPr lang="en-US" altLang="zh-CN" sz="1400" dirty="0">
              <a:solidFill>
                <a:schemeClr val="tx1"/>
              </a:solidFill>
              <a:latin typeface="Huawei Sans" panose="020C0503030203020204" pitchFamily="34" charset="0"/>
            </a:endParaRPr>
          </a:p>
        </p:txBody>
      </p:sp>
      <p:pic>
        <p:nvPicPr>
          <p:cNvPr id="30" name="图片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46104" y="3097379"/>
            <a:ext cx="526830" cy="432000"/>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6273" y="4207162"/>
            <a:ext cx="526830" cy="432000"/>
          </a:xfrm>
          <a:prstGeom prst="rect">
            <a:avLst/>
          </a:prstGeom>
        </p:spPr>
      </p:pic>
      <p:pic>
        <p:nvPicPr>
          <p:cNvPr id="39" name="图片 38" descr="笔记本电脑.png"/>
          <p:cNvPicPr>
            <a:picLocks noChangeAspect="1"/>
          </p:cNvPicPr>
          <p:nvPr/>
        </p:nvPicPr>
        <p:blipFill>
          <a:blip r:embed="rId7" cstate="print"/>
          <a:stretch>
            <a:fillRect/>
          </a:stretch>
        </p:blipFill>
        <p:spPr>
          <a:xfrm>
            <a:off x="672394" y="2351226"/>
            <a:ext cx="539779" cy="338400"/>
          </a:xfrm>
          <a:prstGeom prst="rect">
            <a:avLst/>
          </a:prstGeom>
        </p:spPr>
      </p:pic>
      <p:pic>
        <p:nvPicPr>
          <p:cNvPr id="40" name="图片 39" descr="wifi信号蓝.png"/>
          <p:cNvPicPr>
            <a:picLocks noChangeAspect="1"/>
          </p:cNvPicPr>
          <p:nvPr/>
        </p:nvPicPr>
        <p:blipFill>
          <a:blip r:embed="rId4" cstate="print"/>
          <a:stretch>
            <a:fillRect/>
          </a:stretch>
        </p:blipFill>
        <p:spPr>
          <a:xfrm rot="7440850" flipV="1">
            <a:off x="1333703" y="2722829"/>
            <a:ext cx="429928" cy="360000"/>
          </a:xfrm>
          <a:prstGeom prst="rect">
            <a:avLst/>
          </a:prstGeom>
        </p:spPr>
      </p:pic>
      <p:sp>
        <p:nvSpPr>
          <p:cNvPr id="41" name="Text Box 9"/>
          <p:cNvSpPr txBox="1">
            <a:spLocks noChangeArrowheads="1"/>
          </p:cNvSpPr>
          <p:nvPr/>
        </p:nvSpPr>
        <p:spPr bwMode="auto">
          <a:xfrm>
            <a:off x="461293" y="2689626"/>
            <a:ext cx="961980"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STA</a:t>
            </a:r>
            <a:endParaRPr lang="en-US" sz="1400" dirty="0">
              <a:solidFill>
                <a:schemeClr val="tx1"/>
              </a:solidFill>
              <a:latin typeface="Huawei Sans" panose="020C0503030203020204" pitchFamily="34" charset="0"/>
            </a:endParaRPr>
          </a:p>
        </p:txBody>
      </p:sp>
      <p:pic>
        <p:nvPicPr>
          <p:cNvPr id="42" name="图片 41" descr="wifi信号蓝.png"/>
          <p:cNvPicPr>
            <a:picLocks noChangeAspect="1"/>
          </p:cNvPicPr>
          <p:nvPr/>
        </p:nvPicPr>
        <p:blipFill>
          <a:blip r:embed="rId4" cstate="print"/>
          <a:stretch>
            <a:fillRect/>
          </a:stretch>
        </p:blipFill>
        <p:spPr>
          <a:xfrm rot="20828605" flipV="1">
            <a:off x="3246936" y="4723974"/>
            <a:ext cx="429928" cy="360000"/>
          </a:xfrm>
          <a:prstGeom prst="rect">
            <a:avLst/>
          </a:prstGeom>
        </p:spPr>
      </p:pic>
      <p:pic>
        <p:nvPicPr>
          <p:cNvPr id="43" name="图片 42" descr="笔记本电脑.png"/>
          <p:cNvPicPr>
            <a:picLocks noChangeAspect="1"/>
          </p:cNvPicPr>
          <p:nvPr/>
        </p:nvPicPr>
        <p:blipFill>
          <a:blip r:embed="rId7" cstate="print"/>
          <a:stretch>
            <a:fillRect/>
          </a:stretch>
        </p:blipFill>
        <p:spPr>
          <a:xfrm>
            <a:off x="3684936" y="5082688"/>
            <a:ext cx="539779" cy="338400"/>
          </a:xfrm>
          <a:prstGeom prst="rect">
            <a:avLst/>
          </a:prstGeom>
        </p:spPr>
      </p:pic>
      <p:sp>
        <p:nvSpPr>
          <p:cNvPr id="44" name="Text Box 9"/>
          <p:cNvSpPr txBox="1">
            <a:spLocks noChangeArrowheads="1"/>
          </p:cNvSpPr>
          <p:nvPr/>
        </p:nvSpPr>
        <p:spPr bwMode="auto">
          <a:xfrm>
            <a:off x="3473835" y="5451008"/>
            <a:ext cx="961980"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STA</a:t>
            </a:r>
            <a:endParaRPr lang="en-US" sz="1400" dirty="0">
              <a:solidFill>
                <a:schemeClr val="tx1"/>
              </a:solidFill>
              <a:latin typeface="Huawei Sans" panose="020C0503030203020204" pitchFamily="34" charset="0"/>
            </a:endParaRPr>
          </a:p>
        </p:txBody>
      </p:sp>
      <p:sp>
        <p:nvSpPr>
          <p:cNvPr id="45" name="Text Box 9"/>
          <p:cNvSpPr txBox="1">
            <a:spLocks noChangeArrowheads="1"/>
          </p:cNvSpPr>
          <p:nvPr/>
        </p:nvSpPr>
        <p:spPr bwMode="auto">
          <a:xfrm rot="1108796">
            <a:off x="2243130" y="4086295"/>
            <a:ext cx="1021911" cy="461665"/>
          </a:xfrm>
          <a:prstGeom prst="rect">
            <a:avLst/>
          </a:prstGeom>
          <a:noFill/>
          <a:ln w="9525">
            <a:noFill/>
            <a:miter lim="800000"/>
            <a:headEnd/>
            <a:tailEnd/>
          </a:ln>
        </p:spPr>
        <p:txBody>
          <a:bodyPr wrap="square">
            <a:spAutoFit/>
          </a:bodyPr>
          <a:lstStyle/>
          <a:p>
            <a:pPr algn="ctr"/>
            <a:r>
              <a:rPr lang="en-US" sz="2400" b="1" dirty="0" smtClean="0">
                <a:solidFill>
                  <a:schemeClr val="tx1"/>
                </a:solidFill>
                <a:latin typeface="Huawei Sans" panose="020C0503030203020204" pitchFamily="34" charset="0"/>
              </a:rPr>
              <a:t>...</a:t>
            </a:r>
            <a:endParaRPr lang="en-US" altLang="zh-CN" sz="2400" b="1" dirty="0">
              <a:solidFill>
                <a:schemeClr val="tx1"/>
              </a:solidFill>
              <a:latin typeface="Huawei Sans" panose="020C0503030203020204" pitchFamily="34" charset="0"/>
            </a:endParaRPr>
          </a:p>
        </p:txBody>
      </p:sp>
      <p:sp>
        <p:nvSpPr>
          <p:cNvPr id="46" name="Text Box 9"/>
          <p:cNvSpPr txBox="1">
            <a:spLocks noChangeArrowheads="1"/>
          </p:cNvSpPr>
          <p:nvPr/>
        </p:nvSpPr>
        <p:spPr bwMode="auto">
          <a:xfrm>
            <a:off x="1633148" y="3858351"/>
            <a:ext cx="595166"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AP2</a:t>
            </a:r>
            <a:endParaRPr lang="en-US" altLang="zh-CN" sz="1400" dirty="0">
              <a:solidFill>
                <a:schemeClr val="tx1"/>
              </a:solidFill>
              <a:latin typeface="Huawei Sans" panose="020C0503030203020204" pitchFamily="34" charset="0"/>
            </a:endParaRPr>
          </a:p>
        </p:txBody>
      </p:sp>
      <p:sp>
        <p:nvSpPr>
          <p:cNvPr id="47" name="Text Box 9"/>
          <p:cNvSpPr txBox="1">
            <a:spLocks noChangeArrowheads="1"/>
          </p:cNvSpPr>
          <p:nvPr/>
        </p:nvSpPr>
        <p:spPr bwMode="auto">
          <a:xfrm>
            <a:off x="2654268" y="4459159"/>
            <a:ext cx="595166" cy="307777"/>
          </a:xfrm>
          <a:prstGeom prst="rect">
            <a:avLst/>
          </a:prstGeom>
          <a:noFill/>
          <a:ln w="9525">
            <a:noFill/>
            <a:miter lim="800000"/>
            <a:headEnd/>
            <a:tailEnd/>
          </a:ln>
        </p:spPr>
        <p:txBody>
          <a:bodyPr wrap="square">
            <a:spAutoFit/>
          </a:bodyPr>
          <a:lstStyle/>
          <a:p>
            <a:pPr algn="ctr"/>
            <a:r>
              <a:rPr lang="en-US" sz="1400" dirty="0" err="1" smtClean="0">
                <a:solidFill>
                  <a:schemeClr val="tx1"/>
                </a:solidFill>
                <a:latin typeface="Huawei Sans" panose="020C0503030203020204" pitchFamily="34" charset="0"/>
              </a:rPr>
              <a:t>AP</a:t>
            </a:r>
            <a:r>
              <a:rPr lang="en-US" sz="1400" i="1" dirty="0" err="1" smtClean="0">
                <a:solidFill>
                  <a:schemeClr val="tx1"/>
                </a:solidFill>
                <a:latin typeface="Huawei Sans" panose="020C0503030203020204" pitchFamily="34" charset="0"/>
              </a:rPr>
              <a:t>n</a:t>
            </a:r>
            <a:endParaRPr lang="en-US" altLang="zh-CN" sz="1400" i="1" dirty="0">
              <a:solidFill>
                <a:schemeClr val="tx1"/>
              </a:solidFill>
              <a:latin typeface="Huawei Sans" panose="020C0503030203020204" pitchFamily="34" charset="0"/>
            </a:endParaRPr>
          </a:p>
        </p:txBody>
      </p:sp>
      <p:sp>
        <p:nvSpPr>
          <p:cNvPr id="49" name="Can 225"/>
          <p:cNvSpPr/>
          <p:nvPr/>
        </p:nvSpPr>
        <p:spPr>
          <a:xfrm rot="4555935">
            <a:off x="3164680" y="2223408"/>
            <a:ext cx="284769" cy="1604872"/>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50" name="Text Box 9"/>
          <p:cNvSpPr txBox="1">
            <a:spLocks noChangeArrowheads="1"/>
          </p:cNvSpPr>
          <p:nvPr/>
        </p:nvSpPr>
        <p:spPr bwMode="auto">
          <a:xfrm rot="20753062">
            <a:off x="2578703" y="2918735"/>
            <a:ext cx="1430768" cy="269304"/>
          </a:xfrm>
          <a:prstGeom prst="rect">
            <a:avLst/>
          </a:prstGeom>
          <a:noFill/>
          <a:ln w="9525">
            <a:noFill/>
            <a:miter lim="800000"/>
            <a:headEnd/>
            <a:tailEnd/>
          </a:ln>
        </p:spPr>
        <p:txBody>
          <a:bodyPr wrap="square">
            <a:spAutoFit/>
          </a:bodyPr>
          <a:lstStyle/>
          <a:p>
            <a:pPr algn="ctr"/>
            <a:r>
              <a:rPr lang="en-US" sz="1150" b="1" dirty="0" smtClean="0">
                <a:solidFill>
                  <a:schemeClr val="tx1"/>
                </a:solidFill>
                <a:latin typeface="Huawei Sans" panose="020C0503030203020204" pitchFamily="34" charset="0"/>
              </a:rPr>
              <a:t>CAPWAP Tunnel</a:t>
            </a:r>
            <a:endParaRPr lang="en-US" sz="1150" b="1" dirty="0">
              <a:solidFill>
                <a:schemeClr val="tx1"/>
              </a:solidFill>
              <a:latin typeface="Huawei Sans" panose="020C0503030203020204" pitchFamily="34" charset="0"/>
            </a:endParaRPr>
          </a:p>
        </p:txBody>
      </p:sp>
      <p:sp>
        <p:nvSpPr>
          <p:cNvPr id="52" name="Can 225"/>
          <p:cNvSpPr/>
          <p:nvPr/>
        </p:nvSpPr>
        <p:spPr>
          <a:xfrm rot="2745190">
            <a:off x="4056095" y="3064152"/>
            <a:ext cx="281466" cy="1332774"/>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53" name="Text Box 9"/>
          <p:cNvSpPr txBox="1">
            <a:spLocks noChangeArrowheads="1"/>
          </p:cNvSpPr>
          <p:nvPr/>
        </p:nvSpPr>
        <p:spPr bwMode="auto">
          <a:xfrm rot="18942317">
            <a:off x="3387580" y="3622781"/>
            <a:ext cx="1573845" cy="269304"/>
          </a:xfrm>
          <a:prstGeom prst="rect">
            <a:avLst/>
          </a:prstGeom>
          <a:noFill/>
          <a:ln w="9525">
            <a:noFill/>
            <a:miter lim="800000"/>
            <a:headEnd/>
            <a:tailEnd/>
          </a:ln>
        </p:spPr>
        <p:txBody>
          <a:bodyPr wrap="square">
            <a:spAutoFit/>
          </a:bodyPr>
          <a:lstStyle/>
          <a:p>
            <a:pPr algn="ctr"/>
            <a:r>
              <a:rPr lang="en-US" sz="1150" b="1" dirty="0" smtClean="0">
                <a:solidFill>
                  <a:schemeClr val="tx1"/>
                </a:solidFill>
                <a:latin typeface="Huawei Sans" panose="020C0503030203020204" pitchFamily="34" charset="0"/>
              </a:rPr>
              <a:t>CAPWAP Tunnel</a:t>
            </a:r>
            <a:endParaRPr lang="en-US" sz="1150" b="1" dirty="0">
              <a:solidFill>
                <a:schemeClr val="tx1"/>
              </a:solidFill>
              <a:latin typeface="Huawei Sans" panose="020C0503030203020204" pitchFamily="34" charset="0"/>
            </a:endParaRPr>
          </a:p>
        </p:txBody>
      </p:sp>
      <p:sp>
        <p:nvSpPr>
          <p:cNvPr id="54" name="圆角矩形 75"/>
          <p:cNvSpPr/>
          <p:nvPr/>
        </p:nvSpPr>
        <p:spPr>
          <a:xfrm>
            <a:off x="6928438" y="1490456"/>
            <a:ext cx="4692120"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What Is a CAPWAP Tunnel?</a:t>
            </a:r>
            <a:endParaRPr lang="en-US" b="1" dirty="0">
              <a:solidFill>
                <a:prstClr val="white"/>
              </a:solidFill>
              <a:latin typeface="Huawei Sans" panose="020C0503030203020204" pitchFamily="34" charset="0"/>
            </a:endParaRPr>
          </a:p>
        </p:txBody>
      </p:sp>
      <p:sp>
        <p:nvSpPr>
          <p:cNvPr id="55" name="圆角矩形 75"/>
          <p:cNvSpPr/>
          <p:nvPr/>
        </p:nvSpPr>
        <p:spPr>
          <a:xfrm>
            <a:off x="6928438" y="1944970"/>
            <a:ext cx="4692120" cy="1758706"/>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lstStyle/>
          <a:p>
            <a:pPr marL="176213" indent="-176213">
              <a:lnSpc>
                <a:spcPts val="2400"/>
              </a:lnSpc>
              <a:spcAft>
                <a:spcPts val="600"/>
              </a:spcAft>
              <a:buFont typeface="Arial" panose="020B0604020202020204" pitchFamily="34" charset="0"/>
              <a:buChar char="•"/>
            </a:pPr>
            <a:r>
              <a:rPr lang="en-US" sz="1400" b="1" dirty="0" smtClean="0">
                <a:solidFill>
                  <a:schemeClr val="tx1"/>
                </a:solidFill>
                <a:latin typeface="Huawei Sans" panose="020C0503030203020204" pitchFamily="34" charset="0"/>
              </a:rPr>
              <a:t>Control And Provisioning of Wireless Access Points (CAPWAP)</a:t>
            </a:r>
            <a:r>
              <a:rPr lang="en-US" sz="1400" dirty="0" smtClean="0">
                <a:solidFill>
                  <a:schemeClr val="tx1"/>
                </a:solidFill>
                <a:latin typeface="Huawei Sans" panose="020C0503030203020204" pitchFamily="34" charset="0"/>
              </a:rPr>
              <a:t>: defines how to manage and configure APs. That is, an AC manages and controls APs in a centralized manner through CAPWAP tunnels.</a:t>
            </a:r>
            <a:endParaRPr lang="en-US" sz="1400" dirty="0">
              <a:solidFill>
                <a:schemeClr val="tx1"/>
              </a:solidFill>
              <a:latin typeface="Huawei Sans" panose="020C0503030203020204" pitchFamily="34" charset="0"/>
            </a:endParaRPr>
          </a:p>
        </p:txBody>
      </p:sp>
      <p:sp>
        <p:nvSpPr>
          <p:cNvPr id="56" name="圆角矩形 75"/>
          <p:cNvSpPr/>
          <p:nvPr/>
        </p:nvSpPr>
        <p:spPr>
          <a:xfrm>
            <a:off x="6928438" y="4449641"/>
            <a:ext cx="4692120" cy="1692000"/>
          </a:xfrm>
          <a:prstGeom prst="roundRect">
            <a:avLst>
              <a:gd name="adj" fmla="val 874"/>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lstStyle/>
          <a:p>
            <a:pPr marL="176213" indent="-176213">
              <a:lnSpc>
                <a:spcPct val="120000"/>
              </a:lnSpc>
              <a:buFont typeface="Arial" panose="020B0604020202020204" pitchFamily="34" charset="0"/>
              <a:buChar char="•"/>
            </a:pPr>
            <a:r>
              <a:rPr lang="en-US" sz="1400" dirty="0" smtClean="0">
                <a:solidFill>
                  <a:schemeClr val="tx1"/>
                </a:solidFill>
                <a:latin typeface="Huawei Sans" panose="020C0503030203020204" pitchFamily="34" charset="0"/>
              </a:rPr>
              <a:t>Maintains the running status of the AC and APs.</a:t>
            </a:r>
          </a:p>
          <a:p>
            <a:pPr marL="176213" indent="-176213">
              <a:lnSpc>
                <a:spcPct val="120000"/>
              </a:lnSpc>
              <a:buFont typeface="Arial" panose="020B0604020202020204" pitchFamily="34" charset="0"/>
              <a:buChar char="•"/>
            </a:pPr>
            <a:r>
              <a:rPr lang="en-US" sz="1400" dirty="0" smtClean="0">
                <a:solidFill>
                  <a:schemeClr val="tx1"/>
                </a:solidFill>
                <a:latin typeface="Huawei Sans" panose="020C0503030203020204" pitchFamily="34" charset="0"/>
              </a:rPr>
              <a:t>Allows the AC to manage APs and deliver service configurations to the APs.</a:t>
            </a:r>
          </a:p>
          <a:p>
            <a:pPr marL="176213" indent="-176213">
              <a:lnSpc>
                <a:spcPct val="120000"/>
              </a:lnSpc>
              <a:buFont typeface="Arial" panose="020B0604020202020204" pitchFamily="34" charset="0"/>
              <a:buChar char="•"/>
            </a:pPr>
            <a:r>
              <a:rPr lang="en-US" sz="1400" dirty="0" smtClean="0">
                <a:solidFill>
                  <a:schemeClr val="tx1"/>
                </a:solidFill>
                <a:latin typeface="Huawei Sans" panose="020C0503030203020204" pitchFamily="34" charset="0"/>
              </a:rPr>
              <a:t>Allows APs to exchange data sent by STAs with the AC through CAPWAP tunnels when the tunnel forwarding mode is used.</a:t>
            </a:r>
            <a:endParaRPr lang="en-US" sz="1400" dirty="0">
              <a:solidFill>
                <a:schemeClr val="tx1"/>
              </a:solidFill>
              <a:latin typeface="Huawei Sans" panose="020C0503030203020204" pitchFamily="34" charset="0"/>
            </a:endParaRPr>
          </a:p>
        </p:txBody>
      </p:sp>
      <p:sp>
        <p:nvSpPr>
          <p:cNvPr id="57" name="圆角矩形 75"/>
          <p:cNvSpPr/>
          <p:nvPr/>
        </p:nvSpPr>
        <p:spPr>
          <a:xfrm>
            <a:off x="6928438" y="3967445"/>
            <a:ext cx="4692120"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CAPWAP Tunnel Functions</a:t>
            </a:r>
            <a:endParaRPr lang="en-US" b="1" dirty="0">
              <a:solidFill>
                <a:prstClr val="white"/>
              </a:solidFill>
              <a:latin typeface="Huawei Sans" panose="020C0503030203020204" pitchFamily="34" charset="0"/>
            </a:endParaRPr>
          </a:p>
        </p:txBody>
      </p:sp>
      <p:sp>
        <p:nvSpPr>
          <p:cNvPr id="58" name="矩形标注 57"/>
          <p:cNvSpPr/>
          <p:nvPr/>
        </p:nvSpPr>
        <p:spPr bwMode="auto">
          <a:xfrm>
            <a:off x="2693281" y="1964524"/>
            <a:ext cx="1481713" cy="728779"/>
          </a:xfrm>
          <a:prstGeom prst="wedgeRectCallout">
            <a:avLst>
              <a:gd name="adj1" fmla="val -18244"/>
              <a:gd name="adj2" fmla="val 69850"/>
            </a:avLst>
          </a:prstGeom>
          <a:solidFill>
            <a:srgbClr val="FFFFCC"/>
          </a:solidFill>
          <a:ln w="12700" cap="flat" cmpd="sng" algn="ctr">
            <a:solidFill>
              <a:srgbClr val="FFD17D"/>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p>
            <a:r>
              <a:rPr lang="en-US" sz="1400" dirty="0" smtClean="0">
                <a:latin typeface="Huawei Sans" panose="020C0503030203020204" pitchFamily="34" charset="0"/>
              </a:rPr>
              <a:t>Transfer:</a:t>
            </a:r>
            <a:endParaRPr lang="en-US" altLang="zh-CN" sz="1400" dirty="0" smtClean="0">
              <a:latin typeface="Huawei Sans" panose="020C0503030203020204" pitchFamily="34" charset="0"/>
            </a:endParaRPr>
          </a:p>
          <a:p>
            <a:r>
              <a:rPr lang="en-US" sz="1200" dirty="0" smtClean="0">
                <a:solidFill>
                  <a:srgbClr val="EC7061"/>
                </a:solidFill>
                <a:latin typeface="Huawei Sans" panose="020C0503030203020204" pitchFamily="34" charset="0"/>
              </a:rPr>
              <a:t>Control information</a:t>
            </a:r>
            <a:endParaRPr lang="en-US" altLang="zh-CN" sz="1200" dirty="0" smtClean="0">
              <a:solidFill>
                <a:srgbClr val="EC7061"/>
              </a:solidFill>
              <a:latin typeface="Huawei Sans" panose="020C0503030203020204" pitchFamily="34" charset="0"/>
            </a:endParaRPr>
          </a:p>
          <a:p>
            <a:r>
              <a:rPr lang="en-US" sz="1200" dirty="0" smtClean="0">
                <a:solidFill>
                  <a:srgbClr val="EC7061"/>
                </a:solidFill>
                <a:latin typeface="Huawei Sans" panose="020C0503030203020204" pitchFamily="34" charset="0"/>
              </a:rPr>
              <a:t>User data</a:t>
            </a:r>
            <a:endParaRPr lang="en-US" sz="1200" dirty="0">
              <a:solidFill>
                <a:srgbClr val="EC7061"/>
              </a:solidFill>
              <a:latin typeface="Huawei Sans" panose="020C0503030203020204" pitchFamily="34" charset="0"/>
            </a:endParaRPr>
          </a:p>
        </p:txBody>
      </p:sp>
    </p:spTree>
    <p:extLst>
      <p:ext uri="{BB962C8B-B14F-4D97-AF65-F5344CB8AC3E}">
        <p14:creationId xmlns:p14="http://schemas.microsoft.com/office/powerpoint/2010/main" val="75848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dirty="0" smtClean="0"/>
              <a:t>The AP-AC networking modes are classified into Layer 2 networking and Layer 3 networking.</a:t>
            </a:r>
            <a:endParaRPr lang="en-US" altLang="zh-CN" sz="2000" dirty="0"/>
          </a:p>
        </p:txBody>
      </p:sp>
      <p:sp>
        <p:nvSpPr>
          <p:cNvPr id="3" name="标题 2"/>
          <p:cNvSpPr>
            <a:spLocks noGrp="1"/>
          </p:cNvSpPr>
          <p:nvPr>
            <p:ph type="title"/>
          </p:nvPr>
        </p:nvSpPr>
        <p:spPr>
          <a:xfrm>
            <a:off x="1594800" y="452604"/>
            <a:ext cx="10163252" cy="640800"/>
          </a:xfrm>
        </p:spPr>
        <p:txBody>
          <a:bodyPr/>
          <a:lstStyle/>
          <a:p>
            <a:r>
              <a:rPr lang="en-US" dirty="0" smtClean="0"/>
              <a:t>AP-AC Networking</a:t>
            </a:r>
            <a:endParaRPr lang="en-US" altLang="zh-CN" dirty="0"/>
          </a:p>
        </p:txBody>
      </p:sp>
      <p:sp>
        <p:nvSpPr>
          <p:cNvPr id="4" name="五边形 3"/>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5" name="燕尾形 4"/>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Wired Network</a:t>
            </a:r>
            <a:endParaRPr lang="en-US" sz="800" b="1" dirty="0">
              <a:solidFill>
                <a:srgbClr val="FFFFFF"/>
              </a:solidFill>
              <a:latin typeface="Huawei Sans" panose="020C0503030203020204" pitchFamily="34" charset="0"/>
            </a:endParaRPr>
          </a:p>
        </p:txBody>
      </p:sp>
      <p:sp>
        <p:nvSpPr>
          <p:cNvPr id="6" name="燕尾形 5"/>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grpSp>
        <p:nvGrpSpPr>
          <p:cNvPr id="81" name="组合 80"/>
          <p:cNvGrpSpPr/>
          <p:nvPr/>
        </p:nvGrpSpPr>
        <p:grpSpPr>
          <a:xfrm>
            <a:off x="530661" y="2846348"/>
            <a:ext cx="2289107" cy="2518897"/>
            <a:chOff x="6319847" y="3058845"/>
            <a:chExt cx="2289107" cy="2518897"/>
          </a:xfrm>
        </p:grpSpPr>
        <p:sp>
          <p:nvSpPr>
            <p:cNvPr id="52" name="Text Box 9"/>
            <p:cNvSpPr txBox="1">
              <a:spLocks noChangeArrowheads="1"/>
            </p:cNvSpPr>
            <p:nvPr/>
          </p:nvSpPr>
          <p:spPr bwMode="auto">
            <a:xfrm>
              <a:off x="6319847" y="5269965"/>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endParaRPr lang="en-US" altLang="zh-CN" sz="1400" b="1" dirty="0">
                <a:solidFill>
                  <a:schemeClr val="tx1"/>
                </a:solidFill>
                <a:latin typeface="Huawei Sans" panose="020C0503030203020204" pitchFamily="34" charset="0"/>
              </a:endParaRPr>
            </a:p>
          </p:txBody>
        </p:sp>
        <p:pic>
          <p:nvPicPr>
            <p:cNvPr id="56" name="图片 55" descr="AC-蓝.png"/>
            <p:cNvPicPr>
              <a:picLocks noChangeAspect="1"/>
            </p:cNvPicPr>
            <p:nvPr/>
          </p:nvPicPr>
          <p:blipFill>
            <a:blip r:embed="rId3" cstate="print"/>
            <a:stretch>
              <a:fillRect/>
            </a:stretch>
          </p:blipFill>
          <p:spPr>
            <a:xfrm>
              <a:off x="7136971" y="3058845"/>
              <a:ext cx="660000" cy="540000"/>
            </a:xfrm>
            <a:prstGeom prst="rect">
              <a:avLst/>
            </a:prstGeom>
          </p:spPr>
        </p:pic>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650" y="4835571"/>
              <a:ext cx="526830" cy="432000"/>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6463" y="4835571"/>
              <a:ext cx="526830" cy="432000"/>
            </a:xfrm>
            <a:prstGeom prst="rect">
              <a:avLst/>
            </a:prstGeom>
          </p:spPr>
        </p:pic>
        <p:cxnSp>
          <p:nvCxnSpPr>
            <p:cNvPr id="59" name="直接连接符 58"/>
            <p:cNvCxnSpPr>
              <a:stCxn id="56" idx="2"/>
              <a:endCxn id="38" idx="0"/>
            </p:cNvCxnSpPr>
            <p:nvPr/>
          </p:nvCxnSpPr>
          <p:spPr>
            <a:xfrm>
              <a:off x="7466971" y="3598845"/>
              <a:ext cx="0" cy="24710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 Box 9"/>
            <p:cNvSpPr txBox="1">
              <a:spLocks noChangeArrowheads="1"/>
            </p:cNvSpPr>
            <p:nvPr/>
          </p:nvSpPr>
          <p:spPr bwMode="auto">
            <a:xfrm>
              <a:off x="7776115" y="3170080"/>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72" name="直接连接符 71"/>
            <p:cNvCxnSpPr>
              <a:stCxn id="38" idx="0"/>
              <a:endCxn id="57" idx="0"/>
            </p:cNvCxnSpPr>
            <p:nvPr/>
          </p:nvCxnSpPr>
          <p:spPr>
            <a:xfrm flipH="1">
              <a:off x="6704065" y="3845947"/>
              <a:ext cx="762906"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38" idx="0"/>
              <a:endCxn id="58" idx="0"/>
            </p:cNvCxnSpPr>
            <p:nvPr/>
          </p:nvCxnSpPr>
          <p:spPr>
            <a:xfrm>
              <a:off x="7466971" y="3845947"/>
              <a:ext cx="762907"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32594" y="3845947"/>
              <a:ext cx="1268754" cy="796661"/>
            </a:xfrm>
            <a:prstGeom prst="rect">
              <a:avLst/>
            </a:prstGeom>
          </p:spPr>
        </p:pic>
        <p:sp>
          <p:nvSpPr>
            <p:cNvPr id="78" name="Text Box 9"/>
            <p:cNvSpPr txBox="1">
              <a:spLocks noChangeArrowheads="1"/>
            </p:cNvSpPr>
            <p:nvPr/>
          </p:nvSpPr>
          <p:spPr bwMode="auto">
            <a:xfrm>
              <a:off x="6967480" y="4005387"/>
              <a:ext cx="998982" cy="523220"/>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Layer 2 Network</a:t>
              </a:r>
              <a:endParaRPr lang="en-US" sz="1400" b="1" dirty="0">
                <a:solidFill>
                  <a:schemeClr val="tx1"/>
                </a:solidFill>
                <a:latin typeface="Huawei Sans" panose="020C0503030203020204" pitchFamily="34" charset="0"/>
              </a:endParaRPr>
            </a:p>
          </p:txBody>
        </p:sp>
        <p:sp>
          <p:nvSpPr>
            <p:cNvPr id="79" name="Text Box 9"/>
            <p:cNvSpPr txBox="1">
              <a:spLocks noChangeArrowheads="1"/>
            </p:cNvSpPr>
            <p:nvPr/>
          </p:nvSpPr>
          <p:spPr bwMode="auto">
            <a:xfrm>
              <a:off x="7840519" y="5269965"/>
              <a:ext cx="768435" cy="307777"/>
            </a:xfrm>
            <a:prstGeom prst="rect">
              <a:avLst/>
            </a:prstGeom>
            <a:noFill/>
            <a:ln w="9525">
              <a:noFill/>
              <a:miter lim="800000"/>
              <a:headEnd/>
              <a:tailEnd/>
            </a:ln>
          </p:spPr>
          <p:txBody>
            <a:bodyPr wrap="square">
              <a:spAutoFit/>
            </a:bodyPr>
            <a:lstStyle/>
            <a:p>
              <a:pPr algn="ctr"/>
              <a:r>
                <a:rPr lang="en-US" sz="1400" b="1" dirty="0" err="1" smtClean="0">
                  <a:solidFill>
                    <a:schemeClr val="tx1"/>
                  </a:solidFill>
                  <a:latin typeface="Huawei Sans" panose="020C0503030203020204" pitchFamily="34" charset="0"/>
                </a:rPr>
                <a:t>AP</a:t>
              </a:r>
              <a:r>
                <a:rPr lang="en-US" sz="1400" b="1" i="1" dirty="0" err="1" smtClean="0">
                  <a:solidFill>
                    <a:schemeClr val="tx1"/>
                  </a:solidFill>
                  <a:latin typeface="Huawei Sans" panose="020C0503030203020204" pitchFamily="34" charset="0"/>
                </a:rPr>
                <a:t>n</a:t>
              </a:r>
              <a:endParaRPr lang="en-US" altLang="zh-CN" sz="1400" b="1" i="1" dirty="0">
                <a:solidFill>
                  <a:schemeClr val="tx1"/>
                </a:solidFill>
                <a:latin typeface="Huawei Sans" panose="020C0503030203020204" pitchFamily="34" charset="0"/>
              </a:endParaRPr>
            </a:p>
          </p:txBody>
        </p:sp>
        <p:sp>
          <p:nvSpPr>
            <p:cNvPr id="80" name="Text Box 9"/>
            <p:cNvSpPr txBox="1">
              <a:spLocks noChangeArrowheads="1"/>
            </p:cNvSpPr>
            <p:nvPr/>
          </p:nvSpPr>
          <p:spPr bwMode="auto">
            <a:xfrm>
              <a:off x="7100215" y="489588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t>
              </a:r>
              <a:endParaRPr lang="en-US" altLang="zh-CN" sz="1400" b="1" dirty="0">
                <a:solidFill>
                  <a:schemeClr val="tx1"/>
                </a:solidFill>
                <a:latin typeface="Huawei Sans" panose="020C0503030203020204" pitchFamily="34" charset="0"/>
              </a:endParaRPr>
            </a:p>
          </p:txBody>
        </p:sp>
      </p:grpSp>
      <p:sp>
        <p:nvSpPr>
          <p:cNvPr id="153" name="圆角矩形 75"/>
          <p:cNvSpPr/>
          <p:nvPr/>
        </p:nvSpPr>
        <p:spPr>
          <a:xfrm>
            <a:off x="460532"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Layer 2 Networking</a:t>
            </a:r>
            <a:endParaRPr lang="en-US" b="1" dirty="0">
              <a:solidFill>
                <a:prstClr val="white"/>
              </a:solidFill>
              <a:latin typeface="Huawei Sans" panose="020C0503030203020204" pitchFamily="34" charset="0"/>
            </a:endParaRPr>
          </a:p>
        </p:txBody>
      </p:sp>
      <p:sp>
        <p:nvSpPr>
          <p:cNvPr id="154" name="圆角矩形 75"/>
          <p:cNvSpPr/>
          <p:nvPr/>
        </p:nvSpPr>
        <p:spPr>
          <a:xfrm>
            <a:off x="460532" y="2378888"/>
            <a:ext cx="5419943" cy="33469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grpSp>
        <p:nvGrpSpPr>
          <p:cNvPr id="39" name="组合 38"/>
          <p:cNvGrpSpPr/>
          <p:nvPr/>
        </p:nvGrpSpPr>
        <p:grpSpPr>
          <a:xfrm>
            <a:off x="6130634" y="2846348"/>
            <a:ext cx="2289107" cy="2518897"/>
            <a:chOff x="6319847" y="3058845"/>
            <a:chExt cx="2289107" cy="2518897"/>
          </a:xfrm>
        </p:grpSpPr>
        <p:sp>
          <p:nvSpPr>
            <p:cNvPr id="40" name="Text Box 9"/>
            <p:cNvSpPr txBox="1">
              <a:spLocks noChangeArrowheads="1"/>
            </p:cNvSpPr>
            <p:nvPr/>
          </p:nvSpPr>
          <p:spPr bwMode="auto">
            <a:xfrm>
              <a:off x="6319847" y="5269965"/>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endParaRPr lang="en-US" altLang="zh-CN" sz="1400" b="1" dirty="0">
                <a:solidFill>
                  <a:schemeClr val="tx1"/>
                </a:solidFill>
                <a:latin typeface="Huawei Sans" panose="020C0503030203020204" pitchFamily="34" charset="0"/>
              </a:endParaRPr>
            </a:p>
          </p:txBody>
        </p:sp>
        <p:pic>
          <p:nvPicPr>
            <p:cNvPr id="41" name="图片 40" descr="AC-蓝.png"/>
            <p:cNvPicPr>
              <a:picLocks noChangeAspect="1"/>
            </p:cNvPicPr>
            <p:nvPr/>
          </p:nvPicPr>
          <p:blipFill>
            <a:blip r:embed="rId3" cstate="print"/>
            <a:stretch>
              <a:fillRect/>
            </a:stretch>
          </p:blipFill>
          <p:spPr>
            <a:xfrm>
              <a:off x="7136971" y="3058845"/>
              <a:ext cx="660000" cy="540000"/>
            </a:xfrm>
            <a:prstGeom prst="rect">
              <a:avLst/>
            </a:prstGeom>
          </p:spPr>
        </p:pic>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650" y="4835571"/>
              <a:ext cx="526830" cy="432000"/>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6463" y="4835571"/>
              <a:ext cx="526830" cy="432000"/>
            </a:xfrm>
            <a:prstGeom prst="rect">
              <a:avLst/>
            </a:prstGeom>
          </p:spPr>
        </p:pic>
        <p:cxnSp>
          <p:nvCxnSpPr>
            <p:cNvPr id="44" name="直接连接符 43"/>
            <p:cNvCxnSpPr>
              <a:stCxn id="41" idx="2"/>
              <a:endCxn id="48" idx="0"/>
            </p:cNvCxnSpPr>
            <p:nvPr/>
          </p:nvCxnSpPr>
          <p:spPr>
            <a:xfrm>
              <a:off x="7466971" y="3598845"/>
              <a:ext cx="0" cy="24710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Box 9"/>
            <p:cNvSpPr txBox="1">
              <a:spLocks noChangeArrowheads="1"/>
            </p:cNvSpPr>
            <p:nvPr/>
          </p:nvSpPr>
          <p:spPr bwMode="auto">
            <a:xfrm>
              <a:off x="7776115" y="3170080"/>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46" name="直接连接符 45"/>
            <p:cNvCxnSpPr>
              <a:stCxn id="48" idx="0"/>
              <a:endCxn id="42" idx="0"/>
            </p:cNvCxnSpPr>
            <p:nvPr/>
          </p:nvCxnSpPr>
          <p:spPr>
            <a:xfrm flipH="1">
              <a:off x="6704065" y="3845947"/>
              <a:ext cx="762906"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8" idx="0"/>
              <a:endCxn id="43" idx="0"/>
            </p:cNvCxnSpPr>
            <p:nvPr/>
          </p:nvCxnSpPr>
          <p:spPr>
            <a:xfrm>
              <a:off x="7466971" y="3845947"/>
              <a:ext cx="762907" cy="98962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32594" y="3845947"/>
              <a:ext cx="1268754" cy="796661"/>
            </a:xfrm>
            <a:prstGeom prst="rect">
              <a:avLst/>
            </a:prstGeom>
          </p:spPr>
        </p:pic>
        <p:sp>
          <p:nvSpPr>
            <p:cNvPr id="49" name="Text Box 9"/>
            <p:cNvSpPr txBox="1">
              <a:spLocks noChangeArrowheads="1"/>
            </p:cNvSpPr>
            <p:nvPr/>
          </p:nvSpPr>
          <p:spPr bwMode="auto">
            <a:xfrm>
              <a:off x="6967480" y="4034416"/>
              <a:ext cx="99898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Layer 3 Network</a:t>
              </a:r>
              <a:endParaRPr lang="en-US" sz="1400" b="1" dirty="0">
                <a:latin typeface="Huawei Sans" panose="020C0503030203020204" pitchFamily="34" charset="0"/>
              </a:endParaRPr>
            </a:p>
          </p:txBody>
        </p:sp>
        <p:sp>
          <p:nvSpPr>
            <p:cNvPr id="50" name="Text Box 9"/>
            <p:cNvSpPr txBox="1">
              <a:spLocks noChangeArrowheads="1"/>
            </p:cNvSpPr>
            <p:nvPr/>
          </p:nvSpPr>
          <p:spPr bwMode="auto">
            <a:xfrm>
              <a:off x="7840519" y="5269965"/>
              <a:ext cx="768435" cy="307777"/>
            </a:xfrm>
            <a:prstGeom prst="rect">
              <a:avLst/>
            </a:prstGeom>
            <a:noFill/>
            <a:ln w="9525">
              <a:noFill/>
              <a:miter lim="800000"/>
              <a:headEnd/>
              <a:tailEnd/>
            </a:ln>
          </p:spPr>
          <p:txBody>
            <a:bodyPr wrap="square">
              <a:spAutoFit/>
            </a:bodyPr>
            <a:lstStyle/>
            <a:p>
              <a:pPr algn="ctr"/>
              <a:r>
                <a:rPr lang="en-US" sz="1400" b="1" dirty="0" err="1" smtClean="0">
                  <a:solidFill>
                    <a:schemeClr val="tx1"/>
                  </a:solidFill>
                  <a:latin typeface="Huawei Sans" panose="020C0503030203020204" pitchFamily="34" charset="0"/>
                </a:rPr>
                <a:t>AP</a:t>
              </a:r>
              <a:r>
                <a:rPr lang="en-US" sz="1400" b="1" i="1" dirty="0" err="1" smtClean="0">
                  <a:solidFill>
                    <a:schemeClr val="tx1"/>
                  </a:solidFill>
                  <a:latin typeface="Huawei Sans" panose="020C0503030203020204" pitchFamily="34" charset="0"/>
                </a:rPr>
                <a:t>n</a:t>
              </a:r>
              <a:endParaRPr lang="en-US" altLang="zh-CN" sz="1400" b="1" i="1" dirty="0">
                <a:solidFill>
                  <a:schemeClr val="tx1"/>
                </a:solidFill>
                <a:latin typeface="Huawei Sans" panose="020C0503030203020204" pitchFamily="34" charset="0"/>
              </a:endParaRPr>
            </a:p>
          </p:txBody>
        </p:sp>
        <p:sp>
          <p:nvSpPr>
            <p:cNvPr id="51" name="Text Box 9"/>
            <p:cNvSpPr txBox="1">
              <a:spLocks noChangeArrowheads="1"/>
            </p:cNvSpPr>
            <p:nvPr/>
          </p:nvSpPr>
          <p:spPr bwMode="auto">
            <a:xfrm>
              <a:off x="7100215" y="489588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t>
              </a:r>
              <a:endParaRPr lang="en-US" altLang="zh-CN" sz="1400" b="1" dirty="0">
                <a:solidFill>
                  <a:schemeClr val="tx1"/>
                </a:solidFill>
                <a:latin typeface="Huawei Sans" panose="020C0503030203020204" pitchFamily="34" charset="0"/>
              </a:endParaRPr>
            </a:p>
          </p:txBody>
        </p:sp>
      </p:grpSp>
      <p:sp>
        <p:nvSpPr>
          <p:cNvPr id="53" name="圆角矩形 75"/>
          <p:cNvSpPr/>
          <p:nvPr/>
        </p:nvSpPr>
        <p:spPr>
          <a:xfrm>
            <a:off x="6096000"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Layer 3 Networking</a:t>
            </a:r>
            <a:endParaRPr lang="en-US" b="1" dirty="0">
              <a:solidFill>
                <a:prstClr val="white"/>
              </a:solidFill>
              <a:latin typeface="Huawei Sans" panose="020C0503030203020204" pitchFamily="34" charset="0"/>
            </a:endParaRPr>
          </a:p>
        </p:txBody>
      </p:sp>
      <p:sp>
        <p:nvSpPr>
          <p:cNvPr id="54" name="圆角矩形 75"/>
          <p:cNvSpPr/>
          <p:nvPr/>
        </p:nvSpPr>
        <p:spPr>
          <a:xfrm>
            <a:off x="6096000" y="2378888"/>
            <a:ext cx="5419943" cy="33469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55" name="圆角矩形 75"/>
          <p:cNvSpPr/>
          <p:nvPr/>
        </p:nvSpPr>
        <p:spPr>
          <a:xfrm>
            <a:off x="2895038" y="2588795"/>
            <a:ext cx="2867808" cy="2469832"/>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Layer 2 networking: APs are connected to an AC directly or across a Layer 2 network.</a:t>
            </a:r>
          </a:p>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The Layer 2 networking features quick deployment. It is applicable to simple or temporary networking but not to large networking.</a:t>
            </a:r>
            <a:endParaRPr lang="en-US" sz="1400" dirty="0">
              <a:solidFill>
                <a:prstClr val="black"/>
              </a:solidFill>
              <a:latin typeface="Huawei Sans" panose="020C0503030203020204" pitchFamily="34" charset="0"/>
            </a:endParaRPr>
          </a:p>
        </p:txBody>
      </p:sp>
      <p:sp>
        <p:nvSpPr>
          <p:cNvPr id="61" name="圆角矩形 75"/>
          <p:cNvSpPr/>
          <p:nvPr/>
        </p:nvSpPr>
        <p:spPr>
          <a:xfrm>
            <a:off x="8524775" y="2588795"/>
            <a:ext cx="2867808" cy="2469832"/>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Layer 3 networking: APs are connected to an AC across a Layer 3 network.</a:t>
            </a:r>
          </a:p>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In the actual networking, an AC can connect to dozens or even hundreds of APs, which is usually complex. In most cases, the Layer 3 networking is used on a large network.</a:t>
            </a:r>
            <a:endParaRPr lang="en-US" sz="14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420691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dirty="0" smtClean="0"/>
              <a:t>ACs can be connected in in-path or off-path mode.</a:t>
            </a:r>
            <a:endParaRPr lang="en-US" altLang="zh-CN" sz="2000" dirty="0"/>
          </a:p>
        </p:txBody>
      </p:sp>
      <p:sp>
        <p:nvSpPr>
          <p:cNvPr id="3" name="标题 2"/>
          <p:cNvSpPr>
            <a:spLocks noGrp="1"/>
          </p:cNvSpPr>
          <p:nvPr>
            <p:ph type="title"/>
          </p:nvPr>
        </p:nvSpPr>
        <p:spPr>
          <a:xfrm>
            <a:off x="1594800" y="452604"/>
            <a:ext cx="10450108" cy="640800"/>
          </a:xfrm>
        </p:spPr>
        <p:txBody>
          <a:bodyPr/>
          <a:lstStyle/>
          <a:p>
            <a:r>
              <a:rPr lang="en-US" dirty="0" smtClean="0"/>
              <a:t>AC Connection Mode</a:t>
            </a:r>
            <a:endParaRPr lang="en-US" dirty="0"/>
          </a:p>
        </p:txBody>
      </p:sp>
      <p:sp>
        <p:nvSpPr>
          <p:cNvPr id="4" name="五边形 3"/>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5" name="燕尾形 4"/>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Wired Network</a:t>
            </a:r>
            <a:endParaRPr lang="en-US" sz="800" b="1" dirty="0">
              <a:solidFill>
                <a:srgbClr val="FFFFFF"/>
              </a:solidFill>
              <a:latin typeface="Huawei Sans" panose="020C0503030203020204" pitchFamily="34" charset="0"/>
            </a:endParaRPr>
          </a:p>
        </p:txBody>
      </p:sp>
      <p:sp>
        <p:nvSpPr>
          <p:cNvPr id="6" name="燕尾形 5"/>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Wireless Network</a:t>
            </a:r>
            <a:endParaRPr lang="en-US" sz="800" dirty="0">
              <a:latin typeface="Huawei Sans" panose="020C0503030203020204" pitchFamily="34" charset="0"/>
            </a:endParaRPr>
          </a:p>
        </p:txBody>
      </p:sp>
      <p:sp>
        <p:nvSpPr>
          <p:cNvPr id="153" name="圆角矩形 75"/>
          <p:cNvSpPr/>
          <p:nvPr/>
        </p:nvSpPr>
        <p:spPr>
          <a:xfrm>
            <a:off x="460532" y="1947383"/>
            <a:ext cx="541994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In-Path Networking</a:t>
            </a:r>
            <a:endParaRPr lang="en-US" b="1" dirty="0">
              <a:solidFill>
                <a:prstClr val="white"/>
              </a:solidFill>
              <a:latin typeface="Huawei Sans" panose="020C0503030203020204" pitchFamily="34" charset="0"/>
            </a:endParaRPr>
          </a:p>
        </p:txBody>
      </p:sp>
      <p:sp>
        <p:nvSpPr>
          <p:cNvPr id="154" name="圆角矩形 75"/>
          <p:cNvSpPr/>
          <p:nvPr/>
        </p:nvSpPr>
        <p:spPr>
          <a:xfrm>
            <a:off x="460532" y="2378887"/>
            <a:ext cx="5419943" cy="371281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53" name="圆角矩形 75"/>
          <p:cNvSpPr/>
          <p:nvPr/>
        </p:nvSpPr>
        <p:spPr>
          <a:xfrm>
            <a:off x="6096000" y="1947383"/>
            <a:ext cx="56485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Off-Path Networking</a:t>
            </a:r>
            <a:endParaRPr lang="en-US" b="1" dirty="0">
              <a:solidFill>
                <a:prstClr val="white"/>
              </a:solidFill>
              <a:latin typeface="Huawei Sans" panose="020C0503030203020204" pitchFamily="34" charset="0"/>
            </a:endParaRPr>
          </a:p>
        </p:txBody>
      </p:sp>
      <p:sp>
        <p:nvSpPr>
          <p:cNvPr id="54" name="圆角矩形 75"/>
          <p:cNvSpPr/>
          <p:nvPr/>
        </p:nvSpPr>
        <p:spPr>
          <a:xfrm>
            <a:off x="6096000" y="2378887"/>
            <a:ext cx="5648500" cy="371281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55" name="圆角矩形 75"/>
          <p:cNvSpPr/>
          <p:nvPr/>
        </p:nvSpPr>
        <p:spPr>
          <a:xfrm>
            <a:off x="2895038" y="2690840"/>
            <a:ext cx="2867808" cy="3088913"/>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spAutoFit/>
          </a:bodyPr>
          <a:lstStyle/>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In the in-path networking, the APs, AC, and core network are connected in a chain. All data destined for the core layer passes through the AC.</a:t>
            </a:r>
            <a:endParaRPr lang="en-US" altLang="zh-CN" sz="1400" dirty="0" smtClean="0">
              <a:solidFill>
                <a:prstClr val="black"/>
              </a:solidFill>
              <a:latin typeface="Huawei Sans" panose="020C0503030203020204" pitchFamily="34" charset="0"/>
            </a:endParaRPr>
          </a:p>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In this networking, the AC also functions as an aggregation switch to forward and process data traffic and management traffic of APs.</a:t>
            </a:r>
            <a:endParaRPr lang="en-US" sz="1400" dirty="0">
              <a:solidFill>
                <a:prstClr val="black"/>
              </a:solidFill>
              <a:latin typeface="Huawei Sans" panose="020C0503030203020204" pitchFamily="34" charset="0"/>
            </a:endParaRPr>
          </a:p>
        </p:txBody>
      </p:sp>
      <p:sp>
        <p:nvSpPr>
          <p:cNvPr id="61" name="圆角矩形 75"/>
          <p:cNvSpPr/>
          <p:nvPr/>
        </p:nvSpPr>
        <p:spPr>
          <a:xfrm>
            <a:off x="8942923" y="2540029"/>
            <a:ext cx="2699578" cy="3390534"/>
          </a:xfrm>
          <a:prstGeom prst="roundRect">
            <a:avLst>
              <a:gd name="adj" fmla="val 874"/>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spAutoFit/>
          </a:bodyPr>
          <a:lstStyle/>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In the off-path networking, the AC connects to the network between APs and the core network, but does not directly connect to APs.</a:t>
            </a:r>
            <a:endParaRPr lang="en-US" altLang="zh-CN" sz="1400" dirty="0" smtClean="0">
              <a:solidFill>
                <a:prstClr val="black"/>
              </a:solidFill>
              <a:latin typeface="Huawei Sans" panose="020C0503030203020204" pitchFamily="34" charset="0"/>
            </a:endParaRPr>
          </a:p>
          <a:p>
            <a:pPr marL="177800" indent="-177800" fontAlgn="auto">
              <a:lnSpc>
                <a:spcPct val="140000"/>
              </a:lnSpc>
              <a:spcBef>
                <a:spcPts val="0"/>
              </a:spcBef>
              <a:buFont typeface="Arial" panose="020B0604020202020204" pitchFamily="34" charset="0"/>
              <a:buChar char="•"/>
            </a:pPr>
            <a:r>
              <a:rPr lang="en-US" sz="1400" dirty="0" smtClean="0">
                <a:solidFill>
                  <a:prstClr val="black"/>
                </a:solidFill>
                <a:latin typeface="Huawei Sans" panose="020C0503030203020204" pitchFamily="34" charset="0"/>
              </a:rPr>
              <a:t>In this networking, the AC is connected to APs in off-path mode, the service data of APs reaches the uplink network without passing through the AC.</a:t>
            </a:r>
            <a:endParaRPr lang="en-US" sz="1400" dirty="0">
              <a:solidFill>
                <a:prstClr val="black"/>
              </a:solidFill>
              <a:latin typeface="Huawei Sans" panose="020C0503030203020204" pitchFamily="34" charset="0"/>
            </a:endParaRPr>
          </a:p>
        </p:txBody>
      </p:sp>
      <p:sp>
        <p:nvSpPr>
          <p:cNvPr id="62" name="Text Box 9"/>
          <p:cNvSpPr txBox="1">
            <a:spLocks noChangeArrowheads="1"/>
          </p:cNvSpPr>
          <p:nvPr/>
        </p:nvSpPr>
        <p:spPr bwMode="auto">
          <a:xfrm>
            <a:off x="607779" y="5502910"/>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endParaRPr lang="en-US" altLang="zh-CN" sz="1400" b="1" dirty="0">
              <a:solidFill>
                <a:schemeClr val="tx1"/>
              </a:solidFill>
              <a:latin typeface="Huawei Sans" panose="020C0503030203020204" pitchFamily="34" charset="0"/>
            </a:endParaRPr>
          </a:p>
        </p:txBody>
      </p:sp>
      <p:cxnSp>
        <p:nvCxnSpPr>
          <p:cNvPr id="63" name="直接连接符 62"/>
          <p:cNvCxnSpPr>
            <a:stCxn id="84" idx="2"/>
            <a:endCxn id="67" idx="0"/>
          </p:cNvCxnSpPr>
          <p:nvPr/>
        </p:nvCxnSpPr>
        <p:spPr>
          <a:xfrm>
            <a:off x="1754903" y="4024975"/>
            <a:ext cx="0" cy="1440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auto">
          <a:xfrm>
            <a:off x="2039792" y="359639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65" name="直接连接符 64"/>
          <p:cNvCxnSpPr>
            <a:stCxn id="67" idx="0"/>
            <a:endCxn id="85" idx="0"/>
          </p:cNvCxnSpPr>
          <p:nvPr/>
        </p:nvCxnSpPr>
        <p:spPr>
          <a:xfrm flipH="1">
            <a:off x="991997" y="4169045"/>
            <a:ext cx="762906" cy="89947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7" idx="0"/>
            <a:endCxn id="86" idx="0"/>
          </p:cNvCxnSpPr>
          <p:nvPr/>
        </p:nvCxnSpPr>
        <p:spPr>
          <a:xfrm>
            <a:off x="1754903" y="4169045"/>
            <a:ext cx="762907" cy="89947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7" name="图片 6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0526" y="4169045"/>
            <a:ext cx="1268754" cy="796661"/>
          </a:xfrm>
          <a:prstGeom prst="rect">
            <a:avLst/>
          </a:prstGeom>
        </p:spPr>
      </p:pic>
      <p:sp>
        <p:nvSpPr>
          <p:cNvPr id="68" name="Text Box 9"/>
          <p:cNvSpPr txBox="1">
            <a:spLocks noChangeArrowheads="1"/>
          </p:cNvSpPr>
          <p:nvPr/>
        </p:nvSpPr>
        <p:spPr bwMode="auto">
          <a:xfrm>
            <a:off x="1255412" y="4293654"/>
            <a:ext cx="99898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IP Network</a:t>
            </a:r>
            <a:endParaRPr lang="en-US" sz="1400" b="1" dirty="0">
              <a:latin typeface="Huawei Sans" panose="020C0503030203020204" pitchFamily="34" charset="0"/>
            </a:endParaRPr>
          </a:p>
        </p:txBody>
      </p:sp>
      <p:sp>
        <p:nvSpPr>
          <p:cNvPr id="69" name="Text Box 9"/>
          <p:cNvSpPr txBox="1">
            <a:spLocks noChangeArrowheads="1"/>
          </p:cNvSpPr>
          <p:nvPr/>
        </p:nvSpPr>
        <p:spPr bwMode="auto">
          <a:xfrm>
            <a:off x="2128451" y="5502910"/>
            <a:ext cx="768435" cy="307777"/>
          </a:xfrm>
          <a:prstGeom prst="rect">
            <a:avLst/>
          </a:prstGeom>
          <a:noFill/>
          <a:ln w="9525">
            <a:noFill/>
            <a:miter lim="800000"/>
            <a:headEnd/>
            <a:tailEnd/>
          </a:ln>
        </p:spPr>
        <p:txBody>
          <a:bodyPr wrap="square">
            <a:spAutoFit/>
          </a:bodyPr>
          <a:lstStyle/>
          <a:p>
            <a:pPr algn="ctr"/>
            <a:r>
              <a:rPr lang="en-US" sz="1400" b="1" dirty="0" err="1" smtClean="0">
                <a:solidFill>
                  <a:schemeClr val="tx1"/>
                </a:solidFill>
                <a:latin typeface="Huawei Sans" panose="020C0503030203020204" pitchFamily="34" charset="0"/>
              </a:rPr>
              <a:t>AP</a:t>
            </a:r>
            <a:r>
              <a:rPr lang="en-US" sz="1400" b="1" i="1" dirty="0" err="1" smtClean="0">
                <a:solidFill>
                  <a:schemeClr val="tx1"/>
                </a:solidFill>
                <a:latin typeface="Huawei Sans" panose="020C0503030203020204" pitchFamily="34" charset="0"/>
              </a:rPr>
              <a:t>n</a:t>
            </a:r>
            <a:endParaRPr lang="en-US" altLang="zh-CN" sz="1400" b="1" i="1" dirty="0">
              <a:solidFill>
                <a:schemeClr val="tx1"/>
              </a:solidFill>
              <a:latin typeface="Huawei Sans" panose="020C0503030203020204" pitchFamily="34" charset="0"/>
            </a:endParaRPr>
          </a:p>
        </p:txBody>
      </p:sp>
      <p:sp>
        <p:nvSpPr>
          <p:cNvPr id="70" name="Text Box 9"/>
          <p:cNvSpPr txBox="1">
            <a:spLocks noChangeArrowheads="1"/>
          </p:cNvSpPr>
          <p:nvPr/>
        </p:nvSpPr>
        <p:spPr bwMode="auto">
          <a:xfrm>
            <a:off x="1388147" y="5128829"/>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t>
            </a:r>
            <a:endParaRPr lang="en-US" altLang="zh-CN" sz="1400" b="1" dirty="0">
              <a:solidFill>
                <a:schemeClr val="tx1"/>
              </a:solidFill>
              <a:latin typeface="Huawei Sans" panose="020C0503030203020204" pitchFamily="34" charset="0"/>
            </a:endParaRPr>
          </a:p>
        </p:txBody>
      </p:sp>
      <p:pic>
        <p:nvPicPr>
          <p:cNvPr id="71" name="图片 7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0526" y="2529262"/>
            <a:ext cx="1268754" cy="796661"/>
          </a:xfrm>
          <a:prstGeom prst="rect">
            <a:avLst/>
          </a:prstGeom>
        </p:spPr>
      </p:pic>
      <p:sp>
        <p:nvSpPr>
          <p:cNvPr id="73" name="Text Box 9"/>
          <p:cNvSpPr txBox="1">
            <a:spLocks noChangeArrowheads="1"/>
          </p:cNvSpPr>
          <p:nvPr/>
        </p:nvSpPr>
        <p:spPr bwMode="auto">
          <a:xfrm>
            <a:off x="1255412" y="2654229"/>
            <a:ext cx="99898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Core Network</a:t>
            </a:r>
            <a:endParaRPr lang="en-US" sz="1400" b="1" dirty="0">
              <a:latin typeface="Huawei Sans" panose="020C0503030203020204" pitchFamily="34" charset="0"/>
            </a:endParaRPr>
          </a:p>
        </p:txBody>
      </p:sp>
      <p:cxnSp>
        <p:nvCxnSpPr>
          <p:cNvPr id="74" name="直接连接符 73"/>
          <p:cNvCxnSpPr>
            <a:stCxn id="71" idx="2"/>
            <a:endCxn id="84" idx="0"/>
          </p:cNvCxnSpPr>
          <p:nvPr/>
        </p:nvCxnSpPr>
        <p:spPr>
          <a:xfrm>
            <a:off x="1754903" y="3325923"/>
            <a:ext cx="0" cy="1590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Can 225"/>
          <p:cNvSpPr/>
          <p:nvPr/>
        </p:nvSpPr>
        <p:spPr>
          <a:xfrm rot="2280095">
            <a:off x="1114115" y="3871100"/>
            <a:ext cx="220342" cy="134810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77" name="Text Box 9"/>
          <p:cNvSpPr txBox="1">
            <a:spLocks noChangeArrowheads="1"/>
          </p:cNvSpPr>
          <p:nvPr/>
        </p:nvSpPr>
        <p:spPr bwMode="auto">
          <a:xfrm rot="18602837">
            <a:off x="712908" y="4388367"/>
            <a:ext cx="1019536"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CAPWAP</a:t>
            </a:r>
            <a:endParaRPr lang="en-US" altLang="zh-CN" sz="1400" b="1" dirty="0">
              <a:solidFill>
                <a:schemeClr val="tx1"/>
              </a:solidFill>
              <a:latin typeface="Huawei Sans" panose="020C0503030203020204" pitchFamily="34" charset="0"/>
            </a:endParaRPr>
          </a:p>
        </p:txBody>
      </p:sp>
      <p:sp>
        <p:nvSpPr>
          <p:cNvPr id="82" name="Can 225"/>
          <p:cNvSpPr/>
          <p:nvPr/>
        </p:nvSpPr>
        <p:spPr>
          <a:xfrm rot="19319905" flipH="1">
            <a:off x="2208487" y="3858344"/>
            <a:ext cx="220342" cy="134810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83" name="Text Box 9"/>
          <p:cNvSpPr txBox="1">
            <a:spLocks noChangeArrowheads="1"/>
          </p:cNvSpPr>
          <p:nvPr/>
        </p:nvSpPr>
        <p:spPr bwMode="auto">
          <a:xfrm rot="3073548" flipH="1">
            <a:off x="1821748" y="4369424"/>
            <a:ext cx="1019536"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CAPWAP</a:t>
            </a:r>
            <a:endParaRPr lang="en-US" altLang="zh-CN" sz="1400" b="1" dirty="0">
              <a:solidFill>
                <a:schemeClr val="tx1"/>
              </a:solidFill>
              <a:latin typeface="Huawei Sans" panose="020C0503030203020204" pitchFamily="34" charset="0"/>
            </a:endParaRPr>
          </a:p>
        </p:txBody>
      </p:sp>
      <p:pic>
        <p:nvPicPr>
          <p:cNvPr id="84" name="图片 83" descr="AC-蓝.png"/>
          <p:cNvPicPr>
            <a:picLocks noChangeAspect="1"/>
          </p:cNvPicPr>
          <p:nvPr/>
        </p:nvPicPr>
        <p:blipFill>
          <a:blip r:embed="rId4" cstate="print"/>
          <a:stretch>
            <a:fillRect/>
          </a:stretch>
        </p:blipFill>
        <p:spPr>
          <a:xfrm>
            <a:off x="1424903" y="3484975"/>
            <a:ext cx="660000" cy="540000"/>
          </a:xfrm>
          <a:prstGeom prst="rect">
            <a:avLst/>
          </a:prstGeom>
        </p:spPr>
      </p:pic>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582" y="5068516"/>
            <a:ext cx="526830" cy="432000"/>
          </a:xfrm>
          <a:prstGeom prst="rect">
            <a:avLst/>
          </a:prstGeom>
        </p:spPr>
      </p:pic>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4395" y="5068516"/>
            <a:ext cx="526830" cy="432000"/>
          </a:xfrm>
          <a:prstGeom prst="rect">
            <a:avLst/>
          </a:prstGeom>
        </p:spPr>
      </p:pic>
      <p:sp>
        <p:nvSpPr>
          <p:cNvPr id="88" name="Text Box 9"/>
          <p:cNvSpPr txBox="1">
            <a:spLocks noChangeArrowheads="1"/>
          </p:cNvSpPr>
          <p:nvPr/>
        </p:nvSpPr>
        <p:spPr bwMode="auto">
          <a:xfrm>
            <a:off x="6042670" y="5487102"/>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endParaRPr lang="en-US" altLang="zh-CN" sz="1400" b="1" dirty="0">
              <a:solidFill>
                <a:schemeClr val="tx1"/>
              </a:solidFill>
              <a:latin typeface="Huawei Sans" panose="020C0503030203020204" pitchFamily="34" charset="0"/>
            </a:endParaRPr>
          </a:p>
        </p:txBody>
      </p:sp>
      <p:cxnSp>
        <p:nvCxnSpPr>
          <p:cNvPr id="89" name="直接连接符 88"/>
          <p:cNvCxnSpPr>
            <a:stCxn id="106" idx="0"/>
            <a:endCxn id="103" idx="0"/>
          </p:cNvCxnSpPr>
          <p:nvPr/>
        </p:nvCxnSpPr>
        <p:spPr>
          <a:xfrm flipH="1">
            <a:off x="6426888" y="3650960"/>
            <a:ext cx="762906" cy="140174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06" idx="0"/>
            <a:endCxn id="104" idx="0"/>
          </p:cNvCxnSpPr>
          <p:nvPr/>
        </p:nvCxnSpPr>
        <p:spPr>
          <a:xfrm>
            <a:off x="7189794" y="3650960"/>
            <a:ext cx="762907" cy="140174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6555417" y="3650960"/>
            <a:ext cx="1268754" cy="796661"/>
            <a:chOff x="8976420" y="4728156"/>
            <a:chExt cx="1268754" cy="796661"/>
          </a:xfrm>
        </p:grpSpPr>
        <p:pic>
          <p:nvPicPr>
            <p:cNvPr id="106" name="图片 10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76420" y="4728156"/>
              <a:ext cx="1268754" cy="796661"/>
            </a:xfrm>
            <a:prstGeom prst="rect">
              <a:avLst/>
            </a:prstGeom>
          </p:spPr>
        </p:pic>
        <p:sp>
          <p:nvSpPr>
            <p:cNvPr id="107" name="Text Box 9"/>
            <p:cNvSpPr txBox="1">
              <a:spLocks noChangeArrowheads="1"/>
            </p:cNvSpPr>
            <p:nvPr/>
          </p:nvSpPr>
          <p:spPr bwMode="auto">
            <a:xfrm>
              <a:off x="9111306" y="4865465"/>
              <a:ext cx="99898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IP Network</a:t>
              </a:r>
              <a:endParaRPr lang="en-US" sz="1400" b="1" dirty="0">
                <a:latin typeface="Huawei Sans" panose="020C0503030203020204" pitchFamily="34" charset="0"/>
              </a:endParaRPr>
            </a:p>
          </p:txBody>
        </p:sp>
      </p:grpSp>
      <p:sp>
        <p:nvSpPr>
          <p:cNvPr id="92" name="Text Box 9"/>
          <p:cNvSpPr txBox="1">
            <a:spLocks noChangeArrowheads="1"/>
          </p:cNvSpPr>
          <p:nvPr/>
        </p:nvSpPr>
        <p:spPr bwMode="auto">
          <a:xfrm>
            <a:off x="7563342" y="5487102"/>
            <a:ext cx="768435" cy="307777"/>
          </a:xfrm>
          <a:prstGeom prst="rect">
            <a:avLst/>
          </a:prstGeom>
          <a:noFill/>
          <a:ln w="9525">
            <a:noFill/>
            <a:miter lim="800000"/>
            <a:headEnd/>
            <a:tailEnd/>
          </a:ln>
        </p:spPr>
        <p:txBody>
          <a:bodyPr wrap="square">
            <a:spAutoFit/>
          </a:bodyPr>
          <a:lstStyle/>
          <a:p>
            <a:pPr algn="ctr"/>
            <a:r>
              <a:rPr lang="en-US" sz="1400" b="1" dirty="0" err="1" smtClean="0">
                <a:solidFill>
                  <a:schemeClr val="tx1"/>
                </a:solidFill>
                <a:latin typeface="Huawei Sans" panose="020C0503030203020204" pitchFamily="34" charset="0"/>
              </a:rPr>
              <a:t>AP</a:t>
            </a:r>
            <a:r>
              <a:rPr lang="en-US" sz="1400" b="1" i="1" dirty="0" err="1" smtClean="0">
                <a:solidFill>
                  <a:schemeClr val="tx1"/>
                </a:solidFill>
                <a:latin typeface="Huawei Sans" panose="020C0503030203020204" pitchFamily="34" charset="0"/>
              </a:rPr>
              <a:t>n</a:t>
            </a:r>
            <a:endParaRPr lang="en-US" altLang="zh-CN" sz="1400" b="1" i="1" dirty="0">
              <a:solidFill>
                <a:schemeClr val="tx1"/>
              </a:solidFill>
              <a:latin typeface="Huawei Sans" panose="020C0503030203020204" pitchFamily="34" charset="0"/>
            </a:endParaRPr>
          </a:p>
        </p:txBody>
      </p:sp>
      <p:sp>
        <p:nvSpPr>
          <p:cNvPr id="93" name="Text Box 9"/>
          <p:cNvSpPr txBox="1">
            <a:spLocks noChangeArrowheads="1"/>
          </p:cNvSpPr>
          <p:nvPr/>
        </p:nvSpPr>
        <p:spPr bwMode="auto">
          <a:xfrm>
            <a:off x="6823038" y="511302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t>
            </a:r>
            <a:endParaRPr lang="en-US" altLang="zh-CN" sz="1400" b="1" dirty="0">
              <a:solidFill>
                <a:schemeClr val="tx1"/>
              </a:solidFill>
              <a:latin typeface="Huawei Sans" panose="020C0503030203020204" pitchFamily="34" charset="0"/>
            </a:endParaRPr>
          </a:p>
        </p:txBody>
      </p:sp>
      <p:pic>
        <p:nvPicPr>
          <p:cNvPr id="94" name="图片 9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5417" y="2513454"/>
            <a:ext cx="1268754" cy="796661"/>
          </a:xfrm>
          <a:prstGeom prst="rect">
            <a:avLst/>
          </a:prstGeom>
        </p:spPr>
      </p:pic>
      <p:sp>
        <p:nvSpPr>
          <p:cNvPr id="95" name="Text Box 9"/>
          <p:cNvSpPr txBox="1">
            <a:spLocks noChangeArrowheads="1"/>
          </p:cNvSpPr>
          <p:nvPr/>
        </p:nvSpPr>
        <p:spPr bwMode="auto">
          <a:xfrm>
            <a:off x="6690303" y="2638421"/>
            <a:ext cx="99898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Core Network</a:t>
            </a:r>
            <a:endParaRPr lang="en-US" sz="1400" b="1" dirty="0">
              <a:latin typeface="Huawei Sans" panose="020C0503030203020204" pitchFamily="34" charset="0"/>
            </a:endParaRPr>
          </a:p>
        </p:txBody>
      </p:sp>
      <p:cxnSp>
        <p:nvCxnSpPr>
          <p:cNvPr id="96" name="直接连接符 95"/>
          <p:cNvCxnSpPr>
            <a:stCxn id="94" idx="2"/>
            <a:endCxn id="106" idx="0"/>
          </p:cNvCxnSpPr>
          <p:nvPr/>
        </p:nvCxnSpPr>
        <p:spPr>
          <a:xfrm>
            <a:off x="7189794" y="3310115"/>
            <a:ext cx="0" cy="3408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 Box 9"/>
          <p:cNvSpPr txBox="1">
            <a:spLocks noChangeArrowheads="1"/>
          </p:cNvSpPr>
          <p:nvPr/>
        </p:nvSpPr>
        <p:spPr bwMode="auto">
          <a:xfrm>
            <a:off x="8329616" y="3467486"/>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98" name="直接连接符 97"/>
          <p:cNvCxnSpPr>
            <a:stCxn id="106" idx="3"/>
            <a:endCxn id="105" idx="1"/>
          </p:cNvCxnSpPr>
          <p:nvPr/>
        </p:nvCxnSpPr>
        <p:spPr>
          <a:xfrm flipV="1">
            <a:off x="7824171" y="4049290"/>
            <a:ext cx="389734" cy="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Can 225"/>
          <p:cNvSpPr/>
          <p:nvPr/>
        </p:nvSpPr>
        <p:spPr>
          <a:xfrm rot="3708185">
            <a:off x="7297428" y="3671062"/>
            <a:ext cx="244298" cy="1920241"/>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100" name="Can 225"/>
          <p:cNvSpPr/>
          <p:nvPr/>
        </p:nvSpPr>
        <p:spPr>
          <a:xfrm rot="1993110">
            <a:off x="8112151" y="4202952"/>
            <a:ext cx="252235" cy="1037024"/>
          </a:xfrm>
          <a:prstGeom prst="can">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
        <p:nvSpPr>
          <p:cNvPr id="101" name="Text Box 9"/>
          <p:cNvSpPr txBox="1">
            <a:spLocks noChangeArrowheads="1"/>
          </p:cNvSpPr>
          <p:nvPr/>
        </p:nvSpPr>
        <p:spPr bwMode="auto">
          <a:xfrm rot="19870034">
            <a:off x="6805883" y="4538818"/>
            <a:ext cx="1019536"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CAPWAP</a:t>
            </a:r>
            <a:endParaRPr lang="en-US" altLang="zh-CN" sz="1400" b="1" dirty="0">
              <a:solidFill>
                <a:schemeClr val="tx1"/>
              </a:solidFill>
              <a:latin typeface="Huawei Sans" panose="020C0503030203020204" pitchFamily="34" charset="0"/>
            </a:endParaRPr>
          </a:p>
        </p:txBody>
      </p:sp>
      <p:sp>
        <p:nvSpPr>
          <p:cNvPr id="102" name="Text Box 9"/>
          <p:cNvSpPr txBox="1">
            <a:spLocks noChangeArrowheads="1"/>
          </p:cNvSpPr>
          <p:nvPr/>
        </p:nvSpPr>
        <p:spPr bwMode="auto">
          <a:xfrm rot="18259302">
            <a:off x="7726774" y="4555772"/>
            <a:ext cx="1019536"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CAPWAP</a:t>
            </a:r>
            <a:endParaRPr lang="en-US" altLang="zh-CN" sz="1400" b="1" dirty="0">
              <a:solidFill>
                <a:schemeClr val="tx1"/>
              </a:solidFill>
              <a:latin typeface="Huawei Sans" panose="020C0503030203020204" pitchFamily="34" charset="0"/>
            </a:endParaRPr>
          </a:p>
        </p:txBody>
      </p:sp>
      <p:pic>
        <p:nvPicPr>
          <p:cNvPr id="103" name="图片 1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3473" y="5052708"/>
            <a:ext cx="526830" cy="432000"/>
          </a:xfrm>
          <a:prstGeom prst="rect">
            <a:avLst/>
          </a:prstGeom>
        </p:spPr>
      </p:pic>
      <p:pic>
        <p:nvPicPr>
          <p:cNvPr id="104" name="图片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9286" y="5052708"/>
            <a:ext cx="526830" cy="432000"/>
          </a:xfrm>
          <a:prstGeom prst="rect">
            <a:avLst/>
          </a:prstGeom>
        </p:spPr>
      </p:pic>
      <p:pic>
        <p:nvPicPr>
          <p:cNvPr id="105" name="图片 104" descr="AC-蓝.png"/>
          <p:cNvPicPr>
            <a:picLocks noChangeAspect="1"/>
          </p:cNvPicPr>
          <p:nvPr/>
        </p:nvPicPr>
        <p:blipFill>
          <a:blip r:embed="rId4" cstate="print"/>
          <a:stretch>
            <a:fillRect/>
          </a:stretch>
        </p:blipFill>
        <p:spPr>
          <a:xfrm>
            <a:off x="8213905" y="3779290"/>
            <a:ext cx="660000" cy="540000"/>
          </a:xfrm>
          <a:prstGeom prst="rect">
            <a:avLst/>
          </a:prstGeom>
        </p:spPr>
      </p:pic>
    </p:spTree>
    <p:extLst>
      <p:ext uri="{BB962C8B-B14F-4D97-AF65-F5344CB8AC3E}">
        <p14:creationId xmlns:p14="http://schemas.microsoft.com/office/powerpoint/2010/main" val="263176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ltLang="zh-CN" dirty="0">
              <a:latin typeface="Huawei Sans" panose="020C0503030203020204" pitchFamily="34" charset="0"/>
            </a:endParaRPr>
          </a:p>
        </p:txBody>
      </p:sp>
      <p:sp>
        <p:nvSpPr>
          <p:cNvPr id="2" name="标题 1"/>
          <p:cNvSpPr>
            <a:spLocks noGrp="1"/>
          </p:cNvSpPr>
          <p:nvPr>
            <p:ph type="ctrTitle" sz="quarter"/>
          </p:nvPr>
        </p:nvSpPr>
        <p:spPr/>
        <p:txBody>
          <a:bodyPr/>
          <a:lstStyle/>
          <a:p>
            <a:r>
              <a:rPr lang="en-US" smtClean="0"/>
              <a:t>WLAN Overview</a:t>
            </a:r>
            <a:endParaRPr 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05521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1474727" y="2905194"/>
            <a:ext cx="9192742" cy="337303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2752090" y="3341328"/>
            <a:ext cx="2552131" cy="1489938"/>
          </a:xfrm>
          <a:prstGeom prst="rect">
            <a:avLst/>
          </a:prstGeom>
          <a:solidFill>
            <a:srgbClr val="FFFFCC"/>
          </a:solidFill>
          <a:ln w="12700" cap="flat" cmpd="sng" algn="ctr">
            <a:solidFill>
              <a:srgbClr val="FFD17D"/>
            </a:solidFill>
            <a:prstDash val="solid"/>
            <a:miter lim="800000"/>
          </a:ln>
          <a:effectLst/>
        </p:spPr>
        <p:txBody>
          <a:bodyPr lIns="36000" rIns="36000" rtlCol="0" anchor="ctr"/>
          <a:lstStyle/>
          <a:p>
            <a:pPr defTabSz="914400">
              <a:lnSpc>
                <a:spcPts val="2200"/>
              </a:lnSpc>
            </a:pPr>
            <a:endParaRPr lang="en-US" altLang="zh-CN" sz="1000" i="1" kern="0" dirty="0">
              <a:solidFill>
                <a:srgbClr val="EC7061"/>
              </a:solidFill>
              <a:latin typeface="Huawei Sans" panose="020C0503030203020204" pitchFamily="34" charset="0"/>
              <a:ea typeface="方正兰亭黑简体"/>
            </a:endParaRPr>
          </a:p>
        </p:txBody>
      </p:sp>
      <p:sp>
        <p:nvSpPr>
          <p:cNvPr id="82" name="矩形 81"/>
          <p:cNvSpPr/>
          <p:nvPr/>
        </p:nvSpPr>
        <p:spPr>
          <a:xfrm>
            <a:off x="6823355" y="3341328"/>
            <a:ext cx="2552131" cy="1489938"/>
          </a:xfrm>
          <a:prstGeom prst="rect">
            <a:avLst/>
          </a:prstGeom>
          <a:solidFill>
            <a:srgbClr val="FFFFCC"/>
          </a:solidFill>
          <a:ln w="12700" cap="flat" cmpd="sng" algn="ctr">
            <a:solidFill>
              <a:srgbClr val="FFD17D"/>
            </a:solidFill>
            <a:prstDash val="solid"/>
            <a:miter lim="800000"/>
          </a:ln>
          <a:effectLst/>
        </p:spPr>
        <p:txBody>
          <a:bodyPr lIns="36000" rIns="36000" rtlCol="0" anchor="ctr"/>
          <a:lstStyle/>
          <a:p>
            <a:pPr defTabSz="914400">
              <a:lnSpc>
                <a:spcPts val="2200"/>
              </a:lnSpc>
            </a:pPr>
            <a:endParaRPr lang="en-US" altLang="zh-CN" sz="1000" i="1" kern="0" dirty="0">
              <a:solidFill>
                <a:srgbClr val="EC7061"/>
              </a:solidFill>
              <a:latin typeface="Huawei Sans" panose="020C0503030203020204" pitchFamily="34" charset="0"/>
              <a:ea typeface="方正兰亭黑简体"/>
            </a:endParaRPr>
          </a:p>
        </p:txBody>
      </p:sp>
      <p:sp>
        <p:nvSpPr>
          <p:cNvPr id="8" name="文本占位符 7"/>
          <p:cNvSpPr>
            <a:spLocks noGrp="1"/>
          </p:cNvSpPr>
          <p:nvPr>
            <p:ph type="body" sz="quarter" idx="10"/>
          </p:nvPr>
        </p:nvSpPr>
        <p:spPr/>
        <p:txBody>
          <a:bodyPr/>
          <a:lstStyle/>
          <a:p>
            <a:r>
              <a:rPr lang="en-US" sz="1800" dirty="0" smtClean="0"/>
              <a:t>In a wireless communications system, information may be an image, a text, a sound, or the like. The transmit device first applies source coding to convert information into digital signals that allow for circuit calculation and processing, and then into </a:t>
            </a:r>
            <a:r>
              <a:rPr lang="en-US" sz="1800" dirty="0" smtClean="0">
                <a:solidFill>
                  <a:srgbClr val="EC7061"/>
                </a:solidFill>
              </a:rPr>
              <a:t>radio waves</a:t>
            </a:r>
            <a:r>
              <a:rPr lang="en-US" sz="1800" dirty="0" smtClean="0"/>
              <a:t> by means of channel coding and modulation.</a:t>
            </a:r>
            <a:endParaRPr lang="en-US" sz="1800" dirty="0"/>
          </a:p>
        </p:txBody>
      </p:sp>
      <p:sp>
        <p:nvSpPr>
          <p:cNvPr id="2" name="标题 1"/>
          <p:cNvSpPr>
            <a:spLocks noGrp="1"/>
          </p:cNvSpPr>
          <p:nvPr>
            <p:ph type="title"/>
          </p:nvPr>
        </p:nvSpPr>
        <p:spPr/>
        <p:txBody>
          <a:bodyPr/>
          <a:lstStyle/>
          <a:p>
            <a:r>
              <a:rPr lang="en-US" dirty="0" smtClean="0"/>
              <a:t>Wireless Communications System</a:t>
            </a:r>
            <a:endParaRPr lang="en-US" altLang="zh-CN"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sp>
        <p:nvSpPr>
          <p:cNvPr id="11" name="矩形 10"/>
          <p:cNvSpPr/>
          <p:nvPr/>
        </p:nvSpPr>
        <p:spPr>
          <a:xfrm>
            <a:off x="1707069" y="378623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Source</a:t>
            </a:r>
            <a:endParaRPr lang="en-US" sz="1200" dirty="0">
              <a:solidFill>
                <a:schemeClr val="tx1"/>
              </a:solidFill>
              <a:latin typeface="Huawei Sans" panose="020C0503030203020204" pitchFamily="34" charset="0"/>
            </a:endParaRPr>
          </a:p>
        </p:txBody>
      </p:sp>
      <p:sp>
        <p:nvSpPr>
          <p:cNvPr id="24" name="矩形 23"/>
          <p:cNvSpPr/>
          <p:nvPr/>
        </p:nvSpPr>
        <p:spPr>
          <a:xfrm>
            <a:off x="2919011" y="378623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Coding</a:t>
            </a:r>
            <a:endParaRPr lang="en-US" sz="1200" dirty="0">
              <a:solidFill>
                <a:schemeClr val="tx1"/>
              </a:solidFill>
              <a:latin typeface="Huawei Sans" panose="020C0503030203020204" pitchFamily="34" charset="0"/>
            </a:endParaRPr>
          </a:p>
        </p:txBody>
      </p:sp>
      <p:sp>
        <p:nvSpPr>
          <p:cNvPr id="29" name="矩形 28"/>
          <p:cNvSpPr/>
          <p:nvPr/>
        </p:nvSpPr>
        <p:spPr>
          <a:xfrm>
            <a:off x="5445359" y="3786236"/>
            <a:ext cx="1248229"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rgbClr val="EC7061"/>
                </a:solidFill>
                <a:latin typeface="Huawei Sans" panose="020C0503030203020204" pitchFamily="34" charset="0"/>
              </a:rPr>
              <a:t>Channel</a:t>
            </a:r>
            <a:endParaRPr lang="en-US" altLang="zh-CN" sz="1200" dirty="0" smtClean="0">
              <a:solidFill>
                <a:srgbClr val="EC7061"/>
              </a:solidFill>
              <a:latin typeface="Huawei Sans" panose="020C0503030203020204" pitchFamily="34" charset="0"/>
            </a:endParaRPr>
          </a:p>
          <a:p>
            <a:pPr algn="ctr"/>
            <a:r>
              <a:rPr lang="en-US" sz="1200" dirty="0" smtClean="0">
                <a:solidFill>
                  <a:schemeClr val="tx1"/>
                </a:solidFill>
                <a:latin typeface="Huawei Sans" panose="020C0503030203020204" pitchFamily="34" charset="0"/>
              </a:rPr>
              <a:t>(transmission media)</a:t>
            </a:r>
            <a:endParaRPr lang="en-US" altLang="zh-CN" sz="1200" dirty="0">
              <a:solidFill>
                <a:schemeClr val="tx1"/>
              </a:solidFill>
              <a:latin typeface="Huawei Sans" panose="020C0503030203020204" pitchFamily="34" charset="0"/>
            </a:endParaRPr>
          </a:p>
        </p:txBody>
      </p:sp>
      <p:sp>
        <p:nvSpPr>
          <p:cNvPr id="30" name="矩形 29"/>
          <p:cNvSpPr/>
          <p:nvPr/>
        </p:nvSpPr>
        <p:spPr>
          <a:xfrm>
            <a:off x="8460394" y="3786236"/>
            <a:ext cx="824939"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Decoding</a:t>
            </a:r>
            <a:endParaRPr lang="en-US" sz="1200" dirty="0">
              <a:solidFill>
                <a:schemeClr val="tx1"/>
              </a:solidFill>
              <a:latin typeface="Huawei Sans" panose="020C0503030203020204" pitchFamily="34" charset="0"/>
            </a:endParaRPr>
          </a:p>
        </p:txBody>
      </p:sp>
      <p:sp>
        <p:nvSpPr>
          <p:cNvPr id="31" name="矩形 30"/>
          <p:cNvSpPr/>
          <p:nvPr/>
        </p:nvSpPr>
        <p:spPr>
          <a:xfrm>
            <a:off x="9762491" y="3786236"/>
            <a:ext cx="696685"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Sink</a:t>
            </a:r>
            <a:endParaRPr lang="en-US" sz="1200" dirty="0">
              <a:solidFill>
                <a:schemeClr val="tx1"/>
              </a:solidFill>
              <a:latin typeface="Huawei Sans" panose="020C0503030203020204" pitchFamily="34" charset="0"/>
            </a:endParaRPr>
          </a:p>
        </p:txBody>
      </p:sp>
      <p:cxnSp>
        <p:nvCxnSpPr>
          <p:cNvPr id="21" name="直接箭头连接符 20"/>
          <p:cNvCxnSpPr>
            <a:stCxn id="11" idx="3"/>
            <a:endCxn id="24" idx="1"/>
          </p:cNvCxnSpPr>
          <p:nvPr/>
        </p:nvCxnSpPr>
        <p:spPr>
          <a:xfrm>
            <a:off x="2403754" y="4084120"/>
            <a:ext cx="515257"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3"/>
            <a:endCxn id="54" idx="1"/>
          </p:cNvCxnSpPr>
          <p:nvPr/>
        </p:nvCxnSpPr>
        <p:spPr>
          <a:xfrm>
            <a:off x="3615696" y="4084120"/>
            <a:ext cx="28302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2" idx="3"/>
            <a:endCxn id="30" idx="1"/>
          </p:cNvCxnSpPr>
          <p:nvPr/>
        </p:nvCxnSpPr>
        <p:spPr>
          <a:xfrm>
            <a:off x="8315207" y="4084120"/>
            <a:ext cx="145187"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3"/>
            <a:endCxn id="31" idx="1"/>
          </p:cNvCxnSpPr>
          <p:nvPr/>
        </p:nvCxnSpPr>
        <p:spPr>
          <a:xfrm>
            <a:off x="9285333" y="4084120"/>
            <a:ext cx="47715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445358" y="4831266"/>
            <a:ext cx="1248229" cy="44868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Noise source</a:t>
            </a:r>
            <a:endParaRPr lang="en-US" sz="1200" dirty="0">
              <a:solidFill>
                <a:schemeClr val="tx1"/>
              </a:solidFill>
              <a:latin typeface="Huawei Sans" panose="020C0503030203020204" pitchFamily="34" charset="0"/>
            </a:endParaRPr>
          </a:p>
        </p:txBody>
      </p:sp>
      <p:cxnSp>
        <p:nvCxnSpPr>
          <p:cNvPr id="45" name="直接箭头连接符 44"/>
          <p:cNvCxnSpPr>
            <a:stCxn id="44" idx="0"/>
            <a:endCxn id="29" idx="2"/>
          </p:cNvCxnSpPr>
          <p:nvPr/>
        </p:nvCxnSpPr>
        <p:spPr>
          <a:xfrm flipV="1">
            <a:off x="6069473" y="4382003"/>
            <a:ext cx="1" cy="449263"/>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898722" y="3786236"/>
            <a:ext cx="887752"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Modulation</a:t>
            </a:r>
            <a:endParaRPr lang="en-US" sz="1200" dirty="0">
              <a:solidFill>
                <a:schemeClr val="tx1"/>
              </a:solidFill>
              <a:latin typeface="Huawei Sans" panose="020C0503030203020204" pitchFamily="34" charset="0"/>
            </a:endParaRPr>
          </a:p>
        </p:txBody>
      </p:sp>
      <p:cxnSp>
        <p:nvCxnSpPr>
          <p:cNvPr id="66" name="肘形连接符 65"/>
          <p:cNvCxnSpPr>
            <a:stCxn id="54" idx="3"/>
          </p:cNvCxnSpPr>
          <p:nvPr/>
        </p:nvCxnSpPr>
        <p:spPr>
          <a:xfrm flipV="1">
            <a:off x="4786474" y="3786236"/>
            <a:ext cx="273388" cy="297884"/>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肘形连接符 70"/>
          <p:cNvCxnSpPr/>
          <p:nvPr/>
        </p:nvCxnSpPr>
        <p:spPr>
          <a:xfrm rot="10800000">
            <a:off x="7106381" y="3786236"/>
            <a:ext cx="348336" cy="297884"/>
          </a:xfrm>
          <a:prstGeom prst="bentConnector3">
            <a:avLst>
              <a:gd name="adj1" fmla="val 100934"/>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任意多边形 75"/>
          <p:cNvSpPr/>
          <p:nvPr/>
        </p:nvSpPr>
        <p:spPr>
          <a:xfrm>
            <a:off x="4863919" y="3597550"/>
            <a:ext cx="362857" cy="188686"/>
          </a:xfrm>
          <a:custGeom>
            <a:avLst/>
            <a:gdLst>
              <a:gd name="connsiteX0" fmla="*/ 0 w 362857"/>
              <a:gd name="connsiteY0" fmla="*/ 0 h 188686"/>
              <a:gd name="connsiteX1" fmla="*/ 188686 w 362857"/>
              <a:gd name="connsiteY1" fmla="*/ 188686 h 188686"/>
              <a:gd name="connsiteX2" fmla="*/ 362857 w 362857"/>
              <a:gd name="connsiteY2" fmla="*/ 14515 h 188686"/>
            </a:gdLst>
            <a:ahLst/>
            <a:cxnLst>
              <a:cxn ang="0">
                <a:pos x="connsiteX0" y="connsiteY0"/>
              </a:cxn>
              <a:cxn ang="0">
                <a:pos x="connsiteX1" y="connsiteY1"/>
              </a:cxn>
              <a:cxn ang="0">
                <a:pos x="connsiteX2" y="connsiteY2"/>
              </a:cxn>
            </a:cxnLst>
            <a:rect l="l" t="t" r="r" b="b"/>
            <a:pathLst>
              <a:path w="362857" h="188686">
                <a:moveTo>
                  <a:pt x="0" y="0"/>
                </a:moveTo>
                <a:lnTo>
                  <a:pt x="188686" y="188686"/>
                </a:lnTo>
                <a:lnTo>
                  <a:pt x="362857" y="14515"/>
                </a:ln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altLang="zh-CN" sz="1000" dirty="0">
              <a:latin typeface="Huawei Sans" panose="020C0503030203020204" pitchFamily="34" charset="0"/>
            </a:endParaRPr>
          </a:p>
        </p:txBody>
      </p:sp>
      <p:sp>
        <p:nvSpPr>
          <p:cNvPr id="77" name="任意多边形 76"/>
          <p:cNvSpPr/>
          <p:nvPr/>
        </p:nvSpPr>
        <p:spPr>
          <a:xfrm>
            <a:off x="6914343" y="3597550"/>
            <a:ext cx="362857" cy="188686"/>
          </a:xfrm>
          <a:custGeom>
            <a:avLst/>
            <a:gdLst>
              <a:gd name="connsiteX0" fmla="*/ 0 w 362857"/>
              <a:gd name="connsiteY0" fmla="*/ 0 h 188686"/>
              <a:gd name="connsiteX1" fmla="*/ 188686 w 362857"/>
              <a:gd name="connsiteY1" fmla="*/ 188686 h 188686"/>
              <a:gd name="connsiteX2" fmla="*/ 362857 w 362857"/>
              <a:gd name="connsiteY2" fmla="*/ 14515 h 188686"/>
            </a:gdLst>
            <a:ahLst/>
            <a:cxnLst>
              <a:cxn ang="0">
                <a:pos x="connsiteX0" y="connsiteY0"/>
              </a:cxn>
              <a:cxn ang="0">
                <a:pos x="connsiteX1" y="connsiteY1"/>
              </a:cxn>
              <a:cxn ang="0">
                <a:pos x="connsiteX2" y="connsiteY2"/>
              </a:cxn>
            </a:cxnLst>
            <a:rect l="l" t="t" r="r" b="b"/>
            <a:pathLst>
              <a:path w="362857" h="188686">
                <a:moveTo>
                  <a:pt x="0" y="0"/>
                </a:moveTo>
                <a:lnTo>
                  <a:pt x="188686" y="188686"/>
                </a:lnTo>
                <a:lnTo>
                  <a:pt x="362857" y="14515"/>
                </a:ln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altLang="zh-CN" sz="1000" dirty="0">
              <a:latin typeface="Huawei Sans" panose="020C0503030203020204" pitchFamily="34" charset="0"/>
            </a:endParaRPr>
          </a:p>
        </p:txBody>
      </p:sp>
      <p:sp>
        <p:nvSpPr>
          <p:cNvPr id="83" name="矩形 82"/>
          <p:cNvSpPr/>
          <p:nvPr/>
        </p:nvSpPr>
        <p:spPr>
          <a:xfrm>
            <a:off x="3166940" y="4382003"/>
            <a:ext cx="1284518"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bg1">
                    <a:lumMod val="50000"/>
                  </a:schemeClr>
                </a:solidFill>
                <a:latin typeface="Huawei Sans" panose="020C0503030203020204" pitchFamily="34" charset="0"/>
              </a:rPr>
              <a:t>Transmit device</a:t>
            </a:r>
            <a:endParaRPr lang="en-US" sz="1000" dirty="0">
              <a:solidFill>
                <a:schemeClr val="bg1">
                  <a:lumMod val="50000"/>
                </a:schemeClr>
              </a:solidFill>
              <a:latin typeface="Huawei Sans" panose="020C0503030203020204" pitchFamily="34" charset="0"/>
            </a:endParaRPr>
          </a:p>
        </p:txBody>
      </p:sp>
      <p:sp>
        <p:nvSpPr>
          <p:cNvPr id="84" name="矩形 83"/>
          <p:cNvSpPr/>
          <p:nvPr/>
        </p:nvSpPr>
        <p:spPr>
          <a:xfrm>
            <a:off x="7714783" y="4382003"/>
            <a:ext cx="1284518"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bg1">
                    <a:lumMod val="50000"/>
                  </a:schemeClr>
                </a:solidFill>
                <a:latin typeface="Huawei Sans" panose="020C0503030203020204" pitchFamily="34" charset="0"/>
              </a:rPr>
              <a:t>Receive device</a:t>
            </a:r>
            <a:endParaRPr lang="en-US" sz="1000" dirty="0">
              <a:solidFill>
                <a:schemeClr val="bg1">
                  <a:lumMod val="50000"/>
                </a:schemeClr>
              </a:solidFill>
              <a:latin typeface="Huawei Sans" panose="020C0503030203020204" pitchFamily="34" charset="0"/>
            </a:endParaRPr>
          </a:p>
        </p:txBody>
      </p:sp>
      <p:sp>
        <p:nvSpPr>
          <p:cNvPr id="86" name="矩形 85"/>
          <p:cNvSpPr/>
          <p:nvPr/>
        </p:nvSpPr>
        <p:spPr>
          <a:xfrm>
            <a:off x="3775473" y="5556574"/>
            <a:ext cx="4591250" cy="595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uawei Sans" panose="020C0503030203020204" pitchFamily="34" charset="0"/>
              </a:rPr>
              <a:t>Wireless Communications System</a:t>
            </a:r>
            <a:endParaRPr lang="en-US" b="1" dirty="0">
              <a:solidFill>
                <a:schemeClr val="tx1"/>
              </a:solidFill>
              <a:latin typeface="Huawei Sans" panose="020C0503030203020204" pitchFamily="34" charset="0"/>
            </a:endParaRPr>
          </a:p>
        </p:txBody>
      </p:sp>
      <p:sp>
        <p:nvSpPr>
          <p:cNvPr id="62" name="矩形 61"/>
          <p:cNvSpPr/>
          <p:nvPr/>
        </p:nvSpPr>
        <p:spPr>
          <a:xfrm>
            <a:off x="7225684" y="3786236"/>
            <a:ext cx="1089523" cy="5957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Huawei Sans" panose="020C0503030203020204" pitchFamily="34" charset="0"/>
              </a:rPr>
              <a:t>Demodulation</a:t>
            </a:r>
            <a:endParaRPr lang="en-US" sz="1200"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4238388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sz="1800" dirty="0" smtClean="0"/>
              <a:t>A radio wave is an electromagnetic wave whose frequency is between 3 Hz and about 300 GHz. Radio technology converts sound signals or other signals and transmits them by using radio waves.</a:t>
            </a:r>
            <a:endParaRPr lang="en-US" altLang="zh-CN" sz="1800" dirty="0" smtClean="0"/>
          </a:p>
          <a:p>
            <a:r>
              <a:rPr lang="en-US" sz="1800" dirty="0" smtClean="0"/>
              <a:t>WLAN technology enables transmission of information by radio waves over the air. Currently, the WLAN uses the following frequency bands:</a:t>
            </a:r>
            <a:endParaRPr lang="en-US" altLang="zh-CN" sz="1800" dirty="0" smtClean="0"/>
          </a:p>
          <a:p>
            <a:pPr lvl="1"/>
            <a:r>
              <a:rPr lang="en-US" sz="1600" dirty="0" smtClean="0"/>
              <a:t>2.4 GHz frequency band (2.4–2.4835 GHz)</a:t>
            </a:r>
            <a:endParaRPr lang="en-US" altLang="zh-CN" sz="1600" dirty="0" smtClean="0"/>
          </a:p>
          <a:p>
            <a:pPr lvl="1"/>
            <a:r>
              <a:rPr lang="en-US" sz="1600" dirty="0" smtClean="0"/>
              <a:t>5 GHz frequency band (5.15–5.35 GHz, 5.725–5.85 GHz)</a:t>
            </a:r>
            <a:endParaRPr lang="en-US" altLang="zh-CN" sz="1600" dirty="0"/>
          </a:p>
        </p:txBody>
      </p:sp>
      <p:sp>
        <p:nvSpPr>
          <p:cNvPr id="2" name="标题 1"/>
          <p:cNvSpPr>
            <a:spLocks noGrp="1"/>
          </p:cNvSpPr>
          <p:nvPr>
            <p:ph type="title"/>
          </p:nvPr>
        </p:nvSpPr>
        <p:spPr/>
        <p:txBody>
          <a:bodyPr/>
          <a:lstStyle/>
          <a:p>
            <a:r>
              <a:rPr lang="en-US" smtClean="0"/>
              <a:t>Radio Wave</a:t>
            </a:r>
            <a:endParaRPr lang="en-US"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grpSp>
        <p:nvGrpSpPr>
          <p:cNvPr id="52" name="组合 51"/>
          <p:cNvGrpSpPr/>
          <p:nvPr/>
        </p:nvGrpSpPr>
        <p:grpSpPr>
          <a:xfrm>
            <a:off x="1439531" y="5558106"/>
            <a:ext cx="8555898" cy="894572"/>
            <a:chOff x="1677151" y="5214516"/>
            <a:chExt cx="8555898" cy="894572"/>
          </a:xfrm>
        </p:grpSpPr>
        <p:cxnSp>
          <p:nvCxnSpPr>
            <p:cNvPr id="9" name="直接连接符 8"/>
            <p:cNvCxnSpPr/>
            <p:nvPr/>
          </p:nvCxnSpPr>
          <p:spPr bwMode="auto">
            <a:xfrm>
              <a:off x="1700173" y="5214516"/>
              <a:ext cx="0" cy="189186"/>
            </a:xfrm>
            <a:prstGeom prst="line">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cxnSp>
        <p:cxnSp>
          <p:nvCxnSpPr>
            <p:cNvPr id="10" name="直接连接符 9"/>
            <p:cNvCxnSpPr/>
            <p:nvPr/>
          </p:nvCxnSpPr>
          <p:spPr bwMode="auto">
            <a:xfrm>
              <a:off x="2422300" y="5214516"/>
              <a:ext cx="0" cy="189186"/>
            </a:xfrm>
            <a:prstGeom prst="line">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cxnSp>
        <p:sp>
          <p:nvSpPr>
            <p:cNvPr id="21" name="TextBox 42"/>
            <p:cNvSpPr txBox="1"/>
            <p:nvPr/>
          </p:nvSpPr>
          <p:spPr>
            <a:xfrm>
              <a:off x="1677151"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a:t>
              </a:r>
              <a:endParaRPr lang="en-US" altLang="zh-CN" sz="1050" dirty="0">
                <a:latin typeface="Huawei Sans" panose="020C0503030203020204" pitchFamily="34" charset="0"/>
              </a:endParaRPr>
            </a:p>
          </p:txBody>
        </p:sp>
        <p:sp>
          <p:nvSpPr>
            <p:cNvPr id="22" name="TextBox 43"/>
            <p:cNvSpPr txBox="1"/>
            <p:nvPr/>
          </p:nvSpPr>
          <p:spPr>
            <a:xfrm>
              <a:off x="2406991"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30</a:t>
              </a:r>
              <a:endParaRPr lang="en-US" altLang="zh-CN" sz="1050" dirty="0">
                <a:latin typeface="Huawei Sans" panose="020C0503030203020204" pitchFamily="34" charset="0"/>
              </a:endParaRPr>
            </a:p>
          </p:txBody>
        </p:sp>
        <p:sp>
          <p:nvSpPr>
            <p:cNvPr id="23" name="TextBox 44"/>
            <p:cNvSpPr txBox="1"/>
            <p:nvPr/>
          </p:nvSpPr>
          <p:spPr>
            <a:xfrm>
              <a:off x="3111073" y="5373738"/>
              <a:ext cx="488253" cy="261610"/>
            </a:xfrm>
            <a:prstGeom prst="rect">
              <a:avLst/>
            </a:prstGeom>
            <a:noFill/>
          </p:spPr>
          <p:txBody>
            <a:bodyPr wrap="square" rtlCol="0">
              <a:spAutoFit/>
            </a:bodyPr>
            <a:lstStyle/>
            <a:p>
              <a:pPr algn="ctr"/>
              <a:r>
                <a:rPr lang="en-US" sz="1050" dirty="0" smtClean="0">
                  <a:latin typeface="Huawei Sans" panose="020C0503030203020204" pitchFamily="34" charset="0"/>
                </a:rPr>
                <a:t>300</a:t>
              </a:r>
              <a:endParaRPr lang="en-US" altLang="zh-CN" sz="1050" dirty="0">
                <a:latin typeface="Huawei Sans" panose="020C0503030203020204" pitchFamily="34" charset="0"/>
              </a:endParaRPr>
            </a:p>
          </p:txBody>
        </p:sp>
        <p:sp>
          <p:nvSpPr>
            <p:cNvPr id="24" name="TextBox 45"/>
            <p:cNvSpPr txBox="1"/>
            <p:nvPr/>
          </p:nvSpPr>
          <p:spPr>
            <a:xfrm>
              <a:off x="3895872"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a:t>
              </a:r>
              <a:endParaRPr lang="en-US" altLang="zh-CN" sz="1050" dirty="0">
                <a:latin typeface="Huawei Sans" panose="020C0503030203020204" pitchFamily="34" charset="0"/>
              </a:endParaRPr>
            </a:p>
          </p:txBody>
        </p:sp>
        <p:sp>
          <p:nvSpPr>
            <p:cNvPr id="25" name="TextBox 46"/>
            <p:cNvSpPr txBox="1"/>
            <p:nvPr/>
          </p:nvSpPr>
          <p:spPr>
            <a:xfrm>
              <a:off x="4625710"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30</a:t>
              </a:r>
              <a:endParaRPr lang="en-US" altLang="zh-CN" sz="1050" dirty="0">
                <a:latin typeface="Huawei Sans" panose="020C0503030203020204" pitchFamily="34" charset="0"/>
              </a:endParaRPr>
            </a:p>
          </p:txBody>
        </p:sp>
        <p:sp>
          <p:nvSpPr>
            <p:cNvPr id="26" name="TextBox 47"/>
            <p:cNvSpPr txBox="1"/>
            <p:nvPr/>
          </p:nvSpPr>
          <p:spPr>
            <a:xfrm>
              <a:off x="5329792" y="5373738"/>
              <a:ext cx="484907" cy="261610"/>
            </a:xfrm>
            <a:prstGeom prst="rect">
              <a:avLst/>
            </a:prstGeom>
            <a:noFill/>
          </p:spPr>
          <p:txBody>
            <a:bodyPr wrap="square" rtlCol="0">
              <a:spAutoFit/>
            </a:bodyPr>
            <a:lstStyle/>
            <a:p>
              <a:pPr algn="ctr"/>
              <a:r>
                <a:rPr lang="en-US" sz="1050" dirty="0" smtClean="0">
                  <a:latin typeface="Huawei Sans" panose="020C0503030203020204" pitchFamily="34" charset="0"/>
                </a:rPr>
                <a:t>300</a:t>
              </a:r>
              <a:endParaRPr lang="en-US" altLang="zh-CN" sz="1050" dirty="0">
                <a:latin typeface="Huawei Sans" panose="020C0503030203020204" pitchFamily="34" charset="0"/>
              </a:endParaRPr>
            </a:p>
          </p:txBody>
        </p:sp>
        <p:sp>
          <p:nvSpPr>
            <p:cNvPr id="27" name="TextBox 48"/>
            <p:cNvSpPr txBox="1"/>
            <p:nvPr/>
          </p:nvSpPr>
          <p:spPr>
            <a:xfrm>
              <a:off x="6098367"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a:t>
              </a:r>
              <a:endParaRPr lang="en-US" altLang="zh-CN" sz="1050" dirty="0">
                <a:latin typeface="Huawei Sans" panose="020C0503030203020204" pitchFamily="34" charset="0"/>
              </a:endParaRPr>
            </a:p>
          </p:txBody>
        </p:sp>
        <p:sp>
          <p:nvSpPr>
            <p:cNvPr id="28" name="TextBox 49"/>
            <p:cNvSpPr txBox="1"/>
            <p:nvPr/>
          </p:nvSpPr>
          <p:spPr>
            <a:xfrm>
              <a:off x="6828207"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30</a:t>
              </a:r>
              <a:endParaRPr lang="en-US" altLang="zh-CN" sz="1050" dirty="0">
                <a:latin typeface="Huawei Sans" panose="020C0503030203020204" pitchFamily="34" charset="0"/>
              </a:endParaRPr>
            </a:p>
          </p:txBody>
        </p:sp>
        <p:sp>
          <p:nvSpPr>
            <p:cNvPr id="29" name="TextBox 50"/>
            <p:cNvSpPr txBox="1"/>
            <p:nvPr/>
          </p:nvSpPr>
          <p:spPr>
            <a:xfrm>
              <a:off x="7545168" y="5373738"/>
              <a:ext cx="492071" cy="261610"/>
            </a:xfrm>
            <a:prstGeom prst="rect">
              <a:avLst/>
            </a:prstGeom>
            <a:noFill/>
          </p:spPr>
          <p:txBody>
            <a:bodyPr wrap="square" rtlCol="0">
              <a:spAutoFit/>
            </a:bodyPr>
            <a:lstStyle/>
            <a:p>
              <a:pPr algn="ctr"/>
              <a:r>
                <a:rPr lang="en-US" sz="1050" dirty="0" smtClean="0">
                  <a:latin typeface="Huawei Sans" panose="020C0503030203020204" pitchFamily="34" charset="0"/>
                </a:rPr>
                <a:t>300</a:t>
              </a:r>
              <a:endParaRPr lang="en-US" altLang="zh-CN" sz="1050" dirty="0">
                <a:latin typeface="Huawei Sans" panose="020C0503030203020204" pitchFamily="34" charset="0"/>
              </a:endParaRPr>
            </a:p>
          </p:txBody>
        </p:sp>
        <p:sp>
          <p:nvSpPr>
            <p:cNvPr id="30" name="TextBox 51"/>
            <p:cNvSpPr txBox="1"/>
            <p:nvPr/>
          </p:nvSpPr>
          <p:spPr>
            <a:xfrm>
              <a:off x="8308026"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a:t>
              </a:r>
              <a:endParaRPr lang="en-US" altLang="zh-CN" sz="1050" dirty="0">
                <a:latin typeface="Huawei Sans" panose="020C0503030203020204" pitchFamily="34" charset="0"/>
              </a:endParaRPr>
            </a:p>
          </p:txBody>
        </p:sp>
        <p:sp>
          <p:nvSpPr>
            <p:cNvPr id="31" name="TextBox 52"/>
            <p:cNvSpPr txBox="1"/>
            <p:nvPr/>
          </p:nvSpPr>
          <p:spPr>
            <a:xfrm>
              <a:off x="9037866" y="5373738"/>
              <a:ext cx="420414" cy="261610"/>
            </a:xfrm>
            <a:prstGeom prst="rect">
              <a:avLst/>
            </a:prstGeom>
            <a:noFill/>
          </p:spPr>
          <p:txBody>
            <a:bodyPr wrap="square" rtlCol="0">
              <a:spAutoFit/>
            </a:bodyPr>
            <a:lstStyle/>
            <a:p>
              <a:pPr algn="ctr"/>
              <a:r>
                <a:rPr lang="en-US" sz="1050" dirty="0" smtClean="0">
                  <a:latin typeface="Huawei Sans" panose="020C0503030203020204" pitchFamily="34" charset="0"/>
                </a:rPr>
                <a:t>30</a:t>
              </a:r>
              <a:endParaRPr lang="en-US" altLang="zh-CN" sz="1050" dirty="0">
                <a:latin typeface="Huawei Sans" panose="020C0503030203020204" pitchFamily="34" charset="0"/>
              </a:endParaRPr>
            </a:p>
          </p:txBody>
        </p:sp>
        <p:sp>
          <p:nvSpPr>
            <p:cNvPr id="32" name="TextBox 53"/>
            <p:cNvSpPr txBox="1"/>
            <p:nvPr/>
          </p:nvSpPr>
          <p:spPr>
            <a:xfrm>
              <a:off x="9754830" y="5373738"/>
              <a:ext cx="478219" cy="261610"/>
            </a:xfrm>
            <a:prstGeom prst="rect">
              <a:avLst/>
            </a:prstGeom>
            <a:noFill/>
          </p:spPr>
          <p:txBody>
            <a:bodyPr wrap="square" rtlCol="0">
              <a:spAutoFit/>
            </a:bodyPr>
            <a:lstStyle/>
            <a:p>
              <a:pPr algn="ctr"/>
              <a:r>
                <a:rPr lang="en-US" sz="1050" dirty="0" smtClean="0">
                  <a:latin typeface="Huawei Sans" panose="020C0503030203020204" pitchFamily="34" charset="0"/>
                </a:rPr>
                <a:t>300</a:t>
              </a:r>
              <a:endParaRPr lang="en-US" altLang="zh-CN" sz="1050" dirty="0">
                <a:latin typeface="Huawei Sans" panose="020C0503030203020204" pitchFamily="34" charset="0"/>
              </a:endParaRPr>
            </a:p>
          </p:txBody>
        </p:sp>
        <p:sp>
          <p:nvSpPr>
            <p:cNvPr id="33" name="TextBox 63"/>
            <p:cNvSpPr txBox="1"/>
            <p:nvPr/>
          </p:nvSpPr>
          <p:spPr>
            <a:xfrm>
              <a:off x="2097565" y="5847478"/>
              <a:ext cx="1013507" cy="261610"/>
            </a:xfrm>
            <a:prstGeom prst="rect">
              <a:avLst/>
            </a:prstGeom>
            <a:noFill/>
          </p:spPr>
          <p:txBody>
            <a:bodyPr wrap="square" rtlCol="0">
              <a:spAutoFit/>
            </a:bodyPr>
            <a:lstStyle/>
            <a:p>
              <a:pPr algn="ctr"/>
              <a:r>
                <a:rPr lang="en-US" sz="1100" dirty="0" smtClean="0">
                  <a:latin typeface="Huawei Sans" panose="020C0503030203020204" pitchFamily="34" charset="0"/>
                </a:rPr>
                <a:t>Hz</a:t>
              </a:r>
              <a:endParaRPr lang="en-US" sz="1100" dirty="0">
                <a:latin typeface="Huawei Sans" panose="020C0503030203020204" pitchFamily="34" charset="0"/>
              </a:endParaRPr>
            </a:p>
          </p:txBody>
        </p:sp>
        <p:sp>
          <p:nvSpPr>
            <p:cNvPr id="34" name="TextBox 68"/>
            <p:cNvSpPr txBox="1"/>
            <p:nvPr/>
          </p:nvSpPr>
          <p:spPr>
            <a:xfrm>
              <a:off x="4566687" y="5847478"/>
              <a:ext cx="557047" cy="261610"/>
            </a:xfrm>
            <a:prstGeom prst="rect">
              <a:avLst/>
            </a:prstGeom>
            <a:noFill/>
          </p:spPr>
          <p:txBody>
            <a:bodyPr wrap="square" rtlCol="0">
              <a:spAutoFit/>
            </a:bodyPr>
            <a:lstStyle/>
            <a:p>
              <a:pPr algn="ctr"/>
              <a:r>
                <a:rPr lang="en-US" sz="1100" dirty="0" smtClean="0">
                  <a:latin typeface="Huawei Sans" panose="020C0503030203020204" pitchFamily="34" charset="0"/>
                </a:rPr>
                <a:t>kHz</a:t>
              </a:r>
              <a:endParaRPr lang="en-US" altLang="zh-CN" sz="1100" dirty="0">
                <a:latin typeface="Huawei Sans" panose="020C0503030203020204" pitchFamily="34" charset="0"/>
              </a:endParaRPr>
            </a:p>
          </p:txBody>
        </p:sp>
        <p:sp>
          <p:nvSpPr>
            <p:cNvPr id="35" name="TextBox 69"/>
            <p:cNvSpPr txBox="1"/>
            <p:nvPr/>
          </p:nvSpPr>
          <p:spPr>
            <a:xfrm>
              <a:off x="6737437" y="5847478"/>
              <a:ext cx="609600" cy="261610"/>
            </a:xfrm>
            <a:prstGeom prst="rect">
              <a:avLst/>
            </a:prstGeom>
            <a:noFill/>
          </p:spPr>
          <p:txBody>
            <a:bodyPr wrap="square" rtlCol="0">
              <a:spAutoFit/>
            </a:bodyPr>
            <a:lstStyle/>
            <a:p>
              <a:pPr algn="ctr"/>
              <a:r>
                <a:rPr lang="en-US" sz="1100" dirty="0" smtClean="0">
                  <a:latin typeface="Huawei Sans" panose="020C0503030203020204" pitchFamily="34" charset="0"/>
                </a:rPr>
                <a:t>MHz</a:t>
              </a:r>
              <a:endParaRPr lang="en-US" altLang="zh-CN" sz="1100" dirty="0">
                <a:latin typeface="Huawei Sans" panose="020C0503030203020204" pitchFamily="34" charset="0"/>
              </a:endParaRPr>
            </a:p>
          </p:txBody>
        </p:sp>
        <p:sp>
          <p:nvSpPr>
            <p:cNvPr id="36" name="TextBox 70"/>
            <p:cNvSpPr txBox="1"/>
            <p:nvPr/>
          </p:nvSpPr>
          <p:spPr>
            <a:xfrm>
              <a:off x="8988967" y="5847478"/>
              <a:ext cx="562306" cy="261610"/>
            </a:xfrm>
            <a:prstGeom prst="rect">
              <a:avLst/>
            </a:prstGeom>
            <a:noFill/>
          </p:spPr>
          <p:txBody>
            <a:bodyPr wrap="square" rtlCol="0">
              <a:spAutoFit/>
            </a:bodyPr>
            <a:lstStyle/>
            <a:p>
              <a:pPr algn="ctr"/>
              <a:r>
                <a:rPr lang="en-US" sz="1100" dirty="0" smtClean="0">
                  <a:latin typeface="Huawei Sans" panose="020C0503030203020204" pitchFamily="34" charset="0"/>
                </a:rPr>
                <a:t>GHz</a:t>
              </a:r>
              <a:endParaRPr lang="en-US" altLang="zh-CN" sz="1100" dirty="0">
                <a:latin typeface="Huawei Sans" panose="020C0503030203020204" pitchFamily="34" charset="0"/>
              </a:endParaRPr>
            </a:p>
          </p:txBody>
        </p:sp>
        <p:sp>
          <p:nvSpPr>
            <p:cNvPr id="44" name="左大括号 43"/>
            <p:cNvSpPr/>
            <p:nvPr/>
          </p:nvSpPr>
          <p:spPr bwMode="auto">
            <a:xfrm rot="16200000">
              <a:off x="2497195"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ndParaRPr>
            </a:p>
          </p:txBody>
        </p:sp>
        <p:sp>
          <p:nvSpPr>
            <p:cNvPr id="48" name="左大括号 47"/>
            <p:cNvSpPr/>
            <p:nvPr/>
          </p:nvSpPr>
          <p:spPr bwMode="auto">
            <a:xfrm rot="16200000">
              <a:off x="4743213"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ndParaRPr>
            </a:p>
          </p:txBody>
        </p:sp>
        <p:sp>
          <p:nvSpPr>
            <p:cNvPr id="49" name="左大括号 48"/>
            <p:cNvSpPr/>
            <p:nvPr/>
          </p:nvSpPr>
          <p:spPr bwMode="auto">
            <a:xfrm rot="16200000">
              <a:off x="6931906"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ndParaRPr>
            </a:p>
          </p:txBody>
        </p:sp>
        <p:sp>
          <p:nvSpPr>
            <p:cNvPr id="50" name="左大括号 49"/>
            <p:cNvSpPr/>
            <p:nvPr/>
          </p:nvSpPr>
          <p:spPr bwMode="auto">
            <a:xfrm rot="16200000">
              <a:off x="9154925" y="4979633"/>
              <a:ext cx="208678" cy="1442438"/>
            </a:xfrm>
            <a:prstGeom prst="leftBrace">
              <a:avLst>
                <a:gd name="adj1" fmla="val 40178"/>
                <a:gd name="adj2" fmla="val 50000"/>
              </a:avLst>
            </a:prstGeom>
            <a:solidFill>
              <a:schemeClr val="accent1">
                <a:alpha val="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ndParaRPr>
            </a:p>
          </p:txBody>
        </p:sp>
      </p:grpSp>
      <p:graphicFrame>
        <p:nvGraphicFramePr>
          <p:cNvPr id="8" name="表格 7"/>
          <p:cNvGraphicFramePr>
            <a:graphicFrameLocks noGrp="1"/>
          </p:cNvGraphicFramePr>
          <p:nvPr>
            <p:extLst/>
          </p:nvPr>
        </p:nvGraphicFramePr>
        <p:xfrm>
          <a:off x="908097" y="5098641"/>
          <a:ext cx="9581858" cy="599851"/>
        </p:xfrm>
        <a:graphic>
          <a:graphicData uri="http://schemas.openxmlformats.org/drawingml/2006/table">
            <a:tbl>
              <a:tblPr firstRow="1" bandRow="1">
                <a:tableStyleId>{5C22544A-7EE6-4342-B048-85BDC9FD1C3A}</a:tableStyleId>
              </a:tblPr>
              <a:tblGrid>
                <a:gridCol w="737066">
                  <a:extLst>
                    <a:ext uri="{9D8B030D-6E8A-4147-A177-3AD203B41FA5}">
                      <a16:colId xmlns:a16="http://schemas.microsoft.com/office/drawing/2014/main" xmlns="" val="20000"/>
                    </a:ext>
                  </a:extLst>
                </a:gridCol>
                <a:gridCol w="737066">
                  <a:extLst>
                    <a:ext uri="{9D8B030D-6E8A-4147-A177-3AD203B41FA5}">
                      <a16:colId xmlns:a16="http://schemas.microsoft.com/office/drawing/2014/main" xmlns="" val="20001"/>
                    </a:ext>
                  </a:extLst>
                </a:gridCol>
                <a:gridCol w="737066">
                  <a:extLst>
                    <a:ext uri="{9D8B030D-6E8A-4147-A177-3AD203B41FA5}">
                      <a16:colId xmlns:a16="http://schemas.microsoft.com/office/drawing/2014/main" xmlns="" val="20002"/>
                    </a:ext>
                  </a:extLst>
                </a:gridCol>
                <a:gridCol w="737066">
                  <a:extLst>
                    <a:ext uri="{9D8B030D-6E8A-4147-A177-3AD203B41FA5}">
                      <a16:colId xmlns:a16="http://schemas.microsoft.com/office/drawing/2014/main" xmlns="" val="20003"/>
                    </a:ext>
                  </a:extLst>
                </a:gridCol>
                <a:gridCol w="737066">
                  <a:extLst>
                    <a:ext uri="{9D8B030D-6E8A-4147-A177-3AD203B41FA5}">
                      <a16:colId xmlns:a16="http://schemas.microsoft.com/office/drawing/2014/main" xmlns="" val="20004"/>
                    </a:ext>
                  </a:extLst>
                </a:gridCol>
                <a:gridCol w="737066">
                  <a:extLst>
                    <a:ext uri="{9D8B030D-6E8A-4147-A177-3AD203B41FA5}">
                      <a16:colId xmlns:a16="http://schemas.microsoft.com/office/drawing/2014/main" xmlns="" val="20005"/>
                    </a:ext>
                  </a:extLst>
                </a:gridCol>
                <a:gridCol w="737066">
                  <a:extLst>
                    <a:ext uri="{9D8B030D-6E8A-4147-A177-3AD203B41FA5}">
                      <a16:colId xmlns:a16="http://schemas.microsoft.com/office/drawing/2014/main" xmlns="" val="20006"/>
                    </a:ext>
                  </a:extLst>
                </a:gridCol>
                <a:gridCol w="737066">
                  <a:extLst>
                    <a:ext uri="{9D8B030D-6E8A-4147-A177-3AD203B41FA5}">
                      <a16:colId xmlns:a16="http://schemas.microsoft.com/office/drawing/2014/main" xmlns="" val="20007"/>
                    </a:ext>
                  </a:extLst>
                </a:gridCol>
                <a:gridCol w="737066">
                  <a:extLst>
                    <a:ext uri="{9D8B030D-6E8A-4147-A177-3AD203B41FA5}">
                      <a16:colId xmlns:a16="http://schemas.microsoft.com/office/drawing/2014/main" xmlns="" val="20008"/>
                    </a:ext>
                  </a:extLst>
                </a:gridCol>
                <a:gridCol w="737066">
                  <a:extLst>
                    <a:ext uri="{9D8B030D-6E8A-4147-A177-3AD203B41FA5}">
                      <a16:colId xmlns:a16="http://schemas.microsoft.com/office/drawing/2014/main" xmlns="" val="20009"/>
                    </a:ext>
                  </a:extLst>
                </a:gridCol>
                <a:gridCol w="737066">
                  <a:extLst>
                    <a:ext uri="{9D8B030D-6E8A-4147-A177-3AD203B41FA5}">
                      <a16:colId xmlns:a16="http://schemas.microsoft.com/office/drawing/2014/main" xmlns="" val="20010"/>
                    </a:ext>
                  </a:extLst>
                </a:gridCol>
                <a:gridCol w="737066">
                  <a:extLst>
                    <a:ext uri="{9D8B030D-6E8A-4147-A177-3AD203B41FA5}">
                      <a16:colId xmlns:a16="http://schemas.microsoft.com/office/drawing/2014/main" xmlns="" val="20011"/>
                    </a:ext>
                  </a:extLst>
                </a:gridCol>
                <a:gridCol w="737066">
                  <a:extLst>
                    <a:ext uri="{9D8B030D-6E8A-4147-A177-3AD203B41FA5}">
                      <a16:colId xmlns:a16="http://schemas.microsoft.com/office/drawing/2014/main" xmlns="" val="20012"/>
                    </a:ext>
                  </a:extLst>
                </a:gridCol>
              </a:tblGrid>
              <a:tr h="599851">
                <a:tc>
                  <a:txBody>
                    <a:bodyPr/>
                    <a:lstStyle/>
                    <a:p>
                      <a:pPr algn="ctr"/>
                      <a:endParaRPr lang="en-US" altLang="zh-CN" sz="800" b="0"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Extremely low frequency (ELF)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Super low frequency (SLF)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Ultra low frequency (ULF)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Very low frequency (VLF)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Low frequency (LF)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Intermediate frequency (IF)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High frequency (HF)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dirty="0" smtClean="0">
                          <a:solidFill>
                            <a:schemeClr val="tx1"/>
                          </a:solidFill>
                          <a:latin typeface="Huawei Sans" panose="020C0503030203020204" pitchFamily="34" charset="0"/>
                        </a:rPr>
                        <a:t>Very high frequency (VHF)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fontAlgn="ctr"/>
                      <a:r>
                        <a:rPr lang="en-US" sz="800" b="1" dirty="0" smtClean="0">
                          <a:solidFill>
                            <a:schemeClr val="bg1"/>
                          </a:solidFill>
                          <a:latin typeface="Huawei Sans" panose="020C0503030203020204" pitchFamily="34" charset="0"/>
                        </a:rPr>
                        <a:t>Ultra high frequency (UHF)</a:t>
                      </a:r>
                      <a:endParaRPr lang="en-US" sz="800" b="1" i="0" u="none" strike="noStrike" dirty="0">
                        <a:solidFill>
                          <a:schemeClr val="bg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800" b="1" dirty="0" smtClean="0">
                          <a:solidFill>
                            <a:schemeClr val="bg1"/>
                          </a:solidFill>
                          <a:latin typeface="Huawei Sans" panose="020C0503030203020204" pitchFamily="34" charset="0"/>
                        </a:rPr>
                        <a:t>Super high frequency (SHF)</a:t>
                      </a:r>
                      <a:endParaRPr lang="en-US" sz="800" b="1" i="0" u="none" strike="noStrike" dirty="0">
                        <a:solidFill>
                          <a:schemeClr val="bg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800" dirty="0" smtClean="0">
                          <a:solidFill>
                            <a:schemeClr val="tx1"/>
                          </a:solidFill>
                          <a:latin typeface="Huawei Sans" panose="020C0503030203020204" pitchFamily="34" charset="0"/>
                        </a:rPr>
                        <a:t>Extremely high frequency (EHF)</a:t>
                      </a:r>
                      <a:endParaRPr lang="en-US" sz="800" b="0" i="0" u="none" strike="noStrike"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tc>
                  <a:txBody>
                    <a:bodyPr/>
                    <a:lstStyle/>
                    <a:p>
                      <a:pPr algn="ctr"/>
                      <a:endParaRPr lang="en-US" altLang="zh-CN" sz="800" b="0" dirty="0">
                        <a:solidFill>
                          <a:schemeClr val="tx1"/>
                        </a:solidFill>
                        <a:latin typeface="Huawei Sans" panose="020C0503030203020204" pitchFamily="34" charset="0"/>
                        <a:ea typeface="+mn-ea"/>
                      </a:endParaRPr>
                    </a:p>
                  </a:txBody>
                  <a:tcPr marL="36000" marR="3600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alpha val="19000"/>
                      </a:schemeClr>
                    </a:solidFill>
                  </a:tcPr>
                </a:tc>
                <a:extLst>
                  <a:ext uri="{0D108BD9-81ED-4DB2-BD59-A6C34878D82A}">
                    <a16:rowId xmlns:a16="http://schemas.microsoft.com/office/drawing/2014/main" xmlns="" val="10000"/>
                  </a:ext>
                </a:extLst>
              </a:tr>
            </a:tbl>
          </a:graphicData>
        </a:graphic>
      </p:graphicFrame>
      <p:sp>
        <p:nvSpPr>
          <p:cNvPr id="7" name="圆角矩形标注 6"/>
          <p:cNvSpPr/>
          <p:nvPr/>
        </p:nvSpPr>
        <p:spPr bwMode="auto">
          <a:xfrm>
            <a:off x="10376949" y="5575842"/>
            <a:ext cx="1175918" cy="742950"/>
          </a:xfrm>
          <a:prstGeom prst="wedgeRoundRectCallout">
            <a:avLst>
              <a:gd name="adj1" fmla="val -46629"/>
              <a:gd name="adj2" fmla="val -80306"/>
              <a:gd name="adj3" fmla="val 16667"/>
            </a:avLst>
          </a:prstGeom>
          <a:solidFill>
            <a:srgbClr val="F3FBFE"/>
          </a:solidFill>
          <a:ln>
            <a:solidFill>
              <a:srgbClr val="99DFF9"/>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sz="1000" dirty="0" smtClean="0">
                <a:solidFill>
                  <a:schemeClr val="tx1"/>
                </a:solidFill>
                <a:latin typeface="Huawei Sans" panose="020C0503030203020204" pitchFamily="34" charset="0"/>
              </a:rPr>
              <a:t>Infrared, visible light, ultraviolet light, and ray</a:t>
            </a:r>
            <a:endParaRPr lang="en-US" sz="1000" dirty="0">
              <a:solidFill>
                <a:schemeClr val="tx1"/>
              </a:solidFill>
              <a:latin typeface="Huawei Sans" panose="020C0503030203020204" pitchFamily="34" charset="0"/>
            </a:endParaRPr>
          </a:p>
        </p:txBody>
      </p:sp>
      <p:sp>
        <p:nvSpPr>
          <p:cNvPr id="75" name="文本占位符 5"/>
          <p:cNvSpPr txBox="1">
            <a:spLocks/>
          </p:cNvSpPr>
          <p:nvPr/>
        </p:nvSpPr>
        <p:spPr bwMode="auto">
          <a:xfrm>
            <a:off x="468317" y="4272416"/>
            <a:ext cx="3189935" cy="468723"/>
          </a:xfrm>
          <a:prstGeom prst="rect">
            <a:avLst/>
          </a:prstGeom>
          <a:noFill/>
          <a:ln w="9525">
            <a:noFill/>
            <a:miter lim="800000"/>
            <a:headEnd/>
            <a:tailEnd/>
          </a:ln>
        </p:spPr>
        <p:txBody>
          <a:bodyPr vert="horz" wrap="square" lIns="80141" tIns="40071" rIns="80141" bIns="40071" numCol="1" anchor="t" anchorCtr="0" compatLnSpc="1">
            <a:prstTxWarp prst="textNoShape">
              <a:avLst/>
            </a:prstTxWarp>
            <a:sp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r>
              <a:rPr lang="en-US" sz="1800" b="1" dirty="0" smtClean="0">
                <a:latin typeface="Huawei Sans" panose="020C0503030203020204" pitchFamily="34" charset="0"/>
              </a:rPr>
              <a:t>Radio wave spectrum:</a:t>
            </a:r>
            <a:endParaRPr lang="en-US" altLang="zh-CN" sz="1800" b="1" dirty="0">
              <a:latin typeface="Huawei Sans" panose="020C0503030203020204" pitchFamily="34" charset="0"/>
            </a:endParaRPr>
          </a:p>
        </p:txBody>
      </p:sp>
      <p:sp>
        <p:nvSpPr>
          <p:cNvPr id="43" name="矩形 42"/>
          <p:cNvSpPr/>
          <p:nvPr/>
        </p:nvSpPr>
        <p:spPr>
          <a:xfrm>
            <a:off x="5331153" y="3766923"/>
            <a:ext cx="2193491" cy="702101"/>
          </a:xfrm>
          <a:prstGeom prst="rect">
            <a:avLst/>
          </a:prstGeom>
          <a:gradFill>
            <a:gsLst>
              <a:gs pos="24000">
                <a:schemeClr val="bg1">
                  <a:lumMod val="95000"/>
                </a:schemeClr>
              </a:gs>
              <a:gs pos="100000">
                <a:schemeClr val="bg1">
                  <a:alpha val="0"/>
                </a:schemeClr>
              </a:gs>
            </a:gsLst>
            <a:lin ang="0" scaled="1"/>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1200" dirty="0" smtClean="0">
                <a:solidFill>
                  <a:schemeClr val="tx1"/>
                </a:solidFill>
                <a:latin typeface="Huawei Sans" panose="020C0503030203020204" pitchFamily="34" charset="0"/>
              </a:rPr>
              <a:t>2.4 GHz frequency band</a:t>
            </a:r>
            <a:endParaRPr lang="en-US" altLang="zh-CN" sz="1200" dirty="0" smtClean="0">
              <a:solidFill>
                <a:schemeClr val="tx1"/>
              </a:solidFill>
              <a:latin typeface="Huawei Sans" panose="020C0503030203020204" pitchFamily="34" charset="0"/>
            </a:endParaRPr>
          </a:p>
          <a:p>
            <a:pPr algn="ctr">
              <a:lnSpc>
                <a:spcPct val="125000"/>
              </a:lnSpc>
            </a:pPr>
            <a:r>
              <a:rPr lang="en-US" sz="1200" dirty="0" smtClean="0">
                <a:solidFill>
                  <a:schemeClr val="tx1"/>
                </a:solidFill>
                <a:latin typeface="Huawei Sans" panose="020C0503030203020204" pitchFamily="34" charset="0"/>
              </a:rPr>
              <a:t>IEEE 802.11b/g/n/ax</a:t>
            </a:r>
            <a:endParaRPr lang="en-US" sz="1200" dirty="0">
              <a:solidFill>
                <a:schemeClr val="tx1"/>
              </a:solidFill>
              <a:latin typeface="Huawei Sans" panose="020C0503030203020204" pitchFamily="34" charset="0"/>
            </a:endParaRPr>
          </a:p>
        </p:txBody>
      </p:sp>
      <p:sp>
        <p:nvSpPr>
          <p:cNvPr id="45" name="流程图: 合并 54"/>
          <p:cNvSpPr/>
          <p:nvPr/>
        </p:nvSpPr>
        <p:spPr>
          <a:xfrm>
            <a:off x="5391150" y="4469024"/>
            <a:ext cx="2808000" cy="613192"/>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3096"/>
              <a:gd name="connsiteY0" fmla="*/ 0 h 13506"/>
              <a:gd name="connsiteX1" fmla="*/ 10000 w 13096"/>
              <a:gd name="connsiteY1" fmla="*/ 0 h 13506"/>
              <a:gd name="connsiteX2" fmla="*/ 13096 w 13096"/>
              <a:gd name="connsiteY2" fmla="*/ 13506 h 13506"/>
              <a:gd name="connsiteX3" fmla="*/ 0 w 13096"/>
              <a:gd name="connsiteY3" fmla="*/ 0 h 13506"/>
            </a:gdLst>
            <a:ahLst/>
            <a:cxnLst>
              <a:cxn ang="0">
                <a:pos x="connsiteX0" y="connsiteY0"/>
              </a:cxn>
              <a:cxn ang="0">
                <a:pos x="connsiteX1" y="connsiteY1"/>
              </a:cxn>
              <a:cxn ang="0">
                <a:pos x="connsiteX2" y="connsiteY2"/>
              </a:cxn>
              <a:cxn ang="0">
                <a:pos x="connsiteX3" y="connsiteY3"/>
              </a:cxn>
            </a:cxnLst>
            <a:rect l="l" t="t" r="r" b="b"/>
            <a:pathLst>
              <a:path w="13096" h="13506">
                <a:moveTo>
                  <a:pt x="0" y="0"/>
                </a:moveTo>
                <a:lnTo>
                  <a:pt x="10000" y="0"/>
                </a:lnTo>
                <a:lnTo>
                  <a:pt x="13096" y="13506"/>
                </a:lnTo>
                <a:lnTo>
                  <a:pt x="0" y="0"/>
                </a:lnTo>
                <a:close/>
              </a:path>
            </a:pathLst>
          </a:custGeom>
          <a:gradFill>
            <a:gsLst>
              <a:gs pos="24000">
                <a:schemeClr val="bg1">
                  <a:lumMod val="95000"/>
                </a:schemeClr>
              </a:gs>
              <a:gs pos="100000">
                <a:schemeClr val="bg1">
                  <a:alpha val="0"/>
                </a:schemeClr>
              </a:gs>
            </a:gsLst>
            <a:lin ang="0" scaled="1"/>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1200" dirty="0">
              <a:latin typeface="Huawei Sans" panose="020C0503030203020204" pitchFamily="34" charset="0"/>
            </a:endParaRPr>
          </a:p>
        </p:txBody>
      </p:sp>
      <p:cxnSp>
        <p:nvCxnSpPr>
          <p:cNvPr id="46" name="直接连接符 45"/>
          <p:cNvCxnSpPr>
            <a:endCxn id="45" idx="2"/>
          </p:cNvCxnSpPr>
          <p:nvPr/>
        </p:nvCxnSpPr>
        <p:spPr>
          <a:xfrm>
            <a:off x="7521713" y="3766923"/>
            <a:ext cx="677437" cy="1315293"/>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矩形 11"/>
          <p:cNvSpPr/>
          <p:nvPr/>
        </p:nvSpPr>
        <p:spPr>
          <a:xfrm>
            <a:off x="8830277" y="3762796"/>
            <a:ext cx="2313685" cy="70210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rgbClr val="1D1D1A"/>
                </a:solidFill>
                <a:latin typeface="Huawei Sans" panose="020C0503030203020204" pitchFamily="34" charset="0"/>
              </a:rPr>
              <a:t>5 GHz frequency band</a:t>
            </a:r>
            <a:endParaRPr lang="en-US" altLang="zh-CN" sz="1200" kern="0" dirty="0" smtClean="0">
              <a:solidFill>
                <a:srgbClr val="1D1D1A"/>
              </a:solidFill>
              <a:latin typeface="Huawei Sans" panose="020C0503030203020204" pitchFamily="34" charset="0"/>
              <a:ea typeface="方正兰亭黑简体" panose="02000000000000000000" pitchFamily="2" charset="-122"/>
            </a:endParaRPr>
          </a:p>
          <a:p>
            <a:pPr algn="ctr"/>
            <a:r>
              <a:rPr lang="en-US" sz="1200" dirty="0" smtClean="0">
                <a:solidFill>
                  <a:srgbClr val="1D1D1A"/>
                </a:solidFill>
                <a:latin typeface="Huawei Sans" panose="020C0503030203020204" pitchFamily="34" charset="0"/>
              </a:rPr>
              <a:t>IEEE 802.11a/n/ac/ax</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cxnSp>
        <p:nvCxnSpPr>
          <p:cNvPr id="51" name="直接连接符 12"/>
          <p:cNvCxnSpPr>
            <a:endCxn id="56" idx="2"/>
          </p:cNvCxnSpPr>
          <p:nvPr/>
        </p:nvCxnSpPr>
        <p:spPr>
          <a:xfrm flipH="1">
            <a:off x="8490819" y="3766923"/>
            <a:ext cx="339458" cy="1315292"/>
          </a:xfrm>
          <a:prstGeom prst="line">
            <a:avLst/>
          </a:prstGeom>
          <a:ln w="19050">
            <a:solidFill>
              <a:srgbClr val="99DFF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流程图: 合并 61"/>
          <p:cNvSpPr/>
          <p:nvPr/>
        </p:nvSpPr>
        <p:spPr>
          <a:xfrm>
            <a:off x="8490819" y="4464896"/>
            <a:ext cx="2628000" cy="617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1564 w 11564"/>
              <a:gd name="connsiteY0" fmla="*/ 0 h 10000"/>
              <a:gd name="connsiteX1" fmla="*/ 11564 w 11564"/>
              <a:gd name="connsiteY1" fmla="*/ 0 h 10000"/>
              <a:gd name="connsiteX2" fmla="*/ 0 w 11564"/>
              <a:gd name="connsiteY2" fmla="*/ 10000 h 10000"/>
              <a:gd name="connsiteX3" fmla="*/ 1564 w 11564"/>
              <a:gd name="connsiteY3" fmla="*/ 0 h 10000"/>
            </a:gdLst>
            <a:ahLst/>
            <a:cxnLst>
              <a:cxn ang="0">
                <a:pos x="connsiteX0" y="connsiteY0"/>
              </a:cxn>
              <a:cxn ang="0">
                <a:pos x="connsiteX1" y="connsiteY1"/>
              </a:cxn>
              <a:cxn ang="0">
                <a:pos x="connsiteX2" y="connsiteY2"/>
              </a:cxn>
              <a:cxn ang="0">
                <a:pos x="connsiteX3" y="connsiteY3"/>
              </a:cxn>
            </a:cxnLst>
            <a:rect l="l" t="t" r="r" b="b"/>
            <a:pathLst>
              <a:path w="11564" h="10000">
                <a:moveTo>
                  <a:pt x="1564" y="0"/>
                </a:moveTo>
                <a:lnTo>
                  <a:pt x="11564" y="0"/>
                </a:lnTo>
                <a:lnTo>
                  <a:pt x="0" y="10000"/>
                </a:lnTo>
                <a:lnTo>
                  <a:pt x="1564" y="0"/>
                </a:lnTo>
                <a:close/>
              </a:path>
            </a:pathLst>
          </a:custGeom>
          <a:noFill/>
          <a:ln w="1905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1200" dirty="0">
              <a:latin typeface="Huawei Sans" panose="020C0503030203020204" pitchFamily="34" charset="0"/>
            </a:endParaRPr>
          </a:p>
        </p:txBody>
      </p:sp>
    </p:spTree>
    <p:extLst>
      <p:ext uri="{BB962C8B-B14F-4D97-AF65-F5344CB8AC3E}">
        <p14:creationId xmlns:p14="http://schemas.microsoft.com/office/powerpoint/2010/main" val="1076730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sz="1800" dirty="0" smtClean="0"/>
              <a:t>A channel transmits information, and a radio channel is a radio wave in space. Given that radio waves are ubiquitous, the random use of spectrum resources will cause endless interference issues. Therefore, in addition to defining the usable frequency bands, wireless communication protocols must also accurately divide the frequency ranges. Each frequency range is a channel.</a:t>
            </a:r>
            <a:endParaRPr lang="en-US" altLang="zh-CN" sz="1800" dirty="0"/>
          </a:p>
        </p:txBody>
      </p:sp>
      <p:sp>
        <p:nvSpPr>
          <p:cNvPr id="2" name="标题 1"/>
          <p:cNvSpPr>
            <a:spLocks noGrp="1"/>
          </p:cNvSpPr>
          <p:nvPr>
            <p:ph type="title"/>
          </p:nvPr>
        </p:nvSpPr>
        <p:spPr/>
        <p:txBody>
          <a:bodyPr/>
          <a:lstStyle/>
          <a:p>
            <a:r>
              <a:rPr lang="en-US" smtClean="0"/>
              <a:t>Radio Channel</a:t>
            </a:r>
            <a:endParaRPr lang="en-US" altLang="zh-CN"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sp>
        <p:nvSpPr>
          <p:cNvPr id="9" name="圆角矩形 75"/>
          <p:cNvSpPr/>
          <p:nvPr/>
        </p:nvSpPr>
        <p:spPr>
          <a:xfrm>
            <a:off x="468317" y="2885332"/>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2.4 GHz Frequency Band</a:t>
            </a:r>
            <a:endParaRPr lang="en-US" b="1" dirty="0">
              <a:solidFill>
                <a:prstClr val="white"/>
              </a:solidFill>
              <a:latin typeface="Huawei Sans" panose="020C0503030203020204" pitchFamily="34" charset="0"/>
            </a:endParaRPr>
          </a:p>
        </p:txBody>
      </p:sp>
      <p:sp>
        <p:nvSpPr>
          <p:cNvPr id="10" name="圆角矩形 75"/>
          <p:cNvSpPr/>
          <p:nvPr/>
        </p:nvSpPr>
        <p:spPr>
          <a:xfrm>
            <a:off x="468317" y="3316837"/>
            <a:ext cx="5602350" cy="307664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2" name="圆角矩形 75"/>
          <p:cNvSpPr/>
          <p:nvPr/>
        </p:nvSpPr>
        <p:spPr>
          <a:xfrm>
            <a:off x="6140116" y="2885332"/>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5 GHz Frequency Band</a:t>
            </a:r>
            <a:endParaRPr lang="en-US" b="1" dirty="0">
              <a:solidFill>
                <a:prstClr val="white"/>
              </a:solidFill>
              <a:latin typeface="Huawei Sans" panose="020C0503030203020204" pitchFamily="34" charset="0"/>
            </a:endParaRPr>
          </a:p>
        </p:txBody>
      </p:sp>
      <p:sp>
        <p:nvSpPr>
          <p:cNvPr id="13" name="圆角矩形 75"/>
          <p:cNvSpPr/>
          <p:nvPr/>
        </p:nvSpPr>
        <p:spPr>
          <a:xfrm>
            <a:off x="6140116" y="3316837"/>
            <a:ext cx="5602350" cy="307664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4" name="Text Box 9"/>
          <p:cNvSpPr txBox="1">
            <a:spLocks noChangeArrowheads="1"/>
          </p:cNvSpPr>
          <p:nvPr/>
        </p:nvSpPr>
        <p:spPr bwMode="auto">
          <a:xfrm>
            <a:off x="6150676" y="5698457"/>
            <a:ext cx="5602350" cy="646331"/>
          </a:xfrm>
          <a:prstGeom prst="rect">
            <a:avLst/>
          </a:prstGeom>
          <a:noFill/>
          <a:ln w="9525">
            <a:noFill/>
            <a:miter lim="800000"/>
            <a:headEnd/>
            <a:tailEnd/>
          </a:ln>
        </p:spPr>
        <p:txBody>
          <a:bodyPr wrap="square">
            <a:spAutoFit/>
          </a:bodyPr>
          <a:lstStyle/>
          <a:p>
            <a:pPr marL="177800" indent="-177800">
              <a:spcAft>
                <a:spcPts val="600"/>
              </a:spcAft>
              <a:buFont typeface="Arial" panose="020B0604020202020204" pitchFamily="34" charset="0"/>
              <a:buChar char="•"/>
            </a:pPr>
            <a:r>
              <a:rPr lang="en-US" sz="1200" dirty="0" smtClean="0">
                <a:latin typeface="Huawei Sans" panose="020C0503030203020204" pitchFamily="34" charset="0"/>
              </a:rPr>
              <a:t>The 5 GHz frequency band has </a:t>
            </a:r>
            <a:r>
              <a:rPr lang="en-US" sz="1200" dirty="0">
                <a:solidFill>
                  <a:srgbClr val="EC7061"/>
                </a:solidFill>
                <a:latin typeface="Huawei Sans" panose="020C0503030203020204" pitchFamily="34" charset="0"/>
              </a:rPr>
              <a:t>richer spectrum resources</a:t>
            </a:r>
            <a:r>
              <a:rPr lang="en-US" sz="1200" dirty="0" smtClean="0">
                <a:latin typeface="Huawei Sans" panose="020C0503030203020204" pitchFamily="34" charset="0"/>
              </a:rPr>
              <a:t>. In addition to 20 MHz channels, APs working on the 5 GHz frequency band support 40 MHz, 80 MHz, and higher-bandwidth channels.</a:t>
            </a:r>
            <a:endParaRPr lang="en-US" sz="1200" dirty="0">
              <a:latin typeface="Huawei Sans" panose="020C0503030203020204" pitchFamily="34" charset="0"/>
            </a:endParaRPr>
          </a:p>
        </p:txBody>
      </p:sp>
      <p:sp>
        <p:nvSpPr>
          <p:cNvPr id="15" name="Text Box 9"/>
          <p:cNvSpPr txBox="1">
            <a:spLocks noChangeArrowheads="1"/>
          </p:cNvSpPr>
          <p:nvPr/>
        </p:nvSpPr>
        <p:spPr bwMode="auto">
          <a:xfrm>
            <a:off x="468317" y="4907825"/>
            <a:ext cx="5602350" cy="1477328"/>
          </a:xfrm>
          <a:prstGeom prst="rect">
            <a:avLst/>
          </a:prstGeom>
          <a:noFill/>
          <a:ln w="9525">
            <a:noFill/>
            <a:miter lim="800000"/>
            <a:headEnd/>
            <a:tailEnd/>
          </a:ln>
        </p:spPr>
        <p:txBody>
          <a:bodyPr wrap="square">
            <a:spAutoFit/>
          </a:bodyPr>
          <a:lstStyle/>
          <a:p>
            <a:pPr marL="177800" indent="-177800">
              <a:buFont typeface="Arial" panose="020B0604020202020204" pitchFamily="34" charset="0"/>
              <a:buChar char="•"/>
            </a:pPr>
            <a:r>
              <a:rPr lang="en-US" sz="1400" dirty="0" smtClean="0">
                <a:solidFill>
                  <a:prstClr val="black"/>
                </a:solidFill>
                <a:latin typeface="Huawei Sans" panose="020C0503030203020204" pitchFamily="34" charset="0"/>
              </a:rPr>
              <a:t>The 2.4 GHz frequency band is divided into 14 channels with overlapping or non-overlapping relationships, each with a bandwidth of 20 </a:t>
            </a:r>
            <a:r>
              <a:rPr lang="en-US" sz="1400" dirty="0" err="1" smtClean="0">
                <a:solidFill>
                  <a:prstClr val="black"/>
                </a:solidFill>
                <a:latin typeface="Huawei Sans" panose="020C0503030203020204" pitchFamily="34" charset="0"/>
              </a:rPr>
              <a:t>MHz.</a:t>
            </a:r>
            <a:endParaRPr lang="en-US" sz="1400" dirty="0" smtClean="0">
              <a:solidFill>
                <a:prstClr val="black"/>
              </a:solidFill>
              <a:latin typeface="Huawei Sans" panose="020C0503030203020204" pitchFamily="34" charset="0"/>
            </a:endParaRPr>
          </a:p>
          <a:p>
            <a:pPr marL="360000" lvl="1" indent="-177800">
              <a:buFont typeface="Huawei Sans" panose="020C0503030203020204" pitchFamily="34" charset="0"/>
              <a:buChar char="▫"/>
            </a:pPr>
            <a:r>
              <a:rPr lang="en-US" sz="1200" dirty="0" smtClean="0">
                <a:latin typeface="Huawei Sans" panose="020C0503030203020204" pitchFamily="34" charset="0"/>
              </a:rPr>
              <a:t>Overlapping channels, such as channels 1 and 2, </a:t>
            </a:r>
            <a:r>
              <a:rPr lang="en-US" sz="1200" dirty="0" smtClean="0">
                <a:solidFill>
                  <a:srgbClr val="EC7061"/>
                </a:solidFill>
                <a:latin typeface="Huawei Sans" panose="020C0503030203020204" pitchFamily="34" charset="0"/>
              </a:rPr>
              <a:t>interfere with each other</a:t>
            </a:r>
            <a:r>
              <a:rPr lang="en-US" sz="1200" dirty="0" smtClean="0">
                <a:latin typeface="Huawei Sans" panose="020C0503030203020204" pitchFamily="34" charset="0"/>
              </a:rPr>
              <a:t>.</a:t>
            </a:r>
            <a:endParaRPr lang="en-US" altLang="zh-CN" sz="1200" dirty="0" smtClean="0">
              <a:solidFill>
                <a:prstClr val="black"/>
              </a:solidFill>
              <a:latin typeface="Huawei Sans" panose="020C0503030203020204" pitchFamily="34" charset="0"/>
            </a:endParaRPr>
          </a:p>
          <a:p>
            <a:pPr marL="360000" lvl="1" indent="-177800">
              <a:buFont typeface="Huawei Sans" panose="020C0503030203020204" pitchFamily="34" charset="0"/>
              <a:buChar char="▫"/>
            </a:pPr>
            <a:r>
              <a:rPr lang="en-US" sz="1200" dirty="0" smtClean="0">
                <a:solidFill>
                  <a:prstClr val="black"/>
                </a:solidFill>
                <a:latin typeface="Huawei Sans" panose="020C0503030203020204" pitchFamily="34" charset="0"/>
              </a:rPr>
              <a:t>Non-overlapping channels, such as channels 1 and 6, do not interfere with each other.</a:t>
            </a:r>
            <a:endParaRPr lang="en-US" altLang="zh-CN" sz="1200" dirty="0">
              <a:solidFill>
                <a:prstClr val="black"/>
              </a:solidFill>
              <a:latin typeface="Huawei Sans" panose="020C0503030203020204" pitchFamily="34" charset="0"/>
            </a:endParaRPr>
          </a:p>
        </p:txBody>
      </p:sp>
      <p:pic>
        <p:nvPicPr>
          <p:cNvPr id="1026" name="Picture 2" descr="http://localhost:7890/pages/AEI0723H/04/AEI0723H/04/resources/dc/images/fig_dc_fd_wlan_rrm_0004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73" y="3413893"/>
            <a:ext cx="5509637" cy="13829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localhost:7890/pages/AEI0723H/04/AEI0723H/04/resources/dc/images/fig_dc_fd_wlan_rrm_000408_11ac_wav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508" y="3438385"/>
            <a:ext cx="51054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9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6091440" y="1487154"/>
            <a:ext cx="5666612" cy="4680000"/>
          </a:xfrm>
        </p:spPr>
        <p:txBody>
          <a:bodyPr/>
          <a:lstStyle/>
          <a:p>
            <a:r>
              <a:rPr lang="en-US" sz="1800" dirty="0" smtClean="0"/>
              <a:t>Basic service set (BSS):</a:t>
            </a:r>
            <a:endParaRPr lang="en-US" altLang="zh-CN" sz="1800" dirty="0" smtClean="0"/>
          </a:p>
          <a:p>
            <a:pPr lvl="1"/>
            <a:r>
              <a:rPr lang="en-US" sz="1600" dirty="0" smtClean="0"/>
              <a:t>An area covered by an AP.</a:t>
            </a:r>
            <a:endParaRPr lang="en-US" altLang="zh-CN" sz="1600" dirty="0" smtClean="0"/>
          </a:p>
          <a:p>
            <a:pPr lvl="1"/>
            <a:r>
              <a:rPr lang="en-US" sz="1600" dirty="0" smtClean="0"/>
              <a:t>STAs in a BSS can communicate with each other.</a:t>
            </a:r>
            <a:endParaRPr lang="en-US" altLang="zh-CN" sz="1600" dirty="0" smtClean="0"/>
          </a:p>
          <a:p>
            <a:r>
              <a:rPr lang="en-US" sz="1800" dirty="0" smtClean="0"/>
              <a:t>Basic service set identifier (BSSID):</a:t>
            </a:r>
            <a:endParaRPr lang="en-US" altLang="zh-CN" sz="1800" dirty="0" smtClean="0"/>
          </a:p>
          <a:p>
            <a:pPr lvl="1"/>
            <a:r>
              <a:rPr lang="en-US" sz="1600" dirty="0" smtClean="0"/>
              <a:t>An identifier of a WLAN, which is represented by the AP's MAC address.</a:t>
            </a:r>
            <a:endParaRPr lang="en-US" altLang="zh-CN" sz="1600" dirty="0" smtClean="0"/>
          </a:p>
          <a:p>
            <a:r>
              <a:rPr lang="en-US" sz="1800" dirty="0" smtClean="0"/>
              <a:t>Service set identifier (SSID):</a:t>
            </a:r>
            <a:endParaRPr lang="en-US" altLang="zh-CN" sz="1800" dirty="0" smtClean="0"/>
          </a:p>
          <a:p>
            <a:pPr lvl="1"/>
            <a:r>
              <a:rPr lang="en-US" sz="1600" dirty="0" smtClean="0"/>
              <a:t>An identifier of a WLAN, which is represented by a string of characters.</a:t>
            </a:r>
            <a:endParaRPr lang="en-US" altLang="zh-CN" sz="1600" dirty="0" smtClean="0"/>
          </a:p>
          <a:p>
            <a:pPr lvl="1"/>
            <a:r>
              <a:rPr lang="en-US" sz="1600" dirty="0" smtClean="0"/>
              <a:t>SSIDs can replace BSSIDs to help users identify different WLANs.</a:t>
            </a:r>
            <a:endParaRPr lang="en-US" altLang="zh-CN" sz="1600" dirty="0" smtClean="0"/>
          </a:p>
          <a:p>
            <a:endParaRPr lang="en-US" altLang="zh-CN" sz="1800" dirty="0"/>
          </a:p>
        </p:txBody>
      </p:sp>
      <p:sp>
        <p:nvSpPr>
          <p:cNvPr id="2" name="标题 1"/>
          <p:cNvSpPr>
            <a:spLocks noGrp="1"/>
          </p:cNvSpPr>
          <p:nvPr>
            <p:ph type="title"/>
          </p:nvPr>
        </p:nvSpPr>
        <p:spPr/>
        <p:txBody>
          <a:bodyPr/>
          <a:lstStyle/>
          <a:p>
            <a:r>
              <a:rPr lang="en-US" smtClean="0"/>
              <a:t>BSS/SSID/BSSID</a:t>
            </a:r>
            <a:endParaRPr lang="en-US" altLang="zh-CN"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sp>
        <p:nvSpPr>
          <p:cNvPr id="20" name="椭圆 19"/>
          <p:cNvSpPr/>
          <p:nvPr/>
        </p:nvSpPr>
        <p:spPr>
          <a:xfrm>
            <a:off x="632833" y="1649054"/>
            <a:ext cx="4973225" cy="4442343"/>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8102" y="3472790"/>
            <a:ext cx="526830" cy="432000"/>
          </a:xfrm>
          <a:prstGeom prst="rect">
            <a:avLst/>
          </a:prstGeom>
        </p:spPr>
      </p:pic>
      <p:pic>
        <p:nvPicPr>
          <p:cNvPr id="7" name="图片 6" descr="笔记本电脑.png"/>
          <p:cNvPicPr>
            <a:picLocks noChangeAspect="1"/>
          </p:cNvPicPr>
          <p:nvPr/>
        </p:nvPicPr>
        <p:blipFill>
          <a:blip r:embed="rId4" cstate="print"/>
          <a:stretch>
            <a:fillRect/>
          </a:stretch>
        </p:blipFill>
        <p:spPr>
          <a:xfrm>
            <a:off x="2831064" y="5362038"/>
            <a:ext cx="539779" cy="338400"/>
          </a:xfrm>
          <a:prstGeom prst="rect">
            <a:avLst/>
          </a:prstGeom>
        </p:spPr>
      </p:pic>
      <p:pic>
        <p:nvPicPr>
          <p:cNvPr id="8" name="图片 7" descr="wifi信号蓝.png"/>
          <p:cNvPicPr>
            <a:picLocks noChangeAspect="1"/>
          </p:cNvPicPr>
          <p:nvPr/>
        </p:nvPicPr>
        <p:blipFill>
          <a:blip r:embed="rId5" cstate="print"/>
          <a:stretch>
            <a:fillRect/>
          </a:stretch>
        </p:blipFill>
        <p:spPr>
          <a:xfrm flipV="1">
            <a:off x="2776553" y="4109007"/>
            <a:ext cx="429928" cy="360000"/>
          </a:xfrm>
          <a:prstGeom prst="rect">
            <a:avLst/>
          </a:prstGeom>
        </p:spPr>
      </p:pic>
      <p:sp>
        <p:nvSpPr>
          <p:cNvPr id="14" name="Text Box 9"/>
          <p:cNvSpPr txBox="1">
            <a:spLocks noChangeArrowheads="1"/>
          </p:cNvSpPr>
          <p:nvPr/>
        </p:nvSpPr>
        <p:spPr bwMode="auto">
          <a:xfrm>
            <a:off x="2488357" y="4961227"/>
            <a:ext cx="1528420"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Discover </a:t>
            </a:r>
            <a:r>
              <a:rPr lang="en-US" sz="1400" b="1" dirty="0" smtClean="0">
                <a:solidFill>
                  <a:schemeClr val="tx1"/>
                </a:solidFill>
                <a:latin typeface="Huawei Sans" panose="020C0503030203020204" pitchFamily="34" charset="0"/>
              </a:rPr>
              <a:t>guest</a:t>
            </a:r>
            <a:endParaRPr lang="en-US" sz="1400" b="1" dirty="0">
              <a:solidFill>
                <a:schemeClr val="tx1"/>
              </a:solidFill>
              <a:latin typeface="Huawei Sans" panose="020C0503030203020204" pitchFamily="34" charset="0"/>
            </a:endParaRPr>
          </a:p>
        </p:txBody>
      </p:sp>
      <p:sp>
        <p:nvSpPr>
          <p:cNvPr id="15" name="Text Box 9"/>
          <p:cNvSpPr txBox="1">
            <a:spLocks noChangeArrowheads="1"/>
          </p:cNvSpPr>
          <p:nvPr/>
        </p:nvSpPr>
        <p:spPr bwMode="ltGray">
          <a:xfrm>
            <a:off x="3469341" y="3427180"/>
            <a:ext cx="2136717" cy="523220"/>
          </a:xfrm>
          <a:prstGeom prst="rect">
            <a:avLst/>
          </a:prstGeom>
          <a:solidFill>
            <a:srgbClr val="FFFFCC"/>
          </a:solidFill>
          <a:ln w="9525">
            <a:solidFill>
              <a:srgbClr val="FFD17D"/>
            </a:solidFill>
            <a:miter lim="800000"/>
            <a:headEnd/>
            <a:tailEnd/>
          </a:ln>
        </p:spPr>
        <p:txBody>
          <a:bodyPr wrap="square">
            <a:spAutoFit/>
          </a:bodyPr>
          <a:lstStyle/>
          <a:p>
            <a:r>
              <a:rPr lang="en-US" sz="1400" b="1" dirty="0" smtClean="0">
                <a:latin typeface="Huawei Sans" panose="020C0503030203020204" pitchFamily="34" charset="0"/>
              </a:rPr>
              <a:t>SSID</a:t>
            </a:r>
            <a:r>
              <a:rPr lang="en-US" sz="1400" dirty="0" smtClean="0">
                <a:latin typeface="Huawei Sans" panose="020C0503030203020204" pitchFamily="34" charset="0"/>
              </a:rPr>
              <a:t>: </a:t>
            </a:r>
            <a:r>
              <a:rPr lang="en-US" sz="1400" dirty="0" smtClean="0">
                <a:solidFill>
                  <a:srgbClr val="EC7061"/>
                </a:solidFill>
                <a:latin typeface="Huawei Sans" panose="020C0503030203020204" pitchFamily="34" charset="0"/>
              </a:rPr>
              <a:t>guest</a:t>
            </a:r>
          </a:p>
          <a:p>
            <a:r>
              <a:rPr lang="en-US" sz="1400" b="1" dirty="0" smtClean="0">
                <a:solidFill>
                  <a:schemeClr val="tx1"/>
                </a:solidFill>
                <a:latin typeface="Huawei Sans" panose="020C0503030203020204" pitchFamily="34" charset="0"/>
              </a:rPr>
              <a:t>BSSID</a:t>
            </a:r>
            <a:r>
              <a:rPr lang="en-US" sz="1400" dirty="0" smtClean="0">
                <a:solidFill>
                  <a:schemeClr val="tx1"/>
                </a:solidFill>
                <a:latin typeface="Huawei Sans" panose="020C0503030203020204" pitchFamily="34" charset="0"/>
              </a:rPr>
              <a:t>: 00e0.fc45.24a0</a:t>
            </a:r>
            <a:endParaRPr lang="en-US" altLang="zh-CN" sz="1400" dirty="0">
              <a:solidFill>
                <a:schemeClr val="tx1"/>
              </a:solidFill>
              <a:latin typeface="Huawei Sans" panose="020C0503030203020204" pitchFamily="34" charset="0"/>
            </a:endParaRPr>
          </a:p>
        </p:txBody>
      </p:sp>
      <p:sp>
        <p:nvSpPr>
          <p:cNvPr id="29" name="Text Box 9"/>
          <p:cNvSpPr txBox="1">
            <a:spLocks noChangeArrowheads="1"/>
          </p:cNvSpPr>
          <p:nvPr/>
        </p:nvSpPr>
        <p:spPr bwMode="auto">
          <a:xfrm>
            <a:off x="2294330" y="3504393"/>
            <a:ext cx="421754" cy="307777"/>
          </a:xfrm>
          <a:prstGeom prst="rect">
            <a:avLst/>
          </a:prstGeom>
          <a:noFill/>
          <a:ln w="9525">
            <a:noFill/>
            <a:miter lim="800000"/>
            <a:headEnd/>
            <a:tailEnd/>
          </a:ln>
        </p:spPr>
        <p:txBody>
          <a:bodyPr wrap="square">
            <a:spAutoFit/>
          </a:bodyPr>
          <a:lstStyle/>
          <a:p>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19" name="图片 18" descr="笔记本电脑.png"/>
          <p:cNvPicPr>
            <a:picLocks noChangeAspect="1"/>
          </p:cNvPicPr>
          <p:nvPr/>
        </p:nvPicPr>
        <p:blipFill>
          <a:blip r:embed="rId4" cstate="print"/>
          <a:stretch>
            <a:fillRect/>
          </a:stretch>
        </p:blipFill>
        <p:spPr>
          <a:xfrm>
            <a:off x="2140351" y="2573426"/>
            <a:ext cx="539779" cy="338400"/>
          </a:xfrm>
          <a:prstGeom prst="rect">
            <a:avLst/>
          </a:prstGeom>
        </p:spPr>
      </p:pic>
      <p:sp>
        <p:nvSpPr>
          <p:cNvPr id="21" name="Text Box 9"/>
          <p:cNvSpPr txBox="1">
            <a:spLocks noChangeArrowheads="1"/>
          </p:cNvSpPr>
          <p:nvPr/>
        </p:nvSpPr>
        <p:spPr bwMode="auto">
          <a:xfrm>
            <a:off x="1797644" y="2172615"/>
            <a:ext cx="1528420"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Discover </a:t>
            </a:r>
            <a:r>
              <a:rPr lang="en-US" sz="1400" b="1" dirty="0" smtClean="0">
                <a:solidFill>
                  <a:schemeClr val="tx1"/>
                </a:solidFill>
                <a:latin typeface="Huawei Sans" panose="020C0503030203020204" pitchFamily="34" charset="0"/>
              </a:rPr>
              <a:t>guest</a:t>
            </a:r>
            <a:endParaRPr lang="en-US" sz="1400" b="1" dirty="0">
              <a:solidFill>
                <a:schemeClr val="tx1"/>
              </a:solidFill>
              <a:latin typeface="Huawei Sans" panose="020C0503030203020204" pitchFamily="34" charset="0"/>
            </a:endParaRPr>
          </a:p>
        </p:txBody>
      </p:sp>
      <p:pic>
        <p:nvPicPr>
          <p:cNvPr id="22" name="图片 21" descr="笔记本电脑.png"/>
          <p:cNvPicPr>
            <a:picLocks noChangeAspect="1"/>
          </p:cNvPicPr>
          <p:nvPr/>
        </p:nvPicPr>
        <p:blipFill>
          <a:blip r:embed="rId4" cstate="print"/>
          <a:stretch>
            <a:fillRect/>
          </a:stretch>
        </p:blipFill>
        <p:spPr>
          <a:xfrm>
            <a:off x="1100836" y="4159222"/>
            <a:ext cx="539779" cy="338400"/>
          </a:xfrm>
          <a:prstGeom prst="rect">
            <a:avLst/>
          </a:prstGeom>
        </p:spPr>
      </p:pic>
      <p:sp>
        <p:nvSpPr>
          <p:cNvPr id="23" name="Text Box 9"/>
          <p:cNvSpPr txBox="1">
            <a:spLocks noChangeArrowheads="1"/>
          </p:cNvSpPr>
          <p:nvPr/>
        </p:nvSpPr>
        <p:spPr bwMode="auto">
          <a:xfrm>
            <a:off x="758129" y="3758411"/>
            <a:ext cx="1528420"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Discover </a:t>
            </a:r>
            <a:r>
              <a:rPr lang="en-US" sz="1400" b="1" dirty="0" smtClean="0">
                <a:solidFill>
                  <a:schemeClr val="tx1"/>
                </a:solidFill>
                <a:latin typeface="Huawei Sans" panose="020C0503030203020204" pitchFamily="34" charset="0"/>
              </a:rPr>
              <a:t>guest</a:t>
            </a:r>
            <a:endParaRPr lang="en-US" sz="1400" b="1" dirty="0">
              <a:solidFill>
                <a:schemeClr val="tx1"/>
              </a:solidFill>
              <a:latin typeface="Huawei Sans" panose="020C0503030203020204" pitchFamily="34" charset="0"/>
            </a:endParaRPr>
          </a:p>
        </p:txBody>
      </p:sp>
      <p:sp>
        <p:nvSpPr>
          <p:cNvPr id="24" name="Text Box 9"/>
          <p:cNvSpPr txBox="1">
            <a:spLocks noChangeArrowheads="1"/>
          </p:cNvSpPr>
          <p:nvPr/>
        </p:nvSpPr>
        <p:spPr bwMode="auto">
          <a:xfrm>
            <a:off x="3850863" y="2185116"/>
            <a:ext cx="1263157" cy="369332"/>
          </a:xfrm>
          <a:prstGeom prst="rect">
            <a:avLst/>
          </a:prstGeom>
          <a:noFill/>
          <a:ln w="9525">
            <a:noFill/>
            <a:miter lim="800000"/>
            <a:headEnd/>
            <a:tailEnd/>
          </a:ln>
        </p:spPr>
        <p:txBody>
          <a:bodyPr wrap="square">
            <a:spAutoFit/>
          </a:bodyPr>
          <a:lstStyle/>
          <a:p>
            <a:r>
              <a:rPr lang="en-US" dirty="0" smtClean="0">
                <a:solidFill>
                  <a:srgbClr val="EC7061"/>
                </a:solidFill>
                <a:latin typeface="Huawei Sans" panose="020C0503030203020204" pitchFamily="34" charset="0"/>
              </a:rPr>
              <a:t>BSS</a:t>
            </a:r>
            <a:endParaRPr lang="en-US" altLang="zh-CN" dirty="0">
              <a:solidFill>
                <a:srgbClr val="EC7061"/>
              </a:solidFill>
              <a:latin typeface="Huawei Sans" panose="020C0503030203020204" pitchFamily="34" charset="0"/>
            </a:endParaRPr>
          </a:p>
        </p:txBody>
      </p:sp>
    </p:spTree>
    <p:extLst>
      <p:ext uri="{BB962C8B-B14F-4D97-AF65-F5344CB8AC3E}">
        <p14:creationId xmlns:p14="http://schemas.microsoft.com/office/powerpoint/2010/main" val="1874194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6096000" y="1242453"/>
            <a:ext cx="5662052" cy="4680000"/>
          </a:xfrm>
        </p:spPr>
        <p:txBody>
          <a:bodyPr/>
          <a:lstStyle/>
          <a:p>
            <a:r>
              <a:rPr lang="en-US" sz="1800" dirty="0" smtClean="0"/>
              <a:t>In the early stage, APs support only one BSS. If multiple BSSs are deployed in a space, we must also deploy multiple APs, which increases costs and occupies channel resources. To resolve this problem, APs now support creation of multiple virtual access points (VAPs).</a:t>
            </a:r>
            <a:endParaRPr lang="en-US" altLang="zh-CN" sz="1800" dirty="0" smtClean="0"/>
          </a:p>
          <a:p>
            <a:r>
              <a:rPr lang="en-US" sz="1800" dirty="0" smtClean="0"/>
              <a:t>VAP:</a:t>
            </a:r>
            <a:endParaRPr lang="en-US" altLang="zh-CN" sz="1800" dirty="0" smtClean="0"/>
          </a:p>
          <a:p>
            <a:pPr lvl="1"/>
            <a:r>
              <a:rPr lang="en-US" sz="1600" dirty="0" smtClean="0"/>
              <a:t>A physical AP can be virtualized into multiple VAPs, each of which provides the same functions as the physical AP.</a:t>
            </a:r>
            <a:endParaRPr lang="en-US" altLang="zh-CN" sz="1600" dirty="0" smtClean="0"/>
          </a:p>
          <a:p>
            <a:pPr lvl="1"/>
            <a:r>
              <a:rPr lang="en-US" sz="1600" dirty="0" smtClean="0"/>
              <a:t>Each VAP corresponds to one BSS. In this way, one AP may provide multiple BSSs that can have different SSIDs specified.</a:t>
            </a:r>
            <a:endParaRPr lang="en-US" altLang="zh-CN" sz="1600" dirty="0" smtClean="0"/>
          </a:p>
          <a:p>
            <a:endParaRPr lang="en-US" altLang="zh-CN" sz="1800" dirty="0"/>
          </a:p>
        </p:txBody>
      </p:sp>
      <p:sp>
        <p:nvSpPr>
          <p:cNvPr id="2" name="标题 1"/>
          <p:cNvSpPr>
            <a:spLocks noGrp="1"/>
          </p:cNvSpPr>
          <p:nvPr>
            <p:ph type="title"/>
          </p:nvPr>
        </p:nvSpPr>
        <p:spPr/>
        <p:txBody>
          <a:bodyPr/>
          <a:lstStyle/>
          <a:p>
            <a:r>
              <a:rPr lang="en-US" smtClean="0"/>
              <a:t>VAP</a:t>
            </a:r>
            <a:endParaRPr lang="en-US" altLang="zh-CN"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sp>
        <p:nvSpPr>
          <p:cNvPr id="20" name="椭圆 19"/>
          <p:cNvSpPr/>
          <p:nvPr/>
        </p:nvSpPr>
        <p:spPr>
          <a:xfrm>
            <a:off x="620816" y="1604416"/>
            <a:ext cx="4973225" cy="4442343"/>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15" name="Text Box 9"/>
          <p:cNvSpPr txBox="1">
            <a:spLocks noChangeArrowheads="1"/>
          </p:cNvSpPr>
          <p:nvPr/>
        </p:nvSpPr>
        <p:spPr bwMode="ltGray">
          <a:xfrm>
            <a:off x="3303058" y="2654210"/>
            <a:ext cx="2026200" cy="738664"/>
          </a:xfrm>
          <a:prstGeom prst="rect">
            <a:avLst/>
          </a:prstGeom>
          <a:solidFill>
            <a:srgbClr val="FFFFCC"/>
          </a:solidFill>
          <a:ln w="9525">
            <a:solidFill>
              <a:srgbClr val="FFD17D"/>
            </a:solidFill>
            <a:miter lim="800000"/>
            <a:headEnd/>
            <a:tailEnd/>
          </a:ln>
        </p:spPr>
        <p:txBody>
          <a:bodyPr wrap="square">
            <a:spAutoFit/>
          </a:bodyPr>
          <a:lstStyle/>
          <a:p>
            <a:r>
              <a:rPr lang="en-US" sz="1400" b="1" dirty="0" smtClean="0">
                <a:solidFill>
                  <a:schemeClr val="tx1"/>
                </a:solidFill>
                <a:latin typeface="Huawei Sans" panose="020C0503030203020204" pitchFamily="34" charset="0"/>
              </a:rPr>
              <a:t>BSS1: VAP1</a:t>
            </a:r>
          </a:p>
          <a:p>
            <a:r>
              <a:rPr lang="en-US" sz="1400" dirty="0" smtClean="0">
                <a:latin typeface="Huawei Sans" panose="020C0503030203020204" pitchFamily="34" charset="0"/>
              </a:rPr>
              <a:t>SSID: </a:t>
            </a:r>
            <a:r>
              <a:rPr lang="en-US" sz="1400" dirty="0" smtClean="0">
                <a:solidFill>
                  <a:srgbClr val="EC7061"/>
                </a:solidFill>
                <a:latin typeface="Huawei Sans" panose="020C0503030203020204" pitchFamily="34" charset="0"/>
              </a:rPr>
              <a:t>guest</a:t>
            </a:r>
          </a:p>
          <a:p>
            <a:r>
              <a:rPr lang="en-US" sz="1400" dirty="0" smtClean="0">
                <a:latin typeface="Huawei Sans" panose="020C0503030203020204" pitchFamily="34" charset="0"/>
              </a:rPr>
              <a:t>BSSID: 00e0.fc45.24a0</a:t>
            </a:r>
            <a:endParaRPr lang="en-US" altLang="zh-CN" sz="1400" dirty="0">
              <a:latin typeface="Huawei Sans" panose="020C0503030203020204" pitchFamily="34" charset="0"/>
            </a:endParaRPr>
          </a:p>
        </p:txBody>
      </p:sp>
      <p:sp>
        <p:nvSpPr>
          <p:cNvPr id="16" name="Text Box 9"/>
          <p:cNvSpPr txBox="1">
            <a:spLocks noChangeArrowheads="1"/>
          </p:cNvSpPr>
          <p:nvPr/>
        </p:nvSpPr>
        <p:spPr bwMode="ltGray">
          <a:xfrm>
            <a:off x="3303058" y="4014311"/>
            <a:ext cx="2026200" cy="738664"/>
          </a:xfrm>
          <a:prstGeom prst="rect">
            <a:avLst/>
          </a:prstGeom>
          <a:solidFill>
            <a:srgbClr val="FFFFCC"/>
          </a:solidFill>
          <a:ln w="9525">
            <a:solidFill>
              <a:srgbClr val="FFD17D"/>
            </a:solidFill>
            <a:miter lim="800000"/>
            <a:headEnd/>
            <a:tailEnd/>
          </a:ln>
        </p:spPr>
        <p:txBody>
          <a:bodyPr wrap="square">
            <a:spAutoFit/>
          </a:bodyPr>
          <a:lstStyle/>
          <a:p>
            <a:r>
              <a:rPr lang="en-US" sz="1400" b="1" dirty="0" smtClean="0">
                <a:solidFill>
                  <a:schemeClr val="tx1"/>
                </a:solidFill>
                <a:latin typeface="Huawei Sans" panose="020C0503030203020204" pitchFamily="34" charset="0"/>
              </a:rPr>
              <a:t>BSS2: VAP2</a:t>
            </a:r>
          </a:p>
          <a:p>
            <a:r>
              <a:rPr lang="en-US" sz="1400" dirty="0" smtClean="0">
                <a:latin typeface="Huawei Sans" panose="020C0503030203020204" pitchFamily="34" charset="0"/>
              </a:rPr>
              <a:t>SSID: </a:t>
            </a:r>
            <a:r>
              <a:rPr lang="en-US" sz="1400" dirty="0" smtClean="0">
                <a:solidFill>
                  <a:srgbClr val="EC7061"/>
                </a:solidFill>
                <a:latin typeface="Huawei Sans" panose="020C0503030203020204" pitchFamily="34" charset="0"/>
              </a:rPr>
              <a:t>internal</a:t>
            </a:r>
          </a:p>
          <a:p>
            <a:r>
              <a:rPr lang="en-US" sz="1400" dirty="0" smtClean="0">
                <a:solidFill>
                  <a:schemeClr val="tx1"/>
                </a:solidFill>
                <a:latin typeface="Huawei Sans" panose="020C0503030203020204" pitchFamily="34" charset="0"/>
              </a:rPr>
              <a:t>BSSID: 00e0.fc45.24a9</a:t>
            </a:r>
            <a:endParaRPr lang="en-US" altLang="zh-CN" sz="1400" dirty="0">
              <a:solidFill>
                <a:schemeClr val="tx1"/>
              </a:solidFill>
              <a:latin typeface="Huawei Sans" panose="020C0503030203020204" pitchFamily="34" charset="0"/>
            </a:endParaRPr>
          </a:p>
        </p:txBody>
      </p:sp>
      <p:pic>
        <p:nvPicPr>
          <p:cNvPr id="21" name="图片 20" descr="笔记本电脑.png"/>
          <p:cNvPicPr>
            <a:picLocks noChangeAspect="1"/>
          </p:cNvPicPr>
          <p:nvPr/>
        </p:nvPicPr>
        <p:blipFill>
          <a:blip r:embed="rId3" cstate="print"/>
          <a:stretch>
            <a:fillRect/>
          </a:stretch>
        </p:blipFill>
        <p:spPr>
          <a:xfrm>
            <a:off x="2831064" y="5362038"/>
            <a:ext cx="539779" cy="338400"/>
          </a:xfrm>
          <a:prstGeom prst="rect">
            <a:avLst/>
          </a:prstGeom>
        </p:spPr>
      </p:pic>
      <p:sp>
        <p:nvSpPr>
          <p:cNvPr id="22" name="Text Box 9"/>
          <p:cNvSpPr txBox="1">
            <a:spLocks noChangeArrowheads="1"/>
          </p:cNvSpPr>
          <p:nvPr/>
        </p:nvSpPr>
        <p:spPr bwMode="auto">
          <a:xfrm>
            <a:off x="2343216" y="4832891"/>
            <a:ext cx="1528420"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Discover </a:t>
            </a:r>
            <a:r>
              <a:rPr lang="en-US" sz="1400" b="1" dirty="0" smtClean="0">
                <a:latin typeface="Huawei Sans" panose="020C0503030203020204" pitchFamily="34" charset="0"/>
              </a:rPr>
              <a:t>guest</a:t>
            </a:r>
            <a:r>
              <a:rPr lang="en-US" sz="1400" dirty="0" smtClean="0">
                <a:latin typeface="Huawei Sans" panose="020C0503030203020204" pitchFamily="34" charset="0"/>
              </a:rPr>
              <a:t> and </a:t>
            </a:r>
            <a:r>
              <a:rPr lang="en-US" sz="1400" b="1" dirty="0" smtClean="0">
                <a:latin typeface="Huawei Sans" panose="020C0503030203020204" pitchFamily="34" charset="0"/>
              </a:rPr>
              <a:t>internal</a:t>
            </a:r>
            <a:endParaRPr lang="en-US" sz="1400" b="1" dirty="0">
              <a:latin typeface="Huawei Sans" panose="020C0503030203020204" pitchFamily="34" charset="0"/>
            </a:endParaRPr>
          </a:p>
        </p:txBody>
      </p:sp>
      <p:pic>
        <p:nvPicPr>
          <p:cNvPr id="23" name="图片 22" descr="笔记本电脑.png"/>
          <p:cNvPicPr>
            <a:picLocks noChangeAspect="1"/>
          </p:cNvPicPr>
          <p:nvPr/>
        </p:nvPicPr>
        <p:blipFill>
          <a:blip r:embed="rId3" cstate="print"/>
          <a:stretch>
            <a:fillRect/>
          </a:stretch>
        </p:blipFill>
        <p:spPr>
          <a:xfrm>
            <a:off x="2140351" y="2573426"/>
            <a:ext cx="539779" cy="338400"/>
          </a:xfrm>
          <a:prstGeom prst="rect">
            <a:avLst/>
          </a:prstGeom>
        </p:spPr>
      </p:pic>
      <p:sp>
        <p:nvSpPr>
          <p:cNvPr id="24" name="Text Box 9"/>
          <p:cNvSpPr txBox="1">
            <a:spLocks noChangeArrowheads="1"/>
          </p:cNvSpPr>
          <p:nvPr/>
        </p:nvSpPr>
        <p:spPr bwMode="auto">
          <a:xfrm>
            <a:off x="1652503" y="2044279"/>
            <a:ext cx="1528420"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Discover </a:t>
            </a:r>
            <a:r>
              <a:rPr lang="en-US" sz="1400" b="1" dirty="0" smtClean="0">
                <a:latin typeface="Huawei Sans" panose="020C0503030203020204" pitchFamily="34" charset="0"/>
              </a:rPr>
              <a:t>guest</a:t>
            </a:r>
            <a:r>
              <a:rPr lang="en-US" sz="1400" dirty="0" smtClean="0">
                <a:latin typeface="Huawei Sans" panose="020C0503030203020204" pitchFamily="34" charset="0"/>
              </a:rPr>
              <a:t> and </a:t>
            </a:r>
            <a:r>
              <a:rPr lang="en-US" sz="1400" b="1" dirty="0" smtClean="0">
                <a:latin typeface="Huawei Sans" panose="020C0503030203020204" pitchFamily="34" charset="0"/>
              </a:rPr>
              <a:t>internal</a:t>
            </a:r>
            <a:endParaRPr lang="en-US" sz="1400" b="1" dirty="0">
              <a:latin typeface="Huawei Sans" panose="020C0503030203020204" pitchFamily="34" charset="0"/>
            </a:endParaRPr>
          </a:p>
        </p:txBody>
      </p:sp>
      <p:pic>
        <p:nvPicPr>
          <p:cNvPr id="25" name="图片 24" descr="笔记本电脑.png"/>
          <p:cNvPicPr>
            <a:picLocks noChangeAspect="1"/>
          </p:cNvPicPr>
          <p:nvPr/>
        </p:nvPicPr>
        <p:blipFill>
          <a:blip r:embed="rId3" cstate="print"/>
          <a:stretch>
            <a:fillRect/>
          </a:stretch>
        </p:blipFill>
        <p:spPr>
          <a:xfrm>
            <a:off x="1100836" y="4159222"/>
            <a:ext cx="539779" cy="338400"/>
          </a:xfrm>
          <a:prstGeom prst="rect">
            <a:avLst/>
          </a:prstGeom>
        </p:spPr>
      </p:pic>
      <p:sp>
        <p:nvSpPr>
          <p:cNvPr id="26" name="Text Box 9"/>
          <p:cNvSpPr txBox="1">
            <a:spLocks noChangeArrowheads="1"/>
          </p:cNvSpPr>
          <p:nvPr/>
        </p:nvSpPr>
        <p:spPr bwMode="auto">
          <a:xfrm>
            <a:off x="612988" y="3630075"/>
            <a:ext cx="1528420"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Discover </a:t>
            </a:r>
            <a:r>
              <a:rPr lang="en-US" sz="1400" b="1" dirty="0" smtClean="0">
                <a:latin typeface="Huawei Sans" panose="020C0503030203020204" pitchFamily="34" charset="0"/>
              </a:rPr>
              <a:t>guest</a:t>
            </a:r>
            <a:r>
              <a:rPr lang="en-US" sz="1400" dirty="0" smtClean="0">
                <a:latin typeface="Huawei Sans" panose="020C0503030203020204" pitchFamily="34" charset="0"/>
              </a:rPr>
              <a:t> and </a:t>
            </a:r>
            <a:r>
              <a:rPr lang="en-US" sz="1400" b="1" dirty="0" smtClean="0">
                <a:latin typeface="Huawei Sans" panose="020C0503030203020204" pitchFamily="34" charset="0"/>
              </a:rPr>
              <a:t>internal</a:t>
            </a:r>
            <a:endParaRPr lang="en-US" sz="1400" b="1" dirty="0">
              <a:latin typeface="Huawei Sans" panose="020C0503030203020204" pitchFamily="34" charset="0"/>
            </a:endParaRP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8102" y="3472790"/>
            <a:ext cx="526830" cy="432000"/>
          </a:xfrm>
          <a:prstGeom prst="rect">
            <a:avLst/>
          </a:prstGeom>
        </p:spPr>
      </p:pic>
      <p:pic>
        <p:nvPicPr>
          <p:cNvPr id="28" name="图片 27" descr="wifi信号蓝.png"/>
          <p:cNvPicPr>
            <a:picLocks noChangeAspect="1"/>
          </p:cNvPicPr>
          <p:nvPr/>
        </p:nvPicPr>
        <p:blipFill>
          <a:blip r:embed="rId5" cstate="print"/>
          <a:stretch>
            <a:fillRect/>
          </a:stretch>
        </p:blipFill>
        <p:spPr>
          <a:xfrm flipV="1">
            <a:off x="2776553" y="4109007"/>
            <a:ext cx="429928" cy="360000"/>
          </a:xfrm>
          <a:prstGeom prst="rect">
            <a:avLst/>
          </a:prstGeom>
        </p:spPr>
      </p:pic>
      <p:sp>
        <p:nvSpPr>
          <p:cNvPr id="30" name="Text Box 9"/>
          <p:cNvSpPr txBox="1">
            <a:spLocks noChangeArrowheads="1"/>
          </p:cNvSpPr>
          <p:nvPr/>
        </p:nvSpPr>
        <p:spPr bwMode="auto">
          <a:xfrm>
            <a:off x="2294330" y="3562449"/>
            <a:ext cx="421754" cy="307777"/>
          </a:xfrm>
          <a:prstGeom prst="rect">
            <a:avLst/>
          </a:prstGeom>
          <a:noFill/>
          <a:ln w="9525">
            <a:noFill/>
            <a:miter lim="800000"/>
            <a:headEnd/>
            <a:tailEnd/>
          </a:ln>
        </p:spPr>
        <p:txBody>
          <a:bodyPr wrap="square">
            <a:spAutoFit/>
          </a:bodyPr>
          <a:lstStyle/>
          <a:p>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2785042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gray">
          <a:xfrm>
            <a:off x="514380" y="2229177"/>
            <a:ext cx="5486495" cy="2701880"/>
          </a:xfrm>
          <a:prstGeom prst="rect">
            <a:avLst/>
          </a:prstGeom>
          <a:solidFill>
            <a:srgbClr val="FFFFCC"/>
          </a:solidFill>
          <a:ln w="12700">
            <a:solidFill>
              <a:srgbClr val="FFD17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6106068" y="1893193"/>
            <a:ext cx="5651984" cy="4029259"/>
          </a:xfrm>
        </p:spPr>
        <p:txBody>
          <a:bodyPr/>
          <a:lstStyle/>
          <a:p>
            <a:r>
              <a:rPr lang="en-US" sz="1800" dirty="0" smtClean="0"/>
              <a:t>The coverage of a BSS is limited. An extended service set (ESS) can be used to expand the coverage. When a STA moves from one BSS to another BSS, an ESS ensures that the STA does not sense the change of the SSID. </a:t>
            </a:r>
            <a:endParaRPr lang="en-US" altLang="zh-CN" sz="1800" dirty="0" smtClean="0"/>
          </a:p>
          <a:p>
            <a:r>
              <a:rPr lang="en-US" sz="1800" dirty="0" smtClean="0"/>
              <a:t>ESS:</a:t>
            </a:r>
            <a:endParaRPr lang="en-US" altLang="zh-CN" sz="1800" dirty="0" smtClean="0"/>
          </a:p>
          <a:p>
            <a:pPr lvl="1"/>
            <a:r>
              <a:rPr lang="en-US" sz="1600" dirty="0" smtClean="0"/>
              <a:t>A larger-scale virtual BSS that consists of multiple BSSs with the same SSID.</a:t>
            </a:r>
            <a:endParaRPr lang="en-US" altLang="zh-CN" sz="1600" dirty="0"/>
          </a:p>
        </p:txBody>
      </p:sp>
      <p:sp>
        <p:nvSpPr>
          <p:cNvPr id="2" name="标题 1"/>
          <p:cNvSpPr>
            <a:spLocks noGrp="1"/>
          </p:cNvSpPr>
          <p:nvPr>
            <p:ph type="title"/>
          </p:nvPr>
        </p:nvSpPr>
        <p:spPr/>
        <p:txBody>
          <a:bodyPr/>
          <a:lstStyle/>
          <a:p>
            <a:r>
              <a:rPr lang="en-US" smtClean="0"/>
              <a:t>ESS</a:t>
            </a:r>
            <a:endParaRPr lang="en-US" altLang="zh-CN" dirty="0"/>
          </a:p>
        </p:txBody>
      </p:sp>
      <p:sp>
        <p:nvSpPr>
          <p:cNvPr id="3" name="五边形 2"/>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Basic Concepts</a:t>
            </a:r>
            <a:endParaRPr lang="en-US" sz="800" dirty="0">
              <a:latin typeface="Huawei Sans" panose="020C0503030203020204" pitchFamily="34" charset="0"/>
            </a:endParaRPr>
          </a:p>
        </p:txBody>
      </p:sp>
      <p:sp>
        <p:nvSpPr>
          <p:cNvPr id="4" name="燕尾形 3"/>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Wired Network</a:t>
            </a:r>
            <a:endParaRPr lang="en-US" sz="800" dirty="0">
              <a:latin typeface="Huawei Sans" panose="020C0503030203020204" pitchFamily="34" charset="0"/>
            </a:endParaRPr>
          </a:p>
        </p:txBody>
      </p:sp>
      <p:sp>
        <p:nvSpPr>
          <p:cNvPr id="5" name="燕尾形 4"/>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Wireless Network</a:t>
            </a:r>
            <a:endParaRPr lang="en-US" sz="800" b="1" dirty="0">
              <a:solidFill>
                <a:srgbClr val="FFFFFF"/>
              </a:solidFill>
              <a:latin typeface="Huawei Sans" panose="020C0503030203020204" pitchFamily="34" charset="0"/>
            </a:endParaRPr>
          </a:p>
        </p:txBody>
      </p:sp>
      <p:sp>
        <p:nvSpPr>
          <p:cNvPr id="26" name="椭圆 25"/>
          <p:cNvSpPr/>
          <p:nvPr/>
        </p:nvSpPr>
        <p:spPr>
          <a:xfrm>
            <a:off x="540138" y="2475962"/>
            <a:ext cx="2702450" cy="2277814"/>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9205" y="2924862"/>
            <a:ext cx="526830" cy="432000"/>
          </a:xfrm>
          <a:prstGeom prst="rect">
            <a:avLst/>
          </a:prstGeom>
        </p:spPr>
      </p:pic>
      <p:pic>
        <p:nvPicPr>
          <p:cNvPr id="31" name="图片 30" descr="笔记本电脑.png"/>
          <p:cNvPicPr>
            <a:picLocks noChangeAspect="1"/>
          </p:cNvPicPr>
          <p:nvPr/>
        </p:nvPicPr>
        <p:blipFill>
          <a:blip r:embed="rId4" cstate="print"/>
          <a:stretch>
            <a:fillRect/>
          </a:stretch>
        </p:blipFill>
        <p:spPr>
          <a:xfrm>
            <a:off x="997332" y="3982811"/>
            <a:ext cx="539779" cy="338400"/>
          </a:xfrm>
          <a:prstGeom prst="rect">
            <a:avLst/>
          </a:prstGeom>
        </p:spPr>
      </p:pic>
      <p:pic>
        <p:nvPicPr>
          <p:cNvPr id="32" name="图片 31" descr="wifi信号蓝.png"/>
          <p:cNvPicPr>
            <a:picLocks noChangeAspect="1"/>
          </p:cNvPicPr>
          <p:nvPr/>
        </p:nvPicPr>
        <p:blipFill>
          <a:blip r:embed="rId5" cstate="print"/>
          <a:stretch>
            <a:fillRect/>
          </a:stretch>
        </p:blipFill>
        <p:spPr>
          <a:xfrm flipV="1">
            <a:off x="1384969" y="3494830"/>
            <a:ext cx="429928" cy="360000"/>
          </a:xfrm>
          <a:prstGeom prst="rect">
            <a:avLst/>
          </a:prstGeom>
        </p:spPr>
      </p:pic>
      <p:sp>
        <p:nvSpPr>
          <p:cNvPr id="33" name="Text Box 9"/>
          <p:cNvSpPr txBox="1">
            <a:spLocks noChangeArrowheads="1"/>
          </p:cNvSpPr>
          <p:nvPr/>
        </p:nvSpPr>
        <p:spPr bwMode="auto">
          <a:xfrm>
            <a:off x="1335348" y="2660581"/>
            <a:ext cx="514542"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AP1</a:t>
            </a:r>
            <a:endParaRPr lang="en-US" altLang="zh-CN" sz="1400" dirty="0">
              <a:solidFill>
                <a:schemeClr val="tx1"/>
              </a:solidFill>
              <a:latin typeface="Huawei Sans" panose="020C0503030203020204" pitchFamily="34" charset="0"/>
            </a:endParaRPr>
          </a:p>
        </p:txBody>
      </p:sp>
      <p:pic>
        <p:nvPicPr>
          <p:cNvPr id="34" name="图片 33" descr="笔记本电脑.png"/>
          <p:cNvPicPr>
            <a:picLocks noChangeAspect="1"/>
          </p:cNvPicPr>
          <p:nvPr/>
        </p:nvPicPr>
        <p:blipFill>
          <a:blip r:embed="rId4" cstate="print"/>
          <a:stretch>
            <a:fillRect/>
          </a:stretch>
        </p:blipFill>
        <p:spPr>
          <a:xfrm>
            <a:off x="2398041" y="3683916"/>
            <a:ext cx="539779" cy="338400"/>
          </a:xfrm>
          <a:prstGeom prst="rect">
            <a:avLst/>
          </a:prstGeom>
        </p:spPr>
      </p:pic>
      <p:sp>
        <p:nvSpPr>
          <p:cNvPr id="35" name="Text Box 9"/>
          <p:cNvSpPr txBox="1">
            <a:spLocks noChangeArrowheads="1"/>
          </p:cNvSpPr>
          <p:nvPr/>
        </p:nvSpPr>
        <p:spPr bwMode="auto">
          <a:xfrm>
            <a:off x="1531563" y="4181628"/>
            <a:ext cx="1397355"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SSID: </a:t>
            </a:r>
            <a:r>
              <a:rPr lang="en-US" sz="1400" dirty="0" err="1" smtClean="0">
                <a:latin typeface="Huawei Sans" panose="020C0503030203020204" pitchFamily="34" charset="0"/>
              </a:rPr>
              <a:t>huawei</a:t>
            </a:r>
            <a:endParaRPr lang="en-US" altLang="zh-CN" sz="1400" dirty="0">
              <a:solidFill>
                <a:schemeClr val="tx1"/>
              </a:solidFill>
              <a:latin typeface="Huawei Sans" panose="020C0503030203020204" pitchFamily="34" charset="0"/>
            </a:endParaRPr>
          </a:p>
        </p:txBody>
      </p:sp>
      <p:sp>
        <p:nvSpPr>
          <p:cNvPr id="36" name="Text Box 9"/>
          <p:cNvSpPr txBox="1">
            <a:spLocks noChangeArrowheads="1"/>
          </p:cNvSpPr>
          <p:nvPr/>
        </p:nvSpPr>
        <p:spPr bwMode="auto">
          <a:xfrm>
            <a:off x="1773826" y="2992954"/>
            <a:ext cx="1516325"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BSSID:</a:t>
            </a:r>
            <a:endParaRPr lang="en-US" altLang="zh-CN" sz="1400" dirty="0" smtClean="0">
              <a:latin typeface="Huawei Sans" panose="020C0503030203020204" pitchFamily="34" charset="0"/>
            </a:endParaRPr>
          </a:p>
          <a:p>
            <a:pPr algn="ctr"/>
            <a:r>
              <a:rPr lang="en-US" sz="1400" dirty="0" smtClean="0">
                <a:latin typeface="Huawei Sans" panose="020C0503030203020204" pitchFamily="34" charset="0"/>
              </a:rPr>
              <a:t>00e0.fc45.24a0</a:t>
            </a:r>
            <a:endParaRPr lang="en-US" sz="1400" dirty="0">
              <a:latin typeface="Huawei Sans" panose="020C0503030203020204" pitchFamily="34" charset="0"/>
            </a:endParaRPr>
          </a:p>
        </p:txBody>
      </p:sp>
      <p:sp>
        <p:nvSpPr>
          <p:cNvPr id="37" name="Text Box 9"/>
          <p:cNvSpPr txBox="1">
            <a:spLocks noChangeArrowheads="1"/>
          </p:cNvSpPr>
          <p:nvPr/>
        </p:nvSpPr>
        <p:spPr bwMode="auto">
          <a:xfrm>
            <a:off x="568543" y="3357747"/>
            <a:ext cx="642915" cy="307777"/>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BSS</a:t>
            </a:r>
            <a:endParaRPr lang="en-US" altLang="zh-CN" sz="1400" b="1" dirty="0">
              <a:solidFill>
                <a:schemeClr val="tx1"/>
              </a:solidFill>
              <a:latin typeface="Huawei Sans" panose="020C0503030203020204" pitchFamily="34" charset="0"/>
            </a:endParaRPr>
          </a:p>
        </p:txBody>
      </p:sp>
      <p:sp>
        <p:nvSpPr>
          <p:cNvPr id="40" name="椭圆 39"/>
          <p:cNvSpPr/>
          <p:nvPr/>
        </p:nvSpPr>
        <p:spPr>
          <a:xfrm>
            <a:off x="3272667" y="2475962"/>
            <a:ext cx="2702450" cy="2277814"/>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1734" y="2924862"/>
            <a:ext cx="526830" cy="432000"/>
          </a:xfrm>
          <a:prstGeom prst="rect">
            <a:avLst/>
          </a:prstGeom>
        </p:spPr>
      </p:pic>
      <p:pic>
        <p:nvPicPr>
          <p:cNvPr id="42" name="图片 41" descr="笔记本电脑.png"/>
          <p:cNvPicPr>
            <a:picLocks noChangeAspect="1"/>
          </p:cNvPicPr>
          <p:nvPr/>
        </p:nvPicPr>
        <p:blipFill>
          <a:blip r:embed="rId4" cstate="print"/>
          <a:stretch>
            <a:fillRect/>
          </a:stretch>
        </p:blipFill>
        <p:spPr>
          <a:xfrm>
            <a:off x="3729861" y="3982811"/>
            <a:ext cx="539779" cy="338400"/>
          </a:xfrm>
          <a:prstGeom prst="rect">
            <a:avLst/>
          </a:prstGeom>
        </p:spPr>
      </p:pic>
      <p:pic>
        <p:nvPicPr>
          <p:cNvPr id="43" name="图片 42" descr="wifi信号蓝.png"/>
          <p:cNvPicPr>
            <a:picLocks noChangeAspect="1"/>
          </p:cNvPicPr>
          <p:nvPr/>
        </p:nvPicPr>
        <p:blipFill>
          <a:blip r:embed="rId5" cstate="print"/>
          <a:stretch>
            <a:fillRect/>
          </a:stretch>
        </p:blipFill>
        <p:spPr>
          <a:xfrm flipV="1">
            <a:off x="4117498" y="3494830"/>
            <a:ext cx="429928" cy="360000"/>
          </a:xfrm>
          <a:prstGeom prst="rect">
            <a:avLst/>
          </a:prstGeom>
        </p:spPr>
      </p:pic>
      <p:sp>
        <p:nvSpPr>
          <p:cNvPr id="44" name="Text Box 9"/>
          <p:cNvSpPr txBox="1">
            <a:spLocks noChangeArrowheads="1"/>
          </p:cNvSpPr>
          <p:nvPr/>
        </p:nvSpPr>
        <p:spPr bwMode="auto">
          <a:xfrm>
            <a:off x="4067877" y="2660581"/>
            <a:ext cx="514542"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AP2</a:t>
            </a:r>
            <a:endParaRPr lang="en-US" altLang="zh-CN" sz="1400" dirty="0">
              <a:solidFill>
                <a:schemeClr val="tx1"/>
              </a:solidFill>
              <a:latin typeface="Huawei Sans" panose="020C0503030203020204" pitchFamily="34" charset="0"/>
            </a:endParaRPr>
          </a:p>
        </p:txBody>
      </p:sp>
      <p:pic>
        <p:nvPicPr>
          <p:cNvPr id="45" name="图片 44" descr="笔记本电脑.png"/>
          <p:cNvPicPr>
            <a:picLocks noChangeAspect="1"/>
          </p:cNvPicPr>
          <p:nvPr/>
        </p:nvPicPr>
        <p:blipFill>
          <a:blip r:embed="rId4" cstate="print"/>
          <a:stretch>
            <a:fillRect/>
          </a:stretch>
        </p:blipFill>
        <p:spPr>
          <a:xfrm>
            <a:off x="5130570" y="3683916"/>
            <a:ext cx="539779" cy="338400"/>
          </a:xfrm>
          <a:prstGeom prst="rect">
            <a:avLst/>
          </a:prstGeom>
        </p:spPr>
      </p:pic>
      <p:sp>
        <p:nvSpPr>
          <p:cNvPr id="46" name="Text Box 9"/>
          <p:cNvSpPr txBox="1">
            <a:spLocks noChangeArrowheads="1"/>
          </p:cNvSpPr>
          <p:nvPr/>
        </p:nvSpPr>
        <p:spPr bwMode="auto">
          <a:xfrm>
            <a:off x="4264092" y="4181628"/>
            <a:ext cx="1397355"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SSID: </a:t>
            </a:r>
            <a:r>
              <a:rPr lang="en-US" sz="1400" dirty="0" err="1" smtClean="0">
                <a:latin typeface="Huawei Sans" panose="020C0503030203020204" pitchFamily="34" charset="0"/>
              </a:rPr>
              <a:t>huawei</a:t>
            </a:r>
            <a:endParaRPr lang="en-US" altLang="zh-CN" sz="1400" dirty="0">
              <a:solidFill>
                <a:schemeClr val="tx1"/>
              </a:solidFill>
              <a:latin typeface="Huawei Sans" panose="020C0503030203020204" pitchFamily="34" charset="0"/>
            </a:endParaRPr>
          </a:p>
        </p:txBody>
      </p:sp>
      <p:sp>
        <p:nvSpPr>
          <p:cNvPr id="47" name="Text Box 9"/>
          <p:cNvSpPr txBox="1">
            <a:spLocks noChangeArrowheads="1"/>
          </p:cNvSpPr>
          <p:nvPr/>
        </p:nvSpPr>
        <p:spPr bwMode="auto">
          <a:xfrm>
            <a:off x="4506355" y="2992954"/>
            <a:ext cx="1516325"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BSSID:</a:t>
            </a:r>
            <a:endParaRPr lang="en-US" altLang="zh-CN" sz="1400" dirty="0" smtClean="0">
              <a:latin typeface="Huawei Sans" panose="020C0503030203020204" pitchFamily="34" charset="0"/>
            </a:endParaRPr>
          </a:p>
          <a:p>
            <a:pPr algn="ctr"/>
            <a:r>
              <a:rPr lang="en-US" sz="1400" dirty="0" smtClean="0">
                <a:latin typeface="Huawei Sans" panose="020C0503030203020204" pitchFamily="34" charset="0"/>
              </a:rPr>
              <a:t>00e0.fc45.3100</a:t>
            </a:r>
            <a:endParaRPr lang="en-US" sz="1400" dirty="0">
              <a:latin typeface="Huawei Sans" panose="020C0503030203020204" pitchFamily="34" charset="0"/>
            </a:endParaRPr>
          </a:p>
        </p:txBody>
      </p:sp>
      <p:sp>
        <p:nvSpPr>
          <p:cNvPr id="48" name="Text Box 9"/>
          <p:cNvSpPr txBox="1">
            <a:spLocks noChangeArrowheads="1"/>
          </p:cNvSpPr>
          <p:nvPr/>
        </p:nvSpPr>
        <p:spPr bwMode="auto">
          <a:xfrm>
            <a:off x="3301072" y="3357747"/>
            <a:ext cx="642915" cy="307777"/>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BSS</a:t>
            </a:r>
            <a:endParaRPr lang="en-US" altLang="zh-CN" sz="1400" b="1" dirty="0">
              <a:solidFill>
                <a:schemeClr val="tx1"/>
              </a:solidFill>
              <a:latin typeface="Huawei Sans" panose="020C0503030203020204" pitchFamily="34" charset="0"/>
            </a:endParaRPr>
          </a:p>
        </p:txBody>
      </p:sp>
      <p:sp>
        <p:nvSpPr>
          <p:cNvPr id="52" name="Text Box 9"/>
          <p:cNvSpPr txBox="1">
            <a:spLocks noChangeArrowheads="1"/>
          </p:cNvSpPr>
          <p:nvPr/>
        </p:nvSpPr>
        <p:spPr bwMode="auto">
          <a:xfrm>
            <a:off x="2951209" y="2331120"/>
            <a:ext cx="642915" cy="338554"/>
          </a:xfrm>
          <a:prstGeom prst="rect">
            <a:avLst/>
          </a:prstGeom>
          <a:noFill/>
          <a:ln w="9525">
            <a:noFill/>
            <a:miter lim="800000"/>
            <a:headEnd/>
            <a:tailEnd/>
          </a:ln>
        </p:spPr>
        <p:txBody>
          <a:bodyPr wrap="square">
            <a:spAutoFit/>
          </a:bodyPr>
          <a:lstStyle/>
          <a:p>
            <a:pPr algn="ctr"/>
            <a:r>
              <a:rPr lang="en-US" sz="1600" b="1" dirty="0" smtClean="0">
                <a:latin typeface="Huawei Sans" panose="020C0503030203020204" pitchFamily="34" charset="0"/>
              </a:rPr>
              <a:t>ESS</a:t>
            </a:r>
            <a:endParaRPr lang="en-US" altLang="zh-CN" sz="1600" b="1"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1245933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solidFill>
                  <a:schemeClr val="bg1">
                    <a:lumMod val="50000"/>
                  </a:schemeClr>
                </a:solidFill>
                <a:latin typeface="Huawei Sans" panose="020C0503030203020204" pitchFamily="34" charset="0"/>
              </a:rPr>
              <a:t>WLAN Overview</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Basic Concepts of WLAN</a:t>
            </a:r>
            <a:endParaRPr lang="en-US" altLang="zh-CN" dirty="0" smtClean="0">
              <a:solidFill>
                <a:schemeClr val="bg1">
                  <a:lumMod val="50000"/>
                </a:schemeClr>
              </a:solidFill>
              <a:latin typeface="Huawei Sans" panose="020C0503030203020204" pitchFamily="34" charset="0"/>
            </a:endParaRPr>
          </a:p>
          <a:p>
            <a:r>
              <a:rPr lang="en-US" b="1" dirty="0" smtClean="0">
                <a:latin typeface="Huawei Sans" panose="020C0503030203020204" pitchFamily="34" charset="0"/>
              </a:rPr>
              <a:t>WLAN Fundamentals</a:t>
            </a:r>
            <a:endParaRPr lang="en-US" altLang="zh-CN" b="1" dirty="0" smtClean="0">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Configuration Implementation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Next-Generation WLAN Solutions</a:t>
            </a:r>
          </a:p>
          <a:p>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3175952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WLAN Working Process Overview</a:t>
            </a:r>
            <a:endParaRPr lang="en-US" altLang="zh-CN" dirty="0"/>
          </a:p>
        </p:txBody>
      </p:sp>
      <p:sp>
        <p:nvSpPr>
          <p:cNvPr id="40" name="圆角矩形 39"/>
          <p:cNvSpPr/>
          <p:nvPr/>
        </p:nvSpPr>
        <p:spPr>
          <a:xfrm>
            <a:off x="5628573" y="1363792"/>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WLAN Working Process</a:t>
            </a:r>
            <a:endParaRPr lang="en-US" b="1" dirty="0">
              <a:solidFill>
                <a:prstClr val="white"/>
              </a:solidFill>
              <a:latin typeface="Huawei Sans" panose="020C0503030203020204" pitchFamily="34" charset="0"/>
            </a:endParaRPr>
          </a:p>
        </p:txBody>
      </p:sp>
      <p:sp>
        <p:nvSpPr>
          <p:cNvPr id="41" name="圆角矩形 40"/>
          <p:cNvSpPr/>
          <p:nvPr/>
        </p:nvSpPr>
        <p:spPr>
          <a:xfrm>
            <a:off x="5628573" y="1854619"/>
            <a:ext cx="5713930" cy="3912425"/>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en-US" altLang="zh-CN" sz="1400" dirty="0">
              <a:solidFill>
                <a:schemeClr val="tx1">
                  <a:lumMod val="75000"/>
                  <a:lumOff val="25000"/>
                </a:schemeClr>
              </a:solidFill>
              <a:latin typeface="Huawei Sans" panose="020C0503030203020204" pitchFamily="34" charset="0"/>
            </a:endParaRPr>
          </a:p>
        </p:txBody>
      </p:sp>
      <p:sp>
        <p:nvSpPr>
          <p:cNvPr id="53" name="圆角矩形 52"/>
          <p:cNvSpPr/>
          <p:nvPr/>
        </p:nvSpPr>
        <p:spPr>
          <a:xfrm>
            <a:off x="5867598" y="2531051"/>
            <a:ext cx="4568173"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Huawei Sans" panose="020C0503030203020204" pitchFamily="34" charset="0"/>
              </a:rPr>
              <a:t>An AP obtains an IP address, discovers an AC, and sets up a connection with the AC.</a:t>
            </a:r>
            <a:endParaRPr lang="en-US" altLang="zh-CN" sz="1600" dirty="0">
              <a:solidFill>
                <a:schemeClr val="tx1"/>
              </a:solidFill>
              <a:latin typeface="Huawei Sans" panose="020C0503030203020204" pitchFamily="34" charset="0"/>
            </a:endParaRPr>
          </a:p>
        </p:txBody>
      </p:sp>
      <p:sp>
        <p:nvSpPr>
          <p:cNvPr id="42" name="圆角矩形 41"/>
          <p:cNvSpPr/>
          <p:nvPr/>
        </p:nvSpPr>
        <p:spPr>
          <a:xfrm>
            <a:off x="5867598" y="2027748"/>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AP onboarding</a:t>
            </a:r>
            <a:endParaRPr lang="en-US" sz="1600" dirty="0">
              <a:solidFill>
                <a:srgbClr val="1D1D1A"/>
              </a:solidFill>
              <a:latin typeface="Huawei Sans" panose="020C0503030203020204" pitchFamily="34" charset="0"/>
            </a:endParaRPr>
          </a:p>
        </p:txBody>
      </p:sp>
      <p:sp>
        <p:nvSpPr>
          <p:cNvPr id="43" name="椭圆 42"/>
          <p:cNvSpPr>
            <a:spLocks noChangeAspect="1"/>
          </p:cNvSpPr>
          <p:nvPr/>
        </p:nvSpPr>
        <p:spPr>
          <a:xfrm>
            <a:off x="6445866" y="2107931"/>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4" name="圆角矩形 53"/>
          <p:cNvSpPr/>
          <p:nvPr/>
        </p:nvSpPr>
        <p:spPr>
          <a:xfrm>
            <a:off x="5867598" y="3435226"/>
            <a:ext cx="54681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Huawei Sans" panose="020C0503030203020204" pitchFamily="34" charset="0"/>
              </a:rPr>
              <a:t>The AC delivers WLAN service configurations to the AP.</a:t>
            </a:r>
            <a:endParaRPr lang="en-US" altLang="zh-CN" sz="1600" dirty="0">
              <a:solidFill>
                <a:schemeClr val="tx1"/>
              </a:solidFill>
              <a:latin typeface="Huawei Sans" panose="020C0503030203020204" pitchFamily="34" charset="0"/>
            </a:endParaRPr>
          </a:p>
        </p:txBody>
      </p:sp>
      <p:sp>
        <p:nvSpPr>
          <p:cNvPr id="50" name="圆角矩形 49"/>
          <p:cNvSpPr/>
          <p:nvPr/>
        </p:nvSpPr>
        <p:spPr>
          <a:xfrm>
            <a:off x="5867598" y="3039866"/>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configuration delivery</a:t>
            </a:r>
            <a:endParaRPr lang="en-US" sz="1600" dirty="0">
              <a:solidFill>
                <a:srgbClr val="1D1D1A"/>
              </a:solidFill>
              <a:latin typeface="Huawei Sans" panose="020C0503030203020204" pitchFamily="34" charset="0"/>
            </a:endParaRPr>
          </a:p>
        </p:txBody>
      </p:sp>
      <p:sp>
        <p:nvSpPr>
          <p:cNvPr id="52" name="椭圆 51"/>
          <p:cNvSpPr>
            <a:spLocks noChangeAspect="1"/>
          </p:cNvSpPr>
          <p:nvPr/>
        </p:nvSpPr>
        <p:spPr>
          <a:xfrm>
            <a:off x="6445866" y="3120049"/>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7" name="圆角矩形 56"/>
          <p:cNvSpPr/>
          <p:nvPr/>
        </p:nvSpPr>
        <p:spPr>
          <a:xfrm>
            <a:off x="5867598" y="4410159"/>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Huawei Sans" panose="020C0503030203020204" pitchFamily="34" charset="0"/>
              </a:rPr>
              <a:t>STAs find the SSID transmitted by the AP, connect to the network, and go online.</a:t>
            </a:r>
            <a:endParaRPr lang="en-US" altLang="zh-CN" sz="1600" dirty="0">
              <a:solidFill>
                <a:schemeClr val="tx1"/>
              </a:solidFill>
              <a:latin typeface="Huawei Sans" panose="020C0503030203020204" pitchFamily="34" charset="0"/>
            </a:endParaRPr>
          </a:p>
        </p:txBody>
      </p:sp>
      <p:sp>
        <p:nvSpPr>
          <p:cNvPr id="55" name="圆角矩形 54"/>
          <p:cNvSpPr/>
          <p:nvPr/>
        </p:nvSpPr>
        <p:spPr>
          <a:xfrm>
            <a:off x="5867598" y="3884171"/>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STA access</a:t>
            </a:r>
            <a:endParaRPr lang="en-US" sz="1600" dirty="0">
              <a:solidFill>
                <a:srgbClr val="1D1D1A"/>
              </a:solidFill>
              <a:latin typeface="Huawei Sans" panose="020C0503030203020204" pitchFamily="34" charset="0"/>
            </a:endParaRPr>
          </a:p>
        </p:txBody>
      </p:sp>
      <p:sp>
        <p:nvSpPr>
          <p:cNvPr id="56" name="椭圆 55"/>
          <p:cNvSpPr>
            <a:spLocks noChangeAspect="1"/>
          </p:cNvSpPr>
          <p:nvPr/>
        </p:nvSpPr>
        <p:spPr>
          <a:xfrm>
            <a:off x="6445866" y="3964354"/>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0" name="圆角矩形 59"/>
          <p:cNvSpPr/>
          <p:nvPr/>
        </p:nvSpPr>
        <p:spPr>
          <a:xfrm>
            <a:off x="5867598" y="5346989"/>
            <a:ext cx="4971004" cy="36424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Huawei Sans" panose="020C0503030203020204" pitchFamily="34" charset="0"/>
              </a:rPr>
              <a:t>The WLAN starts to forward service data.</a:t>
            </a:r>
            <a:endParaRPr lang="en-US" altLang="zh-CN" sz="1600" dirty="0">
              <a:solidFill>
                <a:schemeClr val="tx1"/>
              </a:solidFill>
              <a:latin typeface="Huawei Sans" panose="020C0503030203020204" pitchFamily="34" charset="0"/>
            </a:endParaRPr>
          </a:p>
        </p:txBody>
      </p:sp>
      <p:sp>
        <p:nvSpPr>
          <p:cNvPr id="58" name="圆角矩形 57"/>
          <p:cNvSpPr/>
          <p:nvPr/>
        </p:nvSpPr>
        <p:spPr>
          <a:xfrm>
            <a:off x="5867598" y="4951629"/>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data forwarding</a:t>
            </a:r>
            <a:endParaRPr lang="en-US" sz="1600" dirty="0">
              <a:solidFill>
                <a:srgbClr val="1D1D1A"/>
              </a:solidFill>
              <a:latin typeface="Huawei Sans" panose="020C0503030203020204" pitchFamily="34" charset="0"/>
            </a:endParaRPr>
          </a:p>
        </p:txBody>
      </p:sp>
      <p:sp>
        <p:nvSpPr>
          <p:cNvPr id="59" name="椭圆 58"/>
          <p:cNvSpPr>
            <a:spLocks noChangeAspect="1"/>
          </p:cNvSpPr>
          <p:nvPr/>
        </p:nvSpPr>
        <p:spPr>
          <a:xfrm>
            <a:off x="6445866" y="5031812"/>
            <a:ext cx="203882" cy="20388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grpSp>
        <p:nvGrpSpPr>
          <p:cNvPr id="112" name="组合 111"/>
          <p:cNvGrpSpPr/>
          <p:nvPr/>
        </p:nvGrpSpPr>
        <p:grpSpPr>
          <a:xfrm>
            <a:off x="749481" y="1363792"/>
            <a:ext cx="3753047" cy="4835052"/>
            <a:chOff x="749481" y="1363792"/>
            <a:chExt cx="3753047" cy="4835052"/>
          </a:xfrm>
        </p:grpSpPr>
        <p:grpSp>
          <p:nvGrpSpPr>
            <p:cNvPr id="113" name="组合 112"/>
            <p:cNvGrpSpPr/>
            <p:nvPr/>
          </p:nvGrpSpPr>
          <p:grpSpPr>
            <a:xfrm>
              <a:off x="749481" y="1363792"/>
              <a:ext cx="3753047" cy="4409868"/>
              <a:chOff x="749481" y="1363792"/>
              <a:chExt cx="3753047" cy="4409868"/>
            </a:xfrm>
          </p:grpSpPr>
          <p:cxnSp>
            <p:nvCxnSpPr>
              <p:cNvPr id="117" name="直接连接符 116"/>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9"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20" name="文本框 119"/>
              <p:cNvSpPr txBox="1"/>
              <p:nvPr/>
            </p:nvSpPr>
            <p:spPr>
              <a:xfrm>
                <a:off x="3969366" y="3158462"/>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121" name="Group 165"/>
              <p:cNvGrpSpPr/>
              <p:nvPr/>
            </p:nvGrpSpPr>
            <p:grpSpPr>
              <a:xfrm rot="10800000">
                <a:off x="1334982" y="4556391"/>
                <a:ext cx="2818362" cy="896978"/>
                <a:chOff x="-1233037" y="914446"/>
                <a:chExt cx="1573823" cy="778776"/>
              </a:xfrm>
            </p:grpSpPr>
            <p:cxnSp>
              <p:nvCxnSpPr>
                <p:cNvPr id="13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22"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23" name="Group 3"/>
              <p:cNvGrpSpPr/>
              <p:nvPr/>
            </p:nvGrpSpPr>
            <p:grpSpPr>
              <a:xfrm>
                <a:off x="2615463" y="5489641"/>
                <a:ext cx="261965" cy="61979"/>
                <a:chOff x="559282" y="6488261"/>
                <a:chExt cx="261965" cy="61979"/>
              </a:xfrm>
              <a:solidFill>
                <a:schemeClr val="bg1">
                  <a:lumMod val="50000"/>
                </a:schemeClr>
              </a:solidFill>
            </p:grpSpPr>
            <p:sp>
              <p:nvSpPr>
                <p:cNvPr id="135"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36"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37"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124" name="直接连接符 123"/>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5"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26"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27" name="文本框 126"/>
              <p:cNvSpPr txBox="1"/>
              <p:nvPr/>
            </p:nvSpPr>
            <p:spPr>
              <a:xfrm>
                <a:off x="749481" y="3158462"/>
                <a:ext cx="1119217" cy="276999"/>
              </a:xfrm>
              <a:prstGeom prst="rect">
                <a:avLst/>
              </a:prstGeom>
              <a:noFill/>
            </p:spPr>
            <p:txBody>
              <a:bodyPr wrap="non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pic>
            <p:nvPicPr>
              <p:cNvPr id="128"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29"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30"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ndParaRPr>
              </a:p>
            </p:txBody>
          </p:sp>
          <p:sp>
            <p:nvSpPr>
              <p:cNvPr id="131" name="文本框 130"/>
              <p:cNvSpPr txBox="1"/>
              <p:nvPr/>
            </p:nvSpPr>
            <p:spPr>
              <a:xfrm>
                <a:off x="2239467" y="1478775"/>
                <a:ext cx="973364" cy="461665"/>
              </a:xfrm>
              <a:prstGeom prst="rect">
                <a:avLst/>
              </a:prstGeom>
              <a:noFill/>
            </p:spPr>
            <p:txBody>
              <a:bodyPr wrap="square" rtlCol="0">
                <a:spAutoFit/>
              </a:bodyPr>
              <a:lstStyle/>
              <a:p>
                <a:pPr algn="ctr"/>
                <a:r>
                  <a:rPr lang="en-US" sz="1200" dirty="0" smtClean="0">
                    <a:solidFill>
                      <a:schemeClr val="bg1">
                        <a:lumMod val="50000"/>
                      </a:schemeClr>
                    </a:solidFill>
                    <a:latin typeface="Huawei Sans" panose="020C0503030203020204" pitchFamily="34" charset="0"/>
                  </a:rPr>
                  <a:t>Campus Network</a:t>
                </a:r>
                <a:endParaRPr lang="en-US" altLang="zh-CN" sz="1200" dirty="0">
                  <a:solidFill>
                    <a:schemeClr val="bg1">
                      <a:lumMod val="50000"/>
                    </a:schemeClr>
                  </a:solidFill>
                  <a:latin typeface="Huawei Sans" panose="020C0503030203020204" pitchFamily="34" charset="0"/>
                </a:endParaRPr>
              </a:p>
            </p:txBody>
          </p:sp>
          <p:sp>
            <p:nvSpPr>
              <p:cNvPr id="132" name="文本框 131"/>
              <p:cNvSpPr txBox="1"/>
              <p:nvPr/>
            </p:nvSpPr>
            <p:spPr>
              <a:xfrm>
                <a:off x="1168178" y="5065283"/>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33" name="文本框 132"/>
              <p:cNvSpPr txBox="1"/>
              <p:nvPr/>
            </p:nvSpPr>
            <p:spPr>
              <a:xfrm>
                <a:off x="4046809" y="5065283"/>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34"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14" name="图片 113"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15" name="图片 114"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16" name="图片 115"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
        <p:nvSpPr>
          <p:cNvPr id="49" name="五边形 48"/>
          <p:cNvSpPr/>
          <p:nvPr/>
        </p:nvSpPr>
        <p:spPr bwMode="auto">
          <a:xfrm>
            <a:off x="8148115" y="87153"/>
            <a:ext cx="900100" cy="283663"/>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1" name="燕尾形 50"/>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61" name="燕尾形 60"/>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62" name="燕尾形 61"/>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3602097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WLAN Working Process: Step 1</a:t>
            </a:r>
            <a:endParaRPr lang="en-US" altLang="zh-CN" dirty="0"/>
          </a:p>
        </p:txBody>
      </p:sp>
      <p:sp>
        <p:nvSpPr>
          <p:cNvPr id="40" name="圆角矩形 39"/>
          <p:cNvSpPr/>
          <p:nvPr/>
        </p:nvSpPr>
        <p:spPr>
          <a:xfrm>
            <a:off x="5628573" y="1363792"/>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WLAN Working Process</a:t>
            </a:r>
            <a:endParaRPr lang="en-US" b="1" dirty="0">
              <a:solidFill>
                <a:prstClr val="white"/>
              </a:solidFill>
              <a:latin typeface="Huawei Sans" panose="020C0503030203020204" pitchFamily="34" charset="0"/>
            </a:endParaRPr>
          </a:p>
        </p:txBody>
      </p:sp>
      <p:sp>
        <p:nvSpPr>
          <p:cNvPr id="41" name="圆角矩形 40"/>
          <p:cNvSpPr/>
          <p:nvPr/>
        </p:nvSpPr>
        <p:spPr>
          <a:xfrm>
            <a:off x="5628573" y="1854619"/>
            <a:ext cx="5713930" cy="4380104"/>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en-US" altLang="zh-CN" sz="1400" dirty="0">
              <a:solidFill>
                <a:schemeClr val="tx1">
                  <a:lumMod val="75000"/>
                  <a:lumOff val="25000"/>
                </a:schemeClr>
              </a:solidFill>
              <a:latin typeface="Huawei Sans" panose="020C0503030203020204" pitchFamily="34" charset="0"/>
            </a:endParaRPr>
          </a:p>
        </p:txBody>
      </p:sp>
      <p:sp>
        <p:nvSpPr>
          <p:cNvPr id="53" name="圆角矩形 52"/>
          <p:cNvSpPr/>
          <p:nvPr/>
        </p:nvSpPr>
        <p:spPr>
          <a:xfrm>
            <a:off x="5868941" y="2547603"/>
            <a:ext cx="5233191" cy="2176203"/>
          </a:xfrm>
          <a:prstGeom prst="roundRect">
            <a:avLst>
              <a:gd name="adj" fmla="val 0"/>
            </a:avLst>
          </a:prstGeom>
          <a:solidFill>
            <a:srgbClr val="F3FBFE"/>
          </a:soli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r>
              <a:rPr lang="en-US" sz="1400" b="1" dirty="0" smtClean="0">
                <a:solidFill>
                  <a:prstClr val="black"/>
                </a:solidFill>
                <a:latin typeface="Huawei Sans" panose="020C0503030203020204" pitchFamily="34" charset="0"/>
              </a:rPr>
              <a:t>The AC can manage and control Fit APs in a centralized manner and deliver services only after they go online.</a:t>
            </a:r>
            <a:r>
              <a:rPr lang="en-US" sz="1400" dirty="0" smtClean="0">
                <a:solidFill>
                  <a:prstClr val="black"/>
                </a:solidFill>
                <a:latin typeface="Huawei Sans" panose="020C0503030203020204" pitchFamily="34" charset="0"/>
              </a:rPr>
              <a:t> </a:t>
            </a:r>
            <a:r>
              <a:rPr lang="en-US" sz="1400" b="1" dirty="0" smtClean="0">
                <a:solidFill>
                  <a:prstClr val="black"/>
                </a:solidFill>
                <a:latin typeface="Huawei Sans" panose="020C0503030203020204" pitchFamily="34" charset="0"/>
              </a:rPr>
              <a:t>The procedure is as follows:</a:t>
            </a:r>
            <a:endParaRPr lang="en-US" altLang="zh-CN" sz="1400" b="1" dirty="0" smtClean="0">
              <a:solidFill>
                <a:prstClr val="black"/>
              </a:solidFill>
              <a:latin typeface="Huawei Sans" panose="020C0503030203020204" pitchFamily="34" charset="0"/>
            </a:endParaRPr>
          </a:p>
          <a:p>
            <a:pPr marL="261938" lvl="0" indent="-261938">
              <a:buFont typeface="+mj-lt"/>
              <a:buAutoNum type="arabicPeriod"/>
            </a:pPr>
            <a:r>
              <a:rPr lang="en-US" sz="1400" dirty="0" smtClean="0">
                <a:solidFill>
                  <a:prstClr val="black"/>
                </a:solidFill>
                <a:latin typeface="Huawei Sans" panose="020C0503030203020204" pitchFamily="34" charset="0"/>
              </a:rPr>
              <a:t>An AP obtains an IP address.</a:t>
            </a:r>
            <a:endParaRPr lang="en-US" altLang="zh-CN" sz="1400" dirty="0" smtClean="0">
              <a:solidFill>
                <a:prstClr val="black"/>
              </a:solidFill>
              <a:latin typeface="Huawei Sans" panose="020C0503030203020204" pitchFamily="34" charset="0"/>
            </a:endParaRPr>
          </a:p>
          <a:p>
            <a:pPr marL="261938" lvl="0" indent="-261938">
              <a:buFont typeface="+mj-lt"/>
              <a:buAutoNum type="arabicPeriod"/>
            </a:pPr>
            <a:r>
              <a:rPr lang="en-US" sz="1400" dirty="0" smtClean="0">
                <a:solidFill>
                  <a:prstClr val="black"/>
                </a:solidFill>
                <a:latin typeface="Huawei Sans" panose="020C0503030203020204" pitchFamily="34" charset="0"/>
              </a:rPr>
              <a:t>The AP discovers the AC and establishes a CAPWAP tunnel with it.</a:t>
            </a:r>
            <a:endParaRPr lang="en-US" altLang="zh-CN" sz="1400" dirty="0" smtClean="0">
              <a:solidFill>
                <a:prstClr val="black"/>
              </a:solidFill>
              <a:latin typeface="Huawei Sans" panose="020C0503030203020204" pitchFamily="34" charset="0"/>
            </a:endParaRPr>
          </a:p>
          <a:p>
            <a:pPr marL="261938" lvl="0" indent="-261938">
              <a:buFont typeface="+mj-lt"/>
              <a:buAutoNum type="arabicPeriod"/>
            </a:pPr>
            <a:r>
              <a:rPr lang="en-US" sz="1400" dirty="0" smtClean="0">
                <a:solidFill>
                  <a:prstClr val="black"/>
                </a:solidFill>
                <a:latin typeface="Huawei Sans" panose="020C0503030203020204" pitchFamily="34" charset="0"/>
              </a:rPr>
              <a:t>AP access control</a:t>
            </a:r>
            <a:endParaRPr lang="en-US" altLang="zh-CN" sz="1400" dirty="0" smtClean="0">
              <a:solidFill>
                <a:prstClr val="black"/>
              </a:solidFill>
              <a:latin typeface="Huawei Sans" panose="020C0503030203020204" pitchFamily="34" charset="0"/>
            </a:endParaRPr>
          </a:p>
          <a:p>
            <a:pPr marL="261938" lvl="0" indent="-261938">
              <a:buFont typeface="+mj-lt"/>
              <a:buAutoNum type="arabicPeriod"/>
            </a:pPr>
            <a:r>
              <a:rPr lang="en-US" sz="1400" dirty="0" smtClean="0">
                <a:solidFill>
                  <a:prstClr val="black"/>
                </a:solidFill>
                <a:latin typeface="Huawei Sans" panose="020C0503030203020204" pitchFamily="34" charset="0"/>
              </a:rPr>
              <a:t>AP upgrade</a:t>
            </a:r>
            <a:endParaRPr lang="en-US" altLang="zh-CN" sz="1400" dirty="0" smtClean="0">
              <a:solidFill>
                <a:prstClr val="black"/>
              </a:solidFill>
              <a:latin typeface="Huawei Sans" panose="020C0503030203020204" pitchFamily="34" charset="0"/>
            </a:endParaRPr>
          </a:p>
          <a:p>
            <a:pPr marL="261938" lvl="0" indent="-261938">
              <a:buFont typeface="+mj-lt"/>
              <a:buAutoNum type="arabicPeriod"/>
            </a:pPr>
            <a:r>
              <a:rPr lang="en-US" sz="1400" dirty="0" smtClean="0">
                <a:solidFill>
                  <a:prstClr val="black"/>
                </a:solidFill>
                <a:latin typeface="Huawei Sans" panose="020C0503030203020204" pitchFamily="34" charset="0"/>
              </a:rPr>
              <a:t>CAPWAP tunnel maintenance</a:t>
            </a:r>
            <a:endParaRPr lang="en-US" altLang="zh-CN" sz="1400" dirty="0">
              <a:solidFill>
                <a:prstClr val="black"/>
              </a:solidFill>
              <a:latin typeface="Huawei Sans" panose="020C0503030203020204" pitchFamily="34" charset="0"/>
            </a:endParaRPr>
          </a:p>
        </p:txBody>
      </p:sp>
      <p:sp>
        <p:nvSpPr>
          <p:cNvPr id="42" name="圆角矩形 41"/>
          <p:cNvSpPr/>
          <p:nvPr/>
        </p:nvSpPr>
        <p:spPr>
          <a:xfrm>
            <a:off x="5868941" y="2056776"/>
            <a:ext cx="5233192" cy="364249"/>
          </a:xfrm>
          <a:prstGeom prst="round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AP onboarding</a:t>
            </a:r>
            <a:endParaRPr lang="en-US" sz="1600" dirty="0">
              <a:solidFill>
                <a:srgbClr val="1D1D1A"/>
              </a:solidFill>
              <a:latin typeface="Huawei Sans" panose="020C0503030203020204" pitchFamily="34" charset="0"/>
            </a:endParaRPr>
          </a:p>
        </p:txBody>
      </p:sp>
      <p:sp>
        <p:nvSpPr>
          <p:cNvPr id="43" name="椭圆 42"/>
          <p:cNvSpPr>
            <a:spLocks noChangeAspect="1"/>
          </p:cNvSpPr>
          <p:nvPr/>
        </p:nvSpPr>
        <p:spPr>
          <a:xfrm>
            <a:off x="6445866" y="211290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0" name="圆角矩形 49"/>
          <p:cNvSpPr/>
          <p:nvPr/>
        </p:nvSpPr>
        <p:spPr>
          <a:xfrm>
            <a:off x="5868941" y="4869303"/>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configuration delivery</a:t>
            </a:r>
            <a:endParaRPr lang="en-US" sz="1600" dirty="0">
              <a:solidFill>
                <a:srgbClr val="1D1D1A"/>
              </a:solidFill>
              <a:latin typeface="Huawei Sans" panose="020C0503030203020204" pitchFamily="34" charset="0"/>
            </a:endParaRPr>
          </a:p>
        </p:txBody>
      </p:sp>
      <p:sp>
        <p:nvSpPr>
          <p:cNvPr id="52" name="椭圆 51"/>
          <p:cNvSpPr>
            <a:spLocks noChangeAspect="1"/>
          </p:cNvSpPr>
          <p:nvPr/>
        </p:nvSpPr>
        <p:spPr>
          <a:xfrm>
            <a:off x="6445866" y="4943427"/>
            <a:ext cx="216000" cy="216000"/>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rgbClr val="00B0F0"/>
                </a:solidFill>
                <a:latin typeface="Huawei Sans" panose="020C0503030203020204" pitchFamily="34" charset="0"/>
              </a:rPr>
              <a:t>2</a:t>
            </a:r>
            <a:endParaRPr lang="en-US" altLang="zh-CN" sz="1400" kern="0" dirty="0">
              <a:solidFill>
                <a:srgbClr val="00B0F0"/>
              </a:solidFill>
              <a:latin typeface="Huawei Sans" panose="020C0503030203020204" pitchFamily="34" charset="0"/>
              <a:ea typeface="方正兰亭黑简体" panose="02000000000000000000" pitchFamily="2" charset="-122"/>
            </a:endParaRPr>
          </a:p>
        </p:txBody>
      </p:sp>
      <p:sp>
        <p:nvSpPr>
          <p:cNvPr id="55" name="圆角矩形 54"/>
          <p:cNvSpPr/>
          <p:nvPr/>
        </p:nvSpPr>
        <p:spPr>
          <a:xfrm>
            <a:off x="5868941" y="5287758"/>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STA access</a:t>
            </a:r>
            <a:endParaRPr lang="en-US" sz="1600" dirty="0">
              <a:solidFill>
                <a:srgbClr val="1D1D1A"/>
              </a:solidFill>
              <a:latin typeface="Huawei Sans" panose="020C0503030203020204" pitchFamily="34" charset="0"/>
            </a:endParaRPr>
          </a:p>
        </p:txBody>
      </p:sp>
      <p:sp>
        <p:nvSpPr>
          <p:cNvPr id="56" name="椭圆 55"/>
          <p:cNvSpPr>
            <a:spLocks noChangeAspect="1"/>
          </p:cNvSpPr>
          <p:nvPr/>
        </p:nvSpPr>
        <p:spPr>
          <a:xfrm>
            <a:off x="6445866" y="5361882"/>
            <a:ext cx="216000" cy="216000"/>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rgbClr val="00B0F0"/>
                </a:solidFill>
                <a:latin typeface="Huawei Sans" panose="020C0503030203020204" pitchFamily="34" charset="0"/>
              </a:rPr>
              <a:t>3</a:t>
            </a:r>
            <a:endParaRPr lang="en-US" altLang="zh-CN" sz="1400" kern="0" dirty="0">
              <a:solidFill>
                <a:srgbClr val="00B0F0"/>
              </a:solidFill>
              <a:latin typeface="Huawei Sans" panose="020C0503030203020204" pitchFamily="34" charset="0"/>
              <a:ea typeface="方正兰亭黑简体" panose="02000000000000000000" pitchFamily="2" charset="-122"/>
            </a:endParaRPr>
          </a:p>
        </p:txBody>
      </p:sp>
      <p:sp>
        <p:nvSpPr>
          <p:cNvPr id="58" name="圆角矩形 57"/>
          <p:cNvSpPr/>
          <p:nvPr/>
        </p:nvSpPr>
        <p:spPr>
          <a:xfrm>
            <a:off x="5868941" y="5706214"/>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data forwarding</a:t>
            </a:r>
            <a:endParaRPr lang="en-US" sz="1600" dirty="0">
              <a:solidFill>
                <a:srgbClr val="1D1D1A"/>
              </a:solidFill>
              <a:latin typeface="Huawei Sans" panose="020C0503030203020204" pitchFamily="34" charset="0"/>
            </a:endParaRPr>
          </a:p>
        </p:txBody>
      </p:sp>
      <p:sp>
        <p:nvSpPr>
          <p:cNvPr id="59" name="椭圆 58"/>
          <p:cNvSpPr>
            <a:spLocks noChangeAspect="1"/>
          </p:cNvSpPr>
          <p:nvPr/>
        </p:nvSpPr>
        <p:spPr>
          <a:xfrm>
            <a:off x="6445866" y="5780338"/>
            <a:ext cx="216000" cy="216000"/>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rgbClr val="00B0F0"/>
                </a:solidFill>
                <a:latin typeface="Huawei Sans" panose="020C0503030203020204" pitchFamily="34" charset="0"/>
              </a:rPr>
              <a:t>4</a:t>
            </a:r>
            <a:endParaRPr lang="en-US" altLang="zh-CN" sz="1400" kern="0" dirty="0">
              <a:solidFill>
                <a:srgbClr val="00B0F0"/>
              </a:solidFill>
              <a:latin typeface="Huawei Sans" panose="020C0503030203020204" pitchFamily="34" charset="0"/>
              <a:ea typeface="方正兰亭黑简体" panose="02000000000000000000" pitchFamily="2" charset="-122"/>
            </a:endParaRPr>
          </a:p>
        </p:txBody>
      </p:sp>
      <p:sp>
        <p:nvSpPr>
          <p:cNvPr id="49" name="五边形 48"/>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51" name="燕尾形 50"/>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4" name="燕尾形 53"/>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7" name="燕尾形 56"/>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grpSp>
        <p:nvGrpSpPr>
          <p:cNvPr id="47" name="组合 46"/>
          <p:cNvGrpSpPr/>
          <p:nvPr/>
        </p:nvGrpSpPr>
        <p:grpSpPr>
          <a:xfrm>
            <a:off x="749481" y="1363792"/>
            <a:ext cx="3753047" cy="4835052"/>
            <a:chOff x="749481" y="1363792"/>
            <a:chExt cx="3753047" cy="4835052"/>
          </a:xfrm>
        </p:grpSpPr>
        <p:grpSp>
          <p:nvGrpSpPr>
            <p:cNvPr id="48" name="组合 47"/>
            <p:cNvGrpSpPr/>
            <p:nvPr/>
          </p:nvGrpSpPr>
          <p:grpSpPr>
            <a:xfrm>
              <a:off x="749481" y="1363792"/>
              <a:ext cx="3753047" cy="4409868"/>
              <a:chOff x="749481" y="1363792"/>
              <a:chExt cx="3753047" cy="4409868"/>
            </a:xfrm>
          </p:grpSpPr>
          <p:cxnSp>
            <p:nvCxnSpPr>
              <p:cNvPr id="63" name="直接连接符 62"/>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5"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66" name="文本框 65"/>
              <p:cNvSpPr txBox="1"/>
              <p:nvPr/>
            </p:nvSpPr>
            <p:spPr>
              <a:xfrm>
                <a:off x="3969366" y="3158462"/>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67" name="Group 165"/>
              <p:cNvGrpSpPr/>
              <p:nvPr/>
            </p:nvGrpSpPr>
            <p:grpSpPr>
              <a:xfrm rot="10800000">
                <a:off x="1334982" y="4556391"/>
                <a:ext cx="2818362" cy="896978"/>
                <a:chOff x="-1233037" y="914446"/>
                <a:chExt cx="1573823" cy="778776"/>
              </a:xfrm>
            </p:grpSpPr>
            <p:cxnSp>
              <p:nvCxnSpPr>
                <p:cNvPr id="84"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8"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69" name="Group 3"/>
              <p:cNvGrpSpPr/>
              <p:nvPr/>
            </p:nvGrpSpPr>
            <p:grpSpPr>
              <a:xfrm>
                <a:off x="2615463" y="5489641"/>
                <a:ext cx="261965" cy="61979"/>
                <a:chOff x="559282" y="6488261"/>
                <a:chExt cx="261965" cy="61979"/>
              </a:xfrm>
              <a:solidFill>
                <a:schemeClr val="bg1">
                  <a:lumMod val="50000"/>
                </a:schemeClr>
              </a:solidFill>
            </p:grpSpPr>
            <p:sp>
              <p:nvSpPr>
                <p:cNvPr id="81"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82"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83"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70" name="直接连接符 69"/>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72"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73" name="文本框 72"/>
              <p:cNvSpPr txBox="1"/>
              <p:nvPr/>
            </p:nvSpPr>
            <p:spPr>
              <a:xfrm>
                <a:off x="749481" y="3158462"/>
                <a:ext cx="1119217" cy="276999"/>
              </a:xfrm>
              <a:prstGeom prst="rect">
                <a:avLst/>
              </a:prstGeom>
              <a:noFill/>
            </p:spPr>
            <p:txBody>
              <a:bodyPr wrap="non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pic>
            <p:nvPicPr>
              <p:cNvPr id="74"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75"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76"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ndParaRPr>
              </a:p>
            </p:txBody>
          </p:sp>
          <p:sp>
            <p:nvSpPr>
              <p:cNvPr id="77" name="文本框 76"/>
              <p:cNvSpPr txBox="1"/>
              <p:nvPr/>
            </p:nvSpPr>
            <p:spPr>
              <a:xfrm>
                <a:off x="2239467" y="1478775"/>
                <a:ext cx="973364" cy="461665"/>
              </a:xfrm>
              <a:prstGeom prst="rect">
                <a:avLst/>
              </a:prstGeom>
              <a:noFill/>
            </p:spPr>
            <p:txBody>
              <a:bodyPr wrap="square" rtlCol="0">
                <a:spAutoFit/>
              </a:bodyPr>
              <a:lstStyle/>
              <a:p>
                <a:pPr algn="ctr"/>
                <a:r>
                  <a:rPr lang="en-US" sz="1200" dirty="0" smtClean="0">
                    <a:solidFill>
                      <a:schemeClr val="bg1">
                        <a:lumMod val="50000"/>
                      </a:schemeClr>
                    </a:solidFill>
                    <a:latin typeface="Huawei Sans" panose="020C0503030203020204" pitchFamily="34" charset="0"/>
                  </a:rPr>
                  <a:t>Campus Network</a:t>
                </a:r>
                <a:endParaRPr lang="en-US" altLang="zh-CN" sz="1200" dirty="0">
                  <a:solidFill>
                    <a:schemeClr val="bg1">
                      <a:lumMod val="50000"/>
                    </a:schemeClr>
                  </a:solidFill>
                  <a:latin typeface="Huawei Sans" panose="020C0503030203020204" pitchFamily="34" charset="0"/>
                </a:endParaRPr>
              </a:p>
            </p:txBody>
          </p:sp>
          <p:sp>
            <p:nvSpPr>
              <p:cNvPr id="78" name="文本框 77"/>
              <p:cNvSpPr txBox="1"/>
              <p:nvPr/>
            </p:nvSpPr>
            <p:spPr>
              <a:xfrm>
                <a:off x="1168178" y="5065283"/>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79" name="文本框 78"/>
              <p:cNvSpPr txBox="1"/>
              <p:nvPr/>
            </p:nvSpPr>
            <p:spPr>
              <a:xfrm>
                <a:off x="4046809" y="5065283"/>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80"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60" name="图片 59"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61" name="图片 60"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62" name="图片 61"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1884799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782889" y="1242453"/>
            <a:ext cx="8975164" cy="4680000"/>
          </a:xfrm>
        </p:spPr>
        <p:txBody>
          <a:bodyPr/>
          <a:lstStyle/>
          <a:p>
            <a:r>
              <a:rPr lang="en-US" sz="2000" dirty="0" smtClean="0"/>
              <a:t>An AP can communicate with an AC only after obtaining an IP address.</a:t>
            </a:r>
          </a:p>
          <a:p>
            <a:endParaRPr lang="en-US" altLang="zh-CN" sz="2000" dirty="0"/>
          </a:p>
        </p:txBody>
      </p:sp>
      <p:sp>
        <p:nvSpPr>
          <p:cNvPr id="2" name="标题 1"/>
          <p:cNvSpPr>
            <a:spLocks noGrp="1"/>
          </p:cNvSpPr>
          <p:nvPr>
            <p:ph type="title"/>
          </p:nvPr>
        </p:nvSpPr>
        <p:spPr/>
        <p:txBody>
          <a:bodyPr/>
          <a:lstStyle/>
          <a:p>
            <a:r>
              <a:rPr lang="en-US" smtClean="0"/>
              <a:t>APs Obtain IP Addresses</a:t>
            </a:r>
            <a:endParaRPr lang="en-US" dirty="0"/>
          </a:p>
        </p:txBody>
      </p:sp>
      <p:sp>
        <p:nvSpPr>
          <p:cNvPr id="51" name="圆角矩形 75"/>
          <p:cNvSpPr/>
          <p:nvPr/>
        </p:nvSpPr>
        <p:spPr>
          <a:xfrm>
            <a:off x="3225431" y="1997444"/>
            <a:ext cx="757065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IP Address Allocation</a:t>
            </a:r>
            <a:endParaRPr lang="en-US" b="1" dirty="0">
              <a:solidFill>
                <a:prstClr val="white"/>
              </a:solidFill>
              <a:latin typeface="Huawei Sans" panose="020C0503030203020204" pitchFamily="34" charset="0"/>
            </a:endParaRPr>
          </a:p>
        </p:txBody>
      </p:sp>
      <p:sp>
        <p:nvSpPr>
          <p:cNvPr id="52" name="圆角矩形 75"/>
          <p:cNvSpPr/>
          <p:nvPr/>
        </p:nvSpPr>
        <p:spPr>
          <a:xfrm>
            <a:off x="3224018" y="2458192"/>
            <a:ext cx="7570651" cy="2709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spcAft>
                <a:spcPts val="300"/>
              </a:spcAft>
              <a:buFont typeface="Arial" panose="020B0604020202020204" pitchFamily="34" charset="0"/>
              <a:buChar char="•"/>
            </a:pPr>
            <a:r>
              <a:rPr lang="en-US" sz="1600" dirty="0" smtClean="0">
                <a:solidFill>
                  <a:srgbClr val="EC7061"/>
                </a:solidFill>
                <a:latin typeface="Huawei Sans" panose="020C0503030203020204" pitchFamily="34" charset="0"/>
              </a:rPr>
              <a:t>An AP can obtain an IP address</a:t>
            </a:r>
            <a:r>
              <a:rPr lang="en-US" sz="1600" dirty="0" smtClean="0">
                <a:solidFill>
                  <a:schemeClr val="tx1"/>
                </a:solidFill>
                <a:latin typeface="Huawei Sans" panose="020C0503030203020204" pitchFamily="34" charset="0"/>
              </a:rPr>
              <a:t> in either of the following modes:</a:t>
            </a:r>
          </a:p>
          <a:p>
            <a:pPr marL="360000" lvl="1" indent="-180000">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Static mode: A user logs in to the AP and configures its IP address.</a:t>
            </a:r>
          </a:p>
          <a:p>
            <a:pPr marL="360000" lvl="1" indent="-180000">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DHCP mode: The AP serves as a DHCP client and requests an IP address from a DHCP server.</a:t>
            </a:r>
            <a:endParaRPr lang="en-US" altLang="zh-CN" sz="1600" dirty="0" smtClean="0">
              <a:solidFill>
                <a:prstClr val="black"/>
              </a:solidFill>
              <a:latin typeface="Huawei Sans" panose="020C0503030203020204" pitchFamily="34" charset="0"/>
            </a:endParaRPr>
          </a:p>
          <a:p>
            <a:pPr marL="177800" lvl="1" indent="-177800">
              <a:spcAft>
                <a:spcPts val="300"/>
              </a:spcAft>
              <a:buFont typeface="Arial" panose="020B0604020202020204" pitchFamily="34" charset="0"/>
              <a:buChar char="•"/>
            </a:pPr>
            <a:r>
              <a:rPr lang="en-US" sz="1600" dirty="0" smtClean="0">
                <a:solidFill>
                  <a:schemeClr val="tx1"/>
                </a:solidFill>
                <a:latin typeface="Huawei Sans" panose="020C0503030203020204" pitchFamily="34" charset="0"/>
              </a:rPr>
              <a:t>Typical solutions:</a:t>
            </a:r>
          </a:p>
          <a:p>
            <a:pPr marL="360000" lvl="1" indent="-180000">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Deploy a dedicated DHCP server to assign IP addresses to APs.</a:t>
            </a:r>
          </a:p>
          <a:p>
            <a:pPr marL="360000" lvl="1" indent="-180000">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Configure the AC to assign IP addresses to APs.</a:t>
            </a:r>
          </a:p>
          <a:p>
            <a:pPr marL="360000" lvl="1" indent="-180000">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Use a device on the network, such as a core switch, to assign IP addresses to APs.</a:t>
            </a:r>
          </a:p>
        </p:txBody>
      </p:sp>
      <p:sp>
        <p:nvSpPr>
          <p:cNvPr id="31" name="五边形 30"/>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32" name="燕尾形 31"/>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33" name="燕尾形 32"/>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34" name="燕尾形 33"/>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80" name="isḻïḑe">
            <a:extLst>
              <a:ext uri="{FF2B5EF4-FFF2-40B4-BE49-F238E27FC236}">
                <a16:creationId xmlns="" xmlns:a16="http://schemas.microsoft.com/office/drawing/2014/main" id="{24CBC826-002E-4B71-8291-B729E4BED0E3}"/>
              </a:ext>
            </a:extLst>
          </p:cNvPr>
          <p:cNvSpPr txBox="1"/>
          <p:nvPr/>
        </p:nvSpPr>
        <p:spPr bwMode="auto">
          <a:xfrm>
            <a:off x="835785" y="1722141"/>
            <a:ext cx="172224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IP address allocation</a:t>
            </a:r>
            <a:endParaRPr lang="en-US" altLang="zh-CN" sz="1200" dirty="0">
              <a:latin typeface="Huawei Sans" panose="020C0503030203020204" pitchFamily="34" charset="0"/>
            </a:endParaRPr>
          </a:p>
        </p:txBody>
      </p:sp>
      <p:sp>
        <p:nvSpPr>
          <p:cNvPr id="81" name="ïšļïďe">
            <a:extLst>
              <a:ext uri="{FF2B5EF4-FFF2-40B4-BE49-F238E27FC236}">
                <a16:creationId xmlns="" xmlns:a16="http://schemas.microsoft.com/office/drawing/2014/main" id="{FB41FAD4-0BA5-4580-B72E-A6BFF22F8784}"/>
              </a:ext>
            </a:extLst>
          </p:cNvPr>
          <p:cNvSpPr txBox="1"/>
          <p:nvPr/>
        </p:nvSpPr>
        <p:spPr bwMode="ltGray">
          <a:xfrm>
            <a:off x="835785" y="2584713"/>
            <a:ext cx="1658124"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CAPWAP</a:t>
            </a:r>
          </a:p>
          <a:p>
            <a:pPr algn="l"/>
            <a:r>
              <a:rPr lang="en-US" sz="1200" dirty="0" smtClean="0">
                <a:latin typeface="Huawei Sans" panose="020C0503030203020204" pitchFamily="34" charset="0"/>
              </a:rPr>
              <a:t>tunnel establishment</a:t>
            </a:r>
            <a:endParaRPr lang="en-US" altLang="zh-CN" sz="1200" dirty="0">
              <a:latin typeface="Huawei Sans" panose="020C0503030203020204" pitchFamily="34" charset="0"/>
            </a:endParaRPr>
          </a:p>
        </p:txBody>
      </p:sp>
      <p:sp>
        <p:nvSpPr>
          <p:cNvPr id="82"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access control</a:t>
            </a:r>
            <a:endParaRPr lang="en-US" altLang="zh-CN" sz="1200" dirty="0">
              <a:solidFill>
                <a:schemeClr val="bg1">
                  <a:lumMod val="65000"/>
                </a:schemeClr>
              </a:solidFill>
              <a:latin typeface="Huawei Sans" panose="020C0503030203020204" pitchFamily="34" charset="0"/>
            </a:endParaRPr>
          </a:p>
        </p:txBody>
      </p:sp>
      <p:sp>
        <p:nvSpPr>
          <p:cNvPr id="83"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84"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85" name="直接连接符 84">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bwMode="ltGray">
          <a:xfrm>
            <a:off x="485526" y="3590251"/>
            <a:ext cx="360000" cy="360000"/>
            <a:chOff x="4939189" y="1253075"/>
            <a:chExt cx="532084" cy="532082"/>
          </a:xfrm>
        </p:grpSpPr>
        <p:sp>
          <p:nvSpPr>
            <p:cNvPr id="87"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88"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89" name="组合 88"/>
          <p:cNvGrpSpPr/>
          <p:nvPr/>
        </p:nvGrpSpPr>
        <p:grpSpPr bwMode="ltGray">
          <a:xfrm>
            <a:off x="485526" y="4545801"/>
            <a:ext cx="360000" cy="360000"/>
            <a:chOff x="6792271" y="1253075"/>
            <a:chExt cx="532084" cy="532082"/>
          </a:xfrm>
        </p:grpSpPr>
        <p:sp>
          <p:nvSpPr>
            <p:cNvPr id="90"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91"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92" name="组合 91"/>
          <p:cNvGrpSpPr/>
          <p:nvPr/>
        </p:nvGrpSpPr>
        <p:grpSpPr bwMode="ltGray">
          <a:xfrm>
            <a:off x="485526" y="5501349"/>
            <a:ext cx="360000" cy="360000"/>
            <a:chOff x="8645353" y="1253075"/>
            <a:chExt cx="532084" cy="532082"/>
          </a:xfrm>
        </p:grpSpPr>
        <p:sp>
          <p:nvSpPr>
            <p:cNvPr id="93"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94"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95" name="组合 94"/>
          <p:cNvGrpSpPr/>
          <p:nvPr/>
        </p:nvGrpSpPr>
        <p:grpSpPr bwMode="blackGray">
          <a:xfrm>
            <a:off x="485526" y="1679151"/>
            <a:ext cx="360000" cy="360000"/>
            <a:chOff x="1233025" y="1253075"/>
            <a:chExt cx="532084" cy="532082"/>
          </a:xfrm>
        </p:grpSpPr>
        <p:sp>
          <p:nvSpPr>
            <p:cNvPr id="96" name="íṩlíḓê">
              <a:extLst>
                <a:ext uri="{FF2B5EF4-FFF2-40B4-BE49-F238E27FC236}">
                  <a16:creationId xmlns="" xmlns:a16="http://schemas.microsoft.com/office/drawing/2014/main"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97"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98" name="组合 97"/>
          <p:cNvGrpSpPr/>
          <p:nvPr/>
        </p:nvGrpSpPr>
        <p:grpSpPr bwMode="ltGray">
          <a:xfrm>
            <a:off x="485526" y="2634701"/>
            <a:ext cx="360000" cy="360000"/>
            <a:chOff x="3086107" y="1253075"/>
            <a:chExt cx="532084" cy="532082"/>
          </a:xfrm>
        </p:grpSpPr>
        <p:sp>
          <p:nvSpPr>
            <p:cNvPr id="99"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00"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506866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Wired LANs are expensive and lack mobility. The increasing demand for po</a:t>
            </a:r>
            <a:r>
              <a:rPr lang="en-US" altLang="zh-CN" dirty="0" smtClean="0"/>
              <a:t>rta</a:t>
            </a:r>
            <a:r>
              <a:rPr lang="en-US" dirty="0" smtClean="0"/>
              <a:t>bility and mobility requires </a:t>
            </a:r>
            <a:r>
              <a:rPr lang="en-US" altLang="zh-CN" dirty="0" smtClean="0"/>
              <a:t>wireless local area network (</a:t>
            </a:r>
            <a:r>
              <a:rPr lang="en-US" dirty="0" smtClean="0"/>
              <a:t>WLAN) technologies.</a:t>
            </a:r>
            <a:endParaRPr lang="en-US" altLang="zh-CN" dirty="0" smtClean="0"/>
          </a:p>
          <a:p>
            <a:r>
              <a:rPr lang="en-US" dirty="0" smtClean="0"/>
              <a:t>WLAN is now the most cost-efficient and convenient network access mode.</a:t>
            </a:r>
            <a:endParaRPr lang="en-US" altLang="zh-CN" dirty="0" smtClean="0"/>
          </a:p>
          <a:p>
            <a:r>
              <a:rPr lang="en-US" dirty="0" smtClean="0"/>
              <a:t>This course introduces the development of WLAN in different phases, concepts related to WLAN technologies, implementation and basic configurations of common WLAN networking architectures, and WLAN development trends.</a:t>
            </a:r>
            <a:endParaRPr lang="en-US" altLang="zh-CN" dirty="0"/>
          </a:p>
        </p:txBody>
      </p:sp>
    </p:spTree>
    <p:extLst>
      <p:ext uri="{BB962C8B-B14F-4D97-AF65-F5344CB8AC3E}">
        <p14:creationId xmlns:p14="http://schemas.microsoft.com/office/powerpoint/2010/main" val="3218627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DHCP IP Address Allocation</a:t>
            </a:r>
            <a:endParaRPr lang="en-US" dirty="0"/>
          </a:p>
        </p:txBody>
      </p:sp>
      <p:grpSp>
        <p:nvGrpSpPr>
          <p:cNvPr id="3" name="组合 2"/>
          <p:cNvGrpSpPr/>
          <p:nvPr/>
        </p:nvGrpSpPr>
        <p:grpSpPr>
          <a:xfrm>
            <a:off x="2296840" y="2008595"/>
            <a:ext cx="3511878" cy="3369696"/>
            <a:chOff x="2296840" y="2008595"/>
            <a:chExt cx="3511878" cy="3369696"/>
          </a:xfrm>
        </p:grpSpPr>
        <p:cxnSp>
          <p:nvCxnSpPr>
            <p:cNvPr id="51" name="直接连接符 50"/>
            <p:cNvCxnSpPr/>
            <p:nvPr/>
          </p:nvCxnSpPr>
          <p:spPr>
            <a:xfrm flipH="1">
              <a:off x="4379137" y="3302008"/>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149633" y="2263825"/>
              <a:ext cx="0" cy="1990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图片 102" descr="AC-蓝.png"/>
            <p:cNvPicPr>
              <a:picLocks noChangeAspect="1"/>
            </p:cNvPicPr>
            <p:nvPr/>
          </p:nvPicPr>
          <p:blipFill>
            <a:blip r:embed="rId3" cstate="print"/>
            <a:stretch>
              <a:fillRect/>
            </a:stretch>
          </p:blipFill>
          <p:spPr>
            <a:xfrm>
              <a:off x="5362437" y="3119439"/>
              <a:ext cx="446281" cy="365139"/>
            </a:xfrm>
            <a:prstGeom prst="rect">
              <a:avLst/>
            </a:prstGeom>
          </p:spPr>
        </p:pic>
        <p:pic>
          <p:nvPicPr>
            <p:cNvPr id="57" name="图片 86" descr="核心交换机.png"/>
            <p:cNvPicPr>
              <a:picLocks noChangeAspect="1"/>
            </p:cNvPicPr>
            <p:nvPr/>
          </p:nvPicPr>
          <p:blipFill>
            <a:blip r:embed="rId4" cstate="print"/>
            <a:stretch>
              <a:fillRect/>
            </a:stretch>
          </p:blipFill>
          <p:spPr>
            <a:xfrm>
              <a:off x="3926493" y="3119439"/>
              <a:ext cx="446281" cy="365139"/>
            </a:xfrm>
            <a:prstGeom prst="rect">
              <a:avLst/>
            </a:prstGeom>
          </p:spPr>
        </p:pic>
        <p:sp>
          <p:nvSpPr>
            <p:cNvPr id="60" name="文本框 59"/>
            <p:cNvSpPr txBox="1"/>
            <p:nvPr/>
          </p:nvSpPr>
          <p:spPr>
            <a:xfrm>
              <a:off x="5312105" y="2864465"/>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61" name="Group 165"/>
            <p:cNvGrpSpPr/>
            <p:nvPr/>
          </p:nvGrpSpPr>
          <p:grpSpPr>
            <a:xfrm rot="10800000">
              <a:off x="2743175" y="4261076"/>
              <a:ext cx="2818362" cy="896978"/>
              <a:chOff x="-1233037" y="914446"/>
              <a:chExt cx="1573823" cy="778776"/>
            </a:xfrm>
          </p:grpSpPr>
          <p:cxnSp>
            <p:nvCxnSpPr>
              <p:cNvPr id="63"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6" name="图片 105" descr="AP.png"/>
            <p:cNvPicPr>
              <a:picLocks noChangeAspect="1"/>
            </p:cNvPicPr>
            <p:nvPr/>
          </p:nvPicPr>
          <p:blipFill>
            <a:blip r:embed="rId5" cstate="print"/>
            <a:stretch>
              <a:fillRect/>
            </a:stretch>
          </p:blipFill>
          <p:spPr>
            <a:xfrm>
              <a:off x="2504091" y="5046346"/>
              <a:ext cx="405710" cy="331945"/>
            </a:xfrm>
            <a:prstGeom prst="rect">
              <a:avLst/>
            </a:prstGeom>
          </p:spPr>
        </p:pic>
        <p:pic>
          <p:nvPicPr>
            <p:cNvPr id="69" name="图片 76" descr="接入交换机.png"/>
            <p:cNvPicPr>
              <a:picLocks noChangeAspect="1"/>
            </p:cNvPicPr>
            <p:nvPr/>
          </p:nvPicPr>
          <p:blipFill>
            <a:blip r:embed="rId6" cstate="print"/>
            <a:stretch>
              <a:fillRect/>
            </a:stretch>
          </p:blipFill>
          <p:spPr>
            <a:xfrm>
              <a:off x="3926493" y="4063352"/>
              <a:ext cx="446281" cy="365139"/>
            </a:xfrm>
            <a:prstGeom prst="rect">
              <a:avLst/>
            </a:prstGeom>
          </p:spPr>
        </p:pic>
        <p:pic>
          <p:nvPicPr>
            <p:cNvPr id="70" name="图片 105" descr="AP.png"/>
            <p:cNvPicPr>
              <a:picLocks noChangeAspect="1"/>
            </p:cNvPicPr>
            <p:nvPr/>
          </p:nvPicPr>
          <p:blipFill>
            <a:blip r:embed="rId5" cstate="print"/>
            <a:stretch>
              <a:fillRect/>
            </a:stretch>
          </p:blipFill>
          <p:spPr>
            <a:xfrm>
              <a:off x="5382722" y="5046346"/>
              <a:ext cx="405710" cy="331945"/>
            </a:xfrm>
            <a:prstGeom prst="rect">
              <a:avLst/>
            </a:prstGeom>
          </p:spPr>
        </p:pic>
        <p:grpSp>
          <p:nvGrpSpPr>
            <p:cNvPr id="71" name="Group 3"/>
            <p:cNvGrpSpPr/>
            <p:nvPr/>
          </p:nvGrpSpPr>
          <p:grpSpPr>
            <a:xfrm>
              <a:off x="4023656" y="5194326"/>
              <a:ext cx="261965" cy="61979"/>
              <a:chOff x="559282" y="6488261"/>
              <a:chExt cx="261965" cy="61979"/>
            </a:xfrm>
            <a:solidFill>
              <a:schemeClr val="bg1">
                <a:lumMod val="50000"/>
              </a:schemeClr>
            </a:solidFill>
          </p:grpSpPr>
          <p:sp>
            <p:nvSpPr>
              <p:cNvPr id="72"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ndParaRPr>
              </a:p>
            </p:txBody>
          </p:sp>
          <p:sp>
            <p:nvSpPr>
              <p:cNvPr id="73"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ndParaRPr>
              </a:p>
            </p:txBody>
          </p:sp>
          <p:sp>
            <p:nvSpPr>
              <p:cNvPr id="74"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ndParaRPr>
              </a:p>
            </p:txBody>
          </p:sp>
        </p:grpSp>
        <p:cxnSp>
          <p:nvCxnSpPr>
            <p:cNvPr id="75" name="直接连接符 74"/>
            <p:cNvCxnSpPr/>
            <p:nvPr/>
          </p:nvCxnSpPr>
          <p:spPr>
            <a:xfrm flipH="1">
              <a:off x="2743174" y="3302008"/>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6" name="图片 72" descr="交换机.png"/>
            <p:cNvPicPr>
              <a:picLocks noChangeAspect="1"/>
            </p:cNvPicPr>
            <p:nvPr/>
          </p:nvPicPr>
          <p:blipFill>
            <a:blip r:embed="rId7" cstate="print"/>
            <a:stretch>
              <a:fillRect/>
            </a:stretch>
          </p:blipFill>
          <p:spPr>
            <a:xfrm>
              <a:off x="2465832" y="3101183"/>
              <a:ext cx="489285" cy="401651"/>
            </a:xfrm>
            <a:prstGeom prst="rect">
              <a:avLst/>
            </a:prstGeom>
          </p:spPr>
        </p:pic>
        <p:pic>
          <p:nvPicPr>
            <p:cNvPr id="77"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6493" y="2008595"/>
              <a:ext cx="446281" cy="365139"/>
            </a:xfrm>
            <a:prstGeom prst="rect">
              <a:avLst/>
            </a:prstGeom>
          </p:spPr>
        </p:pic>
        <p:sp>
          <p:nvSpPr>
            <p:cNvPr id="78" name="文本框 77"/>
            <p:cNvSpPr txBox="1"/>
            <p:nvPr/>
          </p:nvSpPr>
          <p:spPr>
            <a:xfrm>
              <a:off x="2296840" y="2648565"/>
              <a:ext cx="840885" cy="461665"/>
            </a:xfrm>
            <a:prstGeom prst="rect">
              <a:avLst/>
            </a:prstGeom>
            <a:noFill/>
          </p:spPr>
          <p:txBody>
            <a:bodyPr wrap="squar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sp>
          <p:nvSpPr>
            <p:cNvPr id="114" name="任意多边形 113"/>
            <p:cNvSpPr/>
            <p:nvPr/>
          </p:nvSpPr>
          <p:spPr>
            <a:xfrm>
              <a:off x="2844583" y="3518523"/>
              <a:ext cx="754694" cy="1391829"/>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Lst>
              <a:ahLst/>
              <a:cxnLst>
                <a:cxn ang="0">
                  <a:pos x="connsiteX0" y="connsiteY0"/>
                </a:cxn>
                <a:cxn ang="0">
                  <a:pos x="connsiteX1" y="connsiteY1"/>
                </a:cxn>
              </a:cxnLst>
              <a:rect l="l" t="t" r="r" b="b"/>
              <a:pathLst>
                <a:path w="754694" h="1447800">
                  <a:moveTo>
                    <a:pt x="211667" y="0"/>
                  </a:moveTo>
                  <a:cubicBezTo>
                    <a:pt x="1072444" y="397933"/>
                    <a:pt x="841023" y="999067"/>
                    <a:pt x="0" y="1447800"/>
                  </a:cubicBezTo>
                </a:path>
              </a:pathLst>
            </a:custGeom>
            <a:noFill/>
            <a:ln w="19050">
              <a:solidFill>
                <a:srgbClr val="00B0F0"/>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ndParaRPr>
            </a:p>
          </p:txBody>
        </p:sp>
        <p:sp>
          <p:nvSpPr>
            <p:cNvPr id="115" name="任意多边形 114"/>
            <p:cNvSpPr/>
            <p:nvPr/>
          </p:nvSpPr>
          <p:spPr>
            <a:xfrm>
              <a:off x="3056250" y="3391363"/>
              <a:ext cx="2480733" cy="1603497"/>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0 w 2653301"/>
                <a:gd name="connsiteY0" fmla="*/ 0 h 1667979"/>
                <a:gd name="connsiteX1" fmla="*/ 2480733 w 2653301"/>
                <a:gd name="connsiteY1" fmla="*/ 1667979 h 1667979"/>
                <a:gd name="connsiteX0" fmla="*/ 0 w 2480733"/>
                <a:gd name="connsiteY0" fmla="*/ 0 h 1667979"/>
                <a:gd name="connsiteX1" fmla="*/ 2480733 w 2480733"/>
                <a:gd name="connsiteY1" fmla="*/ 1667979 h 1667979"/>
                <a:gd name="connsiteX0" fmla="*/ 0 w 2480733"/>
                <a:gd name="connsiteY0" fmla="*/ 23515 h 1691494"/>
                <a:gd name="connsiteX1" fmla="*/ 2480733 w 2480733"/>
                <a:gd name="connsiteY1" fmla="*/ 1691494 h 1691494"/>
                <a:gd name="connsiteX0" fmla="*/ 0 w 2480733"/>
                <a:gd name="connsiteY0" fmla="*/ 24924 h 1692903"/>
                <a:gd name="connsiteX1" fmla="*/ 2480733 w 2480733"/>
                <a:gd name="connsiteY1" fmla="*/ 1692903 h 1692903"/>
                <a:gd name="connsiteX0" fmla="*/ 0 w 2480733"/>
                <a:gd name="connsiteY0" fmla="*/ 0 h 1667979"/>
                <a:gd name="connsiteX1" fmla="*/ 2480733 w 2480733"/>
                <a:gd name="connsiteY1" fmla="*/ 1667979 h 1667979"/>
              </a:gdLst>
              <a:ahLst/>
              <a:cxnLst>
                <a:cxn ang="0">
                  <a:pos x="connsiteX0" y="connsiteY0"/>
                </a:cxn>
                <a:cxn ang="0">
                  <a:pos x="connsiteX1" y="connsiteY1"/>
                </a:cxn>
              </a:cxnLst>
              <a:rect l="l" t="t" r="r" b="b"/>
              <a:pathLst>
                <a:path w="2480733" h="1667979">
                  <a:moveTo>
                    <a:pt x="0" y="0"/>
                  </a:moveTo>
                  <a:cubicBezTo>
                    <a:pt x="2122311" y="160140"/>
                    <a:pt x="629356" y="761275"/>
                    <a:pt x="2480733" y="1667979"/>
                  </a:cubicBezTo>
                </a:path>
              </a:pathLst>
            </a:custGeom>
            <a:noFill/>
            <a:ln w="19050">
              <a:solidFill>
                <a:srgbClr val="00B0F0"/>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ndParaRPr>
            </a:p>
          </p:txBody>
        </p:sp>
        <p:sp>
          <p:nvSpPr>
            <p:cNvPr id="116" name="文本框 115"/>
            <p:cNvSpPr txBox="1"/>
            <p:nvPr/>
          </p:nvSpPr>
          <p:spPr>
            <a:xfrm>
              <a:off x="2451452" y="3885215"/>
              <a:ext cx="1107996" cy="276999"/>
            </a:xfrm>
            <a:prstGeom prst="rect">
              <a:avLst/>
            </a:prstGeom>
            <a:noFill/>
          </p:spPr>
          <p:txBody>
            <a:bodyPr wrap="none" rtlCol="0">
              <a:spAutoFit/>
            </a:bodyPr>
            <a:lstStyle/>
            <a:p>
              <a:pPr algn="ctr"/>
              <a:r>
                <a:rPr lang="en-US" sz="1200" dirty="0" smtClean="0">
                  <a:solidFill>
                    <a:srgbClr val="00B0F0"/>
                  </a:solidFill>
                  <a:latin typeface="Huawei Sans" panose="020C0503030203020204" pitchFamily="34" charset="0"/>
                </a:rPr>
                <a:t>DHCP packet</a:t>
              </a:r>
              <a:endParaRPr lang="en-US" altLang="zh-CN" sz="1200" dirty="0">
                <a:solidFill>
                  <a:srgbClr val="00B0F0"/>
                </a:solidFill>
                <a:latin typeface="Huawei Sans" panose="020C0503030203020204" pitchFamily="34" charset="0"/>
              </a:endParaRPr>
            </a:p>
          </p:txBody>
        </p:sp>
        <p:sp>
          <p:nvSpPr>
            <p:cNvPr id="117" name="文本框 116"/>
            <p:cNvSpPr txBox="1"/>
            <p:nvPr/>
          </p:nvSpPr>
          <p:spPr>
            <a:xfrm>
              <a:off x="4634774" y="4181131"/>
              <a:ext cx="1107996" cy="276999"/>
            </a:xfrm>
            <a:prstGeom prst="rect">
              <a:avLst/>
            </a:prstGeom>
            <a:noFill/>
          </p:spPr>
          <p:txBody>
            <a:bodyPr wrap="none" rtlCol="0">
              <a:spAutoFit/>
            </a:bodyPr>
            <a:lstStyle/>
            <a:p>
              <a:pPr algn="ctr"/>
              <a:r>
                <a:rPr lang="en-US" sz="1200" dirty="0" smtClean="0">
                  <a:solidFill>
                    <a:srgbClr val="00B0F0"/>
                  </a:solidFill>
                  <a:latin typeface="Huawei Sans" panose="020C0503030203020204" pitchFamily="34" charset="0"/>
                </a:rPr>
                <a:t>DHCP packet</a:t>
              </a:r>
              <a:endParaRPr lang="en-US" altLang="zh-CN" sz="1200" dirty="0">
                <a:solidFill>
                  <a:srgbClr val="00B0F0"/>
                </a:solidFill>
                <a:latin typeface="Huawei Sans" panose="020C0503030203020204" pitchFamily="34" charset="0"/>
              </a:endParaRPr>
            </a:p>
          </p:txBody>
        </p:sp>
      </p:grpSp>
      <p:grpSp>
        <p:nvGrpSpPr>
          <p:cNvPr id="8" name="组合 7"/>
          <p:cNvGrpSpPr/>
          <p:nvPr/>
        </p:nvGrpSpPr>
        <p:grpSpPr>
          <a:xfrm>
            <a:off x="6592869" y="1871290"/>
            <a:ext cx="5132560" cy="3716866"/>
            <a:chOff x="6592869" y="1811330"/>
            <a:chExt cx="5132560" cy="3716866"/>
          </a:xfrm>
        </p:grpSpPr>
        <p:pic>
          <p:nvPicPr>
            <p:cNvPr id="79" name="图片 7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024848" y="2317871"/>
              <a:ext cx="486068" cy="398575"/>
            </a:xfrm>
            <a:prstGeom prst="rect">
              <a:avLst/>
            </a:prstGeom>
          </p:spPr>
        </p:pic>
        <p:sp>
          <p:nvSpPr>
            <p:cNvPr id="80" name="Text Box 9"/>
            <p:cNvSpPr txBox="1">
              <a:spLocks noChangeArrowheads="1"/>
            </p:cNvSpPr>
            <p:nvPr/>
          </p:nvSpPr>
          <p:spPr bwMode="auto">
            <a:xfrm>
              <a:off x="7116114" y="1983819"/>
              <a:ext cx="303536" cy="288147"/>
            </a:xfrm>
            <a:prstGeom prst="rect">
              <a:avLst/>
            </a:prstGeom>
            <a:noFill/>
            <a:ln w="9525">
              <a:noFill/>
              <a:miter lim="800000"/>
              <a:headEnd/>
              <a:tailEnd/>
            </a:ln>
          </p:spPr>
          <p:txBody>
            <a:bodyPr wrap="none" lIns="36000" tIns="36000" rIns="36000" bIns="36000">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81" name="Text Box 9"/>
            <p:cNvSpPr txBox="1">
              <a:spLocks noChangeArrowheads="1"/>
            </p:cNvSpPr>
            <p:nvPr/>
          </p:nvSpPr>
          <p:spPr bwMode="auto">
            <a:xfrm>
              <a:off x="7490291" y="2638649"/>
              <a:ext cx="3600000" cy="472813"/>
            </a:xfrm>
            <a:prstGeom prst="rect">
              <a:avLst/>
            </a:prstGeom>
            <a:noFill/>
            <a:ln w="9525">
              <a:noFill/>
              <a:miter lim="800000"/>
              <a:headEnd/>
              <a:tailEnd/>
            </a:ln>
          </p:spPr>
          <p:txBody>
            <a:bodyPr wrap="square" lIns="36000" tIns="36000" rIns="36000" bIns="36000">
              <a:spAutoFit/>
            </a:bodyPr>
            <a:lstStyle/>
            <a:p>
              <a:r>
                <a:rPr lang="en-US" sz="1400" b="1" dirty="0" smtClean="0">
                  <a:solidFill>
                    <a:schemeClr val="tx1"/>
                  </a:solidFill>
                  <a:latin typeface="Huawei Sans" panose="020C0503030203020204" pitchFamily="34" charset="0"/>
                </a:rPr>
                <a:t>DHCP Discover (broadcast)</a:t>
              </a:r>
              <a:endParaRPr lang="en-US" altLang="zh-CN" sz="1400" b="1" dirty="0" smtClean="0">
                <a:solidFill>
                  <a:schemeClr val="tx1"/>
                </a:solidFill>
                <a:latin typeface="Huawei Sans" panose="020C0503030203020204" pitchFamily="34" charset="0"/>
              </a:endParaRPr>
            </a:p>
            <a:p>
              <a:r>
                <a:rPr lang="en-US" sz="1200" dirty="0" smtClean="0">
                  <a:solidFill>
                    <a:schemeClr val="tx1"/>
                  </a:solidFill>
                  <a:latin typeface="Huawei Sans" panose="020C0503030203020204" pitchFamily="34" charset="0"/>
                </a:rPr>
                <a:t>Discover DHCP servers on the network</a:t>
              </a:r>
              <a:endParaRPr lang="en-US" altLang="zh-CN" sz="1200" dirty="0" smtClean="0">
                <a:solidFill>
                  <a:schemeClr val="tx1"/>
                </a:solidFill>
                <a:latin typeface="Huawei Sans" panose="020C0503030203020204" pitchFamily="34" charset="0"/>
              </a:endParaRPr>
            </a:p>
          </p:txBody>
        </p:sp>
        <p:pic>
          <p:nvPicPr>
            <p:cNvPr id="82" name="图片 81"/>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10742623" y="2320815"/>
              <a:ext cx="486068" cy="398575"/>
            </a:xfrm>
            <a:prstGeom prst="rect">
              <a:avLst/>
            </a:prstGeom>
          </p:spPr>
        </p:pic>
        <p:sp>
          <p:nvSpPr>
            <p:cNvPr id="83" name="Text Box 9"/>
            <p:cNvSpPr txBox="1">
              <a:spLocks noChangeArrowheads="1"/>
            </p:cNvSpPr>
            <p:nvPr/>
          </p:nvSpPr>
          <p:spPr bwMode="auto">
            <a:xfrm>
              <a:off x="10402682" y="1983819"/>
              <a:ext cx="1165951" cy="288147"/>
            </a:xfrm>
            <a:prstGeom prst="rect">
              <a:avLst/>
            </a:prstGeom>
            <a:noFill/>
            <a:ln w="9525">
              <a:noFill/>
              <a:miter lim="800000"/>
              <a:headEnd/>
              <a:tailEnd/>
            </a:ln>
          </p:spPr>
          <p:txBody>
            <a:bodyPr wrap="none" lIns="36000" tIns="36000" rIns="36000" bIns="36000">
              <a:spAutoFit/>
            </a:bodyPr>
            <a:lstStyle/>
            <a:p>
              <a:pPr algn="ctr"/>
              <a:r>
                <a:rPr lang="en-US" sz="1400" b="1" dirty="0" smtClean="0">
                  <a:solidFill>
                    <a:schemeClr val="tx1"/>
                  </a:solidFill>
                  <a:latin typeface="Huawei Sans" panose="020C0503030203020204" pitchFamily="34" charset="0"/>
                </a:rPr>
                <a:t>DHCP Server</a:t>
              </a:r>
              <a:endParaRPr lang="en-US" altLang="zh-CN" sz="1400" b="1" dirty="0">
                <a:solidFill>
                  <a:schemeClr val="tx1"/>
                </a:solidFill>
                <a:latin typeface="Huawei Sans" panose="020C0503030203020204" pitchFamily="34" charset="0"/>
              </a:endParaRPr>
            </a:p>
          </p:txBody>
        </p:sp>
        <p:grpSp>
          <p:nvGrpSpPr>
            <p:cNvPr id="84" name="组合 83"/>
            <p:cNvGrpSpPr/>
            <p:nvPr/>
          </p:nvGrpSpPr>
          <p:grpSpPr>
            <a:xfrm>
              <a:off x="7267882" y="2716446"/>
              <a:ext cx="3719673" cy="2740268"/>
              <a:chOff x="6530062" y="3271067"/>
              <a:chExt cx="3719673" cy="1623169"/>
            </a:xfrm>
          </p:grpSpPr>
          <p:cxnSp>
            <p:nvCxnSpPr>
              <p:cNvPr id="85" name="直接连接符 84"/>
              <p:cNvCxnSpPr/>
              <p:nvPr/>
            </p:nvCxnSpPr>
            <p:spPr>
              <a:xfrm>
                <a:off x="6530062" y="3271067"/>
                <a:ext cx="0" cy="1620225"/>
              </a:xfrm>
              <a:prstGeom prst="line">
                <a:avLst/>
              </a:prstGeom>
              <a:ln w="1905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10245940" y="3274011"/>
                <a:ext cx="3795" cy="1620225"/>
              </a:xfrm>
              <a:prstGeom prst="line">
                <a:avLst/>
              </a:prstGeom>
              <a:ln w="19050">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Text Box 9"/>
            <p:cNvSpPr txBox="1">
              <a:spLocks noChangeArrowheads="1"/>
            </p:cNvSpPr>
            <p:nvPr/>
          </p:nvSpPr>
          <p:spPr bwMode="auto">
            <a:xfrm>
              <a:off x="9117180" y="4631628"/>
              <a:ext cx="72767" cy="288147"/>
            </a:xfrm>
            <a:prstGeom prst="rect">
              <a:avLst/>
            </a:prstGeom>
            <a:noFill/>
            <a:ln w="9525">
              <a:noFill/>
              <a:miter lim="800000"/>
              <a:headEnd/>
              <a:tailEnd/>
            </a:ln>
          </p:spPr>
          <p:txBody>
            <a:bodyPr wrap="none" lIns="36000" tIns="36000" rIns="36000" bIns="36000">
              <a:spAutoFit/>
            </a:bodyPr>
            <a:lstStyle/>
            <a:p>
              <a:pPr algn="ctr"/>
              <a:endParaRPr lang="en-US" altLang="zh-CN" sz="1400" dirty="0" smtClean="0">
                <a:solidFill>
                  <a:schemeClr val="tx1"/>
                </a:solidFill>
                <a:latin typeface="Huawei Sans" panose="020C0503030203020204" pitchFamily="34" charset="0"/>
              </a:endParaRPr>
            </a:p>
          </p:txBody>
        </p:sp>
        <p:sp>
          <p:nvSpPr>
            <p:cNvPr id="88" name="Text Box 9"/>
            <p:cNvSpPr txBox="1">
              <a:spLocks noChangeArrowheads="1"/>
            </p:cNvSpPr>
            <p:nvPr/>
          </p:nvSpPr>
          <p:spPr bwMode="auto">
            <a:xfrm>
              <a:off x="7378849" y="3948067"/>
              <a:ext cx="3608706" cy="472813"/>
            </a:xfrm>
            <a:prstGeom prst="rect">
              <a:avLst/>
            </a:prstGeom>
            <a:noFill/>
            <a:ln w="9525">
              <a:noFill/>
              <a:miter lim="800000"/>
              <a:headEnd/>
              <a:tailEnd/>
            </a:ln>
          </p:spPr>
          <p:txBody>
            <a:bodyPr wrap="square" lIns="36000" tIns="36000" rIns="36000" bIns="36000">
              <a:spAutoFit/>
            </a:bodyPr>
            <a:lstStyle/>
            <a:p>
              <a:r>
                <a:rPr lang="en-US" sz="1400" b="1" dirty="0" smtClean="0">
                  <a:solidFill>
                    <a:schemeClr val="tx1"/>
                  </a:solidFill>
                  <a:latin typeface="Huawei Sans" panose="020C0503030203020204" pitchFamily="34" charset="0"/>
                </a:rPr>
                <a:t>DHCP Request (broadcast)</a:t>
              </a:r>
              <a:endParaRPr lang="en-US" altLang="zh-CN" sz="1400" b="1" dirty="0" smtClean="0">
                <a:solidFill>
                  <a:schemeClr val="tx1"/>
                </a:solidFill>
                <a:latin typeface="Huawei Sans" panose="020C0503030203020204" pitchFamily="34" charset="0"/>
              </a:endParaRPr>
            </a:p>
            <a:p>
              <a:r>
                <a:rPr lang="en-US" sz="1200" dirty="0" smtClean="0">
                  <a:latin typeface="Huawei Sans" panose="020C0503030203020204" pitchFamily="34" charset="0"/>
                </a:rPr>
                <a:t>Notify the DHCP server of the IP address selected</a:t>
              </a:r>
              <a:endParaRPr lang="en-US" altLang="zh-CN" sz="1200" dirty="0">
                <a:latin typeface="Huawei Sans" panose="020C0503030203020204" pitchFamily="34" charset="0"/>
              </a:endParaRPr>
            </a:p>
          </p:txBody>
        </p:sp>
        <p:cxnSp>
          <p:nvCxnSpPr>
            <p:cNvPr id="89" name="直接连接符 88"/>
            <p:cNvCxnSpPr/>
            <p:nvPr/>
          </p:nvCxnSpPr>
          <p:spPr>
            <a:xfrm rot="5400000" flipH="1">
              <a:off x="9151205" y="1323691"/>
              <a:ext cx="1" cy="366510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flipH="1">
              <a:off x="9100433" y="2070733"/>
              <a:ext cx="1" cy="366510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a:off x="9100433" y="2817775"/>
              <a:ext cx="1" cy="366510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5400000" flipH="1">
              <a:off x="9100433" y="3380150"/>
              <a:ext cx="1" cy="366510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 Box 9"/>
            <p:cNvSpPr txBox="1">
              <a:spLocks noChangeArrowheads="1"/>
            </p:cNvSpPr>
            <p:nvPr/>
          </p:nvSpPr>
          <p:spPr bwMode="auto">
            <a:xfrm>
              <a:off x="7156916" y="4695109"/>
              <a:ext cx="3600000" cy="472813"/>
            </a:xfrm>
            <a:prstGeom prst="rect">
              <a:avLst/>
            </a:prstGeom>
            <a:noFill/>
            <a:ln w="9525">
              <a:noFill/>
              <a:miter lim="800000"/>
              <a:headEnd/>
              <a:tailEnd/>
            </a:ln>
          </p:spPr>
          <p:txBody>
            <a:bodyPr wrap="square" lIns="36000" tIns="36000" rIns="36000" bIns="36000">
              <a:spAutoFit/>
            </a:bodyPr>
            <a:lstStyle/>
            <a:p>
              <a:pPr algn="r"/>
              <a:r>
                <a:rPr lang="en-US" sz="1400" b="1" dirty="0" smtClean="0">
                  <a:solidFill>
                    <a:schemeClr val="tx1"/>
                  </a:solidFill>
                  <a:latin typeface="Huawei Sans" panose="020C0503030203020204" pitchFamily="34" charset="0"/>
                </a:rPr>
                <a:t>DHCP </a:t>
              </a:r>
              <a:r>
                <a:rPr lang="en-US" sz="1400" b="1" dirty="0" err="1" smtClean="0">
                  <a:solidFill>
                    <a:schemeClr val="tx1"/>
                  </a:solidFill>
                  <a:latin typeface="Huawei Sans" panose="020C0503030203020204" pitchFamily="34" charset="0"/>
                </a:rPr>
                <a:t>Ack</a:t>
              </a:r>
              <a:r>
                <a:rPr lang="en-US" sz="1400" b="1" dirty="0" smtClean="0">
                  <a:solidFill>
                    <a:schemeClr val="tx1"/>
                  </a:solidFill>
                  <a:latin typeface="Huawei Sans" panose="020C0503030203020204" pitchFamily="34" charset="0"/>
                </a:rPr>
                <a:t> (unicast)</a:t>
              </a:r>
              <a:endParaRPr lang="en-US" altLang="zh-CN" sz="1400" b="1" dirty="0" smtClean="0">
                <a:solidFill>
                  <a:schemeClr val="tx1"/>
                </a:solidFill>
                <a:latin typeface="Huawei Sans" panose="020C0503030203020204" pitchFamily="34" charset="0"/>
              </a:endParaRPr>
            </a:p>
            <a:p>
              <a:pPr algn="r"/>
              <a:r>
                <a:rPr lang="en-US" sz="1200" dirty="0" smtClean="0">
                  <a:latin typeface="Huawei Sans" panose="020C0503030203020204" pitchFamily="34" charset="0"/>
                </a:rPr>
                <a:t>Acknowledge address allocation</a:t>
              </a:r>
              <a:endParaRPr lang="en-US" altLang="zh-CN" sz="1200" dirty="0">
                <a:latin typeface="Huawei Sans" panose="020C0503030203020204" pitchFamily="34" charset="0"/>
              </a:endParaRPr>
            </a:p>
          </p:txBody>
        </p:sp>
        <p:sp>
          <p:nvSpPr>
            <p:cNvPr id="118" name="圆角矩形 117"/>
            <p:cNvSpPr/>
            <p:nvPr/>
          </p:nvSpPr>
          <p:spPr>
            <a:xfrm>
              <a:off x="6592869" y="1811330"/>
              <a:ext cx="5132560" cy="3716866"/>
            </a:xfrm>
            <a:prstGeom prst="roundRect">
              <a:avLst>
                <a:gd name="adj" fmla="val 2222"/>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en-US" altLang="zh-CN" sz="1400" dirty="0">
                <a:solidFill>
                  <a:schemeClr val="tx1">
                    <a:lumMod val="75000"/>
                    <a:lumOff val="25000"/>
                  </a:schemeClr>
                </a:solidFill>
                <a:latin typeface="Huawei Sans" panose="020C0503030203020204" pitchFamily="34" charset="0"/>
              </a:endParaRPr>
            </a:p>
          </p:txBody>
        </p:sp>
        <p:sp>
          <p:nvSpPr>
            <p:cNvPr id="120" name="Text Box 9"/>
            <p:cNvSpPr txBox="1">
              <a:spLocks noChangeArrowheads="1"/>
            </p:cNvSpPr>
            <p:nvPr/>
          </p:nvSpPr>
          <p:spPr bwMode="auto">
            <a:xfrm>
              <a:off x="7961500" y="3201025"/>
              <a:ext cx="2795416" cy="657479"/>
            </a:xfrm>
            <a:prstGeom prst="rect">
              <a:avLst/>
            </a:prstGeom>
            <a:noFill/>
            <a:ln w="9525">
              <a:noFill/>
              <a:miter lim="800000"/>
              <a:headEnd/>
              <a:tailEnd/>
            </a:ln>
          </p:spPr>
          <p:txBody>
            <a:bodyPr wrap="square" lIns="36000" tIns="36000" rIns="36000" bIns="36000">
              <a:spAutoFit/>
            </a:bodyPr>
            <a:lstStyle/>
            <a:p>
              <a:pPr algn="r"/>
              <a:r>
                <a:rPr lang="en-US" sz="1400" b="1" dirty="0" smtClean="0">
                  <a:latin typeface="Huawei Sans" panose="020C0503030203020204" pitchFamily="34" charset="0"/>
                </a:rPr>
                <a:t>DHCP Offer (unicast)</a:t>
              </a:r>
              <a:endParaRPr lang="en-US" altLang="zh-CN" sz="1400" b="1" dirty="0" smtClean="0">
                <a:solidFill>
                  <a:schemeClr val="tx1"/>
                </a:solidFill>
                <a:latin typeface="Huawei Sans" panose="020C0503030203020204" pitchFamily="34" charset="0"/>
              </a:endParaRPr>
            </a:p>
            <a:p>
              <a:pPr algn="r"/>
              <a:r>
                <a:rPr lang="en-US" sz="1200" dirty="0" smtClean="0">
                  <a:latin typeface="Huawei Sans" panose="020C0503030203020204" pitchFamily="34" charset="0"/>
                </a:rPr>
                <a:t>Select an available IP address from the address pool and respond to the AP</a:t>
              </a:r>
              <a:endParaRPr lang="en-US" altLang="zh-CN" sz="1200" dirty="0" smtClean="0">
                <a:solidFill>
                  <a:schemeClr val="tx1"/>
                </a:solidFill>
                <a:latin typeface="Huawei Sans" panose="020C0503030203020204" pitchFamily="34" charset="0"/>
              </a:endParaRPr>
            </a:p>
          </p:txBody>
        </p:sp>
      </p:grpSp>
      <p:sp>
        <p:nvSpPr>
          <p:cNvPr id="91" name="Right Arrow 157"/>
          <p:cNvSpPr/>
          <p:nvPr/>
        </p:nvSpPr>
        <p:spPr>
          <a:xfrm>
            <a:off x="5787062" y="353001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五边形 91"/>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94" name="燕尾形 93"/>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95" name="燕尾形 94"/>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96" name="燕尾形 95"/>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97" name="isḻïḑe">
            <a:extLst>
              <a:ext uri="{FF2B5EF4-FFF2-40B4-BE49-F238E27FC236}">
                <a16:creationId xmlns="" xmlns:a16="http://schemas.microsoft.com/office/drawing/2014/main" id="{24CBC826-002E-4B71-8291-B729E4BED0E3}"/>
              </a:ext>
            </a:extLst>
          </p:cNvPr>
          <p:cNvSpPr txBox="1"/>
          <p:nvPr/>
        </p:nvSpPr>
        <p:spPr bwMode="auto">
          <a:xfrm>
            <a:off x="835785" y="1722141"/>
            <a:ext cx="172224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IP address allocation</a:t>
            </a:r>
            <a:endParaRPr lang="en-US" altLang="zh-CN" sz="1200" dirty="0">
              <a:latin typeface="Huawei Sans" panose="020C0503030203020204" pitchFamily="34" charset="0"/>
            </a:endParaRPr>
          </a:p>
        </p:txBody>
      </p:sp>
      <p:sp>
        <p:nvSpPr>
          <p:cNvPr id="98" name="ïšļïďe">
            <a:extLst>
              <a:ext uri="{FF2B5EF4-FFF2-40B4-BE49-F238E27FC236}">
                <a16:creationId xmlns="" xmlns:a16="http://schemas.microsoft.com/office/drawing/2014/main" id="{FB41FAD4-0BA5-4580-B72E-A6BFF22F8784}"/>
              </a:ext>
            </a:extLst>
          </p:cNvPr>
          <p:cNvSpPr txBox="1"/>
          <p:nvPr/>
        </p:nvSpPr>
        <p:spPr bwMode="ltGray">
          <a:xfrm>
            <a:off x="835785" y="2584713"/>
            <a:ext cx="1658124"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CAPWAP</a:t>
            </a:r>
          </a:p>
          <a:p>
            <a:pPr algn="l"/>
            <a:r>
              <a:rPr lang="en-US" sz="1200" dirty="0" smtClean="0">
                <a:latin typeface="Huawei Sans" panose="020C0503030203020204" pitchFamily="34" charset="0"/>
              </a:rPr>
              <a:t>tunnel establishment</a:t>
            </a:r>
            <a:endParaRPr lang="en-US" altLang="zh-CN" sz="1200" dirty="0">
              <a:latin typeface="Huawei Sans" panose="020C0503030203020204" pitchFamily="34" charset="0"/>
            </a:endParaRPr>
          </a:p>
        </p:txBody>
      </p:sp>
      <p:sp>
        <p:nvSpPr>
          <p:cNvPr id="99"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access control</a:t>
            </a:r>
            <a:endParaRPr lang="en-US" altLang="zh-CN" sz="1200" dirty="0">
              <a:solidFill>
                <a:schemeClr val="bg1">
                  <a:lumMod val="65000"/>
                </a:schemeClr>
              </a:solidFill>
              <a:latin typeface="Huawei Sans" panose="020C0503030203020204" pitchFamily="34" charset="0"/>
            </a:endParaRPr>
          </a:p>
        </p:txBody>
      </p:sp>
      <p:sp>
        <p:nvSpPr>
          <p:cNvPr id="100"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101"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102" name="直接连接符 101">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bwMode="ltGray">
          <a:xfrm>
            <a:off x="485526" y="3590251"/>
            <a:ext cx="360000" cy="360000"/>
            <a:chOff x="4939189" y="1253075"/>
            <a:chExt cx="532084" cy="532082"/>
          </a:xfrm>
        </p:grpSpPr>
        <p:sp>
          <p:nvSpPr>
            <p:cNvPr id="104"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05"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06" name="组合 105"/>
          <p:cNvGrpSpPr/>
          <p:nvPr/>
        </p:nvGrpSpPr>
        <p:grpSpPr bwMode="ltGray">
          <a:xfrm>
            <a:off x="485526" y="4545801"/>
            <a:ext cx="360000" cy="360000"/>
            <a:chOff x="6792271" y="1253075"/>
            <a:chExt cx="532084" cy="532082"/>
          </a:xfrm>
        </p:grpSpPr>
        <p:sp>
          <p:nvSpPr>
            <p:cNvPr id="107"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08"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09" name="组合 108"/>
          <p:cNvGrpSpPr/>
          <p:nvPr/>
        </p:nvGrpSpPr>
        <p:grpSpPr bwMode="ltGray">
          <a:xfrm>
            <a:off x="485526" y="5501349"/>
            <a:ext cx="360000" cy="360000"/>
            <a:chOff x="8645353" y="1253075"/>
            <a:chExt cx="532084" cy="532082"/>
          </a:xfrm>
        </p:grpSpPr>
        <p:sp>
          <p:nvSpPr>
            <p:cNvPr id="110"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11"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19" name="组合 118"/>
          <p:cNvGrpSpPr/>
          <p:nvPr/>
        </p:nvGrpSpPr>
        <p:grpSpPr bwMode="blackGray">
          <a:xfrm>
            <a:off x="485526" y="1679151"/>
            <a:ext cx="360000" cy="360000"/>
            <a:chOff x="1233025" y="1253075"/>
            <a:chExt cx="532084" cy="532082"/>
          </a:xfrm>
        </p:grpSpPr>
        <p:sp>
          <p:nvSpPr>
            <p:cNvPr id="121" name="íṩlíḓê">
              <a:extLst>
                <a:ext uri="{FF2B5EF4-FFF2-40B4-BE49-F238E27FC236}">
                  <a16:creationId xmlns="" xmlns:a16="http://schemas.microsoft.com/office/drawing/2014/main"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122"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23" name="组合 122"/>
          <p:cNvGrpSpPr/>
          <p:nvPr/>
        </p:nvGrpSpPr>
        <p:grpSpPr bwMode="ltGray">
          <a:xfrm>
            <a:off x="485526" y="2634701"/>
            <a:ext cx="360000" cy="360000"/>
            <a:chOff x="3086107" y="1253075"/>
            <a:chExt cx="532084" cy="532082"/>
          </a:xfrm>
        </p:grpSpPr>
        <p:sp>
          <p:nvSpPr>
            <p:cNvPr id="124"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25"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254902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2782888" y="1242453"/>
            <a:ext cx="8975164" cy="4680000"/>
          </a:xfrm>
        </p:spPr>
        <p:txBody>
          <a:bodyPr/>
          <a:lstStyle/>
          <a:p>
            <a:r>
              <a:rPr lang="en-US" sz="2000" dirty="0" smtClean="0"/>
              <a:t>The AC manages and controls APs in a centralized manner through CAPWAP tunnels.</a:t>
            </a:r>
            <a:endParaRPr lang="en-US" altLang="zh-CN" sz="2000" dirty="0"/>
          </a:p>
        </p:txBody>
      </p:sp>
      <p:sp>
        <p:nvSpPr>
          <p:cNvPr id="2" name="标题 1"/>
          <p:cNvSpPr>
            <a:spLocks noGrp="1"/>
          </p:cNvSpPr>
          <p:nvPr>
            <p:ph type="title"/>
          </p:nvPr>
        </p:nvSpPr>
        <p:spPr/>
        <p:txBody>
          <a:bodyPr/>
          <a:lstStyle/>
          <a:p>
            <a:r>
              <a:rPr lang="en-US" smtClean="0"/>
              <a:t>CAPWAP Tunnel Establishment</a:t>
            </a:r>
            <a:endParaRPr lang="en-US" dirty="0"/>
          </a:p>
        </p:txBody>
      </p:sp>
      <p:sp>
        <p:nvSpPr>
          <p:cNvPr id="59" name="圆角矩形 75"/>
          <p:cNvSpPr/>
          <p:nvPr/>
        </p:nvSpPr>
        <p:spPr>
          <a:xfrm>
            <a:off x="2779505" y="2277458"/>
            <a:ext cx="55440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Step 1: AC Discovery</a:t>
            </a:r>
            <a:endParaRPr lang="en-US" b="1" dirty="0">
              <a:solidFill>
                <a:prstClr val="white"/>
              </a:solidFill>
              <a:latin typeface="Huawei Sans" panose="020C0503030203020204" pitchFamily="34" charset="0"/>
            </a:endParaRPr>
          </a:p>
        </p:txBody>
      </p:sp>
      <p:sp>
        <p:nvSpPr>
          <p:cNvPr id="62" name="圆角矩形 75"/>
          <p:cNvSpPr/>
          <p:nvPr/>
        </p:nvSpPr>
        <p:spPr>
          <a:xfrm>
            <a:off x="2778092" y="2708963"/>
            <a:ext cx="5544000" cy="124891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spcAft>
                <a:spcPts val="300"/>
              </a:spcAft>
              <a:buFont typeface="Arial" panose="020B0604020202020204" pitchFamily="34" charset="0"/>
              <a:buChar char="•"/>
            </a:pPr>
            <a:r>
              <a:rPr lang="en-US" sz="1400" dirty="0" smtClean="0">
                <a:solidFill>
                  <a:schemeClr val="tx1"/>
                </a:solidFill>
                <a:latin typeface="Huawei Sans" panose="020C0503030203020204" pitchFamily="34" charset="0"/>
              </a:rPr>
              <a:t>An AP sends a Discovery Request packet to </a:t>
            </a:r>
            <a:r>
              <a:rPr lang="en-US" sz="1400" dirty="0" smtClean="0">
                <a:solidFill>
                  <a:srgbClr val="EC7061"/>
                </a:solidFill>
                <a:latin typeface="Huawei Sans" panose="020C0503030203020204" pitchFamily="34" charset="0"/>
              </a:rPr>
              <a:t>find an available AC</a:t>
            </a:r>
            <a:r>
              <a:rPr lang="en-US" sz="1400" dirty="0" smtClean="0">
                <a:latin typeface="Huawei Sans" panose="020C0503030203020204" pitchFamily="34" charset="0"/>
              </a:rPr>
              <a:t>.</a:t>
            </a:r>
            <a:endParaRPr lang="en-US" altLang="zh-CN" sz="1400" dirty="0" smtClean="0">
              <a:solidFill>
                <a:prstClr val="black"/>
              </a:solidFill>
              <a:latin typeface="Huawei Sans" panose="020C0503030203020204" pitchFamily="34" charset="0"/>
            </a:endParaRPr>
          </a:p>
          <a:p>
            <a:pPr marL="177800" indent="-177800">
              <a:spcAft>
                <a:spcPts val="300"/>
              </a:spcAft>
              <a:buFont typeface="Arial" panose="020B0604020202020204" pitchFamily="34" charset="0"/>
              <a:buChar char="•"/>
            </a:pPr>
            <a:r>
              <a:rPr lang="en-US" sz="1400" dirty="0" smtClean="0">
                <a:solidFill>
                  <a:prstClr val="black"/>
                </a:solidFill>
                <a:latin typeface="Huawei Sans" panose="020C0503030203020204" pitchFamily="34" charset="0"/>
              </a:rPr>
              <a:t>APs can discover an AC in either of the following ways:</a:t>
            </a:r>
          </a:p>
          <a:p>
            <a:pPr marL="360000" lvl="1" indent="-180000">
              <a:spcAft>
                <a:spcPts val="400"/>
              </a:spcAft>
              <a:buFont typeface="Huawei Sans" panose="020C0503030203020204" pitchFamily="34" charset="0"/>
              <a:buChar char="▫"/>
            </a:pPr>
            <a:r>
              <a:rPr lang="en-US" sz="1400" dirty="0" smtClean="0">
                <a:solidFill>
                  <a:prstClr val="black"/>
                </a:solidFill>
                <a:latin typeface="Huawei Sans" panose="020C0503030203020204" pitchFamily="34" charset="0"/>
              </a:rPr>
              <a:t>Static: AC IP address list preconfigured on the APs</a:t>
            </a:r>
          </a:p>
          <a:p>
            <a:pPr marL="360000" lvl="1" indent="-180000">
              <a:spcAft>
                <a:spcPts val="400"/>
              </a:spcAft>
              <a:buFont typeface="Huawei Sans" panose="020C0503030203020204" pitchFamily="34" charset="0"/>
              <a:buChar char="▫"/>
            </a:pPr>
            <a:r>
              <a:rPr lang="en-US" sz="1400" dirty="0" smtClean="0">
                <a:solidFill>
                  <a:prstClr val="black"/>
                </a:solidFill>
                <a:latin typeface="Huawei Sans" panose="020C0503030203020204" pitchFamily="34" charset="0"/>
              </a:rPr>
              <a:t>Dynamic: DHCP, DNS, and broadcast</a:t>
            </a:r>
            <a:endParaRPr lang="en-US" sz="1400" dirty="0">
              <a:solidFill>
                <a:prstClr val="black"/>
              </a:solidFill>
              <a:latin typeface="Huawei Sans" panose="020C0503030203020204" pitchFamily="34" charset="0"/>
            </a:endParaRPr>
          </a:p>
        </p:txBody>
      </p:sp>
      <p:sp>
        <p:nvSpPr>
          <p:cNvPr id="84" name="圆角矩形 75"/>
          <p:cNvSpPr/>
          <p:nvPr/>
        </p:nvSpPr>
        <p:spPr>
          <a:xfrm>
            <a:off x="2779505" y="4245604"/>
            <a:ext cx="55440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Step 2: CAPWAP Tunnel Establishment</a:t>
            </a:r>
            <a:endParaRPr lang="en-US" b="1" dirty="0">
              <a:solidFill>
                <a:prstClr val="white"/>
              </a:solidFill>
              <a:latin typeface="Huawei Sans" panose="020C0503030203020204" pitchFamily="34" charset="0"/>
            </a:endParaRPr>
          </a:p>
        </p:txBody>
      </p:sp>
      <p:sp>
        <p:nvSpPr>
          <p:cNvPr id="85" name="圆角矩形 75"/>
          <p:cNvSpPr/>
          <p:nvPr/>
        </p:nvSpPr>
        <p:spPr>
          <a:xfrm>
            <a:off x="2778092" y="4677108"/>
            <a:ext cx="5544000" cy="160221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144000" bIns="36000" rtlCol="0" anchor="ctr" anchorCtr="0">
            <a:noAutofit/>
          </a:bodyPr>
          <a:lstStyle/>
          <a:p>
            <a:pPr marL="177800" indent="-177800">
              <a:spcAft>
                <a:spcPts val="400"/>
              </a:spcAft>
              <a:buFont typeface="Arial" panose="020B0604020202020204" pitchFamily="34" charset="0"/>
              <a:buChar char="•"/>
            </a:pPr>
            <a:r>
              <a:rPr lang="en-US" sz="1400" dirty="0" smtClean="0">
                <a:solidFill>
                  <a:schemeClr val="tx1"/>
                </a:solidFill>
                <a:latin typeface="Huawei Sans" panose="020C0503030203020204" pitchFamily="34" charset="0"/>
              </a:rPr>
              <a:t>APs associate with the AC and </a:t>
            </a:r>
            <a:r>
              <a:rPr lang="en-US" sz="1400" dirty="0" smtClean="0">
                <a:solidFill>
                  <a:srgbClr val="EC7061"/>
                </a:solidFill>
                <a:latin typeface="Huawei Sans" panose="020C0503030203020204" pitchFamily="34" charset="0"/>
              </a:rPr>
              <a:t>establish CAPWAP tunnels</a:t>
            </a:r>
            <a:r>
              <a:rPr lang="en-US" sz="1400" dirty="0" smtClean="0">
                <a:latin typeface="Huawei Sans" panose="020C0503030203020204" pitchFamily="34" charset="0"/>
              </a:rPr>
              <a:t>, </a:t>
            </a:r>
            <a:r>
              <a:rPr lang="en-US" sz="1400" dirty="0" smtClean="0">
                <a:solidFill>
                  <a:schemeClr val="tx1"/>
                </a:solidFill>
                <a:latin typeface="Huawei Sans" panose="020C0503030203020204" pitchFamily="34" charset="0"/>
              </a:rPr>
              <a:t>including data tunnels and control </a:t>
            </a:r>
            <a:r>
              <a:rPr lang="en-US" sz="1400" dirty="0" smtClean="0">
                <a:latin typeface="Huawei Sans" panose="020C0503030203020204" pitchFamily="34" charset="0"/>
              </a:rPr>
              <a:t>tunnels.</a:t>
            </a:r>
          </a:p>
          <a:p>
            <a:pPr marL="360000" lvl="1" indent="-180000">
              <a:spcAft>
                <a:spcPts val="400"/>
              </a:spcAft>
              <a:buFont typeface="Huawei Sans" panose="020C0503030203020204" pitchFamily="34" charset="0"/>
              <a:buChar char="▫"/>
            </a:pPr>
            <a:r>
              <a:rPr lang="en-US" sz="1400" dirty="0" smtClean="0">
                <a:solidFill>
                  <a:prstClr val="black"/>
                </a:solidFill>
                <a:latin typeface="Huawei Sans" panose="020C0503030203020204" pitchFamily="34" charset="0"/>
              </a:rPr>
              <a:t>Data tunnel: transmits service data packets from APs to the AC for centralized forwarding.</a:t>
            </a:r>
          </a:p>
          <a:p>
            <a:pPr marL="360000" lvl="1" indent="-180000">
              <a:spcAft>
                <a:spcPts val="400"/>
              </a:spcAft>
              <a:buFont typeface="Huawei Sans" panose="020C0503030203020204" pitchFamily="34" charset="0"/>
              <a:buChar char="▫"/>
            </a:pPr>
            <a:r>
              <a:rPr lang="en-US" sz="1400" dirty="0" smtClean="0">
                <a:solidFill>
                  <a:prstClr val="black"/>
                </a:solidFill>
                <a:latin typeface="Huawei Sans" panose="020C0503030203020204" pitchFamily="34" charset="0"/>
              </a:rPr>
              <a:t>Control tunnel: transmits control packets between the AC and APs.</a:t>
            </a:r>
            <a:endParaRPr lang="en-US" sz="1400" dirty="0">
              <a:solidFill>
                <a:prstClr val="black"/>
              </a:solidFill>
              <a:latin typeface="Huawei Sans" panose="020C0503030203020204" pitchFamily="34" charset="0"/>
            </a:endParaRPr>
          </a:p>
        </p:txBody>
      </p:sp>
      <p:grpSp>
        <p:nvGrpSpPr>
          <p:cNvPr id="86" name="组合 85"/>
          <p:cNvGrpSpPr/>
          <p:nvPr/>
        </p:nvGrpSpPr>
        <p:grpSpPr>
          <a:xfrm>
            <a:off x="8474727" y="1948048"/>
            <a:ext cx="2835627" cy="2178530"/>
            <a:chOff x="2386961" y="2245431"/>
            <a:chExt cx="2835627" cy="2178530"/>
          </a:xfrm>
        </p:grpSpPr>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86961" y="2541161"/>
              <a:ext cx="540000" cy="442800"/>
            </a:xfrm>
            <a:prstGeom prst="rect">
              <a:avLst/>
            </a:prstGeom>
          </p:spPr>
        </p:pic>
        <p:pic>
          <p:nvPicPr>
            <p:cNvPr id="88" name="图片 87" descr="AC-蓝.png"/>
            <p:cNvPicPr>
              <a:picLocks noChangeAspect="1"/>
            </p:cNvPicPr>
            <p:nvPr/>
          </p:nvPicPr>
          <p:blipFill>
            <a:blip r:embed="rId4" cstate="print"/>
            <a:stretch>
              <a:fillRect/>
            </a:stretch>
          </p:blipFill>
          <p:spPr>
            <a:xfrm>
              <a:off x="4682588" y="2542143"/>
              <a:ext cx="540000" cy="441818"/>
            </a:xfrm>
            <a:prstGeom prst="rect">
              <a:avLst/>
            </a:prstGeom>
          </p:spPr>
        </p:pic>
        <p:sp>
          <p:nvSpPr>
            <p:cNvPr id="89" name="Text Box 9"/>
            <p:cNvSpPr txBox="1">
              <a:spLocks noChangeArrowheads="1"/>
            </p:cNvSpPr>
            <p:nvPr/>
          </p:nvSpPr>
          <p:spPr bwMode="auto">
            <a:xfrm>
              <a:off x="2442359" y="224543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90" name="Text Box 9"/>
            <p:cNvSpPr txBox="1">
              <a:spLocks noChangeArrowheads="1"/>
            </p:cNvSpPr>
            <p:nvPr/>
          </p:nvSpPr>
          <p:spPr bwMode="auto">
            <a:xfrm>
              <a:off x="4737986" y="224543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91" name="直接连接符 90"/>
            <p:cNvCxnSpPr>
              <a:stCxn id="87" idx="2"/>
            </p:cNvCxnSpPr>
            <p:nvPr/>
          </p:nvCxnSpPr>
          <p:spPr>
            <a:xfrm flipH="1">
              <a:off x="2656960" y="2983961"/>
              <a:ext cx="1" cy="144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2"/>
            </p:cNvCxnSpPr>
            <p:nvPr/>
          </p:nvCxnSpPr>
          <p:spPr>
            <a:xfrm>
              <a:off x="4952588" y="2983961"/>
              <a:ext cx="0" cy="144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a:off x="3803369" y="2404313"/>
              <a:ext cx="1" cy="186361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flipH="1">
              <a:off x="3803369" y="2861302"/>
              <a:ext cx="1" cy="186361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auto">
            <a:xfrm>
              <a:off x="2871562" y="2997335"/>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Discovery Request</a:t>
              </a:r>
              <a:endParaRPr lang="en-US" altLang="zh-CN" sz="1400" dirty="0">
                <a:solidFill>
                  <a:schemeClr val="tx1"/>
                </a:solidFill>
                <a:latin typeface="Huawei Sans" panose="020C0503030203020204" pitchFamily="34" charset="0"/>
              </a:endParaRPr>
            </a:p>
          </p:txBody>
        </p:sp>
        <p:sp>
          <p:nvSpPr>
            <p:cNvPr id="96" name="Text Box 9"/>
            <p:cNvSpPr txBox="1">
              <a:spLocks noChangeArrowheads="1"/>
            </p:cNvSpPr>
            <p:nvPr/>
          </p:nvSpPr>
          <p:spPr bwMode="auto">
            <a:xfrm>
              <a:off x="2871562" y="3474046"/>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Discovery Response</a:t>
              </a:r>
              <a:endParaRPr lang="en-US" altLang="zh-CN" sz="1400" dirty="0">
                <a:solidFill>
                  <a:schemeClr val="tx1"/>
                </a:solidFill>
                <a:latin typeface="Huawei Sans" panose="020C0503030203020204" pitchFamily="34" charset="0"/>
              </a:endParaRPr>
            </a:p>
          </p:txBody>
        </p:sp>
      </p:grpSp>
      <p:sp>
        <p:nvSpPr>
          <p:cNvPr id="44" name="五边形 43"/>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45" name="燕尾形 44"/>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46" name="燕尾形 45"/>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47" name="燕尾形 46"/>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48"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49" name="ïšļïďe">
            <a:extLst>
              <a:ext uri="{FF2B5EF4-FFF2-40B4-BE49-F238E27FC236}">
                <a16:creationId xmlns="" xmlns:a16="http://schemas.microsoft.com/office/drawing/2014/main" id="{FB41FAD4-0BA5-4580-B72E-A6BFF22F8784}"/>
              </a:ext>
            </a:extLst>
          </p:cNvPr>
          <p:cNvSpPr txBox="1"/>
          <p:nvPr/>
        </p:nvSpPr>
        <p:spPr bwMode="auto">
          <a:xfrm>
            <a:off x="835785" y="2584713"/>
            <a:ext cx="1773540"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50"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access control</a:t>
            </a:r>
            <a:endParaRPr lang="en-US" altLang="zh-CN" sz="1200" dirty="0">
              <a:solidFill>
                <a:schemeClr val="bg1">
                  <a:lumMod val="65000"/>
                </a:schemeClr>
              </a:solidFill>
              <a:latin typeface="Huawei Sans" panose="020C0503030203020204" pitchFamily="34" charset="0"/>
            </a:endParaRPr>
          </a:p>
        </p:txBody>
      </p:sp>
      <p:sp>
        <p:nvSpPr>
          <p:cNvPr id="51"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52"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53" name="直接连接符 52">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bwMode="ltGray">
          <a:xfrm>
            <a:off x="485526" y="3590251"/>
            <a:ext cx="360000" cy="360000"/>
            <a:chOff x="4939189" y="1253075"/>
            <a:chExt cx="532084" cy="532082"/>
          </a:xfrm>
        </p:grpSpPr>
        <p:sp>
          <p:nvSpPr>
            <p:cNvPr id="55"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56"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57" name="组合 56"/>
          <p:cNvGrpSpPr/>
          <p:nvPr/>
        </p:nvGrpSpPr>
        <p:grpSpPr bwMode="ltGray">
          <a:xfrm>
            <a:off x="485526" y="4545801"/>
            <a:ext cx="360000" cy="360000"/>
            <a:chOff x="6792271" y="1253075"/>
            <a:chExt cx="532084" cy="532082"/>
          </a:xfrm>
        </p:grpSpPr>
        <p:sp>
          <p:nvSpPr>
            <p:cNvPr id="58"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60"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61" name="组合 60"/>
          <p:cNvGrpSpPr/>
          <p:nvPr/>
        </p:nvGrpSpPr>
        <p:grpSpPr bwMode="ltGray">
          <a:xfrm>
            <a:off x="485526" y="5501349"/>
            <a:ext cx="360000" cy="360000"/>
            <a:chOff x="8645353" y="1253075"/>
            <a:chExt cx="532084" cy="532082"/>
          </a:xfrm>
        </p:grpSpPr>
        <p:sp>
          <p:nvSpPr>
            <p:cNvPr id="63"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64"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65" name="组合 64"/>
          <p:cNvGrpSpPr/>
          <p:nvPr/>
        </p:nvGrpSpPr>
        <p:grpSpPr bwMode="ltGray">
          <a:xfrm>
            <a:off x="485526" y="1679151"/>
            <a:ext cx="360000" cy="360000"/>
            <a:chOff x="1233025" y="1253075"/>
            <a:chExt cx="532084" cy="532082"/>
          </a:xfrm>
        </p:grpSpPr>
        <p:sp>
          <p:nvSpPr>
            <p:cNvPr id="66"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67"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68" name="组合 67"/>
          <p:cNvGrpSpPr/>
          <p:nvPr/>
        </p:nvGrpSpPr>
        <p:grpSpPr bwMode="invGray">
          <a:xfrm>
            <a:off x="485526" y="2634701"/>
            <a:ext cx="360000" cy="360000"/>
            <a:chOff x="3086107" y="1253075"/>
            <a:chExt cx="532084" cy="532082"/>
          </a:xfrm>
        </p:grpSpPr>
        <p:sp>
          <p:nvSpPr>
            <p:cNvPr id="69" name="iṡ1ïdé">
              <a:extLst>
                <a:ext uri="{FF2B5EF4-FFF2-40B4-BE49-F238E27FC236}">
                  <a16:creationId xmlns="" xmlns:a16="http://schemas.microsoft.com/office/drawing/2014/main"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70"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126101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57094" y="2332082"/>
            <a:ext cx="1381908" cy="690620"/>
          </a:xfrm>
          <a:prstGeom prst="rect">
            <a:avLst/>
          </a:prstGeom>
        </p:spPr>
      </p:pic>
      <p:pic>
        <p:nvPicPr>
          <p:cNvPr id="67" name="图片 6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058618" y="2332082"/>
            <a:ext cx="1381908" cy="690620"/>
          </a:xfrm>
          <a:prstGeom prst="rect">
            <a:avLst/>
          </a:prstGeom>
        </p:spPr>
      </p:pic>
      <p:sp>
        <p:nvSpPr>
          <p:cNvPr id="2" name="标题 1"/>
          <p:cNvSpPr>
            <a:spLocks noGrp="1"/>
          </p:cNvSpPr>
          <p:nvPr>
            <p:ph type="title"/>
          </p:nvPr>
        </p:nvSpPr>
        <p:spPr/>
        <p:txBody>
          <a:bodyPr/>
          <a:lstStyle/>
          <a:p>
            <a:r>
              <a:rPr lang="en-US" smtClean="0"/>
              <a:t>Step 1: APs Dynamically Discover the AC</a:t>
            </a:r>
            <a:endParaRPr lang="en-US" altLang="zh-CN" dirty="0"/>
          </a:p>
        </p:txBody>
      </p:sp>
      <p:sp>
        <p:nvSpPr>
          <p:cNvPr id="59" name="圆角矩形 75"/>
          <p:cNvSpPr/>
          <p:nvPr/>
        </p:nvSpPr>
        <p:spPr>
          <a:xfrm>
            <a:off x="2438060" y="1724643"/>
            <a:ext cx="460581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DHCP Mode (Layer 3 Networking)</a:t>
            </a:r>
            <a:endParaRPr lang="en-US" altLang="zh-CN" b="1" dirty="0">
              <a:solidFill>
                <a:prstClr val="white"/>
              </a:solidFill>
              <a:latin typeface="Huawei Sans" panose="020C0503030203020204" pitchFamily="34" charset="0"/>
              <a:ea typeface="方正兰亭黑简体" panose="02000000000000000000" pitchFamily="2" charset="-122"/>
            </a:endParaRPr>
          </a:p>
        </p:txBody>
      </p:sp>
      <p:sp>
        <p:nvSpPr>
          <p:cNvPr id="62" name="圆角矩形 75"/>
          <p:cNvSpPr/>
          <p:nvPr/>
        </p:nvSpPr>
        <p:spPr>
          <a:xfrm>
            <a:off x="2436647" y="2156149"/>
            <a:ext cx="4605813" cy="38209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300"/>
              </a:spcAft>
            </a:pPr>
            <a:endParaRPr lang="en-US" altLang="zh-CN" sz="1600" dirty="0">
              <a:solidFill>
                <a:prstClr val="black"/>
              </a:solidFill>
              <a:latin typeface="Huawei Sans" panose="020C0503030203020204" pitchFamily="34" charset="0"/>
            </a:endParaRPr>
          </a:p>
        </p:txBody>
      </p:sp>
      <p:pic>
        <p:nvPicPr>
          <p:cNvPr id="68" name="图片 6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03370" y="2487283"/>
            <a:ext cx="540000" cy="442800"/>
          </a:xfrm>
          <a:prstGeom prst="rect">
            <a:avLst/>
          </a:prstGeom>
        </p:spPr>
      </p:pic>
      <p:pic>
        <p:nvPicPr>
          <p:cNvPr id="73" name="图片 72" descr="AC-蓝.png"/>
          <p:cNvPicPr>
            <a:picLocks noChangeAspect="1"/>
          </p:cNvPicPr>
          <p:nvPr/>
        </p:nvPicPr>
        <p:blipFill>
          <a:blip r:embed="rId5" cstate="print"/>
          <a:stretch>
            <a:fillRect/>
          </a:stretch>
        </p:blipFill>
        <p:spPr>
          <a:xfrm>
            <a:off x="6367191" y="2488265"/>
            <a:ext cx="540000" cy="441818"/>
          </a:xfrm>
          <a:prstGeom prst="rect">
            <a:avLst/>
          </a:prstGeom>
        </p:spPr>
      </p:pic>
      <p:sp>
        <p:nvSpPr>
          <p:cNvPr id="74" name="Text Box 9"/>
          <p:cNvSpPr txBox="1">
            <a:spLocks noChangeArrowheads="1"/>
          </p:cNvSpPr>
          <p:nvPr/>
        </p:nvSpPr>
        <p:spPr bwMode="auto">
          <a:xfrm>
            <a:off x="2658768" y="219289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75" name="Text Box 9"/>
          <p:cNvSpPr txBox="1">
            <a:spLocks noChangeArrowheads="1"/>
          </p:cNvSpPr>
          <p:nvPr/>
        </p:nvSpPr>
        <p:spPr bwMode="auto">
          <a:xfrm>
            <a:off x="6422589" y="219289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11" name="直接连接符 10"/>
          <p:cNvCxnSpPr>
            <a:stCxn id="68" idx="2"/>
          </p:cNvCxnSpPr>
          <p:nvPr/>
        </p:nvCxnSpPr>
        <p:spPr>
          <a:xfrm>
            <a:off x="2873370" y="2930083"/>
            <a:ext cx="0" cy="28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3" idx="2"/>
          </p:cNvCxnSpPr>
          <p:nvPr/>
        </p:nvCxnSpPr>
        <p:spPr>
          <a:xfrm>
            <a:off x="6637191" y="2930083"/>
            <a:ext cx="0" cy="28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3703" y="3080801"/>
            <a:ext cx="1889434" cy="292961"/>
            <a:chOff x="2575826" y="2687616"/>
            <a:chExt cx="1889434" cy="292961"/>
          </a:xfrm>
        </p:grpSpPr>
        <p:cxnSp>
          <p:nvCxnSpPr>
            <p:cNvPr id="77" name="直接连接符 76"/>
            <p:cNvCxnSpPr/>
            <p:nvPr/>
          </p:nvCxnSpPr>
          <p:spPr>
            <a:xfrm rot="5400000" flipH="1">
              <a:off x="3533451" y="2048769"/>
              <a:ext cx="1" cy="186361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 Box 9"/>
            <p:cNvSpPr txBox="1">
              <a:spLocks noChangeArrowheads="1"/>
            </p:cNvSpPr>
            <p:nvPr/>
          </p:nvSpPr>
          <p:spPr bwMode="auto">
            <a:xfrm>
              <a:off x="2575826" y="2687616"/>
              <a:ext cx="1866424" cy="276999"/>
            </a:xfrm>
            <a:prstGeom prst="rect">
              <a:avLst/>
            </a:prstGeom>
            <a:noFill/>
            <a:ln w="9525">
              <a:noFill/>
              <a:miter lim="800000"/>
              <a:headEnd/>
              <a:tailEnd/>
            </a:ln>
          </p:spPr>
          <p:txBody>
            <a:bodyPr wrap="square">
              <a:spAutoFit/>
            </a:bodyPr>
            <a:lstStyle/>
            <a:p>
              <a:pPr algn="ctr"/>
              <a:r>
                <a:rPr lang="en-US" sz="1200" dirty="0" smtClean="0">
                  <a:solidFill>
                    <a:schemeClr val="tx1"/>
                  </a:solidFill>
                  <a:latin typeface="Huawei Sans" panose="020C0503030203020204" pitchFamily="34" charset="0"/>
                </a:rPr>
                <a:t>DHCP Discove</a:t>
              </a:r>
              <a:r>
                <a:rPr lang="en-US" altLang="zh-CN" sz="1200" dirty="0" smtClean="0">
                  <a:solidFill>
                    <a:schemeClr val="tx1"/>
                  </a:solidFill>
                  <a:latin typeface="Huawei Sans" panose="020C0503030203020204" pitchFamily="34" charset="0"/>
                </a:rPr>
                <a:t>r</a:t>
              </a:r>
              <a:endParaRPr lang="en-US" sz="1200" dirty="0">
                <a:solidFill>
                  <a:schemeClr val="tx1"/>
                </a:solidFill>
                <a:latin typeface="Huawei Sans" panose="020C0503030203020204" pitchFamily="34" charset="0"/>
              </a:endParaRPr>
            </a:p>
          </p:txBody>
        </p:sp>
      </p:grpSp>
      <p:sp>
        <p:nvSpPr>
          <p:cNvPr id="51" name="圆角矩形 75"/>
          <p:cNvSpPr/>
          <p:nvPr/>
        </p:nvSpPr>
        <p:spPr>
          <a:xfrm>
            <a:off x="7144638" y="1724643"/>
            <a:ext cx="46044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Broadcast Mode (Layer 2 Networking)</a:t>
            </a:r>
            <a:endParaRPr lang="en-US" altLang="zh-CN" b="1" dirty="0">
              <a:solidFill>
                <a:prstClr val="white"/>
              </a:solidFill>
              <a:latin typeface="Huawei Sans" panose="020C0503030203020204" pitchFamily="34" charset="0"/>
              <a:ea typeface="方正兰亭黑简体" panose="02000000000000000000" pitchFamily="2" charset="-122"/>
            </a:endParaRPr>
          </a:p>
        </p:txBody>
      </p:sp>
      <p:sp>
        <p:nvSpPr>
          <p:cNvPr id="52" name="圆角矩形 75"/>
          <p:cNvSpPr/>
          <p:nvPr/>
        </p:nvSpPr>
        <p:spPr>
          <a:xfrm>
            <a:off x="7143225" y="2156149"/>
            <a:ext cx="4604400" cy="38209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pic>
        <p:nvPicPr>
          <p:cNvPr id="54" name="图片 5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552233" y="2490554"/>
            <a:ext cx="540000" cy="442800"/>
          </a:xfrm>
          <a:prstGeom prst="rect">
            <a:avLst/>
          </a:prstGeom>
        </p:spPr>
      </p:pic>
      <p:sp>
        <p:nvSpPr>
          <p:cNvPr id="57" name="Text Box 9"/>
          <p:cNvSpPr txBox="1">
            <a:spLocks noChangeArrowheads="1"/>
          </p:cNvSpPr>
          <p:nvPr/>
        </p:nvSpPr>
        <p:spPr bwMode="auto">
          <a:xfrm>
            <a:off x="4130776" y="2192891"/>
            <a:ext cx="1378114"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DHCP Server</a:t>
            </a:r>
            <a:endParaRPr lang="en-US" altLang="zh-CN" sz="1400" b="1" dirty="0">
              <a:solidFill>
                <a:schemeClr val="tx1"/>
              </a:solidFill>
              <a:latin typeface="Huawei Sans" panose="020C0503030203020204" pitchFamily="34" charset="0"/>
            </a:endParaRPr>
          </a:p>
        </p:txBody>
      </p:sp>
      <p:cxnSp>
        <p:nvCxnSpPr>
          <p:cNvPr id="60" name="直接连接符 59"/>
          <p:cNvCxnSpPr>
            <a:stCxn id="54" idx="2"/>
          </p:cNvCxnSpPr>
          <p:nvPr/>
        </p:nvCxnSpPr>
        <p:spPr>
          <a:xfrm flipH="1">
            <a:off x="4815617" y="2933353"/>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893703" y="3428351"/>
            <a:ext cx="1889434" cy="461665"/>
            <a:chOff x="2575826" y="2995582"/>
            <a:chExt cx="1889434" cy="461665"/>
          </a:xfrm>
        </p:grpSpPr>
        <p:cxnSp>
          <p:nvCxnSpPr>
            <p:cNvPr id="78" name="直接连接符 77"/>
            <p:cNvCxnSpPr/>
            <p:nvPr/>
          </p:nvCxnSpPr>
          <p:spPr>
            <a:xfrm rot="5400000" flipH="1">
              <a:off x="3533451" y="2504807"/>
              <a:ext cx="1" cy="186361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 Box 9"/>
            <p:cNvSpPr txBox="1">
              <a:spLocks noChangeArrowheads="1"/>
            </p:cNvSpPr>
            <p:nvPr/>
          </p:nvSpPr>
          <p:spPr bwMode="auto">
            <a:xfrm>
              <a:off x="2575826" y="2995582"/>
              <a:ext cx="1866424" cy="461665"/>
            </a:xfrm>
            <a:prstGeom prst="rect">
              <a:avLst/>
            </a:prstGeom>
            <a:noFill/>
            <a:ln w="9525">
              <a:noFill/>
              <a:miter lim="800000"/>
              <a:headEnd/>
              <a:tailEnd/>
            </a:ln>
          </p:spPr>
          <p:txBody>
            <a:bodyPr wrap="square">
              <a:spAutoFit/>
            </a:bodyPr>
            <a:lstStyle/>
            <a:p>
              <a:pPr algn="ctr"/>
              <a:r>
                <a:rPr lang="en-US" sz="1200" dirty="0" smtClean="0">
                  <a:solidFill>
                    <a:schemeClr val="tx1"/>
                  </a:solidFill>
                  <a:latin typeface="Huawei Sans" panose="020C0503030203020204" pitchFamily="34" charset="0"/>
                </a:rPr>
                <a:t>DHCP Offer</a:t>
              </a:r>
            </a:p>
            <a:p>
              <a:pPr algn="ctr"/>
              <a:r>
                <a:rPr lang="en-US" sz="1200" dirty="0" smtClean="0">
                  <a:latin typeface="Huawei Sans" panose="020C0503030203020204" pitchFamily="34" charset="0"/>
                </a:rPr>
                <a:t>(option 43)</a:t>
              </a:r>
              <a:endParaRPr lang="en-US" altLang="zh-CN" sz="1200" dirty="0">
                <a:solidFill>
                  <a:schemeClr val="tx1"/>
                </a:solidFill>
                <a:latin typeface="Huawei Sans" panose="020C0503030203020204" pitchFamily="34" charset="0"/>
              </a:endParaRPr>
            </a:p>
          </p:txBody>
        </p:sp>
      </p:grpSp>
      <p:grpSp>
        <p:nvGrpSpPr>
          <p:cNvPr id="12" name="组合 11"/>
          <p:cNvGrpSpPr/>
          <p:nvPr/>
        </p:nvGrpSpPr>
        <p:grpSpPr>
          <a:xfrm>
            <a:off x="2893703" y="4072118"/>
            <a:ext cx="1889434" cy="280082"/>
            <a:chOff x="2575826" y="3657454"/>
            <a:chExt cx="1889434" cy="280082"/>
          </a:xfrm>
        </p:grpSpPr>
        <p:cxnSp>
          <p:nvCxnSpPr>
            <p:cNvPr id="63" name="直接连接符 62"/>
            <p:cNvCxnSpPr/>
            <p:nvPr/>
          </p:nvCxnSpPr>
          <p:spPr>
            <a:xfrm rot="5400000" flipH="1">
              <a:off x="3533451" y="3005728"/>
              <a:ext cx="1" cy="1863616"/>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auto">
            <a:xfrm>
              <a:off x="2575826" y="3657454"/>
              <a:ext cx="1866424" cy="276999"/>
            </a:xfrm>
            <a:prstGeom prst="rect">
              <a:avLst/>
            </a:prstGeom>
            <a:noFill/>
            <a:ln w="9525">
              <a:noFill/>
              <a:miter lim="800000"/>
              <a:headEnd/>
              <a:tailEnd/>
            </a:ln>
          </p:spPr>
          <p:txBody>
            <a:bodyPr wrap="square">
              <a:spAutoFit/>
            </a:bodyPr>
            <a:lstStyle/>
            <a:p>
              <a:pPr algn="ctr"/>
              <a:r>
                <a:rPr lang="en-US" sz="1200" dirty="0" smtClean="0">
                  <a:solidFill>
                    <a:schemeClr val="tx1"/>
                  </a:solidFill>
                  <a:latin typeface="Huawei Sans" panose="020C0503030203020204" pitchFamily="34" charset="0"/>
                </a:rPr>
                <a:t>DHCP Request</a:t>
              </a:r>
              <a:endParaRPr lang="en-US" sz="1200" dirty="0">
                <a:solidFill>
                  <a:schemeClr val="tx1"/>
                </a:solidFill>
                <a:latin typeface="Huawei Sans" panose="020C0503030203020204" pitchFamily="34" charset="0"/>
              </a:endParaRPr>
            </a:p>
          </p:txBody>
        </p:sp>
      </p:grpSp>
      <p:grpSp>
        <p:nvGrpSpPr>
          <p:cNvPr id="13" name="组合 12"/>
          <p:cNvGrpSpPr/>
          <p:nvPr/>
        </p:nvGrpSpPr>
        <p:grpSpPr>
          <a:xfrm>
            <a:off x="2893703" y="4368689"/>
            <a:ext cx="1889434" cy="479133"/>
            <a:chOff x="2575826" y="3975504"/>
            <a:chExt cx="1889434" cy="479133"/>
          </a:xfrm>
        </p:grpSpPr>
        <p:cxnSp>
          <p:nvCxnSpPr>
            <p:cNvPr id="65" name="直接连接符 64"/>
            <p:cNvCxnSpPr/>
            <p:nvPr/>
          </p:nvCxnSpPr>
          <p:spPr>
            <a:xfrm rot="5400000" flipH="1">
              <a:off x="3533451" y="3522829"/>
              <a:ext cx="1" cy="1863616"/>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 Box 9"/>
            <p:cNvSpPr txBox="1">
              <a:spLocks noChangeArrowheads="1"/>
            </p:cNvSpPr>
            <p:nvPr/>
          </p:nvSpPr>
          <p:spPr bwMode="auto">
            <a:xfrm>
              <a:off x="2575826" y="3975504"/>
              <a:ext cx="1866424" cy="461665"/>
            </a:xfrm>
            <a:prstGeom prst="rect">
              <a:avLst/>
            </a:prstGeom>
            <a:noFill/>
            <a:ln w="9525">
              <a:noFill/>
              <a:miter lim="800000"/>
              <a:headEnd/>
              <a:tailEnd/>
            </a:ln>
          </p:spPr>
          <p:txBody>
            <a:bodyPr wrap="square">
              <a:spAutoFit/>
            </a:bodyPr>
            <a:lstStyle/>
            <a:p>
              <a:pPr algn="ctr"/>
              <a:r>
                <a:rPr lang="en-US" sz="1200" dirty="0" smtClean="0">
                  <a:solidFill>
                    <a:schemeClr val="tx1"/>
                  </a:solidFill>
                  <a:latin typeface="Huawei Sans" panose="020C0503030203020204" pitchFamily="34" charset="0"/>
                </a:rPr>
                <a:t>DHCP </a:t>
              </a:r>
              <a:r>
                <a:rPr lang="en-US" sz="1200" dirty="0" err="1" smtClean="0">
                  <a:solidFill>
                    <a:schemeClr val="tx1"/>
                  </a:solidFill>
                  <a:latin typeface="Huawei Sans" panose="020C0503030203020204" pitchFamily="34" charset="0"/>
                </a:rPr>
                <a:t>Ack</a:t>
              </a:r>
              <a:endParaRPr lang="en-US" altLang="zh-CN" sz="1200" dirty="0" smtClean="0">
                <a:solidFill>
                  <a:schemeClr val="tx1"/>
                </a:solidFill>
                <a:latin typeface="Huawei Sans" panose="020C0503030203020204" pitchFamily="34" charset="0"/>
              </a:endParaRPr>
            </a:p>
            <a:p>
              <a:pPr algn="ctr"/>
              <a:r>
                <a:rPr lang="en-US" sz="1200" dirty="0" smtClean="0">
                  <a:latin typeface="Huawei Sans" panose="020C0503030203020204" pitchFamily="34" charset="0"/>
                </a:rPr>
                <a:t>(option 43)</a:t>
              </a:r>
              <a:endParaRPr lang="en-US" altLang="zh-CN" sz="1200" dirty="0">
                <a:solidFill>
                  <a:schemeClr val="tx1"/>
                </a:solidFill>
                <a:latin typeface="Huawei Sans" panose="020C0503030203020204" pitchFamily="34" charset="0"/>
              </a:endParaRPr>
            </a:p>
          </p:txBody>
        </p:sp>
      </p:grpSp>
      <p:cxnSp>
        <p:nvCxnSpPr>
          <p:cNvPr id="69" name="直接连接符 68"/>
          <p:cNvCxnSpPr/>
          <p:nvPr/>
        </p:nvCxnSpPr>
        <p:spPr>
          <a:xfrm flipH="1">
            <a:off x="2945715" y="5272318"/>
            <a:ext cx="3635985" cy="0"/>
          </a:xfrm>
          <a:prstGeom prst="line">
            <a:avLst/>
          </a:prstGeom>
          <a:ln w="190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Box 9"/>
          <p:cNvSpPr txBox="1">
            <a:spLocks noChangeArrowheads="1"/>
          </p:cNvSpPr>
          <p:nvPr/>
        </p:nvSpPr>
        <p:spPr bwMode="auto">
          <a:xfrm>
            <a:off x="3961803" y="4973458"/>
            <a:ext cx="1658531" cy="276999"/>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Discovery Request</a:t>
            </a:r>
            <a:endParaRPr lang="en-US" sz="1200" dirty="0">
              <a:latin typeface="Huawei Sans" panose="020C0503030203020204" pitchFamily="34" charset="0"/>
            </a:endParaRPr>
          </a:p>
        </p:txBody>
      </p:sp>
      <p:cxnSp>
        <p:nvCxnSpPr>
          <p:cNvPr id="82" name="直接连接符 81"/>
          <p:cNvCxnSpPr/>
          <p:nvPr/>
        </p:nvCxnSpPr>
        <p:spPr>
          <a:xfrm flipH="1">
            <a:off x="2945715" y="5603454"/>
            <a:ext cx="3635985" cy="0"/>
          </a:xfrm>
          <a:prstGeom prst="line">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 Box 9"/>
          <p:cNvSpPr txBox="1">
            <a:spLocks noChangeArrowheads="1"/>
          </p:cNvSpPr>
          <p:nvPr/>
        </p:nvSpPr>
        <p:spPr bwMode="auto">
          <a:xfrm>
            <a:off x="3961803" y="5304594"/>
            <a:ext cx="1658531" cy="276999"/>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Discovery Response</a:t>
            </a:r>
            <a:endParaRPr lang="en-US" sz="1200" dirty="0">
              <a:latin typeface="Huawei Sans" panose="020C0503030203020204" pitchFamily="34" charset="0"/>
            </a:endParaRPr>
          </a:p>
        </p:txBody>
      </p:sp>
      <p:sp>
        <p:nvSpPr>
          <p:cNvPr id="71" name="Text Box 9"/>
          <p:cNvSpPr txBox="1">
            <a:spLocks noChangeArrowheads="1"/>
          </p:cNvSpPr>
          <p:nvPr/>
        </p:nvSpPr>
        <p:spPr bwMode="auto">
          <a:xfrm>
            <a:off x="3153305" y="2506280"/>
            <a:ext cx="1396047" cy="461665"/>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Layer 2 Campus Network</a:t>
            </a:r>
            <a:endParaRPr lang="en-US" altLang="zh-CN" sz="1200" dirty="0">
              <a:solidFill>
                <a:schemeClr val="tx1"/>
              </a:solidFill>
              <a:latin typeface="Huawei Sans" panose="020C0503030203020204" pitchFamily="34" charset="0"/>
            </a:endParaRPr>
          </a:p>
        </p:txBody>
      </p:sp>
      <p:sp>
        <p:nvSpPr>
          <p:cNvPr id="72" name="Text Box 9"/>
          <p:cNvSpPr txBox="1">
            <a:spLocks noChangeArrowheads="1"/>
          </p:cNvSpPr>
          <p:nvPr/>
        </p:nvSpPr>
        <p:spPr bwMode="auto">
          <a:xfrm>
            <a:off x="5059825" y="2506280"/>
            <a:ext cx="1396047" cy="461665"/>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Layer 3 Campus Network</a:t>
            </a:r>
            <a:endParaRPr lang="en-US" altLang="zh-CN" sz="1200" dirty="0">
              <a:solidFill>
                <a:schemeClr val="tx1"/>
              </a:solidFill>
              <a:latin typeface="Huawei Sans" panose="020C0503030203020204" pitchFamily="34" charset="0"/>
            </a:endParaRPr>
          </a:p>
        </p:txBody>
      </p:sp>
      <p:pic>
        <p:nvPicPr>
          <p:cNvPr id="103" name="图片 102" descr="AC-蓝.png"/>
          <p:cNvPicPr>
            <a:picLocks noChangeAspect="1"/>
          </p:cNvPicPr>
          <p:nvPr/>
        </p:nvPicPr>
        <p:blipFill>
          <a:blip r:embed="rId5" cstate="print"/>
          <a:stretch>
            <a:fillRect/>
          </a:stretch>
        </p:blipFill>
        <p:spPr>
          <a:xfrm>
            <a:off x="9151972" y="2707208"/>
            <a:ext cx="540000" cy="441818"/>
          </a:xfrm>
          <a:prstGeom prst="rect">
            <a:avLst/>
          </a:prstGeom>
        </p:spPr>
      </p:pic>
      <p:pic>
        <p:nvPicPr>
          <p:cNvPr id="105" name="图片 10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151972" y="4582596"/>
            <a:ext cx="540000" cy="442800"/>
          </a:xfrm>
          <a:prstGeom prst="rect">
            <a:avLst/>
          </a:prstGeom>
        </p:spPr>
      </p:pic>
      <p:sp>
        <p:nvSpPr>
          <p:cNvPr id="106" name="Text Box 9"/>
          <p:cNvSpPr txBox="1">
            <a:spLocks noChangeArrowheads="1"/>
          </p:cNvSpPr>
          <p:nvPr/>
        </p:nvSpPr>
        <p:spPr bwMode="auto">
          <a:xfrm>
            <a:off x="9207371" y="2411834"/>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sp>
        <p:nvSpPr>
          <p:cNvPr id="107" name="Text Box 9"/>
          <p:cNvSpPr txBox="1">
            <a:spLocks noChangeArrowheads="1"/>
          </p:cNvSpPr>
          <p:nvPr/>
        </p:nvSpPr>
        <p:spPr bwMode="auto">
          <a:xfrm>
            <a:off x="9207371" y="5026101"/>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cxnSp>
        <p:nvCxnSpPr>
          <p:cNvPr id="108" name="直接连接符 107"/>
          <p:cNvCxnSpPr/>
          <p:nvPr/>
        </p:nvCxnSpPr>
        <p:spPr>
          <a:xfrm>
            <a:off x="9421972" y="3149026"/>
            <a:ext cx="0" cy="1433570"/>
          </a:xfrm>
          <a:prstGeom prst="line">
            <a:avLst/>
          </a:prstGeom>
          <a:ln w="28575">
            <a:solidFill>
              <a:srgbClr val="EC706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Text Box 9"/>
          <p:cNvSpPr txBox="1">
            <a:spLocks noChangeArrowheads="1"/>
          </p:cNvSpPr>
          <p:nvPr/>
        </p:nvSpPr>
        <p:spPr bwMode="auto">
          <a:xfrm>
            <a:off x="9321910" y="3722344"/>
            <a:ext cx="1981090" cy="307777"/>
          </a:xfrm>
          <a:prstGeom prst="rect">
            <a:avLst/>
          </a:prstGeom>
          <a:noFill/>
          <a:ln w="9525">
            <a:noFill/>
            <a:miter lim="800000"/>
            <a:headEnd/>
            <a:tailEnd/>
          </a:ln>
        </p:spPr>
        <p:txBody>
          <a:bodyPr wrap="square">
            <a:spAutoFit/>
          </a:bodyPr>
          <a:lstStyle/>
          <a:p>
            <a:pPr algn="ctr"/>
            <a:r>
              <a:rPr lang="en-US" sz="1400" b="1" dirty="0" smtClean="0">
                <a:solidFill>
                  <a:srgbClr val="EC7061"/>
                </a:solidFill>
                <a:latin typeface="Huawei Sans" panose="020C0503030203020204" pitchFamily="34" charset="0"/>
              </a:rPr>
              <a:t>Broadcast query</a:t>
            </a:r>
            <a:endParaRPr lang="en-US" altLang="zh-CN" sz="1400" b="1" dirty="0">
              <a:solidFill>
                <a:srgbClr val="EC7061"/>
              </a:solidFill>
              <a:latin typeface="Huawei Sans" panose="020C0503030203020204" pitchFamily="34" charset="0"/>
            </a:endParaRPr>
          </a:p>
        </p:txBody>
      </p:sp>
      <p:sp>
        <p:nvSpPr>
          <p:cNvPr id="104" name="五边形 103"/>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110" name="燕尾形 109"/>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111" name="燕尾形 110"/>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112" name="燕尾形 111"/>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113"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114" name="ïšļïďe">
            <a:extLst>
              <a:ext uri="{FF2B5EF4-FFF2-40B4-BE49-F238E27FC236}">
                <a16:creationId xmlns="" xmlns:a16="http://schemas.microsoft.com/office/drawing/2014/main" id="{FB41FAD4-0BA5-4580-B72E-A6BFF22F8784}"/>
              </a:ext>
            </a:extLst>
          </p:cNvPr>
          <p:cNvSpPr txBox="1"/>
          <p:nvPr/>
        </p:nvSpPr>
        <p:spPr bwMode="auto">
          <a:xfrm>
            <a:off x="835785" y="2492380"/>
            <a:ext cx="1353330" cy="6485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115"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access control</a:t>
            </a:r>
            <a:endParaRPr lang="en-US" altLang="zh-CN" sz="1200" dirty="0">
              <a:solidFill>
                <a:schemeClr val="bg1">
                  <a:lumMod val="65000"/>
                </a:schemeClr>
              </a:solidFill>
              <a:latin typeface="Huawei Sans" panose="020C0503030203020204" pitchFamily="34" charset="0"/>
            </a:endParaRPr>
          </a:p>
        </p:txBody>
      </p:sp>
      <p:sp>
        <p:nvSpPr>
          <p:cNvPr id="116"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117"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118" name="直接连接符 117">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bwMode="ltGray">
          <a:xfrm>
            <a:off x="485526" y="3590251"/>
            <a:ext cx="360000" cy="360000"/>
            <a:chOff x="4939189" y="1253075"/>
            <a:chExt cx="532084" cy="532082"/>
          </a:xfrm>
        </p:grpSpPr>
        <p:sp>
          <p:nvSpPr>
            <p:cNvPr id="120"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21"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22" name="组合 121"/>
          <p:cNvGrpSpPr/>
          <p:nvPr/>
        </p:nvGrpSpPr>
        <p:grpSpPr bwMode="ltGray">
          <a:xfrm>
            <a:off x="485526" y="4545801"/>
            <a:ext cx="360000" cy="360000"/>
            <a:chOff x="6792271" y="1253075"/>
            <a:chExt cx="532084" cy="532082"/>
          </a:xfrm>
        </p:grpSpPr>
        <p:sp>
          <p:nvSpPr>
            <p:cNvPr id="123"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24"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25" name="组合 124"/>
          <p:cNvGrpSpPr/>
          <p:nvPr/>
        </p:nvGrpSpPr>
        <p:grpSpPr bwMode="ltGray">
          <a:xfrm>
            <a:off x="485526" y="5501349"/>
            <a:ext cx="360000" cy="360000"/>
            <a:chOff x="8645353" y="1253075"/>
            <a:chExt cx="532084" cy="532082"/>
          </a:xfrm>
        </p:grpSpPr>
        <p:sp>
          <p:nvSpPr>
            <p:cNvPr id="126"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27"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28" name="组合 127"/>
          <p:cNvGrpSpPr/>
          <p:nvPr/>
        </p:nvGrpSpPr>
        <p:grpSpPr bwMode="ltGray">
          <a:xfrm>
            <a:off x="485526" y="1679151"/>
            <a:ext cx="360000" cy="360000"/>
            <a:chOff x="1233025" y="1253075"/>
            <a:chExt cx="532084" cy="532082"/>
          </a:xfrm>
        </p:grpSpPr>
        <p:sp>
          <p:nvSpPr>
            <p:cNvPr id="129"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30"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31" name="组合 130"/>
          <p:cNvGrpSpPr/>
          <p:nvPr/>
        </p:nvGrpSpPr>
        <p:grpSpPr bwMode="invGray">
          <a:xfrm>
            <a:off x="485526" y="2634701"/>
            <a:ext cx="360000" cy="360000"/>
            <a:chOff x="3086107" y="1253075"/>
            <a:chExt cx="532084" cy="532082"/>
          </a:xfrm>
        </p:grpSpPr>
        <p:sp>
          <p:nvSpPr>
            <p:cNvPr id="132" name="iṡ1ïdé">
              <a:extLst>
                <a:ext uri="{FF2B5EF4-FFF2-40B4-BE49-F238E27FC236}">
                  <a16:creationId xmlns="" xmlns:a16="http://schemas.microsoft.com/office/drawing/2014/main"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133"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4107201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62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Step 2: CAPWAP Tunnel Establishment</a:t>
            </a:r>
            <a:endParaRPr lang="en-US" altLang="zh-CN" dirty="0"/>
          </a:p>
        </p:txBody>
      </p:sp>
      <p:sp>
        <p:nvSpPr>
          <p:cNvPr id="160" name="圆角矩形 75"/>
          <p:cNvSpPr/>
          <p:nvPr/>
        </p:nvSpPr>
        <p:spPr>
          <a:xfrm>
            <a:off x="7003897" y="1979714"/>
            <a:ext cx="4742015"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Step 2: CAPWAP Tunnel Establishment</a:t>
            </a:r>
            <a:endParaRPr lang="en-US" b="1" dirty="0">
              <a:solidFill>
                <a:prstClr val="white"/>
              </a:solidFill>
              <a:latin typeface="Huawei Sans" panose="020C0503030203020204" pitchFamily="34" charset="0"/>
            </a:endParaRPr>
          </a:p>
        </p:txBody>
      </p:sp>
      <p:sp>
        <p:nvSpPr>
          <p:cNvPr id="161" name="圆角矩形 75"/>
          <p:cNvSpPr/>
          <p:nvPr/>
        </p:nvSpPr>
        <p:spPr>
          <a:xfrm>
            <a:off x="7002484" y="2411218"/>
            <a:ext cx="4742015" cy="341667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nSpc>
                <a:spcPct val="130000"/>
              </a:lnSpc>
              <a:spcAft>
                <a:spcPts val="400"/>
              </a:spcAft>
              <a:buFont typeface="Arial" panose="020B0604020202020204" pitchFamily="34" charset="0"/>
              <a:buChar char="•"/>
            </a:pPr>
            <a:r>
              <a:rPr lang="en-US" sz="1400" dirty="0" smtClean="0">
                <a:solidFill>
                  <a:schemeClr val="tx1"/>
                </a:solidFill>
                <a:latin typeface="Huawei Sans" panose="020C0503030203020204" pitchFamily="34" charset="0"/>
              </a:rPr>
              <a:t>APs associate with the AC and </a:t>
            </a:r>
            <a:r>
              <a:rPr lang="en-US" sz="1400" dirty="0" smtClean="0">
                <a:solidFill>
                  <a:srgbClr val="EC7061"/>
                </a:solidFill>
                <a:latin typeface="Huawei Sans" panose="020C0503030203020204" pitchFamily="34" charset="0"/>
              </a:rPr>
              <a:t>establish CAPWAP tunnels</a:t>
            </a:r>
            <a:r>
              <a:rPr lang="en-US" sz="1400" dirty="0" smtClean="0">
                <a:solidFill>
                  <a:schemeClr val="tx1"/>
                </a:solidFill>
                <a:latin typeface="Huawei Sans" panose="020C0503030203020204" pitchFamily="34" charset="0"/>
              </a:rPr>
              <a:t>, including data tunnels and control tunnels.</a:t>
            </a:r>
          </a:p>
          <a:p>
            <a:pPr marL="360000" lvl="1" indent="-180000">
              <a:lnSpc>
                <a:spcPct val="130000"/>
              </a:lnSpc>
              <a:spcAft>
                <a:spcPts val="400"/>
              </a:spcAft>
              <a:buFont typeface="Huawei Sans" panose="020C0503030203020204" pitchFamily="34" charset="0"/>
              <a:buChar char="▫"/>
            </a:pPr>
            <a:r>
              <a:rPr lang="en-US" sz="1200" dirty="0" smtClean="0">
                <a:solidFill>
                  <a:prstClr val="black"/>
                </a:solidFill>
                <a:latin typeface="Huawei Sans" panose="020C0503030203020204" pitchFamily="34" charset="0"/>
              </a:rPr>
              <a:t>Data tunnel: transmits service data packets from APs to the AC for centralized forwarding. Datagram Transport Layer Security (DTLS) encryption can be enabled over the data tunnel to ensure security of CAPWAP data packets. Subsequently, CAPWAP data packets will be encrypted and decrypted using DTLS.</a:t>
            </a:r>
          </a:p>
          <a:p>
            <a:pPr marL="360000" lvl="1" indent="-180000">
              <a:lnSpc>
                <a:spcPct val="130000"/>
              </a:lnSpc>
              <a:spcAft>
                <a:spcPts val="400"/>
              </a:spcAft>
              <a:buFont typeface="Huawei Sans" panose="020C0503030203020204" pitchFamily="34" charset="0"/>
              <a:buChar char="▫"/>
            </a:pPr>
            <a:r>
              <a:rPr lang="en-US" sz="1200" dirty="0" smtClean="0">
                <a:solidFill>
                  <a:prstClr val="black"/>
                </a:solidFill>
                <a:latin typeface="Huawei Sans" panose="020C0503030203020204" pitchFamily="34" charset="0"/>
              </a:rPr>
              <a:t>Control tunnel: transmits control packets between the AC and APs. DTLS encryption can be enabled over the control tunnel to ensure security of CAPWAP control packets. Subsequently, CAPWAP control packets will be encrypted and decrypted using DTLS.</a:t>
            </a:r>
            <a:endParaRPr lang="en-US" sz="1200" dirty="0">
              <a:solidFill>
                <a:prstClr val="black"/>
              </a:solidFill>
              <a:latin typeface="Huawei Sans" panose="020C0503030203020204" pitchFamily="34" charset="0"/>
            </a:endParaRPr>
          </a:p>
        </p:txBody>
      </p:sp>
      <p:sp>
        <p:nvSpPr>
          <p:cNvPr id="57" name="五边形 56"/>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59" name="燕尾形 58"/>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60" name="燕尾形 59"/>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61" name="燕尾形 60"/>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cxnSp>
        <p:nvCxnSpPr>
          <p:cNvPr id="62" name="直接连接符 61"/>
          <p:cNvCxnSpPr/>
          <p:nvPr/>
        </p:nvCxnSpPr>
        <p:spPr>
          <a:xfrm flipH="1">
            <a:off x="4823637" y="3302008"/>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91362" y="2263825"/>
            <a:ext cx="0" cy="1990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图片 102" descr="AC-蓝.png"/>
          <p:cNvPicPr>
            <a:picLocks noChangeAspect="1"/>
          </p:cNvPicPr>
          <p:nvPr/>
        </p:nvPicPr>
        <p:blipFill>
          <a:blip r:embed="rId3" cstate="print"/>
          <a:stretch>
            <a:fillRect/>
          </a:stretch>
        </p:blipFill>
        <p:spPr>
          <a:xfrm>
            <a:off x="5806937" y="3119439"/>
            <a:ext cx="446281" cy="365139"/>
          </a:xfrm>
          <a:prstGeom prst="rect">
            <a:avLst/>
          </a:prstGeom>
        </p:spPr>
      </p:pic>
      <p:pic>
        <p:nvPicPr>
          <p:cNvPr id="65" name="图片 86" descr="核心交换机.png"/>
          <p:cNvPicPr>
            <a:picLocks noChangeAspect="1"/>
          </p:cNvPicPr>
          <p:nvPr/>
        </p:nvPicPr>
        <p:blipFill>
          <a:blip r:embed="rId4" cstate="print"/>
          <a:stretch>
            <a:fillRect/>
          </a:stretch>
        </p:blipFill>
        <p:spPr>
          <a:xfrm>
            <a:off x="4377355" y="3119439"/>
            <a:ext cx="446281" cy="365139"/>
          </a:xfrm>
          <a:prstGeom prst="rect">
            <a:avLst/>
          </a:prstGeom>
        </p:spPr>
      </p:pic>
      <p:sp>
        <p:nvSpPr>
          <p:cNvPr id="66" name="文本框 65"/>
          <p:cNvSpPr txBox="1"/>
          <p:nvPr/>
        </p:nvSpPr>
        <p:spPr>
          <a:xfrm>
            <a:off x="5756605" y="2864465"/>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67" name="Group 165"/>
          <p:cNvGrpSpPr/>
          <p:nvPr/>
        </p:nvGrpSpPr>
        <p:grpSpPr>
          <a:xfrm rot="10800000">
            <a:off x="3187675" y="4261076"/>
            <a:ext cx="2818362" cy="896978"/>
            <a:chOff x="-1233037" y="914446"/>
            <a:chExt cx="1573823" cy="778776"/>
          </a:xfrm>
        </p:grpSpPr>
        <p:cxnSp>
          <p:nvCxnSpPr>
            <p:cNvPr id="68"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70" name="图片 105" descr="AP.png"/>
          <p:cNvPicPr>
            <a:picLocks noChangeAspect="1"/>
          </p:cNvPicPr>
          <p:nvPr/>
        </p:nvPicPr>
        <p:blipFill>
          <a:blip r:embed="rId5" cstate="print"/>
          <a:stretch>
            <a:fillRect/>
          </a:stretch>
        </p:blipFill>
        <p:spPr>
          <a:xfrm>
            <a:off x="2948591" y="5046346"/>
            <a:ext cx="405710" cy="331945"/>
          </a:xfrm>
          <a:prstGeom prst="rect">
            <a:avLst/>
          </a:prstGeom>
        </p:spPr>
      </p:pic>
      <p:pic>
        <p:nvPicPr>
          <p:cNvPr id="71" name="图片 76" descr="接入交换机.png"/>
          <p:cNvPicPr>
            <a:picLocks noChangeAspect="1"/>
          </p:cNvPicPr>
          <p:nvPr/>
        </p:nvPicPr>
        <p:blipFill>
          <a:blip r:embed="rId6" cstate="print"/>
          <a:stretch>
            <a:fillRect/>
          </a:stretch>
        </p:blipFill>
        <p:spPr>
          <a:xfrm>
            <a:off x="4371159" y="4063352"/>
            <a:ext cx="446281" cy="365139"/>
          </a:xfrm>
          <a:prstGeom prst="rect">
            <a:avLst/>
          </a:prstGeom>
        </p:spPr>
      </p:pic>
      <p:pic>
        <p:nvPicPr>
          <p:cNvPr id="72" name="图片 105" descr="AP.png"/>
          <p:cNvPicPr>
            <a:picLocks noChangeAspect="1"/>
          </p:cNvPicPr>
          <p:nvPr/>
        </p:nvPicPr>
        <p:blipFill>
          <a:blip r:embed="rId5" cstate="print"/>
          <a:stretch>
            <a:fillRect/>
          </a:stretch>
        </p:blipFill>
        <p:spPr>
          <a:xfrm>
            <a:off x="5827222" y="5046346"/>
            <a:ext cx="405710" cy="331945"/>
          </a:xfrm>
          <a:prstGeom prst="rect">
            <a:avLst/>
          </a:prstGeom>
        </p:spPr>
      </p:pic>
      <p:grpSp>
        <p:nvGrpSpPr>
          <p:cNvPr id="73" name="Group 3"/>
          <p:cNvGrpSpPr/>
          <p:nvPr/>
        </p:nvGrpSpPr>
        <p:grpSpPr>
          <a:xfrm>
            <a:off x="4468156" y="5194326"/>
            <a:ext cx="261965" cy="61979"/>
            <a:chOff x="559282" y="6488261"/>
            <a:chExt cx="261965" cy="61979"/>
          </a:xfrm>
          <a:solidFill>
            <a:schemeClr val="bg1">
              <a:lumMod val="50000"/>
            </a:schemeClr>
          </a:solidFill>
        </p:grpSpPr>
        <p:sp>
          <p:nvSpPr>
            <p:cNvPr id="74"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75"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76"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77" name="直接连接符 76"/>
          <p:cNvCxnSpPr/>
          <p:nvPr/>
        </p:nvCxnSpPr>
        <p:spPr>
          <a:xfrm flipH="1">
            <a:off x="3187674" y="3302008"/>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8" name="图片 72" descr="交换机.png"/>
          <p:cNvPicPr>
            <a:picLocks noChangeAspect="1"/>
          </p:cNvPicPr>
          <p:nvPr/>
        </p:nvPicPr>
        <p:blipFill>
          <a:blip r:embed="rId7" cstate="print"/>
          <a:stretch>
            <a:fillRect/>
          </a:stretch>
        </p:blipFill>
        <p:spPr>
          <a:xfrm>
            <a:off x="2910332" y="3101183"/>
            <a:ext cx="489285" cy="401651"/>
          </a:xfrm>
          <a:prstGeom prst="rect">
            <a:avLst/>
          </a:prstGeom>
        </p:spPr>
      </p:pic>
      <p:pic>
        <p:nvPicPr>
          <p:cNvPr id="8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4630" y="2008595"/>
            <a:ext cx="446281" cy="365139"/>
          </a:xfrm>
          <a:prstGeom prst="rect">
            <a:avLst/>
          </a:prstGeom>
        </p:spPr>
      </p:pic>
      <p:sp>
        <p:nvSpPr>
          <p:cNvPr id="82" name="文本框 81"/>
          <p:cNvSpPr txBox="1"/>
          <p:nvPr/>
        </p:nvSpPr>
        <p:spPr>
          <a:xfrm>
            <a:off x="2699296" y="2645390"/>
            <a:ext cx="924973" cy="461665"/>
          </a:xfrm>
          <a:prstGeom prst="rect">
            <a:avLst/>
          </a:prstGeom>
          <a:noFill/>
        </p:spPr>
        <p:txBody>
          <a:bodyPr wrap="squar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sp>
        <p:nvSpPr>
          <p:cNvPr id="83" name="任意多边形 82"/>
          <p:cNvSpPr/>
          <p:nvPr/>
        </p:nvSpPr>
        <p:spPr>
          <a:xfrm>
            <a:off x="5302822" y="3510017"/>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latin typeface="Huawei Sans" panose="020C0503030203020204" pitchFamily="34" charset="0"/>
            </a:endParaRPr>
          </a:p>
        </p:txBody>
      </p:sp>
      <p:sp>
        <p:nvSpPr>
          <p:cNvPr id="103" name="任意多边形 102"/>
          <p:cNvSpPr/>
          <p:nvPr/>
        </p:nvSpPr>
        <p:spPr>
          <a:xfrm>
            <a:off x="3230267" y="3333315"/>
            <a:ext cx="2720907" cy="1850959"/>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 name="connsiteX0" fmla="*/ 4442244 w 4442245"/>
              <a:gd name="connsiteY0" fmla="*/ 0 h 1360975"/>
              <a:gd name="connsiteX1" fmla="*/ 250559 w 4442245"/>
              <a:gd name="connsiteY1" fmla="*/ 1360975 h 1360975"/>
              <a:gd name="connsiteX0" fmla="*/ 4191685 w 4191685"/>
              <a:gd name="connsiteY0" fmla="*/ 0 h 1360975"/>
              <a:gd name="connsiteX1" fmla="*/ 0 w 4191685"/>
              <a:gd name="connsiteY1" fmla="*/ 1360975 h 1360975"/>
              <a:gd name="connsiteX0" fmla="*/ 4191685 w 4191685"/>
              <a:gd name="connsiteY0" fmla="*/ 0 h 1360975"/>
              <a:gd name="connsiteX1" fmla="*/ 0 w 4191685"/>
              <a:gd name="connsiteY1" fmla="*/ 1360975 h 1360975"/>
              <a:gd name="connsiteX0" fmla="*/ 4191685 w 4191685"/>
              <a:gd name="connsiteY0" fmla="*/ 0 h 1360975"/>
              <a:gd name="connsiteX1" fmla="*/ 0 w 4191685"/>
              <a:gd name="connsiteY1" fmla="*/ 1360975 h 1360975"/>
              <a:gd name="connsiteX0" fmla="*/ 4271434 w 4271434"/>
              <a:gd name="connsiteY0" fmla="*/ 0 h 1336521"/>
              <a:gd name="connsiteX1" fmla="*/ 0 w 4271434"/>
              <a:gd name="connsiteY1" fmla="*/ 1336521 h 1336521"/>
              <a:gd name="connsiteX0" fmla="*/ 4271434 w 4271434"/>
              <a:gd name="connsiteY0" fmla="*/ 0 h 1336521"/>
              <a:gd name="connsiteX1" fmla="*/ 0 w 4271434"/>
              <a:gd name="connsiteY1" fmla="*/ 1336521 h 1336521"/>
            </a:gdLst>
            <a:ahLst/>
            <a:cxnLst>
              <a:cxn ang="0">
                <a:pos x="connsiteX0" y="connsiteY0"/>
              </a:cxn>
              <a:cxn ang="0">
                <a:pos x="connsiteX1" y="connsiteY1"/>
              </a:cxn>
            </a:cxnLst>
            <a:rect l="l" t="t" r="r" b="b"/>
            <a:pathLst>
              <a:path w="4271434" h="1336521">
                <a:moveTo>
                  <a:pt x="4271434" y="0"/>
                </a:moveTo>
                <a:cubicBezTo>
                  <a:pt x="2636786" y="160060"/>
                  <a:pt x="1700770" y="385469"/>
                  <a:pt x="0" y="1336521"/>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latin typeface="Huawei Sans" panose="020C0503030203020204" pitchFamily="34" charset="0"/>
            </a:endParaRPr>
          </a:p>
        </p:txBody>
      </p:sp>
      <p:cxnSp>
        <p:nvCxnSpPr>
          <p:cNvPr id="104" name="直接箭头连接符 103"/>
          <p:cNvCxnSpPr/>
          <p:nvPr/>
        </p:nvCxnSpPr>
        <p:spPr>
          <a:xfrm>
            <a:off x="2878950" y="1580099"/>
            <a:ext cx="1080000" cy="0"/>
          </a:xfrm>
          <a:prstGeom prst="straightConnector1">
            <a:avLst/>
          </a:prstGeom>
          <a:noFill/>
          <a:ln w="2032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5" name="文本框 104"/>
          <p:cNvSpPr txBox="1"/>
          <p:nvPr/>
        </p:nvSpPr>
        <p:spPr>
          <a:xfrm>
            <a:off x="2754217" y="1443903"/>
            <a:ext cx="1344312" cy="272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smtClean="0">
                <a:solidFill>
                  <a:schemeClr val="tx1"/>
                </a:solidFill>
                <a:latin typeface="Huawei Sans" panose="020C0503030203020204" pitchFamily="34" charset="0"/>
              </a:rPr>
              <a:t>CAPWAP tunnel</a:t>
            </a:r>
            <a:endParaRPr lang="en-US" sz="1200" dirty="0">
              <a:solidFill>
                <a:schemeClr val="tx1"/>
              </a:solidFill>
              <a:latin typeface="Huawei Sans" panose="020C0503030203020204" pitchFamily="34" charset="0"/>
            </a:endParaRPr>
          </a:p>
        </p:txBody>
      </p:sp>
      <p:sp>
        <p:nvSpPr>
          <p:cNvPr id="106" name="文本框 105"/>
          <p:cNvSpPr txBox="1"/>
          <p:nvPr/>
        </p:nvSpPr>
        <p:spPr>
          <a:xfrm rot="20140990">
            <a:off x="4621763" y="3481419"/>
            <a:ext cx="806631" cy="276999"/>
          </a:xfrm>
          <a:prstGeom prst="rect">
            <a:avLst/>
          </a:prstGeom>
          <a:noFill/>
        </p:spPr>
        <p:txBody>
          <a:bodyPr wrap="none" rtlCol="0">
            <a:spAutoFit/>
          </a:bodyPr>
          <a:lstStyle/>
          <a:p>
            <a:r>
              <a:rPr lang="en-US" sz="1200" dirty="0" smtClean="0">
                <a:latin typeface="Huawei Sans" panose="020C0503030203020204" pitchFamily="34" charset="0"/>
              </a:rPr>
              <a:t>CAPWAP</a:t>
            </a:r>
            <a:endParaRPr lang="en-US" altLang="zh-CN" sz="1200" dirty="0">
              <a:latin typeface="Huawei Sans" panose="020C0503030203020204" pitchFamily="34" charset="0"/>
            </a:endParaRPr>
          </a:p>
        </p:txBody>
      </p:sp>
      <p:sp>
        <p:nvSpPr>
          <p:cNvPr id="107" name="文本框 106"/>
          <p:cNvSpPr txBox="1"/>
          <p:nvPr/>
        </p:nvSpPr>
        <p:spPr>
          <a:xfrm rot="18717540">
            <a:off x="5129420" y="3792660"/>
            <a:ext cx="806631" cy="276999"/>
          </a:xfrm>
          <a:prstGeom prst="rect">
            <a:avLst/>
          </a:prstGeom>
          <a:noFill/>
        </p:spPr>
        <p:txBody>
          <a:bodyPr wrap="none" rtlCol="0">
            <a:spAutoFit/>
          </a:bodyPr>
          <a:lstStyle/>
          <a:p>
            <a:r>
              <a:rPr lang="en-US" sz="1200" dirty="0" smtClean="0">
                <a:latin typeface="Huawei Sans" panose="020C0503030203020204" pitchFamily="34" charset="0"/>
              </a:rPr>
              <a:t>CAPWAP</a:t>
            </a:r>
            <a:endParaRPr lang="en-US" altLang="zh-CN" sz="1200" dirty="0">
              <a:latin typeface="Huawei Sans" panose="020C0503030203020204" pitchFamily="34" charset="0"/>
            </a:endParaRPr>
          </a:p>
        </p:txBody>
      </p:sp>
      <p:sp>
        <p:nvSpPr>
          <p:cNvPr id="108" name="Right Arrow 157"/>
          <p:cNvSpPr/>
          <p:nvPr/>
        </p:nvSpPr>
        <p:spPr>
          <a:xfrm>
            <a:off x="6197441" y="37395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124" name="ïšļïďe">
            <a:extLst>
              <a:ext uri="{FF2B5EF4-FFF2-40B4-BE49-F238E27FC236}">
                <a16:creationId xmlns="" xmlns:a16="http://schemas.microsoft.com/office/drawing/2014/main" id="{FB41FAD4-0BA5-4580-B72E-A6BFF22F8784}"/>
              </a:ext>
            </a:extLst>
          </p:cNvPr>
          <p:cNvSpPr txBox="1"/>
          <p:nvPr/>
        </p:nvSpPr>
        <p:spPr bwMode="auto">
          <a:xfrm>
            <a:off x="835785" y="2584713"/>
            <a:ext cx="1773540"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125"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access control</a:t>
            </a:r>
            <a:endParaRPr lang="en-US" altLang="zh-CN" sz="1200" dirty="0">
              <a:solidFill>
                <a:schemeClr val="bg1">
                  <a:lumMod val="65000"/>
                </a:schemeClr>
              </a:solidFill>
              <a:latin typeface="Huawei Sans" panose="020C0503030203020204" pitchFamily="34" charset="0"/>
            </a:endParaRPr>
          </a:p>
        </p:txBody>
      </p:sp>
      <p:sp>
        <p:nvSpPr>
          <p:cNvPr id="126"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127"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133" name="直接连接符 132">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bwMode="ltGray">
          <a:xfrm>
            <a:off x="485526" y="3590251"/>
            <a:ext cx="360000" cy="360000"/>
            <a:chOff x="4939189" y="1253075"/>
            <a:chExt cx="532084" cy="532082"/>
          </a:xfrm>
        </p:grpSpPr>
        <p:sp>
          <p:nvSpPr>
            <p:cNvPr id="135"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36"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37" name="组合 136"/>
          <p:cNvGrpSpPr/>
          <p:nvPr/>
        </p:nvGrpSpPr>
        <p:grpSpPr bwMode="ltGray">
          <a:xfrm>
            <a:off x="485526" y="4545801"/>
            <a:ext cx="360000" cy="360000"/>
            <a:chOff x="6792271" y="1253075"/>
            <a:chExt cx="532084" cy="532082"/>
          </a:xfrm>
        </p:grpSpPr>
        <p:sp>
          <p:nvSpPr>
            <p:cNvPr id="138"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39"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40" name="组合 139"/>
          <p:cNvGrpSpPr/>
          <p:nvPr/>
        </p:nvGrpSpPr>
        <p:grpSpPr bwMode="ltGray">
          <a:xfrm>
            <a:off x="485526" y="5501349"/>
            <a:ext cx="360000" cy="360000"/>
            <a:chOff x="8645353" y="1253075"/>
            <a:chExt cx="532084" cy="532082"/>
          </a:xfrm>
        </p:grpSpPr>
        <p:sp>
          <p:nvSpPr>
            <p:cNvPr id="141"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42"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43" name="组合 142"/>
          <p:cNvGrpSpPr/>
          <p:nvPr/>
        </p:nvGrpSpPr>
        <p:grpSpPr bwMode="ltGray">
          <a:xfrm>
            <a:off x="485526" y="1679151"/>
            <a:ext cx="360000" cy="360000"/>
            <a:chOff x="1233025" y="1253075"/>
            <a:chExt cx="532084" cy="532082"/>
          </a:xfrm>
        </p:grpSpPr>
        <p:sp>
          <p:nvSpPr>
            <p:cNvPr id="144"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45"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46" name="组合 145"/>
          <p:cNvGrpSpPr/>
          <p:nvPr/>
        </p:nvGrpSpPr>
        <p:grpSpPr bwMode="invGray">
          <a:xfrm>
            <a:off x="485526" y="2634701"/>
            <a:ext cx="360000" cy="360000"/>
            <a:chOff x="3086107" y="1253075"/>
            <a:chExt cx="532084" cy="532082"/>
          </a:xfrm>
        </p:grpSpPr>
        <p:sp>
          <p:nvSpPr>
            <p:cNvPr id="147" name="iṡ1ïdé">
              <a:extLst>
                <a:ext uri="{FF2B5EF4-FFF2-40B4-BE49-F238E27FC236}">
                  <a16:creationId xmlns="" xmlns:a16="http://schemas.microsoft.com/office/drawing/2014/main"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148"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4169343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AP Access Control</a:t>
            </a:r>
            <a:endParaRPr lang="en-US" dirty="0"/>
          </a:p>
        </p:txBody>
      </p:sp>
      <p:sp>
        <p:nvSpPr>
          <p:cNvPr id="51" name="圆角矩形 75"/>
          <p:cNvSpPr/>
          <p:nvPr/>
        </p:nvSpPr>
        <p:spPr>
          <a:xfrm>
            <a:off x="2786476" y="2346680"/>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AP Access Control</a:t>
            </a:r>
            <a:endParaRPr lang="en-US" b="1" dirty="0">
              <a:solidFill>
                <a:prstClr val="white"/>
              </a:solidFill>
              <a:latin typeface="Huawei Sans" panose="020C0503030203020204" pitchFamily="34" charset="0"/>
            </a:endParaRPr>
          </a:p>
        </p:txBody>
      </p:sp>
      <p:sp>
        <p:nvSpPr>
          <p:cNvPr id="52" name="圆角矩形 75"/>
          <p:cNvSpPr/>
          <p:nvPr/>
        </p:nvSpPr>
        <p:spPr>
          <a:xfrm>
            <a:off x="2785063" y="2778185"/>
            <a:ext cx="4894139" cy="246515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nSpc>
                <a:spcPct val="130000"/>
              </a:lnSpc>
              <a:spcAft>
                <a:spcPts val="300"/>
              </a:spcAft>
              <a:buFont typeface="Arial" panose="020B0604020202020204" pitchFamily="34" charset="0"/>
              <a:buChar char="•"/>
            </a:pPr>
            <a:r>
              <a:rPr lang="en-US" sz="1600" dirty="0" smtClean="0">
                <a:solidFill>
                  <a:schemeClr val="tx1"/>
                </a:solidFill>
                <a:latin typeface="Huawei Sans" panose="020C0503030203020204" pitchFamily="34" charset="0"/>
              </a:rPr>
              <a:t>After discovering and AC, the AP sends a Join Request packet to the AC. The AC then determines </a:t>
            </a:r>
            <a:r>
              <a:rPr lang="en-US" sz="1600" dirty="0" smtClean="0">
                <a:solidFill>
                  <a:srgbClr val="EC7061"/>
                </a:solidFill>
                <a:latin typeface="Huawei Sans" panose="020C0503030203020204" pitchFamily="34" charset="0"/>
              </a:rPr>
              <a:t>whether to allow the AP access</a:t>
            </a:r>
            <a:r>
              <a:rPr lang="en-US" sz="1600" dirty="0" smtClean="0">
                <a:latin typeface="Huawei Sans" panose="020C0503030203020204" pitchFamily="34" charset="0"/>
              </a:rPr>
              <a:t> and </a:t>
            </a:r>
            <a:r>
              <a:rPr lang="en-US" sz="1600" dirty="0" smtClean="0">
                <a:solidFill>
                  <a:schemeClr val="tx1"/>
                </a:solidFill>
                <a:latin typeface="Huawei Sans" panose="020C0503030203020204" pitchFamily="34" charset="0"/>
              </a:rPr>
              <a:t>sends a Join Response packet to the AP.</a:t>
            </a:r>
            <a:endParaRPr lang="en-US" altLang="zh-CN" sz="1600" dirty="0" smtClean="0">
              <a:solidFill>
                <a:schemeClr val="tx1"/>
              </a:solidFill>
              <a:latin typeface="Huawei Sans" panose="020C0503030203020204" pitchFamily="34" charset="0"/>
            </a:endParaRPr>
          </a:p>
          <a:p>
            <a:pPr marL="177800" indent="-177800">
              <a:lnSpc>
                <a:spcPct val="130000"/>
              </a:lnSpc>
              <a:spcAft>
                <a:spcPts val="300"/>
              </a:spcAft>
              <a:buFont typeface="Arial" panose="020B0604020202020204" pitchFamily="34" charset="0"/>
              <a:buChar char="•"/>
            </a:pPr>
            <a:r>
              <a:rPr lang="en-US" sz="1600" dirty="0" smtClean="0">
                <a:solidFill>
                  <a:prstClr val="black"/>
                </a:solidFill>
                <a:latin typeface="Huawei Sans" panose="020C0503030203020204" pitchFamily="34" charset="0"/>
              </a:rPr>
              <a:t>The AC supports three AP authentication modes: MAC address authentication, SN authentication, and non-authentication.</a:t>
            </a:r>
            <a:endParaRPr lang="en-US" altLang="zh-CN" sz="1600" dirty="0">
              <a:solidFill>
                <a:prstClr val="black"/>
              </a:solidFill>
              <a:latin typeface="Huawei Sans" panose="020C0503030203020204" pitchFamily="34" charset="0"/>
            </a:endParaRPr>
          </a:p>
        </p:txBody>
      </p:sp>
      <p:grpSp>
        <p:nvGrpSpPr>
          <p:cNvPr id="4" name="组合 3"/>
          <p:cNvGrpSpPr/>
          <p:nvPr/>
        </p:nvGrpSpPr>
        <p:grpSpPr>
          <a:xfrm>
            <a:off x="7933316" y="2285422"/>
            <a:ext cx="2835627" cy="2533088"/>
            <a:chOff x="8564383" y="2285422"/>
            <a:chExt cx="2835627" cy="2533088"/>
          </a:xfrm>
        </p:grpSpPr>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64383" y="2575710"/>
              <a:ext cx="540000" cy="442800"/>
            </a:xfrm>
            <a:prstGeom prst="rect">
              <a:avLst/>
            </a:prstGeom>
          </p:spPr>
        </p:pic>
        <p:pic>
          <p:nvPicPr>
            <p:cNvPr id="57" name="图片 56" descr="AC-蓝.png"/>
            <p:cNvPicPr>
              <a:picLocks noChangeAspect="1"/>
            </p:cNvPicPr>
            <p:nvPr/>
          </p:nvPicPr>
          <p:blipFill>
            <a:blip r:embed="rId4" cstate="print"/>
            <a:stretch>
              <a:fillRect/>
            </a:stretch>
          </p:blipFill>
          <p:spPr>
            <a:xfrm>
              <a:off x="10860010" y="2576692"/>
              <a:ext cx="540000" cy="441818"/>
            </a:xfrm>
            <a:prstGeom prst="rect">
              <a:avLst/>
            </a:prstGeom>
          </p:spPr>
        </p:pic>
        <p:sp>
          <p:nvSpPr>
            <p:cNvPr id="59" name="Text Box 9"/>
            <p:cNvSpPr txBox="1">
              <a:spLocks noChangeArrowheads="1"/>
            </p:cNvSpPr>
            <p:nvPr/>
          </p:nvSpPr>
          <p:spPr bwMode="auto">
            <a:xfrm>
              <a:off x="8619781" y="2285422"/>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60" name="Text Box 9"/>
            <p:cNvSpPr txBox="1">
              <a:spLocks noChangeArrowheads="1"/>
            </p:cNvSpPr>
            <p:nvPr/>
          </p:nvSpPr>
          <p:spPr bwMode="auto">
            <a:xfrm>
              <a:off x="10915408" y="2285422"/>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61" name="直接连接符 60"/>
            <p:cNvCxnSpPr>
              <a:stCxn id="54" idx="2"/>
            </p:cNvCxnSpPr>
            <p:nvPr/>
          </p:nvCxnSpPr>
          <p:spPr>
            <a:xfrm flipH="1">
              <a:off x="8834382" y="3018510"/>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2"/>
            </p:cNvCxnSpPr>
            <p:nvPr/>
          </p:nvCxnSpPr>
          <p:spPr>
            <a:xfrm>
              <a:off x="11130010" y="3018510"/>
              <a:ext cx="0"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9048984" y="3134556"/>
              <a:ext cx="1885474" cy="684810"/>
              <a:chOff x="8424869" y="2052726"/>
              <a:chExt cx="1885474" cy="684810"/>
            </a:xfrm>
          </p:grpSpPr>
          <p:grpSp>
            <p:nvGrpSpPr>
              <p:cNvPr id="64" name="组合 63"/>
              <p:cNvGrpSpPr/>
              <p:nvPr/>
            </p:nvGrpSpPr>
            <p:grpSpPr>
              <a:xfrm>
                <a:off x="8424869" y="2052726"/>
                <a:ext cx="1885474" cy="313386"/>
                <a:chOff x="8424869" y="2052726"/>
                <a:chExt cx="1885474" cy="313386"/>
              </a:xfrm>
            </p:grpSpPr>
            <p:cxnSp>
              <p:nvCxnSpPr>
                <p:cNvPr id="68" name="直接连接符 67"/>
                <p:cNvCxnSpPr/>
                <p:nvPr/>
              </p:nvCxnSpPr>
              <p:spPr>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 Box 9"/>
                <p:cNvSpPr txBox="1">
                  <a:spLocks noChangeArrowheads="1"/>
                </p:cNvSpPr>
                <p:nvPr/>
              </p:nvSpPr>
              <p:spPr bwMode="auto">
                <a:xfrm>
                  <a:off x="8443919" y="2052726"/>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Request</a:t>
                  </a:r>
                  <a:endParaRPr lang="en-US" altLang="zh-CN" sz="1400" dirty="0">
                    <a:solidFill>
                      <a:schemeClr val="bg1">
                        <a:lumMod val="50000"/>
                      </a:schemeClr>
                    </a:solidFill>
                    <a:latin typeface="Huawei Sans" panose="020C0503030203020204" pitchFamily="34" charset="0"/>
                  </a:endParaRPr>
                </a:p>
              </p:txBody>
            </p:sp>
          </p:grpSp>
          <p:grpSp>
            <p:nvGrpSpPr>
              <p:cNvPr id="65" name="组合 64"/>
              <p:cNvGrpSpPr/>
              <p:nvPr/>
            </p:nvGrpSpPr>
            <p:grpSpPr>
              <a:xfrm>
                <a:off x="8424869" y="2429759"/>
                <a:ext cx="1885474" cy="307777"/>
                <a:chOff x="8424869" y="2429759"/>
                <a:chExt cx="1885474" cy="307777"/>
              </a:xfrm>
            </p:grpSpPr>
            <p:cxnSp>
              <p:nvCxnSpPr>
                <p:cNvPr id="66" name="直接连接符 65"/>
                <p:cNvCxnSpPr/>
                <p:nvPr/>
              </p:nvCxnSpPr>
              <p:spPr>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auto">
                <a:xfrm>
                  <a:off x="8443919" y="2429759"/>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Response</a:t>
                  </a:r>
                  <a:endParaRPr lang="en-US" altLang="zh-CN" sz="1400" dirty="0">
                    <a:solidFill>
                      <a:schemeClr val="bg1">
                        <a:lumMod val="50000"/>
                      </a:schemeClr>
                    </a:solidFill>
                    <a:latin typeface="Huawei Sans" panose="020C0503030203020204" pitchFamily="34" charset="0"/>
                  </a:endParaRPr>
                </a:p>
              </p:txBody>
            </p:sp>
          </p:grpSp>
        </p:grpSp>
        <p:grpSp>
          <p:nvGrpSpPr>
            <p:cNvPr id="70" name="组合 69"/>
            <p:cNvGrpSpPr/>
            <p:nvPr/>
          </p:nvGrpSpPr>
          <p:grpSpPr>
            <a:xfrm>
              <a:off x="9048984" y="3893526"/>
              <a:ext cx="1885474" cy="699272"/>
              <a:chOff x="8424869" y="2909324"/>
              <a:chExt cx="1885474" cy="699272"/>
            </a:xfrm>
          </p:grpSpPr>
          <p:grpSp>
            <p:nvGrpSpPr>
              <p:cNvPr id="71" name="组合 70"/>
              <p:cNvGrpSpPr/>
              <p:nvPr/>
            </p:nvGrpSpPr>
            <p:grpSpPr>
              <a:xfrm>
                <a:off x="8424869" y="2909324"/>
                <a:ext cx="1885474" cy="332436"/>
                <a:chOff x="8424869" y="2909324"/>
                <a:chExt cx="1885474" cy="332436"/>
              </a:xfrm>
            </p:grpSpPr>
            <p:cxnSp>
              <p:nvCxnSpPr>
                <p:cNvPr id="76" name="直接连接符 75"/>
                <p:cNvCxnSpPr/>
                <p:nvPr/>
              </p:nvCxnSpPr>
              <p:spPr>
                <a:xfrm rot="5400000" flipH="1">
                  <a:off x="9356676" y="2309952"/>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 Box 9"/>
                <p:cNvSpPr txBox="1">
                  <a:spLocks noChangeArrowheads="1"/>
                </p:cNvSpPr>
                <p:nvPr/>
              </p:nvSpPr>
              <p:spPr bwMode="auto">
                <a:xfrm>
                  <a:off x="8443919" y="2909324"/>
                  <a:ext cx="1866424"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Join Request</a:t>
                  </a:r>
                  <a:endParaRPr lang="en-US" altLang="zh-CN" sz="1400" dirty="0">
                    <a:latin typeface="Huawei Sans" panose="020C0503030203020204" pitchFamily="34" charset="0"/>
                  </a:endParaRPr>
                </a:p>
              </p:txBody>
            </p:sp>
          </p:grpSp>
          <p:grpSp>
            <p:nvGrpSpPr>
              <p:cNvPr id="73" name="组合 72"/>
              <p:cNvGrpSpPr/>
              <p:nvPr/>
            </p:nvGrpSpPr>
            <p:grpSpPr>
              <a:xfrm>
                <a:off x="8424869" y="3295882"/>
                <a:ext cx="1885474" cy="312714"/>
                <a:chOff x="8424869" y="3295882"/>
                <a:chExt cx="1885474" cy="312714"/>
              </a:xfrm>
            </p:grpSpPr>
            <p:cxnSp>
              <p:nvCxnSpPr>
                <p:cNvPr id="74" name="直接连接符 73"/>
                <p:cNvCxnSpPr/>
                <p:nvPr/>
              </p:nvCxnSpPr>
              <p:spPr>
                <a:xfrm rot="5400000" flipH="1">
                  <a:off x="9356676" y="2676788"/>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9"/>
                <p:cNvSpPr txBox="1">
                  <a:spLocks noChangeArrowheads="1"/>
                </p:cNvSpPr>
                <p:nvPr/>
              </p:nvSpPr>
              <p:spPr bwMode="auto">
                <a:xfrm>
                  <a:off x="8443919" y="3295882"/>
                  <a:ext cx="1866424"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Join Response</a:t>
                  </a:r>
                  <a:endParaRPr lang="en-US" altLang="zh-CN" sz="1400" dirty="0">
                    <a:latin typeface="Huawei Sans" panose="020C0503030203020204" pitchFamily="34" charset="0"/>
                  </a:endParaRPr>
                </a:p>
              </p:txBody>
            </p:sp>
          </p:grpSp>
        </p:grpSp>
      </p:grpSp>
      <p:sp>
        <p:nvSpPr>
          <p:cNvPr id="50" name="五边形 49"/>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53" name="燕尾形 52"/>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5" name="燕尾形 54"/>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6" name="燕尾形 55"/>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58"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72" name="ïšļïďe">
            <a:extLst>
              <a:ext uri="{FF2B5EF4-FFF2-40B4-BE49-F238E27FC236}">
                <a16:creationId xmlns="" xmlns:a16="http://schemas.microsoft.com/office/drawing/2014/main" id="{FB41FAD4-0BA5-4580-B72E-A6BFF22F8784}"/>
              </a:ext>
            </a:extLst>
          </p:cNvPr>
          <p:cNvSpPr txBox="1"/>
          <p:nvPr/>
        </p:nvSpPr>
        <p:spPr bwMode="ltGray">
          <a:xfrm>
            <a:off x="835785" y="2584713"/>
            <a:ext cx="1658124"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78" name="ïṧļíḍê">
            <a:extLst>
              <a:ext uri="{FF2B5EF4-FFF2-40B4-BE49-F238E27FC236}">
                <a16:creationId xmlns="" xmlns:a16="http://schemas.microsoft.com/office/drawing/2014/main" id="{D1BCCD92-D45A-41F7-960F-30FC35568CBF}"/>
              </a:ext>
            </a:extLst>
          </p:cNvPr>
          <p:cNvSpPr txBox="1"/>
          <p:nvPr/>
        </p:nvSpPr>
        <p:spPr bwMode="auto">
          <a:xfrm>
            <a:off x="835785" y="3631949"/>
            <a:ext cx="1467366"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AP access control</a:t>
            </a:r>
            <a:endParaRPr lang="en-US" altLang="zh-CN" dirty="0"/>
          </a:p>
        </p:txBody>
      </p:sp>
      <p:sp>
        <p:nvSpPr>
          <p:cNvPr id="79"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80"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81" name="直接连接符 80">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bwMode="invGray">
          <a:xfrm>
            <a:off x="485526" y="3590251"/>
            <a:ext cx="360000" cy="360000"/>
            <a:chOff x="4939189" y="1253075"/>
            <a:chExt cx="532084" cy="532082"/>
          </a:xfrm>
        </p:grpSpPr>
        <p:sp>
          <p:nvSpPr>
            <p:cNvPr id="83" name="iṩ1îdè">
              <a:extLst>
                <a:ext uri="{FF2B5EF4-FFF2-40B4-BE49-F238E27FC236}">
                  <a16:creationId xmlns="" xmlns:a16="http://schemas.microsoft.com/office/drawing/2014/main" id="{7F2033B8-3D85-4EBC-B06A-35DC8DC5989D}"/>
                </a:ext>
              </a:extLst>
            </p:cNvPr>
            <p:cNvSpPr/>
            <p:nvPr/>
          </p:nvSpPr>
          <p:spPr bwMode="inv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84" name="íṧľïḍè">
              <a:extLst>
                <a:ext uri="{FF2B5EF4-FFF2-40B4-BE49-F238E27FC236}">
                  <a16:creationId xmlns="" xmlns:a16="http://schemas.microsoft.com/office/drawing/2014/main" id="{67C630C0-B65A-4B15-BF86-DFDDDEBC1DAB}"/>
                </a:ext>
              </a:extLst>
            </p:cNvPr>
            <p:cNvSpPr/>
            <p:nvPr/>
          </p:nvSpPr>
          <p:spPr bwMode="inv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85" name="组合 84"/>
          <p:cNvGrpSpPr/>
          <p:nvPr/>
        </p:nvGrpSpPr>
        <p:grpSpPr bwMode="ltGray">
          <a:xfrm>
            <a:off x="485526" y="4545801"/>
            <a:ext cx="360000" cy="360000"/>
            <a:chOff x="6792271" y="1253075"/>
            <a:chExt cx="532084" cy="532082"/>
          </a:xfrm>
        </p:grpSpPr>
        <p:sp>
          <p:nvSpPr>
            <p:cNvPr id="86"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87"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88" name="组合 87"/>
          <p:cNvGrpSpPr/>
          <p:nvPr/>
        </p:nvGrpSpPr>
        <p:grpSpPr bwMode="ltGray">
          <a:xfrm>
            <a:off x="485526" y="5501349"/>
            <a:ext cx="360000" cy="360000"/>
            <a:chOff x="8645353" y="1253075"/>
            <a:chExt cx="532084" cy="532082"/>
          </a:xfrm>
        </p:grpSpPr>
        <p:sp>
          <p:nvSpPr>
            <p:cNvPr id="89"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90"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91" name="组合 90"/>
          <p:cNvGrpSpPr/>
          <p:nvPr/>
        </p:nvGrpSpPr>
        <p:grpSpPr bwMode="ltGray">
          <a:xfrm>
            <a:off x="485526" y="1679151"/>
            <a:ext cx="360000" cy="360000"/>
            <a:chOff x="1233025" y="1253075"/>
            <a:chExt cx="532084" cy="532082"/>
          </a:xfrm>
        </p:grpSpPr>
        <p:sp>
          <p:nvSpPr>
            <p:cNvPr id="92"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93"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94" name="组合 93"/>
          <p:cNvGrpSpPr/>
          <p:nvPr/>
        </p:nvGrpSpPr>
        <p:grpSpPr bwMode="ltGray">
          <a:xfrm>
            <a:off x="485526" y="2634701"/>
            <a:ext cx="360000" cy="360000"/>
            <a:chOff x="3086107" y="1253075"/>
            <a:chExt cx="532084" cy="532082"/>
          </a:xfrm>
        </p:grpSpPr>
        <p:sp>
          <p:nvSpPr>
            <p:cNvPr id="95"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96"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576647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AP Upgrade</a:t>
            </a:r>
            <a:endParaRPr lang="en-US" dirty="0"/>
          </a:p>
        </p:txBody>
      </p:sp>
      <p:sp>
        <p:nvSpPr>
          <p:cNvPr id="51" name="圆角矩形 75"/>
          <p:cNvSpPr/>
          <p:nvPr/>
        </p:nvSpPr>
        <p:spPr>
          <a:xfrm>
            <a:off x="2791125" y="2114129"/>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AP Upgrade</a:t>
            </a:r>
            <a:endParaRPr lang="en-US" b="1" dirty="0">
              <a:solidFill>
                <a:prstClr val="white"/>
              </a:solidFill>
              <a:latin typeface="Huawei Sans" panose="020C0503030203020204" pitchFamily="34" charset="0"/>
            </a:endParaRPr>
          </a:p>
        </p:txBody>
      </p:sp>
      <p:sp>
        <p:nvSpPr>
          <p:cNvPr id="52" name="圆角矩形 75"/>
          <p:cNvSpPr/>
          <p:nvPr/>
        </p:nvSpPr>
        <p:spPr>
          <a:xfrm>
            <a:off x="2789712" y="2545633"/>
            <a:ext cx="4894139" cy="296409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nSpc>
                <a:spcPct val="130000"/>
              </a:lnSpc>
              <a:spcAft>
                <a:spcPts val="300"/>
              </a:spcAft>
              <a:buFont typeface="Arial" panose="020B0604020202020204" pitchFamily="34" charset="0"/>
              <a:buChar char="•"/>
            </a:pPr>
            <a:r>
              <a:rPr lang="en-US" sz="1600" dirty="0" smtClean="0">
                <a:solidFill>
                  <a:schemeClr val="tx1"/>
                </a:solidFill>
                <a:latin typeface="Huawei Sans" panose="020C0503030203020204" pitchFamily="34" charset="0"/>
              </a:rPr>
              <a:t>The AP determines whether its system software version is the same as that specified on the AC according to parameters in the received Join Response packet. If they are different, the AP sends an Image Data Request packet to request the software package and then </a:t>
            </a:r>
            <a:r>
              <a:rPr lang="en-US" sz="1600" dirty="0">
                <a:solidFill>
                  <a:srgbClr val="EC7061"/>
                </a:solidFill>
              </a:rPr>
              <a:t>upgrades its software version </a:t>
            </a:r>
            <a:r>
              <a:rPr lang="en-US" sz="1600" dirty="0" smtClean="0">
                <a:solidFill>
                  <a:schemeClr val="tx1"/>
                </a:solidFill>
                <a:latin typeface="Huawei Sans" panose="020C0503030203020204" pitchFamily="34" charset="0"/>
              </a:rPr>
              <a:t>in AC, FTP, or SFTP mode.</a:t>
            </a:r>
          </a:p>
          <a:p>
            <a:pPr marL="177800" indent="-177800">
              <a:lnSpc>
                <a:spcPct val="130000"/>
              </a:lnSpc>
              <a:spcAft>
                <a:spcPts val="300"/>
              </a:spcAft>
              <a:buFont typeface="Arial" panose="020B0604020202020204" pitchFamily="34" charset="0"/>
              <a:buChar char="•"/>
            </a:pPr>
            <a:r>
              <a:rPr lang="en-US" sz="1600" dirty="0" smtClean="0">
                <a:solidFill>
                  <a:prstClr val="black"/>
                </a:solidFill>
                <a:latin typeface="Huawei Sans" panose="020C0503030203020204" pitchFamily="34" charset="0"/>
              </a:rPr>
              <a:t>After the software version is updated, the AP restarts and repeats steps 1 to 3.</a:t>
            </a:r>
            <a:endParaRPr lang="en-US" sz="1600" dirty="0">
              <a:solidFill>
                <a:prstClr val="black"/>
              </a:solidFill>
              <a:latin typeface="Huawei Sans" panose="020C0503030203020204" pitchFamily="34" charset="0"/>
            </a:endParaRPr>
          </a:p>
        </p:txBody>
      </p:sp>
      <p:grpSp>
        <p:nvGrpSpPr>
          <p:cNvPr id="3" name="组合 2"/>
          <p:cNvGrpSpPr/>
          <p:nvPr/>
        </p:nvGrpSpPr>
        <p:grpSpPr>
          <a:xfrm>
            <a:off x="7929894" y="2149924"/>
            <a:ext cx="2835627" cy="3234038"/>
            <a:chOff x="8676868" y="2149924"/>
            <a:chExt cx="2835627" cy="3234038"/>
          </a:xfrm>
        </p:grpSpPr>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76868" y="2421162"/>
              <a:ext cx="540000" cy="442800"/>
            </a:xfrm>
            <a:prstGeom prst="rect">
              <a:avLst/>
            </a:prstGeom>
          </p:spPr>
        </p:pic>
        <p:pic>
          <p:nvPicPr>
            <p:cNvPr id="79" name="图片 78" descr="AC-蓝.png"/>
            <p:cNvPicPr>
              <a:picLocks noChangeAspect="1"/>
            </p:cNvPicPr>
            <p:nvPr/>
          </p:nvPicPr>
          <p:blipFill>
            <a:blip r:embed="rId4" cstate="print"/>
            <a:stretch>
              <a:fillRect/>
            </a:stretch>
          </p:blipFill>
          <p:spPr>
            <a:xfrm>
              <a:off x="10972495" y="2422144"/>
              <a:ext cx="540000" cy="441818"/>
            </a:xfrm>
            <a:prstGeom prst="rect">
              <a:avLst/>
            </a:prstGeom>
          </p:spPr>
        </p:pic>
        <p:sp>
          <p:nvSpPr>
            <p:cNvPr id="81" name="Text Box 9"/>
            <p:cNvSpPr txBox="1">
              <a:spLocks noChangeArrowheads="1"/>
            </p:cNvSpPr>
            <p:nvPr/>
          </p:nvSpPr>
          <p:spPr bwMode="auto">
            <a:xfrm>
              <a:off x="8732266" y="2149924"/>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84" name="Text Box 9"/>
            <p:cNvSpPr txBox="1">
              <a:spLocks noChangeArrowheads="1"/>
            </p:cNvSpPr>
            <p:nvPr/>
          </p:nvSpPr>
          <p:spPr bwMode="auto">
            <a:xfrm>
              <a:off x="11027893" y="2149924"/>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85" name="直接连接符 84"/>
            <p:cNvCxnSpPr>
              <a:stCxn id="72" idx="2"/>
            </p:cNvCxnSpPr>
            <p:nvPr/>
          </p:nvCxnSpPr>
          <p:spPr>
            <a:xfrm flipH="1">
              <a:off x="8946867" y="2863962"/>
              <a:ext cx="1" cy="252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9" idx="2"/>
            </p:cNvCxnSpPr>
            <p:nvPr/>
          </p:nvCxnSpPr>
          <p:spPr>
            <a:xfrm>
              <a:off x="11242495" y="2863962"/>
              <a:ext cx="0" cy="252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9156372" y="2980008"/>
              <a:ext cx="1868713" cy="680222"/>
              <a:chOff x="8419772" y="2052726"/>
              <a:chExt cx="1868713" cy="680222"/>
            </a:xfrm>
          </p:grpSpPr>
          <p:grpSp>
            <p:nvGrpSpPr>
              <p:cNvPr id="62" name="组合 61"/>
              <p:cNvGrpSpPr/>
              <p:nvPr/>
            </p:nvGrpSpPr>
            <p:grpSpPr>
              <a:xfrm>
                <a:off x="8419772" y="2052726"/>
                <a:ext cx="1868713" cy="313386"/>
                <a:chOff x="8419772" y="2052726"/>
                <a:chExt cx="1868713" cy="313386"/>
              </a:xfrm>
            </p:grpSpPr>
            <p:cxnSp>
              <p:nvCxnSpPr>
                <p:cNvPr id="66" name="直接连接符 65"/>
                <p:cNvCxnSpPr/>
                <p:nvPr/>
              </p:nvCxnSpPr>
              <p:spPr>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auto">
                <a:xfrm>
                  <a:off x="8419772" y="2052726"/>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Request</a:t>
                  </a:r>
                  <a:endParaRPr lang="en-US" altLang="zh-CN" sz="1400" dirty="0">
                    <a:solidFill>
                      <a:schemeClr val="bg1">
                        <a:lumMod val="50000"/>
                      </a:schemeClr>
                    </a:solidFill>
                    <a:latin typeface="Huawei Sans" panose="020C0503030203020204" pitchFamily="34" charset="0"/>
                  </a:endParaRPr>
                </a:p>
              </p:txBody>
            </p:sp>
          </p:grpSp>
          <p:grpSp>
            <p:nvGrpSpPr>
              <p:cNvPr id="63" name="组合 62"/>
              <p:cNvGrpSpPr/>
              <p:nvPr/>
            </p:nvGrpSpPr>
            <p:grpSpPr>
              <a:xfrm>
                <a:off x="8419772" y="2413884"/>
                <a:ext cx="1868713" cy="319064"/>
                <a:chOff x="8419772" y="2413884"/>
                <a:chExt cx="1868713" cy="319064"/>
              </a:xfrm>
            </p:grpSpPr>
            <p:cxnSp>
              <p:nvCxnSpPr>
                <p:cNvPr id="64" name="直接连接符 63"/>
                <p:cNvCxnSpPr/>
                <p:nvPr/>
              </p:nvCxnSpPr>
              <p:spPr>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 Box 9"/>
                <p:cNvSpPr txBox="1">
                  <a:spLocks noChangeArrowheads="1"/>
                </p:cNvSpPr>
                <p:nvPr/>
              </p:nvSpPr>
              <p:spPr bwMode="auto">
                <a:xfrm>
                  <a:off x="8419772" y="2413884"/>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Response</a:t>
                  </a:r>
                  <a:endParaRPr lang="en-US" altLang="zh-CN" sz="1400" dirty="0">
                    <a:solidFill>
                      <a:schemeClr val="bg1">
                        <a:lumMod val="50000"/>
                      </a:schemeClr>
                    </a:solidFill>
                    <a:latin typeface="Huawei Sans" panose="020C0503030203020204" pitchFamily="34" charset="0"/>
                  </a:endParaRPr>
                </a:p>
              </p:txBody>
            </p:sp>
          </p:grpSp>
        </p:grpSp>
        <p:grpSp>
          <p:nvGrpSpPr>
            <p:cNvPr id="68" name="组合 67"/>
            <p:cNvGrpSpPr/>
            <p:nvPr/>
          </p:nvGrpSpPr>
          <p:grpSpPr>
            <a:xfrm>
              <a:off x="9156372" y="3758028"/>
              <a:ext cx="1868713" cy="694335"/>
              <a:chOff x="8419772" y="2928374"/>
              <a:chExt cx="1868713" cy="694335"/>
            </a:xfrm>
          </p:grpSpPr>
          <p:grpSp>
            <p:nvGrpSpPr>
              <p:cNvPr id="69" name="组合 68"/>
              <p:cNvGrpSpPr/>
              <p:nvPr/>
            </p:nvGrpSpPr>
            <p:grpSpPr>
              <a:xfrm>
                <a:off x="8419772" y="2928374"/>
                <a:ext cx="1868713" cy="313386"/>
                <a:chOff x="8419772" y="2928374"/>
                <a:chExt cx="1868713" cy="313386"/>
              </a:xfrm>
            </p:grpSpPr>
            <p:cxnSp>
              <p:nvCxnSpPr>
                <p:cNvPr id="74" name="直接连接符 73"/>
                <p:cNvCxnSpPr/>
                <p:nvPr/>
              </p:nvCxnSpPr>
              <p:spPr>
                <a:xfrm rot="5400000" flipH="1">
                  <a:off x="9356676" y="2309952"/>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Text Box 9"/>
                <p:cNvSpPr txBox="1">
                  <a:spLocks noChangeArrowheads="1"/>
                </p:cNvSpPr>
                <p:nvPr/>
              </p:nvSpPr>
              <p:spPr bwMode="auto">
                <a:xfrm>
                  <a:off x="8419772" y="2928374"/>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Join Request</a:t>
                  </a:r>
                  <a:endParaRPr lang="en-US" altLang="zh-CN" sz="1400" dirty="0">
                    <a:solidFill>
                      <a:schemeClr val="bg1">
                        <a:lumMod val="50000"/>
                      </a:schemeClr>
                    </a:solidFill>
                    <a:latin typeface="Huawei Sans" panose="020C0503030203020204" pitchFamily="34" charset="0"/>
                  </a:endParaRPr>
                </a:p>
              </p:txBody>
            </p:sp>
          </p:grpSp>
          <p:grpSp>
            <p:nvGrpSpPr>
              <p:cNvPr id="70" name="组合 69"/>
              <p:cNvGrpSpPr/>
              <p:nvPr/>
            </p:nvGrpSpPr>
            <p:grpSpPr>
              <a:xfrm>
                <a:off x="8419772" y="3314932"/>
                <a:ext cx="1868713" cy="307777"/>
                <a:chOff x="8419772" y="3314932"/>
                <a:chExt cx="1868713" cy="307777"/>
              </a:xfrm>
            </p:grpSpPr>
            <p:cxnSp>
              <p:nvCxnSpPr>
                <p:cNvPr id="71" name="直接连接符 70"/>
                <p:cNvCxnSpPr/>
                <p:nvPr/>
              </p:nvCxnSpPr>
              <p:spPr>
                <a:xfrm rot="5400000" flipH="1">
                  <a:off x="9356676" y="2676788"/>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8419772" y="3314932"/>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Join Response</a:t>
                  </a:r>
                  <a:endParaRPr lang="en-US" altLang="zh-CN" sz="1400" dirty="0">
                    <a:solidFill>
                      <a:schemeClr val="bg1">
                        <a:lumMod val="50000"/>
                      </a:schemeClr>
                    </a:solidFill>
                    <a:latin typeface="Huawei Sans" panose="020C0503030203020204" pitchFamily="34" charset="0"/>
                  </a:endParaRPr>
                </a:p>
              </p:txBody>
            </p:sp>
          </p:grpSp>
        </p:grpSp>
        <p:grpSp>
          <p:nvGrpSpPr>
            <p:cNvPr id="76" name="组合 75"/>
            <p:cNvGrpSpPr/>
            <p:nvPr/>
          </p:nvGrpSpPr>
          <p:grpSpPr>
            <a:xfrm>
              <a:off x="8943176" y="4536048"/>
              <a:ext cx="2292817" cy="694335"/>
              <a:chOff x="8206576" y="3807747"/>
              <a:chExt cx="2292817" cy="694335"/>
            </a:xfrm>
          </p:grpSpPr>
          <p:sp>
            <p:nvSpPr>
              <p:cNvPr id="77" name="Text Box 9"/>
              <p:cNvSpPr txBox="1">
                <a:spLocks noChangeArrowheads="1"/>
              </p:cNvSpPr>
              <p:nvPr/>
            </p:nvSpPr>
            <p:spPr bwMode="auto">
              <a:xfrm>
                <a:off x="8206576" y="4194305"/>
                <a:ext cx="2292817"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Image Data Response</a:t>
                </a:r>
                <a:endParaRPr lang="en-US" altLang="zh-CN" sz="1400" dirty="0">
                  <a:latin typeface="Huawei Sans" panose="020C0503030203020204" pitchFamily="34" charset="0"/>
                </a:endParaRPr>
              </a:p>
            </p:txBody>
          </p:sp>
          <p:cxnSp>
            <p:nvCxnSpPr>
              <p:cNvPr id="78" name="直接连接符 77"/>
              <p:cNvCxnSpPr/>
              <p:nvPr/>
            </p:nvCxnSpPr>
            <p:spPr>
              <a:xfrm rot="5400000" flipH="1">
                <a:off x="9356676" y="3189325"/>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a:off x="9356676" y="3556161"/>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 Box 9"/>
              <p:cNvSpPr txBox="1">
                <a:spLocks noChangeArrowheads="1"/>
              </p:cNvSpPr>
              <p:nvPr/>
            </p:nvSpPr>
            <p:spPr bwMode="auto">
              <a:xfrm>
                <a:off x="8419772" y="3807747"/>
                <a:ext cx="1866424"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Image Data Request</a:t>
                </a:r>
                <a:endParaRPr lang="en-US" altLang="zh-CN" sz="1400" dirty="0">
                  <a:latin typeface="Huawei Sans" panose="020C0503030203020204" pitchFamily="34" charset="0"/>
                </a:endParaRPr>
              </a:p>
            </p:txBody>
          </p:sp>
        </p:grpSp>
      </p:grpSp>
      <p:sp>
        <p:nvSpPr>
          <p:cNvPr id="55" name="五边形 54"/>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56" name="燕尾形 55"/>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7" name="燕尾形 56"/>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8" name="燕尾形 57"/>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132"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133" name="ïšļïďe">
            <a:extLst>
              <a:ext uri="{FF2B5EF4-FFF2-40B4-BE49-F238E27FC236}">
                <a16:creationId xmlns="" xmlns:a16="http://schemas.microsoft.com/office/drawing/2014/main" id="{FB41FAD4-0BA5-4580-B72E-A6BFF22F8784}"/>
              </a:ext>
            </a:extLst>
          </p:cNvPr>
          <p:cNvSpPr txBox="1"/>
          <p:nvPr/>
        </p:nvSpPr>
        <p:spPr bwMode="ltGray">
          <a:xfrm>
            <a:off x="835785" y="2584713"/>
            <a:ext cx="1658124"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134"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AP access control</a:t>
            </a:r>
            <a:endParaRPr lang="en-US" altLang="zh-CN" dirty="0"/>
          </a:p>
        </p:txBody>
      </p:sp>
      <p:sp>
        <p:nvSpPr>
          <p:cNvPr id="135" name="îş1iḍê">
            <a:extLst>
              <a:ext uri="{FF2B5EF4-FFF2-40B4-BE49-F238E27FC236}">
                <a16:creationId xmlns="" xmlns:a16="http://schemas.microsoft.com/office/drawing/2014/main" id="{F0B068A5-560A-4DB9-9ABC-E179FB4B53B1}"/>
              </a:ext>
            </a:extLst>
          </p:cNvPr>
          <p:cNvSpPr txBox="1"/>
          <p:nvPr/>
        </p:nvSpPr>
        <p:spPr bwMode="auto">
          <a:xfrm>
            <a:off x="835785" y="4494521"/>
            <a:ext cx="1042571"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AP upgrade</a:t>
            </a:r>
            <a:endParaRPr lang="en-US" altLang="zh-CN" dirty="0"/>
          </a:p>
          <a:p>
            <a:r>
              <a:rPr lang="en-US" dirty="0"/>
              <a:t>(Optional)</a:t>
            </a:r>
            <a:endParaRPr lang="en-US" altLang="zh-CN" dirty="0"/>
          </a:p>
        </p:txBody>
      </p:sp>
      <p:sp>
        <p:nvSpPr>
          <p:cNvPr id="136" name="íşḻïďe">
            <a:extLst>
              <a:ext uri="{FF2B5EF4-FFF2-40B4-BE49-F238E27FC236}">
                <a16:creationId xmlns="" xmlns:a16="http://schemas.microsoft.com/office/drawing/2014/main" id="{05246D82-A4F5-42F2-854D-C3D348D160CE}"/>
              </a:ext>
            </a:extLst>
          </p:cNvPr>
          <p:cNvSpPr txBox="1"/>
          <p:nvPr/>
        </p:nvSpPr>
        <p:spPr bwMode="ltGray">
          <a:xfrm>
            <a:off x="835785" y="5449425"/>
            <a:ext cx="158598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CAPWAP</a:t>
            </a: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tunnel maintenance</a:t>
            </a:r>
            <a:endParaRPr lang="en-US" altLang="zh-CN" sz="1200" dirty="0">
              <a:solidFill>
                <a:schemeClr val="bg1">
                  <a:lumMod val="65000"/>
                </a:schemeClr>
              </a:solidFill>
              <a:latin typeface="Huawei Sans" panose="020C0503030203020204" pitchFamily="34" charset="0"/>
            </a:endParaRPr>
          </a:p>
        </p:txBody>
      </p:sp>
      <p:cxnSp>
        <p:nvCxnSpPr>
          <p:cNvPr id="137" name="直接连接符 136">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bwMode="ltGray">
          <a:xfrm>
            <a:off x="485526" y="3590251"/>
            <a:ext cx="360000" cy="360000"/>
            <a:chOff x="4939189" y="1253075"/>
            <a:chExt cx="532084" cy="532082"/>
          </a:xfrm>
        </p:grpSpPr>
        <p:sp>
          <p:nvSpPr>
            <p:cNvPr id="139"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40"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41" name="组合 140"/>
          <p:cNvGrpSpPr/>
          <p:nvPr/>
        </p:nvGrpSpPr>
        <p:grpSpPr bwMode="invGray">
          <a:xfrm>
            <a:off x="485526" y="4545801"/>
            <a:ext cx="360000" cy="360000"/>
            <a:chOff x="6792271" y="1253075"/>
            <a:chExt cx="532084" cy="532082"/>
          </a:xfrm>
        </p:grpSpPr>
        <p:sp>
          <p:nvSpPr>
            <p:cNvPr id="142" name="íŝlíďé">
              <a:extLst>
                <a:ext uri="{FF2B5EF4-FFF2-40B4-BE49-F238E27FC236}">
                  <a16:creationId xmlns="" xmlns:a16="http://schemas.microsoft.com/office/drawing/2014/main" id="{E7C05249-EC6B-4A31-B592-1B7DA1FC1C4D}"/>
                </a:ext>
              </a:extLst>
            </p:cNvPr>
            <p:cNvSpPr/>
            <p:nvPr/>
          </p:nvSpPr>
          <p:spPr bwMode="inv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143" name="iślîḓé">
              <a:extLst>
                <a:ext uri="{FF2B5EF4-FFF2-40B4-BE49-F238E27FC236}">
                  <a16:creationId xmlns="" xmlns:a16="http://schemas.microsoft.com/office/drawing/2014/main" id="{BE7CCCC9-8065-4F6A-AAE6-681F89B69718}"/>
                </a:ext>
              </a:extLst>
            </p:cNvPr>
            <p:cNvSpPr/>
            <p:nvPr/>
          </p:nvSpPr>
          <p:spPr bwMode="inv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44" name="组合 143"/>
          <p:cNvGrpSpPr/>
          <p:nvPr/>
        </p:nvGrpSpPr>
        <p:grpSpPr bwMode="ltGray">
          <a:xfrm>
            <a:off x="485526" y="5501349"/>
            <a:ext cx="360000" cy="360000"/>
            <a:chOff x="8645353" y="1253075"/>
            <a:chExt cx="532084" cy="532082"/>
          </a:xfrm>
        </p:grpSpPr>
        <p:sp>
          <p:nvSpPr>
            <p:cNvPr id="145"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146"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47" name="组合 146"/>
          <p:cNvGrpSpPr/>
          <p:nvPr/>
        </p:nvGrpSpPr>
        <p:grpSpPr bwMode="ltGray">
          <a:xfrm>
            <a:off x="485526" y="1679151"/>
            <a:ext cx="360000" cy="360000"/>
            <a:chOff x="1233025" y="1253075"/>
            <a:chExt cx="532084" cy="532082"/>
          </a:xfrm>
        </p:grpSpPr>
        <p:sp>
          <p:nvSpPr>
            <p:cNvPr id="148"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49"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50" name="组合 149"/>
          <p:cNvGrpSpPr/>
          <p:nvPr/>
        </p:nvGrpSpPr>
        <p:grpSpPr bwMode="ltGray">
          <a:xfrm>
            <a:off x="485526" y="2634701"/>
            <a:ext cx="360000" cy="360000"/>
            <a:chOff x="3086107" y="1253075"/>
            <a:chExt cx="532084" cy="532082"/>
          </a:xfrm>
        </p:grpSpPr>
        <p:sp>
          <p:nvSpPr>
            <p:cNvPr id="151"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52"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838973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CAPWAP Tunnel Maintenance</a:t>
            </a:r>
            <a:endParaRPr lang="en-US" dirty="0"/>
          </a:p>
        </p:txBody>
      </p:sp>
      <p:sp>
        <p:nvSpPr>
          <p:cNvPr id="51" name="圆角矩形 75"/>
          <p:cNvSpPr/>
          <p:nvPr/>
        </p:nvSpPr>
        <p:spPr>
          <a:xfrm>
            <a:off x="2793518" y="2343907"/>
            <a:ext cx="489413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CAPWAP Tunnel Maintenance</a:t>
            </a:r>
            <a:endParaRPr lang="en-US" b="1" dirty="0">
              <a:solidFill>
                <a:prstClr val="white"/>
              </a:solidFill>
              <a:latin typeface="Huawei Sans" panose="020C0503030203020204" pitchFamily="34" charset="0"/>
            </a:endParaRPr>
          </a:p>
        </p:txBody>
      </p:sp>
      <p:sp>
        <p:nvSpPr>
          <p:cNvPr id="52" name="圆角矩形 75"/>
          <p:cNvSpPr/>
          <p:nvPr/>
        </p:nvSpPr>
        <p:spPr>
          <a:xfrm>
            <a:off x="2792105" y="2775412"/>
            <a:ext cx="4894139" cy="21025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nSpc>
                <a:spcPct val="130000"/>
              </a:lnSpc>
              <a:spcAft>
                <a:spcPts val="300"/>
              </a:spcAft>
              <a:buFont typeface="Arial" panose="020B0604020202020204" pitchFamily="34" charset="0"/>
              <a:buChar char="•"/>
            </a:pPr>
            <a:r>
              <a:rPr lang="en-US" sz="1600" dirty="0" smtClean="0">
                <a:solidFill>
                  <a:prstClr val="black"/>
                </a:solidFill>
                <a:latin typeface="Huawei Sans" panose="020C0503030203020204" pitchFamily="34" charset="0"/>
              </a:rPr>
              <a:t>Data tunnel maintenance:</a:t>
            </a:r>
            <a:endParaRPr lang="en-US" altLang="zh-CN" sz="1600" dirty="0" smtClean="0">
              <a:solidFill>
                <a:prstClr val="black"/>
              </a:solidFill>
              <a:latin typeface="Huawei Sans" panose="020C0503030203020204" pitchFamily="34" charset="0"/>
            </a:endParaRPr>
          </a:p>
          <a:p>
            <a:pPr marL="360000" lvl="1" indent="-180000">
              <a:lnSpc>
                <a:spcPct val="130000"/>
              </a:lnSpc>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The AP and AC exchange </a:t>
            </a:r>
            <a:r>
              <a:rPr lang="en-US" sz="1600" dirty="0" err="1" smtClean="0">
                <a:solidFill>
                  <a:prstClr val="black"/>
                </a:solidFill>
                <a:latin typeface="Huawei Sans" panose="020C0503030203020204" pitchFamily="34" charset="0"/>
              </a:rPr>
              <a:t>Keepalive</a:t>
            </a:r>
            <a:r>
              <a:rPr lang="en-US" sz="1600" dirty="0" smtClean="0">
                <a:solidFill>
                  <a:prstClr val="black"/>
                </a:solidFill>
                <a:latin typeface="Huawei Sans" panose="020C0503030203020204" pitchFamily="34" charset="0"/>
              </a:rPr>
              <a:t> packets to detect the data tunnel connectivity.</a:t>
            </a:r>
          </a:p>
          <a:p>
            <a:pPr marL="177800" indent="-177800">
              <a:lnSpc>
                <a:spcPct val="130000"/>
              </a:lnSpc>
              <a:spcAft>
                <a:spcPts val="300"/>
              </a:spcAft>
              <a:buFont typeface="Arial" panose="020B0604020202020204" pitchFamily="34" charset="0"/>
              <a:buChar char="•"/>
            </a:pPr>
            <a:r>
              <a:rPr lang="en-US" sz="1600" dirty="0" smtClean="0">
                <a:solidFill>
                  <a:prstClr val="black"/>
                </a:solidFill>
                <a:latin typeface="Huawei Sans" panose="020C0503030203020204" pitchFamily="34" charset="0"/>
              </a:rPr>
              <a:t>Control tunnel maintenance:</a:t>
            </a:r>
          </a:p>
          <a:p>
            <a:pPr marL="360000" lvl="1" indent="-180000">
              <a:lnSpc>
                <a:spcPct val="130000"/>
              </a:lnSpc>
              <a:spcAft>
                <a:spcPts val="400"/>
              </a:spcAft>
              <a:buFont typeface="Huawei Sans" panose="020C0503030203020204" pitchFamily="34" charset="0"/>
              <a:buChar char="▫"/>
            </a:pPr>
            <a:r>
              <a:rPr lang="en-US" sz="1600" dirty="0" smtClean="0">
                <a:solidFill>
                  <a:prstClr val="black"/>
                </a:solidFill>
                <a:latin typeface="Huawei Sans" panose="020C0503030203020204" pitchFamily="34" charset="0"/>
              </a:rPr>
              <a:t>The AP and AC exchange Echo packets to detect the control tunnel connectivity.</a:t>
            </a:r>
            <a:endParaRPr lang="en-US" sz="1600" dirty="0">
              <a:solidFill>
                <a:prstClr val="black"/>
              </a:solidFill>
              <a:latin typeface="Huawei Sans" panose="020C0503030203020204" pitchFamily="34" charset="0"/>
            </a:endParaRPr>
          </a:p>
        </p:txBody>
      </p:sp>
      <p:grpSp>
        <p:nvGrpSpPr>
          <p:cNvPr id="3" name="组合 2"/>
          <p:cNvGrpSpPr/>
          <p:nvPr/>
        </p:nvGrpSpPr>
        <p:grpSpPr>
          <a:xfrm>
            <a:off x="7940268" y="1299914"/>
            <a:ext cx="2835627" cy="4674038"/>
            <a:chOff x="7940268" y="1299914"/>
            <a:chExt cx="2835627" cy="4674038"/>
          </a:xfrm>
        </p:grpSpPr>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40268" y="1571152"/>
              <a:ext cx="540000" cy="442800"/>
            </a:xfrm>
            <a:prstGeom prst="rect">
              <a:avLst/>
            </a:prstGeom>
          </p:spPr>
        </p:pic>
        <p:pic>
          <p:nvPicPr>
            <p:cNvPr id="79" name="图片 78" descr="AC-蓝.png"/>
            <p:cNvPicPr>
              <a:picLocks noChangeAspect="1"/>
            </p:cNvPicPr>
            <p:nvPr/>
          </p:nvPicPr>
          <p:blipFill>
            <a:blip r:embed="rId4" cstate="print"/>
            <a:stretch>
              <a:fillRect/>
            </a:stretch>
          </p:blipFill>
          <p:spPr>
            <a:xfrm>
              <a:off x="10235895" y="1572134"/>
              <a:ext cx="540000" cy="441818"/>
            </a:xfrm>
            <a:prstGeom prst="rect">
              <a:avLst/>
            </a:prstGeom>
          </p:spPr>
        </p:pic>
        <p:sp>
          <p:nvSpPr>
            <p:cNvPr id="81" name="Text Box 9"/>
            <p:cNvSpPr txBox="1">
              <a:spLocks noChangeArrowheads="1"/>
            </p:cNvSpPr>
            <p:nvPr/>
          </p:nvSpPr>
          <p:spPr bwMode="auto">
            <a:xfrm>
              <a:off x="7995666" y="1299914"/>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sp>
          <p:nvSpPr>
            <p:cNvPr id="84" name="Text Box 9"/>
            <p:cNvSpPr txBox="1">
              <a:spLocks noChangeArrowheads="1"/>
            </p:cNvSpPr>
            <p:nvPr/>
          </p:nvSpPr>
          <p:spPr bwMode="auto">
            <a:xfrm>
              <a:off x="10291293" y="1299914"/>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cxnSp>
          <p:nvCxnSpPr>
            <p:cNvPr id="85" name="直接连接符 84"/>
            <p:cNvCxnSpPr>
              <a:stCxn id="72" idx="2"/>
            </p:cNvCxnSpPr>
            <p:nvPr/>
          </p:nvCxnSpPr>
          <p:spPr>
            <a:xfrm flipH="1">
              <a:off x="8210267" y="2013952"/>
              <a:ext cx="1" cy="396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9" idx="2"/>
            </p:cNvCxnSpPr>
            <p:nvPr/>
          </p:nvCxnSpPr>
          <p:spPr>
            <a:xfrm>
              <a:off x="10505895" y="2013952"/>
              <a:ext cx="0" cy="396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5400000" flipH="1">
              <a:off x="9356676" y="143430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 Box 9"/>
            <p:cNvSpPr txBox="1">
              <a:spLocks noChangeArrowheads="1"/>
            </p:cNvSpPr>
            <p:nvPr/>
          </p:nvSpPr>
          <p:spPr bwMode="auto">
            <a:xfrm>
              <a:off x="8458521" y="2052726"/>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Request</a:t>
              </a:r>
              <a:endParaRPr lang="en-US" altLang="zh-CN" sz="1400" dirty="0">
                <a:solidFill>
                  <a:schemeClr val="bg1">
                    <a:lumMod val="50000"/>
                  </a:schemeClr>
                </a:solidFill>
                <a:latin typeface="Huawei Sans" panose="020C0503030203020204" pitchFamily="34" charset="0"/>
              </a:endParaRPr>
            </a:p>
          </p:txBody>
        </p:sp>
        <p:cxnSp>
          <p:nvCxnSpPr>
            <p:cNvPr id="88" name="直接连接符 87"/>
            <p:cNvCxnSpPr/>
            <p:nvPr/>
          </p:nvCxnSpPr>
          <p:spPr>
            <a:xfrm rot="5400000" flipH="1">
              <a:off x="9356676" y="180114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 Box 9"/>
            <p:cNvSpPr txBox="1">
              <a:spLocks noChangeArrowheads="1"/>
            </p:cNvSpPr>
            <p:nvPr/>
          </p:nvSpPr>
          <p:spPr bwMode="auto">
            <a:xfrm>
              <a:off x="8458521" y="2439284"/>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Discovery Response</a:t>
              </a:r>
              <a:endParaRPr lang="en-US" altLang="zh-CN" sz="1400" dirty="0">
                <a:solidFill>
                  <a:schemeClr val="bg1">
                    <a:lumMod val="50000"/>
                  </a:schemeClr>
                </a:solidFill>
                <a:latin typeface="Huawei Sans" panose="020C0503030203020204" pitchFamily="34" charset="0"/>
              </a:endParaRPr>
            </a:p>
          </p:txBody>
        </p:sp>
        <p:cxnSp>
          <p:nvCxnSpPr>
            <p:cNvPr id="92" name="直接连接符 91"/>
            <p:cNvCxnSpPr/>
            <p:nvPr/>
          </p:nvCxnSpPr>
          <p:spPr>
            <a:xfrm rot="5400000" flipH="1">
              <a:off x="9356676" y="221232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Text Box 9"/>
            <p:cNvSpPr txBox="1">
              <a:spLocks noChangeArrowheads="1"/>
            </p:cNvSpPr>
            <p:nvPr/>
          </p:nvSpPr>
          <p:spPr bwMode="auto">
            <a:xfrm>
              <a:off x="8458521" y="2830746"/>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Join Request</a:t>
              </a:r>
              <a:endParaRPr lang="en-US" altLang="zh-CN" sz="1400" dirty="0">
                <a:solidFill>
                  <a:schemeClr val="bg1">
                    <a:lumMod val="50000"/>
                  </a:schemeClr>
                </a:solidFill>
                <a:latin typeface="Huawei Sans" panose="020C0503030203020204" pitchFamily="34" charset="0"/>
              </a:endParaRPr>
            </a:p>
          </p:txBody>
        </p:sp>
        <p:cxnSp>
          <p:nvCxnSpPr>
            <p:cNvPr id="93" name="直接连接符 92"/>
            <p:cNvCxnSpPr/>
            <p:nvPr/>
          </p:nvCxnSpPr>
          <p:spPr>
            <a:xfrm rot="5400000" flipH="1">
              <a:off x="9356676" y="257916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auto">
            <a:xfrm>
              <a:off x="8458521" y="3217304"/>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Join Response</a:t>
              </a:r>
              <a:endParaRPr lang="en-US" altLang="zh-CN" sz="1400" dirty="0">
                <a:solidFill>
                  <a:schemeClr val="bg1">
                    <a:lumMod val="50000"/>
                  </a:schemeClr>
                </a:solidFill>
                <a:latin typeface="Huawei Sans" panose="020C0503030203020204" pitchFamily="34" charset="0"/>
              </a:endParaRPr>
            </a:p>
          </p:txBody>
        </p:sp>
        <p:sp>
          <p:nvSpPr>
            <p:cNvPr id="60" name="Text Box 9"/>
            <p:cNvSpPr txBox="1">
              <a:spLocks noChangeArrowheads="1"/>
            </p:cNvSpPr>
            <p:nvPr/>
          </p:nvSpPr>
          <p:spPr bwMode="auto">
            <a:xfrm>
              <a:off x="8245325" y="3995324"/>
              <a:ext cx="2292817"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Image Data Response</a:t>
              </a:r>
              <a:endParaRPr lang="en-US" altLang="zh-CN" sz="1400" dirty="0">
                <a:solidFill>
                  <a:schemeClr val="bg1">
                    <a:lumMod val="50000"/>
                  </a:schemeClr>
                </a:solidFill>
                <a:latin typeface="Huawei Sans" panose="020C0503030203020204" pitchFamily="34" charset="0"/>
              </a:endParaRPr>
            </a:p>
          </p:txBody>
        </p:sp>
        <p:cxnSp>
          <p:nvCxnSpPr>
            <p:cNvPr id="54" name="直接连接符 53"/>
            <p:cNvCxnSpPr/>
            <p:nvPr/>
          </p:nvCxnSpPr>
          <p:spPr>
            <a:xfrm rot="5400000" flipH="1">
              <a:off x="9356676" y="2990344"/>
              <a:ext cx="1" cy="1863616"/>
            </a:xfrm>
            <a:prstGeom prst="line">
              <a:avLst/>
            </a:prstGeom>
            <a:ln w="28575">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a:off x="9356676" y="3357180"/>
              <a:ext cx="1" cy="1863616"/>
            </a:xfrm>
            <a:prstGeom prst="line">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auto">
            <a:xfrm>
              <a:off x="8458521" y="3608766"/>
              <a:ext cx="1866424" cy="307777"/>
            </a:xfrm>
            <a:prstGeom prst="rect">
              <a:avLst/>
            </a:prstGeom>
            <a:noFill/>
            <a:ln w="9525">
              <a:noFill/>
              <a:miter lim="800000"/>
              <a:headEnd/>
              <a:tailEnd/>
            </a:ln>
          </p:spPr>
          <p:txBody>
            <a:bodyPr wrap="square">
              <a:spAutoFit/>
            </a:bodyPr>
            <a:lstStyle/>
            <a:p>
              <a:pPr algn="ctr"/>
              <a:r>
                <a:rPr lang="en-US" sz="1400" dirty="0" smtClean="0">
                  <a:solidFill>
                    <a:schemeClr val="bg1">
                      <a:lumMod val="50000"/>
                    </a:schemeClr>
                  </a:solidFill>
                  <a:latin typeface="Huawei Sans" panose="020C0503030203020204" pitchFamily="34" charset="0"/>
                </a:rPr>
                <a:t>Image Data Request</a:t>
              </a:r>
              <a:endParaRPr lang="en-US" altLang="zh-CN" sz="1400" dirty="0">
                <a:solidFill>
                  <a:schemeClr val="bg1">
                    <a:lumMod val="50000"/>
                  </a:schemeClr>
                </a:solidFill>
                <a:latin typeface="Huawei Sans" panose="020C0503030203020204" pitchFamily="34" charset="0"/>
              </a:endParaRPr>
            </a:p>
          </p:txBody>
        </p:sp>
        <p:sp>
          <p:nvSpPr>
            <p:cNvPr id="65" name="Text Box 9"/>
            <p:cNvSpPr txBox="1">
              <a:spLocks noChangeArrowheads="1"/>
            </p:cNvSpPr>
            <p:nvPr/>
          </p:nvSpPr>
          <p:spPr bwMode="auto">
            <a:xfrm>
              <a:off x="8245325" y="4773344"/>
              <a:ext cx="2292817" cy="307777"/>
            </a:xfrm>
            <a:prstGeom prst="rect">
              <a:avLst/>
            </a:prstGeom>
            <a:noFill/>
            <a:ln w="9525">
              <a:noFill/>
              <a:miter lim="800000"/>
              <a:headEnd/>
              <a:tailEnd/>
            </a:ln>
          </p:spPr>
          <p:txBody>
            <a:bodyPr wrap="square">
              <a:spAutoFit/>
            </a:bodyPr>
            <a:lstStyle/>
            <a:p>
              <a:pPr algn="ctr"/>
              <a:r>
                <a:rPr lang="en-US" sz="1400" dirty="0" err="1" smtClean="0">
                  <a:solidFill>
                    <a:schemeClr val="tx1"/>
                  </a:solidFill>
                  <a:latin typeface="Huawei Sans" panose="020C0503030203020204" pitchFamily="34" charset="0"/>
                </a:rPr>
                <a:t>Keepalive</a:t>
              </a:r>
              <a:endParaRPr lang="en-US" altLang="zh-CN" sz="1400" dirty="0">
                <a:solidFill>
                  <a:schemeClr val="tx1"/>
                </a:solidFill>
                <a:latin typeface="Huawei Sans" panose="020C0503030203020204" pitchFamily="34" charset="0"/>
              </a:endParaRPr>
            </a:p>
          </p:txBody>
        </p:sp>
        <p:cxnSp>
          <p:nvCxnSpPr>
            <p:cNvPr id="62" name="直接连接符 61"/>
            <p:cNvCxnSpPr/>
            <p:nvPr/>
          </p:nvCxnSpPr>
          <p:spPr>
            <a:xfrm rot="5400000" flipH="1">
              <a:off x="9356676" y="3768364"/>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a:off x="9356676" y="4135200"/>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 Box 9"/>
            <p:cNvSpPr txBox="1">
              <a:spLocks noChangeArrowheads="1"/>
            </p:cNvSpPr>
            <p:nvPr/>
          </p:nvSpPr>
          <p:spPr bwMode="auto">
            <a:xfrm>
              <a:off x="8458521" y="4386786"/>
              <a:ext cx="1866424" cy="307777"/>
            </a:xfrm>
            <a:prstGeom prst="rect">
              <a:avLst/>
            </a:prstGeom>
            <a:noFill/>
            <a:ln w="9525">
              <a:noFill/>
              <a:miter lim="800000"/>
              <a:headEnd/>
              <a:tailEnd/>
            </a:ln>
          </p:spPr>
          <p:txBody>
            <a:bodyPr wrap="square">
              <a:spAutoFit/>
            </a:bodyPr>
            <a:lstStyle/>
            <a:p>
              <a:pPr algn="ctr"/>
              <a:r>
                <a:rPr lang="en-US" sz="1400" dirty="0" err="1" smtClean="0">
                  <a:solidFill>
                    <a:schemeClr val="tx1"/>
                  </a:solidFill>
                  <a:latin typeface="Huawei Sans" panose="020C0503030203020204" pitchFamily="34" charset="0"/>
                </a:rPr>
                <a:t>Keepalive</a:t>
              </a:r>
              <a:endParaRPr lang="en-US" altLang="zh-CN" sz="1400" dirty="0">
                <a:solidFill>
                  <a:schemeClr val="tx1"/>
                </a:solidFill>
                <a:latin typeface="Huawei Sans" panose="020C0503030203020204" pitchFamily="34" charset="0"/>
              </a:endParaRPr>
            </a:p>
          </p:txBody>
        </p:sp>
        <p:sp>
          <p:nvSpPr>
            <p:cNvPr id="67" name="Text Box 9"/>
            <p:cNvSpPr txBox="1">
              <a:spLocks noChangeArrowheads="1"/>
            </p:cNvSpPr>
            <p:nvPr/>
          </p:nvSpPr>
          <p:spPr bwMode="auto">
            <a:xfrm>
              <a:off x="8245325" y="5551363"/>
              <a:ext cx="2292817"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Echo Response</a:t>
              </a:r>
              <a:endParaRPr lang="en-US" altLang="zh-CN" sz="1400" dirty="0">
                <a:solidFill>
                  <a:schemeClr val="tx1"/>
                </a:solidFill>
                <a:latin typeface="Huawei Sans" panose="020C0503030203020204" pitchFamily="34" charset="0"/>
              </a:endParaRPr>
            </a:p>
          </p:txBody>
        </p:sp>
        <p:cxnSp>
          <p:nvCxnSpPr>
            <p:cNvPr id="68" name="直接连接符 67"/>
            <p:cNvCxnSpPr/>
            <p:nvPr/>
          </p:nvCxnSpPr>
          <p:spPr>
            <a:xfrm rot="5400000" flipH="1">
              <a:off x="9356676" y="4546383"/>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flipH="1">
              <a:off x="9356676" y="4913219"/>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 Box 9"/>
            <p:cNvSpPr txBox="1">
              <a:spLocks noChangeArrowheads="1"/>
            </p:cNvSpPr>
            <p:nvPr/>
          </p:nvSpPr>
          <p:spPr bwMode="auto">
            <a:xfrm>
              <a:off x="8458521" y="5164805"/>
              <a:ext cx="1866424"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Echo Request</a:t>
              </a:r>
              <a:endParaRPr lang="en-US" altLang="zh-CN" sz="1400" dirty="0">
                <a:solidFill>
                  <a:schemeClr val="tx1"/>
                </a:solidFill>
                <a:latin typeface="Huawei Sans" panose="020C0503030203020204" pitchFamily="34" charset="0"/>
              </a:endParaRPr>
            </a:p>
          </p:txBody>
        </p:sp>
      </p:grpSp>
      <p:sp>
        <p:nvSpPr>
          <p:cNvPr id="110" name="îş1iḍê">
            <a:extLst>
              <a:ext uri="{FF2B5EF4-FFF2-40B4-BE49-F238E27FC236}">
                <a16:creationId xmlns:a16="http://schemas.microsoft.com/office/drawing/2014/main" xmlns="" id="{F0B068A5-560A-4DB9-9ABC-E179FB4B53B1}"/>
              </a:ext>
            </a:extLst>
          </p:cNvPr>
          <p:cNvSpPr txBox="1"/>
          <p:nvPr/>
        </p:nvSpPr>
        <p:spPr bwMode="auto">
          <a:xfrm>
            <a:off x="10518595" y="4535890"/>
            <a:ext cx="1186043" cy="3075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Data tunnel</a:t>
            </a:r>
            <a:endParaRPr lang="en-US" altLang="zh-CN" sz="1200" dirty="0">
              <a:latin typeface="Huawei Sans" panose="020C0503030203020204" pitchFamily="34" charset="0"/>
            </a:endParaRPr>
          </a:p>
        </p:txBody>
      </p:sp>
      <p:sp>
        <p:nvSpPr>
          <p:cNvPr id="111" name="îş1iḍê">
            <a:extLst>
              <a:ext uri="{FF2B5EF4-FFF2-40B4-BE49-F238E27FC236}">
                <a16:creationId xmlns:a16="http://schemas.microsoft.com/office/drawing/2014/main" xmlns="" id="{F0B068A5-560A-4DB9-9ABC-E179FB4B53B1}"/>
              </a:ext>
            </a:extLst>
          </p:cNvPr>
          <p:cNvSpPr txBox="1"/>
          <p:nvPr/>
        </p:nvSpPr>
        <p:spPr bwMode="auto">
          <a:xfrm>
            <a:off x="10518595" y="5295155"/>
            <a:ext cx="1186043" cy="3075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Control tunnel</a:t>
            </a:r>
            <a:endParaRPr lang="en-US" altLang="zh-CN" sz="1200" dirty="0">
              <a:latin typeface="Huawei Sans" panose="020C0503030203020204" pitchFamily="34" charset="0"/>
            </a:endParaRPr>
          </a:p>
        </p:txBody>
      </p:sp>
      <p:sp>
        <p:nvSpPr>
          <p:cNvPr id="71" name="五边形 70"/>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73" name="燕尾形 72"/>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74" name="燕尾形 73"/>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75" name="燕尾形 74"/>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61" name="isḻïḑe">
            <a:extLst>
              <a:ext uri="{FF2B5EF4-FFF2-40B4-BE49-F238E27FC236}">
                <a16:creationId xmlns="" xmlns:a16="http://schemas.microsoft.com/office/drawing/2014/main" id="{24CBC826-002E-4B71-8291-B729E4BED0E3}"/>
              </a:ext>
            </a:extLst>
          </p:cNvPr>
          <p:cNvSpPr txBox="1"/>
          <p:nvPr/>
        </p:nvSpPr>
        <p:spPr bwMode="ltGray">
          <a:xfrm>
            <a:off x="835785" y="1722141"/>
            <a:ext cx="1626064"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IP address allocation</a:t>
            </a:r>
            <a:endParaRPr lang="en-US" altLang="zh-CN" dirty="0"/>
          </a:p>
        </p:txBody>
      </p:sp>
      <p:sp>
        <p:nvSpPr>
          <p:cNvPr id="66" name="ïšļïďe">
            <a:extLst>
              <a:ext uri="{FF2B5EF4-FFF2-40B4-BE49-F238E27FC236}">
                <a16:creationId xmlns="" xmlns:a16="http://schemas.microsoft.com/office/drawing/2014/main" id="{FB41FAD4-0BA5-4580-B72E-A6BFF22F8784}"/>
              </a:ext>
            </a:extLst>
          </p:cNvPr>
          <p:cNvSpPr txBox="1"/>
          <p:nvPr/>
        </p:nvSpPr>
        <p:spPr bwMode="ltGray">
          <a:xfrm>
            <a:off x="835785" y="2584713"/>
            <a:ext cx="1658124"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establishment</a:t>
            </a:r>
            <a:endParaRPr lang="en-US" altLang="zh-CN" dirty="0"/>
          </a:p>
        </p:txBody>
      </p:sp>
      <p:sp>
        <p:nvSpPr>
          <p:cNvPr id="76" name="ïṧļíḍê">
            <a:extLst>
              <a:ext uri="{FF2B5EF4-FFF2-40B4-BE49-F238E27FC236}">
                <a16:creationId xmlns="" xmlns:a16="http://schemas.microsoft.com/office/drawing/2014/main" id="{D1BCCD92-D45A-41F7-960F-30FC35568CBF}"/>
              </a:ext>
            </a:extLst>
          </p:cNvPr>
          <p:cNvSpPr txBox="1"/>
          <p:nvPr/>
        </p:nvSpPr>
        <p:spPr bwMode="ltGray">
          <a:xfrm>
            <a:off x="835785" y="3631949"/>
            <a:ext cx="1398438" cy="279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a:solidFill>
                  <a:schemeClr val="bg1">
                    <a:lumMod val="65000"/>
                  </a:schemeClr>
                </a:solidFill>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AP access control</a:t>
            </a:r>
            <a:endParaRPr lang="en-US" altLang="zh-CN" dirty="0"/>
          </a:p>
        </p:txBody>
      </p:sp>
      <p:sp>
        <p:nvSpPr>
          <p:cNvPr id="77" name="îş1iḍê">
            <a:extLst>
              <a:ext uri="{FF2B5EF4-FFF2-40B4-BE49-F238E27FC236}">
                <a16:creationId xmlns="" xmlns:a16="http://schemas.microsoft.com/office/drawing/2014/main" id="{F0B068A5-560A-4DB9-9ABC-E179FB4B53B1}"/>
              </a:ext>
            </a:extLst>
          </p:cNvPr>
          <p:cNvSpPr txBox="1"/>
          <p:nvPr/>
        </p:nvSpPr>
        <p:spPr bwMode="ltGray">
          <a:xfrm>
            <a:off x="835785" y="4494521"/>
            <a:ext cx="997687"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AP upgrade</a:t>
            </a:r>
            <a:endParaRPr lang="en-US" altLang="zh-CN" sz="1200" dirty="0" smtClean="0">
              <a:solidFill>
                <a:schemeClr val="bg1">
                  <a:lumMod val="65000"/>
                </a:schemeClr>
              </a:solidFill>
              <a:latin typeface="Huawei Sans" panose="020C0503030203020204" pitchFamily="34" charset="0"/>
            </a:endParaRPr>
          </a:p>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(Optional)</a:t>
            </a:r>
            <a:endParaRPr lang="en-US" altLang="zh-CN" sz="1200" dirty="0">
              <a:solidFill>
                <a:schemeClr val="bg1">
                  <a:lumMod val="65000"/>
                </a:schemeClr>
              </a:solidFill>
              <a:latin typeface="Huawei Sans" panose="020C0503030203020204" pitchFamily="34" charset="0"/>
            </a:endParaRPr>
          </a:p>
        </p:txBody>
      </p:sp>
      <p:sp>
        <p:nvSpPr>
          <p:cNvPr id="78" name="íşḻïďe">
            <a:extLst>
              <a:ext uri="{FF2B5EF4-FFF2-40B4-BE49-F238E27FC236}">
                <a16:creationId xmlns="" xmlns:a16="http://schemas.microsoft.com/office/drawing/2014/main" id="{05246D82-A4F5-42F2-854D-C3D348D160CE}"/>
              </a:ext>
            </a:extLst>
          </p:cNvPr>
          <p:cNvSpPr txBox="1"/>
          <p:nvPr/>
        </p:nvSpPr>
        <p:spPr bwMode="auto">
          <a:xfrm>
            <a:off x="835785" y="5449425"/>
            <a:ext cx="1686978" cy="4638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defPPr>
              <a:defRPr lang="en-US"/>
            </a:defPPr>
            <a:lvl1pPr defTabSz="914377">
              <a:lnSpc>
                <a:spcPct val="100000"/>
              </a:lnSpc>
              <a:spcBef>
                <a:spcPct val="0"/>
              </a:spcBef>
              <a:defRPr sz="1200" b="1">
                <a:latin typeface="Huawei Sans" panose="020C0503030203020204" pitchFamily="34" charset="0"/>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dirty="0"/>
              <a:t>CAPWAP</a:t>
            </a:r>
          </a:p>
          <a:p>
            <a:r>
              <a:rPr lang="en-US" dirty="0"/>
              <a:t>tunnel maintenance</a:t>
            </a:r>
            <a:endParaRPr lang="en-US" altLang="zh-CN" dirty="0"/>
          </a:p>
        </p:txBody>
      </p:sp>
      <p:cxnSp>
        <p:nvCxnSpPr>
          <p:cNvPr id="80" name="直接连接符 79">
            <a:extLst>
              <a:ext uri="{FF2B5EF4-FFF2-40B4-BE49-F238E27FC236}">
                <a16:creationId xmlns="" xmlns:a16="http://schemas.microsoft.com/office/drawing/2014/main" id="{4AA622A8-8183-4782-A4A5-6DF01B92BB53}"/>
              </a:ext>
            </a:extLst>
          </p:cNvPr>
          <p:cNvCxnSpPr/>
          <p:nvPr/>
        </p:nvCxnSpPr>
        <p:spPr bwMode="gray">
          <a:xfrm>
            <a:off x="665526" y="1488374"/>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bwMode="ltGray">
          <a:xfrm>
            <a:off x="485526" y="3590251"/>
            <a:ext cx="360000" cy="360000"/>
            <a:chOff x="4939189" y="1253075"/>
            <a:chExt cx="532084" cy="532082"/>
          </a:xfrm>
        </p:grpSpPr>
        <p:sp>
          <p:nvSpPr>
            <p:cNvPr id="83"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91"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96" name="组合 95"/>
          <p:cNvGrpSpPr/>
          <p:nvPr/>
        </p:nvGrpSpPr>
        <p:grpSpPr bwMode="ltGray">
          <a:xfrm>
            <a:off x="485526" y="4545801"/>
            <a:ext cx="360000" cy="360000"/>
            <a:chOff x="6792271" y="1253075"/>
            <a:chExt cx="532084" cy="532082"/>
          </a:xfrm>
        </p:grpSpPr>
        <p:sp>
          <p:nvSpPr>
            <p:cNvPr id="97"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98"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99" name="组合 98"/>
          <p:cNvGrpSpPr/>
          <p:nvPr/>
        </p:nvGrpSpPr>
        <p:grpSpPr bwMode="invGray">
          <a:xfrm>
            <a:off x="485526" y="5501349"/>
            <a:ext cx="360000" cy="360000"/>
            <a:chOff x="8645353" y="1253075"/>
            <a:chExt cx="532084" cy="532082"/>
          </a:xfrm>
        </p:grpSpPr>
        <p:sp>
          <p:nvSpPr>
            <p:cNvPr id="100" name="íṡ1íḋê">
              <a:extLst>
                <a:ext uri="{FF2B5EF4-FFF2-40B4-BE49-F238E27FC236}">
                  <a16:creationId xmlns="" xmlns:a16="http://schemas.microsoft.com/office/drawing/2014/main" id="{87A1502E-FF5A-402F-AE9A-604F51135206}"/>
                </a:ext>
              </a:extLst>
            </p:cNvPr>
            <p:cNvSpPr/>
            <p:nvPr/>
          </p:nvSpPr>
          <p:spPr bwMode="inv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101" name="iṡļidè">
              <a:extLst>
                <a:ext uri="{FF2B5EF4-FFF2-40B4-BE49-F238E27FC236}">
                  <a16:creationId xmlns="" xmlns:a16="http://schemas.microsoft.com/office/drawing/2014/main" id="{D2F2F0A0-455D-459F-90E5-A8674554530D}"/>
                </a:ext>
              </a:extLst>
            </p:cNvPr>
            <p:cNvSpPr/>
            <p:nvPr/>
          </p:nvSpPr>
          <p:spPr bwMode="inv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102" name="组合 101"/>
          <p:cNvGrpSpPr/>
          <p:nvPr/>
        </p:nvGrpSpPr>
        <p:grpSpPr bwMode="ltGray">
          <a:xfrm>
            <a:off x="485526" y="1679151"/>
            <a:ext cx="360000" cy="360000"/>
            <a:chOff x="1233025" y="1253075"/>
            <a:chExt cx="532084" cy="532082"/>
          </a:xfrm>
        </p:grpSpPr>
        <p:sp>
          <p:nvSpPr>
            <p:cNvPr id="103"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04"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grpSp>
        <p:nvGrpSpPr>
          <p:cNvPr id="105" name="组合 104"/>
          <p:cNvGrpSpPr/>
          <p:nvPr/>
        </p:nvGrpSpPr>
        <p:grpSpPr bwMode="ltGray">
          <a:xfrm>
            <a:off x="485526" y="2634701"/>
            <a:ext cx="360000" cy="360000"/>
            <a:chOff x="3086107" y="1253075"/>
            <a:chExt cx="532084" cy="532082"/>
          </a:xfrm>
        </p:grpSpPr>
        <p:sp>
          <p:nvSpPr>
            <p:cNvPr id="106"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107"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spTree>
    <p:extLst>
      <p:ext uri="{BB962C8B-B14F-4D97-AF65-F5344CB8AC3E}">
        <p14:creationId xmlns:p14="http://schemas.microsoft.com/office/powerpoint/2010/main" val="3585188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154288" cy="640800"/>
          </a:xfrm>
        </p:spPr>
        <p:txBody>
          <a:bodyPr/>
          <a:lstStyle/>
          <a:p>
            <a:r>
              <a:rPr lang="en-US" sz="3200" dirty="0" err="1" smtClean="0"/>
              <a:t>Preconfigurations</a:t>
            </a:r>
            <a:r>
              <a:rPr lang="en-US" sz="3200" dirty="0" smtClean="0"/>
              <a:t> on the AC for APs to Go Online</a:t>
            </a:r>
            <a:endParaRPr lang="en-US" sz="3200" dirty="0"/>
          </a:p>
        </p:txBody>
      </p:sp>
      <p:sp>
        <p:nvSpPr>
          <p:cNvPr id="9" name="圆角矩形 8"/>
          <p:cNvSpPr/>
          <p:nvPr/>
        </p:nvSpPr>
        <p:spPr>
          <a:xfrm>
            <a:off x="462523" y="1566350"/>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Configure network connectivity</a:t>
            </a:r>
          </a:p>
        </p:txBody>
      </p:sp>
      <p:sp>
        <p:nvSpPr>
          <p:cNvPr id="10" name="圆角矩形 9"/>
          <p:cNvSpPr/>
          <p:nvPr/>
        </p:nvSpPr>
        <p:spPr>
          <a:xfrm>
            <a:off x="462523" y="2311968"/>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rPr>
              <a:t>Create an AP group</a:t>
            </a:r>
          </a:p>
        </p:txBody>
      </p:sp>
      <p:sp>
        <p:nvSpPr>
          <p:cNvPr id="11" name="圆角矩形 10"/>
          <p:cNvSpPr/>
          <p:nvPr/>
        </p:nvSpPr>
        <p:spPr>
          <a:xfrm>
            <a:off x="462523" y="3057586"/>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uawei Sans" panose="020C0503030203020204" pitchFamily="34" charset="0"/>
              </a:rPr>
              <a:t>Configure the country code on the AC</a:t>
            </a:r>
            <a:endParaRPr lang="en-US" altLang="zh-CN" sz="1200" dirty="0" smtClean="0">
              <a:solidFill>
                <a:schemeClr val="tx1"/>
              </a:solidFill>
              <a:latin typeface="Huawei Sans" panose="020C0503030203020204" pitchFamily="34" charset="0"/>
              <a:ea typeface="方正兰亭黑简体" panose="02000000000000000000" pitchFamily="2" charset="-122"/>
            </a:endParaRPr>
          </a:p>
          <a:p>
            <a:pPr algn="ctr"/>
            <a:r>
              <a:rPr lang="en-US" sz="1200" dirty="0" smtClean="0">
                <a:solidFill>
                  <a:schemeClr val="tx1"/>
                </a:solidFill>
                <a:latin typeface="Huawei Sans" panose="020C0503030203020204" pitchFamily="34" charset="0"/>
              </a:rPr>
              <a:t>(regulatory domain profile)</a:t>
            </a:r>
            <a:endParaRPr lang="en-US" sz="1200" dirty="0">
              <a:solidFill>
                <a:schemeClr val="tx1"/>
              </a:solidFill>
              <a:latin typeface="Huawei Sans" panose="020C0503030203020204" pitchFamily="34" charset="0"/>
            </a:endParaRPr>
          </a:p>
        </p:txBody>
      </p:sp>
      <p:cxnSp>
        <p:nvCxnSpPr>
          <p:cNvPr id="12" name="直接箭头连接符 11"/>
          <p:cNvCxnSpPr>
            <a:stCxn id="9" idx="2"/>
            <a:endCxn id="10" idx="0"/>
          </p:cNvCxnSpPr>
          <p:nvPr/>
        </p:nvCxnSpPr>
        <p:spPr bwMode="auto">
          <a:xfrm>
            <a:off x="2190523" y="2089129"/>
            <a:ext cx="0" cy="222839"/>
          </a:xfrm>
          <a:prstGeom prst="straightConnector1">
            <a:avLst/>
          </a:prstGeom>
          <a:noFill/>
          <a:ln w="19050" cap="flat" cmpd="sng" algn="ctr">
            <a:solidFill>
              <a:srgbClr val="00B0F0"/>
            </a:solidFill>
            <a:prstDash val="solid"/>
            <a:round/>
            <a:headEnd type="none" w="med" len="med"/>
            <a:tailEnd type="triangle"/>
          </a:ln>
          <a:effectLst/>
        </p:spPr>
      </p:cxnSp>
      <p:cxnSp>
        <p:nvCxnSpPr>
          <p:cNvPr id="13" name="直接箭头连接符 12"/>
          <p:cNvCxnSpPr>
            <a:stCxn id="10" idx="2"/>
            <a:endCxn id="11" idx="0"/>
          </p:cNvCxnSpPr>
          <p:nvPr/>
        </p:nvCxnSpPr>
        <p:spPr bwMode="auto">
          <a:xfrm>
            <a:off x="2190523" y="2834747"/>
            <a:ext cx="0" cy="222839"/>
          </a:xfrm>
          <a:prstGeom prst="straightConnector1">
            <a:avLst/>
          </a:prstGeom>
          <a:noFill/>
          <a:ln w="19050" cap="flat" cmpd="sng" algn="ctr">
            <a:solidFill>
              <a:srgbClr val="00B0F0"/>
            </a:solidFill>
            <a:prstDash val="solid"/>
            <a:round/>
            <a:headEnd type="none" w="med" len="med"/>
            <a:tailEnd type="triangle"/>
          </a:ln>
          <a:effectLst/>
        </p:spPr>
      </p:cxnSp>
      <p:sp>
        <p:nvSpPr>
          <p:cNvPr id="27" name="圆角矩形 26"/>
          <p:cNvSpPr/>
          <p:nvPr/>
        </p:nvSpPr>
        <p:spPr>
          <a:xfrm>
            <a:off x="462523" y="3823096"/>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uawei Sans" panose="020C0503030203020204" pitchFamily="34" charset="0"/>
              </a:rPr>
              <a:t>Configure a source interface or address</a:t>
            </a:r>
            <a:endParaRPr lang="en-US" altLang="zh-CN" sz="1200" dirty="0" smtClean="0">
              <a:solidFill>
                <a:schemeClr val="tx1"/>
              </a:solidFill>
              <a:latin typeface="Huawei Sans" panose="020C0503030203020204" pitchFamily="34" charset="0"/>
              <a:ea typeface="方正兰亭黑简体" panose="02000000000000000000" pitchFamily="2" charset="-122"/>
            </a:endParaRPr>
          </a:p>
          <a:p>
            <a:pPr algn="ctr"/>
            <a:r>
              <a:rPr lang="en-US" sz="1200" dirty="0" smtClean="0">
                <a:solidFill>
                  <a:schemeClr val="tx1"/>
                </a:solidFill>
                <a:latin typeface="Huawei Sans" panose="020C0503030203020204" pitchFamily="34" charset="0"/>
              </a:rPr>
              <a:t>(for establishing CAPWAP tunnels with APs)</a:t>
            </a:r>
            <a:endParaRPr lang="en-US" sz="1200" dirty="0">
              <a:solidFill>
                <a:schemeClr val="tx1"/>
              </a:solidFill>
              <a:latin typeface="Huawei Sans" panose="020C0503030203020204" pitchFamily="34" charset="0"/>
            </a:endParaRPr>
          </a:p>
        </p:txBody>
      </p:sp>
      <p:cxnSp>
        <p:nvCxnSpPr>
          <p:cNvPr id="28" name="直接箭头连接符 27"/>
          <p:cNvCxnSpPr>
            <a:stCxn id="11" idx="2"/>
            <a:endCxn id="27" idx="0"/>
          </p:cNvCxnSpPr>
          <p:nvPr/>
        </p:nvCxnSpPr>
        <p:spPr bwMode="auto">
          <a:xfrm>
            <a:off x="2190523" y="3580365"/>
            <a:ext cx="0" cy="242731"/>
          </a:xfrm>
          <a:prstGeom prst="straightConnector1">
            <a:avLst/>
          </a:prstGeom>
          <a:noFill/>
          <a:ln w="19050" cap="flat" cmpd="sng" algn="ctr">
            <a:solidFill>
              <a:srgbClr val="00B0F0"/>
            </a:solidFill>
            <a:prstDash val="solid"/>
            <a:round/>
            <a:headEnd type="none" w="med" len="med"/>
            <a:tailEnd type="triangle"/>
          </a:ln>
          <a:effectLst/>
        </p:spPr>
      </p:cxnSp>
      <p:cxnSp>
        <p:nvCxnSpPr>
          <p:cNvPr id="30" name="直接箭头连接符 29"/>
          <p:cNvCxnSpPr>
            <a:stCxn id="27" idx="2"/>
          </p:cNvCxnSpPr>
          <p:nvPr/>
        </p:nvCxnSpPr>
        <p:spPr bwMode="auto">
          <a:xfrm>
            <a:off x="2190523" y="4345875"/>
            <a:ext cx="0" cy="242731"/>
          </a:xfrm>
          <a:prstGeom prst="straightConnector1">
            <a:avLst/>
          </a:prstGeom>
          <a:noFill/>
          <a:ln w="19050" cap="flat" cmpd="sng" algn="ctr">
            <a:solidFill>
              <a:srgbClr val="00B0F0"/>
            </a:solidFill>
            <a:prstDash val="solid"/>
            <a:round/>
            <a:headEnd type="none" w="med" len="med"/>
            <a:tailEnd type="triangle"/>
          </a:ln>
          <a:effectLst/>
        </p:spPr>
      </p:cxnSp>
      <p:sp>
        <p:nvSpPr>
          <p:cNvPr id="31" name="圆角矩形 30"/>
          <p:cNvSpPr/>
          <p:nvPr/>
        </p:nvSpPr>
        <p:spPr>
          <a:xfrm>
            <a:off x="462523" y="4620018"/>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rtlCol="0" anchor="ctr"/>
          <a:lstStyle/>
          <a:p>
            <a:pPr algn="ctr"/>
            <a:r>
              <a:rPr lang="en-US" sz="1200" dirty="0" smtClean="0">
                <a:solidFill>
                  <a:schemeClr val="tx1"/>
                </a:solidFill>
                <a:latin typeface="Huawei Sans" panose="020C0503030203020204" pitchFamily="34" charset="0"/>
              </a:rPr>
              <a:t>(Optional) Configure the automatic AP upgrade</a:t>
            </a:r>
            <a:endParaRPr lang="en-US" sz="1200" dirty="0">
              <a:solidFill>
                <a:schemeClr val="tx1"/>
              </a:solidFill>
              <a:latin typeface="Huawei Sans" panose="020C0503030203020204" pitchFamily="34" charset="0"/>
            </a:endParaRPr>
          </a:p>
        </p:txBody>
      </p:sp>
      <p:sp>
        <p:nvSpPr>
          <p:cNvPr id="33" name="圆角矩形 32"/>
          <p:cNvSpPr/>
          <p:nvPr/>
        </p:nvSpPr>
        <p:spPr>
          <a:xfrm>
            <a:off x="462523" y="5365636"/>
            <a:ext cx="345600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Huawei Sans" panose="020C0503030203020204" pitchFamily="34" charset="0"/>
              </a:rPr>
              <a:t>Add APs</a:t>
            </a:r>
            <a:endParaRPr lang="en-US" altLang="zh-CN" sz="1200" dirty="0" smtClean="0">
              <a:solidFill>
                <a:schemeClr val="tx1"/>
              </a:solidFill>
              <a:latin typeface="Huawei Sans" panose="020C0503030203020204" pitchFamily="34" charset="0"/>
              <a:ea typeface="方正兰亭黑简体" panose="02000000000000000000" pitchFamily="2" charset="-122"/>
            </a:endParaRPr>
          </a:p>
          <a:p>
            <a:pPr algn="ctr"/>
            <a:r>
              <a:rPr lang="en-US" sz="1200" dirty="0" smtClean="0">
                <a:solidFill>
                  <a:schemeClr val="tx1"/>
                </a:solidFill>
                <a:latin typeface="Huawei Sans" panose="020C0503030203020204" pitchFamily="34" charset="0"/>
              </a:rPr>
              <a:t>(configure the AP authentication mode)</a:t>
            </a:r>
            <a:endParaRPr lang="en-US" sz="1200" dirty="0">
              <a:solidFill>
                <a:schemeClr val="tx1"/>
              </a:solidFill>
              <a:latin typeface="Huawei Sans" panose="020C0503030203020204" pitchFamily="34" charset="0"/>
            </a:endParaRPr>
          </a:p>
        </p:txBody>
      </p:sp>
      <p:cxnSp>
        <p:nvCxnSpPr>
          <p:cNvPr id="34" name="直接箭头连接符 33"/>
          <p:cNvCxnSpPr>
            <a:stCxn id="31" idx="2"/>
            <a:endCxn id="33" idx="0"/>
          </p:cNvCxnSpPr>
          <p:nvPr/>
        </p:nvCxnSpPr>
        <p:spPr bwMode="auto">
          <a:xfrm>
            <a:off x="2190523" y="5142797"/>
            <a:ext cx="0" cy="222839"/>
          </a:xfrm>
          <a:prstGeom prst="straightConnector1">
            <a:avLst/>
          </a:prstGeom>
          <a:noFill/>
          <a:ln w="19050" cap="flat" cmpd="sng" algn="ctr">
            <a:solidFill>
              <a:srgbClr val="00B0F0"/>
            </a:solidFill>
            <a:prstDash val="solid"/>
            <a:round/>
            <a:headEnd type="none" w="med" len="med"/>
            <a:tailEnd type="triangle"/>
          </a:ln>
          <a:effectLst/>
        </p:spPr>
      </p:cxnSp>
      <p:sp>
        <p:nvSpPr>
          <p:cNvPr id="40" name="圆角矩形 39"/>
          <p:cNvSpPr/>
          <p:nvPr/>
        </p:nvSpPr>
        <p:spPr>
          <a:xfrm>
            <a:off x="4301126" y="1566350"/>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en-US" altLang="zh-CN" sz="1100" dirty="0">
                <a:solidFill>
                  <a:schemeClr val="tx1"/>
                </a:solidFill>
                <a:latin typeface="Huawei Sans" panose="020C0503030203020204" pitchFamily="34" charset="0"/>
              </a:rPr>
              <a:t>Configure DHCP servers to assign IP addresses to APs and STAs. The AC can function as a DHCP server.</a:t>
            </a:r>
          </a:p>
          <a:p>
            <a:pPr marL="180000" indent="-180000">
              <a:buFont typeface="Arial" panose="020B0604020202020204" pitchFamily="34" charset="0"/>
              <a:buChar char="•"/>
            </a:pPr>
            <a:r>
              <a:rPr lang="en-US" altLang="zh-CN" sz="1100" dirty="0">
                <a:solidFill>
                  <a:schemeClr val="tx1"/>
                </a:solidFill>
                <a:latin typeface="Huawei Sans" panose="020C0503030203020204" pitchFamily="34" charset="0"/>
              </a:rPr>
              <a:t>Configure network connectivity between APs and the DHCP server, and between APs and the AC.</a:t>
            </a:r>
          </a:p>
        </p:txBody>
      </p:sp>
      <p:sp>
        <p:nvSpPr>
          <p:cNvPr id="42" name="圆角矩形 41"/>
          <p:cNvSpPr/>
          <p:nvPr/>
        </p:nvSpPr>
        <p:spPr>
          <a:xfrm>
            <a:off x="4301126" y="2311968"/>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latin typeface="Huawei Sans" panose="020C0503030203020204" pitchFamily="34" charset="0"/>
              </a:rPr>
              <a:t>Each AP will be added and can be added to only one AP group. In most cases, we configure an AP group to provide the same configurations for multiple APs.</a:t>
            </a:r>
          </a:p>
        </p:txBody>
      </p:sp>
      <p:sp>
        <p:nvSpPr>
          <p:cNvPr id="44" name="圆角矩形 43"/>
          <p:cNvSpPr/>
          <p:nvPr/>
        </p:nvSpPr>
        <p:spPr>
          <a:xfrm>
            <a:off x="4301126" y="3057586"/>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Huawei Sans" panose="020C0503030203020204" pitchFamily="34" charset="0"/>
              </a:rPr>
              <a:t>A country code identifies the country in which the APs are deployed. Country codes regulate different AP radio attributes, including the transmit power and supported channels.</a:t>
            </a:r>
            <a:endParaRPr lang="en-US" sz="1100" dirty="0">
              <a:solidFill>
                <a:schemeClr val="tx1"/>
              </a:solidFill>
              <a:latin typeface="Huawei Sans" panose="020C0503030203020204" pitchFamily="34" charset="0"/>
            </a:endParaRPr>
          </a:p>
        </p:txBody>
      </p:sp>
      <p:sp>
        <p:nvSpPr>
          <p:cNvPr id="46" name="圆角矩形 45"/>
          <p:cNvSpPr/>
          <p:nvPr/>
        </p:nvSpPr>
        <p:spPr>
          <a:xfrm>
            <a:off x="4301126" y="3823096"/>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Huawei Sans" panose="020C0503030203020204" pitchFamily="34" charset="0"/>
              </a:rPr>
              <a:t>Specify a unique source IP address or source interface on each AC. APs must learn the specified source IP address or the IP address of the source interface to communicate with the AC and establish CAPWAP tunnels.</a:t>
            </a:r>
            <a:endParaRPr lang="en-US" sz="1100" dirty="0">
              <a:solidFill>
                <a:schemeClr val="tx1"/>
              </a:solidFill>
              <a:latin typeface="Huawei Sans" panose="020C0503030203020204" pitchFamily="34" charset="0"/>
            </a:endParaRPr>
          </a:p>
        </p:txBody>
      </p:sp>
      <p:sp>
        <p:nvSpPr>
          <p:cNvPr id="50" name="圆角矩形 49"/>
          <p:cNvSpPr/>
          <p:nvPr/>
        </p:nvSpPr>
        <p:spPr>
          <a:xfrm>
            <a:off x="4301126" y="4620018"/>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Huawei Sans" panose="020C0503030203020204" pitchFamily="34" charset="0"/>
              </a:rPr>
              <a:t>In automatic upgrade mode, an AP checks whether its version is the same as that configured on the AC, SFTP server, or FTP server when going online. If the two versions are different, the AP upgrades its version, restarts, and goes online again. If the two versions are the same, the AP does not upgrade its version.</a:t>
            </a:r>
            <a:endParaRPr lang="en-US" sz="1100" dirty="0">
              <a:solidFill>
                <a:schemeClr val="tx1"/>
              </a:solidFill>
              <a:latin typeface="Huawei Sans" panose="020C0503030203020204" pitchFamily="34" charset="0"/>
            </a:endParaRPr>
          </a:p>
        </p:txBody>
      </p:sp>
      <p:sp>
        <p:nvSpPr>
          <p:cNvPr id="52" name="圆角矩形 51"/>
          <p:cNvSpPr/>
          <p:nvPr/>
        </p:nvSpPr>
        <p:spPr>
          <a:xfrm>
            <a:off x="4301126" y="5365636"/>
            <a:ext cx="7303073" cy="522779"/>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Huawei Sans" panose="020C0503030203020204" pitchFamily="34" charset="0"/>
              </a:rPr>
              <a:t>You can add APs by importing them in offline mode, automatic discovery, and manual confirmation.</a:t>
            </a:r>
            <a:endParaRPr lang="en-US" sz="1100" dirty="0">
              <a:solidFill>
                <a:schemeClr val="tx1"/>
              </a:solidFill>
              <a:latin typeface="Huawei Sans" panose="020C0503030203020204" pitchFamily="34" charset="0"/>
            </a:endParaRPr>
          </a:p>
        </p:txBody>
      </p:sp>
      <p:cxnSp>
        <p:nvCxnSpPr>
          <p:cNvPr id="55" name="直接箭头连接符 54"/>
          <p:cNvCxnSpPr>
            <a:stCxn id="9" idx="3"/>
            <a:endCxn id="40" idx="1"/>
          </p:cNvCxnSpPr>
          <p:nvPr/>
        </p:nvCxnSpPr>
        <p:spPr>
          <a:xfrm>
            <a:off x="3918523" y="1827740"/>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0" idx="3"/>
            <a:endCxn id="42" idx="1"/>
          </p:cNvCxnSpPr>
          <p:nvPr/>
        </p:nvCxnSpPr>
        <p:spPr>
          <a:xfrm>
            <a:off x="3918523" y="2573358"/>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1" idx="3"/>
            <a:endCxn id="44" idx="1"/>
          </p:cNvCxnSpPr>
          <p:nvPr/>
        </p:nvCxnSpPr>
        <p:spPr>
          <a:xfrm>
            <a:off x="3918523" y="3318976"/>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7" idx="3"/>
            <a:endCxn id="46" idx="1"/>
          </p:cNvCxnSpPr>
          <p:nvPr/>
        </p:nvCxnSpPr>
        <p:spPr>
          <a:xfrm>
            <a:off x="3918523" y="4084486"/>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1" idx="3"/>
            <a:endCxn id="50" idx="1"/>
          </p:cNvCxnSpPr>
          <p:nvPr/>
        </p:nvCxnSpPr>
        <p:spPr>
          <a:xfrm>
            <a:off x="3918523" y="4881408"/>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3" idx="3"/>
            <a:endCxn id="52" idx="1"/>
          </p:cNvCxnSpPr>
          <p:nvPr/>
        </p:nvCxnSpPr>
        <p:spPr>
          <a:xfrm>
            <a:off x="3918523" y="5627026"/>
            <a:ext cx="382603"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五边形 48"/>
          <p:cNvSpPr/>
          <p:nvPr/>
        </p:nvSpPr>
        <p:spPr bwMode="auto">
          <a:xfrm>
            <a:off x="8148115" y="87153"/>
            <a:ext cx="900100" cy="28366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chemeClr val="bg1"/>
                </a:solidFill>
                <a:latin typeface="Huawei Sans" panose="020C0503030203020204" pitchFamily="34" charset="0"/>
              </a:rPr>
              <a:t>AP Onboarding</a:t>
            </a:r>
            <a:endParaRPr lang="en-US" sz="800" b="1" dirty="0">
              <a:solidFill>
                <a:schemeClr val="bg1"/>
              </a:solidFill>
              <a:latin typeface="Huawei Sans" panose="020C0503030203020204" pitchFamily="34" charset="0"/>
            </a:endParaRPr>
          </a:p>
        </p:txBody>
      </p:sp>
      <p:sp>
        <p:nvSpPr>
          <p:cNvPr id="51" name="燕尾形 50"/>
          <p:cNvSpPr/>
          <p:nvPr/>
        </p:nvSpPr>
        <p:spPr bwMode="auto">
          <a:xfrm>
            <a:off x="8964285" y="87153"/>
            <a:ext cx="1080000" cy="283663"/>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3" name="燕尾形 52"/>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4" name="燕尾形 53"/>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3115509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WLAN Working Process: Step 2</a:t>
            </a:r>
            <a:endParaRPr lang="en-US" altLang="zh-CN" dirty="0"/>
          </a:p>
        </p:txBody>
      </p:sp>
      <p:sp>
        <p:nvSpPr>
          <p:cNvPr id="51" name="五边形 50"/>
          <p:cNvSpPr/>
          <p:nvPr/>
        </p:nvSpPr>
        <p:spPr bwMode="auto">
          <a:xfrm>
            <a:off x="8148115" y="87153"/>
            <a:ext cx="900100" cy="28366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3" name="燕尾形 52"/>
          <p:cNvSpPr/>
          <p:nvPr/>
        </p:nvSpPr>
        <p:spPr bwMode="auto">
          <a:xfrm>
            <a:off x="8964285" y="87153"/>
            <a:ext cx="1080000" cy="28366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Configuration Delivery</a:t>
            </a:r>
            <a:endParaRPr lang="en-US" sz="800" b="1" dirty="0">
              <a:solidFill>
                <a:srgbClr val="FFFFFF"/>
              </a:solidFill>
              <a:latin typeface="Huawei Sans" panose="020C0503030203020204" pitchFamily="34" charset="0"/>
            </a:endParaRPr>
          </a:p>
        </p:txBody>
      </p:sp>
      <p:sp>
        <p:nvSpPr>
          <p:cNvPr id="54" name="燕尾形 53"/>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5" name="燕尾形 54"/>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111" name="圆角矩形 110"/>
          <p:cNvSpPr/>
          <p:nvPr/>
        </p:nvSpPr>
        <p:spPr>
          <a:xfrm>
            <a:off x="5868941" y="3471949"/>
            <a:ext cx="5233191" cy="1286448"/>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nSpc>
                <a:spcPts val="2400"/>
              </a:lnSpc>
            </a:pPr>
            <a:r>
              <a:rPr lang="en-US" sz="1400" dirty="0" smtClean="0">
                <a:solidFill>
                  <a:prstClr val="black"/>
                </a:solidFill>
                <a:latin typeface="Huawei Sans" panose="020C0503030203020204" pitchFamily="34" charset="0"/>
              </a:rPr>
              <a:t>The AC sends a Configuration Update Request to an AP. If the AC receives a Configuration Update Response from the AP, the AC then delivers service configuration to the AP.</a:t>
            </a:r>
            <a:endParaRPr lang="en-US" sz="1400" dirty="0">
              <a:solidFill>
                <a:prstClr val="black"/>
              </a:solidFill>
              <a:latin typeface="Huawei Sans" panose="020C0503030203020204" pitchFamily="34" charset="0"/>
            </a:endParaRPr>
          </a:p>
        </p:txBody>
      </p:sp>
      <p:sp>
        <p:nvSpPr>
          <p:cNvPr id="112" name="圆角矩形 111"/>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WLAN Working Process</a:t>
            </a:r>
            <a:endParaRPr lang="en-US" b="1" dirty="0">
              <a:solidFill>
                <a:prstClr val="white"/>
              </a:solidFill>
              <a:latin typeface="Huawei Sans" panose="020C0503030203020204" pitchFamily="34" charset="0"/>
            </a:endParaRPr>
          </a:p>
        </p:txBody>
      </p:sp>
      <p:sp>
        <p:nvSpPr>
          <p:cNvPr id="113" name="圆角矩形 112"/>
          <p:cNvSpPr/>
          <p:nvPr/>
        </p:nvSpPr>
        <p:spPr>
          <a:xfrm>
            <a:off x="5628573" y="2372633"/>
            <a:ext cx="5713930" cy="3473808"/>
          </a:xfrm>
          <a:prstGeom prst="roundRect">
            <a:avLst>
              <a:gd name="adj" fmla="val 2222"/>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342900" indent="-342900">
              <a:lnSpc>
                <a:spcPts val="2400"/>
              </a:lnSpc>
              <a:buFont typeface="+mj-lt"/>
              <a:buAutoNum type="arabicPeriod"/>
            </a:pPr>
            <a:endParaRPr lang="en-US" altLang="zh-CN" sz="1400" dirty="0">
              <a:solidFill>
                <a:prstClr val="black"/>
              </a:solidFill>
              <a:latin typeface="Huawei Sans" panose="020C0503030203020204" pitchFamily="34" charset="0"/>
            </a:endParaRPr>
          </a:p>
        </p:txBody>
      </p:sp>
      <p:sp>
        <p:nvSpPr>
          <p:cNvPr id="114" name="圆角矩形 113"/>
          <p:cNvSpPr/>
          <p:nvPr/>
        </p:nvSpPr>
        <p:spPr>
          <a:xfrm>
            <a:off x="5868941" y="25747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AP onboarding</a:t>
            </a:r>
            <a:endParaRPr lang="en-US" sz="1600" dirty="0">
              <a:solidFill>
                <a:srgbClr val="1D1D1A"/>
              </a:solidFill>
              <a:latin typeface="Huawei Sans" panose="020C0503030203020204" pitchFamily="34" charset="0"/>
            </a:endParaRPr>
          </a:p>
        </p:txBody>
      </p:sp>
      <p:sp>
        <p:nvSpPr>
          <p:cNvPr id="115" name="椭圆 114"/>
          <p:cNvSpPr>
            <a:spLocks noChangeAspect="1"/>
          </p:cNvSpPr>
          <p:nvPr/>
        </p:nvSpPr>
        <p:spPr>
          <a:xfrm>
            <a:off x="6445866" y="2654973"/>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1</a:t>
            </a:r>
            <a:endParaRPr lang="en-US" altLang="zh-CN" sz="1400" dirty="0">
              <a:solidFill>
                <a:srgbClr val="00B0F0"/>
              </a:solidFill>
              <a:latin typeface="Huawei Sans" panose="020C0503030203020204" pitchFamily="34" charset="0"/>
            </a:endParaRPr>
          </a:p>
        </p:txBody>
      </p:sp>
      <p:sp>
        <p:nvSpPr>
          <p:cNvPr id="117" name="圆角矩形 116"/>
          <p:cNvSpPr/>
          <p:nvPr/>
        </p:nvSpPr>
        <p:spPr>
          <a:xfrm>
            <a:off x="5868941" y="3019222"/>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configuration delivery</a:t>
            </a:r>
            <a:endParaRPr lang="en-US" sz="1600" dirty="0">
              <a:solidFill>
                <a:srgbClr val="1D1D1A"/>
              </a:solidFill>
              <a:latin typeface="Huawei Sans" panose="020C0503030203020204" pitchFamily="34" charset="0"/>
            </a:endParaRPr>
          </a:p>
        </p:txBody>
      </p:sp>
      <p:sp>
        <p:nvSpPr>
          <p:cNvPr id="118" name="椭圆 117"/>
          <p:cNvSpPr>
            <a:spLocks noChangeAspect="1"/>
          </p:cNvSpPr>
          <p:nvPr/>
        </p:nvSpPr>
        <p:spPr>
          <a:xfrm>
            <a:off x="6421807" y="3073417"/>
            <a:ext cx="252000" cy="252000"/>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chemeClr val="bg1"/>
                </a:solidFill>
                <a:latin typeface="Huawei Sans" panose="020C0503030203020204" pitchFamily="34" charset="0"/>
              </a:rPr>
              <a:t>2</a:t>
            </a:r>
            <a:endParaRPr lang="en-US" altLang="zh-CN" sz="1600" kern="0" dirty="0">
              <a:solidFill>
                <a:schemeClr val="bg1"/>
              </a:solidFill>
              <a:latin typeface="Huawei Sans" panose="020C0503030203020204" pitchFamily="34" charset="0"/>
              <a:ea typeface="方正兰亭黑简体" panose="02000000000000000000" pitchFamily="2" charset="-122"/>
            </a:endParaRPr>
          </a:p>
        </p:txBody>
      </p:sp>
      <p:sp>
        <p:nvSpPr>
          <p:cNvPr id="119" name="圆角矩形 118"/>
          <p:cNvSpPr/>
          <p:nvPr/>
        </p:nvSpPr>
        <p:spPr>
          <a:xfrm>
            <a:off x="5868941" y="4876681"/>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STA access</a:t>
            </a:r>
            <a:endParaRPr lang="en-US" sz="1600" dirty="0">
              <a:solidFill>
                <a:srgbClr val="1D1D1A"/>
              </a:solidFill>
              <a:latin typeface="Huawei Sans" panose="020C0503030203020204" pitchFamily="34" charset="0"/>
            </a:endParaRPr>
          </a:p>
        </p:txBody>
      </p:sp>
      <p:sp>
        <p:nvSpPr>
          <p:cNvPr id="120" name="椭圆 119"/>
          <p:cNvSpPr>
            <a:spLocks noChangeAspect="1"/>
          </p:cNvSpPr>
          <p:nvPr/>
        </p:nvSpPr>
        <p:spPr>
          <a:xfrm>
            <a:off x="6445866" y="4956864"/>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3</a:t>
            </a:r>
            <a:endParaRPr lang="en-US" altLang="zh-CN" sz="1400" dirty="0">
              <a:solidFill>
                <a:srgbClr val="00B0F0"/>
              </a:solidFill>
              <a:latin typeface="Huawei Sans" panose="020C0503030203020204" pitchFamily="34" charset="0"/>
            </a:endParaRPr>
          </a:p>
        </p:txBody>
      </p:sp>
      <p:sp>
        <p:nvSpPr>
          <p:cNvPr id="122" name="圆角矩形 121"/>
          <p:cNvSpPr/>
          <p:nvPr/>
        </p:nvSpPr>
        <p:spPr>
          <a:xfrm>
            <a:off x="5868941" y="529513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data forwarding</a:t>
            </a:r>
            <a:endParaRPr lang="en-US" sz="1600" dirty="0">
              <a:solidFill>
                <a:srgbClr val="1D1D1A"/>
              </a:solidFill>
              <a:latin typeface="Huawei Sans" panose="020C0503030203020204" pitchFamily="34" charset="0"/>
            </a:endParaRPr>
          </a:p>
        </p:txBody>
      </p:sp>
      <p:sp>
        <p:nvSpPr>
          <p:cNvPr id="123" name="椭圆 122"/>
          <p:cNvSpPr>
            <a:spLocks noChangeAspect="1"/>
          </p:cNvSpPr>
          <p:nvPr/>
        </p:nvSpPr>
        <p:spPr>
          <a:xfrm>
            <a:off x="6445866" y="5375320"/>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4</a:t>
            </a:r>
            <a:endParaRPr lang="en-US" altLang="zh-CN" sz="1400" dirty="0">
              <a:solidFill>
                <a:srgbClr val="00B0F0"/>
              </a:solidFill>
              <a:latin typeface="Huawei Sans" panose="020C0503030203020204" pitchFamily="34" charset="0"/>
            </a:endParaRPr>
          </a:p>
        </p:txBody>
      </p:sp>
      <p:sp>
        <p:nvSpPr>
          <p:cNvPr id="129" name="任意多边形 128"/>
          <p:cNvSpPr/>
          <p:nvPr/>
        </p:nvSpPr>
        <p:spPr>
          <a:xfrm flipH="1">
            <a:off x="3187316" y="3676007"/>
            <a:ext cx="701186" cy="1544229"/>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101154 w 691459"/>
              <a:gd name="connsiteY0" fmla="*/ 0 h 1606329"/>
              <a:gd name="connsiteX1" fmla="*/ 0 w 691459"/>
              <a:gd name="connsiteY1" fmla="*/ 1606329 h 1606329"/>
              <a:gd name="connsiteX0" fmla="*/ 101154 w 659020"/>
              <a:gd name="connsiteY0" fmla="*/ 0 h 1606329"/>
              <a:gd name="connsiteX1" fmla="*/ 0 w 659020"/>
              <a:gd name="connsiteY1" fmla="*/ 1606329 h 1606329"/>
              <a:gd name="connsiteX0" fmla="*/ 101154 w 653743"/>
              <a:gd name="connsiteY0" fmla="*/ 0 h 1606329"/>
              <a:gd name="connsiteX1" fmla="*/ 0 w 653743"/>
              <a:gd name="connsiteY1" fmla="*/ 1606329 h 1606329"/>
            </a:gdLst>
            <a:ahLst/>
            <a:cxnLst>
              <a:cxn ang="0">
                <a:pos x="connsiteX0" y="connsiteY0"/>
              </a:cxn>
              <a:cxn ang="0">
                <a:pos x="connsiteX1" y="connsiteY1"/>
              </a:cxn>
            </a:cxnLst>
            <a:rect l="l" t="t" r="r" b="b"/>
            <a:pathLst>
              <a:path w="653743" h="1606329">
                <a:moveTo>
                  <a:pt x="101154" y="0"/>
                </a:moveTo>
                <a:cubicBezTo>
                  <a:pt x="961931" y="397933"/>
                  <a:pt x="730509" y="1007874"/>
                  <a:pt x="0" y="1606329"/>
                </a:cubicBezTo>
              </a:path>
            </a:pathLst>
          </a:custGeom>
          <a:ln w="19050">
            <a:solidFill>
              <a:srgbClr val="EC7061"/>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130" name="任意多边形 129"/>
          <p:cNvSpPr/>
          <p:nvPr/>
        </p:nvSpPr>
        <p:spPr>
          <a:xfrm flipH="1">
            <a:off x="3487752" y="3849804"/>
            <a:ext cx="649199" cy="1371016"/>
          </a:xfrm>
          <a:custGeom>
            <a:avLst/>
            <a:gdLst>
              <a:gd name="connsiteX0" fmla="*/ 414867 w 414867"/>
              <a:gd name="connsiteY0" fmla="*/ 0 h 1117600"/>
              <a:gd name="connsiteX1" fmla="*/ 0 w 414867"/>
              <a:gd name="connsiteY1" fmla="*/ 1117600 h 1117600"/>
              <a:gd name="connsiteX0" fmla="*/ 414867 w 734098"/>
              <a:gd name="connsiteY0" fmla="*/ 0 h 1117600"/>
              <a:gd name="connsiteX1" fmla="*/ 0 w 734098"/>
              <a:gd name="connsiteY1" fmla="*/ 1117600 h 1117600"/>
              <a:gd name="connsiteX0" fmla="*/ 211667 w 571900"/>
              <a:gd name="connsiteY0" fmla="*/ 0 h 1447800"/>
              <a:gd name="connsiteX1" fmla="*/ 0 w 571900"/>
              <a:gd name="connsiteY1" fmla="*/ 1447800 h 1447800"/>
              <a:gd name="connsiteX0" fmla="*/ 211667 w 754694"/>
              <a:gd name="connsiteY0" fmla="*/ 0 h 1447800"/>
              <a:gd name="connsiteX1" fmla="*/ 0 w 754694"/>
              <a:gd name="connsiteY1" fmla="*/ 1447800 h 1447800"/>
              <a:gd name="connsiteX0" fmla="*/ 259284 w 783505"/>
              <a:gd name="connsiteY0" fmla="*/ 0 h 1574177"/>
              <a:gd name="connsiteX1" fmla="*/ 0 w 783505"/>
              <a:gd name="connsiteY1" fmla="*/ 1574177 h 1574177"/>
              <a:gd name="connsiteX0" fmla="*/ 259284 w 749193"/>
              <a:gd name="connsiteY0" fmla="*/ 0 h 1574177"/>
              <a:gd name="connsiteX1" fmla="*/ 0 w 749193"/>
              <a:gd name="connsiteY1" fmla="*/ 1574177 h 1574177"/>
              <a:gd name="connsiteX0" fmla="*/ 259284 w 730209"/>
              <a:gd name="connsiteY0" fmla="*/ 0 h 1574177"/>
              <a:gd name="connsiteX1" fmla="*/ 0 w 730209"/>
              <a:gd name="connsiteY1" fmla="*/ 1574177 h 1574177"/>
              <a:gd name="connsiteX0" fmla="*/ 259284 w 730209"/>
              <a:gd name="connsiteY0" fmla="*/ 0 h 1574177"/>
              <a:gd name="connsiteX1" fmla="*/ 0 w 730209"/>
              <a:gd name="connsiteY1" fmla="*/ 1574177 h 1574177"/>
            </a:gdLst>
            <a:ahLst/>
            <a:cxnLst>
              <a:cxn ang="0">
                <a:pos x="connsiteX0" y="connsiteY0"/>
              </a:cxn>
              <a:cxn ang="0">
                <a:pos x="connsiteX1" y="connsiteY1"/>
              </a:cxn>
            </a:cxnLst>
            <a:rect l="l" t="t" r="r" b="b"/>
            <a:pathLst>
              <a:path w="730209" h="1574177">
                <a:moveTo>
                  <a:pt x="259284" y="0"/>
                </a:moveTo>
                <a:cubicBezTo>
                  <a:pt x="1120062" y="397933"/>
                  <a:pt x="660082" y="940739"/>
                  <a:pt x="0" y="1574177"/>
                </a:cubicBezTo>
              </a:path>
            </a:pathLst>
          </a:custGeom>
          <a:ln w="19050">
            <a:solidFill>
              <a:srgbClr val="EC7061"/>
            </a:solidFill>
            <a:prstDash val="sys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131" name="文本框 130"/>
          <p:cNvSpPr txBox="1"/>
          <p:nvPr/>
        </p:nvSpPr>
        <p:spPr>
          <a:xfrm>
            <a:off x="2518467" y="2753054"/>
            <a:ext cx="2714153" cy="276999"/>
          </a:xfrm>
          <a:prstGeom prst="rect">
            <a:avLst/>
          </a:prstGeom>
          <a:noFill/>
        </p:spPr>
        <p:txBody>
          <a:bodyPr wrap="square" rtlCol="0">
            <a:spAutoFit/>
          </a:bodyPr>
          <a:lstStyle/>
          <a:p>
            <a:pPr algn="ctr"/>
            <a:r>
              <a:rPr lang="en-US" sz="1200" dirty="0" smtClean="0">
                <a:solidFill>
                  <a:srgbClr val="EC7061"/>
                </a:solidFill>
                <a:latin typeface="Huawei Sans" panose="020C0503030203020204" pitchFamily="34" charset="0"/>
              </a:rPr>
              <a:t>Configuration Update Request</a:t>
            </a:r>
            <a:endParaRPr lang="en-US" sz="1200" dirty="0">
              <a:solidFill>
                <a:srgbClr val="EC7061"/>
              </a:solidFill>
              <a:latin typeface="Huawei Sans" panose="020C0503030203020204" pitchFamily="34" charset="0"/>
            </a:endParaRPr>
          </a:p>
        </p:txBody>
      </p:sp>
      <p:cxnSp>
        <p:nvCxnSpPr>
          <p:cNvPr id="132" name="直接连接符 131"/>
          <p:cNvCxnSpPr/>
          <p:nvPr/>
        </p:nvCxnSpPr>
        <p:spPr>
          <a:xfrm>
            <a:off x="3377749" y="3110796"/>
            <a:ext cx="0" cy="792000"/>
          </a:xfrm>
          <a:prstGeom prst="line">
            <a:avLst/>
          </a:prstGeom>
          <a:ln>
            <a:solidFill>
              <a:srgbClr val="EC706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3539268" y="4081492"/>
            <a:ext cx="1420199" cy="461665"/>
          </a:xfrm>
          <a:prstGeom prst="rect">
            <a:avLst/>
          </a:prstGeom>
          <a:noFill/>
        </p:spPr>
        <p:txBody>
          <a:bodyPr wrap="square" rtlCol="0">
            <a:spAutoFit/>
          </a:bodyPr>
          <a:lstStyle/>
          <a:p>
            <a:r>
              <a:rPr lang="en-US" sz="1200" dirty="0" smtClean="0">
                <a:solidFill>
                  <a:srgbClr val="EC7061"/>
                </a:solidFill>
                <a:latin typeface="Huawei Sans" panose="020C0503030203020204" pitchFamily="34" charset="0"/>
              </a:rPr>
              <a:t>Configuration Update Response</a:t>
            </a:r>
            <a:endParaRPr lang="en-US" sz="1200" dirty="0">
              <a:solidFill>
                <a:srgbClr val="EC7061"/>
              </a:solidFill>
              <a:latin typeface="Huawei Sans" panose="020C0503030203020204" pitchFamily="34" charset="0"/>
            </a:endParaRPr>
          </a:p>
        </p:txBody>
      </p:sp>
      <p:sp>
        <p:nvSpPr>
          <p:cNvPr id="134" name="Oval 4"/>
          <p:cNvSpPr>
            <a:spLocks noChangeAspect="1"/>
          </p:cNvSpPr>
          <p:nvPr/>
        </p:nvSpPr>
        <p:spPr>
          <a:xfrm>
            <a:off x="3255295" y="3832932"/>
            <a:ext cx="211977" cy="211977"/>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chemeClr val="bg1"/>
                </a:solidFill>
                <a:latin typeface="Huawei Sans" panose="020C0503030203020204" pitchFamily="34" charset="0"/>
              </a:rPr>
              <a:t>1</a:t>
            </a:r>
            <a:endParaRPr lang="en-US" altLang="zh-CN" sz="1600" kern="0" dirty="0">
              <a:solidFill>
                <a:schemeClr val="bg1"/>
              </a:solidFill>
              <a:latin typeface="Huawei Sans" panose="020C0503030203020204" pitchFamily="34" charset="0"/>
              <a:ea typeface="方正兰亭黑简体" panose="02000000000000000000" pitchFamily="2" charset="-122"/>
            </a:endParaRPr>
          </a:p>
        </p:txBody>
      </p:sp>
      <p:sp>
        <p:nvSpPr>
          <p:cNvPr id="135" name="Oval 4"/>
          <p:cNvSpPr>
            <a:spLocks noChangeAspect="1"/>
          </p:cNvSpPr>
          <p:nvPr/>
        </p:nvSpPr>
        <p:spPr>
          <a:xfrm>
            <a:off x="3356659" y="4217268"/>
            <a:ext cx="211977" cy="211977"/>
          </a:xfrm>
          <a:prstGeom prst="ellipse">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chemeClr val="bg1"/>
                </a:solidFill>
                <a:latin typeface="Huawei Sans" panose="020C0503030203020204" pitchFamily="34" charset="0"/>
              </a:rPr>
              <a:t>2</a:t>
            </a:r>
            <a:endParaRPr lang="en-US" altLang="zh-CN" sz="1600" kern="0" dirty="0">
              <a:solidFill>
                <a:schemeClr val="bg1"/>
              </a:solidFill>
              <a:latin typeface="Huawei Sans" panose="020C0503030203020204" pitchFamily="34" charset="0"/>
              <a:ea typeface="方正兰亭黑简体" panose="02000000000000000000" pitchFamily="2" charset="-122"/>
            </a:endParaRPr>
          </a:p>
        </p:txBody>
      </p:sp>
      <p:grpSp>
        <p:nvGrpSpPr>
          <p:cNvPr id="136" name="组合 135"/>
          <p:cNvGrpSpPr/>
          <p:nvPr/>
        </p:nvGrpSpPr>
        <p:grpSpPr>
          <a:xfrm>
            <a:off x="749481" y="1363792"/>
            <a:ext cx="3753047" cy="4835052"/>
            <a:chOff x="749481" y="1363792"/>
            <a:chExt cx="3753047" cy="4835052"/>
          </a:xfrm>
        </p:grpSpPr>
        <p:grpSp>
          <p:nvGrpSpPr>
            <p:cNvPr id="137" name="组合 136"/>
            <p:cNvGrpSpPr/>
            <p:nvPr/>
          </p:nvGrpSpPr>
          <p:grpSpPr>
            <a:xfrm>
              <a:off x="749481" y="1363792"/>
              <a:ext cx="3753047" cy="4409868"/>
              <a:chOff x="749481" y="1363792"/>
              <a:chExt cx="3753047" cy="4409868"/>
            </a:xfrm>
          </p:grpSpPr>
          <p:cxnSp>
            <p:nvCxnSpPr>
              <p:cNvPr id="141" name="直接连接符 140"/>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3"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44" name="文本框 143"/>
              <p:cNvSpPr txBox="1"/>
              <p:nvPr/>
            </p:nvSpPr>
            <p:spPr>
              <a:xfrm>
                <a:off x="3969366" y="3131205"/>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145" name="Group 165"/>
              <p:cNvGrpSpPr/>
              <p:nvPr/>
            </p:nvGrpSpPr>
            <p:grpSpPr>
              <a:xfrm rot="10800000">
                <a:off x="1334982" y="4556391"/>
                <a:ext cx="2818362" cy="896978"/>
                <a:chOff x="-1233037" y="914446"/>
                <a:chExt cx="1573823" cy="778776"/>
              </a:xfrm>
            </p:grpSpPr>
            <p:cxnSp>
              <p:nvCxnSpPr>
                <p:cNvPr id="162"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46"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47" name="Group 3"/>
              <p:cNvGrpSpPr/>
              <p:nvPr/>
            </p:nvGrpSpPr>
            <p:grpSpPr>
              <a:xfrm>
                <a:off x="2615463" y="5489641"/>
                <a:ext cx="261965" cy="61979"/>
                <a:chOff x="559282" y="6488261"/>
                <a:chExt cx="261965" cy="61979"/>
              </a:xfrm>
              <a:solidFill>
                <a:schemeClr val="bg1">
                  <a:lumMod val="50000"/>
                </a:schemeClr>
              </a:solidFill>
            </p:grpSpPr>
            <p:sp>
              <p:nvSpPr>
                <p:cNvPr id="159"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60"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61"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148" name="直接连接符 147"/>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9"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5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51" name="文本框 150"/>
              <p:cNvSpPr txBox="1"/>
              <p:nvPr/>
            </p:nvSpPr>
            <p:spPr>
              <a:xfrm>
                <a:off x="749481" y="3131205"/>
                <a:ext cx="1119217" cy="276999"/>
              </a:xfrm>
              <a:prstGeom prst="rect">
                <a:avLst/>
              </a:prstGeom>
              <a:noFill/>
            </p:spPr>
            <p:txBody>
              <a:bodyPr wrap="non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pic>
            <p:nvPicPr>
              <p:cNvPr id="152"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53"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54"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ndParaRPr>
              </a:p>
            </p:txBody>
          </p:sp>
          <p:sp>
            <p:nvSpPr>
              <p:cNvPr id="155" name="文本框 154"/>
              <p:cNvSpPr txBox="1"/>
              <p:nvPr/>
            </p:nvSpPr>
            <p:spPr>
              <a:xfrm>
                <a:off x="2094126" y="1484026"/>
                <a:ext cx="1271036" cy="461665"/>
              </a:xfrm>
              <a:prstGeom prst="rect">
                <a:avLst/>
              </a:prstGeom>
              <a:noFill/>
            </p:spPr>
            <p:txBody>
              <a:bodyPr wrap="square" rtlCol="0">
                <a:spAutoFit/>
              </a:bodyPr>
              <a:lstStyle/>
              <a:p>
                <a:pPr algn="ctr"/>
                <a:r>
                  <a:rPr lang="en-US" sz="1200" dirty="0" smtClean="0">
                    <a:solidFill>
                      <a:schemeClr val="bg1">
                        <a:lumMod val="50000"/>
                      </a:schemeClr>
                    </a:solidFill>
                    <a:latin typeface="Huawei Sans" panose="020C0503030203020204" pitchFamily="34" charset="0"/>
                  </a:rPr>
                  <a:t>Campus Network</a:t>
                </a:r>
                <a:endParaRPr lang="en-US" altLang="zh-CN" sz="1200" dirty="0">
                  <a:solidFill>
                    <a:schemeClr val="bg1">
                      <a:lumMod val="50000"/>
                    </a:schemeClr>
                  </a:solidFill>
                  <a:latin typeface="Huawei Sans" panose="020C0503030203020204" pitchFamily="34" charset="0"/>
                </a:endParaRPr>
              </a:p>
            </p:txBody>
          </p:sp>
          <p:sp>
            <p:nvSpPr>
              <p:cNvPr id="156" name="文本框 155"/>
              <p:cNvSpPr txBox="1"/>
              <p:nvPr/>
            </p:nvSpPr>
            <p:spPr>
              <a:xfrm>
                <a:off x="1118170"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57" name="文本框 156"/>
              <p:cNvSpPr txBox="1"/>
              <p:nvPr/>
            </p:nvSpPr>
            <p:spPr>
              <a:xfrm>
                <a:off x="3972211"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58"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38" name="图片 137"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39" name="图片 138"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40" name="图片 139"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17789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On completion of this course, you will be able to:</a:t>
            </a:r>
          </a:p>
          <a:p>
            <a:pPr lvl="1"/>
            <a:r>
              <a:rPr lang="en-US" smtClean="0"/>
              <a:t>Understand basic concepts of WLAN and the history of the 802.11 protocol family.</a:t>
            </a:r>
            <a:endParaRPr lang="en-US" altLang="zh-CN" smtClean="0"/>
          </a:p>
          <a:p>
            <a:pPr lvl="1"/>
            <a:r>
              <a:rPr lang="en-US" smtClean="0"/>
              <a:t>Learn about different WLAN devices.</a:t>
            </a:r>
            <a:endParaRPr lang="en-US" altLang="zh-CN" smtClean="0"/>
          </a:p>
          <a:p>
            <a:pPr lvl="1"/>
            <a:r>
              <a:rPr lang="en-US" smtClean="0"/>
              <a:t>Distinguish between different WLAN networking architectures.</a:t>
            </a:r>
            <a:endParaRPr lang="en-US" altLang="zh-CN" smtClean="0"/>
          </a:p>
          <a:p>
            <a:pPr lvl="1"/>
            <a:r>
              <a:rPr lang="en-US" smtClean="0"/>
              <a:t>Understand the WLAN working process.</a:t>
            </a:r>
            <a:endParaRPr lang="en-US" altLang="zh-CN" smtClean="0"/>
          </a:p>
          <a:p>
            <a:pPr lvl="1"/>
            <a:r>
              <a:rPr lang="en-US" smtClean="0"/>
              <a:t>Complete basic WLAN configurations.</a:t>
            </a:r>
            <a:endParaRPr lang="en-US" altLang="zh-CN" dirty="0"/>
          </a:p>
        </p:txBody>
      </p:sp>
    </p:spTree>
    <p:extLst>
      <p:ext uri="{BB962C8B-B14F-4D97-AF65-F5344CB8AC3E}">
        <p14:creationId xmlns:p14="http://schemas.microsoft.com/office/powerpoint/2010/main" val="4061463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827996"/>
          </a:xfrm>
        </p:spPr>
        <p:txBody>
          <a:bodyPr/>
          <a:lstStyle/>
          <a:p>
            <a:r>
              <a:rPr lang="en-US" altLang="zh-CN" sz="1800" dirty="0"/>
              <a:t>Various profiles are designed based on different functions and features of WLAN networks to help users configure and maintain functions of WLAN networks. These profiles are called WLAN profiles. </a:t>
            </a:r>
            <a:endParaRPr lang="zh-CN" altLang="en-US" sz="1800" dirty="0"/>
          </a:p>
        </p:txBody>
      </p:sp>
      <p:sp>
        <p:nvSpPr>
          <p:cNvPr id="2" name="标题 1"/>
          <p:cNvSpPr>
            <a:spLocks noGrp="1"/>
          </p:cNvSpPr>
          <p:nvPr>
            <p:ph type="title"/>
          </p:nvPr>
        </p:nvSpPr>
        <p:spPr/>
        <p:txBody>
          <a:bodyPr/>
          <a:lstStyle/>
          <a:p>
            <a:r>
              <a:rPr lang="en-US" altLang="zh-CN" dirty="0"/>
              <a:t>WLAN Profiles</a:t>
            </a:r>
            <a:endParaRPr lang="zh-CN" altLang="en-US" dirty="0"/>
          </a:p>
        </p:txBody>
      </p:sp>
      <p:sp>
        <p:nvSpPr>
          <p:cNvPr id="4" name="圆角矩形 3"/>
          <p:cNvSpPr/>
          <p:nvPr/>
        </p:nvSpPr>
        <p:spPr>
          <a:xfrm>
            <a:off x="503393" y="4033576"/>
            <a:ext cx="1555597"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AP or </a:t>
            </a:r>
            <a:endParaRPr lang="en-US" altLang="zh-CN" sz="1600" dirty="0" smtClean="0">
              <a:solidFill>
                <a:schemeClr val="tx1"/>
              </a:solidFill>
              <a:latin typeface="Huawei Sans" panose="020C0503030203020204" pitchFamily="34" charset="0"/>
              <a:ea typeface="方正兰亭黑简体" panose="02000000000000000000" pitchFamily="2" charset="-122"/>
            </a:endParaRPr>
          </a:p>
          <a:p>
            <a:pPr algn="ctr"/>
            <a:r>
              <a:rPr lang="en-US" altLang="zh-CN" sz="1600" dirty="0" smtClean="0">
                <a:solidFill>
                  <a:schemeClr val="tx1"/>
                </a:solidFill>
                <a:latin typeface="Huawei Sans" panose="020C0503030203020204" pitchFamily="34" charset="0"/>
                <a:ea typeface="方正兰亭黑简体" panose="02000000000000000000" pitchFamily="2" charset="-122"/>
              </a:rPr>
              <a:t>AP </a:t>
            </a:r>
            <a:r>
              <a:rPr lang="en-US" altLang="zh-CN" sz="1600" dirty="0">
                <a:solidFill>
                  <a:schemeClr val="tx1"/>
                </a:solidFill>
                <a:latin typeface="Huawei Sans" panose="020C0503030203020204" pitchFamily="34" charset="0"/>
                <a:ea typeface="方正兰亭黑简体" panose="02000000000000000000" pitchFamily="2" charset="-122"/>
              </a:rPr>
              <a:t>group</a:t>
            </a:r>
          </a:p>
        </p:txBody>
      </p:sp>
      <p:cxnSp>
        <p:nvCxnSpPr>
          <p:cNvPr id="5" name="直接箭头连接符 4"/>
          <p:cNvCxnSpPr/>
          <p:nvPr/>
        </p:nvCxnSpPr>
        <p:spPr>
          <a:xfrm>
            <a:off x="2058992" y="4278235"/>
            <a:ext cx="345628" cy="0"/>
          </a:xfrm>
          <a:prstGeom prst="straightConnector1">
            <a:avLst/>
          </a:prstGeom>
          <a:noFill/>
          <a:ln w="19050" cap="flat" cmpd="sng" algn="ctr">
            <a:solidFill>
              <a:srgbClr val="00B0F0"/>
            </a:solidFill>
            <a:prstDash val="solid"/>
            <a:round/>
            <a:headEnd type="none" w="med" len="med"/>
            <a:tailEnd type="none" w="med" len="med"/>
          </a:ln>
          <a:effectLst/>
        </p:spPr>
      </p:cxnSp>
      <p:cxnSp>
        <p:nvCxnSpPr>
          <p:cNvPr id="6" name="直接连接符 5"/>
          <p:cNvCxnSpPr/>
          <p:nvPr/>
        </p:nvCxnSpPr>
        <p:spPr>
          <a:xfrm>
            <a:off x="2404620" y="2628885"/>
            <a:ext cx="0" cy="3315938"/>
          </a:xfrm>
          <a:prstGeom prst="line">
            <a:avLst/>
          </a:prstGeom>
          <a:noFill/>
          <a:ln w="19050" cap="flat" cmpd="sng" algn="ctr">
            <a:solidFill>
              <a:srgbClr val="00B0F0"/>
            </a:solidFill>
            <a:prstDash val="solid"/>
            <a:round/>
            <a:headEnd type="none" w="med" len="med"/>
            <a:tailEnd type="none" w="med" len="med"/>
          </a:ln>
          <a:effectLst/>
        </p:spPr>
      </p:cxnSp>
      <p:cxnSp>
        <p:nvCxnSpPr>
          <p:cNvPr id="7" name="直接箭头连接符 6"/>
          <p:cNvCxnSpPr/>
          <p:nvPr/>
        </p:nvCxnSpPr>
        <p:spPr>
          <a:xfrm flipH="1">
            <a:off x="2418311" y="2622077"/>
            <a:ext cx="935091" cy="0"/>
          </a:xfrm>
          <a:prstGeom prst="straightConnector1">
            <a:avLst/>
          </a:prstGeom>
          <a:noFill/>
          <a:ln w="19050" cap="flat" cmpd="sng" algn="ctr">
            <a:solidFill>
              <a:srgbClr val="00B0F0"/>
            </a:solidFill>
            <a:prstDash val="solid"/>
            <a:round/>
            <a:headEnd type="none" w="med" len="med"/>
            <a:tailEnd type="triangle"/>
          </a:ln>
          <a:effectLst/>
        </p:spPr>
      </p:cxnSp>
      <p:sp>
        <p:nvSpPr>
          <p:cNvPr id="8" name="圆角矩形 7"/>
          <p:cNvSpPr/>
          <p:nvPr/>
        </p:nvSpPr>
        <p:spPr>
          <a:xfrm>
            <a:off x="3353402" y="2347808"/>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regulatory domain profile</a:t>
            </a:r>
            <a:endParaRPr lang="zh-CN" altLang="en-US" sz="1600" dirty="0">
              <a:solidFill>
                <a:schemeClr val="tx1"/>
              </a:solidFill>
              <a:latin typeface="Huawei Sans" panose="020C0503030203020204" pitchFamily="34" charset="0"/>
              <a:ea typeface="方正兰亭黑简体" panose="02000000000000000000" pitchFamily="2" charset="-122"/>
            </a:endParaRPr>
          </a:p>
        </p:txBody>
      </p:sp>
      <p:sp>
        <p:nvSpPr>
          <p:cNvPr id="10" name="圆角矩形 9"/>
          <p:cNvSpPr/>
          <p:nvPr/>
        </p:nvSpPr>
        <p:spPr>
          <a:xfrm>
            <a:off x="3353402" y="3180501"/>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rPr>
              <a:t>Radio </a:t>
            </a:r>
            <a:r>
              <a:rPr lang="en-US" altLang="zh-CN" sz="1600" dirty="0">
                <a:solidFill>
                  <a:schemeClr val="tx1"/>
                </a:solidFill>
                <a:latin typeface="Huawei Sans" panose="020C0503030203020204" pitchFamily="34" charset="0"/>
                <a:ea typeface="方正兰亭黑简体" panose="02000000000000000000" pitchFamily="2" charset="-122"/>
              </a:rPr>
              <a:t>profile</a:t>
            </a:r>
          </a:p>
        </p:txBody>
      </p:sp>
      <p:sp>
        <p:nvSpPr>
          <p:cNvPr id="11" name="圆角矩形 10"/>
          <p:cNvSpPr/>
          <p:nvPr/>
        </p:nvSpPr>
        <p:spPr>
          <a:xfrm>
            <a:off x="5748266" y="3180501"/>
            <a:ext cx="600082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Radio profiles are used to optimize radio parameters, and control the in-service channel switching function.</a:t>
            </a:r>
          </a:p>
        </p:txBody>
      </p:sp>
      <p:sp>
        <p:nvSpPr>
          <p:cNvPr id="13" name="圆角矩形 12"/>
          <p:cNvSpPr/>
          <p:nvPr/>
        </p:nvSpPr>
        <p:spPr>
          <a:xfrm>
            <a:off x="3353402" y="4013193"/>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rPr>
              <a:t>VAP</a:t>
            </a:r>
            <a:r>
              <a:rPr lang="zh-CN" altLang="en-US" sz="1600" dirty="0">
                <a:solidFill>
                  <a:schemeClr val="tx1"/>
                </a:solidFill>
                <a:latin typeface="Huawei Sans" panose="020C0503030203020204" pitchFamily="34" charset="0"/>
                <a:ea typeface="方正兰亭黑简体" panose="02000000000000000000" pitchFamily="2" charset="-122"/>
              </a:rPr>
              <a:t> </a:t>
            </a:r>
            <a:r>
              <a:rPr lang="en-US" altLang="zh-CN" sz="1600" dirty="0" smtClean="0">
                <a:solidFill>
                  <a:schemeClr val="tx1"/>
                </a:solidFill>
                <a:latin typeface="Huawei Sans" panose="020C0503030203020204" pitchFamily="34" charset="0"/>
                <a:ea typeface="方正兰亭黑简体" panose="02000000000000000000" pitchFamily="2" charset="-122"/>
              </a:rPr>
              <a:t>profile</a:t>
            </a:r>
            <a:endParaRPr lang="zh-CN" altLang="en-US" sz="1600" dirty="0">
              <a:solidFill>
                <a:schemeClr val="tx1"/>
              </a:solidFill>
              <a:latin typeface="Huawei Sans" panose="020C0503030203020204" pitchFamily="34" charset="0"/>
              <a:ea typeface="方正兰亭黑简体" panose="02000000000000000000" pitchFamily="2" charset="-122"/>
            </a:endParaRPr>
          </a:p>
        </p:txBody>
      </p:sp>
      <p:sp>
        <p:nvSpPr>
          <p:cNvPr id="14" name="圆角矩形 13"/>
          <p:cNvSpPr/>
          <p:nvPr/>
        </p:nvSpPr>
        <p:spPr>
          <a:xfrm>
            <a:off x="5748266" y="4013193"/>
            <a:ext cx="600082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rPr>
              <a:t>Configure parameters in the VAP profile and reference the SSID profile, security profile, and authentication profile.</a:t>
            </a:r>
          </a:p>
        </p:txBody>
      </p:sp>
      <p:sp>
        <p:nvSpPr>
          <p:cNvPr id="16" name="圆角矩形 15"/>
          <p:cNvSpPr/>
          <p:nvPr/>
        </p:nvSpPr>
        <p:spPr>
          <a:xfrm>
            <a:off x="3353402" y="4845885"/>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Other </a:t>
            </a:r>
            <a:r>
              <a:rPr lang="en-US" altLang="zh-CN" sz="1600" dirty="0" smtClean="0">
                <a:solidFill>
                  <a:schemeClr val="tx1"/>
                </a:solidFill>
                <a:latin typeface="Huawei Sans" panose="020C0503030203020204" pitchFamily="34" charset="0"/>
                <a:ea typeface="方正兰亭黑简体" panose="02000000000000000000" pitchFamily="2" charset="-122"/>
              </a:rPr>
              <a:t>profiles</a:t>
            </a:r>
            <a:endParaRPr lang="zh-CN" altLang="en-US" sz="1600" dirty="0">
              <a:solidFill>
                <a:schemeClr val="tx1"/>
              </a:solidFill>
              <a:latin typeface="Huawei Sans" panose="020C0503030203020204" pitchFamily="34" charset="0"/>
              <a:ea typeface="方正兰亭黑简体" panose="02000000000000000000" pitchFamily="2" charset="-122"/>
            </a:endParaRPr>
          </a:p>
        </p:txBody>
      </p:sp>
      <p:sp>
        <p:nvSpPr>
          <p:cNvPr id="17" name="圆角矩形 16"/>
          <p:cNvSpPr/>
          <p:nvPr/>
        </p:nvSpPr>
        <p:spPr>
          <a:xfrm>
            <a:off x="5748267" y="4845885"/>
            <a:ext cx="6010336"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AP System Profile, Location Profile, WIDS </a:t>
            </a:r>
            <a:r>
              <a:rPr lang="en-US" altLang="zh-CN" sz="1400" dirty="0" smtClean="0">
                <a:solidFill>
                  <a:schemeClr val="tx1"/>
                </a:solidFill>
              </a:rPr>
              <a:t>Profile</a:t>
            </a:r>
            <a:r>
              <a:rPr lang="en-US" altLang="zh-CN" sz="1400" dirty="0">
                <a:solidFill>
                  <a:schemeClr val="tx1"/>
                </a:solidFill>
              </a:rPr>
              <a:t>, Mesh </a:t>
            </a:r>
            <a:r>
              <a:rPr lang="en-US" altLang="zh-CN" sz="1400" dirty="0" smtClean="0">
                <a:solidFill>
                  <a:schemeClr val="tx1"/>
                </a:solidFill>
              </a:rPr>
              <a:t>Profile and etc.</a:t>
            </a:r>
            <a:endParaRPr lang="en-US" altLang="zh-CN" sz="1400" dirty="0">
              <a:solidFill>
                <a:schemeClr val="tx1"/>
              </a:solidFill>
            </a:endParaRPr>
          </a:p>
        </p:txBody>
      </p:sp>
      <p:sp>
        <p:nvSpPr>
          <p:cNvPr id="18" name="圆角矩形 17"/>
          <p:cNvSpPr/>
          <p:nvPr/>
        </p:nvSpPr>
        <p:spPr>
          <a:xfrm>
            <a:off x="5748266" y="2347808"/>
            <a:ext cx="600082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A regulatory domain profile provides configurations of country code, calibration channel, and calibration bandwidth for an AP.</a:t>
            </a:r>
            <a:endParaRPr lang="zh-CN" altLang="en-US" sz="1400" dirty="0">
              <a:solidFill>
                <a:schemeClr val="tx1"/>
              </a:solidFill>
            </a:endParaRPr>
          </a:p>
        </p:txBody>
      </p:sp>
      <p:sp>
        <p:nvSpPr>
          <p:cNvPr id="19" name="文本框 18"/>
          <p:cNvSpPr txBox="1"/>
          <p:nvPr/>
        </p:nvSpPr>
        <p:spPr>
          <a:xfrm>
            <a:off x="2418531" y="2321108"/>
            <a:ext cx="934871" cy="307777"/>
          </a:xfrm>
          <a:prstGeom prst="rect">
            <a:avLst/>
          </a:prstGeom>
          <a:noFill/>
        </p:spPr>
        <p:txBody>
          <a:bodyPr wrap="none" rtlCol="0">
            <a:spAutoFit/>
          </a:bodyPr>
          <a:lstStyle/>
          <a:p>
            <a:r>
              <a:rPr lang="en-US" altLang="zh-CN" sz="1400" dirty="0"/>
              <a:t>Bound to</a:t>
            </a:r>
          </a:p>
        </p:txBody>
      </p:sp>
      <p:cxnSp>
        <p:nvCxnSpPr>
          <p:cNvPr id="28" name="直接箭头连接符 27"/>
          <p:cNvCxnSpPr/>
          <p:nvPr/>
        </p:nvCxnSpPr>
        <p:spPr>
          <a:xfrm flipH="1">
            <a:off x="2418311" y="3459202"/>
            <a:ext cx="935091" cy="0"/>
          </a:xfrm>
          <a:prstGeom prst="straightConnector1">
            <a:avLst/>
          </a:prstGeom>
          <a:noFill/>
          <a:ln w="19050" cap="flat" cmpd="sng" algn="ctr">
            <a:solidFill>
              <a:srgbClr val="00B0F0"/>
            </a:solidFill>
            <a:prstDash val="solid"/>
            <a:round/>
            <a:headEnd type="none" w="med" len="med"/>
            <a:tailEnd type="triangle"/>
          </a:ln>
          <a:effectLst/>
        </p:spPr>
      </p:cxnSp>
      <p:cxnSp>
        <p:nvCxnSpPr>
          <p:cNvPr id="29" name="直接箭头连接符 28"/>
          <p:cNvCxnSpPr/>
          <p:nvPr/>
        </p:nvCxnSpPr>
        <p:spPr>
          <a:xfrm flipH="1">
            <a:off x="2418311" y="4296328"/>
            <a:ext cx="935091" cy="0"/>
          </a:xfrm>
          <a:prstGeom prst="straightConnector1">
            <a:avLst/>
          </a:prstGeom>
          <a:noFill/>
          <a:ln w="19050" cap="flat" cmpd="sng" algn="ctr">
            <a:solidFill>
              <a:srgbClr val="00B0F0"/>
            </a:solidFill>
            <a:prstDash val="solid"/>
            <a:round/>
            <a:headEnd type="none" w="med" len="med"/>
            <a:tailEnd type="triangle"/>
          </a:ln>
          <a:effectLst/>
        </p:spPr>
      </p:cxnSp>
      <p:sp>
        <p:nvSpPr>
          <p:cNvPr id="32" name="文本框 31"/>
          <p:cNvSpPr txBox="1"/>
          <p:nvPr/>
        </p:nvSpPr>
        <p:spPr>
          <a:xfrm>
            <a:off x="2418531" y="3143282"/>
            <a:ext cx="934871" cy="307777"/>
          </a:xfrm>
          <a:prstGeom prst="rect">
            <a:avLst/>
          </a:prstGeom>
          <a:noFill/>
        </p:spPr>
        <p:txBody>
          <a:bodyPr wrap="none" rtlCol="0">
            <a:spAutoFit/>
          </a:bodyPr>
          <a:lstStyle/>
          <a:p>
            <a:r>
              <a:rPr lang="en-US" altLang="zh-CN" sz="1400" dirty="0"/>
              <a:t>Bound to</a:t>
            </a:r>
          </a:p>
        </p:txBody>
      </p:sp>
      <p:sp>
        <p:nvSpPr>
          <p:cNvPr id="33" name="文本框 32"/>
          <p:cNvSpPr txBox="1"/>
          <p:nvPr/>
        </p:nvSpPr>
        <p:spPr>
          <a:xfrm>
            <a:off x="2418531" y="3991673"/>
            <a:ext cx="934871" cy="307777"/>
          </a:xfrm>
          <a:prstGeom prst="rect">
            <a:avLst/>
          </a:prstGeom>
          <a:noFill/>
        </p:spPr>
        <p:txBody>
          <a:bodyPr wrap="none" rtlCol="0">
            <a:spAutoFit/>
          </a:bodyPr>
          <a:lstStyle/>
          <a:p>
            <a:r>
              <a:rPr lang="en-US" altLang="zh-CN" sz="1400" dirty="0"/>
              <a:t>Bound to</a:t>
            </a:r>
          </a:p>
        </p:txBody>
      </p:sp>
      <p:cxnSp>
        <p:nvCxnSpPr>
          <p:cNvPr id="34" name="直接箭头连接符 33"/>
          <p:cNvCxnSpPr>
            <a:stCxn id="8" idx="3"/>
            <a:endCxn id="18" idx="1"/>
          </p:cNvCxnSpPr>
          <p:nvPr/>
        </p:nvCxnSpPr>
        <p:spPr>
          <a:xfrm flipV="1">
            <a:off x="5409128" y="2608808"/>
            <a:ext cx="339138" cy="39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0" idx="3"/>
            <a:endCxn id="11" idx="1"/>
          </p:cNvCxnSpPr>
          <p:nvPr/>
        </p:nvCxnSpPr>
        <p:spPr>
          <a:xfrm flipV="1">
            <a:off x="5409128" y="3441501"/>
            <a:ext cx="339138" cy="39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3" idx="3"/>
            <a:endCxn id="14" idx="1"/>
          </p:cNvCxnSpPr>
          <p:nvPr/>
        </p:nvCxnSpPr>
        <p:spPr>
          <a:xfrm flipV="1">
            <a:off x="5409128" y="4274193"/>
            <a:ext cx="339138" cy="39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6" idx="3"/>
            <a:endCxn id="17" idx="1"/>
          </p:cNvCxnSpPr>
          <p:nvPr/>
        </p:nvCxnSpPr>
        <p:spPr>
          <a:xfrm flipV="1">
            <a:off x="5409128" y="5106885"/>
            <a:ext cx="339139" cy="39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3353402" y="5678578"/>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rPr>
              <a:t>Configure </a:t>
            </a:r>
            <a:r>
              <a:rPr lang="en-US" altLang="zh-CN" sz="1600" dirty="0">
                <a:solidFill>
                  <a:schemeClr val="tx1"/>
                </a:solidFill>
                <a:latin typeface="Huawei Sans" panose="020C0503030203020204" pitchFamily="34" charset="0"/>
                <a:ea typeface="方正兰亭黑简体" panose="02000000000000000000" pitchFamily="2" charset="-122"/>
              </a:rPr>
              <a:t>radio parameters</a:t>
            </a:r>
          </a:p>
        </p:txBody>
      </p:sp>
      <p:sp>
        <p:nvSpPr>
          <p:cNvPr id="41" name="圆角矩形 40"/>
          <p:cNvSpPr/>
          <p:nvPr/>
        </p:nvSpPr>
        <p:spPr>
          <a:xfrm>
            <a:off x="5748267" y="5678578"/>
            <a:ext cx="6010336"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Configure the bandwidth, channel, antenna gain, transmit power, coverage distance, and operating frequency band of a specified radio.</a:t>
            </a:r>
          </a:p>
        </p:txBody>
      </p:sp>
      <p:cxnSp>
        <p:nvCxnSpPr>
          <p:cNvPr id="42" name="直接箭头连接符 41"/>
          <p:cNvCxnSpPr/>
          <p:nvPr/>
        </p:nvCxnSpPr>
        <p:spPr>
          <a:xfrm flipH="1">
            <a:off x="2418311" y="5944823"/>
            <a:ext cx="935091" cy="0"/>
          </a:xfrm>
          <a:prstGeom prst="straightConnector1">
            <a:avLst/>
          </a:prstGeom>
          <a:noFill/>
          <a:ln w="19050" cap="flat" cmpd="sng" algn="ctr">
            <a:solidFill>
              <a:srgbClr val="00B0F0"/>
            </a:solidFill>
            <a:prstDash val="solid"/>
            <a:round/>
            <a:headEnd type="none" w="med" len="med"/>
            <a:tailEnd type="none" w="med" len="med"/>
          </a:ln>
          <a:effectLst/>
        </p:spPr>
      </p:cxnSp>
      <p:cxnSp>
        <p:nvCxnSpPr>
          <p:cNvPr id="43" name="直接箭头连接符 42"/>
          <p:cNvCxnSpPr/>
          <p:nvPr/>
        </p:nvCxnSpPr>
        <p:spPr>
          <a:xfrm flipH="1">
            <a:off x="2418311" y="5120577"/>
            <a:ext cx="935091" cy="0"/>
          </a:xfrm>
          <a:prstGeom prst="straightConnector1">
            <a:avLst/>
          </a:prstGeom>
          <a:noFill/>
          <a:ln w="19050" cap="flat" cmpd="sng" algn="ctr">
            <a:solidFill>
              <a:srgbClr val="00B0F0"/>
            </a:solidFill>
            <a:prstDash val="solid"/>
            <a:round/>
            <a:headEnd type="none" w="med" len="med"/>
            <a:tailEnd type="triangle"/>
          </a:ln>
          <a:effectLst/>
        </p:spPr>
      </p:cxnSp>
      <p:sp>
        <p:nvSpPr>
          <p:cNvPr id="44" name="文本框 43"/>
          <p:cNvSpPr txBox="1"/>
          <p:nvPr/>
        </p:nvSpPr>
        <p:spPr>
          <a:xfrm>
            <a:off x="2418531" y="4809966"/>
            <a:ext cx="934871" cy="307777"/>
          </a:xfrm>
          <a:prstGeom prst="rect">
            <a:avLst/>
          </a:prstGeom>
          <a:noFill/>
        </p:spPr>
        <p:txBody>
          <a:bodyPr wrap="none" rtlCol="0">
            <a:spAutoFit/>
          </a:bodyPr>
          <a:lstStyle/>
          <a:p>
            <a:r>
              <a:rPr lang="en-US" altLang="zh-CN" sz="1400" dirty="0"/>
              <a:t>Bound to</a:t>
            </a:r>
          </a:p>
        </p:txBody>
      </p:sp>
      <p:cxnSp>
        <p:nvCxnSpPr>
          <p:cNvPr id="54" name="直接箭头连接符 53"/>
          <p:cNvCxnSpPr>
            <a:stCxn id="40" idx="3"/>
            <a:endCxn id="41" idx="1"/>
          </p:cNvCxnSpPr>
          <p:nvPr/>
        </p:nvCxnSpPr>
        <p:spPr>
          <a:xfrm flipV="1">
            <a:off x="5409128" y="5939578"/>
            <a:ext cx="339139" cy="39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五边形 61"/>
          <p:cNvSpPr/>
          <p:nvPr/>
        </p:nvSpPr>
        <p:spPr bwMode="auto">
          <a:xfrm>
            <a:off x="8148115" y="87153"/>
            <a:ext cx="900100" cy="28366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63" name="燕尾形 62"/>
          <p:cNvSpPr/>
          <p:nvPr/>
        </p:nvSpPr>
        <p:spPr bwMode="auto">
          <a:xfrm>
            <a:off x="8964285" y="87153"/>
            <a:ext cx="1080000" cy="28366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Configuration Delivery</a:t>
            </a:r>
            <a:endParaRPr lang="en-US" sz="800" b="1" dirty="0">
              <a:solidFill>
                <a:srgbClr val="FFFFFF"/>
              </a:solidFill>
              <a:latin typeface="Huawei Sans" panose="020C0503030203020204" pitchFamily="34" charset="0"/>
            </a:endParaRPr>
          </a:p>
        </p:txBody>
      </p:sp>
      <p:sp>
        <p:nvSpPr>
          <p:cNvPr id="64" name="燕尾形 63"/>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65" name="燕尾形 64"/>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41929006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18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VAP Profile</a:t>
            </a:r>
            <a:endParaRPr lang="zh-CN" altLang="en-US" dirty="0"/>
          </a:p>
        </p:txBody>
      </p:sp>
      <p:sp>
        <p:nvSpPr>
          <p:cNvPr id="3" name="圆角矩形 2"/>
          <p:cNvSpPr/>
          <p:nvPr/>
        </p:nvSpPr>
        <p:spPr>
          <a:xfrm>
            <a:off x="503393" y="3569730"/>
            <a:ext cx="1555597"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rPr>
              <a:t>VAP Profile</a:t>
            </a:r>
            <a:endParaRPr lang="en-US" altLang="zh-CN" sz="1600" dirty="0">
              <a:solidFill>
                <a:schemeClr val="tx1"/>
              </a:solidFill>
              <a:latin typeface="Huawei Sans" panose="020C0503030203020204" pitchFamily="34" charset="0"/>
              <a:ea typeface="方正兰亭黑简体" panose="02000000000000000000" pitchFamily="2" charset="-122"/>
            </a:endParaRPr>
          </a:p>
        </p:txBody>
      </p:sp>
      <p:cxnSp>
        <p:nvCxnSpPr>
          <p:cNvPr id="4" name="直接箭头连接符 3"/>
          <p:cNvCxnSpPr/>
          <p:nvPr/>
        </p:nvCxnSpPr>
        <p:spPr>
          <a:xfrm>
            <a:off x="2058992" y="3814389"/>
            <a:ext cx="345628" cy="0"/>
          </a:xfrm>
          <a:prstGeom prst="straightConnector1">
            <a:avLst/>
          </a:prstGeom>
          <a:noFill/>
          <a:ln w="19050" cap="flat" cmpd="sng" algn="ctr">
            <a:solidFill>
              <a:srgbClr val="00B0F0"/>
            </a:solidFill>
            <a:prstDash val="solid"/>
            <a:round/>
            <a:headEnd type="none" w="med" len="med"/>
            <a:tailEnd type="none" w="med" len="med"/>
          </a:ln>
          <a:effectLst/>
        </p:spPr>
      </p:cxnSp>
      <p:cxnSp>
        <p:nvCxnSpPr>
          <p:cNvPr id="5" name="直接连接符 4"/>
          <p:cNvCxnSpPr/>
          <p:nvPr/>
        </p:nvCxnSpPr>
        <p:spPr>
          <a:xfrm>
            <a:off x="2404620" y="2203676"/>
            <a:ext cx="0" cy="3264430"/>
          </a:xfrm>
          <a:prstGeom prst="line">
            <a:avLst/>
          </a:prstGeom>
          <a:noFill/>
          <a:ln w="19050" cap="flat" cmpd="sng" algn="ctr">
            <a:solidFill>
              <a:srgbClr val="00B0F0"/>
            </a:solidFill>
            <a:prstDash val="solid"/>
            <a:round/>
            <a:headEnd type="none" w="med" len="med"/>
            <a:tailEnd type="none" w="med" len="med"/>
          </a:ln>
          <a:effectLst/>
        </p:spPr>
      </p:cxnSp>
      <p:cxnSp>
        <p:nvCxnSpPr>
          <p:cNvPr id="6" name="直接箭头连接符 5"/>
          <p:cNvCxnSpPr/>
          <p:nvPr/>
        </p:nvCxnSpPr>
        <p:spPr>
          <a:xfrm flipH="1">
            <a:off x="2418311" y="2183991"/>
            <a:ext cx="935091" cy="0"/>
          </a:xfrm>
          <a:prstGeom prst="straightConnector1">
            <a:avLst/>
          </a:prstGeom>
          <a:noFill/>
          <a:ln w="19050" cap="flat" cmpd="sng" algn="ctr">
            <a:solidFill>
              <a:srgbClr val="00B0F0"/>
            </a:solidFill>
            <a:prstDash val="solid"/>
            <a:round/>
            <a:headEnd type="none" w="med" len="med"/>
            <a:tailEnd type="triangle"/>
          </a:ln>
          <a:effectLst/>
        </p:spPr>
      </p:cxnSp>
      <p:sp>
        <p:nvSpPr>
          <p:cNvPr id="7" name="圆角矩形 6"/>
          <p:cNvSpPr/>
          <p:nvPr/>
        </p:nvSpPr>
        <p:spPr>
          <a:xfrm>
            <a:off x="3353402" y="1921337"/>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Create an </a:t>
            </a:r>
            <a:endParaRPr lang="en-US" altLang="zh-CN" sz="1600" dirty="0" smtClean="0">
              <a:solidFill>
                <a:schemeClr val="tx1"/>
              </a:solidFill>
              <a:latin typeface="Huawei Sans" panose="020C0503030203020204" pitchFamily="34" charset="0"/>
              <a:ea typeface="方正兰亭黑简体" panose="02000000000000000000" pitchFamily="2" charset="-122"/>
            </a:endParaRPr>
          </a:p>
          <a:p>
            <a:pPr algn="ctr"/>
            <a:r>
              <a:rPr lang="en-US" altLang="zh-CN" sz="1600" dirty="0" smtClean="0">
                <a:solidFill>
                  <a:schemeClr val="tx1"/>
                </a:solidFill>
                <a:latin typeface="Huawei Sans" panose="020C0503030203020204" pitchFamily="34" charset="0"/>
                <a:ea typeface="方正兰亭黑简体" panose="02000000000000000000" pitchFamily="2" charset="-122"/>
              </a:rPr>
              <a:t>SSID </a:t>
            </a:r>
            <a:r>
              <a:rPr lang="en-US" altLang="zh-CN" sz="1600" dirty="0">
                <a:solidFill>
                  <a:schemeClr val="tx1"/>
                </a:solidFill>
                <a:latin typeface="Huawei Sans" panose="020C0503030203020204" pitchFamily="34" charset="0"/>
                <a:ea typeface="方正兰亭黑简体" panose="02000000000000000000" pitchFamily="2" charset="-122"/>
              </a:rPr>
              <a:t>profile</a:t>
            </a:r>
          </a:p>
        </p:txBody>
      </p:sp>
      <p:sp>
        <p:nvSpPr>
          <p:cNvPr id="8" name="圆角矩形 7"/>
          <p:cNvSpPr/>
          <p:nvPr/>
        </p:nvSpPr>
        <p:spPr>
          <a:xfrm>
            <a:off x="3353402" y="3012029"/>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Create a </a:t>
            </a:r>
            <a:endParaRPr lang="en-US" altLang="zh-CN" sz="1600" dirty="0" smtClean="0">
              <a:solidFill>
                <a:schemeClr val="tx1"/>
              </a:solidFill>
              <a:latin typeface="Huawei Sans" panose="020C0503030203020204" pitchFamily="34" charset="0"/>
              <a:ea typeface="方正兰亭黑简体" panose="02000000000000000000" pitchFamily="2" charset="-122"/>
            </a:endParaRPr>
          </a:p>
          <a:p>
            <a:pPr algn="ctr"/>
            <a:r>
              <a:rPr lang="en-US" altLang="zh-CN" sz="1600" dirty="0" smtClean="0">
                <a:solidFill>
                  <a:schemeClr val="tx1"/>
                </a:solidFill>
                <a:latin typeface="Huawei Sans" panose="020C0503030203020204" pitchFamily="34" charset="0"/>
                <a:ea typeface="方正兰亭黑简体" panose="02000000000000000000" pitchFamily="2" charset="-122"/>
              </a:rPr>
              <a:t>security </a:t>
            </a:r>
            <a:r>
              <a:rPr lang="en-US" altLang="zh-CN" sz="1600" dirty="0">
                <a:solidFill>
                  <a:schemeClr val="tx1"/>
                </a:solidFill>
                <a:latin typeface="Huawei Sans" panose="020C0503030203020204" pitchFamily="34" charset="0"/>
                <a:ea typeface="方正兰亭黑简体" panose="02000000000000000000" pitchFamily="2" charset="-122"/>
              </a:rPr>
              <a:t>profile</a:t>
            </a:r>
          </a:p>
        </p:txBody>
      </p:sp>
      <p:sp>
        <p:nvSpPr>
          <p:cNvPr id="9" name="圆角矩形 8"/>
          <p:cNvSpPr/>
          <p:nvPr/>
        </p:nvSpPr>
        <p:spPr>
          <a:xfrm>
            <a:off x="5748266" y="3012808"/>
            <a:ext cx="600082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You can configure WLAN security policies to authenticate STAs and encrypt user packets, protecting the security of the WLAN and users.</a:t>
            </a:r>
          </a:p>
        </p:txBody>
      </p:sp>
      <p:sp>
        <p:nvSpPr>
          <p:cNvPr id="10" name="圆角矩形 9"/>
          <p:cNvSpPr/>
          <p:nvPr/>
        </p:nvSpPr>
        <p:spPr>
          <a:xfrm>
            <a:off x="3353402" y="4102721"/>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Configure the data forwarding mode</a:t>
            </a:r>
          </a:p>
        </p:txBody>
      </p:sp>
      <p:sp>
        <p:nvSpPr>
          <p:cNvPr id="11" name="圆角矩形 10"/>
          <p:cNvSpPr/>
          <p:nvPr/>
        </p:nvSpPr>
        <p:spPr>
          <a:xfrm>
            <a:off x="5748266" y="4103111"/>
            <a:ext cx="6000821"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rPr>
              <a:t>Control packets (management packets) and data packets are transmitted on a WLAN.</a:t>
            </a:r>
          </a:p>
        </p:txBody>
      </p:sp>
      <p:sp>
        <p:nvSpPr>
          <p:cNvPr id="12" name="圆角矩形 11"/>
          <p:cNvSpPr/>
          <p:nvPr/>
        </p:nvSpPr>
        <p:spPr>
          <a:xfrm>
            <a:off x="3353402" y="5193414"/>
            <a:ext cx="2055726"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rPr>
              <a:t>Configure service VLANs</a:t>
            </a:r>
          </a:p>
        </p:txBody>
      </p:sp>
      <p:sp>
        <p:nvSpPr>
          <p:cNvPr id="13" name="圆角矩形 12"/>
          <p:cNvSpPr/>
          <p:nvPr/>
        </p:nvSpPr>
        <p:spPr>
          <a:xfrm>
            <a:off x="5748267" y="5190978"/>
            <a:ext cx="6010336" cy="522000"/>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Layer 2 data packets delivered from the VAP to an AP carry the service VLAN IDs.</a:t>
            </a:r>
          </a:p>
        </p:txBody>
      </p:sp>
      <p:sp>
        <p:nvSpPr>
          <p:cNvPr id="14" name="圆角矩形 13"/>
          <p:cNvSpPr/>
          <p:nvPr/>
        </p:nvSpPr>
        <p:spPr>
          <a:xfrm>
            <a:off x="5748266" y="1620774"/>
            <a:ext cx="6000821" cy="1132921"/>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ts val="2200"/>
              </a:lnSpc>
              <a:buFont typeface="Arial" panose="020B0604020202020204" pitchFamily="34" charset="0"/>
              <a:buChar char="•"/>
            </a:pPr>
            <a:r>
              <a:rPr lang="en-US" altLang="zh-CN" sz="1400" dirty="0">
                <a:solidFill>
                  <a:schemeClr val="tx1"/>
                </a:solidFill>
              </a:rPr>
              <a:t>An SSID specifies a wireless network. When you search for available wireless networks on a STA, the displayed wireless network names are SSIDs.</a:t>
            </a:r>
          </a:p>
          <a:p>
            <a:pPr marL="180000" indent="-180000">
              <a:lnSpc>
                <a:spcPts val="2200"/>
              </a:lnSpc>
              <a:buFont typeface="Arial" panose="020B0604020202020204" pitchFamily="34" charset="0"/>
              <a:buChar char="•"/>
            </a:pPr>
            <a:r>
              <a:rPr lang="en-US" altLang="zh-CN" sz="1400" dirty="0">
                <a:solidFill>
                  <a:schemeClr val="tx1"/>
                </a:solidFill>
              </a:rPr>
              <a:t>An SSID profile is used to configure the SSID name of a WLAN.</a:t>
            </a:r>
          </a:p>
        </p:txBody>
      </p:sp>
      <p:sp>
        <p:nvSpPr>
          <p:cNvPr id="15" name="文本框 14"/>
          <p:cNvSpPr txBox="1"/>
          <p:nvPr/>
        </p:nvSpPr>
        <p:spPr>
          <a:xfrm>
            <a:off x="2418531" y="1883022"/>
            <a:ext cx="934871" cy="307777"/>
          </a:xfrm>
          <a:prstGeom prst="rect">
            <a:avLst/>
          </a:prstGeom>
          <a:noFill/>
        </p:spPr>
        <p:txBody>
          <a:bodyPr wrap="none" rtlCol="0">
            <a:spAutoFit/>
          </a:bodyPr>
          <a:lstStyle/>
          <a:p>
            <a:r>
              <a:rPr lang="en-US" altLang="zh-CN" sz="1400" dirty="0"/>
              <a:t>Bound to</a:t>
            </a:r>
          </a:p>
        </p:txBody>
      </p:sp>
      <p:cxnSp>
        <p:nvCxnSpPr>
          <p:cNvPr id="16" name="直接箭头连接符 15"/>
          <p:cNvCxnSpPr/>
          <p:nvPr/>
        </p:nvCxnSpPr>
        <p:spPr>
          <a:xfrm flipH="1">
            <a:off x="2418311" y="3265815"/>
            <a:ext cx="935091" cy="0"/>
          </a:xfrm>
          <a:prstGeom prst="straightConnector1">
            <a:avLst/>
          </a:prstGeom>
          <a:noFill/>
          <a:ln w="19050" cap="flat" cmpd="sng" algn="ctr">
            <a:solidFill>
              <a:srgbClr val="00B0F0"/>
            </a:solidFill>
            <a:prstDash val="solid"/>
            <a:round/>
            <a:headEnd type="none" w="med" len="med"/>
            <a:tailEnd type="triangle"/>
          </a:ln>
          <a:effectLst/>
        </p:spPr>
      </p:cxnSp>
      <p:cxnSp>
        <p:nvCxnSpPr>
          <p:cNvPr id="17" name="直接箭头连接符 16"/>
          <p:cNvCxnSpPr/>
          <p:nvPr/>
        </p:nvCxnSpPr>
        <p:spPr>
          <a:xfrm flipH="1">
            <a:off x="2418311" y="4373400"/>
            <a:ext cx="935091" cy="0"/>
          </a:xfrm>
          <a:prstGeom prst="straightConnector1">
            <a:avLst/>
          </a:prstGeom>
          <a:noFill/>
          <a:ln w="19050" cap="flat" cmpd="sng" algn="ctr">
            <a:solidFill>
              <a:srgbClr val="00B0F0"/>
            </a:solidFill>
            <a:prstDash val="solid"/>
            <a:round/>
            <a:headEnd type="none" w="med" len="med"/>
            <a:tailEnd type="none" w="med" len="med"/>
          </a:ln>
          <a:effectLst/>
        </p:spPr>
      </p:cxnSp>
      <p:sp>
        <p:nvSpPr>
          <p:cNvPr id="18" name="文本框 17"/>
          <p:cNvSpPr txBox="1"/>
          <p:nvPr/>
        </p:nvSpPr>
        <p:spPr>
          <a:xfrm>
            <a:off x="2418531" y="2949895"/>
            <a:ext cx="934871" cy="307777"/>
          </a:xfrm>
          <a:prstGeom prst="rect">
            <a:avLst/>
          </a:prstGeom>
          <a:noFill/>
        </p:spPr>
        <p:txBody>
          <a:bodyPr wrap="none" rtlCol="0">
            <a:spAutoFit/>
          </a:bodyPr>
          <a:lstStyle/>
          <a:p>
            <a:r>
              <a:rPr lang="en-US" altLang="zh-CN" sz="1400" dirty="0"/>
              <a:t>Bound to</a:t>
            </a:r>
          </a:p>
        </p:txBody>
      </p:sp>
      <p:cxnSp>
        <p:nvCxnSpPr>
          <p:cNvPr id="20" name="直接箭头连接符 19"/>
          <p:cNvCxnSpPr>
            <a:stCxn id="7" idx="3"/>
            <a:endCxn id="14" idx="1"/>
          </p:cNvCxnSpPr>
          <p:nvPr/>
        </p:nvCxnSpPr>
        <p:spPr>
          <a:xfrm>
            <a:off x="5409128" y="2182727"/>
            <a:ext cx="339138" cy="4508"/>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9" idx="1"/>
          </p:cNvCxnSpPr>
          <p:nvPr/>
        </p:nvCxnSpPr>
        <p:spPr>
          <a:xfrm>
            <a:off x="5409128" y="3273419"/>
            <a:ext cx="339138" cy="389"/>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1" idx="1"/>
          </p:cNvCxnSpPr>
          <p:nvPr/>
        </p:nvCxnSpPr>
        <p:spPr>
          <a:xfrm>
            <a:off x="5409128" y="4364111"/>
            <a:ext cx="339138" cy="0"/>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3"/>
            <a:endCxn id="13" idx="1"/>
          </p:cNvCxnSpPr>
          <p:nvPr/>
        </p:nvCxnSpPr>
        <p:spPr>
          <a:xfrm flipV="1">
            <a:off x="5409128" y="5451978"/>
            <a:ext cx="339139" cy="2826"/>
          </a:xfrm>
          <a:prstGeom prst="straightConnector1">
            <a:avLst/>
          </a:prstGeom>
          <a:ln w="1270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418311" y="5468106"/>
            <a:ext cx="935091" cy="0"/>
          </a:xfrm>
          <a:prstGeom prst="straightConnector1">
            <a:avLst/>
          </a:prstGeom>
          <a:noFill/>
          <a:ln w="19050" cap="flat" cmpd="sng" algn="ctr">
            <a:solidFill>
              <a:srgbClr val="00B0F0"/>
            </a:solidFill>
            <a:prstDash val="solid"/>
            <a:round/>
            <a:headEnd type="none" w="med" len="med"/>
            <a:tailEnd type="none" w="med" len="med"/>
          </a:ln>
          <a:effectLst/>
        </p:spPr>
      </p:cxnSp>
      <p:sp>
        <p:nvSpPr>
          <p:cNvPr id="36" name="五边形 35"/>
          <p:cNvSpPr/>
          <p:nvPr/>
        </p:nvSpPr>
        <p:spPr bwMode="auto">
          <a:xfrm>
            <a:off x="8148115" y="87153"/>
            <a:ext cx="900100" cy="28366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37" name="燕尾形 36"/>
          <p:cNvSpPr/>
          <p:nvPr/>
        </p:nvSpPr>
        <p:spPr bwMode="auto">
          <a:xfrm>
            <a:off x="8964285" y="87153"/>
            <a:ext cx="1080000" cy="28366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Configuration Delivery</a:t>
            </a:r>
            <a:endParaRPr lang="en-US" sz="800" b="1" dirty="0">
              <a:solidFill>
                <a:srgbClr val="FFFFFF"/>
              </a:solidFill>
              <a:latin typeface="Huawei Sans" panose="020C0503030203020204" pitchFamily="34" charset="0"/>
            </a:endParaRPr>
          </a:p>
        </p:txBody>
      </p:sp>
      <p:sp>
        <p:nvSpPr>
          <p:cNvPr id="38" name="燕尾形 37"/>
          <p:cNvSpPr/>
          <p:nvPr/>
        </p:nvSpPr>
        <p:spPr bwMode="auto">
          <a:xfrm>
            <a:off x="996035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39" name="燕尾形 38"/>
          <p:cNvSpPr/>
          <p:nvPr/>
        </p:nvSpPr>
        <p:spPr bwMode="auto">
          <a:xfrm>
            <a:off x="10956425" y="87153"/>
            <a:ext cx="1080000" cy="28366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3896146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479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圆角矩形 88"/>
          <p:cNvSpPr/>
          <p:nvPr/>
        </p:nvSpPr>
        <p:spPr>
          <a:xfrm>
            <a:off x="5628573" y="2372633"/>
            <a:ext cx="5713930" cy="3473808"/>
          </a:xfrm>
          <a:prstGeom prst="roundRect">
            <a:avLst>
              <a:gd name="adj" fmla="val 2222"/>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342900" indent="-342900">
              <a:lnSpc>
                <a:spcPts val="2400"/>
              </a:lnSpc>
              <a:buFont typeface="+mj-lt"/>
              <a:buAutoNum type="arabicPeriod"/>
            </a:pPr>
            <a:endParaRPr lang="en-US" altLang="zh-CN" sz="1400" dirty="0">
              <a:solidFill>
                <a:prstClr val="black"/>
              </a:solidFill>
              <a:latin typeface="Huawei Sans" panose="020C0503030203020204" pitchFamily="34" charset="0"/>
            </a:endParaRPr>
          </a:p>
        </p:txBody>
      </p:sp>
      <p:sp>
        <p:nvSpPr>
          <p:cNvPr id="3" name="标题 2"/>
          <p:cNvSpPr>
            <a:spLocks noGrp="1"/>
          </p:cNvSpPr>
          <p:nvPr>
            <p:ph type="title"/>
          </p:nvPr>
        </p:nvSpPr>
        <p:spPr/>
        <p:txBody>
          <a:bodyPr/>
          <a:lstStyle/>
          <a:p>
            <a:r>
              <a:rPr lang="en-US" smtClean="0"/>
              <a:t>WLAN Working Process: Step 3</a:t>
            </a:r>
            <a:endParaRPr lang="en-US" altLang="zh-CN" dirty="0"/>
          </a:p>
        </p:txBody>
      </p:sp>
      <p:sp>
        <p:nvSpPr>
          <p:cNvPr id="51" name="五边形 50"/>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3" name="燕尾形 52"/>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4" name="燕尾形 53"/>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55" name="燕尾形 54"/>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87" name="圆角矩形 86"/>
          <p:cNvSpPr/>
          <p:nvPr/>
        </p:nvSpPr>
        <p:spPr>
          <a:xfrm>
            <a:off x="5898053" y="3969094"/>
            <a:ext cx="5204080" cy="1218616"/>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r>
              <a:rPr lang="en-US" sz="1400" dirty="0" smtClean="0">
                <a:solidFill>
                  <a:prstClr val="black"/>
                </a:solidFill>
                <a:latin typeface="Huawei Sans" panose="020C0503030203020204" pitchFamily="34" charset="0"/>
              </a:rPr>
              <a:t>STAs can access a WLAN after CAPWAP tunnels are established.</a:t>
            </a:r>
          </a:p>
          <a:p>
            <a:pPr lvl="0"/>
            <a:r>
              <a:rPr lang="en-US" sz="1400" dirty="0" smtClean="0">
                <a:solidFill>
                  <a:prstClr val="black"/>
                </a:solidFill>
                <a:latin typeface="Huawei Sans" panose="020C0503030203020204" pitchFamily="34" charset="0"/>
              </a:rPr>
              <a:t>The STA access process consists of six phases: scanning, link authentication, association, access authentication, DHCP, and user authentication.</a:t>
            </a:r>
            <a:endParaRPr lang="en-US" sz="1400" dirty="0">
              <a:solidFill>
                <a:prstClr val="black"/>
              </a:solidFill>
              <a:latin typeface="Huawei Sans" panose="020C0503030203020204" pitchFamily="34" charset="0"/>
            </a:endParaRPr>
          </a:p>
        </p:txBody>
      </p:sp>
      <p:sp>
        <p:nvSpPr>
          <p:cNvPr id="88" name="圆角矩形 87"/>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WLAN Working Process</a:t>
            </a:r>
            <a:endParaRPr lang="en-US" b="1" dirty="0">
              <a:solidFill>
                <a:prstClr val="white"/>
              </a:solidFill>
              <a:latin typeface="Huawei Sans" panose="020C0503030203020204" pitchFamily="34" charset="0"/>
            </a:endParaRPr>
          </a:p>
        </p:txBody>
      </p:sp>
      <p:sp>
        <p:nvSpPr>
          <p:cNvPr id="90" name="圆角矩形 89"/>
          <p:cNvSpPr/>
          <p:nvPr/>
        </p:nvSpPr>
        <p:spPr>
          <a:xfrm>
            <a:off x="5868941" y="25747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AP onboarding</a:t>
            </a:r>
            <a:endParaRPr lang="en-US" sz="1600" dirty="0">
              <a:solidFill>
                <a:srgbClr val="1D1D1A"/>
              </a:solidFill>
              <a:latin typeface="Huawei Sans" panose="020C0503030203020204" pitchFamily="34" charset="0"/>
            </a:endParaRPr>
          </a:p>
        </p:txBody>
      </p:sp>
      <p:sp>
        <p:nvSpPr>
          <p:cNvPr id="91" name="椭圆 90"/>
          <p:cNvSpPr>
            <a:spLocks noChangeAspect="1"/>
          </p:cNvSpPr>
          <p:nvPr/>
        </p:nvSpPr>
        <p:spPr>
          <a:xfrm>
            <a:off x="6445866" y="2654973"/>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1</a:t>
            </a:r>
            <a:endParaRPr lang="en-US" altLang="zh-CN" sz="1400" dirty="0">
              <a:solidFill>
                <a:srgbClr val="00B0F0"/>
              </a:solidFill>
              <a:latin typeface="Huawei Sans" panose="020C0503030203020204" pitchFamily="34" charset="0"/>
            </a:endParaRPr>
          </a:p>
        </p:txBody>
      </p:sp>
      <p:sp>
        <p:nvSpPr>
          <p:cNvPr id="93" name="圆角矩形 92"/>
          <p:cNvSpPr/>
          <p:nvPr/>
        </p:nvSpPr>
        <p:spPr>
          <a:xfrm>
            <a:off x="5868941" y="3019222"/>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configuration delivery</a:t>
            </a:r>
            <a:endParaRPr lang="en-US" sz="1600" dirty="0">
              <a:solidFill>
                <a:srgbClr val="1D1D1A"/>
              </a:solidFill>
              <a:latin typeface="Huawei Sans" panose="020C0503030203020204" pitchFamily="34" charset="0"/>
            </a:endParaRPr>
          </a:p>
        </p:txBody>
      </p:sp>
      <p:sp>
        <p:nvSpPr>
          <p:cNvPr id="94" name="椭圆 93"/>
          <p:cNvSpPr>
            <a:spLocks noChangeAspect="1"/>
          </p:cNvSpPr>
          <p:nvPr/>
        </p:nvSpPr>
        <p:spPr>
          <a:xfrm>
            <a:off x="6445866" y="3099405"/>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2</a:t>
            </a:r>
            <a:endParaRPr lang="en-US" altLang="zh-CN" sz="1400" dirty="0">
              <a:solidFill>
                <a:srgbClr val="00B0F0"/>
              </a:solidFill>
              <a:latin typeface="Huawei Sans" panose="020C0503030203020204" pitchFamily="34" charset="0"/>
            </a:endParaRPr>
          </a:p>
        </p:txBody>
      </p:sp>
      <p:sp>
        <p:nvSpPr>
          <p:cNvPr id="95" name="圆角矩形 94"/>
          <p:cNvSpPr/>
          <p:nvPr/>
        </p:nvSpPr>
        <p:spPr>
          <a:xfrm>
            <a:off x="5868941" y="3478267"/>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STA access</a:t>
            </a:r>
            <a:endParaRPr lang="en-US" sz="1600" dirty="0">
              <a:solidFill>
                <a:srgbClr val="1D1D1A"/>
              </a:solidFill>
              <a:latin typeface="Huawei Sans" panose="020C0503030203020204" pitchFamily="34" charset="0"/>
            </a:endParaRPr>
          </a:p>
        </p:txBody>
      </p:sp>
      <p:sp>
        <p:nvSpPr>
          <p:cNvPr id="96" name="椭圆 95"/>
          <p:cNvSpPr>
            <a:spLocks noChangeAspect="1"/>
          </p:cNvSpPr>
          <p:nvPr/>
        </p:nvSpPr>
        <p:spPr>
          <a:xfrm>
            <a:off x="6421807" y="353502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98" name="圆角矩形 97"/>
          <p:cNvSpPr/>
          <p:nvPr/>
        </p:nvSpPr>
        <p:spPr>
          <a:xfrm>
            <a:off x="5868941" y="529513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data forwarding</a:t>
            </a:r>
            <a:endParaRPr lang="en-US" sz="1600" dirty="0">
              <a:solidFill>
                <a:srgbClr val="1D1D1A"/>
              </a:solidFill>
              <a:latin typeface="Huawei Sans" panose="020C0503030203020204" pitchFamily="34" charset="0"/>
            </a:endParaRPr>
          </a:p>
        </p:txBody>
      </p:sp>
      <p:sp>
        <p:nvSpPr>
          <p:cNvPr id="99" name="椭圆 98"/>
          <p:cNvSpPr>
            <a:spLocks noChangeAspect="1"/>
          </p:cNvSpPr>
          <p:nvPr/>
        </p:nvSpPr>
        <p:spPr>
          <a:xfrm>
            <a:off x="6445866" y="5375320"/>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4</a:t>
            </a:r>
            <a:endParaRPr lang="en-US" altLang="zh-CN" sz="1400" dirty="0">
              <a:solidFill>
                <a:srgbClr val="00B0F0"/>
              </a:solidFill>
              <a:latin typeface="Huawei Sans" panose="020C0503030203020204" pitchFamily="34" charset="0"/>
            </a:endParaRPr>
          </a:p>
        </p:txBody>
      </p:sp>
      <p:grpSp>
        <p:nvGrpSpPr>
          <p:cNvPr id="100" name="组合 99"/>
          <p:cNvGrpSpPr/>
          <p:nvPr/>
        </p:nvGrpSpPr>
        <p:grpSpPr>
          <a:xfrm>
            <a:off x="749481" y="1363792"/>
            <a:ext cx="3753047" cy="4835052"/>
            <a:chOff x="749481" y="1363792"/>
            <a:chExt cx="3753047" cy="4835052"/>
          </a:xfrm>
        </p:grpSpPr>
        <p:grpSp>
          <p:nvGrpSpPr>
            <p:cNvPr id="101" name="组合 100"/>
            <p:cNvGrpSpPr/>
            <p:nvPr/>
          </p:nvGrpSpPr>
          <p:grpSpPr>
            <a:xfrm>
              <a:off x="749481" y="1363792"/>
              <a:ext cx="3753047" cy="4409868"/>
              <a:chOff x="749481" y="1363792"/>
              <a:chExt cx="3753047" cy="4409868"/>
            </a:xfrm>
          </p:grpSpPr>
          <p:cxnSp>
            <p:nvCxnSpPr>
              <p:cNvPr id="105" name="直接连接符 104"/>
              <p:cNvCxnSpPr/>
              <p:nvPr/>
            </p:nvCxnSpPr>
            <p:spPr>
              <a:xfrm flipH="1">
                <a:off x="2970944" y="36359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7" name="图片 102" descr="AC-蓝.png"/>
              <p:cNvPicPr>
                <a:picLocks noChangeAspect="1"/>
              </p:cNvPicPr>
              <p:nvPr/>
            </p:nvPicPr>
            <p:blipFill>
              <a:blip r:embed="rId3" cstate="print"/>
              <a:stretch>
                <a:fillRect/>
              </a:stretch>
            </p:blipFill>
            <p:spPr>
              <a:xfrm>
                <a:off x="3902727" y="3414753"/>
                <a:ext cx="541200" cy="442800"/>
              </a:xfrm>
              <a:prstGeom prst="rect">
                <a:avLst/>
              </a:prstGeom>
            </p:spPr>
          </p:pic>
          <p:sp>
            <p:nvSpPr>
              <p:cNvPr id="108" name="文本框 107"/>
              <p:cNvSpPr txBox="1"/>
              <p:nvPr/>
            </p:nvSpPr>
            <p:spPr>
              <a:xfrm>
                <a:off x="3969366" y="3116238"/>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109" name="Group 165"/>
              <p:cNvGrpSpPr/>
              <p:nvPr/>
            </p:nvGrpSpPr>
            <p:grpSpPr>
              <a:xfrm rot="10800000">
                <a:off x="1334982" y="4556391"/>
                <a:ext cx="2818362" cy="896978"/>
                <a:chOff x="-1233037" y="914446"/>
                <a:chExt cx="1573823" cy="778776"/>
              </a:xfrm>
            </p:grpSpPr>
            <p:cxnSp>
              <p:nvCxnSpPr>
                <p:cNvPr id="12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10" name="图片 76" descr="接入交换机.png"/>
              <p:cNvPicPr>
                <a:picLocks noChangeAspect="1"/>
              </p:cNvPicPr>
              <p:nvPr/>
            </p:nvPicPr>
            <p:blipFill>
              <a:blip r:embed="rId4" cstate="print"/>
              <a:stretch>
                <a:fillRect/>
              </a:stretch>
            </p:blipFill>
            <p:spPr>
              <a:xfrm>
                <a:off x="2466949" y="4358666"/>
                <a:ext cx="541200" cy="442800"/>
              </a:xfrm>
              <a:prstGeom prst="rect">
                <a:avLst/>
              </a:prstGeom>
            </p:spPr>
          </p:pic>
          <p:grpSp>
            <p:nvGrpSpPr>
              <p:cNvPr id="111" name="Group 3"/>
              <p:cNvGrpSpPr/>
              <p:nvPr/>
            </p:nvGrpSpPr>
            <p:grpSpPr>
              <a:xfrm>
                <a:off x="2615463" y="5489641"/>
                <a:ext cx="261965" cy="61979"/>
                <a:chOff x="559282" y="6488261"/>
                <a:chExt cx="261965" cy="61979"/>
              </a:xfrm>
              <a:solidFill>
                <a:schemeClr val="bg1">
                  <a:lumMod val="50000"/>
                </a:schemeClr>
              </a:solidFill>
            </p:grpSpPr>
            <p:sp>
              <p:nvSpPr>
                <p:cNvPr id="12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2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2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112" name="直接连接符 111"/>
              <p:cNvCxnSpPr/>
              <p:nvPr/>
            </p:nvCxnSpPr>
            <p:spPr>
              <a:xfrm flipH="1">
                <a:off x="1334981" y="36359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图片 72" descr="交换机.png"/>
              <p:cNvPicPr>
                <a:picLocks noChangeAspect="1"/>
              </p:cNvPicPr>
              <p:nvPr/>
            </p:nvPicPr>
            <p:blipFill>
              <a:blip r:embed="rId5" cstate="print"/>
              <a:stretch>
                <a:fillRect/>
              </a:stretch>
            </p:blipFill>
            <p:spPr>
              <a:xfrm>
                <a:off x="1006122" y="3396497"/>
                <a:ext cx="539412" cy="442800"/>
              </a:xfrm>
              <a:prstGeom prst="rect">
                <a:avLst/>
              </a:prstGeom>
            </p:spPr>
          </p:pic>
          <p:pic>
            <p:nvPicPr>
              <p:cNvPr id="114"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15" name="文本框 114"/>
              <p:cNvSpPr txBox="1"/>
              <p:nvPr/>
            </p:nvSpPr>
            <p:spPr>
              <a:xfrm>
                <a:off x="749481" y="3116238"/>
                <a:ext cx="1119217" cy="276999"/>
              </a:xfrm>
              <a:prstGeom prst="rect">
                <a:avLst/>
              </a:prstGeom>
              <a:noFill/>
            </p:spPr>
            <p:txBody>
              <a:bodyPr wrap="non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pic>
            <p:nvPicPr>
              <p:cNvPr id="116" name="图片 105" descr="AP.png"/>
              <p:cNvPicPr>
                <a:picLocks noChangeAspect="1"/>
              </p:cNvPicPr>
              <p:nvPr/>
            </p:nvPicPr>
            <p:blipFill>
              <a:blip r:embed="rId7" cstate="print"/>
              <a:stretch>
                <a:fillRect/>
              </a:stretch>
            </p:blipFill>
            <p:spPr>
              <a:xfrm>
                <a:off x="1095898" y="5341660"/>
                <a:ext cx="527999" cy="432000"/>
              </a:xfrm>
              <a:prstGeom prst="rect">
                <a:avLst/>
              </a:prstGeom>
            </p:spPr>
          </p:pic>
          <p:pic>
            <p:nvPicPr>
              <p:cNvPr id="117" name="图片 105" descr="AP.png"/>
              <p:cNvPicPr>
                <a:picLocks noChangeAspect="1"/>
              </p:cNvPicPr>
              <p:nvPr/>
            </p:nvPicPr>
            <p:blipFill>
              <a:blip r:embed="rId7" cstate="print"/>
              <a:stretch>
                <a:fillRect/>
              </a:stretch>
            </p:blipFill>
            <p:spPr>
              <a:xfrm>
                <a:off x="3974529" y="5341660"/>
                <a:ext cx="527999" cy="432000"/>
              </a:xfrm>
              <a:prstGeom prst="rect">
                <a:avLst/>
              </a:prstGeom>
            </p:spPr>
          </p:pic>
          <p:sp>
            <p:nvSpPr>
              <p:cNvPr id="118"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ndParaRPr>
              </a:p>
            </p:txBody>
          </p:sp>
          <p:sp>
            <p:nvSpPr>
              <p:cNvPr id="119" name="文本框 118"/>
              <p:cNvSpPr txBox="1"/>
              <p:nvPr/>
            </p:nvSpPr>
            <p:spPr>
              <a:xfrm>
                <a:off x="2095052" y="1473142"/>
                <a:ext cx="1271036" cy="461665"/>
              </a:xfrm>
              <a:prstGeom prst="rect">
                <a:avLst/>
              </a:prstGeom>
              <a:noFill/>
            </p:spPr>
            <p:txBody>
              <a:bodyPr wrap="square" rtlCol="0">
                <a:spAutoFit/>
              </a:bodyPr>
              <a:lstStyle/>
              <a:p>
                <a:pPr algn="ctr"/>
                <a:r>
                  <a:rPr lang="en-US" sz="1200" dirty="0" smtClean="0">
                    <a:solidFill>
                      <a:schemeClr val="bg1">
                        <a:lumMod val="50000"/>
                      </a:schemeClr>
                    </a:solidFill>
                    <a:latin typeface="Huawei Sans" panose="020C0503030203020204" pitchFamily="34" charset="0"/>
                  </a:rPr>
                  <a:t>Campus Network</a:t>
                </a:r>
                <a:endParaRPr lang="en-US" altLang="zh-CN" sz="1200" dirty="0">
                  <a:solidFill>
                    <a:schemeClr val="bg1">
                      <a:lumMod val="50000"/>
                    </a:schemeClr>
                  </a:solidFill>
                  <a:latin typeface="Huawei Sans" panose="020C0503030203020204" pitchFamily="34" charset="0"/>
                </a:endParaRPr>
              </a:p>
            </p:txBody>
          </p:sp>
          <p:sp>
            <p:nvSpPr>
              <p:cNvPr id="120" name="文本框 119"/>
              <p:cNvSpPr txBox="1"/>
              <p:nvPr/>
            </p:nvSpPr>
            <p:spPr>
              <a:xfrm>
                <a:off x="1118170"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21" name="文本框 120"/>
              <p:cNvSpPr txBox="1"/>
              <p:nvPr/>
            </p:nvSpPr>
            <p:spPr>
              <a:xfrm>
                <a:off x="3972211"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22" name="图片 86" descr="核心交换机.png"/>
              <p:cNvPicPr>
                <a:picLocks noChangeAspect="1"/>
              </p:cNvPicPr>
              <p:nvPr/>
            </p:nvPicPr>
            <p:blipFill>
              <a:blip r:embed="rId8" cstate="print"/>
              <a:stretch>
                <a:fillRect/>
              </a:stretch>
            </p:blipFill>
            <p:spPr>
              <a:xfrm>
                <a:off x="2473145" y="3414753"/>
                <a:ext cx="541200" cy="442800"/>
              </a:xfrm>
              <a:prstGeom prst="rect">
                <a:avLst/>
              </a:prstGeom>
            </p:spPr>
          </p:pic>
        </p:grpSp>
        <p:pic>
          <p:nvPicPr>
            <p:cNvPr id="102" name="图片 101" descr="故障链路.png"/>
            <p:cNvPicPr>
              <a:picLocks noChangeAspect="1"/>
            </p:cNvPicPr>
            <p:nvPr/>
          </p:nvPicPr>
          <p:blipFill>
            <a:blip r:embed="rId9" cstate="print"/>
            <a:stretch>
              <a:fillRect/>
            </a:stretch>
          </p:blipFill>
          <p:spPr>
            <a:xfrm>
              <a:off x="1754992" y="5760533"/>
              <a:ext cx="540000" cy="402667"/>
            </a:xfrm>
            <a:prstGeom prst="rect">
              <a:avLst/>
            </a:prstGeom>
          </p:spPr>
        </p:pic>
        <p:pic>
          <p:nvPicPr>
            <p:cNvPr id="103" name="图片 102" descr="笔记本电脑.png"/>
            <p:cNvPicPr>
              <a:picLocks noChangeAspect="1"/>
            </p:cNvPicPr>
            <p:nvPr/>
          </p:nvPicPr>
          <p:blipFill>
            <a:blip r:embed="rId10" cstate="print"/>
            <a:stretch>
              <a:fillRect/>
            </a:stretch>
          </p:blipFill>
          <p:spPr>
            <a:xfrm>
              <a:off x="2584059" y="5810251"/>
              <a:ext cx="539779" cy="338400"/>
            </a:xfrm>
            <a:prstGeom prst="rect">
              <a:avLst/>
            </a:prstGeom>
          </p:spPr>
        </p:pic>
        <p:pic>
          <p:nvPicPr>
            <p:cNvPr id="104" name="图片 103" descr="SAN网络-蓝.png"/>
            <p:cNvPicPr>
              <a:picLocks noChangeAspect="1"/>
            </p:cNvPicPr>
            <p:nvPr/>
          </p:nvPicPr>
          <p:blipFill>
            <a:blip r:embed="rId11" cstate="print"/>
            <a:stretch>
              <a:fillRect/>
            </a:stretch>
          </p:blipFill>
          <p:spPr>
            <a:xfrm>
              <a:off x="3442541" y="5760533"/>
              <a:ext cx="267540" cy="438311"/>
            </a:xfrm>
            <a:prstGeom prst="rect">
              <a:avLst/>
            </a:prstGeom>
          </p:spPr>
        </p:pic>
      </p:grpSp>
    </p:spTree>
    <p:extLst>
      <p:ext uri="{BB962C8B-B14F-4D97-AF65-F5344CB8AC3E}">
        <p14:creationId xmlns:p14="http://schemas.microsoft.com/office/powerpoint/2010/main" val="1646349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8629" y="1242453"/>
            <a:ext cx="8969423" cy="1342972"/>
          </a:xfrm>
        </p:spPr>
        <p:txBody>
          <a:bodyPr/>
          <a:lstStyle/>
          <a:p>
            <a:r>
              <a:rPr lang="en-US" sz="1800" dirty="0" smtClean="0"/>
              <a:t>In active scanning, a STA </a:t>
            </a:r>
            <a:r>
              <a:rPr lang="en-US" sz="1800" dirty="0" smtClean="0">
                <a:solidFill>
                  <a:srgbClr val="EC7061"/>
                </a:solidFill>
              </a:rPr>
              <a:t>periodically searches </a:t>
            </a:r>
            <a:r>
              <a:rPr lang="en-US" sz="1800" dirty="0" smtClean="0"/>
              <a:t>for nearby wireless networks. </a:t>
            </a:r>
            <a:endParaRPr lang="en-US" altLang="zh-CN" sz="1800" dirty="0" smtClean="0"/>
          </a:p>
          <a:p>
            <a:r>
              <a:rPr lang="en-US" sz="1800" dirty="0" smtClean="0"/>
              <a:t>The STA can send two types of Probe Request frames: probes containing an SSID and probes that do not contain an SSID.</a:t>
            </a:r>
            <a:endParaRPr lang="en-US" sz="1800" dirty="0"/>
          </a:p>
        </p:txBody>
      </p:sp>
      <p:sp>
        <p:nvSpPr>
          <p:cNvPr id="2" name="标题 1"/>
          <p:cNvSpPr>
            <a:spLocks noGrp="1"/>
          </p:cNvSpPr>
          <p:nvPr>
            <p:ph type="title"/>
          </p:nvPr>
        </p:nvSpPr>
        <p:spPr/>
        <p:txBody>
          <a:bodyPr/>
          <a:lstStyle/>
          <a:p>
            <a:r>
              <a:rPr lang="en-US" smtClean="0"/>
              <a:t>Scanning</a:t>
            </a:r>
            <a:endParaRPr lang="en-US" dirty="0"/>
          </a:p>
        </p:txBody>
      </p:sp>
      <p:sp>
        <p:nvSpPr>
          <p:cNvPr id="53" name="isḻïḑe">
            <a:extLst>
              <a:ext uri="{FF2B5EF4-FFF2-40B4-BE49-F238E27FC236}">
                <a16:creationId xmlns="" xmlns:a16="http://schemas.microsoft.com/office/drawing/2014/main" id="{24CBC826-002E-4B71-8291-B729E4BED0E3}"/>
              </a:ext>
            </a:extLst>
          </p:cNvPr>
          <p:cNvSpPr txBox="1"/>
          <p:nvPr/>
        </p:nvSpPr>
        <p:spPr bwMode="auto">
          <a:xfrm>
            <a:off x="835781"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54" name="ïšļïďe">
            <a:extLst>
              <a:ext uri="{FF2B5EF4-FFF2-40B4-BE49-F238E27FC236}">
                <a16:creationId xmlns="" xmlns:a16="http://schemas.microsoft.com/office/drawing/2014/main" id="{FB41FAD4-0BA5-4580-B72E-A6BFF22F8784}"/>
              </a:ext>
            </a:extLst>
          </p:cNvPr>
          <p:cNvSpPr txBox="1"/>
          <p:nvPr/>
        </p:nvSpPr>
        <p:spPr bwMode="ltGray">
          <a:xfrm>
            <a:off x="835781"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55" name="ïṧļíḍê">
            <a:extLst>
              <a:ext uri="{FF2B5EF4-FFF2-40B4-BE49-F238E27FC236}">
                <a16:creationId xmlns="" xmlns:a16="http://schemas.microsoft.com/office/drawing/2014/main" id="{D1BCCD92-D45A-41F7-960F-30FC35568CBF}"/>
              </a:ext>
            </a:extLst>
          </p:cNvPr>
          <p:cNvSpPr txBox="1"/>
          <p:nvPr/>
        </p:nvSpPr>
        <p:spPr bwMode="ltGray">
          <a:xfrm>
            <a:off x="835781"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Access authentication</a:t>
            </a:r>
            <a:endParaRPr lang="en-US" altLang="zh-CN" sz="1200" dirty="0">
              <a:solidFill>
                <a:schemeClr val="bg1">
                  <a:lumMod val="65000"/>
                </a:schemeClr>
              </a:solidFill>
              <a:latin typeface="Huawei Sans" panose="020C0503030203020204" pitchFamily="34" charset="0"/>
            </a:endParaRPr>
          </a:p>
        </p:txBody>
      </p:sp>
      <p:sp>
        <p:nvSpPr>
          <p:cNvPr id="56" name="îş1iḍê">
            <a:extLst>
              <a:ext uri="{FF2B5EF4-FFF2-40B4-BE49-F238E27FC236}">
                <a16:creationId xmlns="" xmlns:a16="http://schemas.microsoft.com/office/drawing/2014/main" id="{F0B068A5-560A-4DB9-9ABC-E179FB4B53B1}"/>
              </a:ext>
            </a:extLst>
          </p:cNvPr>
          <p:cNvSpPr txBox="1"/>
          <p:nvPr/>
        </p:nvSpPr>
        <p:spPr bwMode="ltGray">
          <a:xfrm>
            <a:off x="835781"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DHCP</a:t>
            </a:r>
            <a:endParaRPr lang="en-US" sz="1200" dirty="0">
              <a:solidFill>
                <a:schemeClr val="bg1">
                  <a:lumMod val="65000"/>
                </a:schemeClr>
              </a:solidFill>
              <a:latin typeface="Huawei Sans" panose="020C0503030203020204" pitchFamily="34" charset="0"/>
            </a:endParaRPr>
          </a:p>
        </p:txBody>
      </p:sp>
      <p:sp>
        <p:nvSpPr>
          <p:cNvPr id="57" name="íşḻïďe">
            <a:extLst>
              <a:ext uri="{FF2B5EF4-FFF2-40B4-BE49-F238E27FC236}">
                <a16:creationId xmlns="" xmlns:a16="http://schemas.microsoft.com/office/drawing/2014/main" id="{05246D82-A4F5-42F2-854D-C3D348D160CE}"/>
              </a:ext>
            </a:extLst>
          </p:cNvPr>
          <p:cNvSpPr txBox="1"/>
          <p:nvPr/>
        </p:nvSpPr>
        <p:spPr bwMode="ltGray">
          <a:xfrm>
            <a:off x="835781"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58" name="直接连接符 57">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bwMode="ltGray">
          <a:xfrm>
            <a:off x="485526" y="4150047"/>
            <a:ext cx="360000" cy="360000"/>
            <a:chOff x="4939189" y="1253075"/>
            <a:chExt cx="532084" cy="532082"/>
          </a:xfrm>
        </p:grpSpPr>
        <p:sp>
          <p:nvSpPr>
            <p:cNvPr id="60"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61"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62" name="组合 61"/>
          <p:cNvGrpSpPr/>
          <p:nvPr/>
        </p:nvGrpSpPr>
        <p:grpSpPr bwMode="ltGray">
          <a:xfrm>
            <a:off x="485526" y="4964845"/>
            <a:ext cx="360000" cy="360000"/>
            <a:chOff x="6792271" y="1253075"/>
            <a:chExt cx="532084" cy="532082"/>
          </a:xfrm>
        </p:grpSpPr>
        <p:sp>
          <p:nvSpPr>
            <p:cNvPr id="63"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64"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65" name="组合 64"/>
          <p:cNvGrpSpPr/>
          <p:nvPr/>
        </p:nvGrpSpPr>
        <p:grpSpPr bwMode="ltGray">
          <a:xfrm>
            <a:off x="485526" y="5779642"/>
            <a:ext cx="360000" cy="360000"/>
            <a:chOff x="8645353" y="1253075"/>
            <a:chExt cx="532084" cy="532082"/>
          </a:xfrm>
        </p:grpSpPr>
        <p:sp>
          <p:nvSpPr>
            <p:cNvPr id="66"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67"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68" name="组合 67"/>
          <p:cNvGrpSpPr/>
          <p:nvPr/>
        </p:nvGrpSpPr>
        <p:grpSpPr bwMode="blackGray">
          <a:xfrm>
            <a:off x="485526" y="1705653"/>
            <a:ext cx="360000" cy="360000"/>
            <a:chOff x="1233025" y="1253075"/>
            <a:chExt cx="532084" cy="532082"/>
          </a:xfrm>
        </p:grpSpPr>
        <p:sp>
          <p:nvSpPr>
            <p:cNvPr id="69" name="íṩlíḓê">
              <a:extLst>
                <a:ext uri="{FF2B5EF4-FFF2-40B4-BE49-F238E27FC236}">
                  <a16:creationId xmlns="" xmlns:a16="http://schemas.microsoft.com/office/drawing/2014/main" id="{FBC6DF09-FCD2-4E57-B557-9F103A335C85}"/>
                </a:ext>
              </a:extLst>
            </p:cNvPr>
            <p:cNvSpPr/>
            <p:nvPr/>
          </p:nvSpPr>
          <p:spPr bwMode="black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70" name="cloud-computing_161788"/>
            <p:cNvSpPr>
              <a:spLocks noChangeAspect="1"/>
            </p:cNvSpPr>
            <p:nvPr/>
          </p:nvSpPr>
          <p:spPr bwMode="black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4" name="ïšļïďe">
            <a:extLst>
              <a:ext uri="{FF2B5EF4-FFF2-40B4-BE49-F238E27FC236}">
                <a16:creationId xmlns="" xmlns:a16="http://schemas.microsoft.com/office/drawing/2014/main" id="{FB41FAD4-0BA5-4580-B72E-A6BFF22F8784}"/>
              </a:ext>
            </a:extLst>
          </p:cNvPr>
          <p:cNvSpPr txBox="1"/>
          <p:nvPr/>
        </p:nvSpPr>
        <p:spPr bwMode="ltGray">
          <a:xfrm>
            <a:off x="835781"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75" name="组合 74"/>
          <p:cNvGrpSpPr/>
          <p:nvPr/>
        </p:nvGrpSpPr>
        <p:grpSpPr bwMode="ltGray">
          <a:xfrm>
            <a:off x="485526" y="3335249"/>
            <a:ext cx="360000" cy="360000"/>
            <a:chOff x="3086107" y="1253075"/>
            <a:chExt cx="532084" cy="532082"/>
          </a:xfrm>
        </p:grpSpPr>
        <p:sp>
          <p:nvSpPr>
            <p:cNvPr id="76"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7"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3" name="组合 2"/>
          <p:cNvGrpSpPr/>
          <p:nvPr/>
        </p:nvGrpSpPr>
        <p:grpSpPr bwMode="ltGray">
          <a:xfrm>
            <a:off x="485526" y="2520451"/>
            <a:ext cx="360000" cy="360000"/>
            <a:chOff x="485526" y="2520451"/>
            <a:chExt cx="360000" cy="360000"/>
          </a:xfrm>
        </p:grpSpPr>
        <p:sp>
          <p:nvSpPr>
            <p:cNvPr id="72" name="iṡ1ïdé">
              <a:extLst>
                <a:ext uri="{FF2B5EF4-FFF2-40B4-BE49-F238E27FC236}">
                  <a16:creationId xmlns="" xmlns:a16="http://schemas.microsoft.com/office/drawing/2014/main" id="{3FC487D0-A815-4107-8A36-7C156E98B5FA}"/>
                </a:ext>
              </a:extLst>
            </p:cNvPr>
            <p:cNvSpPr/>
            <p:nvPr/>
          </p:nvSpPr>
          <p:spPr bwMode="lt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8" name="road_358611"/>
            <p:cNvSpPr>
              <a:spLocks noChangeAspect="1"/>
            </p:cNvSpPr>
            <p:nvPr/>
          </p:nvSpPr>
          <p:spPr bwMode="lt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71" name="五边形 70"/>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73" name="燕尾形 72"/>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79" name="燕尾形 78"/>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80" name="燕尾形 79"/>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81" name="圆角矩形 75"/>
          <p:cNvSpPr/>
          <p:nvPr/>
        </p:nvSpPr>
        <p:spPr>
          <a:xfrm>
            <a:off x="2737714" y="2580548"/>
            <a:ext cx="4461492" cy="47676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400" b="1" dirty="0" smtClean="0">
                <a:solidFill>
                  <a:prstClr val="white"/>
                </a:solidFill>
                <a:latin typeface="Huawei Sans" panose="020C0503030203020204" pitchFamily="34" charset="0"/>
              </a:rPr>
              <a:t>Active Scanning by Sending a Probe Request Frame Containing an SSID</a:t>
            </a:r>
            <a:endParaRPr lang="en-US" sz="1400" b="1" dirty="0">
              <a:solidFill>
                <a:prstClr val="white"/>
              </a:solidFill>
              <a:latin typeface="Huawei Sans" panose="020C0503030203020204" pitchFamily="34" charset="0"/>
            </a:endParaRPr>
          </a:p>
        </p:txBody>
      </p:sp>
      <p:sp>
        <p:nvSpPr>
          <p:cNvPr id="82" name="圆角矩形 75"/>
          <p:cNvSpPr/>
          <p:nvPr/>
        </p:nvSpPr>
        <p:spPr>
          <a:xfrm>
            <a:off x="2736301" y="3100237"/>
            <a:ext cx="4461492" cy="328151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grpSp>
        <p:nvGrpSpPr>
          <p:cNvPr id="83" name="组合 82"/>
          <p:cNvGrpSpPr/>
          <p:nvPr/>
        </p:nvGrpSpPr>
        <p:grpSpPr>
          <a:xfrm>
            <a:off x="3169503" y="3359123"/>
            <a:ext cx="3898180" cy="1411812"/>
            <a:chOff x="2791880" y="3042824"/>
            <a:chExt cx="3898180" cy="1411812"/>
          </a:xfrm>
        </p:grpSpPr>
        <p:sp>
          <p:nvSpPr>
            <p:cNvPr id="84" name="Text Box 9"/>
            <p:cNvSpPr txBox="1">
              <a:spLocks noChangeArrowheads="1"/>
            </p:cNvSpPr>
            <p:nvPr/>
          </p:nvSpPr>
          <p:spPr bwMode="auto">
            <a:xfrm>
              <a:off x="5281693" y="3931416"/>
              <a:ext cx="1408367" cy="523220"/>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p>
            <a:p>
              <a:pPr algn="ctr"/>
              <a:r>
                <a:rPr lang="en-US" sz="1400" dirty="0" smtClean="0">
                  <a:latin typeface="Huawei Sans" panose="020C0503030203020204" pitchFamily="34" charset="0"/>
                </a:rPr>
                <a:t>(SSID: </a:t>
              </a:r>
              <a:r>
                <a:rPr lang="en-US" sz="1400" dirty="0" err="1" smtClean="0">
                  <a:latin typeface="Huawei Sans" panose="020C0503030203020204" pitchFamily="34" charset="0"/>
                </a:rPr>
                <a:t>huawei</a:t>
              </a:r>
              <a:r>
                <a:rPr lang="en-US" sz="1400" dirty="0" smtClean="0">
                  <a:latin typeface="Huawei Sans" panose="020C0503030203020204" pitchFamily="34" charset="0"/>
                </a:rPr>
                <a:t>)</a:t>
              </a:r>
              <a:endParaRPr lang="en-US" altLang="zh-CN" sz="1400" dirty="0">
                <a:solidFill>
                  <a:schemeClr val="tx1"/>
                </a:solidFill>
                <a:latin typeface="Huawei Sans" panose="020C0503030203020204" pitchFamily="34" charset="0"/>
              </a:endParaRPr>
            </a:p>
          </p:txBody>
        </p:sp>
        <p:sp>
          <p:nvSpPr>
            <p:cNvPr id="85" name="Text Box 9"/>
            <p:cNvSpPr txBox="1">
              <a:spLocks noChangeArrowheads="1"/>
            </p:cNvSpPr>
            <p:nvPr/>
          </p:nvSpPr>
          <p:spPr bwMode="auto">
            <a:xfrm>
              <a:off x="2811681" y="3931416"/>
              <a:ext cx="584291"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grpSp>
          <p:nvGrpSpPr>
            <p:cNvPr id="86" name="组合 85"/>
            <p:cNvGrpSpPr/>
            <p:nvPr/>
          </p:nvGrpSpPr>
          <p:grpSpPr>
            <a:xfrm>
              <a:off x="3340559" y="3042824"/>
              <a:ext cx="2292817" cy="870123"/>
              <a:chOff x="8210268" y="4136777"/>
              <a:chExt cx="2292817" cy="870123"/>
            </a:xfrm>
          </p:grpSpPr>
          <p:sp>
            <p:nvSpPr>
              <p:cNvPr id="89" name="Text Box 9"/>
              <p:cNvSpPr txBox="1">
                <a:spLocks noChangeArrowheads="1"/>
              </p:cNvSpPr>
              <p:nvPr/>
            </p:nvSpPr>
            <p:spPr bwMode="auto">
              <a:xfrm>
                <a:off x="8210268" y="4699123"/>
                <a:ext cx="2292817"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Probe Response</a:t>
                </a:r>
                <a:endParaRPr lang="en-US" altLang="zh-CN" sz="1400" dirty="0">
                  <a:latin typeface="Huawei Sans" panose="020C0503030203020204" pitchFamily="34" charset="0"/>
                </a:endParaRPr>
              </a:p>
            </p:txBody>
          </p:sp>
          <p:cxnSp>
            <p:nvCxnSpPr>
              <p:cNvPr id="90" name="直接连接符 89"/>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flipH="1">
                <a:off x="9356676" y="4071317"/>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 Box 9"/>
              <p:cNvSpPr txBox="1">
                <a:spLocks noChangeArrowheads="1"/>
              </p:cNvSpPr>
              <p:nvPr/>
            </p:nvSpPr>
            <p:spPr bwMode="auto">
              <a:xfrm>
                <a:off x="8400184" y="4136777"/>
                <a:ext cx="1866424"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Probe Request</a:t>
                </a:r>
              </a:p>
              <a:p>
                <a:pPr algn="ctr"/>
                <a:r>
                  <a:rPr lang="en-US" sz="1400" dirty="0" smtClean="0">
                    <a:latin typeface="Huawei Sans" panose="020C0503030203020204" pitchFamily="34" charset="0"/>
                  </a:rPr>
                  <a:t>(SSID: </a:t>
                </a:r>
                <a:r>
                  <a:rPr lang="en-US" sz="1400" dirty="0" err="1" smtClean="0">
                    <a:latin typeface="Huawei Sans" panose="020C0503030203020204" pitchFamily="34" charset="0"/>
                  </a:rPr>
                  <a:t>huawei</a:t>
                </a:r>
                <a:r>
                  <a:rPr lang="en-US" sz="1400" dirty="0" smtClean="0">
                    <a:latin typeface="Huawei Sans" panose="020C0503030203020204" pitchFamily="34" charset="0"/>
                  </a:rPr>
                  <a:t>)</a:t>
                </a:r>
                <a:endParaRPr lang="en-US" altLang="zh-CN" sz="1400" dirty="0">
                  <a:latin typeface="Huawei Sans" panose="020C0503030203020204" pitchFamily="34" charset="0"/>
                </a:endParaRPr>
              </a:p>
            </p:txBody>
          </p:sp>
        </p:grpSp>
        <p:pic>
          <p:nvPicPr>
            <p:cNvPr id="87" name="图片 86" descr="笔记本电脑.png"/>
            <p:cNvPicPr>
              <a:picLocks noChangeAspect="1"/>
            </p:cNvPicPr>
            <p:nvPr/>
          </p:nvPicPr>
          <p:blipFill>
            <a:blip r:embed="rId3" cstate="print"/>
            <a:stretch>
              <a:fillRect/>
            </a:stretch>
          </p:blipFill>
          <p:spPr>
            <a:xfrm>
              <a:off x="2791880" y="3502926"/>
              <a:ext cx="648000" cy="406247"/>
            </a:xfrm>
            <a:prstGeom prst="rect">
              <a:avLst/>
            </a:prstGeom>
          </p:spPr>
        </p:pic>
        <p:pic>
          <p:nvPicPr>
            <p:cNvPr id="88" name="图片 8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691600" y="3506243"/>
              <a:ext cx="540000" cy="442800"/>
            </a:xfrm>
            <a:prstGeom prst="rect">
              <a:avLst/>
            </a:prstGeom>
          </p:spPr>
        </p:pic>
      </p:grpSp>
      <p:sp>
        <p:nvSpPr>
          <p:cNvPr id="93" name="圆角矩形 75"/>
          <p:cNvSpPr/>
          <p:nvPr/>
        </p:nvSpPr>
        <p:spPr>
          <a:xfrm>
            <a:off x="7294574" y="2580548"/>
            <a:ext cx="4461492" cy="47676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400" b="1" dirty="0" smtClean="0">
                <a:solidFill>
                  <a:prstClr val="white"/>
                </a:solidFill>
                <a:latin typeface="Huawei Sans" panose="020C0503030203020204" pitchFamily="34" charset="0"/>
              </a:rPr>
              <a:t>Active Scanning by Sending a Probe Request Frame Containing No SSID</a:t>
            </a:r>
            <a:endParaRPr lang="en-US" sz="1400" b="1" dirty="0">
              <a:solidFill>
                <a:prstClr val="white"/>
              </a:solidFill>
              <a:latin typeface="Huawei Sans" panose="020C0503030203020204" pitchFamily="34" charset="0"/>
            </a:endParaRPr>
          </a:p>
        </p:txBody>
      </p:sp>
      <p:sp>
        <p:nvSpPr>
          <p:cNvPr id="94" name="圆角矩形 75"/>
          <p:cNvSpPr/>
          <p:nvPr/>
        </p:nvSpPr>
        <p:spPr>
          <a:xfrm>
            <a:off x="7293161" y="3100236"/>
            <a:ext cx="4461492" cy="328151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95" name="圆角矩形 75"/>
          <p:cNvSpPr/>
          <p:nvPr/>
        </p:nvSpPr>
        <p:spPr>
          <a:xfrm>
            <a:off x="7325067" y="4993648"/>
            <a:ext cx="4429586" cy="1361598"/>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nSpc>
                <a:spcPct val="130000"/>
              </a:lnSpc>
              <a:spcAft>
                <a:spcPts val="300"/>
              </a:spcAft>
              <a:buFont typeface="Arial" panose="020B0604020202020204" pitchFamily="34" charset="0"/>
              <a:buChar char="•"/>
            </a:pPr>
            <a:r>
              <a:rPr lang="en-US" sz="1400" dirty="0" smtClean="0">
                <a:solidFill>
                  <a:prstClr val="black"/>
                </a:solidFill>
                <a:latin typeface="Huawei Sans" panose="020C0503030203020204" pitchFamily="34" charset="0"/>
              </a:rPr>
              <a:t>The STA periodically broadcasts a Probe Request frame that does not contain an SSID on the supported channels. The APs return Probe Response frames to notify the STA of the wireless services they can provide.</a:t>
            </a:r>
            <a:endParaRPr lang="en-US" sz="1400" dirty="0">
              <a:solidFill>
                <a:prstClr val="black"/>
              </a:solidFill>
              <a:latin typeface="Huawei Sans" panose="020C0503030203020204" pitchFamily="34" charset="0"/>
            </a:endParaRPr>
          </a:p>
        </p:txBody>
      </p:sp>
      <p:grpSp>
        <p:nvGrpSpPr>
          <p:cNvPr id="96" name="组合 95"/>
          <p:cNvGrpSpPr/>
          <p:nvPr/>
        </p:nvGrpSpPr>
        <p:grpSpPr>
          <a:xfrm>
            <a:off x="7555722" y="3229933"/>
            <a:ext cx="3915483" cy="1797634"/>
            <a:chOff x="7516167" y="2964893"/>
            <a:chExt cx="3915483" cy="1797634"/>
          </a:xfrm>
        </p:grpSpPr>
        <p:sp>
          <p:nvSpPr>
            <p:cNvPr id="97" name="Text Box 9"/>
            <p:cNvSpPr txBox="1">
              <a:spLocks noChangeArrowheads="1"/>
            </p:cNvSpPr>
            <p:nvPr/>
          </p:nvSpPr>
          <p:spPr bwMode="auto">
            <a:xfrm>
              <a:off x="10891650" y="3094083"/>
              <a:ext cx="540000"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AP1</a:t>
              </a:r>
              <a:endParaRPr lang="en-US" sz="1400" b="1" dirty="0">
                <a:solidFill>
                  <a:schemeClr val="tx1"/>
                </a:solidFill>
                <a:latin typeface="Huawei Sans" panose="020C0503030203020204" pitchFamily="34" charset="0"/>
              </a:endParaRPr>
            </a:p>
          </p:txBody>
        </p:sp>
        <p:sp>
          <p:nvSpPr>
            <p:cNvPr id="98" name="Text Box 9"/>
            <p:cNvSpPr txBox="1">
              <a:spLocks noChangeArrowheads="1"/>
            </p:cNvSpPr>
            <p:nvPr/>
          </p:nvSpPr>
          <p:spPr bwMode="auto">
            <a:xfrm>
              <a:off x="7535968" y="4058027"/>
              <a:ext cx="584291"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grpSp>
          <p:nvGrpSpPr>
            <p:cNvPr id="99" name="组合 98"/>
            <p:cNvGrpSpPr/>
            <p:nvPr/>
          </p:nvGrpSpPr>
          <p:grpSpPr>
            <a:xfrm>
              <a:off x="7787198" y="2964893"/>
              <a:ext cx="2584573" cy="1797634"/>
              <a:chOff x="7932620" y="3932235"/>
              <a:chExt cx="2584573" cy="1797634"/>
            </a:xfrm>
          </p:grpSpPr>
          <p:sp>
            <p:nvSpPr>
              <p:cNvPr id="105" name="Text Box 9"/>
              <p:cNvSpPr txBox="1">
                <a:spLocks noChangeArrowheads="1"/>
              </p:cNvSpPr>
              <p:nvPr/>
            </p:nvSpPr>
            <p:spPr bwMode="auto">
              <a:xfrm rot="20758354">
                <a:off x="8224376" y="4401501"/>
                <a:ext cx="2292817"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Probe Response</a:t>
                </a:r>
                <a:endParaRPr lang="en-US" altLang="zh-CN" sz="1400" dirty="0">
                  <a:latin typeface="Huawei Sans" panose="020C0503030203020204" pitchFamily="34" charset="0"/>
                </a:endParaRPr>
              </a:p>
            </p:txBody>
          </p:sp>
          <p:cxnSp>
            <p:nvCxnSpPr>
              <p:cNvPr id="106" name="直接连接符 105"/>
              <p:cNvCxnSpPr/>
              <p:nvPr/>
            </p:nvCxnSpPr>
            <p:spPr>
              <a:xfrm flipH="1">
                <a:off x="8424869" y="4136777"/>
                <a:ext cx="1863616" cy="512391"/>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8430054" y="5054413"/>
                <a:ext cx="1956921" cy="41384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 Box 9"/>
              <p:cNvSpPr txBox="1">
                <a:spLocks noChangeArrowheads="1"/>
              </p:cNvSpPr>
              <p:nvPr/>
            </p:nvSpPr>
            <p:spPr bwMode="auto">
              <a:xfrm rot="20625501">
                <a:off x="7932621" y="3932235"/>
                <a:ext cx="2522031"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Probe Request</a:t>
                </a:r>
              </a:p>
              <a:p>
                <a:pPr algn="ctr"/>
                <a:r>
                  <a:rPr lang="en-US" sz="1400" dirty="0" smtClean="0">
                    <a:latin typeface="Huawei Sans" panose="020C0503030203020204" pitchFamily="34" charset="0"/>
                  </a:rPr>
                  <a:t>(SSID: Null)</a:t>
                </a:r>
                <a:endParaRPr lang="en-US" altLang="zh-CN" sz="1400" dirty="0">
                  <a:latin typeface="Huawei Sans" panose="020C0503030203020204" pitchFamily="34" charset="0"/>
                </a:endParaRPr>
              </a:p>
            </p:txBody>
          </p:sp>
          <p:cxnSp>
            <p:nvCxnSpPr>
              <p:cNvPr id="109" name="直接连接符 108"/>
              <p:cNvCxnSpPr/>
              <p:nvPr/>
            </p:nvCxnSpPr>
            <p:spPr>
              <a:xfrm flipH="1">
                <a:off x="8535005" y="4431324"/>
                <a:ext cx="1863616" cy="51239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 Box 9"/>
              <p:cNvSpPr txBox="1">
                <a:spLocks noChangeArrowheads="1"/>
              </p:cNvSpPr>
              <p:nvPr/>
            </p:nvSpPr>
            <p:spPr bwMode="auto">
              <a:xfrm rot="732524">
                <a:off x="7932620" y="5206649"/>
                <a:ext cx="2522031" cy="523220"/>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Probe Request</a:t>
                </a:r>
              </a:p>
              <a:p>
                <a:pPr algn="ctr"/>
                <a:r>
                  <a:rPr lang="en-US" sz="1400" dirty="0" smtClean="0">
                    <a:latin typeface="Huawei Sans" panose="020C0503030203020204" pitchFamily="34" charset="0"/>
                  </a:rPr>
                  <a:t>(SSID: Null)</a:t>
                </a:r>
                <a:endParaRPr lang="en-US" altLang="zh-CN" sz="1400" dirty="0">
                  <a:latin typeface="Huawei Sans" panose="020C0503030203020204" pitchFamily="34" charset="0"/>
                </a:endParaRPr>
              </a:p>
            </p:txBody>
          </p:sp>
        </p:grpSp>
        <p:pic>
          <p:nvPicPr>
            <p:cNvPr id="100" name="图片 99" descr="笔记本电脑.png"/>
            <p:cNvPicPr>
              <a:picLocks noChangeAspect="1"/>
            </p:cNvPicPr>
            <p:nvPr/>
          </p:nvPicPr>
          <p:blipFill>
            <a:blip r:embed="rId3" cstate="print"/>
            <a:stretch>
              <a:fillRect/>
            </a:stretch>
          </p:blipFill>
          <p:spPr>
            <a:xfrm>
              <a:off x="7516167" y="3629537"/>
              <a:ext cx="648000" cy="406247"/>
            </a:xfrm>
            <a:prstGeom prst="rect">
              <a:avLst/>
            </a:prstGeom>
          </p:spPr>
        </p:pic>
        <p:pic>
          <p:nvPicPr>
            <p:cNvPr id="101" name="图片 10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382568" y="3026572"/>
              <a:ext cx="540000" cy="442800"/>
            </a:xfrm>
            <a:prstGeom prst="rect">
              <a:avLst/>
            </a:prstGeom>
          </p:spPr>
        </p:pic>
        <p:pic>
          <p:nvPicPr>
            <p:cNvPr id="102" name="图片 10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382568" y="4235986"/>
              <a:ext cx="540000" cy="442800"/>
            </a:xfrm>
            <a:prstGeom prst="rect">
              <a:avLst/>
            </a:prstGeom>
          </p:spPr>
        </p:pic>
        <p:sp>
          <p:nvSpPr>
            <p:cNvPr id="103" name="Text Box 9"/>
            <p:cNvSpPr txBox="1">
              <a:spLocks noChangeArrowheads="1"/>
            </p:cNvSpPr>
            <p:nvPr/>
          </p:nvSpPr>
          <p:spPr bwMode="auto">
            <a:xfrm>
              <a:off x="10891650" y="4299398"/>
              <a:ext cx="540000" cy="307777"/>
            </a:xfrm>
            <a:prstGeom prst="rect">
              <a:avLst/>
            </a:prstGeom>
            <a:noFill/>
            <a:ln w="9525">
              <a:noFill/>
              <a:miter lim="800000"/>
              <a:headEnd/>
              <a:tailEnd/>
            </a:ln>
          </p:spPr>
          <p:txBody>
            <a:bodyPr wrap="square">
              <a:spAutoFit/>
            </a:bodyPr>
            <a:lstStyle/>
            <a:p>
              <a:pPr algn="ctr"/>
              <a:r>
                <a:rPr lang="en-US" sz="1400" b="1" dirty="0" err="1" smtClean="0">
                  <a:solidFill>
                    <a:schemeClr val="tx1"/>
                  </a:solidFill>
                  <a:latin typeface="Huawei Sans" panose="020C0503030203020204" pitchFamily="34" charset="0"/>
                </a:rPr>
                <a:t>APn</a:t>
              </a:r>
              <a:endParaRPr lang="en-US" altLang="zh-CN" sz="1400" b="1" dirty="0">
                <a:solidFill>
                  <a:schemeClr val="tx1"/>
                </a:solidFill>
                <a:latin typeface="Huawei Sans" panose="020C0503030203020204" pitchFamily="34" charset="0"/>
              </a:endParaRPr>
            </a:p>
          </p:txBody>
        </p:sp>
        <p:sp>
          <p:nvSpPr>
            <p:cNvPr id="104" name="Text Box 9"/>
            <p:cNvSpPr txBox="1">
              <a:spLocks noChangeArrowheads="1"/>
            </p:cNvSpPr>
            <p:nvPr/>
          </p:nvSpPr>
          <p:spPr bwMode="auto">
            <a:xfrm>
              <a:off x="10367203" y="3413831"/>
              <a:ext cx="540000" cy="830997"/>
            </a:xfrm>
            <a:prstGeom prst="rect">
              <a:avLst/>
            </a:prstGeom>
            <a:noFill/>
            <a:ln w="9525">
              <a:noFill/>
              <a:miter lim="800000"/>
              <a:headEnd/>
              <a:tailEnd/>
            </a:ln>
          </p:spPr>
          <p:txBody>
            <a:bodyPr wrap="square">
              <a:spAutoFit/>
            </a:bodyPr>
            <a:lstStyle/>
            <a:p>
              <a:pPr algn="ctr"/>
              <a:r>
                <a:rPr lang="en-US" sz="1600" b="1" dirty="0" smtClean="0">
                  <a:solidFill>
                    <a:schemeClr val="tx1"/>
                  </a:solidFill>
                  <a:latin typeface="Huawei Sans" panose="020C0503030203020204" pitchFamily="34" charset="0"/>
                </a:rPr>
                <a:t>.</a:t>
              </a:r>
            </a:p>
            <a:p>
              <a:pPr algn="ctr"/>
              <a:r>
                <a:rPr lang="en-US" sz="1600" b="1" dirty="0" smtClean="0">
                  <a:latin typeface="Huawei Sans" panose="020C0503030203020204" pitchFamily="34" charset="0"/>
                </a:rPr>
                <a:t>.</a:t>
              </a:r>
            </a:p>
            <a:p>
              <a:pPr algn="ctr"/>
              <a:r>
                <a:rPr lang="en-US" sz="1600" b="1" dirty="0" smtClean="0">
                  <a:solidFill>
                    <a:schemeClr val="tx1"/>
                  </a:solidFill>
                  <a:latin typeface="Huawei Sans" panose="020C0503030203020204" pitchFamily="34" charset="0"/>
                </a:rPr>
                <a:t>.</a:t>
              </a:r>
              <a:endParaRPr lang="en-US" sz="1600" b="1" dirty="0">
                <a:solidFill>
                  <a:schemeClr val="tx1"/>
                </a:solidFill>
                <a:latin typeface="Huawei Sans" panose="020C0503030203020204" pitchFamily="34" charset="0"/>
              </a:endParaRPr>
            </a:p>
          </p:txBody>
        </p:sp>
      </p:grpSp>
      <p:sp>
        <p:nvSpPr>
          <p:cNvPr id="111" name="圆角矩形 75"/>
          <p:cNvSpPr/>
          <p:nvPr/>
        </p:nvSpPr>
        <p:spPr>
          <a:xfrm>
            <a:off x="2736301" y="5020152"/>
            <a:ext cx="4462905" cy="1361599"/>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nSpc>
                <a:spcPct val="130000"/>
              </a:lnSpc>
              <a:spcAft>
                <a:spcPts val="300"/>
              </a:spcAft>
              <a:buFont typeface="Arial" panose="020B0604020202020204" pitchFamily="34" charset="0"/>
              <a:buChar char="•"/>
            </a:pPr>
            <a:r>
              <a:rPr lang="en-US" sz="1400" dirty="0" smtClean="0">
                <a:solidFill>
                  <a:prstClr val="black"/>
                </a:solidFill>
                <a:latin typeface="Huawei Sans" panose="020C0503030203020204" pitchFamily="34" charset="0"/>
              </a:rPr>
              <a:t>The STA sends a Probe Request containing an SSID on each channel to search for the AP with the same SSID. Only the AP with the same SSID will respond to the STA.</a:t>
            </a:r>
            <a:endParaRPr lang="en-US" sz="14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17888794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2782888" y="1242453"/>
            <a:ext cx="8975164" cy="2218040"/>
          </a:xfrm>
        </p:spPr>
        <p:txBody>
          <a:bodyPr/>
          <a:lstStyle/>
          <a:p>
            <a:r>
              <a:rPr lang="en-US" sz="1800" dirty="0" smtClean="0"/>
              <a:t>As WLAN technologies use radio signals to transmit service data, service data can be </a:t>
            </a:r>
            <a:r>
              <a:rPr lang="en-US" altLang="zh-CN" sz="1800" dirty="0" smtClean="0"/>
              <a:t>easily </a:t>
            </a:r>
            <a:r>
              <a:rPr lang="en-US" sz="1800" dirty="0" smtClean="0"/>
              <a:t>intercepted or tampered with by attackers when being transmitted on open wireless channels. Ensuring WLAN security is crucial to building safe and effective wireless networks.</a:t>
            </a:r>
            <a:endParaRPr lang="en-US" altLang="zh-CN" sz="1800" dirty="0" smtClean="0"/>
          </a:p>
          <a:p>
            <a:r>
              <a:rPr lang="en-US" sz="1800" dirty="0" smtClean="0"/>
              <a:t>Common </a:t>
            </a:r>
            <a:r>
              <a:rPr lang="en-US" altLang="zh-CN" sz="1800" dirty="0" smtClean="0"/>
              <a:t>s</a:t>
            </a:r>
            <a:r>
              <a:rPr lang="en-US" sz="1800" dirty="0" smtClean="0"/>
              <a:t>ecurity policy</a:t>
            </a:r>
            <a:r>
              <a:rPr lang="en-US" sz="1800" dirty="0"/>
              <a:t>:</a:t>
            </a:r>
          </a:p>
        </p:txBody>
      </p:sp>
      <p:sp>
        <p:nvSpPr>
          <p:cNvPr id="3" name="标题 2"/>
          <p:cNvSpPr>
            <a:spLocks noGrp="1"/>
          </p:cNvSpPr>
          <p:nvPr>
            <p:ph type="title"/>
          </p:nvPr>
        </p:nvSpPr>
        <p:spPr/>
        <p:txBody>
          <a:bodyPr/>
          <a:lstStyle/>
          <a:p>
            <a:r>
              <a:rPr lang="en-US" smtClean="0"/>
              <a:t>WLAN Security Protocols</a:t>
            </a:r>
            <a:endParaRPr lang="en-US" dirty="0"/>
          </a:p>
        </p:txBody>
      </p:sp>
      <p:sp>
        <p:nvSpPr>
          <p:cNvPr id="51" name="五边形 50"/>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3" name="燕尾形 52"/>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4" name="燕尾形 53"/>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55" name="燕尾形 54"/>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graphicFrame>
        <p:nvGraphicFramePr>
          <p:cNvPr id="60" name="表格 59"/>
          <p:cNvGraphicFramePr>
            <a:graphicFrameLocks noGrp="1"/>
          </p:cNvGraphicFramePr>
          <p:nvPr>
            <p:extLst>
              <p:ext uri="{D42A27DB-BD31-4B8C-83A1-F6EECF244321}">
                <p14:modId xmlns:p14="http://schemas.microsoft.com/office/powerpoint/2010/main" val="421196400"/>
              </p:ext>
            </p:extLst>
          </p:nvPr>
        </p:nvGraphicFramePr>
        <p:xfrm>
          <a:off x="2782888" y="3486886"/>
          <a:ext cx="9001302" cy="2759280"/>
        </p:xfrm>
        <a:graphic>
          <a:graphicData uri="http://schemas.openxmlformats.org/drawingml/2006/table">
            <a:tbl>
              <a:tblPr>
                <a:tableStyleId>{2D5ABB26-0587-4C30-8999-92F81FD0307C}</a:tableStyleId>
              </a:tblPr>
              <a:tblGrid>
                <a:gridCol w="1654763">
                  <a:extLst>
                    <a:ext uri="{9D8B030D-6E8A-4147-A177-3AD203B41FA5}">
                      <a16:colId xmlns="" xmlns:a16="http://schemas.microsoft.com/office/drawing/2014/main" val="20000"/>
                    </a:ext>
                  </a:extLst>
                </a:gridCol>
                <a:gridCol w="1654763">
                  <a:extLst>
                    <a:ext uri="{9D8B030D-6E8A-4147-A177-3AD203B41FA5}">
                      <a16:colId xmlns="" xmlns:a16="http://schemas.microsoft.com/office/drawing/2014/main" val="20001"/>
                    </a:ext>
                  </a:extLst>
                </a:gridCol>
                <a:gridCol w="1491075">
                  <a:extLst>
                    <a:ext uri="{9D8B030D-6E8A-4147-A177-3AD203B41FA5}">
                      <a16:colId xmlns="" xmlns:a16="http://schemas.microsoft.com/office/drawing/2014/main" val="20002"/>
                    </a:ext>
                  </a:extLst>
                </a:gridCol>
                <a:gridCol w="1818451">
                  <a:extLst>
                    <a:ext uri="{9D8B030D-6E8A-4147-A177-3AD203B41FA5}">
                      <a16:colId xmlns="" xmlns:a16="http://schemas.microsoft.com/office/drawing/2014/main" val="20003"/>
                    </a:ext>
                  </a:extLst>
                </a:gridCol>
                <a:gridCol w="2382250">
                  <a:extLst>
                    <a:ext uri="{9D8B030D-6E8A-4147-A177-3AD203B41FA5}">
                      <a16:colId xmlns="" xmlns:a16="http://schemas.microsoft.com/office/drawing/2014/main" val="20004"/>
                    </a:ext>
                  </a:extLst>
                </a:gridCol>
              </a:tblGrid>
              <a:tr h="466652">
                <a:tc>
                  <a:txBody>
                    <a:bodyPr/>
                    <a:lstStyle/>
                    <a:p>
                      <a:pPr algn="l">
                        <a:spcAft>
                          <a:spcPts val="0"/>
                        </a:spcAft>
                      </a:pPr>
                      <a:r>
                        <a:rPr lang="en-US" sz="1400" b="1" dirty="0" smtClean="0">
                          <a:solidFill>
                            <a:schemeClr val="bg1"/>
                          </a:solidFill>
                          <a:latin typeface="Huawei Sans" panose="020C0503030203020204" pitchFamily="34" charset="0"/>
                        </a:rPr>
                        <a:t>Security Policy</a:t>
                      </a:r>
                      <a:endParaRPr lang="en-US" altLang="zh-CN" sz="180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spcAft>
                          <a:spcPts val="0"/>
                        </a:spcAft>
                      </a:pPr>
                      <a:r>
                        <a:rPr lang="en-US" sz="1400" b="1" dirty="0" smtClean="0">
                          <a:solidFill>
                            <a:schemeClr val="bg1"/>
                          </a:solidFill>
                          <a:latin typeface="Huawei Sans" panose="020C0503030203020204" pitchFamily="34" charset="0"/>
                        </a:rPr>
                        <a:t>Link Authentication</a:t>
                      </a:r>
                      <a:endParaRPr lang="en-US" altLang="zh-CN" sz="180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spcAft>
                          <a:spcPts val="0"/>
                        </a:spcAft>
                      </a:pPr>
                      <a:r>
                        <a:rPr lang="en-US" sz="1400" b="1" dirty="0" smtClean="0">
                          <a:solidFill>
                            <a:schemeClr val="bg1"/>
                          </a:solidFill>
                          <a:latin typeface="Huawei Sans" panose="020C0503030203020204" pitchFamily="34" charset="0"/>
                        </a:rPr>
                        <a:t>Access Authentication</a:t>
                      </a:r>
                      <a:endParaRPr lang="en-US" altLang="zh-CN" sz="180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spcAft>
                          <a:spcPts val="0"/>
                        </a:spcAft>
                      </a:pPr>
                      <a:r>
                        <a:rPr lang="en-US" sz="1400" b="1" dirty="0" smtClean="0">
                          <a:solidFill>
                            <a:schemeClr val="bg1"/>
                          </a:solidFill>
                          <a:latin typeface="Huawei Sans" panose="020C0503030203020204" pitchFamily="34" charset="0"/>
                        </a:rPr>
                        <a:t>Data Encryption</a:t>
                      </a:r>
                      <a:endParaRPr lang="en-US" altLang="zh-CN" sz="180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spcAft>
                          <a:spcPts val="0"/>
                        </a:spcAft>
                      </a:pPr>
                      <a:r>
                        <a:rPr lang="en-US" sz="1400" b="1" dirty="0" smtClean="0">
                          <a:solidFill>
                            <a:schemeClr val="bg1"/>
                          </a:solidFill>
                          <a:latin typeface="Huawei Sans" panose="020C0503030203020204" pitchFamily="34" charset="0"/>
                        </a:rPr>
                        <a:t>Description</a:t>
                      </a:r>
                      <a:endParaRPr lang="en-US" altLang="zh-CN" sz="180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468000">
                <a:tc rowSpan="2">
                  <a:txBody>
                    <a:bodyPr/>
                    <a:lstStyle/>
                    <a:p>
                      <a:pPr algn="l">
                        <a:spcAft>
                          <a:spcPts val="0"/>
                        </a:spcAft>
                      </a:pPr>
                      <a:r>
                        <a:rPr lang="en-US" sz="1400" b="1" dirty="0" smtClean="0">
                          <a:latin typeface="Huawei Sans" panose="020C0503030203020204" pitchFamily="34" charset="0"/>
                        </a:rPr>
                        <a:t>WEP</a:t>
                      </a:r>
                      <a:endParaRPr lang="en-US" sz="1800" b="1"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Open </a:t>
                      </a:r>
                      <a:r>
                        <a:rPr lang="en-US" altLang="zh-CN" sz="1200" dirty="0" smtClean="0">
                          <a:latin typeface="Huawei Sans" panose="020C0503030203020204" pitchFamily="34" charset="0"/>
                        </a:rPr>
                        <a:t>system</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N/A</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No encryption or WEP</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Insecure policy</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1"/>
                  </a:ext>
                </a:extLst>
              </a:tr>
              <a:tr h="468000">
                <a:tc vMerge="1">
                  <a:txBody>
                    <a:bodyPr/>
                    <a:lstStyle/>
                    <a:p>
                      <a:endParaRPr lang="zh-CN" altLang="en-US"/>
                    </a:p>
                  </a:txBody>
                  <a:tcPr/>
                </a:tc>
                <a:tc>
                  <a:txBody>
                    <a:bodyPr/>
                    <a:lstStyle/>
                    <a:p>
                      <a:pPr algn="l">
                        <a:spcAft>
                          <a:spcPts val="0"/>
                        </a:spcAft>
                      </a:pPr>
                      <a:r>
                        <a:rPr lang="en-US" sz="1200" dirty="0" smtClean="0">
                          <a:latin typeface="Huawei Sans" panose="020C0503030203020204" pitchFamily="34" charset="0"/>
                        </a:rPr>
                        <a:t>Shared-key </a:t>
                      </a:r>
                    </a:p>
                    <a:p>
                      <a:pPr algn="l">
                        <a:spcAft>
                          <a:spcPts val="0"/>
                        </a:spcAft>
                      </a:pPr>
                      <a:r>
                        <a:rPr lang="en-US" sz="1200" dirty="0" smtClean="0">
                          <a:latin typeface="Huawei Sans" panose="020C0503030203020204" pitchFamily="34" charset="0"/>
                        </a:rPr>
                        <a:t>Authentication</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N/A</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WEP </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Insecure policy</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2"/>
                  </a:ext>
                </a:extLst>
              </a:tr>
              <a:tr h="468000">
                <a:tc>
                  <a:txBody>
                    <a:bodyPr/>
                    <a:lstStyle/>
                    <a:p>
                      <a:pPr algn="l">
                        <a:spcAft>
                          <a:spcPts val="0"/>
                        </a:spcAft>
                      </a:pPr>
                      <a:r>
                        <a:rPr lang="en-US" sz="1400" b="1" dirty="0" smtClean="0">
                          <a:latin typeface="Huawei Sans" panose="020C0503030203020204" pitchFamily="34" charset="0"/>
                        </a:rPr>
                        <a:t>WPA/WPA2-802.1X</a:t>
                      </a:r>
                      <a:endParaRPr lang="en-US" sz="1800" b="1"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Open </a:t>
                      </a:r>
                      <a:r>
                        <a:rPr lang="en-US" altLang="zh-CN" sz="1200" dirty="0" smtClean="0">
                          <a:latin typeface="Huawei Sans" panose="020C0503030203020204" pitchFamily="34" charset="0"/>
                        </a:rPr>
                        <a:t>system</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802.1X (EAP)</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TKIP or CCMP</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A more secure policy, applicable to large enterprises</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3"/>
                  </a:ext>
                </a:extLst>
              </a:tr>
              <a:tr h="468000">
                <a:tc>
                  <a:txBody>
                    <a:bodyPr/>
                    <a:lstStyle/>
                    <a:p>
                      <a:pPr algn="l">
                        <a:spcAft>
                          <a:spcPts val="0"/>
                        </a:spcAft>
                      </a:pPr>
                      <a:r>
                        <a:rPr lang="en-US" sz="1400" b="1" dirty="0" smtClean="0">
                          <a:latin typeface="Huawei Sans" panose="020C0503030203020204" pitchFamily="34" charset="0"/>
                        </a:rPr>
                        <a:t>WPA/WPA2-PSK</a:t>
                      </a:r>
                      <a:endParaRPr lang="en-US" sz="1800" b="1"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Open</a:t>
                      </a:r>
                      <a:r>
                        <a:rPr lang="en-US" sz="1200" baseline="0" dirty="0" smtClean="0">
                          <a:latin typeface="Huawei Sans" panose="020C0503030203020204" pitchFamily="34" charset="0"/>
                        </a:rPr>
                        <a:t> system</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PSK</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TKIP or CCMP</a:t>
                      </a:r>
                      <a:endParaRPr lang="en-US"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spcAft>
                          <a:spcPts val="0"/>
                        </a:spcAft>
                      </a:pPr>
                      <a:r>
                        <a:rPr lang="en-US" sz="1200" dirty="0" smtClean="0">
                          <a:latin typeface="Huawei Sans" panose="020C0503030203020204" pitchFamily="34" charset="0"/>
                        </a:rPr>
                        <a:t>More secure policy, applicable to small- and medium-sized enterprises or household users</a:t>
                      </a:r>
                      <a:endParaRPr lang="en-US" altLang="zh-CN" sz="1600" dirty="0">
                        <a:effectLst/>
                        <a:latin typeface="Huawei Sans" panose="020C0503030203020204" pitchFamily="34" charset="0"/>
                        <a:ea typeface="+mn-ea"/>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22" name="isḻïḑe">
            <a:extLst>
              <a:ext uri="{FF2B5EF4-FFF2-40B4-BE49-F238E27FC236}">
                <a16:creationId xmlns="" xmlns:a16="http://schemas.microsoft.com/office/drawing/2014/main" id="{24CBC826-002E-4B71-8291-B729E4BED0E3}"/>
              </a:ext>
            </a:extLst>
          </p:cNvPr>
          <p:cNvSpPr txBox="1"/>
          <p:nvPr/>
        </p:nvSpPr>
        <p:spPr bwMode="ltGray">
          <a:xfrm>
            <a:off x="85029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23" name="ïšļïďe">
            <a:extLst>
              <a:ext uri="{FF2B5EF4-FFF2-40B4-BE49-F238E27FC236}">
                <a16:creationId xmlns="" xmlns:a16="http://schemas.microsoft.com/office/drawing/2014/main" id="{FB41FAD4-0BA5-4580-B72E-A6BFF22F8784}"/>
              </a:ext>
            </a:extLst>
          </p:cNvPr>
          <p:cNvSpPr txBox="1"/>
          <p:nvPr/>
        </p:nvSpPr>
        <p:spPr bwMode="auto">
          <a:xfrm>
            <a:off x="85029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24" name="ïṧļíḍê">
            <a:extLst>
              <a:ext uri="{FF2B5EF4-FFF2-40B4-BE49-F238E27FC236}">
                <a16:creationId xmlns="" xmlns:a16="http://schemas.microsoft.com/office/drawing/2014/main" id="{D1BCCD92-D45A-41F7-960F-30FC35568CBF}"/>
              </a:ext>
            </a:extLst>
          </p:cNvPr>
          <p:cNvSpPr txBox="1"/>
          <p:nvPr/>
        </p:nvSpPr>
        <p:spPr bwMode="auto">
          <a:xfrm>
            <a:off x="85029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Access authentication</a:t>
            </a:r>
            <a:endParaRPr lang="en-US" altLang="zh-CN" sz="1200" dirty="0">
              <a:latin typeface="Huawei Sans" panose="020C0503030203020204" pitchFamily="34" charset="0"/>
            </a:endParaRPr>
          </a:p>
        </p:txBody>
      </p:sp>
      <p:sp>
        <p:nvSpPr>
          <p:cNvPr id="25" name="îş1iḍê">
            <a:extLst>
              <a:ext uri="{FF2B5EF4-FFF2-40B4-BE49-F238E27FC236}">
                <a16:creationId xmlns="" xmlns:a16="http://schemas.microsoft.com/office/drawing/2014/main" id="{F0B068A5-560A-4DB9-9ABC-E179FB4B53B1}"/>
              </a:ext>
            </a:extLst>
          </p:cNvPr>
          <p:cNvSpPr txBox="1"/>
          <p:nvPr/>
        </p:nvSpPr>
        <p:spPr bwMode="ltGray">
          <a:xfrm>
            <a:off x="85029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DHCP</a:t>
            </a:r>
            <a:endParaRPr lang="en-US" sz="1200" dirty="0">
              <a:solidFill>
                <a:schemeClr val="bg1">
                  <a:lumMod val="65000"/>
                </a:schemeClr>
              </a:solidFill>
              <a:latin typeface="Huawei Sans" panose="020C0503030203020204" pitchFamily="34" charset="0"/>
            </a:endParaRPr>
          </a:p>
        </p:txBody>
      </p:sp>
      <p:sp>
        <p:nvSpPr>
          <p:cNvPr id="26" name="íşḻïďe">
            <a:extLst>
              <a:ext uri="{FF2B5EF4-FFF2-40B4-BE49-F238E27FC236}">
                <a16:creationId xmlns="" xmlns:a16="http://schemas.microsoft.com/office/drawing/2014/main" id="{05246D82-A4F5-42F2-854D-C3D348D160CE}"/>
              </a:ext>
            </a:extLst>
          </p:cNvPr>
          <p:cNvSpPr txBox="1"/>
          <p:nvPr/>
        </p:nvSpPr>
        <p:spPr bwMode="ltGray">
          <a:xfrm>
            <a:off x="85029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27" name="直接连接符 26">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bwMode="blackGray">
          <a:xfrm>
            <a:off x="485526" y="4150047"/>
            <a:ext cx="360000" cy="360000"/>
            <a:chOff x="4939189" y="1253075"/>
            <a:chExt cx="532084" cy="532082"/>
          </a:xfrm>
        </p:grpSpPr>
        <p:sp>
          <p:nvSpPr>
            <p:cNvPr id="29" name="iṩ1îdè">
              <a:extLst>
                <a:ext uri="{FF2B5EF4-FFF2-40B4-BE49-F238E27FC236}">
                  <a16:creationId xmlns="" xmlns:a16="http://schemas.microsoft.com/office/drawing/2014/main" id="{7F2033B8-3D85-4EBC-B06A-35DC8DC5989D}"/>
                </a:ext>
              </a:extLst>
            </p:cNvPr>
            <p:cNvSpPr/>
            <p:nvPr/>
          </p:nvSpPr>
          <p:spPr bwMode="black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30" name="íṧľïḍè">
              <a:extLst>
                <a:ext uri="{FF2B5EF4-FFF2-40B4-BE49-F238E27FC236}">
                  <a16:creationId xmlns="" xmlns:a16="http://schemas.microsoft.com/office/drawing/2014/main" id="{67C630C0-B65A-4B15-BF86-DFDDDEBC1DAB}"/>
                </a:ext>
              </a:extLst>
            </p:cNvPr>
            <p:cNvSpPr/>
            <p:nvPr/>
          </p:nvSpPr>
          <p:spPr bwMode="black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31" name="组合 30"/>
          <p:cNvGrpSpPr/>
          <p:nvPr/>
        </p:nvGrpSpPr>
        <p:grpSpPr bwMode="ltGray">
          <a:xfrm>
            <a:off x="485526" y="4964845"/>
            <a:ext cx="360000" cy="360000"/>
            <a:chOff x="6792271" y="1253075"/>
            <a:chExt cx="532084" cy="532082"/>
          </a:xfrm>
        </p:grpSpPr>
        <p:sp>
          <p:nvSpPr>
            <p:cNvPr id="32"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33"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34" name="组合 33"/>
          <p:cNvGrpSpPr/>
          <p:nvPr/>
        </p:nvGrpSpPr>
        <p:grpSpPr bwMode="ltGray">
          <a:xfrm>
            <a:off x="485526" y="5779642"/>
            <a:ext cx="360000" cy="360000"/>
            <a:chOff x="8645353" y="1253075"/>
            <a:chExt cx="532084" cy="532082"/>
          </a:xfrm>
        </p:grpSpPr>
        <p:sp>
          <p:nvSpPr>
            <p:cNvPr id="35"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36"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37" name="组合 36"/>
          <p:cNvGrpSpPr/>
          <p:nvPr/>
        </p:nvGrpSpPr>
        <p:grpSpPr bwMode="ltGray">
          <a:xfrm>
            <a:off x="485526" y="1705653"/>
            <a:ext cx="360000" cy="360000"/>
            <a:chOff x="1233025" y="1253075"/>
            <a:chExt cx="532084" cy="532082"/>
          </a:xfrm>
        </p:grpSpPr>
        <p:sp>
          <p:nvSpPr>
            <p:cNvPr id="38"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39"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40" name="ïšļïďe">
            <a:extLst>
              <a:ext uri="{FF2B5EF4-FFF2-40B4-BE49-F238E27FC236}">
                <a16:creationId xmlns="" xmlns:a16="http://schemas.microsoft.com/office/drawing/2014/main" id="{FB41FAD4-0BA5-4580-B72E-A6BFF22F8784}"/>
              </a:ext>
            </a:extLst>
          </p:cNvPr>
          <p:cNvSpPr txBox="1"/>
          <p:nvPr/>
        </p:nvSpPr>
        <p:spPr bwMode="ltGray">
          <a:xfrm>
            <a:off x="85029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41" name="组合 40"/>
          <p:cNvGrpSpPr/>
          <p:nvPr/>
        </p:nvGrpSpPr>
        <p:grpSpPr bwMode="ltGray">
          <a:xfrm>
            <a:off x="485526" y="3335249"/>
            <a:ext cx="360000" cy="360000"/>
            <a:chOff x="3086107" y="1253075"/>
            <a:chExt cx="532084" cy="532082"/>
          </a:xfrm>
        </p:grpSpPr>
        <p:sp>
          <p:nvSpPr>
            <p:cNvPr id="42"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43"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44" name="组合 43"/>
          <p:cNvGrpSpPr/>
          <p:nvPr/>
        </p:nvGrpSpPr>
        <p:grpSpPr>
          <a:xfrm>
            <a:off x="485526" y="2520451"/>
            <a:ext cx="360000" cy="360000"/>
            <a:chOff x="485526" y="2520451"/>
            <a:chExt cx="360000" cy="360000"/>
          </a:xfrm>
        </p:grpSpPr>
        <p:sp>
          <p:nvSpPr>
            <p:cNvPr id="45" name="iṡ1ïdé">
              <a:extLst>
                <a:ext uri="{FF2B5EF4-FFF2-40B4-BE49-F238E27FC236}">
                  <a16:creationId xmlns="" xmlns:a16="http://schemas.microsoft.com/office/drawing/2014/main" id="{3FC487D0-A815-4107-8A36-7C156E98B5FA}"/>
                </a:ext>
              </a:extLst>
            </p:cNvPr>
            <p:cNvSpPr/>
            <p:nvPr/>
          </p:nvSpPr>
          <p:spPr bwMode="inv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46" name="road_358611"/>
            <p:cNvSpPr>
              <a:spLocks noChangeAspect="1"/>
            </p:cNvSpPr>
            <p:nvPr/>
          </p:nvSpPr>
          <p:spPr bwMode="auto">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Tree>
    <p:extLst>
      <p:ext uri="{BB962C8B-B14F-4D97-AF65-F5344CB8AC3E}">
        <p14:creationId xmlns:p14="http://schemas.microsoft.com/office/powerpoint/2010/main" val="4086300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66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2888" y="1242453"/>
            <a:ext cx="8975164" cy="4680000"/>
          </a:xfrm>
        </p:spPr>
        <p:txBody>
          <a:bodyPr/>
          <a:lstStyle/>
          <a:p>
            <a:r>
              <a:rPr lang="en-US" sz="1400" dirty="0" smtClean="0"/>
              <a:t>To ensure wireless link security, </a:t>
            </a:r>
            <a:r>
              <a:rPr lang="en-US" sz="1400" dirty="0" smtClean="0">
                <a:solidFill>
                  <a:srgbClr val="EC7061"/>
                </a:solidFill>
              </a:rPr>
              <a:t>an AP needs to authenticate STAs that attempt to access the AP</a:t>
            </a:r>
            <a:r>
              <a:rPr lang="en-US" sz="1400" dirty="0" smtClean="0"/>
              <a:t>.</a:t>
            </a:r>
            <a:endParaRPr lang="en-US" altLang="zh-CN" sz="1400" dirty="0" smtClean="0"/>
          </a:p>
          <a:p>
            <a:r>
              <a:rPr lang="en-US" sz="1400" dirty="0" smtClean="0"/>
              <a:t>IEEE 802.11 defines two authentication modes: open system authentication and shared key authentication.</a:t>
            </a:r>
            <a:endParaRPr lang="en-US" sz="1400" dirty="0"/>
          </a:p>
        </p:txBody>
      </p:sp>
      <p:sp>
        <p:nvSpPr>
          <p:cNvPr id="2" name="标题 1"/>
          <p:cNvSpPr>
            <a:spLocks noGrp="1"/>
          </p:cNvSpPr>
          <p:nvPr>
            <p:ph type="title"/>
          </p:nvPr>
        </p:nvSpPr>
        <p:spPr/>
        <p:txBody>
          <a:bodyPr/>
          <a:lstStyle/>
          <a:p>
            <a:r>
              <a:rPr lang="en-US" smtClean="0"/>
              <a:t>Link Authentication</a:t>
            </a:r>
            <a:endParaRPr lang="en-US" dirty="0"/>
          </a:p>
        </p:txBody>
      </p:sp>
      <p:sp>
        <p:nvSpPr>
          <p:cNvPr id="51" name="圆角矩形 75"/>
          <p:cNvSpPr/>
          <p:nvPr/>
        </p:nvSpPr>
        <p:spPr>
          <a:xfrm>
            <a:off x="2784301" y="2389178"/>
            <a:ext cx="4229177"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prstClr val="white"/>
                </a:solidFill>
                <a:latin typeface="Huawei Sans" panose="020C0503030203020204" pitchFamily="34" charset="0"/>
              </a:rPr>
              <a:t>Open System Authentication</a:t>
            </a:r>
            <a:endParaRPr lang="en-US" altLang="zh-CN" sz="1400" b="1" dirty="0">
              <a:solidFill>
                <a:prstClr val="white"/>
              </a:solidFill>
              <a:latin typeface="Huawei Sans" panose="020C0503030203020204" pitchFamily="34" charset="0"/>
              <a:ea typeface="方正兰亭黑简体" panose="02000000000000000000" pitchFamily="2" charset="-122"/>
            </a:endParaRPr>
          </a:p>
        </p:txBody>
      </p:sp>
      <p:sp>
        <p:nvSpPr>
          <p:cNvPr id="52" name="圆角矩形 75"/>
          <p:cNvSpPr/>
          <p:nvPr/>
        </p:nvSpPr>
        <p:spPr>
          <a:xfrm>
            <a:off x="2782888" y="2820682"/>
            <a:ext cx="4229177"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grpSp>
        <p:nvGrpSpPr>
          <p:cNvPr id="21" name="组合 20"/>
          <p:cNvGrpSpPr/>
          <p:nvPr/>
        </p:nvGrpSpPr>
        <p:grpSpPr>
          <a:xfrm>
            <a:off x="3073929" y="3357864"/>
            <a:ext cx="3898180" cy="953556"/>
            <a:chOff x="2791880" y="3254859"/>
            <a:chExt cx="3898180" cy="953556"/>
          </a:xfrm>
        </p:grpSpPr>
        <p:sp>
          <p:nvSpPr>
            <p:cNvPr id="141" name="Text Box 9"/>
            <p:cNvSpPr txBox="1">
              <a:spLocks noChangeArrowheads="1"/>
            </p:cNvSpPr>
            <p:nvPr/>
          </p:nvSpPr>
          <p:spPr bwMode="auto">
            <a:xfrm>
              <a:off x="5281693" y="3931416"/>
              <a:ext cx="1408367"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AP</a:t>
              </a:r>
              <a:endParaRPr lang="en-US" altLang="zh-CN" sz="1200" dirty="0">
                <a:solidFill>
                  <a:schemeClr val="tx1"/>
                </a:solidFill>
                <a:latin typeface="Huawei Sans" panose="020C0503030203020204" pitchFamily="34" charset="0"/>
              </a:endParaRPr>
            </a:p>
          </p:txBody>
        </p:sp>
        <p:sp>
          <p:nvSpPr>
            <p:cNvPr id="142" name="Text Box 9"/>
            <p:cNvSpPr txBox="1">
              <a:spLocks noChangeArrowheads="1"/>
            </p:cNvSpPr>
            <p:nvPr/>
          </p:nvSpPr>
          <p:spPr bwMode="auto">
            <a:xfrm>
              <a:off x="2811681" y="3931416"/>
              <a:ext cx="584291"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STA</a:t>
              </a:r>
              <a:endParaRPr lang="en-US" altLang="zh-CN" sz="1200" b="1" dirty="0">
                <a:solidFill>
                  <a:schemeClr val="tx1"/>
                </a:solidFill>
                <a:latin typeface="Huawei Sans" panose="020C0503030203020204" pitchFamily="34" charset="0"/>
              </a:endParaRPr>
            </a:p>
          </p:txBody>
        </p:sp>
        <p:grpSp>
          <p:nvGrpSpPr>
            <p:cNvPr id="145" name="组合 144"/>
            <p:cNvGrpSpPr/>
            <p:nvPr/>
          </p:nvGrpSpPr>
          <p:grpSpPr>
            <a:xfrm>
              <a:off x="3514730" y="3254859"/>
              <a:ext cx="2292817" cy="694069"/>
              <a:chOff x="8384439" y="4348812"/>
              <a:chExt cx="2292817" cy="694069"/>
            </a:xfrm>
          </p:grpSpPr>
          <p:sp>
            <p:nvSpPr>
              <p:cNvPr id="146" name="Text Box 9"/>
              <p:cNvSpPr txBox="1">
                <a:spLocks noChangeArrowheads="1"/>
              </p:cNvSpPr>
              <p:nvPr/>
            </p:nvSpPr>
            <p:spPr bwMode="auto">
              <a:xfrm>
                <a:off x="8384439" y="4735219"/>
                <a:ext cx="2292817" cy="276999"/>
              </a:xfrm>
              <a:prstGeom prst="rect">
                <a:avLst/>
              </a:prstGeom>
              <a:noFill/>
              <a:ln w="9525">
                <a:noFill/>
                <a:miter lim="800000"/>
                <a:headEnd/>
                <a:tailEnd/>
              </a:ln>
            </p:spPr>
            <p:txBody>
              <a:bodyPr wrap="square">
                <a:spAutoFit/>
              </a:bodyPr>
              <a:lstStyle/>
              <a:p>
                <a:r>
                  <a:rPr lang="en-US" sz="1200" dirty="0" smtClean="0">
                    <a:latin typeface="Huawei Sans" panose="020C0503030203020204" pitchFamily="34" charset="0"/>
                  </a:rPr>
                  <a:t>Authentication Response</a:t>
                </a:r>
                <a:endParaRPr lang="en-US" altLang="zh-CN" sz="1200" dirty="0">
                  <a:latin typeface="Huawei Sans" panose="020C0503030203020204" pitchFamily="34" charset="0"/>
                </a:endParaRPr>
              </a:p>
            </p:txBody>
          </p:sp>
          <p:cxnSp>
            <p:nvCxnSpPr>
              <p:cNvPr id="147" name="直接连接符 146"/>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flipH="1">
                <a:off x="9356676" y="4111073"/>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Text Box 9"/>
              <p:cNvSpPr txBox="1">
                <a:spLocks noChangeArrowheads="1"/>
              </p:cNvSpPr>
              <p:nvPr/>
            </p:nvSpPr>
            <p:spPr bwMode="auto">
              <a:xfrm>
                <a:off x="8384439" y="4348812"/>
                <a:ext cx="2292816" cy="276999"/>
              </a:xfrm>
              <a:prstGeom prst="rect">
                <a:avLst/>
              </a:prstGeom>
              <a:noFill/>
              <a:ln w="9525">
                <a:noFill/>
                <a:miter lim="800000"/>
                <a:headEnd/>
                <a:tailEnd/>
              </a:ln>
            </p:spPr>
            <p:txBody>
              <a:bodyPr wrap="square">
                <a:spAutoFit/>
              </a:bodyPr>
              <a:lstStyle/>
              <a:p>
                <a:r>
                  <a:rPr lang="en-US" sz="1200" dirty="0" smtClean="0">
                    <a:latin typeface="Huawei Sans" panose="020C0503030203020204" pitchFamily="34" charset="0"/>
                  </a:rPr>
                  <a:t>Authentication Request</a:t>
                </a:r>
                <a:endParaRPr lang="en-US" altLang="zh-CN" sz="1200" dirty="0">
                  <a:latin typeface="Huawei Sans" panose="020C0503030203020204" pitchFamily="34" charset="0"/>
                </a:endParaRPr>
              </a:p>
            </p:txBody>
          </p:sp>
        </p:grpSp>
        <p:pic>
          <p:nvPicPr>
            <p:cNvPr id="150" name="图片 149" descr="笔记本电脑.png"/>
            <p:cNvPicPr>
              <a:picLocks noChangeAspect="1"/>
            </p:cNvPicPr>
            <p:nvPr/>
          </p:nvPicPr>
          <p:blipFill>
            <a:blip r:embed="rId3" cstate="print"/>
            <a:stretch>
              <a:fillRect/>
            </a:stretch>
          </p:blipFill>
          <p:spPr>
            <a:xfrm>
              <a:off x="2791880" y="3502926"/>
              <a:ext cx="648000" cy="406247"/>
            </a:xfrm>
            <a:prstGeom prst="rect">
              <a:avLst/>
            </a:prstGeom>
          </p:spPr>
        </p:pic>
        <p:pic>
          <p:nvPicPr>
            <p:cNvPr id="151" name="图片 15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691600" y="3506243"/>
              <a:ext cx="540000" cy="442800"/>
            </a:xfrm>
            <a:prstGeom prst="rect">
              <a:avLst/>
            </a:prstGeom>
          </p:spPr>
        </p:pic>
      </p:grpSp>
      <p:sp>
        <p:nvSpPr>
          <p:cNvPr id="152" name="圆角矩形 75"/>
          <p:cNvSpPr/>
          <p:nvPr/>
        </p:nvSpPr>
        <p:spPr>
          <a:xfrm>
            <a:off x="2782888" y="5191712"/>
            <a:ext cx="4230591" cy="1030379"/>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spcAft>
                <a:spcPts val="300"/>
              </a:spcAft>
              <a:buFont typeface="Arial" panose="020B0604020202020204" pitchFamily="34" charset="0"/>
              <a:buChar char="•"/>
            </a:pPr>
            <a:r>
              <a:rPr lang="en-US" sz="1200" dirty="0" smtClean="0">
                <a:solidFill>
                  <a:prstClr val="black"/>
                </a:solidFill>
                <a:latin typeface="Huawei Sans" panose="020C0503030203020204" pitchFamily="34" charset="0"/>
              </a:rPr>
              <a:t>Open system authentication requires no authentication, allowing any STA to be successfully authenticated. </a:t>
            </a:r>
            <a:endParaRPr lang="en-US" sz="1200" dirty="0">
              <a:solidFill>
                <a:prstClr val="black"/>
              </a:solidFill>
              <a:latin typeface="Huawei Sans" panose="020C0503030203020204" pitchFamily="34" charset="0"/>
            </a:endParaRPr>
          </a:p>
        </p:txBody>
      </p:sp>
      <p:sp>
        <p:nvSpPr>
          <p:cNvPr id="153" name="圆角矩形 75"/>
          <p:cNvSpPr/>
          <p:nvPr/>
        </p:nvSpPr>
        <p:spPr>
          <a:xfrm>
            <a:off x="7276274" y="2389178"/>
            <a:ext cx="446149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prstClr val="white"/>
                </a:solidFill>
                <a:latin typeface="Huawei Sans" panose="020C0503030203020204" pitchFamily="34" charset="0"/>
              </a:rPr>
              <a:t>Shared Key Authentication</a:t>
            </a:r>
            <a:endParaRPr lang="en-US" altLang="zh-CN" sz="1400" b="1" dirty="0">
              <a:solidFill>
                <a:prstClr val="white"/>
              </a:solidFill>
              <a:latin typeface="Huawei Sans" panose="020C0503030203020204" pitchFamily="34" charset="0"/>
              <a:ea typeface="方正兰亭黑简体" panose="02000000000000000000" pitchFamily="2" charset="-122"/>
            </a:endParaRPr>
          </a:p>
        </p:txBody>
      </p:sp>
      <p:sp>
        <p:nvSpPr>
          <p:cNvPr id="154" name="圆角矩形 75"/>
          <p:cNvSpPr/>
          <p:nvPr/>
        </p:nvSpPr>
        <p:spPr>
          <a:xfrm>
            <a:off x="7274861" y="2820682"/>
            <a:ext cx="4461492" cy="35465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ct val="130000"/>
              </a:lnSpc>
              <a:spcAft>
                <a:spcPts val="3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64" name="圆角矩形 75"/>
          <p:cNvSpPr/>
          <p:nvPr/>
        </p:nvSpPr>
        <p:spPr>
          <a:xfrm>
            <a:off x="7306767" y="5188710"/>
            <a:ext cx="4429586" cy="1033381"/>
          </a:xfrm>
          <a:prstGeom prst="roundRect">
            <a:avLst>
              <a:gd name="adj" fmla="val 87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spcAft>
                <a:spcPts val="300"/>
              </a:spcAft>
              <a:buFont typeface="Arial" panose="020B0604020202020204" pitchFamily="34" charset="0"/>
              <a:buChar char="•"/>
            </a:pPr>
            <a:r>
              <a:rPr lang="en-US" sz="1200" dirty="0" smtClean="0">
                <a:solidFill>
                  <a:prstClr val="black"/>
                </a:solidFill>
                <a:latin typeface="Huawei Sans" panose="020C0503030203020204" pitchFamily="34" charset="0"/>
              </a:rPr>
              <a:t>Shared key authentication requires that the STA and AP have the same shared key preconfigured. The AP checks whether a STA has the same shared key to determine the authentication result. If the STA has the same shared key as the AP, the STA is authenticated. Otherwise, STA authentication fails. </a:t>
            </a:r>
            <a:endParaRPr lang="en-US" sz="1200" dirty="0">
              <a:solidFill>
                <a:prstClr val="black"/>
              </a:solidFill>
              <a:latin typeface="Huawei Sans" panose="020C0503030203020204" pitchFamily="34" charset="0"/>
            </a:endParaRPr>
          </a:p>
        </p:txBody>
      </p:sp>
      <p:grpSp>
        <p:nvGrpSpPr>
          <p:cNvPr id="3" name="组合 2"/>
          <p:cNvGrpSpPr/>
          <p:nvPr/>
        </p:nvGrpSpPr>
        <p:grpSpPr>
          <a:xfrm>
            <a:off x="7261489" y="2930072"/>
            <a:ext cx="4423618" cy="2207863"/>
            <a:chOff x="7072807" y="2878326"/>
            <a:chExt cx="4423618" cy="2207863"/>
          </a:xfrm>
        </p:grpSpPr>
        <p:sp>
          <p:nvSpPr>
            <p:cNvPr id="54" name="Text Box 9"/>
            <p:cNvSpPr txBox="1">
              <a:spLocks noChangeArrowheads="1"/>
            </p:cNvSpPr>
            <p:nvPr/>
          </p:nvSpPr>
          <p:spPr bwMode="auto">
            <a:xfrm>
              <a:off x="10883360" y="2932498"/>
              <a:ext cx="613065"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AP</a:t>
              </a:r>
              <a:endParaRPr lang="en-US" altLang="zh-CN" sz="1200" dirty="0">
                <a:solidFill>
                  <a:schemeClr val="tx1"/>
                </a:solidFill>
                <a:latin typeface="Huawei Sans" panose="020C0503030203020204" pitchFamily="34" charset="0"/>
              </a:endParaRPr>
            </a:p>
          </p:txBody>
        </p:sp>
        <p:sp>
          <p:nvSpPr>
            <p:cNvPr id="55" name="Text Box 9"/>
            <p:cNvSpPr txBox="1">
              <a:spLocks noChangeArrowheads="1"/>
            </p:cNvSpPr>
            <p:nvPr/>
          </p:nvSpPr>
          <p:spPr bwMode="auto">
            <a:xfrm>
              <a:off x="7072807" y="2930616"/>
              <a:ext cx="584291" cy="276999"/>
            </a:xfrm>
            <a:prstGeom prst="rect">
              <a:avLst/>
            </a:prstGeom>
            <a:noFill/>
            <a:ln w="9525">
              <a:noFill/>
              <a:miter lim="800000"/>
              <a:headEnd/>
              <a:tailEnd/>
            </a:ln>
          </p:spPr>
          <p:txBody>
            <a:bodyPr wrap="square">
              <a:spAutoFit/>
            </a:bodyPr>
            <a:lstStyle/>
            <a:p>
              <a:pPr algn="ctr"/>
              <a:r>
                <a:rPr lang="en-US" sz="1200" b="1" dirty="0" smtClean="0">
                  <a:solidFill>
                    <a:schemeClr val="tx1"/>
                  </a:solidFill>
                  <a:latin typeface="Huawei Sans" panose="020C0503030203020204" pitchFamily="34" charset="0"/>
                </a:rPr>
                <a:t>STA</a:t>
              </a:r>
              <a:endParaRPr lang="en-US" altLang="zh-CN" sz="1200" b="1" dirty="0">
                <a:solidFill>
                  <a:schemeClr val="tx1"/>
                </a:solidFill>
                <a:latin typeface="Huawei Sans" panose="020C0503030203020204" pitchFamily="34" charset="0"/>
              </a:endParaRPr>
            </a:p>
          </p:txBody>
        </p:sp>
        <p:grpSp>
          <p:nvGrpSpPr>
            <p:cNvPr id="56" name="组合 55"/>
            <p:cNvGrpSpPr/>
            <p:nvPr/>
          </p:nvGrpSpPr>
          <p:grpSpPr>
            <a:xfrm>
              <a:off x="8103874" y="3200102"/>
              <a:ext cx="2292817" cy="1823517"/>
              <a:chOff x="8210268" y="4348812"/>
              <a:chExt cx="2292817" cy="1823517"/>
            </a:xfrm>
          </p:grpSpPr>
          <p:sp>
            <p:nvSpPr>
              <p:cNvPr id="59" name="Text Box 9"/>
              <p:cNvSpPr txBox="1">
                <a:spLocks noChangeArrowheads="1"/>
              </p:cNvSpPr>
              <p:nvPr/>
            </p:nvSpPr>
            <p:spPr bwMode="auto">
              <a:xfrm>
                <a:off x="8210268" y="4629203"/>
                <a:ext cx="2292817" cy="461665"/>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Authentication Response</a:t>
                </a:r>
              </a:p>
              <a:p>
                <a:pPr algn="ctr"/>
                <a:r>
                  <a:rPr lang="en-US" sz="1200" dirty="0" smtClean="0">
                    <a:latin typeface="Huawei Sans" panose="020C0503030203020204" pitchFamily="34" charset="0"/>
                  </a:rPr>
                  <a:t>(Challenge)</a:t>
                </a:r>
                <a:endParaRPr lang="en-US" altLang="zh-CN" sz="1200" dirty="0">
                  <a:latin typeface="Huawei Sans" panose="020C0503030203020204" pitchFamily="34" charset="0"/>
                </a:endParaRPr>
              </a:p>
            </p:txBody>
          </p:sp>
          <p:cxnSp>
            <p:nvCxnSpPr>
              <p:cNvPr id="60" name="直接连接符 59"/>
              <p:cNvCxnSpPr/>
              <p:nvPr/>
            </p:nvCxnSpPr>
            <p:spPr>
              <a:xfrm rot="5400000" flipH="1">
                <a:off x="9356676" y="3717360"/>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H="1">
                <a:off x="9356676" y="4203837"/>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 Box 9"/>
              <p:cNvSpPr txBox="1">
                <a:spLocks noChangeArrowheads="1"/>
              </p:cNvSpPr>
              <p:nvPr/>
            </p:nvSpPr>
            <p:spPr bwMode="auto">
              <a:xfrm>
                <a:off x="8210269" y="4348812"/>
                <a:ext cx="2292816" cy="276999"/>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Authentication Request</a:t>
                </a:r>
                <a:endParaRPr lang="en-US" altLang="zh-CN" sz="1200" dirty="0">
                  <a:latin typeface="Huawei Sans" panose="020C0503030203020204" pitchFamily="34" charset="0"/>
                </a:endParaRPr>
              </a:p>
            </p:txBody>
          </p:sp>
          <p:sp>
            <p:nvSpPr>
              <p:cNvPr id="66" name="Text Box 9"/>
              <p:cNvSpPr txBox="1">
                <a:spLocks noChangeArrowheads="1"/>
              </p:cNvSpPr>
              <p:nvPr/>
            </p:nvSpPr>
            <p:spPr bwMode="auto">
              <a:xfrm>
                <a:off x="8210268" y="5142669"/>
                <a:ext cx="2292817" cy="461665"/>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Authentication Response</a:t>
                </a:r>
              </a:p>
              <a:p>
                <a:pPr algn="ctr"/>
                <a:r>
                  <a:rPr lang="en-US" sz="1200" dirty="0" smtClean="0">
                    <a:latin typeface="Huawei Sans" panose="020C0503030203020204" pitchFamily="34" charset="0"/>
                  </a:rPr>
                  <a:t>(Encrypted Challenge)</a:t>
                </a:r>
                <a:endParaRPr lang="en-US" altLang="zh-CN" sz="1200" dirty="0">
                  <a:latin typeface="Huawei Sans" panose="020C0503030203020204" pitchFamily="34" charset="0"/>
                </a:endParaRPr>
              </a:p>
            </p:txBody>
          </p:sp>
          <p:cxnSp>
            <p:nvCxnSpPr>
              <p:cNvPr id="67" name="直接连接符 66"/>
              <p:cNvCxnSpPr/>
              <p:nvPr/>
            </p:nvCxnSpPr>
            <p:spPr>
              <a:xfrm rot="5400000" flipH="1">
                <a:off x="9356676" y="4717303"/>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Box 9"/>
              <p:cNvSpPr txBox="1">
                <a:spLocks noChangeArrowheads="1"/>
              </p:cNvSpPr>
              <p:nvPr/>
            </p:nvSpPr>
            <p:spPr bwMode="auto">
              <a:xfrm>
                <a:off x="8210268" y="5665887"/>
                <a:ext cx="2292817" cy="461665"/>
              </a:xfrm>
              <a:prstGeom prst="rect">
                <a:avLst/>
              </a:prstGeom>
              <a:noFill/>
              <a:ln w="9525">
                <a:noFill/>
                <a:miter lim="800000"/>
                <a:headEnd/>
                <a:tailEnd/>
              </a:ln>
            </p:spPr>
            <p:txBody>
              <a:bodyPr wrap="square">
                <a:spAutoFit/>
              </a:bodyPr>
              <a:lstStyle/>
              <a:p>
                <a:pPr algn="ctr"/>
                <a:r>
                  <a:rPr lang="en-US" sz="1200" dirty="0" smtClean="0">
                    <a:latin typeface="Huawei Sans" panose="020C0503030203020204" pitchFamily="34" charset="0"/>
                  </a:rPr>
                  <a:t>Authentication Response</a:t>
                </a:r>
              </a:p>
              <a:p>
                <a:pPr algn="ctr"/>
                <a:r>
                  <a:rPr lang="en-US" sz="1200" dirty="0" smtClean="0">
                    <a:latin typeface="Huawei Sans" panose="020C0503030203020204" pitchFamily="34" charset="0"/>
                  </a:rPr>
                  <a:t>(Success)</a:t>
                </a:r>
                <a:endParaRPr lang="en-US" altLang="zh-CN" sz="1200" dirty="0">
                  <a:latin typeface="Huawei Sans" panose="020C0503030203020204" pitchFamily="34" charset="0"/>
                </a:endParaRPr>
              </a:p>
            </p:txBody>
          </p:sp>
          <p:cxnSp>
            <p:nvCxnSpPr>
              <p:cNvPr id="69" name="直接连接符 68"/>
              <p:cNvCxnSpPr/>
              <p:nvPr/>
            </p:nvCxnSpPr>
            <p:spPr>
              <a:xfrm rot="5400000" flipH="1">
                <a:off x="9356676" y="5240521"/>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7" name="图片 56" descr="笔记本电脑.png"/>
            <p:cNvPicPr>
              <a:picLocks noChangeAspect="1"/>
            </p:cNvPicPr>
            <p:nvPr/>
          </p:nvPicPr>
          <p:blipFill>
            <a:blip r:embed="rId3" cstate="print"/>
            <a:stretch>
              <a:fillRect/>
            </a:stretch>
          </p:blipFill>
          <p:spPr>
            <a:xfrm>
              <a:off x="7555195" y="2878326"/>
              <a:ext cx="648000" cy="406247"/>
            </a:xfrm>
            <a:prstGeom prst="rect">
              <a:avLst/>
            </a:prstGeom>
          </p:spPr>
        </p:pic>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54915" y="2881643"/>
              <a:ext cx="540000" cy="442800"/>
            </a:xfrm>
            <a:prstGeom prst="rect">
              <a:avLst/>
            </a:prstGeom>
          </p:spPr>
        </p:pic>
        <p:cxnSp>
          <p:nvCxnSpPr>
            <p:cNvPr id="63" name="直接连接符 62"/>
            <p:cNvCxnSpPr/>
            <p:nvPr/>
          </p:nvCxnSpPr>
          <p:spPr>
            <a:xfrm flipH="1">
              <a:off x="7880366" y="328618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0735742" y="328618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3" name="isḻïḑe">
            <a:extLst>
              <a:ext uri="{FF2B5EF4-FFF2-40B4-BE49-F238E27FC236}">
                <a16:creationId xmlns="" xmlns:a16="http://schemas.microsoft.com/office/drawing/2014/main" id="{24CBC826-002E-4B71-8291-B729E4BED0E3}"/>
              </a:ext>
            </a:extLst>
          </p:cNvPr>
          <p:cNvSpPr txBox="1"/>
          <p:nvPr/>
        </p:nvSpPr>
        <p:spPr bwMode="ltGray">
          <a:xfrm>
            <a:off x="835782"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64" name="ïšļïďe">
            <a:extLst>
              <a:ext uri="{FF2B5EF4-FFF2-40B4-BE49-F238E27FC236}">
                <a16:creationId xmlns="" xmlns:a16="http://schemas.microsoft.com/office/drawing/2014/main" id="{FB41FAD4-0BA5-4580-B72E-A6BFF22F8784}"/>
              </a:ext>
            </a:extLst>
          </p:cNvPr>
          <p:cNvSpPr txBox="1"/>
          <p:nvPr/>
        </p:nvSpPr>
        <p:spPr bwMode="auto">
          <a:xfrm>
            <a:off x="835782"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70" name="ïṧļíḍê">
            <a:extLst>
              <a:ext uri="{FF2B5EF4-FFF2-40B4-BE49-F238E27FC236}">
                <a16:creationId xmlns="" xmlns:a16="http://schemas.microsoft.com/office/drawing/2014/main" id="{D1BCCD92-D45A-41F7-960F-30FC35568CBF}"/>
              </a:ext>
            </a:extLst>
          </p:cNvPr>
          <p:cNvSpPr txBox="1"/>
          <p:nvPr/>
        </p:nvSpPr>
        <p:spPr bwMode="ltGray">
          <a:xfrm>
            <a:off x="835782"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Access authentication</a:t>
            </a:r>
            <a:endParaRPr lang="en-US" altLang="zh-CN" sz="1200" dirty="0">
              <a:solidFill>
                <a:schemeClr val="bg1">
                  <a:lumMod val="65000"/>
                </a:schemeClr>
              </a:solidFill>
              <a:latin typeface="Huawei Sans" panose="020C0503030203020204" pitchFamily="34" charset="0"/>
            </a:endParaRPr>
          </a:p>
        </p:txBody>
      </p:sp>
      <p:sp>
        <p:nvSpPr>
          <p:cNvPr id="71" name="îş1iḍê">
            <a:extLst>
              <a:ext uri="{FF2B5EF4-FFF2-40B4-BE49-F238E27FC236}">
                <a16:creationId xmlns="" xmlns:a16="http://schemas.microsoft.com/office/drawing/2014/main" id="{F0B068A5-560A-4DB9-9ABC-E179FB4B53B1}"/>
              </a:ext>
            </a:extLst>
          </p:cNvPr>
          <p:cNvSpPr txBox="1"/>
          <p:nvPr/>
        </p:nvSpPr>
        <p:spPr bwMode="ltGray">
          <a:xfrm>
            <a:off x="835782"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DHCP</a:t>
            </a:r>
            <a:endParaRPr lang="en-US" sz="1200" dirty="0">
              <a:solidFill>
                <a:schemeClr val="bg1">
                  <a:lumMod val="65000"/>
                </a:schemeClr>
              </a:solidFill>
              <a:latin typeface="Huawei Sans" panose="020C0503030203020204" pitchFamily="34" charset="0"/>
            </a:endParaRPr>
          </a:p>
        </p:txBody>
      </p:sp>
      <p:sp>
        <p:nvSpPr>
          <p:cNvPr id="72" name="íşḻïďe">
            <a:extLst>
              <a:ext uri="{FF2B5EF4-FFF2-40B4-BE49-F238E27FC236}">
                <a16:creationId xmlns="" xmlns:a16="http://schemas.microsoft.com/office/drawing/2014/main" id="{05246D82-A4F5-42F2-854D-C3D348D160CE}"/>
              </a:ext>
            </a:extLst>
          </p:cNvPr>
          <p:cNvSpPr txBox="1"/>
          <p:nvPr/>
        </p:nvSpPr>
        <p:spPr bwMode="ltGray">
          <a:xfrm>
            <a:off x="835782"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73" name="直接连接符 72">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bwMode="ltGray">
          <a:xfrm>
            <a:off x="485526" y="4150047"/>
            <a:ext cx="360000" cy="360000"/>
            <a:chOff x="4939189" y="1253075"/>
            <a:chExt cx="532084" cy="532082"/>
          </a:xfrm>
        </p:grpSpPr>
        <p:sp>
          <p:nvSpPr>
            <p:cNvPr id="75"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76"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7" name="组合 76"/>
          <p:cNvGrpSpPr/>
          <p:nvPr/>
        </p:nvGrpSpPr>
        <p:grpSpPr bwMode="ltGray">
          <a:xfrm>
            <a:off x="485526" y="4964845"/>
            <a:ext cx="360000" cy="360000"/>
            <a:chOff x="6792271" y="1253075"/>
            <a:chExt cx="532084" cy="532082"/>
          </a:xfrm>
        </p:grpSpPr>
        <p:sp>
          <p:nvSpPr>
            <p:cNvPr id="78"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79"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80" name="组合 79"/>
          <p:cNvGrpSpPr/>
          <p:nvPr/>
        </p:nvGrpSpPr>
        <p:grpSpPr bwMode="ltGray">
          <a:xfrm>
            <a:off x="485526" y="5779642"/>
            <a:ext cx="360000" cy="360000"/>
            <a:chOff x="8645353" y="1253075"/>
            <a:chExt cx="532084" cy="532082"/>
          </a:xfrm>
        </p:grpSpPr>
        <p:sp>
          <p:nvSpPr>
            <p:cNvPr id="81"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2"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83" name="组合 82"/>
          <p:cNvGrpSpPr/>
          <p:nvPr/>
        </p:nvGrpSpPr>
        <p:grpSpPr bwMode="ltGray">
          <a:xfrm>
            <a:off x="485526" y="1705653"/>
            <a:ext cx="360000" cy="360000"/>
            <a:chOff x="1233025" y="1253075"/>
            <a:chExt cx="532084" cy="532082"/>
          </a:xfrm>
        </p:grpSpPr>
        <p:sp>
          <p:nvSpPr>
            <p:cNvPr id="84"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5"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86" name="ïšļïďe">
            <a:extLst>
              <a:ext uri="{FF2B5EF4-FFF2-40B4-BE49-F238E27FC236}">
                <a16:creationId xmlns="" xmlns:a16="http://schemas.microsoft.com/office/drawing/2014/main" id="{FB41FAD4-0BA5-4580-B72E-A6BFF22F8784}"/>
              </a:ext>
            </a:extLst>
          </p:cNvPr>
          <p:cNvSpPr txBox="1"/>
          <p:nvPr/>
        </p:nvSpPr>
        <p:spPr bwMode="ltGray">
          <a:xfrm>
            <a:off x="835782"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87" name="组合 86"/>
          <p:cNvGrpSpPr/>
          <p:nvPr/>
        </p:nvGrpSpPr>
        <p:grpSpPr bwMode="ltGray">
          <a:xfrm>
            <a:off x="485526" y="3335249"/>
            <a:ext cx="360000" cy="360000"/>
            <a:chOff x="3086107" y="1253075"/>
            <a:chExt cx="532084" cy="532082"/>
          </a:xfrm>
        </p:grpSpPr>
        <p:sp>
          <p:nvSpPr>
            <p:cNvPr id="88"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9"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90" name="组合 89"/>
          <p:cNvGrpSpPr/>
          <p:nvPr/>
        </p:nvGrpSpPr>
        <p:grpSpPr>
          <a:xfrm>
            <a:off x="485526" y="2520451"/>
            <a:ext cx="360000" cy="360000"/>
            <a:chOff x="485526" y="2520451"/>
            <a:chExt cx="360000" cy="360000"/>
          </a:xfrm>
        </p:grpSpPr>
        <p:sp>
          <p:nvSpPr>
            <p:cNvPr id="91" name="iṡ1ïdé">
              <a:extLst>
                <a:ext uri="{FF2B5EF4-FFF2-40B4-BE49-F238E27FC236}">
                  <a16:creationId xmlns="" xmlns:a16="http://schemas.microsoft.com/office/drawing/2014/main" id="{3FC487D0-A815-4107-8A36-7C156E98B5FA}"/>
                </a:ext>
              </a:extLst>
            </p:cNvPr>
            <p:cNvSpPr/>
            <p:nvPr/>
          </p:nvSpPr>
          <p:spPr bwMode="inv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92" name="road_358611"/>
            <p:cNvSpPr>
              <a:spLocks noChangeAspect="1"/>
            </p:cNvSpPr>
            <p:nvPr/>
          </p:nvSpPr>
          <p:spPr bwMode="auto">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93" name="五边形 92"/>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94" name="燕尾形 93"/>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95" name="燕尾形 94"/>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96" name="燕尾形 95"/>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18447692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2888" y="1242453"/>
            <a:ext cx="8975164" cy="4680000"/>
          </a:xfrm>
        </p:spPr>
        <p:txBody>
          <a:bodyPr/>
          <a:lstStyle/>
          <a:p>
            <a:r>
              <a:rPr lang="en-US" sz="1800" dirty="0" smtClean="0"/>
              <a:t>After link authentication is complete, a STA initiates </a:t>
            </a:r>
            <a:r>
              <a:rPr lang="en-US" sz="1800" dirty="0" smtClean="0">
                <a:solidFill>
                  <a:srgbClr val="EC7061"/>
                </a:solidFill>
              </a:rPr>
              <a:t>link service negotiation </a:t>
            </a:r>
            <a:r>
              <a:rPr lang="en-US" sz="1800" dirty="0" smtClean="0"/>
              <a:t>using Association packets. </a:t>
            </a:r>
          </a:p>
          <a:p>
            <a:r>
              <a:rPr lang="en-US" sz="1800" dirty="0" smtClean="0"/>
              <a:t>The STA association process is actually a link service negotiation process, during which the supported rate, channel, and the like are negotiated.</a:t>
            </a:r>
            <a:endParaRPr lang="en-US" altLang="zh-CN" sz="1800" dirty="0"/>
          </a:p>
        </p:txBody>
      </p:sp>
      <p:sp>
        <p:nvSpPr>
          <p:cNvPr id="2" name="标题 1"/>
          <p:cNvSpPr>
            <a:spLocks noGrp="1"/>
          </p:cNvSpPr>
          <p:nvPr>
            <p:ph type="title"/>
          </p:nvPr>
        </p:nvSpPr>
        <p:spPr/>
        <p:txBody>
          <a:bodyPr/>
          <a:lstStyle/>
          <a:p>
            <a:r>
              <a:rPr lang="en-US" smtClean="0"/>
              <a:t>Association</a:t>
            </a:r>
            <a:endParaRPr lang="en-US" dirty="0"/>
          </a:p>
        </p:txBody>
      </p:sp>
      <p:grpSp>
        <p:nvGrpSpPr>
          <p:cNvPr id="11" name="组合 10"/>
          <p:cNvGrpSpPr/>
          <p:nvPr/>
        </p:nvGrpSpPr>
        <p:grpSpPr>
          <a:xfrm>
            <a:off x="3937239" y="3250105"/>
            <a:ext cx="5869941" cy="2488633"/>
            <a:chOff x="3130876" y="2101026"/>
            <a:chExt cx="5869941" cy="2488633"/>
          </a:xfrm>
        </p:grpSpPr>
        <p:sp>
          <p:nvSpPr>
            <p:cNvPr id="59" name="Text Box 9"/>
            <p:cNvSpPr txBox="1">
              <a:spLocks noChangeArrowheads="1"/>
            </p:cNvSpPr>
            <p:nvPr/>
          </p:nvSpPr>
          <p:spPr bwMode="auto">
            <a:xfrm>
              <a:off x="6387532" y="3584964"/>
              <a:ext cx="2292817" cy="307777"/>
            </a:xfrm>
            <a:prstGeom prst="rect">
              <a:avLst/>
            </a:prstGeom>
            <a:noFill/>
            <a:ln w="9525">
              <a:noFill/>
              <a:miter lim="800000"/>
              <a:headEnd/>
              <a:tailEnd/>
            </a:ln>
          </p:spPr>
          <p:txBody>
            <a:bodyPr wrap="square">
              <a:spAutoFit/>
            </a:bodyPr>
            <a:lstStyle/>
            <a:p>
              <a:pPr marL="261938" indent="-261938">
                <a:buFont typeface="+mj-lt"/>
                <a:buAutoNum type="arabicPeriod" startAt="3"/>
              </a:pPr>
              <a:r>
                <a:rPr lang="en-US" sz="1400" dirty="0" smtClean="0">
                  <a:latin typeface="Huawei Sans" panose="020C0503030203020204" pitchFamily="34" charset="0"/>
                </a:rPr>
                <a:t>Association Response</a:t>
              </a:r>
              <a:endParaRPr lang="en-US" altLang="zh-CN" sz="1400" dirty="0">
                <a:latin typeface="Huawei Sans" panose="020C0503030203020204" pitchFamily="34" charset="0"/>
              </a:endParaRPr>
            </a:p>
          </p:txBody>
        </p:sp>
        <p:cxnSp>
          <p:nvCxnSpPr>
            <p:cNvPr id="60" name="直接连接符 59"/>
            <p:cNvCxnSpPr/>
            <p:nvPr/>
          </p:nvCxnSpPr>
          <p:spPr>
            <a:xfrm rot="5400000" flipH="1">
              <a:off x="4819059" y="2258407"/>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H="1">
              <a:off x="7412875" y="2997585"/>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 Box 9"/>
            <p:cNvSpPr txBox="1">
              <a:spLocks noChangeArrowheads="1"/>
            </p:cNvSpPr>
            <p:nvPr/>
          </p:nvSpPr>
          <p:spPr bwMode="auto">
            <a:xfrm>
              <a:off x="3774250" y="2875326"/>
              <a:ext cx="2292816" cy="307777"/>
            </a:xfrm>
            <a:prstGeom prst="rect">
              <a:avLst/>
            </a:prstGeom>
            <a:noFill/>
            <a:ln w="9525">
              <a:noFill/>
              <a:miter lim="800000"/>
              <a:headEnd/>
              <a:tailEnd/>
            </a:ln>
          </p:spPr>
          <p:txBody>
            <a:bodyPr wrap="square">
              <a:spAutoFit/>
            </a:bodyPr>
            <a:lstStyle/>
            <a:p>
              <a:pPr marL="261938" indent="-261938">
                <a:buFont typeface="+mj-lt"/>
                <a:buAutoNum type="arabicPeriod"/>
              </a:pPr>
              <a:r>
                <a:rPr lang="en-US" sz="1400" dirty="0" smtClean="0">
                  <a:latin typeface="Huawei Sans" panose="020C0503030203020204" pitchFamily="34" charset="0"/>
                </a:rPr>
                <a:t>Association Request</a:t>
              </a:r>
              <a:endParaRPr lang="en-US" altLang="zh-CN" sz="1400" dirty="0">
                <a:latin typeface="Huawei Sans" panose="020C0503030203020204" pitchFamily="34" charset="0"/>
              </a:endParaRPr>
            </a:p>
          </p:txBody>
        </p:sp>
        <p:sp>
          <p:nvSpPr>
            <p:cNvPr id="66" name="Text Box 9"/>
            <p:cNvSpPr txBox="1">
              <a:spLocks noChangeArrowheads="1"/>
            </p:cNvSpPr>
            <p:nvPr/>
          </p:nvSpPr>
          <p:spPr bwMode="auto">
            <a:xfrm>
              <a:off x="6387532" y="3190389"/>
              <a:ext cx="2292817" cy="307777"/>
            </a:xfrm>
            <a:prstGeom prst="rect">
              <a:avLst/>
            </a:prstGeom>
            <a:noFill/>
            <a:ln w="9525">
              <a:noFill/>
              <a:miter lim="800000"/>
              <a:headEnd/>
              <a:tailEnd/>
            </a:ln>
          </p:spPr>
          <p:txBody>
            <a:bodyPr wrap="square">
              <a:spAutoFit/>
            </a:bodyPr>
            <a:lstStyle/>
            <a:p>
              <a:pPr marL="261938" indent="-261938">
                <a:buFont typeface="+mj-lt"/>
                <a:buAutoNum type="arabicPeriod" startAt="2"/>
              </a:pPr>
              <a:r>
                <a:rPr lang="en-US" sz="1400" dirty="0" smtClean="0">
                  <a:latin typeface="Huawei Sans" panose="020C0503030203020204" pitchFamily="34" charset="0"/>
                </a:rPr>
                <a:t>Association Request</a:t>
              </a:r>
              <a:endParaRPr lang="en-US" altLang="zh-CN" sz="1400" dirty="0">
                <a:latin typeface="Huawei Sans" panose="020C0503030203020204" pitchFamily="34" charset="0"/>
              </a:endParaRPr>
            </a:p>
          </p:txBody>
        </p:sp>
        <p:cxnSp>
          <p:nvCxnSpPr>
            <p:cNvPr id="67" name="直接连接符 66"/>
            <p:cNvCxnSpPr/>
            <p:nvPr/>
          </p:nvCxnSpPr>
          <p:spPr>
            <a:xfrm rot="5400000" flipH="1">
              <a:off x="7388798" y="2589958"/>
              <a:ext cx="1" cy="1863616"/>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Box 9"/>
            <p:cNvSpPr txBox="1">
              <a:spLocks noChangeArrowheads="1"/>
            </p:cNvSpPr>
            <p:nvPr/>
          </p:nvSpPr>
          <p:spPr bwMode="auto">
            <a:xfrm>
              <a:off x="3774250" y="3997753"/>
              <a:ext cx="2292817" cy="307777"/>
            </a:xfrm>
            <a:prstGeom prst="rect">
              <a:avLst/>
            </a:prstGeom>
            <a:noFill/>
            <a:ln w="9525">
              <a:noFill/>
              <a:miter lim="800000"/>
              <a:headEnd/>
              <a:tailEnd/>
            </a:ln>
          </p:spPr>
          <p:txBody>
            <a:bodyPr wrap="square">
              <a:spAutoFit/>
            </a:bodyPr>
            <a:lstStyle/>
            <a:p>
              <a:pPr marL="261938" indent="-261938">
                <a:buFont typeface="+mj-lt"/>
                <a:buAutoNum type="arabicPeriod" startAt="4"/>
              </a:pPr>
              <a:r>
                <a:rPr lang="en-US" sz="1400" dirty="0" smtClean="0">
                  <a:latin typeface="Huawei Sans" panose="020C0503030203020204" pitchFamily="34" charset="0"/>
                </a:rPr>
                <a:t>Association Response</a:t>
              </a:r>
              <a:endParaRPr lang="en-US" altLang="zh-CN" sz="1400" dirty="0">
                <a:latin typeface="Huawei Sans" panose="020C0503030203020204" pitchFamily="34" charset="0"/>
              </a:endParaRPr>
            </a:p>
          </p:txBody>
        </p:sp>
        <p:cxnSp>
          <p:nvCxnSpPr>
            <p:cNvPr id="69" name="直接连接符 68"/>
            <p:cNvCxnSpPr/>
            <p:nvPr/>
          </p:nvCxnSpPr>
          <p:spPr>
            <a:xfrm rot="5400000" flipH="1">
              <a:off x="4825724" y="3380245"/>
              <a:ext cx="1" cy="1863616"/>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130876" y="2101026"/>
              <a:ext cx="648000" cy="2488633"/>
              <a:chOff x="3130876" y="2101026"/>
              <a:chExt cx="648000" cy="2488633"/>
            </a:xfrm>
          </p:grpSpPr>
          <p:sp>
            <p:nvSpPr>
              <p:cNvPr id="55" name="Text Box 9"/>
              <p:cNvSpPr txBox="1">
                <a:spLocks noChangeArrowheads="1"/>
              </p:cNvSpPr>
              <p:nvPr/>
            </p:nvSpPr>
            <p:spPr bwMode="auto">
              <a:xfrm>
                <a:off x="3163901" y="2101026"/>
                <a:ext cx="584291"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pic>
            <p:nvPicPr>
              <p:cNvPr id="57" name="图片 56" descr="笔记本电脑.png"/>
              <p:cNvPicPr>
                <a:picLocks noChangeAspect="1"/>
              </p:cNvPicPr>
              <p:nvPr/>
            </p:nvPicPr>
            <p:blipFill>
              <a:blip r:embed="rId3" cstate="print"/>
              <a:stretch>
                <a:fillRect/>
              </a:stretch>
            </p:blipFill>
            <p:spPr>
              <a:xfrm>
                <a:off x="3130876" y="2381796"/>
                <a:ext cx="648000" cy="406247"/>
              </a:xfrm>
              <a:prstGeom prst="rect">
                <a:avLst/>
              </a:prstGeom>
            </p:spPr>
          </p:pic>
          <p:cxnSp>
            <p:nvCxnSpPr>
              <p:cNvPr id="63" name="直接连接符 62"/>
              <p:cNvCxnSpPr/>
              <p:nvPr/>
            </p:nvCxnSpPr>
            <p:spPr>
              <a:xfrm flipH="1">
                <a:off x="3456047"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776781" y="2101026"/>
              <a:ext cx="613065" cy="2488633"/>
              <a:chOff x="6004891" y="2101026"/>
              <a:chExt cx="613065" cy="2488633"/>
            </a:xfrm>
          </p:grpSpPr>
          <p:sp>
            <p:nvSpPr>
              <p:cNvPr id="54" name="Text Box 9"/>
              <p:cNvSpPr txBox="1">
                <a:spLocks noChangeArrowheads="1"/>
              </p:cNvSpPr>
              <p:nvPr/>
            </p:nvSpPr>
            <p:spPr bwMode="auto">
              <a:xfrm>
                <a:off x="6004891" y="2101026"/>
                <a:ext cx="61306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dirty="0">
                  <a:solidFill>
                    <a:schemeClr val="tx1"/>
                  </a:solidFill>
                  <a:latin typeface="Huawei Sans" panose="020C0503030203020204" pitchFamily="34" charset="0"/>
                </a:endParaRPr>
              </a:p>
            </p:txBody>
          </p:sp>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030596" y="2385113"/>
                <a:ext cx="540000" cy="442800"/>
              </a:xfrm>
              <a:prstGeom prst="rect">
                <a:avLst/>
              </a:prstGeom>
            </p:spPr>
          </p:pic>
          <p:cxnSp>
            <p:nvCxnSpPr>
              <p:cNvPr id="65" name="直接连接符 64"/>
              <p:cNvCxnSpPr/>
              <p:nvPr/>
            </p:nvCxnSpPr>
            <p:spPr>
              <a:xfrm flipH="1">
                <a:off x="6311423"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8387752" y="2101026"/>
              <a:ext cx="613065" cy="2488633"/>
              <a:chOff x="8387752" y="2101026"/>
              <a:chExt cx="613065" cy="2488633"/>
            </a:xfrm>
          </p:grpSpPr>
          <p:pic>
            <p:nvPicPr>
              <p:cNvPr id="53" name="图片 52" descr="AC-蓝.png"/>
              <p:cNvPicPr>
                <a:picLocks noChangeAspect="1"/>
              </p:cNvPicPr>
              <p:nvPr/>
            </p:nvPicPr>
            <p:blipFill>
              <a:blip r:embed="rId5" cstate="print"/>
              <a:stretch>
                <a:fillRect/>
              </a:stretch>
            </p:blipFill>
            <p:spPr>
              <a:xfrm>
                <a:off x="8424285" y="2386095"/>
                <a:ext cx="540000" cy="441818"/>
              </a:xfrm>
              <a:prstGeom prst="rect">
                <a:avLst/>
              </a:prstGeom>
            </p:spPr>
          </p:pic>
          <p:sp>
            <p:nvSpPr>
              <p:cNvPr id="64" name="Text Box 9"/>
              <p:cNvSpPr txBox="1">
                <a:spLocks noChangeArrowheads="1"/>
              </p:cNvSpPr>
              <p:nvPr/>
            </p:nvSpPr>
            <p:spPr bwMode="auto">
              <a:xfrm>
                <a:off x="8387752" y="2101026"/>
                <a:ext cx="61306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dirty="0">
                  <a:solidFill>
                    <a:schemeClr val="tx1"/>
                  </a:solidFill>
                  <a:latin typeface="Huawei Sans" panose="020C0503030203020204" pitchFamily="34" charset="0"/>
                </a:endParaRPr>
              </a:p>
            </p:txBody>
          </p:sp>
          <p:cxnSp>
            <p:nvCxnSpPr>
              <p:cNvPr id="70" name="直接连接符 69"/>
              <p:cNvCxnSpPr/>
              <p:nvPr/>
            </p:nvCxnSpPr>
            <p:spPr>
              <a:xfrm flipH="1">
                <a:off x="8694284" y="2789659"/>
                <a:ext cx="1" cy="180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2" name="isḻïḑe">
            <a:extLst>
              <a:ext uri="{FF2B5EF4-FFF2-40B4-BE49-F238E27FC236}">
                <a16:creationId xmlns="" xmlns:a16="http://schemas.microsoft.com/office/drawing/2014/main" id="{24CBC826-002E-4B71-8291-B729E4BED0E3}"/>
              </a:ext>
            </a:extLst>
          </p:cNvPr>
          <p:cNvSpPr txBox="1"/>
          <p:nvPr/>
        </p:nvSpPr>
        <p:spPr bwMode="ltGray">
          <a:xfrm>
            <a:off x="835782"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43" name="ïšļïďe">
            <a:extLst>
              <a:ext uri="{FF2B5EF4-FFF2-40B4-BE49-F238E27FC236}">
                <a16:creationId xmlns="" xmlns:a16="http://schemas.microsoft.com/office/drawing/2014/main" id="{FB41FAD4-0BA5-4580-B72E-A6BFF22F8784}"/>
              </a:ext>
            </a:extLst>
          </p:cNvPr>
          <p:cNvSpPr txBox="1"/>
          <p:nvPr/>
        </p:nvSpPr>
        <p:spPr bwMode="ltGray">
          <a:xfrm>
            <a:off x="835782"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44" name="ïṧļíḍê">
            <a:extLst>
              <a:ext uri="{FF2B5EF4-FFF2-40B4-BE49-F238E27FC236}">
                <a16:creationId xmlns="" xmlns:a16="http://schemas.microsoft.com/office/drawing/2014/main" id="{D1BCCD92-D45A-41F7-960F-30FC35568CBF}"/>
              </a:ext>
            </a:extLst>
          </p:cNvPr>
          <p:cNvSpPr txBox="1"/>
          <p:nvPr/>
        </p:nvSpPr>
        <p:spPr bwMode="ltGray">
          <a:xfrm>
            <a:off x="835782"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Access authentication</a:t>
            </a:r>
            <a:endParaRPr lang="en-US" altLang="zh-CN" sz="1200" dirty="0">
              <a:solidFill>
                <a:schemeClr val="bg1">
                  <a:lumMod val="65000"/>
                </a:schemeClr>
              </a:solidFill>
              <a:latin typeface="Huawei Sans" panose="020C0503030203020204" pitchFamily="34" charset="0"/>
            </a:endParaRPr>
          </a:p>
        </p:txBody>
      </p:sp>
      <p:sp>
        <p:nvSpPr>
          <p:cNvPr id="45" name="îş1iḍê">
            <a:extLst>
              <a:ext uri="{FF2B5EF4-FFF2-40B4-BE49-F238E27FC236}">
                <a16:creationId xmlns="" xmlns:a16="http://schemas.microsoft.com/office/drawing/2014/main" id="{F0B068A5-560A-4DB9-9ABC-E179FB4B53B1}"/>
              </a:ext>
            </a:extLst>
          </p:cNvPr>
          <p:cNvSpPr txBox="1"/>
          <p:nvPr/>
        </p:nvSpPr>
        <p:spPr bwMode="ltGray">
          <a:xfrm>
            <a:off x="835782"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DHCP</a:t>
            </a:r>
            <a:endParaRPr lang="en-US" sz="1200" dirty="0">
              <a:solidFill>
                <a:schemeClr val="bg1">
                  <a:lumMod val="65000"/>
                </a:schemeClr>
              </a:solidFill>
              <a:latin typeface="Huawei Sans" panose="020C0503030203020204" pitchFamily="34" charset="0"/>
            </a:endParaRPr>
          </a:p>
        </p:txBody>
      </p:sp>
      <p:sp>
        <p:nvSpPr>
          <p:cNvPr id="46" name="íşḻïďe">
            <a:extLst>
              <a:ext uri="{FF2B5EF4-FFF2-40B4-BE49-F238E27FC236}">
                <a16:creationId xmlns="" xmlns:a16="http://schemas.microsoft.com/office/drawing/2014/main" id="{05246D82-A4F5-42F2-854D-C3D348D160CE}"/>
              </a:ext>
            </a:extLst>
          </p:cNvPr>
          <p:cNvSpPr txBox="1"/>
          <p:nvPr/>
        </p:nvSpPr>
        <p:spPr bwMode="ltGray">
          <a:xfrm>
            <a:off x="835782"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47" name="直接连接符 46">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ltGray">
          <a:xfrm>
            <a:off x="485526" y="4150047"/>
            <a:ext cx="360000" cy="360000"/>
            <a:chOff x="4939189" y="1253075"/>
            <a:chExt cx="532084" cy="532082"/>
          </a:xfrm>
        </p:grpSpPr>
        <p:sp>
          <p:nvSpPr>
            <p:cNvPr id="49"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50"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51" name="组合 50"/>
          <p:cNvGrpSpPr/>
          <p:nvPr/>
        </p:nvGrpSpPr>
        <p:grpSpPr bwMode="ltGray">
          <a:xfrm>
            <a:off x="485526" y="4964845"/>
            <a:ext cx="360000" cy="360000"/>
            <a:chOff x="6792271" y="1253075"/>
            <a:chExt cx="532084" cy="532082"/>
          </a:xfrm>
        </p:grpSpPr>
        <p:sp>
          <p:nvSpPr>
            <p:cNvPr id="52"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56"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1" name="组合 70"/>
          <p:cNvGrpSpPr/>
          <p:nvPr/>
        </p:nvGrpSpPr>
        <p:grpSpPr bwMode="ltGray">
          <a:xfrm>
            <a:off x="485526" y="5779642"/>
            <a:ext cx="360000" cy="360000"/>
            <a:chOff x="8645353" y="1253075"/>
            <a:chExt cx="532084" cy="532082"/>
          </a:xfrm>
        </p:grpSpPr>
        <p:sp>
          <p:nvSpPr>
            <p:cNvPr id="72"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3"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4" name="组合 73"/>
          <p:cNvGrpSpPr/>
          <p:nvPr/>
        </p:nvGrpSpPr>
        <p:grpSpPr bwMode="ltGray">
          <a:xfrm>
            <a:off x="485526" y="1705653"/>
            <a:ext cx="360000" cy="360000"/>
            <a:chOff x="1233025" y="1253075"/>
            <a:chExt cx="532084" cy="532082"/>
          </a:xfrm>
        </p:grpSpPr>
        <p:sp>
          <p:nvSpPr>
            <p:cNvPr id="75"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6"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 xmlns:a16="http://schemas.microsoft.com/office/drawing/2014/main" id="{FB41FAD4-0BA5-4580-B72E-A6BFF22F8784}"/>
              </a:ext>
            </a:extLst>
          </p:cNvPr>
          <p:cNvSpPr txBox="1"/>
          <p:nvPr/>
        </p:nvSpPr>
        <p:spPr bwMode="auto">
          <a:xfrm>
            <a:off x="835782"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78" name="组合 77"/>
          <p:cNvGrpSpPr/>
          <p:nvPr/>
        </p:nvGrpSpPr>
        <p:grpSpPr bwMode="invGray">
          <a:xfrm>
            <a:off x="485526" y="3335249"/>
            <a:ext cx="360000" cy="360000"/>
            <a:chOff x="3086107" y="1253075"/>
            <a:chExt cx="532084" cy="532082"/>
          </a:xfrm>
        </p:grpSpPr>
        <p:sp>
          <p:nvSpPr>
            <p:cNvPr id="79" name="iṡ1ïdé">
              <a:extLst>
                <a:ext uri="{FF2B5EF4-FFF2-40B4-BE49-F238E27FC236}">
                  <a16:creationId xmlns="" xmlns:a16="http://schemas.microsoft.com/office/drawing/2014/main" id="{3FC487D0-A815-4107-8A36-7C156E98B5FA}"/>
                </a:ext>
              </a:extLst>
            </p:cNvPr>
            <p:cNvSpPr/>
            <p:nvPr/>
          </p:nvSpPr>
          <p:spPr bwMode="inv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80" name="basic-rainbow_61924"/>
            <p:cNvSpPr>
              <a:spLocks noChangeAspect="1"/>
            </p:cNvSpPr>
            <p:nvPr/>
          </p:nvSpPr>
          <p:spPr bwMode="inv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ltGray">
          <a:xfrm>
            <a:off x="485526" y="2520451"/>
            <a:ext cx="360000" cy="360000"/>
            <a:chOff x="485526" y="2520451"/>
            <a:chExt cx="360000" cy="360000"/>
          </a:xfrm>
        </p:grpSpPr>
        <p:sp>
          <p:nvSpPr>
            <p:cNvPr id="82" name="iṡ1ïdé">
              <a:extLst>
                <a:ext uri="{FF2B5EF4-FFF2-40B4-BE49-F238E27FC236}">
                  <a16:creationId xmlns="" xmlns:a16="http://schemas.microsoft.com/office/drawing/2014/main" id="{3FC487D0-A815-4107-8A36-7C156E98B5FA}"/>
                </a:ext>
              </a:extLst>
            </p:cNvPr>
            <p:cNvSpPr/>
            <p:nvPr/>
          </p:nvSpPr>
          <p:spPr bwMode="lt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3" name="road_358611"/>
            <p:cNvSpPr>
              <a:spLocks noChangeAspect="1"/>
            </p:cNvSpPr>
            <p:nvPr/>
          </p:nvSpPr>
          <p:spPr bwMode="lt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84" name="五边形 83"/>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85" name="燕尾形 84"/>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86" name="燕尾形 85"/>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87" name="燕尾形 86"/>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1098757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dirty="0" smtClean="0">
                <a:latin typeface="Huawei Sans" panose="020C0503030203020204" pitchFamily="34" charset="0"/>
              </a:rPr>
              <a:t>WLAN Overview</a:t>
            </a:r>
            <a:endParaRPr lang="en-US" altLang="zh-CN" b="1" dirty="0" smtClean="0">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Basic Concepts of WLAN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Fundamentals</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Configuration Implementation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Next-Generation WLAN Solutions</a:t>
            </a:r>
          </a:p>
          <a:p>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1492695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2888" y="1242453"/>
            <a:ext cx="8975164" cy="4680000"/>
          </a:xfrm>
        </p:spPr>
        <p:txBody>
          <a:bodyPr/>
          <a:lstStyle/>
          <a:p>
            <a:r>
              <a:rPr lang="en-US" sz="1800" dirty="0" smtClean="0"/>
              <a:t>User access authentication </a:t>
            </a:r>
            <a:r>
              <a:rPr lang="en-US" sz="1800" dirty="0" smtClean="0">
                <a:solidFill>
                  <a:srgbClr val="EC7061"/>
                </a:solidFill>
              </a:rPr>
              <a:t>differentiates users </a:t>
            </a:r>
            <a:r>
              <a:rPr lang="en-US" sz="1800" dirty="0" smtClean="0"/>
              <a:t>and controls access rights of users. Compared with link authentication, access authentication is more secure.</a:t>
            </a:r>
            <a:endParaRPr lang="en-US" altLang="zh-CN" sz="1800" dirty="0" smtClean="0"/>
          </a:p>
          <a:p>
            <a:r>
              <a:rPr lang="en-US" sz="1800" dirty="0" smtClean="0"/>
              <a:t>Major access authentication modes include PSK authentication and 802.1X authentication.</a:t>
            </a:r>
            <a:endParaRPr lang="en-US" altLang="zh-CN" sz="1800" dirty="0"/>
          </a:p>
        </p:txBody>
      </p:sp>
      <p:sp>
        <p:nvSpPr>
          <p:cNvPr id="2" name="标题 1"/>
          <p:cNvSpPr>
            <a:spLocks noGrp="1"/>
          </p:cNvSpPr>
          <p:nvPr>
            <p:ph type="title"/>
          </p:nvPr>
        </p:nvSpPr>
        <p:spPr/>
        <p:txBody>
          <a:bodyPr/>
          <a:lstStyle/>
          <a:p>
            <a:r>
              <a:rPr lang="en-US" smtClean="0"/>
              <a:t>Access Authentication</a:t>
            </a:r>
            <a:endParaRPr lang="en-US" dirty="0"/>
          </a:p>
        </p:txBody>
      </p:sp>
      <p:sp>
        <p:nvSpPr>
          <p:cNvPr id="42" name="isḻïḑe">
            <a:extLst>
              <a:ext uri="{FF2B5EF4-FFF2-40B4-BE49-F238E27FC236}">
                <a16:creationId xmlns="" xmlns:a16="http://schemas.microsoft.com/office/drawing/2014/main" id="{24CBC826-002E-4B71-8291-B729E4BED0E3}"/>
              </a:ext>
            </a:extLst>
          </p:cNvPr>
          <p:cNvSpPr txBox="1"/>
          <p:nvPr/>
        </p:nvSpPr>
        <p:spPr bwMode="ltGray">
          <a:xfrm>
            <a:off x="850298"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43" name="ïšļïďe">
            <a:extLst>
              <a:ext uri="{FF2B5EF4-FFF2-40B4-BE49-F238E27FC236}">
                <a16:creationId xmlns="" xmlns:a16="http://schemas.microsoft.com/office/drawing/2014/main" id="{FB41FAD4-0BA5-4580-B72E-A6BFF22F8784}"/>
              </a:ext>
            </a:extLst>
          </p:cNvPr>
          <p:cNvSpPr txBox="1"/>
          <p:nvPr/>
        </p:nvSpPr>
        <p:spPr bwMode="ltGray">
          <a:xfrm>
            <a:off x="850298"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44" name="ïṧļíḍê">
            <a:extLst>
              <a:ext uri="{FF2B5EF4-FFF2-40B4-BE49-F238E27FC236}">
                <a16:creationId xmlns="" xmlns:a16="http://schemas.microsoft.com/office/drawing/2014/main" id="{D1BCCD92-D45A-41F7-960F-30FC35568CBF}"/>
              </a:ext>
            </a:extLst>
          </p:cNvPr>
          <p:cNvSpPr txBox="1"/>
          <p:nvPr/>
        </p:nvSpPr>
        <p:spPr bwMode="auto">
          <a:xfrm>
            <a:off x="850298"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Access authentication</a:t>
            </a:r>
            <a:endParaRPr lang="en-US" altLang="zh-CN" sz="1200" dirty="0">
              <a:latin typeface="Huawei Sans" panose="020C0503030203020204" pitchFamily="34" charset="0"/>
            </a:endParaRPr>
          </a:p>
        </p:txBody>
      </p:sp>
      <p:sp>
        <p:nvSpPr>
          <p:cNvPr id="45" name="îş1iḍê">
            <a:extLst>
              <a:ext uri="{FF2B5EF4-FFF2-40B4-BE49-F238E27FC236}">
                <a16:creationId xmlns="" xmlns:a16="http://schemas.microsoft.com/office/drawing/2014/main" id="{F0B068A5-560A-4DB9-9ABC-E179FB4B53B1}"/>
              </a:ext>
            </a:extLst>
          </p:cNvPr>
          <p:cNvSpPr txBox="1"/>
          <p:nvPr/>
        </p:nvSpPr>
        <p:spPr bwMode="ltGray">
          <a:xfrm>
            <a:off x="850298"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sz="1200" dirty="0" smtClean="0">
                <a:solidFill>
                  <a:schemeClr val="bg1">
                    <a:lumMod val="65000"/>
                  </a:schemeClr>
                </a:solidFill>
                <a:latin typeface="Huawei Sans" panose="020C0503030203020204" pitchFamily="34" charset="0"/>
              </a:rPr>
              <a:t>DHCP</a:t>
            </a:r>
            <a:endParaRPr lang="en-US" sz="1200" dirty="0">
              <a:solidFill>
                <a:schemeClr val="bg1">
                  <a:lumMod val="65000"/>
                </a:schemeClr>
              </a:solidFill>
              <a:latin typeface="Huawei Sans" panose="020C0503030203020204" pitchFamily="34" charset="0"/>
            </a:endParaRPr>
          </a:p>
        </p:txBody>
      </p:sp>
      <p:sp>
        <p:nvSpPr>
          <p:cNvPr id="46" name="íşḻïďe">
            <a:extLst>
              <a:ext uri="{FF2B5EF4-FFF2-40B4-BE49-F238E27FC236}">
                <a16:creationId xmlns="" xmlns:a16="http://schemas.microsoft.com/office/drawing/2014/main" id="{05246D82-A4F5-42F2-854D-C3D348D160CE}"/>
              </a:ext>
            </a:extLst>
          </p:cNvPr>
          <p:cNvSpPr txBox="1"/>
          <p:nvPr/>
        </p:nvSpPr>
        <p:spPr bwMode="ltGray">
          <a:xfrm>
            <a:off x="850298"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47" name="直接连接符 46">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blackGray">
          <a:xfrm>
            <a:off x="485526" y="4150047"/>
            <a:ext cx="360000" cy="360000"/>
            <a:chOff x="4939189" y="1253075"/>
            <a:chExt cx="532084" cy="532082"/>
          </a:xfrm>
        </p:grpSpPr>
        <p:sp>
          <p:nvSpPr>
            <p:cNvPr id="49" name="iṩ1îdè">
              <a:extLst>
                <a:ext uri="{FF2B5EF4-FFF2-40B4-BE49-F238E27FC236}">
                  <a16:creationId xmlns="" xmlns:a16="http://schemas.microsoft.com/office/drawing/2014/main" id="{7F2033B8-3D85-4EBC-B06A-35DC8DC5989D}"/>
                </a:ext>
              </a:extLst>
            </p:cNvPr>
            <p:cNvSpPr/>
            <p:nvPr/>
          </p:nvSpPr>
          <p:spPr bwMode="black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50" name="íṧľïḍè">
              <a:extLst>
                <a:ext uri="{FF2B5EF4-FFF2-40B4-BE49-F238E27FC236}">
                  <a16:creationId xmlns="" xmlns:a16="http://schemas.microsoft.com/office/drawing/2014/main" id="{67C630C0-B65A-4B15-BF86-DFDDDEBC1DAB}"/>
                </a:ext>
              </a:extLst>
            </p:cNvPr>
            <p:cNvSpPr/>
            <p:nvPr/>
          </p:nvSpPr>
          <p:spPr bwMode="black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51" name="组合 50"/>
          <p:cNvGrpSpPr/>
          <p:nvPr/>
        </p:nvGrpSpPr>
        <p:grpSpPr bwMode="ltGray">
          <a:xfrm>
            <a:off x="485526" y="4964845"/>
            <a:ext cx="360000" cy="360000"/>
            <a:chOff x="6792271" y="1253075"/>
            <a:chExt cx="532084" cy="532082"/>
          </a:xfrm>
        </p:grpSpPr>
        <p:sp>
          <p:nvSpPr>
            <p:cNvPr id="52"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dirty="0">
                <a:solidFill>
                  <a:schemeClr val="lt1"/>
                </a:solidFill>
                <a:latin typeface="Huawei Sans" panose="020C0503030203020204" pitchFamily="34" charset="0"/>
              </a:endParaRPr>
            </a:p>
          </p:txBody>
        </p:sp>
        <p:sp>
          <p:nvSpPr>
            <p:cNvPr id="56"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1" name="组合 70"/>
          <p:cNvGrpSpPr/>
          <p:nvPr/>
        </p:nvGrpSpPr>
        <p:grpSpPr bwMode="ltGray">
          <a:xfrm>
            <a:off x="485526" y="5779642"/>
            <a:ext cx="360000" cy="360000"/>
            <a:chOff x="8645353" y="1253075"/>
            <a:chExt cx="532084" cy="532082"/>
          </a:xfrm>
        </p:grpSpPr>
        <p:sp>
          <p:nvSpPr>
            <p:cNvPr id="72"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3"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4" name="组合 73"/>
          <p:cNvGrpSpPr/>
          <p:nvPr/>
        </p:nvGrpSpPr>
        <p:grpSpPr bwMode="ltGray">
          <a:xfrm>
            <a:off x="485526" y="1705653"/>
            <a:ext cx="360000" cy="360000"/>
            <a:chOff x="1233025" y="1253075"/>
            <a:chExt cx="532084" cy="532082"/>
          </a:xfrm>
        </p:grpSpPr>
        <p:sp>
          <p:nvSpPr>
            <p:cNvPr id="75"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6"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 xmlns:a16="http://schemas.microsoft.com/office/drawing/2014/main" id="{FB41FAD4-0BA5-4580-B72E-A6BFF22F8784}"/>
              </a:ext>
            </a:extLst>
          </p:cNvPr>
          <p:cNvSpPr txBox="1"/>
          <p:nvPr/>
        </p:nvSpPr>
        <p:spPr bwMode="ltGray">
          <a:xfrm>
            <a:off x="850298"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78" name="组合 77"/>
          <p:cNvGrpSpPr/>
          <p:nvPr/>
        </p:nvGrpSpPr>
        <p:grpSpPr bwMode="ltGray">
          <a:xfrm>
            <a:off x="485526" y="3335249"/>
            <a:ext cx="360000" cy="360000"/>
            <a:chOff x="3086107" y="1253075"/>
            <a:chExt cx="532084" cy="532082"/>
          </a:xfrm>
        </p:grpSpPr>
        <p:sp>
          <p:nvSpPr>
            <p:cNvPr id="79"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0"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ltGray">
          <a:xfrm>
            <a:off x="485526" y="2520451"/>
            <a:ext cx="360000" cy="360000"/>
            <a:chOff x="485526" y="2520451"/>
            <a:chExt cx="360000" cy="360000"/>
          </a:xfrm>
        </p:grpSpPr>
        <p:sp>
          <p:nvSpPr>
            <p:cNvPr id="82" name="iṡ1ïdé">
              <a:extLst>
                <a:ext uri="{FF2B5EF4-FFF2-40B4-BE49-F238E27FC236}">
                  <a16:creationId xmlns="" xmlns:a16="http://schemas.microsoft.com/office/drawing/2014/main" id="{3FC487D0-A815-4107-8A36-7C156E98B5FA}"/>
                </a:ext>
              </a:extLst>
            </p:cNvPr>
            <p:cNvSpPr/>
            <p:nvPr/>
          </p:nvSpPr>
          <p:spPr bwMode="lt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3" name="road_358611"/>
            <p:cNvSpPr>
              <a:spLocks noChangeAspect="1"/>
            </p:cNvSpPr>
            <p:nvPr/>
          </p:nvSpPr>
          <p:spPr bwMode="lt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146" name="Text Box 9"/>
          <p:cNvSpPr txBox="1">
            <a:spLocks noChangeArrowheads="1"/>
          </p:cNvSpPr>
          <p:nvPr/>
        </p:nvSpPr>
        <p:spPr bwMode="auto">
          <a:xfrm>
            <a:off x="5220209" y="4785584"/>
            <a:ext cx="584291"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pic>
        <p:nvPicPr>
          <p:cNvPr id="147" name="图片 146" descr="笔记本电脑.png"/>
          <p:cNvPicPr>
            <a:picLocks noChangeAspect="1"/>
          </p:cNvPicPr>
          <p:nvPr/>
        </p:nvPicPr>
        <p:blipFill>
          <a:blip r:embed="rId3" cstate="print"/>
          <a:stretch>
            <a:fillRect/>
          </a:stretch>
        </p:blipFill>
        <p:spPr>
          <a:xfrm>
            <a:off x="5775596" y="4736349"/>
            <a:ext cx="648000" cy="406247"/>
          </a:xfrm>
          <a:prstGeom prst="rect">
            <a:avLst/>
          </a:prstGeom>
        </p:spPr>
      </p:pic>
      <p:sp>
        <p:nvSpPr>
          <p:cNvPr id="143" name="Text Box 9"/>
          <p:cNvSpPr txBox="1">
            <a:spLocks noChangeArrowheads="1"/>
          </p:cNvSpPr>
          <p:nvPr/>
        </p:nvSpPr>
        <p:spPr bwMode="auto">
          <a:xfrm>
            <a:off x="5205822" y="3428391"/>
            <a:ext cx="61306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dirty="0">
              <a:solidFill>
                <a:schemeClr val="tx1"/>
              </a:solidFill>
              <a:latin typeface="Huawei Sans" panose="020C0503030203020204" pitchFamily="34" charset="0"/>
            </a:endParaRPr>
          </a:p>
        </p:txBody>
      </p:sp>
      <p:pic>
        <p:nvPicPr>
          <p:cNvPr id="144" name="图片 14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829596" y="3360879"/>
            <a:ext cx="540000" cy="442800"/>
          </a:xfrm>
          <a:prstGeom prst="rect">
            <a:avLst/>
          </a:prstGeom>
        </p:spPr>
      </p:pic>
      <p:pic>
        <p:nvPicPr>
          <p:cNvPr id="149" name="图片 148" descr="wifi信号蓝.png"/>
          <p:cNvPicPr>
            <a:picLocks noChangeAspect="1"/>
          </p:cNvPicPr>
          <p:nvPr/>
        </p:nvPicPr>
        <p:blipFill>
          <a:blip r:embed="rId5" cstate="print"/>
          <a:stretch>
            <a:fillRect/>
          </a:stretch>
        </p:blipFill>
        <p:spPr>
          <a:xfrm flipV="1">
            <a:off x="5809098" y="3990652"/>
            <a:ext cx="580996" cy="486497"/>
          </a:xfrm>
          <a:prstGeom prst="rect">
            <a:avLst/>
          </a:prstGeom>
        </p:spPr>
      </p:pic>
      <p:sp>
        <p:nvSpPr>
          <p:cNvPr id="150" name="圆角矩形标注 149"/>
          <p:cNvSpPr/>
          <p:nvPr/>
        </p:nvSpPr>
        <p:spPr>
          <a:xfrm>
            <a:off x="6903998" y="4409676"/>
            <a:ext cx="3339695" cy="956583"/>
          </a:xfrm>
          <a:prstGeom prst="wedgeRoundRectCallout">
            <a:avLst>
              <a:gd name="adj1" fmla="val -66962"/>
              <a:gd name="adj2" fmla="val -31607"/>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en-US" sz="1400" dirty="0" smtClean="0">
                <a:solidFill>
                  <a:schemeClr val="tx1"/>
                </a:solidFill>
                <a:latin typeface="Huawei Sans" panose="020C0503030203020204" pitchFamily="34" charset="0"/>
              </a:rPr>
              <a:t>Access authentication is performed on the wireless-side interface, allowing STAs to send data over wireless links.</a:t>
            </a:r>
            <a:endParaRPr lang="en-US" sz="1400" dirty="0">
              <a:solidFill>
                <a:schemeClr val="tx1"/>
              </a:solidFill>
              <a:latin typeface="Huawei Sans" panose="020C0503030203020204" pitchFamily="34" charset="0"/>
            </a:endParaRPr>
          </a:p>
        </p:txBody>
      </p:sp>
      <p:sp>
        <p:nvSpPr>
          <p:cNvPr id="39" name="五边形 38"/>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40" name="燕尾形 39"/>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41" name="燕尾形 40"/>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53" name="燕尾形 52"/>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Tree>
    <p:extLst>
      <p:ext uri="{BB962C8B-B14F-4D97-AF65-F5344CB8AC3E}">
        <p14:creationId xmlns:p14="http://schemas.microsoft.com/office/powerpoint/2010/main" val="1765744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2888" y="1242453"/>
            <a:ext cx="8975164" cy="4680000"/>
          </a:xfrm>
        </p:spPr>
        <p:txBody>
          <a:bodyPr/>
          <a:lstStyle/>
          <a:p>
            <a:r>
              <a:rPr lang="en-US" sz="1800" dirty="0" smtClean="0"/>
              <a:t>The prerequisite for APs and STAs to go online properly is that they have obtained IP addresses.</a:t>
            </a:r>
            <a:endParaRPr lang="en-US" altLang="zh-CN" sz="1800" dirty="0" smtClean="0"/>
          </a:p>
          <a:p>
            <a:r>
              <a:rPr lang="en-US" sz="1800" dirty="0" smtClean="0"/>
              <a:t>If STAs </a:t>
            </a:r>
            <a:r>
              <a:rPr lang="en-US" sz="1800" dirty="0" smtClean="0">
                <a:solidFill>
                  <a:srgbClr val="EC7061"/>
                </a:solidFill>
              </a:rPr>
              <a:t>obtain IP addresses </a:t>
            </a:r>
            <a:r>
              <a:rPr lang="en-US" sz="1800" dirty="0" smtClean="0"/>
              <a:t>through DHCP, the AC or aggregation switch can function as a DHCP server to assign IP addresses to the STAs. In most cases, the aggregation switch is used as the DHCP server.</a:t>
            </a:r>
            <a:endParaRPr lang="en-US" altLang="zh-CN" sz="1800" dirty="0"/>
          </a:p>
        </p:txBody>
      </p:sp>
      <p:sp>
        <p:nvSpPr>
          <p:cNvPr id="2" name="标题 1"/>
          <p:cNvSpPr>
            <a:spLocks noGrp="1"/>
          </p:cNvSpPr>
          <p:nvPr>
            <p:ph type="title"/>
          </p:nvPr>
        </p:nvSpPr>
        <p:spPr/>
        <p:txBody>
          <a:bodyPr/>
          <a:lstStyle/>
          <a:p>
            <a:r>
              <a:rPr lang="en-US" dirty="0"/>
              <a:t>STA Address </a:t>
            </a:r>
            <a:r>
              <a:rPr lang="en-US" dirty="0" smtClean="0"/>
              <a:t>Allocation</a:t>
            </a:r>
            <a:endParaRPr lang="en-US" altLang="zh-CN" dirty="0"/>
          </a:p>
        </p:txBody>
      </p:sp>
      <p:sp>
        <p:nvSpPr>
          <p:cNvPr id="4" name="五边形 3"/>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 name="燕尾形 4"/>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6" name="燕尾形 5"/>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7" name="燕尾形 6"/>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42" name="isḻïḑe">
            <a:extLst>
              <a:ext uri="{FF2B5EF4-FFF2-40B4-BE49-F238E27FC236}">
                <a16:creationId xmlns="" xmlns:a16="http://schemas.microsoft.com/office/drawing/2014/main" id="{24CBC826-002E-4B71-8291-B729E4BED0E3}"/>
              </a:ext>
            </a:extLst>
          </p:cNvPr>
          <p:cNvSpPr txBox="1"/>
          <p:nvPr/>
        </p:nvSpPr>
        <p:spPr bwMode="ltGray">
          <a:xfrm>
            <a:off x="850297"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43" name="ïšļïďe">
            <a:extLst>
              <a:ext uri="{FF2B5EF4-FFF2-40B4-BE49-F238E27FC236}">
                <a16:creationId xmlns="" xmlns:a16="http://schemas.microsoft.com/office/drawing/2014/main" id="{FB41FAD4-0BA5-4580-B72E-A6BFF22F8784}"/>
              </a:ext>
            </a:extLst>
          </p:cNvPr>
          <p:cNvSpPr txBox="1"/>
          <p:nvPr/>
        </p:nvSpPr>
        <p:spPr bwMode="ltGray">
          <a:xfrm>
            <a:off x="850297"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44" name="ïṧļíḍê">
            <a:extLst>
              <a:ext uri="{FF2B5EF4-FFF2-40B4-BE49-F238E27FC236}">
                <a16:creationId xmlns="" xmlns:a16="http://schemas.microsoft.com/office/drawing/2014/main" id="{D1BCCD92-D45A-41F7-960F-30FC35568CBF}"/>
              </a:ext>
            </a:extLst>
          </p:cNvPr>
          <p:cNvSpPr txBox="1"/>
          <p:nvPr/>
        </p:nvSpPr>
        <p:spPr bwMode="ltGray">
          <a:xfrm>
            <a:off x="850297"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Access authentication</a:t>
            </a:r>
            <a:endParaRPr lang="en-US" altLang="zh-CN" sz="1200" dirty="0">
              <a:latin typeface="Huawei Sans" panose="020C0503030203020204" pitchFamily="34" charset="0"/>
            </a:endParaRPr>
          </a:p>
        </p:txBody>
      </p:sp>
      <p:sp>
        <p:nvSpPr>
          <p:cNvPr id="45" name="îş1iḍê">
            <a:extLst>
              <a:ext uri="{FF2B5EF4-FFF2-40B4-BE49-F238E27FC236}">
                <a16:creationId xmlns="" xmlns:a16="http://schemas.microsoft.com/office/drawing/2014/main" id="{F0B068A5-560A-4DB9-9ABC-E179FB4B53B1}"/>
              </a:ext>
            </a:extLst>
          </p:cNvPr>
          <p:cNvSpPr txBox="1"/>
          <p:nvPr/>
        </p:nvSpPr>
        <p:spPr bwMode="auto">
          <a:xfrm>
            <a:off x="850297"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DHCP</a:t>
            </a:r>
            <a:endParaRPr lang="en-US" sz="1200" dirty="0">
              <a:latin typeface="Huawei Sans" panose="020C0503030203020204" pitchFamily="34" charset="0"/>
            </a:endParaRPr>
          </a:p>
        </p:txBody>
      </p:sp>
      <p:sp>
        <p:nvSpPr>
          <p:cNvPr id="46" name="íşḻïďe">
            <a:extLst>
              <a:ext uri="{FF2B5EF4-FFF2-40B4-BE49-F238E27FC236}">
                <a16:creationId xmlns="" xmlns:a16="http://schemas.microsoft.com/office/drawing/2014/main" id="{05246D82-A4F5-42F2-854D-C3D348D160CE}"/>
              </a:ext>
            </a:extLst>
          </p:cNvPr>
          <p:cNvSpPr txBox="1"/>
          <p:nvPr/>
        </p:nvSpPr>
        <p:spPr bwMode="ltGray">
          <a:xfrm>
            <a:off x="850297"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47" name="直接连接符 46">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ltGray">
          <a:xfrm>
            <a:off x="485526" y="4150047"/>
            <a:ext cx="360000" cy="360000"/>
            <a:chOff x="4939189" y="1253075"/>
            <a:chExt cx="532084" cy="532082"/>
          </a:xfrm>
        </p:grpSpPr>
        <p:sp>
          <p:nvSpPr>
            <p:cNvPr id="49"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50"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51" name="组合 50"/>
          <p:cNvGrpSpPr/>
          <p:nvPr/>
        </p:nvGrpSpPr>
        <p:grpSpPr bwMode="blackGray">
          <a:xfrm>
            <a:off x="485526" y="4964845"/>
            <a:ext cx="360000" cy="360000"/>
            <a:chOff x="6792271" y="1253075"/>
            <a:chExt cx="532084" cy="532082"/>
          </a:xfrm>
        </p:grpSpPr>
        <p:sp>
          <p:nvSpPr>
            <p:cNvPr id="52" name="íŝlíďé">
              <a:extLst>
                <a:ext uri="{FF2B5EF4-FFF2-40B4-BE49-F238E27FC236}">
                  <a16:creationId xmlns="" xmlns:a16="http://schemas.microsoft.com/office/drawing/2014/main" id="{E7C05249-EC6B-4A31-B592-1B7DA1FC1C4D}"/>
                </a:ext>
              </a:extLst>
            </p:cNvPr>
            <p:cNvSpPr/>
            <p:nvPr/>
          </p:nvSpPr>
          <p:spPr bwMode="black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56" name="iślîḓé">
              <a:extLst>
                <a:ext uri="{FF2B5EF4-FFF2-40B4-BE49-F238E27FC236}">
                  <a16:creationId xmlns="" xmlns:a16="http://schemas.microsoft.com/office/drawing/2014/main" id="{BE7CCCC9-8065-4F6A-AAE6-681F89B69718}"/>
                </a:ext>
              </a:extLst>
            </p:cNvPr>
            <p:cNvSpPr/>
            <p:nvPr/>
          </p:nvSpPr>
          <p:spPr bwMode="black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1" name="组合 70"/>
          <p:cNvGrpSpPr/>
          <p:nvPr/>
        </p:nvGrpSpPr>
        <p:grpSpPr bwMode="ltGray">
          <a:xfrm>
            <a:off x="485526" y="5779642"/>
            <a:ext cx="360000" cy="360000"/>
            <a:chOff x="8645353" y="1253075"/>
            <a:chExt cx="532084" cy="532082"/>
          </a:xfrm>
        </p:grpSpPr>
        <p:sp>
          <p:nvSpPr>
            <p:cNvPr id="72" name="íṡ1íḋê">
              <a:extLst>
                <a:ext uri="{FF2B5EF4-FFF2-40B4-BE49-F238E27FC236}">
                  <a16:creationId xmlns="" xmlns:a16="http://schemas.microsoft.com/office/drawing/2014/main" id="{87A1502E-FF5A-402F-AE9A-604F51135206}"/>
                </a:ext>
              </a:extLst>
            </p:cNvPr>
            <p:cNvSpPr/>
            <p:nvPr/>
          </p:nvSpPr>
          <p:spPr bwMode="lt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3" name="iṡļidè">
              <a:extLst>
                <a:ext uri="{FF2B5EF4-FFF2-40B4-BE49-F238E27FC236}">
                  <a16:creationId xmlns="" xmlns:a16="http://schemas.microsoft.com/office/drawing/2014/main" id="{D2F2F0A0-455D-459F-90E5-A8674554530D}"/>
                </a:ext>
              </a:extLst>
            </p:cNvPr>
            <p:cNvSpPr/>
            <p:nvPr/>
          </p:nvSpPr>
          <p:spPr bwMode="lt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4" name="组合 73"/>
          <p:cNvGrpSpPr/>
          <p:nvPr/>
        </p:nvGrpSpPr>
        <p:grpSpPr bwMode="ltGray">
          <a:xfrm>
            <a:off x="485526" y="1705653"/>
            <a:ext cx="360000" cy="360000"/>
            <a:chOff x="1233025" y="1253075"/>
            <a:chExt cx="532084" cy="532082"/>
          </a:xfrm>
        </p:grpSpPr>
        <p:sp>
          <p:nvSpPr>
            <p:cNvPr id="75"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6"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 xmlns:a16="http://schemas.microsoft.com/office/drawing/2014/main" id="{FB41FAD4-0BA5-4580-B72E-A6BFF22F8784}"/>
              </a:ext>
            </a:extLst>
          </p:cNvPr>
          <p:cNvSpPr txBox="1"/>
          <p:nvPr/>
        </p:nvSpPr>
        <p:spPr bwMode="ltGray">
          <a:xfrm>
            <a:off x="850297"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78" name="组合 77"/>
          <p:cNvGrpSpPr/>
          <p:nvPr/>
        </p:nvGrpSpPr>
        <p:grpSpPr bwMode="ltGray">
          <a:xfrm>
            <a:off x="485526" y="3335249"/>
            <a:ext cx="360000" cy="360000"/>
            <a:chOff x="3086107" y="1253075"/>
            <a:chExt cx="532084" cy="532082"/>
          </a:xfrm>
        </p:grpSpPr>
        <p:sp>
          <p:nvSpPr>
            <p:cNvPr id="79"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0"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ltGray">
          <a:xfrm>
            <a:off x="485526" y="2520451"/>
            <a:ext cx="360000" cy="360000"/>
            <a:chOff x="485526" y="2520451"/>
            <a:chExt cx="360000" cy="360000"/>
          </a:xfrm>
        </p:grpSpPr>
        <p:sp>
          <p:nvSpPr>
            <p:cNvPr id="82" name="iṡ1ïdé">
              <a:extLst>
                <a:ext uri="{FF2B5EF4-FFF2-40B4-BE49-F238E27FC236}">
                  <a16:creationId xmlns="" xmlns:a16="http://schemas.microsoft.com/office/drawing/2014/main" id="{3FC487D0-A815-4107-8A36-7C156E98B5FA}"/>
                </a:ext>
              </a:extLst>
            </p:cNvPr>
            <p:cNvSpPr/>
            <p:nvPr/>
          </p:nvSpPr>
          <p:spPr bwMode="lt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3" name="road_358611"/>
            <p:cNvSpPr>
              <a:spLocks noChangeAspect="1"/>
            </p:cNvSpPr>
            <p:nvPr/>
          </p:nvSpPr>
          <p:spPr bwMode="lt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grpSp>
        <p:nvGrpSpPr>
          <p:cNvPr id="10" name="组合 9"/>
          <p:cNvGrpSpPr/>
          <p:nvPr/>
        </p:nvGrpSpPr>
        <p:grpSpPr>
          <a:xfrm>
            <a:off x="3522779" y="3179358"/>
            <a:ext cx="6722116" cy="3122541"/>
            <a:chOff x="3110654" y="3063447"/>
            <a:chExt cx="6722116" cy="3122541"/>
          </a:xfrm>
        </p:grpSpPr>
        <p:pic>
          <p:nvPicPr>
            <p:cNvPr id="84" name="图片 8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073" y="3595240"/>
              <a:ext cx="540000" cy="442800"/>
            </a:xfrm>
            <a:prstGeom prst="rect">
              <a:avLst/>
            </a:prstGeom>
          </p:spPr>
        </p:pic>
        <p:sp>
          <p:nvSpPr>
            <p:cNvPr id="85" name="Text Box 9"/>
            <p:cNvSpPr txBox="1">
              <a:spLocks noChangeArrowheads="1"/>
            </p:cNvSpPr>
            <p:nvPr/>
          </p:nvSpPr>
          <p:spPr bwMode="auto">
            <a:xfrm>
              <a:off x="4795585" y="3291247"/>
              <a:ext cx="429203"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cxnSp>
          <p:nvCxnSpPr>
            <p:cNvPr id="86" name="直接连接符 85"/>
            <p:cNvCxnSpPr/>
            <p:nvPr/>
          </p:nvCxnSpPr>
          <p:spPr>
            <a:xfrm>
              <a:off x="3798505" y="4205988"/>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flipH="1">
              <a:off x="6251384" y="2468931"/>
              <a:ext cx="1" cy="4320000"/>
            </a:xfrm>
            <a:prstGeom prst="line">
              <a:avLst/>
            </a:prstGeom>
            <a:ln w="254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 Box 9"/>
            <p:cNvSpPr txBox="1">
              <a:spLocks noChangeArrowheads="1"/>
            </p:cNvSpPr>
            <p:nvPr/>
          </p:nvSpPr>
          <p:spPr bwMode="auto">
            <a:xfrm>
              <a:off x="5361714" y="4308948"/>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DHCP Discover</a:t>
              </a:r>
              <a:endParaRPr lang="en-US" sz="1400" dirty="0">
                <a:solidFill>
                  <a:schemeClr val="tx1"/>
                </a:solidFill>
                <a:latin typeface="Huawei Sans" panose="020C0503030203020204" pitchFamily="34" charset="0"/>
              </a:endParaRPr>
            </a:p>
          </p:txBody>
        </p:sp>
        <p:sp>
          <p:nvSpPr>
            <p:cNvPr id="91" name="Text Box 9"/>
            <p:cNvSpPr txBox="1">
              <a:spLocks noChangeArrowheads="1"/>
            </p:cNvSpPr>
            <p:nvPr/>
          </p:nvSpPr>
          <p:spPr bwMode="auto">
            <a:xfrm>
              <a:off x="7521508" y="3063447"/>
              <a:ext cx="2311262" cy="523220"/>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DHCP Server</a:t>
              </a:r>
            </a:p>
            <a:p>
              <a:pPr algn="ctr"/>
              <a:r>
                <a:rPr lang="en-US" sz="1400" b="1" dirty="0" smtClean="0">
                  <a:latin typeface="Huawei Sans" panose="020C0503030203020204" pitchFamily="34" charset="0"/>
                </a:rPr>
                <a:t>(Aggregation Switch)</a:t>
              </a:r>
              <a:endParaRPr lang="en-US" altLang="zh-CN" sz="1400" b="1" dirty="0">
                <a:solidFill>
                  <a:schemeClr val="tx1"/>
                </a:solidFill>
                <a:latin typeface="Huawei Sans" panose="020C0503030203020204" pitchFamily="34" charset="0"/>
              </a:endParaRPr>
            </a:p>
          </p:txBody>
        </p:sp>
        <p:cxnSp>
          <p:nvCxnSpPr>
            <p:cNvPr id="92" name="直接连接符 91"/>
            <p:cNvCxnSpPr/>
            <p:nvPr/>
          </p:nvCxnSpPr>
          <p:spPr>
            <a:xfrm flipH="1">
              <a:off x="8677138" y="4205988"/>
              <a:ext cx="0" cy="198000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flipH="1">
              <a:off x="6251384" y="2898636"/>
              <a:ext cx="1" cy="432000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 Box 9"/>
            <p:cNvSpPr txBox="1">
              <a:spLocks noChangeArrowheads="1"/>
            </p:cNvSpPr>
            <p:nvPr/>
          </p:nvSpPr>
          <p:spPr bwMode="auto">
            <a:xfrm>
              <a:off x="5361714" y="4756388"/>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DHCP Offer</a:t>
              </a:r>
              <a:endParaRPr lang="en-US" sz="1400" dirty="0">
                <a:solidFill>
                  <a:schemeClr val="tx1"/>
                </a:solidFill>
                <a:latin typeface="Huawei Sans" panose="020C0503030203020204" pitchFamily="34" charset="0"/>
              </a:endParaRPr>
            </a:p>
          </p:txBody>
        </p:sp>
        <p:cxnSp>
          <p:nvCxnSpPr>
            <p:cNvPr id="97" name="直接连接符 96"/>
            <p:cNvCxnSpPr/>
            <p:nvPr/>
          </p:nvCxnSpPr>
          <p:spPr>
            <a:xfrm rot="5400000" flipH="1">
              <a:off x="6251384" y="3328341"/>
              <a:ext cx="1" cy="4320000"/>
            </a:xfrm>
            <a:prstGeom prst="line">
              <a:avLst/>
            </a:prstGeom>
            <a:ln w="254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 Box 9"/>
            <p:cNvSpPr txBox="1">
              <a:spLocks noChangeArrowheads="1"/>
            </p:cNvSpPr>
            <p:nvPr/>
          </p:nvSpPr>
          <p:spPr bwMode="auto">
            <a:xfrm>
              <a:off x="5361714" y="5168358"/>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DHCP Request</a:t>
              </a:r>
              <a:endParaRPr lang="en-US" sz="1400" dirty="0">
                <a:solidFill>
                  <a:schemeClr val="tx1"/>
                </a:solidFill>
                <a:latin typeface="Huawei Sans" panose="020C0503030203020204" pitchFamily="34" charset="0"/>
              </a:endParaRPr>
            </a:p>
          </p:txBody>
        </p:sp>
        <p:cxnSp>
          <p:nvCxnSpPr>
            <p:cNvPr id="100" name="直接连接符 99"/>
            <p:cNvCxnSpPr/>
            <p:nvPr/>
          </p:nvCxnSpPr>
          <p:spPr>
            <a:xfrm rot="5400000" flipH="1">
              <a:off x="6251384" y="3758046"/>
              <a:ext cx="1" cy="432000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 Box 9"/>
            <p:cNvSpPr txBox="1">
              <a:spLocks noChangeArrowheads="1"/>
            </p:cNvSpPr>
            <p:nvPr/>
          </p:nvSpPr>
          <p:spPr bwMode="auto">
            <a:xfrm>
              <a:off x="5361714" y="5587203"/>
              <a:ext cx="186642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DHCP </a:t>
              </a:r>
              <a:r>
                <a:rPr lang="en-US" sz="1400" dirty="0" err="1" smtClean="0">
                  <a:solidFill>
                    <a:schemeClr val="tx1"/>
                  </a:solidFill>
                  <a:latin typeface="Huawei Sans" panose="020C0503030203020204" pitchFamily="34" charset="0"/>
                </a:rPr>
                <a:t>Ack</a:t>
              </a:r>
              <a:endParaRPr lang="en-US" altLang="zh-CN" sz="1400" dirty="0">
                <a:solidFill>
                  <a:schemeClr val="tx1"/>
                </a:solidFill>
                <a:latin typeface="Huawei Sans" panose="020C0503030203020204" pitchFamily="34" charset="0"/>
              </a:endParaRPr>
            </a:p>
          </p:txBody>
        </p:sp>
        <p:pic>
          <p:nvPicPr>
            <p:cNvPr id="132" name="图片 131" descr="笔记本电脑.png"/>
            <p:cNvPicPr>
              <a:picLocks noChangeAspect="1"/>
            </p:cNvPicPr>
            <p:nvPr/>
          </p:nvPicPr>
          <p:blipFill>
            <a:blip r:embed="rId4" cstate="print"/>
            <a:stretch>
              <a:fillRect/>
            </a:stretch>
          </p:blipFill>
          <p:spPr>
            <a:xfrm>
              <a:off x="3524633" y="3647440"/>
              <a:ext cx="539779" cy="338400"/>
            </a:xfrm>
            <a:prstGeom prst="rect">
              <a:avLst/>
            </a:prstGeom>
          </p:spPr>
        </p:pic>
        <p:pic>
          <p:nvPicPr>
            <p:cNvPr id="133" name="图片 132" descr="wifi信号蓝.png"/>
            <p:cNvPicPr>
              <a:picLocks noChangeAspect="1"/>
            </p:cNvPicPr>
            <p:nvPr/>
          </p:nvPicPr>
          <p:blipFill>
            <a:blip r:embed="rId5" cstate="print"/>
            <a:stretch>
              <a:fillRect/>
            </a:stretch>
          </p:blipFill>
          <p:spPr>
            <a:xfrm rot="5573912" flipV="1">
              <a:off x="4221609" y="3611010"/>
              <a:ext cx="429928" cy="360000"/>
            </a:xfrm>
            <a:prstGeom prst="rect">
              <a:avLst/>
            </a:prstGeom>
          </p:spPr>
        </p:pic>
        <p:pic>
          <p:nvPicPr>
            <p:cNvPr id="134" name="图片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6053" y="3594191"/>
              <a:ext cx="540000" cy="442800"/>
            </a:xfrm>
            <a:prstGeom prst="rect">
              <a:avLst/>
            </a:prstGeom>
          </p:spPr>
        </p:pic>
        <p:grpSp>
          <p:nvGrpSpPr>
            <p:cNvPr id="3" name="组合 2"/>
            <p:cNvGrpSpPr/>
            <p:nvPr/>
          </p:nvGrpSpPr>
          <p:grpSpPr>
            <a:xfrm>
              <a:off x="6163517" y="3414191"/>
              <a:ext cx="1167476" cy="802122"/>
              <a:chOff x="4763137" y="3317113"/>
              <a:chExt cx="1306335" cy="820258"/>
            </a:xfrm>
          </p:grpSpPr>
          <p:pic>
            <p:nvPicPr>
              <p:cNvPr id="135" name="图片 13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63137" y="3317113"/>
                <a:ext cx="1306335" cy="820258"/>
              </a:xfrm>
              <a:prstGeom prst="rect">
                <a:avLst/>
              </a:prstGeom>
            </p:spPr>
          </p:pic>
          <p:sp>
            <p:nvSpPr>
              <p:cNvPr id="136" name="Text Box 9"/>
              <p:cNvSpPr txBox="1">
                <a:spLocks noChangeArrowheads="1"/>
              </p:cNvSpPr>
              <p:nvPr/>
            </p:nvSpPr>
            <p:spPr bwMode="auto">
              <a:xfrm>
                <a:off x="4840058" y="3473602"/>
                <a:ext cx="1162936" cy="544601"/>
              </a:xfrm>
              <a:prstGeom prst="rect">
                <a:avLst/>
              </a:prstGeom>
              <a:noFill/>
              <a:ln w="9525">
                <a:noFill/>
                <a:miter lim="800000"/>
                <a:headEnd/>
                <a:tailEnd/>
              </a:ln>
            </p:spPr>
            <p:txBody>
              <a:bodyPr wrap="square">
                <a:noAutofit/>
              </a:bodyPr>
              <a:lstStyle/>
              <a:p>
                <a:pPr algn="ctr">
                  <a:spcBef>
                    <a:spcPct val="50000"/>
                  </a:spcBef>
                </a:pPr>
                <a:r>
                  <a:rPr lang="en-US" sz="1400" dirty="0" smtClean="0">
                    <a:solidFill>
                      <a:schemeClr val="tx1"/>
                    </a:solidFill>
                    <a:latin typeface="Huawei Sans" panose="020C0503030203020204" pitchFamily="34" charset="0"/>
                  </a:rPr>
                  <a:t>IP Network</a:t>
                </a:r>
                <a:endParaRPr lang="en-US" altLang="zh-CN" sz="1400" dirty="0">
                  <a:solidFill>
                    <a:schemeClr val="tx1"/>
                  </a:solidFill>
                  <a:latin typeface="Huawei Sans" panose="020C0503030203020204" pitchFamily="34" charset="0"/>
                </a:endParaRPr>
              </a:p>
            </p:txBody>
          </p:sp>
        </p:grpSp>
        <p:cxnSp>
          <p:nvCxnSpPr>
            <p:cNvPr id="137" name="直接连接符 136"/>
            <p:cNvCxnSpPr>
              <a:stCxn id="135" idx="3"/>
              <a:endCxn id="134" idx="1"/>
            </p:cNvCxnSpPr>
            <p:nvPr/>
          </p:nvCxnSpPr>
          <p:spPr>
            <a:xfrm>
              <a:off x="7330993" y="3815252"/>
              <a:ext cx="1075060" cy="33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84" idx="3"/>
              <a:endCxn id="135" idx="1"/>
            </p:cNvCxnSpPr>
            <p:nvPr/>
          </p:nvCxnSpPr>
          <p:spPr>
            <a:xfrm flipV="1">
              <a:off x="5271073" y="3815252"/>
              <a:ext cx="892444" cy="138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 Box 9"/>
            <p:cNvSpPr txBox="1">
              <a:spLocks noChangeArrowheads="1"/>
            </p:cNvSpPr>
            <p:nvPr/>
          </p:nvSpPr>
          <p:spPr bwMode="auto">
            <a:xfrm>
              <a:off x="3110654" y="3314312"/>
              <a:ext cx="1378114"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grpSp>
    </p:spTree>
    <p:extLst>
      <p:ext uri="{BB962C8B-B14F-4D97-AF65-F5344CB8AC3E}">
        <p14:creationId xmlns:p14="http://schemas.microsoft.com/office/powerpoint/2010/main" val="15893662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2782888" y="1242453"/>
            <a:ext cx="8975164" cy="970443"/>
          </a:xfrm>
        </p:spPr>
        <p:txBody>
          <a:bodyPr/>
          <a:lstStyle/>
          <a:p>
            <a:r>
              <a:rPr lang="en-US" sz="1800" dirty="0" smtClean="0"/>
              <a:t>User authentication is an end-to-end security architecture, supporting 802.1X, MAC address, and Portal authentication modes.</a:t>
            </a:r>
            <a:endParaRPr lang="en-US" altLang="zh-CN" sz="1800" dirty="0" smtClean="0"/>
          </a:p>
          <a:p>
            <a:endParaRPr lang="en-US" altLang="zh-CN" sz="1800" dirty="0"/>
          </a:p>
        </p:txBody>
      </p:sp>
      <p:sp>
        <p:nvSpPr>
          <p:cNvPr id="2" name="标题 1"/>
          <p:cNvSpPr>
            <a:spLocks noGrp="1"/>
          </p:cNvSpPr>
          <p:nvPr>
            <p:ph type="title"/>
          </p:nvPr>
        </p:nvSpPr>
        <p:spPr/>
        <p:txBody>
          <a:bodyPr/>
          <a:lstStyle/>
          <a:p>
            <a:r>
              <a:rPr lang="en-US" smtClean="0"/>
              <a:t>User Authentication</a:t>
            </a:r>
            <a:endParaRPr lang="en-US" dirty="0"/>
          </a:p>
        </p:txBody>
      </p:sp>
      <p:sp>
        <p:nvSpPr>
          <p:cNvPr id="4" name="五边形 3"/>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 name="燕尾形 4"/>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6" name="燕尾形 5"/>
          <p:cNvSpPr/>
          <p:nvPr/>
        </p:nvSpPr>
        <p:spPr bwMode="auto">
          <a:xfrm>
            <a:off x="996035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STA Access</a:t>
            </a:r>
            <a:endParaRPr lang="en-US" sz="800" b="1" dirty="0">
              <a:solidFill>
                <a:srgbClr val="FFFFFF"/>
              </a:solidFill>
              <a:latin typeface="Huawei Sans" panose="020C0503030203020204" pitchFamily="34" charset="0"/>
            </a:endParaRPr>
          </a:p>
        </p:txBody>
      </p:sp>
      <p:sp>
        <p:nvSpPr>
          <p:cNvPr id="7" name="燕尾形 6"/>
          <p:cNvSpPr/>
          <p:nvPr/>
        </p:nvSpPr>
        <p:spPr bwMode="auto">
          <a:xfrm>
            <a:off x="1095642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Data Forwarding</a:t>
            </a:r>
            <a:endParaRPr lang="en-US" sz="800" dirty="0">
              <a:latin typeface="Huawei Sans" panose="020C0503030203020204" pitchFamily="34" charset="0"/>
            </a:endParaRPr>
          </a:p>
        </p:txBody>
      </p:sp>
      <p:sp>
        <p:nvSpPr>
          <p:cNvPr id="42" name="isḻïḑe">
            <a:extLst>
              <a:ext uri="{FF2B5EF4-FFF2-40B4-BE49-F238E27FC236}">
                <a16:creationId xmlns="" xmlns:a16="http://schemas.microsoft.com/office/drawing/2014/main" id="{24CBC826-002E-4B71-8291-B729E4BED0E3}"/>
              </a:ext>
            </a:extLst>
          </p:cNvPr>
          <p:cNvSpPr txBox="1"/>
          <p:nvPr/>
        </p:nvSpPr>
        <p:spPr bwMode="ltGray">
          <a:xfrm>
            <a:off x="850295" y="1667331"/>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Scanning</a:t>
            </a:r>
            <a:endParaRPr lang="en-US" altLang="zh-CN" sz="1200" dirty="0">
              <a:latin typeface="Huawei Sans" panose="020C0503030203020204" pitchFamily="34" charset="0"/>
            </a:endParaRPr>
          </a:p>
        </p:txBody>
      </p:sp>
      <p:sp>
        <p:nvSpPr>
          <p:cNvPr id="43" name="ïšļïďe">
            <a:extLst>
              <a:ext uri="{FF2B5EF4-FFF2-40B4-BE49-F238E27FC236}">
                <a16:creationId xmlns="" xmlns:a16="http://schemas.microsoft.com/office/drawing/2014/main" id="{FB41FAD4-0BA5-4580-B72E-A6BFF22F8784}"/>
              </a:ext>
            </a:extLst>
          </p:cNvPr>
          <p:cNvSpPr txBox="1"/>
          <p:nvPr/>
        </p:nvSpPr>
        <p:spPr bwMode="ltGray">
          <a:xfrm>
            <a:off x="850295" y="2481612"/>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Link authentication</a:t>
            </a:r>
            <a:endParaRPr lang="en-US" altLang="zh-CN" sz="1200" dirty="0">
              <a:latin typeface="Huawei Sans" panose="020C0503030203020204" pitchFamily="34" charset="0"/>
            </a:endParaRPr>
          </a:p>
        </p:txBody>
      </p:sp>
      <p:sp>
        <p:nvSpPr>
          <p:cNvPr id="44" name="ïṧļíḍê">
            <a:extLst>
              <a:ext uri="{FF2B5EF4-FFF2-40B4-BE49-F238E27FC236}">
                <a16:creationId xmlns="" xmlns:a16="http://schemas.microsoft.com/office/drawing/2014/main" id="{D1BCCD92-D45A-41F7-960F-30FC35568CBF}"/>
              </a:ext>
            </a:extLst>
          </p:cNvPr>
          <p:cNvSpPr txBox="1"/>
          <p:nvPr/>
        </p:nvSpPr>
        <p:spPr bwMode="ltGray">
          <a:xfrm>
            <a:off x="850295" y="4110174"/>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Access authentication</a:t>
            </a:r>
            <a:endParaRPr lang="en-US" altLang="zh-CN" sz="1200" dirty="0">
              <a:latin typeface="Huawei Sans" panose="020C0503030203020204" pitchFamily="34" charset="0"/>
            </a:endParaRPr>
          </a:p>
        </p:txBody>
      </p:sp>
      <p:sp>
        <p:nvSpPr>
          <p:cNvPr id="45" name="îş1iḍê">
            <a:extLst>
              <a:ext uri="{FF2B5EF4-FFF2-40B4-BE49-F238E27FC236}">
                <a16:creationId xmlns="" xmlns:a16="http://schemas.microsoft.com/office/drawing/2014/main" id="{F0B068A5-560A-4DB9-9ABC-E179FB4B53B1}"/>
              </a:ext>
            </a:extLst>
          </p:cNvPr>
          <p:cNvSpPr txBox="1"/>
          <p:nvPr/>
        </p:nvSpPr>
        <p:spPr bwMode="ltGray">
          <a:xfrm>
            <a:off x="850295" y="49244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DHCP</a:t>
            </a:r>
            <a:endParaRPr lang="en-US" sz="1200" dirty="0">
              <a:latin typeface="Huawei Sans" panose="020C0503030203020204" pitchFamily="34" charset="0"/>
            </a:endParaRPr>
          </a:p>
        </p:txBody>
      </p:sp>
      <p:sp>
        <p:nvSpPr>
          <p:cNvPr id="46" name="íşḻïďe">
            <a:extLst>
              <a:ext uri="{FF2B5EF4-FFF2-40B4-BE49-F238E27FC236}">
                <a16:creationId xmlns="" xmlns:a16="http://schemas.microsoft.com/office/drawing/2014/main" id="{05246D82-A4F5-42F2-854D-C3D348D160CE}"/>
              </a:ext>
            </a:extLst>
          </p:cNvPr>
          <p:cNvSpPr txBox="1"/>
          <p:nvPr/>
        </p:nvSpPr>
        <p:spPr bwMode="auto">
          <a:xfrm>
            <a:off x="850295" y="5738738"/>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User authentication</a:t>
            </a:r>
            <a:endParaRPr lang="en-US" altLang="zh-CN" sz="1200" dirty="0">
              <a:latin typeface="Huawei Sans" panose="020C0503030203020204" pitchFamily="34" charset="0"/>
            </a:endParaRPr>
          </a:p>
        </p:txBody>
      </p:sp>
      <p:cxnSp>
        <p:nvCxnSpPr>
          <p:cNvPr id="47" name="直接连接符 46">
            <a:extLst>
              <a:ext uri="{FF2B5EF4-FFF2-40B4-BE49-F238E27FC236}">
                <a16:creationId xmlns="" xmlns:a16="http://schemas.microsoft.com/office/drawing/2014/main" id="{4AA622A8-8183-4782-A4A5-6DF01B92BB53}"/>
              </a:ext>
            </a:extLst>
          </p:cNvPr>
          <p:cNvCxnSpPr/>
          <p:nvPr/>
        </p:nvCxnSpPr>
        <p:spPr bwMode="gray">
          <a:xfrm>
            <a:off x="665526" y="1567886"/>
            <a:ext cx="0" cy="469124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ltGray">
          <a:xfrm>
            <a:off x="485526" y="4150047"/>
            <a:ext cx="360000" cy="360000"/>
            <a:chOff x="4939189" y="1253075"/>
            <a:chExt cx="532084" cy="532082"/>
          </a:xfrm>
        </p:grpSpPr>
        <p:sp>
          <p:nvSpPr>
            <p:cNvPr id="49" name="iṩ1îdè">
              <a:extLst>
                <a:ext uri="{FF2B5EF4-FFF2-40B4-BE49-F238E27FC236}">
                  <a16:creationId xmlns="" xmlns:a16="http://schemas.microsoft.com/office/drawing/2014/main" id="{7F2033B8-3D85-4EBC-B06A-35DC8DC5989D}"/>
                </a:ext>
              </a:extLst>
            </p:cNvPr>
            <p:cNvSpPr/>
            <p:nvPr/>
          </p:nvSpPr>
          <p:spPr bwMode="ltGray">
            <a:xfrm rot="10800000" flipV="1">
              <a:off x="4939189"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50" name="íṧľïḍè">
              <a:extLst>
                <a:ext uri="{FF2B5EF4-FFF2-40B4-BE49-F238E27FC236}">
                  <a16:creationId xmlns="" xmlns:a16="http://schemas.microsoft.com/office/drawing/2014/main" id="{67C630C0-B65A-4B15-BF86-DFDDDEBC1DAB}"/>
                </a:ext>
              </a:extLst>
            </p:cNvPr>
            <p:cNvSpPr/>
            <p:nvPr/>
          </p:nvSpPr>
          <p:spPr bwMode="ltGray">
            <a:xfrm>
              <a:off x="5087365" y="1401420"/>
              <a:ext cx="235733" cy="235390"/>
            </a:xfrm>
            <a:custGeom>
              <a:avLst/>
              <a:gdLst>
                <a:gd name="T0" fmla="*/ 6270 w 7104"/>
                <a:gd name="T1" fmla="*/ 835 h 7104"/>
                <a:gd name="T2" fmla="*/ 3243 w 7104"/>
                <a:gd name="T3" fmla="*/ 835 h 7104"/>
                <a:gd name="T4" fmla="*/ 3076 w 7104"/>
                <a:gd name="T5" fmla="*/ 3675 h 7104"/>
                <a:gd name="T6" fmla="*/ 2661 w 7104"/>
                <a:gd name="T7" fmla="*/ 4091 h 7104"/>
                <a:gd name="T8" fmla="*/ 2516 w 7104"/>
                <a:gd name="T9" fmla="*/ 3946 h 7104"/>
                <a:gd name="T10" fmla="*/ 2163 w 7104"/>
                <a:gd name="T11" fmla="*/ 3946 h 7104"/>
                <a:gd name="T12" fmla="*/ 275 w 7104"/>
                <a:gd name="T13" fmla="*/ 5834 h 7104"/>
                <a:gd name="T14" fmla="*/ 275 w 7104"/>
                <a:gd name="T15" fmla="*/ 6829 h 7104"/>
                <a:gd name="T16" fmla="*/ 1271 w 7104"/>
                <a:gd name="T17" fmla="*/ 6829 h 7104"/>
                <a:gd name="T18" fmla="*/ 3158 w 7104"/>
                <a:gd name="T19" fmla="*/ 4942 h 7104"/>
                <a:gd name="T20" fmla="*/ 3158 w 7104"/>
                <a:gd name="T21" fmla="*/ 4588 h 7104"/>
                <a:gd name="T22" fmla="*/ 3014 w 7104"/>
                <a:gd name="T23" fmla="*/ 4444 h 7104"/>
                <a:gd name="T24" fmla="*/ 3430 w 7104"/>
                <a:gd name="T25" fmla="*/ 4028 h 7104"/>
                <a:gd name="T26" fmla="*/ 6270 w 7104"/>
                <a:gd name="T27" fmla="*/ 3862 h 7104"/>
                <a:gd name="T28" fmla="*/ 6270 w 7104"/>
                <a:gd name="T29" fmla="*/ 835 h 7104"/>
                <a:gd name="T30" fmla="*/ 5497 w 7104"/>
                <a:gd name="T31" fmla="*/ 2856 h 7104"/>
                <a:gd name="T32" fmla="*/ 5497 w 7104"/>
                <a:gd name="T33" fmla="*/ 3356 h 7104"/>
                <a:gd name="T34" fmla="*/ 5247 w 7104"/>
                <a:gd name="T35" fmla="*/ 3606 h 7104"/>
                <a:gd name="T36" fmla="*/ 4248 w 7104"/>
                <a:gd name="T37" fmla="*/ 3606 h 7104"/>
                <a:gd name="T38" fmla="*/ 3999 w 7104"/>
                <a:gd name="T39" fmla="*/ 3356 h 7104"/>
                <a:gd name="T40" fmla="*/ 3999 w 7104"/>
                <a:gd name="T41" fmla="*/ 2856 h 7104"/>
                <a:gd name="T42" fmla="*/ 4198 w 7104"/>
                <a:gd name="T43" fmla="*/ 2348 h 7104"/>
                <a:gd name="T44" fmla="*/ 4748 w 7104"/>
                <a:gd name="T45" fmla="*/ 1091 h 7104"/>
                <a:gd name="T46" fmla="*/ 5298 w 7104"/>
                <a:gd name="T47" fmla="*/ 2348 h 7104"/>
                <a:gd name="T48" fmla="*/ 5497 w 7104"/>
                <a:gd name="T49" fmla="*/ 2856 h 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04" h="7104">
                  <a:moveTo>
                    <a:pt x="6270" y="835"/>
                  </a:moveTo>
                  <a:cubicBezTo>
                    <a:pt x="5435" y="0"/>
                    <a:pt x="4077" y="0"/>
                    <a:pt x="3243" y="835"/>
                  </a:cubicBezTo>
                  <a:cubicBezTo>
                    <a:pt x="2468" y="1610"/>
                    <a:pt x="2412" y="2836"/>
                    <a:pt x="3076" y="3675"/>
                  </a:cubicBezTo>
                  <a:lnTo>
                    <a:pt x="2661" y="4091"/>
                  </a:lnTo>
                  <a:lnTo>
                    <a:pt x="2516" y="3946"/>
                  </a:lnTo>
                  <a:cubicBezTo>
                    <a:pt x="2419" y="3849"/>
                    <a:pt x="2261" y="3849"/>
                    <a:pt x="2163" y="3946"/>
                  </a:cubicBezTo>
                  <a:lnTo>
                    <a:pt x="275" y="5834"/>
                  </a:lnTo>
                  <a:cubicBezTo>
                    <a:pt x="0" y="6109"/>
                    <a:pt x="0" y="6554"/>
                    <a:pt x="275" y="6829"/>
                  </a:cubicBezTo>
                  <a:cubicBezTo>
                    <a:pt x="550" y="7104"/>
                    <a:pt x="996" y="7104"/>
                    <a:pt x="1271" y="6829"/>
                  </a:cubicBezTo>
                  <a:lnTo>
                    <a:pt x="3158" y="4942"/>
                  </a:lnTo>
                  <a:cubicBezTo>
                    <a:pt x="3256" y="4844"/>
                    <a:pt x="3256" y="4686"/>
                    <a:pt x="3158" y="4588"/>
                  </a:cubicBezTo>
                  <a:lnTo>
                    <a:pt x="3014" y="4444"/>
                  </a:lnTo>
                  <a:lnTo>
                    <a:pt x="3430" y="4028"/>
                  </a:lnTo>
                  <a:cubicBezTo>
                    <a:pt x="4269" y="4692"/>
                    <a:pt x="5495" y="4637"/>
                    <a:pt x="6270" y="3862"/>
                  </a:cubicBezTo>
                  <a:cubicBezTo>
                    <a:pt x="7104" y="3027"/>
                    <a:pt x="7104" y="1670"/>
                    <a:pt x="6270" y="835"/>
                  </a:cubicBezTo>
                  <a:close/>
                  <a:moveTo>
                    <a:pt x="5497" y="2856"/>
                  </a:moveTo>
                  <a:lnTo>
                    <a:pt x="5497" y="3356"/>
                  </a:lnTo>
                  <a:cubicBezTo>
                    <a:pt x="5497" y="3494"/>
                    <a:pt x="5385" y="3606"/>
                    <a:pt x="5247" y="3606"/>
                  </a:cubicBezTo>
                  <a:lnTo>
                    <a:pt x="4248" y="3606"/>
                  </a:lnTo>
                  <a:cubicBezTo>
                    <a:pt x="4110" y="3606"/>
                    <a:pt x="3999" y="3494"/>
                    <a:pt x="3999" y="3356"/>
                  </a:cubicBezTo>
                  <a:lnTo>
                    <a:pt x="3999" y="2856"/>
                  </a:lnTo>
                  <a:cubicBezTo>
                    <a:pt x="3999" y="2660"/>
                    <a:pt x="4074" y="2482"/>
                    <a:pt x="4198" y="2348"/>
                  </a:cubicBezTo>
                  <a:cubicBezTo>
                    <a:pt x="3757" y="1871"/>
                    <a:pt x="4095" y="1091"/>
                    <a:pt x="4748" y="1091"/>
                  </a:cubicBezTo>
                  <a:cubicBezTo>
                    <a:pt x="5400" y="1091"/>
                    <a:pt x="5739" y="1871"/>
                    <a:pt x="5298" y="2348"/>
                  </a:cubicBezTo>
                  <a:cubicBezTo>
                    <a:pt x="5422" y="2482"/>
                    <a:pt x="5497" y="2660"/>
                    <a:pt x="5497" y="2856"/>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51" name="组合 50"/>
          <p:cNvGrpSpPr/>
          <p:nvPr/>
        </p:nvGrpSpPr>
        <p:grpSpPr bwMode="ltGray">
          <a:xfrm>
            <a:off x="485526" y="4964845"/>
            <a:ext cx="360000" cy="360000"/>
            <a:chOff x="6792271" y="1253075"/>
            <a:chExt cx="532084" cy="532082"/>
          </a:xfrm>
        </p:grpSpPr>
        <p:sp>
          <p:nvSpPr>
            <p:cNvPr id="52" name="íŝlíďé">
              <a:extLst>
                <a:ext uri="{FF2B5EF4-FFF2-40B4-BE49-F238E27FC236}">
                  <a16:creationId xmlns="" xmlns:a16="http://schemas.microsoft.com/office/drawing/2014/main" id="{E7C05249-EC6B-4A31-B592-1B7DA1FC1C4D}"/>
                </a:ext>
              </a:extLst>
            </p:cNvPr>
            <p:cNvSpPr/>
            <p:nvPr/>
          </p:nvSpPr>
          <p:spPr bwMode="ltGray">
            <a:xfrm rot="10800000" flipV="1">
              <a:off x="6792271"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56" name="iślîḓé">
              <a:extLst>
                <a:ext uri="{FF2B5EF4-FFF2-40B4-BE49-F238E27FC236}">
                  <a16:creationId xmlns="" xmlns:a16="http://schemas.microsoft.com/office/drawing/2014/main" id="{BE7CCCC9-8065-4F6A-AAE6-681F89B69718}"/>
                </a:ext>
              </a:extLst>
            </p:cNvPr>
            <p:cNvSpPr/>
            <p:nvPr/>
          </p:nvSpPr>
          <p:spPr bwMode="ltGray">
            <a:xfrm>
              <a:off x="6940747" y="1401249"/>
              <a:ext cx="235131" cy="235732"/>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1" name="组合 70"/>
          <p:cNvGrpSpPr/>
          <p:nvPr/>
        </p:nvGrpSpPr>
        <p:grpSpPr bwMode="blackGray">
          <a:xfrm>
            <a:off x="485526" y="5779642"/>
            <a:ext cx="360000" cy="360000"/>
            <a:chOff x="8645353" y="1253075"/>
            <a:chExt cx="532084" cy="532082"/>
          </a:xfrm>
        </p:grpSpPr>
        <p:sp>
          <p:nvSpPr>
            <p:cNvPr id="72" name="íṡ1íḋê">
              <a:extLst>
                <a:ext uri="{FF2B5EF4-FFF2-40B4-BE49-F238E27FC236}">
                  <a16:creationId xmlns="" xmlns:a16="http://schemas.microsoft.com/office/drawing/2014/main" id="{87A1502E-FF5A-402F-AE9A-604F51135206}"/>
                </a:ext>
              </a:extLst>
            </p:cNvPr>
            <p:cNvSpPr/>
            <p:nvPr/>
          </p:nvSpPr>
          <p:spPr bwMode="blackGray">
            <a:xfrm rot="10800000" flipV="1">
              <a:off x="8645353"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B0F0"/>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latin typeface="Huawei Sans" panose="020C0503030203020204" pitchFamily="34" charset="0"/>
              </a:endParaRPr>
            </a:p>
          </p:txBody>
        </p:sp>
        <p:sp>
          <p:nvSpPr>
            <p:cNvPr id="73" name="iṡļidè">
              <a:extLst>
                <a:ext uri="{FF2B5EF4-FFF2-40B4-BE49-F238E27FC236}">
                  <a16:creationId xmlns="" xmlns:a16="http://schemas.microsoft.com/office/drawing/2014/main" id="{D2F2F0A0-455D-459F-90E5-A8674554530D}"/>
                </a:ext>
              </a:extLst>
            </p:cNvPr>
            <p:cNvSpPr/>
            <p:nvPr/>
          </p:nvSpPr>
          <p:spPr bwMode="blackGray">
            <a:xfrm>
              <a:off x="8806407" y="1420044"/>
              <a:ext cx="235733" cy="198142"/>
            </a:xfrm>
            <a:custGeom>
              <a:avLst/>
              <a:gdLst>
                <a:gd name="connsiteX0" fmla="*/ 536415 w 607227"/>
                <a:gd name="connsiteY0" fmla="*/ 12631 h 510399"/>
                <a:gd name="connsiteX1" fmla="*/ 557192 w 607227"/>
                <a:gd name="connsiteY1" fmla="*/ 21221 h 510399"/>
                <a:gd name="connsiteX2" fmla="*/ 598584 w 607227"/>
                <a:gd name="connsiteY2" fmla="*/ 62633 h 510399"/>
                <a:gd name="connsiteX3" fmla="*/ 598584 w 607227"/>
                <a:gd name="connsiteY3" fmla="*/ 104044 h 510399"/>
                <a:gd name="connsiteX4" fmla="*/ 511175 w 607227"/>
                <a:gd name="connsiteY4" fmla="*/ 191324 h 510399"/>
                <a:gd name="connsiteX5" fmla="*/ 444948 w 607227"/>
                <a:gd name="connsiteY5" fmla="*/ 257453 h 510399"/>
                <a:gd name="connsiteX6" fmla="*/ 339441 w 607227"/>
                <a:gd name="connsiteY6" fmla="*/ 362805 h 510399"/>
                <a:gd name="connsiteX7" fmla="*/ 297968 w 607227"/>
                <a:gd name="connsiteY7" fmla="*/ 404217 h 510399"/>
                <a:gd name="connsiteX8" fmla="*/ 277191 w 607227"/>
                <a:gd name="connsiteY8" fmla="*/ 412807 h 510399"/>
                <a:gd name="connsiteX9" fmla="*/ 256495 w 607227"/>
                <a:gd name="connsiteY9" fmla="*/ 404217 h 510399"/>
                <a:gd name="connsiteX10" fmla="*/ 215023 w 607227"/>
                <a:gd name="connsiteY10" fmla="*/ 362805 h 510399"/>
                <a:gd name="connsiteX11" fmla="*/ 138814 w 607227"/>
                <a:gd name="connsiteY11" fmla="*/ 286790 h 510399"/>
                <a:gd name="connsiteX12" fmla="*/ 138814 w 607227"/>
                <a:gd name="connsiteY12" fmla="*/ 245378 h 510399"/>
                <a:gd name="connsiteX13" fmla="*/ 180286 w 607227"/>
                <a:gd name="connsiteY13" fmla="*/ 203967 h 510399"/>
                <a:gd name="connsiteX14" fmla="*/ 201063 w 607227"/>
                <a:gd name="connsiteY14" fmla="*/ 195376 h 510399"/>
                <a:gd name="connsiteX15" fmla="*/ 221759 w 607227"/>
                <a:gd name="connsiteY15" fmla="*/ 203967 h 510399"/>
                <a:gd name="connsiteX16" fmla="*/ 277191 w 607227"/>
                <a:gd name="connsiteY16" fmla="*/ 259317 h 510399"/>
                <a:gd name="connsiteX17" fmla="*/ 444948 w 607227"/>
                <a:gd name="connsiteY17" fmla="*/ 91807 h 510399"/>
                <a:gd name="connsiteX18" fmla="*/ 503951 w 607227"/>
                <a:gd name="connsiteY18" fmla="*/ 32891 h 510399"/>
                <a:gd name="connsiteX19" fmla="*/ 515719 w 607227"/>
                <a:gd name="connsiteY19" fmla="*/ 21221 h 510399"/>
                <a:gd name="connsiteX20" fmla="*/ 536415 w 607227"/>
                <a:gd name="connsiteY20" fmla="*/ 12631 h 510399"/>
                <a:gd name="connsiteX21" fmla="*/ 61847 w 607227"/>
                <a:gd name="connsiteY21" fmla="*/ 0 h 510399"/>
                <a:gd name="connsiteX22" fmla="*/ 449328 w 607227"/>
                <a:gd name="connsiteY22" fmla="*/ 0 h 510399"/>
                <a:gd name="connsiteX23" fmla="*/ 491858 w 607227"/>
                <a:gd name="connsiteY23" fmla="*/ 17019 h 510399"/>
                <a:gd name="connsiteX24" fmla="*/ 442591 w 607227"/>
                <a:gd name="connsiteY24" fmla="*/ 66130 h 510399"/>
                <a:gd name="connsiteX25" fmla="*/ 66230 w 607227"/>
                <a:gd name="connsiteY25" fmla="*/ 66130 h 510399"/>
                <a:gd name="connsiteX26" fmla="*/ 66230 w 607227"/>
                <a:gd name="connsiteY26" fmla="*/ 444269 h 510399"/>
                <a:gd name="connsiteX27" fmla="*/ 444945 w 607227"/>
                <a:gd name="connsiteY27" fmla="*/ 444269 h 510399"/>
                <a:gd name="connsiteX28" fmla="*/ 444945 w 607227"/>
                <a:gd name="connsiteY28" fmla="*/ 285590 h 510399"/>
                <a:gd name="connsiteX29" fmla="*/ 511175 w 607227"/>
                <a:gd name="connsiteY29" fmla="*/ 219460 h 510399"/>
                <a:gd name="connsiteX30" fmla="*/ 511175 w 607227"/>
                <a:gd name="connsiteY30" fmla="*/ 448645 h 510399"/>
                <a:gd name="connsiteX31" fmla="*/ 449328 w 607227"/>
                <a:gd name="connsiteY31" fmla="*/ 510399 h 510399"/>
                <a:gd name="connsiteX32" fmla="*/ 61847 w 607227"/>
                <a:gd name="connsiteY32" fmla="*/ 510399 h 510399"/>
                <a:gd name="connsiteX33" fmla="*/ 0 w 607227"/>
                <a:gd name="connsiteY33" fmla="*/ 448645 h 510399"/>
                <a:gd name="connsiteX34" fmla="*/ 0 w 607227"/>
                <a:gd name="connsiteY34" fmla="*/ 61673 h 510399"/>
                <a:gd name="connsiteX35" fmla="*/ 61847 w 607227"/>
                <a:gd name="connsiteY35" fmla="*/ 0 h 51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227" h="510399">
                  <a:moveTo>
                    <a:pt x="536415" y="12631"/>
                  </a:moveTo>
                  <a:cubicBezTo>
                    <a:pt x="543882" y="12631"/>
                    <a:pt x="551430" y="15467"/>
                    <a:pt x="557192" y="21221"/>
                  </a:cubicBezTo>
                  <a:lnTo>
                    <a:pt x="598584" y="62633"/>
                  </a:lnTo>
                  <a:cubicBezTo>
                    <a:pt x="610108" y="74059"/>
                    <a:pt x="610108" y="92618"/>
                    <a:pt x="598584" y="104044"/>
                  </a:cubicBezTo>
                  <a:lnTo>
                    <a:pt x="511175" y="191324"/>
                  </a:lnTo>
                  <a:lnTo>
                    <a:pt x="444948" y="257453"/>
                  </a:lnTo>
                  <a:lnTo>
                    <a:pt x="339441" y="362805"/>
                  </a:lnTo>
                  <a:lnTo>
                    <a:pt x="297968" y="404217"/>
                  </a:lnTo>
                  <a:cubicBezTo>
                    <a:pt x="292206" y="409971"/>
                    <a:pt x="284739" y="412807"/>
                    <a:pt x="277191" y="412807"/>
                  </a:cubicBezTo>
                  <a:cubicBezTo>
                    <a:pt x="269724" y="412807"/>
                    <a:pt x="262177" y="409971"/>
                    <a:pt x="256495" y="404217"/>
                  </a:cubicBezTo>
                  <a:lnTo>
                    <a:pt x="215023" y="362805"/>
                  </a:lnTo>
                  <a:lnTo>
                    <a:pt x="138814" y="286790"/>
                  </a:lnTo>
                  <a:cubicBezTo>
                    <a:pt x="127370" y="275363"/>
                    <a:pt x="127370" y="256805"/>
                    <a:pt x="138814" y="245378"/>
                  </a:cubicBezTo>
                  <a:lnTo>
                    <a:pt x="180286" y="203967"/>
                  </a:lnTo>
                  <a:cubicBezTo>
                    <a:pt x="186049" y="198213"/>
                    <a:pt x="193515" y="195376"/>
                    <a:pt x="201063" y="195376"/>
                  </a:cubicBezTo>
                  <a:cubicBezTo>
                    <a:pt x="208530" y="195376"/>
                    <a:pt x="215997" y="198213"/>
                    <a:pt x="221759" y="203967"/>
                  </a:cubicBezTo>
                  <a:lnTo>
                    <a:pt x="277191" y="259317"/>
                  </a:lnTo>
                  <a:lnTo>
                    <a:pt x="444948" y="91807"/>
                  </a:lnTo>
                  <a:lnTo>
                    <a:pt x="503951" y="32891"/>
                  </a:lnTo>
                  <a:lnTo>
                    <a:pt x="515719" y="21221"/>
                  </a:lnTo>
                  <a:cubicBezTo>
                    <a:pt x="521401" y="15467"/>
                    <a:pt x="528949" y="12631"/>
                    <a:pt x="536415" y="12631"/>
                  </a:cubicBezTo>
                  <a:close/>
                  <a:moveTo>
                    <a:pt x="61847" y="0"/>
                  </a:moveTo>
                  <a:lnTo>
                    <a:pt x="449328" y="0"/>
                  </a:lnTo>
                  <a:cubicBezTo>
                    <a:pt x="465804" y="0"/>
                    <a:pt x="480738" y="6483"/>
                    <a:pt x="491858" y="17019"/>
                  </a:cubicBezTo>
                  <a:lnTo>
                    <a:pt x="442591" y="66130"/>
                  </a:lnTo>
                  <a:lnTo>
                    <a:pt x="66230" y="66130"/>
                  </a:lnTo>
                  <a:lnTo>
                    <a:pt x="66230" y="444269"/>
                  </a:lnTo>
                  <a:lnTo>
                    <a:pt x="444945" y="444269"/>
                  </a:lnTo>
                  <a:lnTo>
                    <a:pt x="444945" y="285590"/>
                  </a:lnTo>
                  <a:lnTo>
                    <a:pt x="511175" y="219460"/>
                  </a:lnTo>
                  <a:lnTo>
                    <a:pt x="511175" y="448645"/>
                  </a:lnTo>
                  <a:cubicBezTo>
                    <a:pt x="511175" y="482683"/>
                    <a:pt x="483417" y="510399"/>
                    <a:pt x="449328" y="510399"/>
                  </a:cubicBezTo>
                  <a:lnTo>
                    <a:pt x="61847" y="510399"/>
                  </a:lnTo>
                  <a:cubicBezTo>
                    <a:pt x="27758" y="510399"/>
                    <a:pt x="0" y="482683"/>
                    <a:pt x="0" y="448645"/>
                  </a:cubicBezTo>
                  <a:lnTo>
                    <a:pt x="0" y="61673"/>
                  </a:lnTo>
                  <a:cubicBezTo>
                    <a:pt x="0" y="27635"/>
                    <a:pt x="27758" y="0"/>
                    <a:pt x="61847" y="0"/>
                  </a:cubicBezTo>
                  <a:close/>
                </a:path>
              </a:pathLst>
            </a:custGeom>
            <a:solidFill>
              <a:schemeClr val="bg1"/>
            </a:solidFill>
            <a:ln w="9525">
              <a:noFill/>
              <a:round/>
              <a:headEnd/>
              <a:tailEnd/>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dirty="0">
                <a:latin typeface="Huawei Sans" panose="020C0503030203020204" pitchFamily="34" charset="0"/>
              </a:endParaRPr>
            </a:p>
          </p:txBody>
        </p:sp>
      </p:grpSp>
      <p:grpSp>
        <p:nvGrpSpPr>
          <p:cNvPr id="74" name="组合 73"/>
          <p:cNvGrpSpPr/>
          <p:nvPr/>
        </p:nvGrpSpPr>
        <p:grpSpPr bwMode="ltGray">
          <a:xfrm>
            <a:off x="485526" y="1705653"/>
            <a:ext cx="360000" cy="360000"/>
            <a:chOff x="1233025" y="1253075"/>
            <a:chExt cx="532084" cy="532082"/>
          </a:xfrm>
        </p:grpSpPr>
        <p:sp>
          <p:nvSpPr>
            <p:cNvPr id="75" name="íṩlíḓê">
              <a:extLst>
                <a:ext uri="{FF2B5EF4-FFF2-40B4-BE49-F238E27FC236}">
                  <a16:creationId xmlns="" xmlns:a16="http://schemas.microsoft.com/office/drawing/2014/main" id="{FBC6DF09-FCD2-4E57-B557-9F103A335C85}"/>
                </a:ext>
              </a:extLst>
            </p:cNvPr>
            <p:cNvSpPr/>
            <p:nvPr/>
          </p:nvSpPr>
          <p:spPr bwMode="ltGray">
            <a:xfrm rot="10800000" flipV="1">
              <a:off x="1233025"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76" name="cloud-computing_161788"/>
            <p:cNvSpPr>
              <a:spLocks noChangeAspect="1"/>
            </p:cNvSpPr>
            <p:nvPr/>
          </p:nvSpPr>
          <p:spPr bwMode="ltGray">
            <a:xfrm>
              <a:off x="1352309" y="1372594"/>
              <a:ext cx="293519" cy="293040"/>
            </a:xfrm>
            <a:custGeom>
              <a:avLst/>
              <a:gdLst>
                <a:gd name="connsiteX0" fmla="*/ 46142 w 606580"/>
                <a:gd name="connsiteY0" fmla="*/ 341782 h 605592"/>
                <a:gd name="connsiteX1" fmla="*/ 46142 w 606580"/>
                <a:gd name="connsiteY1" fmla="*/ 468218 h 605592"/>
                <a:gd name="connsiteX2" fmla="*/ 251785 w 606580"/>
                <a:gd name="connsiteY2" fmla="*/ 468218 h 605592"/>
                <a:gd name="connsiteX3" fmla="*/ 251785 w 606580"/>
                <a:gd name="connsiteY3" fmla="*/ 341782 h 605592"/>
                <a:gd name="connsiteX4" fmla="*/ 0 w 606580"/>
                <a:gd name="connsiteY4" fmla="*/ 297010 h 605592"/>
                <a:gd name="connsiteX5" fmla="*/ 297927 w 606580"/>
                <a:gd name="connsiteY5" fmla="*/ 297010 h 605592"/>
                <a:gd name="connsiteX6" fmla="*/ 297927 w 606580"/>
                <a:gd name="connsiteY6" fmla="*/ 512433 h 605592"/>
                <a:gd name="connsiteX7" fmla="*/ 197844 w 606580"/>
                <a:gd name="connsiteY7" fmla="*/ 512433 h 605592"/>
                <a:gd name="connsiteX8" fmla="*/ 207128 w 606580"/>
                <a:gd name="connsiteY8" fmla="*/ 562860 h 605592"/>
                <a:gd name="connsiteX9" fmla="*/ 237766 w 606580"/>
                <a:gd name="connsiteY9" fmla="*/ 562860 h 605592"/>
                <a:gd name="connsiteX10" fmla="*/ 237766 w 606580"/>
                <a:gd name="connsiteY10" fmla="*/ 605592 h 605592"/>
                <a:gd name="connsiteX11" fmla="*/ 60625 w 606580"/>
                <a:gd name="connsiteY11" fmla="*/ 605592 h 605592"/>
                <a:gd name="connsiteX12" fmla="*/ 60625 w 606580"/>
                <a:gd name="connsiteY12" fmla="*/ 562860 h 605592"/>
                <a:gd name="connsiteX13" fmla="*/ 90891 w 606580"/>
                <a:gd name="connsiteY13" fmla="*/ 562860 h 605592"/>
                <a:gd name="connsiteX14" fmla="*/ 100176 w 606580"/>
                <a:gd name="connsiteY14" fmla="*/ 512433 h 605592"/>
                <a:gd name="connsiteX15" fmla="*/ 0 w 606580"/>
                <a:gd name="connsiteY15" fmla="*/ 512433 h 605592"/>
                <a:gd name="connsiteX16" fmla="*/ 440020 w 606580"/>
                <a:gd name="connsiteY16" fmla="*/ 278733 h 605592"/>
                <a:gd name="connsiteX17" fmla="*/ 453483 w 606580"/>
                <a:gd name="connsiteY17" fmla="*/ 292178 h 605592"/>
                <a:gd name="connsiteX18" fmla="*/ 453483 w 606580"/>
                <a:gd name="connsiteY18" fmla="*/ 415781 h 605592"/>
                <a:gd name="connsiteX19" fmla="*/ 440484 w 606580"/>
                <a:gd name="connsiteY19" fmla="*/ 429319 h 605592"/>
                <a:gd name="connsiteX20" fmla="*/ 354788 w 606580"/>
                <a:gd name="connsiteY20" fmla="*/ 429319 h 605592"/>
                <a:gd name="connsiteX21" fmla="*/ 341325 w 606580"/>
                <a:gd name="connsiteY21" fmla="*/ 415781 h 605592"/>
                <a:gd name="connsiteX22" fmla="*/ 354788 w 606580"/>
                <a:gd name="connsiteY22" fmla="*/ 402336 h 605592"/>
                <a:gd name="connsiteX23" fmla="*/ 426465 w 606580"/>
                <a:gd name="connsiteY23" fmla="*/ 402336 h 605592"/>
                <a:gd name="connsiteX24" fmla="*/ 426465 w 606580"/>
                <a:gd name="connsiteY24" fmla="*/ 292178 h 605592"/>
                <a:gd name="connsiteX25" fmla="*/ 440020 w 606580"/>
                <a:gd name="connsiteY25" fmla="*/ 278733 h 605592"/>
                <a:gd name="connsiteX26" fmla="*/ 410109 w 606580"/>
                <a:gd name="connsiteY26" fmla="*/ 0 h 605592"/>
                <a:gd name="connsiteX27" fmla="*/ 485782 w 606580"/>
                <a:gd name="connsiteY27" fmla="*/ 36057 h 605592"/>
                <a:gd name="connsiteX28" fmla="*/ 542328 w 606580"/>
                <a:gd name="connsiteY28" fmla="*/ 52185 h 605592"/>
                <a:gd name="connsiteX29" fmla="*/ 562291 w 606580"/>
                <a:gd name="connsiteY29" fmla="*/ 103350 h 605592"/>
                <a:gd name="connsiteX30" fmla="*/ 606580 w 606580"/>
                <a:gd name="connsiteY30" fmla="*/ 168697 h 605592"/>
                <a:gd name="connsiteX31" fmla="*/ 536293 w 606580"/>
                <a:gd name="connsiteY31" fmla="*/ 238864 h 605592"/>
                <a:gd name="connsiteX32" fmla="*/ 311502 w 606580"/>
                <a:gd name="connsiteY32" fmla="*/ 238864 h 605592"/>
                <a:gd name="connsiteX33" fmla="*/ 241122 w 606580"/>
                <a:gd name="connsiteY33" fmla="*/ 168697 h 605592"/>
                <a:gd name="connsiteX34" fmla="*/ 311502 w 606580"/>
                <a:gd name="connsiteY34" fmla="*/ 98530 h 605592"/>
                <a:gd name="connsiteX35" fmla="*/ 410109 w 606580"/>
                <a:gd name="connsiteY3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6580" h="605592">
                  <a:moveTo>
                    <a:pt x="46142" y="341782"/>
                  </a:moveTo>
                  <a:lnTo>
                    <a:pt x="46142" y="468218"/>
                  </a:lnTo>
                  <a:lnTo>
                    <a:pt x="251785" y="468218"/>
                  </a:lnTo>
                  <a:lnTo>
                    <a:pt x="251785" y="341782"/>
                  </a:lnTo>
                  <a:close/>
                  <a:moveTo>
                    <a:pt x="0" y="297010"/>
                  </a:moveTo>
                  <a:lnTo>
                    <a:pt x="297927" y="297010"/>
                  </a:lnTo>
                  <a:lnTo>
                    <a:pt x="297927" y="512433"/>
                  </a:lnTo>
                  <a:lnTo>
                    <a:pt x="197844" y="512433"/>
                  </a:lnTo>
                  <a:lnTo>
                    <a:pt x="207128" y="562860"/>
                  </a:lnTo>
                  <a:lnTo>
                    <a:pt x="237766" y="562860"/>
                  </a:lnTo>
                  <a:lnTo>
                    <a:pt x="237766" y="605592"/>
                  </a:lnTo>
                  <a:lnTo>
                    <a:pt x="60625" y="605592"/>
                  </a:lnTo>
                  <a:lnTo>
                    <a:pt x="60625" y="562860"/>
                  </a:lnTo>
                  <a:lnTo>
                    <a:pt x="90891" y="562860"/>
                  </a:lnTo>
                  <a:lnTo>
                    <a:pt x="100176" y="512433"/>
                  </a:lnTo>
                  <a:lnTo>
                    <a:pt x="0" y="512433"/>
                  </a:lnTo>
                  <a:close/>
                  <a:moveTo>
                    <a:pt x="440020" y="278733"/>
                  </a:moveTo>
                  <a:cubicBezTo>
                    <a:pt x="447634" y="278733"/>
                    <a:pt x="453483" y="285038"/>
                    <a:pt x="453483" y="292178"/>
                  </a:cubicBezTo>
                  <a:lnTo>
                    <a:pt x="453483" y="415781"/>
                  </a:lnTo>
                  <a:cubicBezTo>
                    <a:pt x="453947" y="423477"/>
                    <a:pt x="447634" y="429319"/>
                    <a:pt x="440484" y="429319"/>
                  </a:cubicBezTo>
                  <a:lnTo>
                    <a:pt x="354788" y="429319"/>
                  </a:lnTo>
                  <a:cubicBezTo>
                    <a:pt x="347174" y="429319"/>
                    <a:pt x="341325" y="423014"/>
                    <a:pt x="341325" y="415781"/>
                  </a:cubicBezTo>
                  <a:cubicBezTo>
                    <a:pt x="341325" y="408641"/>
                    <a:pt x="347639" y="402336"/>
                    <a:pt x="354788" y="402336"/>
                  </a:cubicBezTo>
                  <a:lnTo>
                    <a:pt x="426465" y="402336"/>
                  </a:lnTo>
                  <a:lnTo>
                    <a:pt x="426465" y="292178"/>
                  </a:lnTo>
                  <a:cubicBezTo>
                    <a:pt x="426465" y="284482"/>
                    <a:pt x="432778" y="278733"/>
                    <a:pt x="440020" y="278733"/>
                  </a:cubicBezTo>
                  <a:close/>
                  <a:moveTo>
                    <a:pt x="410109" y="0"/>
                  </a:moveTo>
                  <a:cubicBezTo>
                    <a:pt x="440935" y="0"/>
                    <a:pt x="468419" y="13996"/>
                    <a:pt x="485782" y="36057"/>
                  </a:cubicBezTo>
                  <a:cubicBezTo>
                    <a:pt x="508530" y="30495"/>
                    <a:pt x="531000" y="41247"/>
                    <a:pt x="542328" y="52185"/>
                  </a:cubicBezTo>
                  <a:cubicBezTo>
                    <a:pt x="554584" y="63771"/>
                    <a:pt x="562940" y="81197"/>
                    <a:pt x="562291" y="103350"/>
                  </a:cubicBezTo>
                  <a:cubicBezTo>
                    <a:pt x="588289" y="113917"/>
                    <a:pt x="606580" y="138943"/>
                    <a:pt x="606580" y="168697"/>
                  </a:cubicBezTo>
                  <a:cubicBezTo>
                    <a:pt x="606580" y="207627"/>
                    <a:pt x="574825" y="238864"/>
                    <a:pt x="536293" y="238864"/>
                  </a:cubicBezTo>
                  <a:lnTo>
                    <a:pt x="311502" y="238864"/>
                  </a:lnTo>
                  <a:cubicBezTo>
                    <a:pt x="272505" y="238864"/>
                    <a:pt x="241122" y="207627"/>
                    <a:pt x="241122" y="168697"/>
                  </a:cubicBezTo>
                  <a:cubicBezTo>
                    <a:pt x="241122" y="129767"/>
                    <a:pt x="272970" y="98530"/>
                    <a:pt x="311502" y="98530"/>
                  </a:cubicBezTo>
                  <a:cubicBezTo>
                    <a:pt x="311502" y="44213"/>
                    <a:pt x="355792" y="0"/>
                    <a:pt x="410109" y="0"/>
                  </a:cubicBezTo>
                  <a:close/>
                </a:path>
              </a:pathLst>
            </a:custGeom>
            <a:solidFill>
              <a:schemeClr val="bg1"/>
            </a:solidFill>
            <a:ln>
              <a:noFill/>
            </a:ln>
          </p:spPr>
        </p:sp>
      </p:grpSp>
      <p:sp>
        <p:nvSpPr>
          <p:cNvPr id="77" name="ïšļïďe">
            <a:extLst>
              <a:ext uri="{FF2B5EF4-FFF2-40B4-BE49-F238E27FC236}">
                <a16:creationId xmlns="" xmlns:a16="http://schemas.microsoft.com/office/drawing/2014/main" id="{FB41FAD4-0BA5-4580-B72E-A6BFF22F8784}"/>
              </a:ext>
            </a:extLst>
          </p:cNvPr>
          <p:cNvSpPr txBox="1"/>
          <p:nvPr/>
        </p:nvSpPr>
        <p:spPr bwMode="ltGray">
          <a:xfrm>
            <a:off x="850295" y="3295893"/>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a:solidFill>
                  <a:schemeClr val="bg1">
                    <a:lumMod val="65000"/>
                  </a:schemeClr>
                </a:solidFill>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sz="1200" dirty="0" smtClean="0">
                <a:latin typeface="Huawei Sans" panose="020C0503030203020204" pitchFamily="34" charset="0"/>
              </a:rPr>
              <a:t>Association</a:t>
            </a:r>
            <a:endParaRPr lang="en-US" altLang="zh-CN" sz="1200" dirty="0">
              <a:latin typeface="Huawei Sans" panose="020C0503030203020204" pitchFamily="34" charset="0"/>
            </a:endParaRPr>
          </a:p>
        </p:txBody>
      </p:sp>
      <p:grpSp>
        <p:nvGrpSpPr>
          <p:cNvPr id="78" name="组合 77"/>
          <p:cNvGrpSpPr/>
          <p:nvPr/>
        </p:nvGrpSpPr>
        <p:grpSpPr bwMode="ltGray">
          <a:xfrm>
            <a:off x="485526" y="3335249"/>
            <a:ext cx="360000" cy="360000"/>
            <a:chOff x="3086107" y="1253075"/>
            <a:chExt cx="532084" cy="532082"/>
          </a:xfrm>
        </p:grpSpPr>
        <p:sp>
          <p:nvSpPr>
            <p:cNvPr id="79" name="iṡ1ïdé">
              <a:extLst>
                <a:ext uri="{FF2B5EF4-FFF2-40B4-BE49-F238E27FC236}">
                  <a16:creationId xmlns="" xmlns:a16="http://schemas.microsoft.com/office/drawing/2014/main" id="{3FC487D0-A815-4107-8A36-7C156E98B5FA}"/>
                </a:ext>
              </a:extLst>
            </p:cNvPr>
            <p:cNvSpPr/>
            <p:nvPr/>
          </p:nvSpPr>
          <p:spPr bwMode="ltGray">
            <a:xfrm rot="10800000" flipV="1">
              <a:off x="3086107" y="1253075"/>
              <a:ext cx="532084" cy="532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0" name="basic-rainbow_61924"/>
            <p:cNvSpPr>
              <a:spLocks noChangeAspect="1"/>
            </p:cNvSpPr>
            <p:nvPr/>
          </p:nvSpPr>
          <p:spPr bwMode="ltGray">
            <a:xfrm>
              <a:off x="3182722" y="1438186"/>
              <a:ext cx="339705" cy="18000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40" h="2940">
                  <a:moveTo>
                    <a:pt x="2770" y="0"/>
                  </a:moveTo>
                  <a:cubicBezTo>
                    <a:pt x="1243" y="0"/>
                    <a:pt x="0" y="1243"/>
                    <a:pt x="0" y="2770"/>
                  </a:cubicBezTo>
                  <a:cubicBezTo>
                    <a:pt x="0" y="2864"/>
                    <a:pt x="76" y="2940"/>
                    <a:pt x="170" y="2940"/>
                  </a:cubicBezTo>
                  <a:lnTo>
                    <a:pt x="194" y="2940"/>
                  </a:lnTo>
                  <a:lnTo>
                    <a:pt x="1452" y="2940"/>
                  </a:lnTo>
                  <a:lnTo>
                    <a:pt x="1476" y="2940"/>
                  </a:lnTo>
                  <a:cubicBezTo>
                    <a:pt x="1570" y="2940"/>
                    <a:pt x="1646" y="2864"/>
                    <a:pt x="1646" y="2770"/>
                  </a:cubicBezTo>
                  <a:cubicBezTo>
                    <a:pt x="1646" y="2150"/>
                    <a:pt x="2151" y="1646"/>
                    <a:pt x="2770" y="1646"/>
                  </a:cubicBezTo>
                  <a:cubicBezTo>
                    <a:pt x="3390" y="1646"/>
                    <a:pt x="3894" y="2150"/>
                    <a:pt x="3894" y="2770"/>
                  </a:cubicBezTo>
                  <a:cubicBezTo>
                    <a:pt x="3894" y="2864"/>
                    <a:pt x="3970" y="2940"/>
                    <a:pt x="4064" y="2940"/>
                  </a:cubicBezTo>
                  <a:lnTo>
                    <a:pt x="4089" y="2940"/>
                  </a:lnTo>
                  <a:lnTo>
                    <a:pt x="5346" y="2940"/>
                  </a:lnTo>
                  <a:lnTo>
                    <a:pt x="5370" y="2940"/>
                  </a:lnTo>
                  <a:cubicBezTo>
                    <a:pt x="5464" y="2940"/>
                    <a:pt x="5540" y="2864"/>
                    <a:pt x="5540" y="2770"/>
                  </a:cubicBezTo>
                  <a:cubicBezTo>
                    <a:pt x="5540" y="1243"/>
                    <a:pt x="4298" y="0"/>
                    <a:pt x="2770" y="0"/>
                  </a:cubicBezTo>
                  <a:close/>
                  <a:moveTo>
                    <a:pt x="2770" y="341"/>
                  </a:moveTo>
                  <a:cubicBezTo>
                    <a:pt x="4053" y="341"/>
                    <a:pt x="5105" y="1339"/>
                    <a:pt x="5193" y="2600"/>
                  </a:cubicBezTo>
                  <a:lnTo>
                    <a:pt x="4909" y="2600"/>
                  </a:lnTo>
                  <a:cubicBezTo>
                    <a:pt x="4821" y="1496"/>
                    <a:pt x="3896" y="624"/>
                    <a:pt x="2770" y="624"/>
                  </a:cubicBezTo>
                  <a:cubicBezTo>
                    <a:pt x="1644" y="624"/>
                    <a:pt x="719" y="1496"/>
                    <a:pt x="632" y="2600"/>
                  </a:cubicBezTo>
                  <a:lnTo>
                    <a:pt x="347" y="2600"/>
                  </a:lnTo>
                  <a:cubicBezTo>
                    <a:pt x="435" y="1339"/>
                    <a:pt x="1488" y="341"/>
                    <a:pt x="2770" y="341"/>
                  </a:cubicBezTo>
                  <a:close/>
                  <a:moveTo>
                    <a:pt x="2770" y="1306"/>
                  </a:moveTo>
                  <a:cubicBezTo>
                    <a:pt x="2020" y="1306"/>
                    <a:pt x="1401" y="1872"/>
                    <a:pt x="1316" y="2600"/>
                  </a:cubicBezTo>
                  <a:lnTo>
                    <a:pt x="974" y="2600"/>
                  </a:lnTo>
                  <a:cubicBezTo>
                    <a:pt x="1060" y="1684"/>
                    <a:pt x="1832" y="965"/>
                    <a:pt x="2770" y="965"/>
                  </a:cubicBezTo>
                  <a:cubicBezTo>
                    <a:pt x="3708" y="965"/>
                    <a:pt x="4481" y="1684"/>
                    <a:pt x="4567" y="2600"/>
                  </a:cubicBezTo>
                  <a:lnTo>
                    <a:pt x="4224" y="2600"/>
                  </a:lnTo>
                  <a:cubicBezTo>
                    <a:pt x="4139" y="1872"/>
                    <a:pt x="3520" y="1306"/>
                    <a:pt x="2770" y="1306"/>
                  </a:cubicBezTo>
                  <a:close/>
                </a:path>
              </a:pathLst>
            </a:custGeom>
            <a:solidFill>
              <a:schemeClr val="bg1"/>
            </a:solidFill>
            <a:ln>
              <a:noFill/>
            </a:ln>
          </p:spPr>
        </p:sp>
      </p:grpSp>
      <p:grpSp>
        <p:nvGrpSpPr>
          <p:cNvPr id="81" name="组合 80"/>
          <p:cNvGrpSpPr/>
          <p:nvPr/>
        </p:nvGrpSpPr>
        <p:grpSpPr bwMode="ltGray">
          <a:xfrm>
            <a:off x="485526" y="2520451"/>
            <a:ext cx="360000" cy="360000"/>
            <a:chOff x="485526" y="2520451"/>
            <a:chExt cx="360000" cy="360000"/>
          </a:xfrm>
        </p:grpSpPr>
        <p:sp>
          <p:nvSpPr>
            <p:cNvPr id="82" name="iṡ1ïdé">
              <a:extLst>
                <a:ext uri="{FF2B5EF4-FFF2-40B4-BE49-F238E27FC236}">
                  <a16:creationId xmlns="" xmlns:a16="http://schemas.microsoft.com/office/drawing/2014/main" id="{3FC487D0-A815-4107-8A36-7C156E98B5FA}"/>
                </a:ext>
              </a:extLst>
            </p:cNvPr>
            <p:cNvSpPr/>
            <p:nvPr/>
          </p:nvSpPr>
          <p:spPr bwMode="ltGray">
            <a:xfrm rot="10800000" flipV="1">
              <a:off x="485526" y="2520451"/>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tx1">
                <a:lumMod val="50000"/>
                <a:lumOff val="50000"/>
              </a:schemeClr>
            </a:solidFill>
            <a:ln w="381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endParaRPr lang="en-US" dirty="0">
                <a:latin typeface="Huawei Sans" panose="020C0503030203020204" pitchFamily="34" charset="0"/>
              </a:endParaRPr>
            </a:p>
          </p:txBody>
        </p:sp>
        <p:sp>
          <p:nvSpPr>
            <p:cNvPr id="83" name="road_358611"/>
            <p:cNvSpPr>
              <a:spLocks noChangeAspect="1"/>
            </p:cNvSpPr>
            <p:nvPr/>
          </p:nvSpPr>
          <p:spPr bwMode="ltGray">
            <a:xfrm>
              <a:off x="550326" y="2585425"/>
              <a:ext cx="230400" cy="230052"/>
            </a:xfrm>
            <a:custGeom>
              <a:avLst/>
              <a:gdLst>
                <a:gd name="connsiteX0" fmla="*/ 303775 w 607639"/>
                <a:gd name="connsiteY0" fmla="*/ 535874 h 606722"/>
                <a:gd name="connsiteX1" fmla="*/ 313945 w 607639"/>
                <a:gd name="connsiteY1" fmla="*/ 546012 h 606722"/>
                <a:gd name="connsiteX2" fmla="*/ 313945 w 607639"/>
                <a:gd name="connsiteY2" fmla="*/ 556150 h 606722"/>
                <a:gd name="connsiteX3" fmla="*/ 303775 w 607639"/>
                <a:gd name="connsiteY3" fmla="*/ 566288 h 606722"/>
                <a:gd name="connsiteX4" fmla="*/ 293693 w 607639"/>
                <a:gd name="connsiteY4" fmla="*/ 556150 h 606722"/>
                <a:gd name="connsiteX5" fmla="*/ 293693 w 607639"/>
                <a:gd name="connsiteY5" fmla="*/ 546012 h 606722"/>
                <a:gd name="connsiteX6" fmla="*/ 303775 w 607639"/>
                <a:gd name="connsiteY6" fmla="*/ 535874 h 606722"/>
                <a:gd name="connsiteX7" fmla="*/ 303775 w 607639"/>
                <a:gd name="connsiteY7" fmla="*/ 475259 h 606722"/>
                <a:gd name="connsiteX8" fmla="*/ 313945 w 607639"/>
                <a:gd name="connsiteY8" fmla="*/ 485318 h 606722"/>
                <a:gd name="connsiteX9" fmla="*/ 313945 w 607639"/>
                <a:gd name="connsiteY9" fmla="*/ 505615 h 606722"/>
                <a:gd name="connsiteX10" fmla="*/ 303775 w 607639"/>
                <a:gd name="connsiteY10" fmla="*/ 515764 h 606722"/>
                <a:gd name="connsiteX11" fmla="*/ 293693 w 607639"/>
                <a:gd name="connsiteY11" fmla="*/ 505615 h 606722"/>
                <a:gd name="connsiteX12" fmla="*/ 293693 w 607639"/>
                <a:gd name="connsiteY12" fmla="*/ 485318 h 606722"/>
                <a:gd name="connsiteX13" fmla="*/ 303775 w 607639"/>
                <a:gd name="connsiteY13" fmla="*/ 475259 h 606722"/>
                <a:gd name="connsiteX14" fmla="*/ 269526 w 607639"/>
                <a:gd name="connsiteY14" fmla="*/ 419842 h 606722"/>
                <a:gd name="connsiteX15" fmla="*/ 303879 w 607639"/>
                <a:gd name="connsiteY15" fmla="*/ 424733 h 606722"/>
                <a:gd name="connsiteX16" fmla="*/ 306638 w 607639"/>
                <a:gd name="connsiteY16" fmla="*/ 424644 h 606722"/>
                <a:gd name="connsiteX17" fmla="*/ 316961 w 607639"/>
                <a:gd name="connsiteY17" fmla="*/ 434602 h 606722"/>
                <a:gd name="connsiteX18" fmla="*/ 307083 w 607639"/>
                <a:gd name="connsiteY18" fmla="*/ 444916 h 606722"/>
                <a:gd name="connsiteX19" fmla="*/ 303879 w 607639"/>
                <a:gd name="connsiteY19" fmla="*/ 444916 h 606722"/>
                <a:gd name="connsiteX20" fmla="*/ 263831 w 607639"/>
                <a:gd name="connsiteY20" fmla="*/ 439226 h 606722"/>
                <a:gd name="connsiteX21" fmla="*/ 256978 w 607639"/>
                <a:gd name="connsiteY21" fmla="*/ 426689 h 606722"/>
                <a:gd name="connsiteX22" fmla="*/ 269526 w 607639"/>
                <a:gd name="connsiteY22" fmla="*/ 419842 h 606722"/>
                <a:gd name="connsiteX23" fmla="*/ 405062 w 607639"/>
                <a:gd name="connsiteY23" fmla="*/ 387999 h 606722"/>
                <a:gd name="connsiteX24" fmla="*/ 405240 w 607639"/>
                <a:gd name="connsiteY24" fmla="*/ 402307 h 606722"/>
                <a:gd name="connsiteX25" fmla="*/ 370249 w 607639"/>
                <a:gd name="connsiteY25" fmla="*/ 428437 h 606722"/>
                <a:gd name="connsiteX26" fmla="*/ 356627 w 607639"/>
                <a:gd name="connsiteY26" fmla="*/ 424171 h 606722"/>
                <a:gd name="connsiteX27" fmla="*/ 360812 w 607639"/>
                <a:gd name="connsiteY27" fmla="*/ 410573 h 606722"/>
                <a:gd name="connsiteX28" fmla="*/ 390727 w 607639"/>
                <a:gd name="connsiteY28" fmla="*/ 388176 h 606722"/>
                <a:gd name="connsiteX29" fmla="*/ 405062 w 607639"/>
                <a:gd name="connsiteY29" fmla="*/ 387999 h 606722"/>
                <a:gd name="connsiteX30" fmla="*/ 183985 w 607639"/>
                <a:gd name="connsiteY30" fmla="*/ 358809 h 606722"/>
                <a:gd name="connsiteX31" fmla="*/ 197775 w 607639"/>
                <a:gd name="connsiteY31" fmla="*/ 362718 h 606722"/>
                <a:gd name="connsiteX32" fmla="*/ 220905 w 607639"/>
                <a:gd name="connsiteY32" fmla="*/ 392035 h 606722"/>
                <a:gd name="connsiteX33" fmla="*/ 221350 w 607639"/>
                <a:gd name="connsiteY33" fmla="*/ 406338 h 606722"/>
                <a:gd name="connsiteX34" fmla="*/ 207027 w 607639"/>
                <a:gd name="connsiteY34" fmla="*/ 406871 h 606722"/>
                <a:gd name="connsiteX35" fmla="*/ 180160 w 607639"/>
                <a:gd name="connsiteY35" fmla="*/ 372579 h 606722"/>
                <a:gd name="connsiteX36" fmla="*/ 183985 w 607639"/>
                <a:gd name="connsiteY36" fmla="*/ 358809 h 606722"/>
                <a:gd name="connsiteX37" fmla="*/ 546859 w 607639"/>
                <a:gd name="connsiteY37" fmla="*/ 293270 h 606722"/>
                <a:gd name="connsiteX38" fmla="*/ 556997 w 607639"/>
                <a:gd name="connsiteY38" fmla="*/ 293270 h 606722"/>
                <a:gd name="connsiteX39" fmla="*/ 567135 w 607639"/>
                <a:gd name="connsiteY39" fmla="*/ 303317 h 606722"/>
                <a:gd name="connsiteX40" fmla="*/ 556997 w 607639"/>
                <a:gd name="connsiteY40" fmla="*/ 313452 h 606722"/>
                <a:gd name="connsiteX41" fmla="*/ 546859 w 607639"/>
                <a:gd name="connsiteY41" fmla="*/ 313452 h 606722"/>
                <a:gd name="connsiteX42" fmla="*/ 536721 w 607639"/>
                <a:gd name="connsiteY42" fmla="*/ 303317 h 606722"/>
                <a:gd name="connsiteX43" fmla="*/ 546859 w 607639"/>
                <a:gd name="connsiteY43" fmla="*/ 293270 h 606722"/>
                <a:gd name="connsiteX44" fmla="*/ 486024 w 607639"/>
                <a:gd name="connsiteY44" fmla="*/ 293270 h 606722"/>
                <a:gd name="connsiteX45" fmla="*/ 506321 w 607639"/>
                <a:gd name="connsiteY45" fmla="*/ 293270 h 606722"/>
                <a:gd name="connsiteX46" fmla="*/ 516469 w 607639"/>
                <a:gd name="connsiteY46" fmla="*/ 303317 h 606722"/>
                <a:gd name="connsiteX47" fmla="*/ 506321 w 607639"/>
                <a:gd name="connsiteY47" fmla="*/ 313452 h 606722"/>
                <a:gd name="connsiteX48" fmla="*/ 486024 w 607639"/>
                <a:gd name="connsiteY48" fmla="*/ 313452 h 606722"/>
                <a:gd name="connsiteX49" fmla="*/ 475964 w 607639"/>
                <a:gd name="connsiteY49" fmla="*/ 303317 h 606722"/>
                <a:gd name="connsiteX50" fmla="*/ 486024 w 607639"/>
                <a:gd name="connsiteY50" fmla="*/ 293270 h 606722"/>
                <a:gd name="connsiteX51" fmla="*/ 101302 w 607639"/>
                <a:gd name="connsiteY51" fmla="*/ 293270 h 606722"/>
                <a:gd name="connsiteX52" fmla="*/ 121474 w 607639"/>
                <a:gd name="connsiteY52" fmla="*/ 293270 h 606722"/>
                <a:gd name="connsiteX53" fmla="*/ 131605 w 607639"/>
                <a:gd name="connsiteY53" fmla="*/ 303317 h 606722"/>
                <a:gd name="connsiteX54" fmla="*/ 121474 w 607639"/>
                <a:gd name="connsiteY54" fmla="*/ 313452 h 606722"/>
                <a:gd name="connsiteX55" fmla="*/ 101302 w 607639"/>
                <a:gd name="connsiteY55" fmla="*/ 313452 h 606722"/>
                <a:gd name="connsiteX56" fmla="*/ 91171 w 607639"/>
                <a:gd name="connsiteY56" fmla="*/ 303317 h 606722"/>
                <a:gd name="connsiteX57" fmla="*/ 101302 w 607639"/>
                <a:gd name="connsiteY57" fmla="*/ 293270 h 606722"/>
                <a:gd name="connsiteX58" fmla="*/ 50649 w 607639"/>
                <a:gd name="connsiteY58" fmla="*/ 293270 h 606722"/>
                <a:gd name="connsiteX59" fmla="*/ 60793 w 607639"/>
                <a:gd name="connsiteY59" fmla="*/ 293270 h 606722"/>
                <a:gd name="connsiteX60" fmla="*/ 70848 w 607639"/>
                <a:gd name="connsiteY60" fmla="*/ 303317 h 606722"/>
                <a:gd name="connsiteX61" fmla="*/ 60793 w 607639"/>
                <a:gd name="connsiteY61" fmla="*/ 313452 h 606722"/>
                <a:gd name="connsiteX62" fmla="*/ 50649 w 607639"/>
                <a:gd name="connsiteY62" fmla="*/ 313452 h 606722"/>
                <a:gd name="connsiteX63" fmla="*/ 40505 w 607639"/>
                <a:gd name="connsiteY63" fmla="*/ 303317 h 606722"/>
                <a:gd name="connsiteX64" fmla="*/ 50649 w 607639"/>
                <a:gd name="connsiteY64" fmla="*/ 293270 h 606722"/>
                <a:gd name="connsiteX65" fmla="*/ 433988 w 607639"/>
                <a:gd name="connsiteY65" fmla="*/ 281313 h 606722"/>
                <a:gd name="connsiteX66" fmla="*/ 445017 w 607639"/>
                <a:gd name="connsiteY66" fmla="*/ 290459 h 606722"/>
                <a:gd name="connsiteX67" fmla="*/ 445551 w 607639"/>
                <a:gd name="connsiteY67" fmla="*/ 303158 h 606722"/>
                <a:gd name="connsiteX68" fmla="*/ 445551 w 607639"/>
                <a:gd name="connsiteY68" fmla="*/ 303247 h 606722"/>
                <a:gd name="connsiteX69" fmla="*/ 445551 w 607639"/>
                <a:gd name="connsiteY69" fmla="*/ 303335 h 606722"/>
                <a:gd name="connsiteX70" fmla="*/ 438880 w 607639"/>
                <a:gd name="connsiteY70" fmla="*/ 346404 h 606722"/>
                <a:gd name="connsiteX71" fmla="*/ 426161 w 607639"/>
                <a:gd name="connsiteY71" fmla="*/ 352975 h 606722"/>
                <a:gd name="connsiteX72" fmla="*/ 419579 w 607639"/>
                <a:gd name="connsiteY72" fmla="*/ 340276 h 606722"/>
                <a:gd name="connsiteX73" fmla="*/ 425361 w 607639"/>
                <a:gd name="connsiteY73" fmla="*/ 303335 h 606722"/>
                <a:gd name="connsiteX74" fmla="*/ 425361 w 607639"/>
                <a:gd name="connsiteY74" fmla="*/ 303247 h 606722"/>
                <a:gd name="connsiteX75" fmla="*/ 425361 w 607639"/>
                <a:gd name="connsiteY75" fmla="*/ 303158 h 606722"/>
                <a:gd name="connsiteX76" fmla="*/ 424827 w 607639"/>
                <a:gd name="connsiteY76" fmla="*/ 292235 h 606722"/>
                <a:gd name="connsiteX77" fmla="*/ 433988 w 607639"/>
                <a:gd name="connsiteY77" fmla="*/ 281313 h 606722"/>
                <a:gd name="connsiteX78" fmla="*/ 179283 w 607639"/>
                <a:gd name="connsiteY78" fmla="*/ 259338 h 606722"/>
                <a:gd name="connsiteX79" fmla="*/ 186492 w 607639"/>
                <a:gd name="connsiteY79" fmla="*/ 271776 h 606722"/>
                <a:gd name="connsiteX80" fmla="*/ 182309 w 607639"/>
                <a:gd name="connsiteY80" fmla="*/ 303404 h 606722"/>
                <a:gd name="connsiteX81" fmla="*/ 182398 w 607639"/>
                <a:gd name="connsiteY81" fmla="*/ 308912 h 606722"/>
                <a:gd name="connsiteX82" fmla="*/ 172787 w 607639"/>
                <a:gd name="connsiteY82" fmla="*/ 319484 h 606722"/>
                <a:gd name="connsiteX83" fmla="*/ 162196 w 607639"/>
                <a:gd name="connsiteY83" fmla="*/ 309801 h 606722"/>
                <a:gd name="connsiteX84" fmla="*/ 162018 w 607639"/>
                <a:gd name="connsiteY84" fmla="*/ 303493 h 606722"/>
                <a:gd name="connsiteX85" fmla="*/ 166913 w 607639"/>
                <a:gd name="connsiteY85" fmla="*/ 266446 h 606722"/>
                <a:gd name="connsiteX86" fmla="*/ 179283 w 607639"/>
                <a:gd name="connsiteY86" fmla="*/ 259338 h 606722"/>
                <a:gd name="connsiteX87" fmla="*/ 303750 w 607639"/>
                <a:gd name="connsiteY87" fmla="*/ 232592 h 606722"/>
                <a:gd name="connsiteX88" fmla="*/ 232906 w 607639"/>
                <a:gd name="connsiteY88" fmla="*/ 303326 h 606722"/>
                <a:gd name="connsiteX89" fmla="*/ 303750 w 607639"/>
                <a:gd name="connsiteY89" fmla="*/ 374148 h 606722"/>
                <a:gd name="connsiteX90" fmla="*/ 374682 w 607639"/>
                <a:gd name="connsiteY90" fmla="*/ 303326 h 606722"/>
                <a:gd name="connsiteX91" fmla="*/ 303750 w 607639"/>
                <a:gd name="connsiteY91" fmla="*/ 232592 h 606722"/>
                <a:gd name="connsiteX92" fmla="*/ 303750 w 607639"/>
                <a:gd name="connsiteY92" fmla="*/ 212332 h 606722"/>
                <a:gd name="connsiteX93" fmla="*/ 394885 w 607639"/>
                <a:gd name="connsiteY93" fmla="*/ 303326 h 606722"/>
                <a:gd name="connsiteX94" fmla="*/ 303750 w 607639"/>
                <a:gd name="connsiteY94" fmla="*/ 394320 h 606722"/>
                <a:gd name="connsiteX95" fmla="*/ 212614 w 607639"/>
                <a:gd name="connsiteY95" fmla="*/ 303326 h 606722"/>
                <a:gd name="connsiteX96" fmla="*/ 303750 w 607639"/>
                <a:gd name="connsiteY96" fmla="*/ 212332 h 606722"/>
                <a:gd name="connsiteX97" fmla="*/ 395703 w 607639"/>
                <a:gd name="connsiteY97" fmla="*/ 195586 h 606722"/>
                <a:gd name="connsiteX98" fmla="*/ 424194 w 607639"/>
                <a:gd name="connsiteY98" fmla="*/ 228593 h 606722"/>
                <a:gd name="connsiteX99" fmla="*/ 420989 w 607639"/>
                <a:gd name="connsiteY99" fmla="*/ 242472 h 606722"/>
                <a:gd name="connsiteX100" fmla="*/ 407010 w 607639"/>
                <a:gd name="connsiteY100" fmla="*/ 239269 h 606722"/>
                <a:gd name="connsiteX101" fmla="*/ 382615 w 607639"/>
                <a:gd name="connsiteY101" fmla="*/ 210977 h 606722"/>
                <a:gd name="connsiteX102" fmla="*/ 381458 w 607639"/>
                <a:gd name="connsiteY102" fmla="*/ 196653 h 606722"/>
                <a:gd name="connsiteX103" fmla="*/ 395703 w 607639"/>
                <a:gd name="connsiteY103" fmla="*/ 195586 h 606722"/>
                <a:gd name="connsiteX104" fmla="*/ 231655 w 607639"/>
                <a:gd name="connsiteY104" fmla="*/ 181446 h 606722"/>
                <a:gd name="connsiteX105" fmla="*/ 245542 w 607639"/>
                <a:gd name="connsiteY105" fmla="*/ 185003 h 606722"/>
                <a:gd name="connsiteX106" fmla="*/ 241982 w 607639"/>
                <a:gd name="connsiteY106" fmla="*/ 198874 h 606722"/>
                <a:gd name="connsiteX107" fmla="*/ 213050 w 607639"/>
                <a:gd name="connsiteY107" fmla="*/ 222615 h 606722"/>
                <a:gd name="connsiteX108" fmla="*/ 198807 w 607639"/>
                <a:gd name="connsiteY108" fmla="*/ 223415 h 606722"/>
                <a:gd name="connsiteX109" fmla="*/ 197917 w 607639"/>
                <a:gd name="connsiteY109" fmla="*/ 209100 h 606722"/>
                <a:gd name="connsiteX110" fmla="*/ 231655 w 607639"/>
                <a:gd name="connsiteY110" fmla="*/ 181446 h 606722"/>
                <a:gd name="connsiteX111" fmla="*/ 303703 w 607639"/>
                <a:gd name="connsiteY111" fmla="*/ 161736 h 606722"/>
                <a:gd name="connsiteX112" fmla="*/ 337599 w 607639"/>
                <a:gd name="connsiteY112" fmla="*/ 165822 h 606722"/>
                <a:gd name="connsiteX113" fmla="*/ 345072 w 607639"/>
                <a:gd name="connsiteY113" fmla="*/ 178081 h 606722"/>
                <a:gd name="connsiteX114" fmla="*/ 332794 w 607639"/>
                <a:gd name="connsiteY114" fmla="*/ 185455 h 606722"/>
                <a:gd name="connsiteX115" fmla="*/ 303703 w 607639"/>
                <a:gd name="connsiteY115" fmla="*/ 181990 h 606722"/>
                <a:gd name="connsiteX116" fmla="*/ 295518 w 607639"/>
                <a:gd name="connsiteY116" fmla="*/ 182257 h 606722"/>
                <a:gd name="connsiteX117" fmla="*/ 284664 w 607639"/>
                <a:gd name="connsiteY117" fmla="*/ 172840 h 606722"/>
                <a:gd name="connsiteX118" fmla="*/ 294094 w 607639"/>
                <a:gd name="connsiteY118" fmla="*/ 162091 h 606722"/>
                <a:gd name="connsiteX119" fmla="*/ 303703 w 607639"/>
                <a:gd name="connsiteY119" fmla="*/ 161736 h 606722"/>
                <a:gd name="connsiteX120" fmla="*/ 303775 w 607639"/>
                <a:gd name="connsiteY120" fmla="*/ 91029 h 606722"/>
                <a:gd name="connsiteX121" fmla="*/ 313945 w 607639"/>
                <a:gd name="connsiteY121" fmla="*/ 101160 h 606722"/>
                <a:gd name="connsiteX122" fmla="*/ 313945 w 607639"/>
                <a:gd name="connsiteY122" fmla="*/ 121332 h 606722"/>
                <a:gd name="connsiteX123" fmla="*/ 303775 w 607639"/>
                <a:gd name="connsiteY123" fmla="*/ 131463 h 606722"/>
                <a:gd name="connsiteX124" fmla="*/ 293693 w 607639"/>
                <a:gd name="connsiteY124" fmla="*/ 121332 h 606722"/>
                <a:gd name="connsiteX125" fmla="*/ 293693 w 607639"/>
                <a:gd name="connsiteY125" fmla="*/ 101160 h 606722"/>
                <a:gd name="connsiteX126" fmla="*/ 303775 w 607639"/>
                <a:gd name="connsiteY126" fmla="*/ 91029 h 606722"/>
                <a:gd name="connsiteX127" fmla="*/ 303775 w 607639"/>
                <a:gd name="connsiteY127" fmla="*/ 40434 h 606722"/>
                <a:gd name="connsiteX128" fmla="*/ 313945 w 607639"/>
                <a:gd name="connsiteY128" fmla="*/ 50578 h 606722"/>
                <a:gd name="connsiteX129" fmla="*/ 313945 w 607639"/>
                <a:gd name="connsiteY129" fmla="*/ 60722 h 606722"/>
                <a:gd name="connsiteX130" fmla="*/ 303775 w 607639"/>
                <a:gd name="connsiteY130" fmla="*/ 70777 h 606722"/>
                <a:gd name="connsiteX131" fmla="*/ 293693 w 607639"/>
                <a:gd name="connsiteY131" fmla="*/ 60722 h 606722"/>
                <a:gd name="connsiteX132" fmla="*/ 293693 w 607639"/>
                <a:gd name="connsiteY132" fmla="*/ 50578 h 606722"/>
                <a:gd name="connsiteX133" fmla="*/ 303775 w 607639"/>
                <a:gd name="connsiteY133" fmla="*/ 40434 h 606722"/>
                <a:gd name="connsiteX134" fmla="*/ 243074 w 607639"/>
                <a:gd name="connsiteY134" fmla="*/ 20263 h 606722"/>
                <a:gd name="connsiteX135" fmla="*/ 243074 w 607639"/>
                <a:gd name="connsiteY135" fmla="*/ 142282 h 606722"/>
                <a:gd name="connsiteX136" fmla="*/ 236843 w 607639"/>
                <a:gd name="connsiteY136" fmla="*/ 144949 h 606722"/>
                <a:gd name="connsiteX137" fmla="*/ 145168 w 607639"/>
                <a:gd name="connsiteY137" fmla="*/ 236486 h 606722"/>
                <a:gd name="connsiteX138" fmla="*/ 142498 w 607639"/>
                <a:gd name="connsiteY138" fmla="*/ 242707 h 606722"/>
                <a:gd name="connsiteX139" fmla="*/ 20293 w 607639"/>
                <a:gd name="connsiteY139" fmla="*/ 242707 h 606722"/>
                <a:gd name="connsiteX140" fmla="*/ 20293 w 607639"/>
                <a:gd name="connsiteY140" fmla="*/ 364015 h 606722"/>
                <a:gd name="connsiteX141" fmla="*/ 142498 w 607639"/>
                <a:gd name="connsiteY141" fmla="*/ 364015 h 606722"/>
                <a:gd name="connsiteX142" fmla="*/ 145168 w 607639"/>
                <a:gd name="connsiteY142" fmla="*/ 370148 h 606722"/>
                <a:gd name="connsiteX143" fmla="*/ 236843 w 607639"/>
                <a:gd name="connsiteY143" fmla="*/ 461773 h 606722"/>
                <a:gd name="connsiteX144" fmla="*/ 243074 w 607639"/>
                <a:gd name="connsiteY144" fmla="*/ 464351 h 606722"/>
                <a:gd name="connsiteX145" fmla="*/ 243074 w 607639"/>
                <a:gd name="connsiteY145" fmla="*/ 586459 h 606722"/>
                <a:gd name="connsiteX146" fmla="*/ 364566 w 607639"/>
                <a:gd name="connsiteY146" fmla="*/ 586459 h 606722"/>
                <a:gd name="connsiteX147" fmla="*/ 364566 w 607639"/>
                <a:gd name="connsiteY147" fmla="*/ 464351 h 606722"/>
                <a:gd name="connsiteX148" fmla="*/ 370707 w 607639"/>
                <a:gd name="connsiteY148" fmla="*/ 461773 h 606722"/>
                <a:gd name="connsiteX149" fmla="*/ 462472 w 607639"/>
                <a:gd name="connsiteY149" fmla="*/ 370148 h 606722"/>
                <a:gd name="connsiteX150" fmla="*/ 465053 w 607639"/>
                <a:gd name="connsiteY150" fmla="*/ 364015 h 606722"/>
                <a:gd name="connsiteX151" fmla="*/ 587346 w 607639"/>
                <a:gd name="connsiteY151" fmla="*/ 364015 h 606722"/>
                <a:gd name="connsiteX152" fmla="*/ 587346 w 607639"/>
                <a:gd name="connsiteY152" fmla="*/ 242707 h 606722"/>
                <a:gd name="connsiteX153" fmla="*/ 465053 w 607639"/>
                <a:gd name="connsiteY153" fmla="*/ 242707 h 606722"/>
                <a:gd name="connsiteX154" fmla="*/ 462472 w 607639"/>
                <a:gd name="connsiteY154" fmla="*/ 236486 h 606722"/>
                <a:gd name="connsiteX155" fmla="*/ 370796 w 607639"/>
                <a:gd name="connsiteY155" fmla="*/ 144949 h 606722"/>
                <a:gd name="connsiteX156" fmla="*/ 364566 w 607639"/>
                <a:gd name="connsiteY156" fmla="*/ 142282 h 606722"/>
                <a:gd name="connsiteX157" fmla="*/ 364566 w 607639"/>
                <a:gd name="connsiteY157" fmla="*/ 20263 h 606722"/>
                <a:gd name="connsiteX158" fmla="*/ 222780 w 607639"/>
                <a:gd name="connsiteY158" fmla="*/ 0 h 606722"/>
                <a:gd name="connsiteX159" fmla="*/ 384859 w 607639"/>
                <a:gd name="connsiteY159" fmla="*/ 0 h 606722"/>
                <a:gd name="connsiteX160" fmla="*/ 384859 w 607639"/>
                <a:gd name="connsiteY160" fmla="*/ 129041 h 606722"/>
                <a:gd name="connsiteX161" fmla="*/ 478403 w 607639"/>
                <a:gd name="connsiteY161" fmla="*/ 222444 h 606722"/>
                <a:gd name="connsiteX162" fmla="*/ 607639 w 607639"/>
                <a:gd name="connsiteY162" fmla="*/ 222444 h 606722"/>
                <a:gd name="connsiteX163" fmla="*/ 607639 w 607639"/>
                <a:gd name="connsiteY163" fmla="*/ 384278 h 606722"/>
                <a:gd name="connsiteX164" fmla="*/ 478403 w 607639"/>
                <a:gd name="connsiteY164" fmla="*/ 384278 h 606722"/>
                <a:gd name="connsiteX165" fmla="*/ 384859 w 607639"/>
                <a:gd name="connsiteY165" fmla="*/ 477681 h 606722"/>
                <a:gd name="connsiteX166" fmla="*/ 384859 w 607639"/>
                <a:gd name="connsiteY166" fmla="*/ 606722 h 606722"/>
                <a:gd name="connsiteX167" fmla="*/ 222780 w 607639"/>
                <a:gd name="connsiteY167" fmla="*/ 606722 h 606722"/>
                <a:gd name="connsiteX168" fmla="*/ 222780 w 607639"/>
                <a:gd name="connsiteY168" fmla="*/ 477681 h 606722"/>
                <a:gd name="connsiteX169" fmla="*/ 129236 w 607639"/>
                <a:gd name="connsiteY169" fmla="*/ 384278 h 606722"/>
                <a:gd name="connsiteX170" fmla="*/ 0 w 607639"/>
                <a:gd name="connsiteY170" fmla="*/ 384278 h 606722"/>
                <a:gd name="connsiteX171" fmla="*/ 0 w 607639"/>
                <a:gd name="connsiteY171" fmla="*/ 222444 h 606722"/>
                <a:gd name="connsiteX172" fmla="*/ 129236 w 607639"/>
                <a:gd name="connsiteY172" fmla="*/ 222444 h 606722"/>
                <a:gd name="connsiteX173" fmla="*/ 222780 w 607639"/>
                <a:gd name="connsiteY173" fmla="*/ 129041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607639" h="606722">
                  <a:moveTo>
                    <a:pt x="303775" y="535874"/>
                  </a:moveTo>
                  <a:cubicBezTo>
                    <a:pt x="309395" y="535874"/>
                    <a:pt x="313945" y="540409"/>
                    <a:pt x="313945" y="546012"/>
                  </a:cubicBezTo>
                  <a:lnTo>
                    <a:pt x="313945" y="556150"/>
                  </a:lnTo>
                  <a:cubicBezTo>
                    <a:pt x="313945" y="561753"/>
                    <a:pt x="309395" y="566288"/>
                    <a:pt x="303775" y="566288"/>
                  </a:cubicBezTo>
                  <a:cubicBezTo>
                    <a:pt x="298154" y="566288"/>
                    <a:pt x="293693" y="561753"/>
                    <a:pt x="293693" y="556150"/>
                  </a:cubicBezTo>
                  <a:lnTo>
                    <a:pt x="293693" y="546012"/>
                  </a:lnTo>
                  <a:cubicBezTo>
                    <a:pt x="293693" y="540409"/>
                    <a:pt x="298154" y="535874"/>
                    <a:pt x="303775" y="535874"/>
                  </a:cubicBezTo>
                  <a:close/>
                  <a:moveTo>
                    <a:pt x="303775" y="475259"/>
                  </a:moveTo>
                  <a:cubicBezTo>
                    <a:pt x="309395" y="475259"/>
                    <a:pt x="313945" y="479710"/>
                    <a:pt x="313945" y="485318"/>
                  </a:cubicBezTo>
                  <a:lnTo>
                    <a:pt x="313945" y="505615"/>
                  </a:lnTo>
                  <a:cubicBezTo>
                    <a:pt x="313945" y="511224"/>
                    <a:pt x="309395" y="515764"/>
                    <a:pt x="303775" y="515764"/>
                  </a:cubicBezTo>
                  <a:cubicBezTo>
                    <a:pt x="298154" y="515764"/>
                    <a:pt x="293693" y="511224"/>
                    <a:pt x="293693" y="505615"/>
                  </a:cubicBezTo>
                  <a:lnTo>
                    <a:pt x="293693" y="485318"/>
                  </a:lnTo>
                  <a:cubicBezTo>
                    <a:pt x="293693" y="479710"/>
                    <a:pt x="298154" y="475259"/>
                    <a:pt x="303775" y="475259"/>
                  </a:cubicBezTo>
                  <a:close/>
                  <a:moveTo>
                    <a:pt x="269526" y="419842"/>
                  </a:moveTo>
                  <a:cubicBezTo>
                    <a:pt x="280562" y="423043"/>
                    <a:pt x="292042" y="424733"/>
                    <a:pt x="303879" y="424733"/>
                  </a:cubicBezTo>
                  <a:cubicBezTo>
                    <a:pt x="304769" y="424733"/>
                    <a:pt x="305659" y="424733"/>
                    <a:pt x="306638" y="424644"/>
                  </a:cubicBezTo>
                  <a:cubicBezTo>
                    <a:pt x="312155" y="424555"/>
                    <a:pt x="316783" y="429001"/>
                    <a:pt x="316961" y="434602"/>
                  </a:cubicBezTo>
                  <a:cubicBezTo>
                    <a:pt x="317050" y="440115"/>
                    <a:pt x="312689" y="444738"/>
                    <a:pt x="307083" y="444916"/>
                  </a:cubicBezTo>
                  <a:cubicBezTo>
                    <a:pt x="306015" y="444916"/>
                    <a:pt x="304947" y="444916"/>
                    <a:pt x="303879" y="444916"/>
                  </a:cubicBezTo>
                  <a:cubicBezTo>
                    <a:pt x="290173" y="444916"/>
                    <a:pt x="276735" y="442960"/>
                    <a:pt x="263831" y="439226"/>
                  </a:cubicBezTo>
                  <a:cubicBezTo>
                    <a:pt x="258402" y="437625"/>
                    <a:pt x="255376" y="432024"/>
                    <a:pt x="256978" y="426689"/>
                  </a:cubicBezTo>
                  <a:cubicBezTo>
                    <a:pt x="258491" y="421265"/>
                    <a:pt x="264187" y="418242"/>
                    <a:pt x="269526" y="419842"/>
                  </a:cubicBezTo>
                  <a:close/>
                  <a:moveTo>
                    <a:pt x="405062" y="387999"/>
                  </a:moveTo>
                  <a:cubicBezTo>
                    <a:pt x="409068" y="391909"/>
                    <a:pt x="409068" y="398308"/>
                    <a:pt x="405240" y="402307"/>
                  </a:cubicBezTo>
                  <a:cubicBezTo>
                    <a:pt x="395001" y="412706"/>
                    <a:pt x="383159" y="421504"/>
                    <a:pt x="370249" y="428437"/>
                  </a:cubicBezTo>
                  <a:cubicBezTo>
                    <a:pt x="365352" y="431014"/>
                    <a:pt x="359209" y="429148"/>
                    <a:pt x="356627" y="424171"/>
                  </a:cubicBezTo>
                  <a:cubicBezTo>
                    <a:pt x="353956" y="419283"/>
                    <a:pt x="355826" y="413150"/>
                    <a:pt x="360812" y="410573"/>
                  </a:cubicBezTo>
                  <a:cubicBezTo>
                    <a:pt x="371852" y="404618"/>
                    <a:pt x="381913" y="397064"/>
                    <a:pt x="390727" y="388176"/>
                  </a:cubicBezTo>
                  <a:cubicBezTo>
                    <a:pt x="394645" y="384177"/>
                    <a:pt x="401055" y="384088"/>
                    <a:pt x="405062" y="387999"/>
                  </a:cubicBezTo>
                  <a:close/>
                  <a:moveTo>
                    <a:pt x="183985" y="358809"/>
                  </a:moveTo>
                  <a:cubicBezTo>
                    <a:pt x="188878" y="356144"/>
                    <a:pt x="195017" y="357832"/>
                    <a:pt x="197775" y="362718"/>
                  </a:cubicBezTo>
                  <a:cubicBezTo>
                    <a:pt x="203913" y="373645"/>
                    <a:pt x="211742" y="383506"/>
                    <a:pt x="220905" y="392035"/>
                  </a:cubicBezTo>
                  <a:cubicBezTo>
                    <a:pt x="224997" y="395855"/>
                    <a:pt x="225175" y="402251"/>
                    <a:pt x="221350" y="406338"/>
                  </a:cubicBezTo>
                  <a:cubicBezTo>
                    <a:pt x="217524" y="410424"/>
                    <a:pt x="211119" y="410691"/>
                    <a:pt x="207027" y="406871"/>
                  </a:cubicBezTo>
                  <a:cubicBezTo>
                    <a:pt x="196351" y="396921"/>
                    <a:pt x="187277" y="385372"/>
                    <a:pt x="180160" y="372579"/>
                  </a:cubicBezTo>
                  <a:cubicBezTo>
                    <a:pt x="177402" y="367782"/>
                    <a:pt x="179092" y="361563"/>
                    <a:pt x="183985" y="358809"/>
                  </a:cubicBezTo>
                  <a:close/>
                  <a:moveTo>
                    <a:pt x="546859" y="293270"/>
                  </a:moveTo>
                  <a:lnTo>
                    <a:pt x="556997" y="293270"/>
                  </a:lnTo>
                  <a:cubicBezTo>
                    <a:pt x="562600" y="293270"/>
                    <a:pt x="567135" y="297715"/>
                    <a:pt x="567135" y="303317"/>
                  </a:cubicBezTo>
                  <a:cubicBezTo>
                    <a:pt x="567135" y="308918"/>
                    <a:pt x="562600" y="313452"/>
                    <a:pt x="556997" y="313452"/>
                  </a:cubicBezTo>
                  <a:lnTo>
                    <a:pt x="546859" y="313452"/>
                  </a:lnTo>
                  <a:cubicBezTo>
                    <a:pt x="541257" y="313452"/>
                    <a:pt x="536721" y="308918"/>
                    <a:pt x="536721" y="303317"/>
                  </a:cubicBezTo>
                  <a:cubicBezTo>
                    <a:pt x="536721" y="297804"/>
                    <a:pt x="541257" y="293270"/>
                    <a:pt x="546859" y="293270"/>
                  </a:cubicBezTo>
                  <a:close/>
                  <a:moveTo>
                    <a:pt x="486024" y="293270"/>
                  </a:moveTo>
                  <a:lnTo>
                    <a:pt x="506321" y="293270"/>
                  </a:lnTo>
                  <a:cubicBezTo>
                    <a:pt x="511929" y="293270"/>
                    <a:pt x="516469" y="297715"/>
                    <a:pt x="516469" y="303317"/>
                  </a:cubicBezTo>
                  <a:cubicBezTo>
                    <a:pt x="516469" y="308918"/>
                    <a:pt x="511929" y="313452"/>
                    <a:pt x="506321" y="313452"/>
                  </a:cubicBezTo>
                  <a:lnTo>
                    <a:pt x="486024" y="313452"/>
                  </a:lnTo>
                  <a:cubicBezTo>
                    <a:pt x="480415" y="313452"/>
                    <a:pt x="475964" y="308918"/>
                    <a:pt x="475964" y="303317"/>
                  </a:cubicBezTo>
                  <a:cubicBezTo>
                    <a:pt x="475964" y="297804"/>
                    <a:pt x="480415" y="293270"/>
                    <a:pt x="486024" y="293270"/>
                  </a:cubicBezTo>
                  <a:close/>
                  <a:moveTo>
                    <a:pt x="101302" y="293270"/>
                  </a:moveTo>
                  <a:lnTo>
                    <a:pt x="121474" y="293270"/>
                  </a:lnTo>
                  <a:cubicBezTo>
                    <a:pt x="127073" y="293270"/>
                    <a:pt x="131605" y="297715"/>
                    <a:pt x="131605" y="303317"/>
                  </a:cubicBezTo>
                  <a:cubicBezTo>
                    <a:pt x="131605" y="308918"/>
                    <a:pt x="127073" y="313452"/>
                    <a:pt x="121474" y="313452"/>
                  </a:cubicBezTo>
                  <a:lnTo>
                    <a:pt x="101302" y="313452"/>
                  </a:lnTo>
                  <a:cubicBezTo>
                    <a:pt x="95703" y="313452"/>
                    <a:pt x="91171" y="308918"/>
                    <a:pt x="91171" y="303317"/>
                  </a:cubicBezTo>
                  <a:cubicBezTo>
                    <a:pt x="91171" y="297804"/>
                    <a:pt x="95703" y="293270"/>
                    <a:pt x="101302" y="293270"/>
                  </a:cubicBezTo>
                  <a:close/>
                  <a:moveTo>
                    <a:pt x="50649" y="293270"/>
                  </a:moveTo>
                  <a:lnTo>
                    <a:pt x="60793" y="293270"/>
                  </a:lnTo>
                  <a:cubicBezTo>
                    <a:pt x="66399" y="293270"/>
                    <a:pt x="70848" y="297715"/>
                    <a:pt x="70848" y="303317"/>
                  </a:cubicBezTo>
                  <a:cubicBezTo>
                    <a:pt x="70848" y="308918"/>
                    <a:pt x="66399" y="313452"/>
                    <a:pt x="60793" y="313452"/>
                  </a:cubicBezTo>
                  <a:lnTo>
                    <a:pt x="50649" y="313452"/>
                  </a:lnTo>
                  <a:cubicBezTo>
                    <a:pt x="45043" y="313452"/>
                    <a:pt x="40505" y="308918"/>
                    <a:pt x="40505" y="303317"/>
                  </a:cubicBezTo>
                  <a:cubicBezTo>
                    <a:pt x="40505" y="297804"/>
                    <a:pt x="45043" y="293270"/>
                    <a:pt x="50649" y="293270"/>
                  </a:cubicBezTo>
                  <a:close/>
                  <a:moveTo>
                    <a:pt x="433988" y="281313"/>
                  </a:moveTo>
                  <a:cubicBezTo>
                    <a:pt x="439592" y="280780"/>
                    <a:pt x="444484" y="284865"/>
                    <a:pt x="445017" y="290459"/>
                  </a:cubicBezTo>
                  <a:cubicBezTo>
                    <a:pt x="445373" y="294633"/>
                    <a:pt x="445551" y="298895"/>
                    <a:pt x="445551" y="303158"/>
                  </a:cubicBezTo>
                  <a:cubicBezTo>
                    <a:pt x="445551" y="303158"/>
                    <a:pt x="445551" y="303247"/>
                    <a:pt x="445551" y="303247"/>
                  </a:cubicBezTo>
                  <a:cubicBezTo>
                    <a:pt x="445551" y="303247"/>
                    <a:pt x="445551" y="303335"/>
                    <a:pt x="445551" y="303335"/>
                  </a:cubicBezTo>
                  <a:cubicBezTo>
                    <a:pt x="445551" y="318076"/>
                    <a:pt x="443327" y="332551"/>
                    <a:pt x="438880" y="346404"/>
                  </a:cubicBezTo>
                  <a:cubicBezTo>
                    <a:pt x="437190" y="351732"/>
                    <a:pt x="431498" y="354662"/>
                    <a:pt x="426161" y="352975"/>
                  </a:cubicBezTo>
                  <a:cubicBezTo>
                    <a:pt x="420824" y="351199"/>
                    <a:pt x="417889" y="345516"/>
                    <a:pt x="419579" y="340276"/>
                  </a:cubicBezTo>
                  <a:cubicBezTo>
                    <a:pt x="423404" y="328466"/>
                    <a:pt x="425361" y="316034"/>
                    <a:pt x="425361" y="303335"/>
                  </a:cubicBezTo>
                  <a:cubicBezTo>
                    <a:pt x="425361" y="303335"/>
                    <a:pt x="425361" y="303335"/>
                    <a:pt x="425361" y="303247"/>
                  </a:cubicBezTo>
                  <a:cubicBezTo>
                    <a:pt x="425361" y="303247"/>
                    <a:pt x="425361" y="303247"/>
                    <a:pt x="425361" y="303158"/>
                  </a:cubicBezTo>
                  <a:cubicBezTo>
                    <a:pt x="425361" y="299517"/>
                    <a:pt x="425183" y="295876"/>
                    <a:pt x="424827" y="292235"/>
                  </a:cubicBezTo>
                  <a:cubicBezTo>
                    <a:pt x="424293" y="286730"/>
                    <a:pt x="428474" y="281846"/>
                    <a:pt x="433988" y="281313"/>
                  </a:cubicBezTo>
                  <a:close/>
                  <a:moveTo>
                    <a:pt x="179283" y="259338"/>
                  </a:moveTo>
                  <a:cubicBezTo>
                    <a:pt x="184712" y="260760"/>
                    <a:pt x="187916" y="266357"/>
                    <a:pt x="186492" y="271776"/>
                  </a:cubicBezTo>
                  <a:cubicBezTo>
                    <a:pt x="183733" y="281993"/>
                    <a:pt x="182309" y="292565"/>
                    <a:pt x="182309" y="303404"/>
                  </a:cubicBezTo>
                  <a:cubicBezTo>
                    <a:pt x="182309" y="305270"/>
                    <a:pt x="182309" y="307046"/>
                    <a:pt x="182398" y="308912"/>
                  </a:cubicBezTo>
                  <a:cubicBezTo>
                    <a:pt x="182665" y="314509"/>
                    <a:pt x="178393" y="319218"/>
                    <a:pt x="172787" y="319484"/>
                  </a:cubicBezTo>
                  <a:cubicBezTo>
                    <a:pt x="167180" y="319662"/>
                    <a:pt x="162463" y="315398"/>
                    <a:pt x="162196" y="309801"/>
                  </a:cubicBezTo>
                  <a:cubicBezTo>
                    <a:pt x="162107" y="307668"/>
                    <a:pt x="162018" y="305536"/>
                    <a:pt x="162018" y="303493"/>
                  </a:cubicBezTo>
                  <a:cubicBezTo>
                    <a:pt x="162018" y="290788"/>
                    <a:pt x="163709" y="278439"/>
                    <a:pt x="166913" y="266446"/>
                  </a:cubicBezTo>
                  <a:cubicBezTo>
                    <a:pt x="168337" y="261115"/>
                    <a:pt x="173944" y="257917"/>
                    <a:pt x="179283" y="259338"/>
                  </a:cubicBezTo>
                  <a:close/>
                  <a:moveTo>
                    <a:pt x="303750" y="232592"/>
                  </a:moveTo>
                  <a:cubicBezTo>
                    <a:pt x="264679" y="232592"/>
                    <a:pt x="232906" y="264316"/>
                    <a:pt x="232906" y="303326"/>
                  </a:cubicBezTo>
                  <a:cubicBezTo>
                    <a:pt x="232906" y="342425"/>
                    <a:pt x="264679" y="374148"/>
                    <a:pt x="303750" y="374148"/>
                  </a:cubicBezTo>
                  <a:cubicBezTo>
                    <a:pt x="342909" y="374148"/>
                    <a:pt x="374682" y="342425"/>
                    <a:pt x="374682" y="303326"/>
                  </a:cubicBezTo>
                  <a:cubicBezTo>
                    <a:pt x="374682" y="264316"/>
                    <a:pt x="342909" y="232592"/>
                    <a:pt x="303750" y="232592"/>
                  </a:cubicBezTo>
                  <a:close/>
                  <a:moveTo>
                    <a:pt x="303750" y="212332"/>
                  </a:moveTo>
                  <a:cubicBezTo>
                    <a:pt x="354123" y="212332"/>
                    <a:pt x="394885" y="253119"/>
                    <a:pt x="394885" y="303326"/>
                  </a:cubicBezTo>
                  <a:cubicBezTo>
                    <a:pt x="394885" y="353622"/>
                    <a:pt x="354123" y="394320"/>
                    <a:pt x="303750" y="394320"/>
                  </a:cubicBezTo>
                  <a:cubicBezTo>
                    <a:pt x="253465" y="394320"/>
                    <a:pt x="212614" y="353622"/>
                    <a:pt x="212614" y="303326"/>
                  </a:cubicBezTo>
                  <a:cubicBezTo>
                    <a:pt x="212614" y="253119"/>
                    <a:pt x="253465" y="212332"/>
                    <a:pt x="303750" y="212332"/>
                  </a:cubicBezTo>
                  <a:close/>
                  <a:moveTo>
                    <a:pt x="395703" y="195586"/>
                  </a:moveTo>
                  <a:cubicBezTo>
                    <a:pt x="406832" y="205016"/>
                    <a:pt x="416448" y="216137"/>
                    <a:pt x="424194" y="228593"/>
                  </a:cubicBezTo>
                  <a:cubicBezTo>
                    <a:pt x="427132" y="233308"/>
                    <a:pt x="425708" y="239536"/>
                    <a:pt x="420989" y="242472"/>
                  </a:cubicBezTo>
                  <a:cubicBezTo>
                    <a:pt x="416181" y="245497"/>
                    <a:pt x="409949" y="243985"/>
                    <a:pt x="407010" y="239269"/>
                  </a:cubicBezTo>
                  <a:cubicBezTo>
                    <a:pt x="400333" y="228682"/>
                    <a:pt x="392142" y="219073"/>
                    <a:pt x="382615" y="210977"/>
                  </a:cubicBezTo>
                  <a:cubicBezTo>
                    <a:pt x="378341" y="207330"/>
                    <a:pt x="377807" y="200924"/>
                    <a:pt x="381458" y="196653"/>
                  </a:cubicBezTo>
                  <a:cubicBezTo>
                    <a:pt x="385019" y="192472"/>
                    <a:pt x="391429" y="191938"/>
                    <a:pt x="395703" y="195586"/>
                  </a:cubicBezTo>
                  <a:close/>
                  <a:moveTo>
                    <a:pt x="231655" y="181446"/>
                  </a:moveTo>
                  <a:cubicBezTo>
                    <a:pt x="236462" y="178601"/>
                    <a:pt x="242694" y="180202"/>
                    <a:pt x="245542" y="185003"/>
                  </a:cubicBezTo>
                  <a:cubicBezTo>
                    <a:pt x="248391" y="189805"/>
                    <a:pt x="246789" y="196029"/>
                    <a:pt x="241982" y="198874"/>
                  </a:cubicBezTo>
                  <a:cubicBezTo>
                    <a:pt x="231210" y="205187"/>
                    <a:pt x="221418" y="213279"/>
                    <a:pt x="213050" y="222615"/>
                  </a:cubicBezTo>
                  <a:cubicBezTo>
                    <a:pt x="209311" y="226794"/>
                    <a:pt x="202902" y="227150"/>
                    <a:pt x="198807" y="223415"/>
                  </a:cubicBezTo>
                  <a:cubicBezTo>
                    <a:pt x="194623" y="219681"/>
                    <a:pt x="194267" y="213279"/>
                    <a:pt x="197917" y="209100"/>
                  </a:cubicBezTo>
                  <a:cubicBezTo>
                    <a:pt x="207709" y="198252"/>
                    <a:pt x="219015" y="188915"/>
                    <a:pt x="231655" y="181446"/>
                  </a:cubicBezTo>
                  <a:close/>
                  <a:moveTo>
                    <a:pt x="303703" y="161736"/>
                  </a:moveTo>
                  <a:cubicBezTo>
                    <a:pt x="315268" y="161736"/>
                    <a:pt x="326656" y="163157"/>
                    <a:pt x="337599" y="165822"/>
                  </a:cubicBezTo>
                  <a:cubicBezTo>
                    <a:pt x="343025" y="167155"/>
                    <a:pt x="346406" y="172663"/>
                    <a:pt x="345072" y="178081"/>
                  </a:cubicBezTo>
                  <a:cubicBezTo>
                    <a:pt x="343737" y="183500"/>
                    <a:pt x="338221" y="186787"/>
                    <a:pt x="332794" y="185455"/>
                  </a:cubicBezTo>
                  <a:cubicBezTo>
                    <a:pt x="323364" y="183145"/>
                    <a:pt x="313667" y="181990"/>
                    <a:pt x="303703" y="181990"/>
                  </a:cubicBezTo>
                  <a:cubicBezTo>
                    <a:pt x="300945" y="181990"/>
                    <a:pt x="298187" y="182079"/>
                    <a:pt x="295518" y="182257"/>
                  </a:cubicBezTo>
                  <a:cubicBezTo>
                    <a:pt x="289913" y="182612"/>
                    <a:pt x="285109" y="178437"/>
                    <a:pt x="284664" y="172840"/>
                  </a:cubicBezTo>
                  <a:cubicBezTo>
                    <a:pt x="284308" y="167333"/>
                    <a:pt x="288578" y="162447"/>
                    <a:pt x="294094" y="162091"/>
                  </a:cubicBezTo>
                  <a:cubicBezTo>
                    <a:pt x="297297" y="161914"/>
                    <a:pt x="300500" y="161736"/>
                    <a:pt x="303703" y="161736"/>
                  </a:cubicBezTo>
                  <a:close/>
                  <a:moveTo>
                    <a:pt x="303775" y="91029"/>
                  </a:moveTo>
                  <a:cubicBezTo>
                    <a:pt x="309395" y="91029"/>
                    <a:pt x="313945" y="95561"/>
                    <a:pt x="313945" y="101160"/>
                  </a:cubicBezTo>
                  <a:lnTo>
                    <a:pt x="313945" y="121332"/>
                  </a:lnTo>
                  <a:cubicBezTo>
                    <a:pt x="313945" y="126931"/>
                    <a:pt x="309395" y="131463"/>
                    <a:pt x="303775" y="131463"/>
                  </a:cubicBezTo>
                  <a:cubicBezTo>
                    <a:pt x="298154" y="131463"/>
                    <a:pt x="293693" y="126931"/>
                    <a:pt x="293693" y="121332"/>
                  </a:cubicBezTo>
                  <a:lnTo>
                    <a:pt x="293693" y="101160"/>
                  </a:lnTo>
                  <a:cubicBezTo>
                    <a:pt x="293693" y="95561"/>
                    <a:pt x="298154" y="91029"/>
                    <a:pt x="303775" y="91029"/>
                  </a:cubicBezTo>
                  <a:close/>
                  <a:moveTo>
                    <a:pt x="303775" y="40434"/>
                  </a:moveTo>
                  <a:cubicBezTo>
                    <a:pt x="309395" y="40434"/>
                    <a:pt x="313945" y="44972"/>
                    <a:pt x="313945" y="50578"/>
                  </a:cubicBezTo>
                  <a:lnTo>
                    <a:pt x="313945" y="60722"/>
                  </a:lnTo>
                  <a:cubicBezTo>
                    <a:pt x="313945" y="66328"/>
                    <a:pt x="309395" y="70777"/>
                    <a:pt x="303775" y="70777"/>
                  </a:cubicBezTo>
                  <a:cubicBezTo>
                    <a:pt x="298154" y="70777"/>
                    <a:pt x="293693" y="66328"/>
                    <a:pt x="293693" y="60722"/>
                  </a:cubicBezTo>
                  <a:lnTo>
                    <a:pt x="293693" y="50578"/>
                  </a:lnTo>
                  <a:cubicBezTo>
                    <a:pt x="293693" y="44972"/>
                    <a:pt x="298154" y="40434"/>
                    <a:pt x="303775" y="40434"/>
                  </a:cubicBezTo>
                  <a:close/>
                  <a:moveTo>
                    <a:pt x="243074" y="20263"/>
                  </a:moveTo>
                  <a:lnTo>
                    <a:pt x="243074" y="142282"/>
                  </a:lnTo>
                  <a:lnTo>
                    <a:pt x="236843" y="144949"/>
                  </a:lnTo>
                  <a:cubicBezTo>
                    <a:pt x="195634" y="162367"/>
                    <a:pt x="162613" y="195338"/>
                    <a:pt x="145168" y="236486"/>
                  </a:cubicBezTo>
                  <a:lnTo>
                    <a:pt x="142498" y="242707"/>
                  </a:lnTo>
                  <a:lnTo>
                    <a:pt x="20293" y="242707"/>
                  </a:lnTo>
                  <a:lnTo>
                    <a:pt x="20293" y="364015"/>
                  </a:lnTo>
                  <a:lnTo>
                    <a:pt x="142498" y="364015"/>
                  </a:lnTo>
                  <a:lnTo>
                    <a:pt x="145168" y="370148"/>
                  </a:lnTo>
                  <a:cubicBezTo>
                    <a:pt x="162613" y="411384"/>
                    <a:pt x="195634" y="444355"/>
                    <a:pt x="236843" y="461773"/>
                  </a:cubicBezTo>
                  <a:lnTo>
                    <a:pt x="243074" y="464351"/>
                  </a:lnTo>
                  <a:lnTo>
                    <a:pt x="243074" y="586459"/>
                  </a:lnTo>
                  <a:lnTo>
                    <a:pt x="364566" y="586459"/>
                  </a:lnTo>
                  <a:lnTo>
                    <a:pt x="364566" y="464351"/>
                  </a:lnTo>
                  <a:lnTo>
                    <a:pt x="370707" y="461773"/>
                  </a:lnTo>
                  <a:cubicBezTo>
                    <a:pt x="412006" y="444355"/>
                    <a:pt x="445027" y="411384"/>
                    <a:pt x="462472" y="370148"/>
                  </a:cubicBezTo>
                  <a:lnTo>
                    <a:pt x="465053" y="364015"/>
                  </a:lnTo>
                  <a:lnTo>
                    <a:pt x="587346" y="364015"/>
                  </a:lnTo>
                  <a:lnTo>
                    <a:pt x="587346" y="242707"/>
                  </a:lnTo>
                  <a:lnTo>
                    <a:pt x="465053" y="242707"/>
                  </a:lnTo>
                  <a:lnTo>
                    <a:pt x="462472" y="236486"/>
                  </a:lnTo>
                  <a:cubicBezTo>
                    <a:pt x="445027" y="195338"/>
                    <a:pt x="412006" y="162367"/>
                    <a:pt x="370796" y="144949"/>
                  </a:cubicBezTo>
                  <a:lnTo>
                    <a:pt x="364566" y="142282"/>
                  </a:lnTo>
                  <a:lnTo>
                    <a:pt x="364566" y="20263"/>
                  </a:lnTo>
                  <a:close/>
                  <a:moveTo>
                    <a:pt x="222780" y="0"/>
                  </a:moveTo>
                  <a:lnTo>
                    <a:pt x="384859" y="0"/>
                  </a:lnTo>
                  <a:lnTo>
                    <a:pt x="384859" y="129041"/>
                  </a:lnTo>
                  <a:cubicBezTo>
                    <a:pt x="425979" y="148148"/>
                    <a:pt x="459267" y="181386"/>
                    <a:pt x="478403" y="222444"/>
                  </a:cubicBezTo>
                  <a:lnTo>
                    <a:pt x="607639" y="222444"/>
                  </a:lnTo>
                  <a:lnTo>
                    <a:pt x="607639" y="384278"/>
                  </a:lnTo>
                  <a:lnTo>
                    <a:pt x="478403" y="384278"/>
                  </a:lnTo>
                  <a:cubicBezTo>
                    <a:pt x="459267" y="425336"/>
                    <a:pt x="425979" y="458574"/>
                    <a:pt x="384859" y="477681"/>
                  </a:cubicBezTo>
                  <a:lnTo>
                    <a:pt x="384859" y="606722"/>
                  </a:lnTo>
                  <a:lnTo>
                    <a:pt x="222780" y="606722"/>
                  </a:lnTo>
                  <a:lnTo>
                    <a:pt x="222780" y="477681"/>
                  </a:lnTo>
                  <a:cubicBezTo>
                    <a:pt x="181660" y="458574"/>
                    <a:pt x="148372" y="425336"/>
                    <a:pt x="129236" y="384278"/>
                  </a:cubicBezTo>
                  <a:lnTo>
                    <a:pt x="0" y="384278"/>
                  </a:lnTo>
                  <a:lnTo>
                    <a:pt x="0" y="222444"/>
                  </a:lnTo>
                  <a:lnTo>
                    <a:pt x="129236" y="222444"/>
                  </a:lnTo>
                  <a:cubicBezTo>
                    <a:pt x="148372" y="181386"/>
                    <a:pt x="181660" y="148148"/>
                    <a:pt x="222780" y="129041"/>
                  </a:cubicBezTo>
                  <a:close/>
                </a:path>
              </a:pathLst>
            </a:custGeom>
            <a:solidFill>
              <a:schemeClr val="bg1"/>
            </a:solidFill>
            <a:ln>
              <a:noFill/>
            </a:ln>
          </p:spPr>
        </p:sp>
      </p:grpSp>
      <p:sp>
        <p:nvSpPr>
          <p:cNvPr id="70" name="圆角矩形 75"/>
          <p:cNvSpPr/>
          <p:nvPr/>
        </p:nvSpPr>
        <p:spPr>
          <a:xfrm>
            <a:off x="3156666" y="2563761"/>
            <a:ext cx="347946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Portal Authentication</a:t>
            </a:r>
            <a:endParaRPr lang="en-US" b="1" dirty="0">
              <a:solidFill>
                <a:prstClr val="white"/>
              </a:solidFill>
              <a:latin typeface="Huawei Sans" panose="020C0503030203020204" pitchFamily="34" charset="0"/>
            </a:endParaRPr>
          </a:p>
        </p:txBody>
      </p:sp>
      <p:sp>
        <p:nvSpPr>
          <p:cNvPr id="87" name="圆角矩形 75"/>
          <p:cNvSpPr/>
          <p:nvPr/>
        </p:nvSpPr>
        <p:spPr>
          <a:xfrm>
            <a:off x="3155253" y="2995265"/>
            <a:ext cx="3479466" cy="2493159"/>
          </a:xfrm>
          <a:prstGeom prst="roundRect">
            <a:avLst>
              <a:gd name="adj" fmla="val 874"/>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lvl="1" indent="-177800">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Portal authentication is also known as web authentication. Portal authentication websites </a:t>
            </a:r>
            <a:r>
              <a:rPr lang="en-US" sz="1600" dirty="0" smtClean="0">
                <a:solidFill>
                  <a:schemeClr val="tx1"/>
                </a:solidFill>
                <a:latin typeface="Huawei Sans" panose="020C0503030203020204" pitchFamily="34" charset="0"/>
              </a:rPr>
              <a:t>are referred to as web </a:t>
            </a:r>
            <a:r>
              <a:rPr lang="en-US" altLang="zh-CN" sz="1600" dirty="0">
                <a:solidFill>
                  <a:schemeClr val="tx1"/>
                </a:solidFill>
                <a:latin typeface="Huawei Sans" panose="020C0503030203020204" pitchFamily="34" charset="0"/>
              </a:rPr>
              <a:t>p</a:t>
            </a:r>
            <a:r>
              <a:rPr lang="en-US" sz="1600" dirty="0" smtClean="0">
                <a:solidFill>
                  <a:schemeClr val="tx1"/>
                </a:solidFill>
                <a:latin typeface="Huawei Sans" panose="020C0503030203020204" pitchFamily="34" charset="0"/>
              </a:rPr>
              <a:t>ortals.</a:t>
            </a:r>
            <a:endParaRPr lang="en-US" altLang="zh-CN" sz="1600" dirty="0" smtClean="0">
              <a:solidFill>
                <a:schemeClr val="tx1"/>
              </a:solidFill>
              <a:latin typeface="Huawei Sans" panose="020C0503030203020204" pitchFamily="34" charset="0"/>
            </a:endParaRPr>
          </a:p>
          <a:p>
            <a:pPr marL="177800" lvl="1" indent="-177800">
              <a:spcAft>
                <a:spcPts val="600"/>
              </a:spcAft>
              <a:buFont typeface="Arial" panose="020B0604020202020204" pitchFamily="34" charset="0"/>
              <a:buChar char="•"/>
            </a:pPr>
            <a:r>
              <a:rPr lang="en-US" sz="1600" dirty="0" smtClean="0">
                <a:solidFill>
                  <a:schemeClr val="tx1"/>
                </a:solidFill>
                <a:latin typeface="Huawei Sans" panose="020C0503030203020204" pitchFamily="34" charset="0"/>
              </a:rPr>
              <a:t>To access the Internet, users must be authenticated on web </a:t>
            </a:r>
            <a:r>
              <a:rPr lang="en-US" altLang="zh-CN" sz="1600" dirty="0">
                <a:solidFill>
                  <a:schemeClr val="tx1"/>
                </a:solidFill>
                <a:latin typeface="Huawei Sans" panose="020C0503030203020204" pitchFamily="34" charset="0"/>
              </a:rPr>
              <a:t>p</a:t>
            </a:r>
            <a:r>
              <a:rPr lang="en-US" sz="1600" dirty="0" smtClean="0">
                <a:solidFill>
                  <a:schemeClr val="tx1"/>
                </a:solidFill>
                <a:latin typeface="Huawei Sans" panose="020C0503030203020204" pitchFamily="34" charset="0"/>
              </a:rPr>
              <a:t>ortals. </a:t>
            </a:r>
            <a:r>
              <a:rPr lang="en-US" sz="1600" dirty="0" smtClean="0">
                <a:solidFill>
                  <a:srgbClr val="EC7061"/>
                </a:solidFill>
                <a:latin typeface="Huawei Sans" panose="020C0503030203020204" pitchFamily="34" charset="0"/>
              </a:rPr>
              <a:t>The users can access network resources only after successful authentication.</a:t>
            </a:r>
            <a:endParaRPr lang="en-US" altLang="zh-CN" sz="1600" dirty="0">
              <a:solidFill>
                <a:srgbClr val="EC7061"/>
              </a:solidFill>
              <a:latin typeface="Huawei Sans" panose="020C0503030203020204" pitchFamily="34" charset="0"/>
            </a:endParaRPr>
          </a:p>
        </p:txBody>
      </p:sp>
      <p:grpSp>
        <p:nvGrpSpPr>
          <p:cNvPr id="10" name="组合 9"/>
          <p:cNvGrpSpPr/>
          <p:nvPr/>
        </p:nvGrpSpPr>
        <p:grpSpPr>
          <a:xfrm>
            <a:off x="7818065" y="2326053"/>
            <a:ext cx="2292439" cy="3516668"/>
            <a:chOff x="7868992" y="2375943"/>
            <a:chExt cx="2292439" cy="3516668"/>
          </a:xfrm>
        </p:grpSpPr>
        <p:sp>
          <p:nvSpPr>
            <p:cNvPr id="3" name="圆角矩形 2"/>
            <p:cNvSpPr/>
            <p:nvPr/>
          </p:nvSpPr>
          <p:spPr>
            <a:xfrm>
              <a:off x="7868992" y="2375943"/>
              <a:ext cx="2292439" cy="3516668"/>
            </a:xfrm>
            <a:prstGeom prst="roundRect">
              <a:avLst>
                <a:gd name="adj" fmla="val 7803"/>
              </a:avLst>
            </a:prstGeom>
            <a:solidFill>
              <a:srgbClr val="F4FBFE"/>
            </a:solidFill>
            <a:ln w="12700">
              <a:solidFill>
                <a:srgbClr val="99DFF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en-US" altLang="zh-CN" sz="1400" dirty="0">
                <a:solidFill>
                  <a:schemeClr val="tx1">
                    <a:lumMod val="75000"/>
                    <a:lumOff val="25000"/>
                  </a:schemeClr>
                </a:solidFill>
                <a:latin typeface="Huawei Sans" panose="020C0503030203020204" pitchFamily="34" charset="0"/>
              </a:endParaRPr>
            </a:p>
          </p:txBody>
        </p:sp>
        <p:pic>
          <p:nvPicPr>
            <p:cNvPr id="66" name="图片 65" descr="wifi信号蓝.png"/>
            <p:cNvPicPr>
              <a:picLocks noChangeAspect="1"/>
            </p:cNvPicPr>
            <p:nvPr/>
          </p:nvPicPr>
          <p:blipFill>
            <a:blip r:embed="rId3" cstate="print"/>
            <a:stretch>
              <a:fillRect/>
            </a:stretch>
          </p:blipFill>
          <p:spPr>
            <a:xfrm rot="10800000" flipV="1">
              <a:off x="8593558" y="2688644"/>
              <a:ext cx="843307" cy="706143"/>
            </a:xfrm>
            <a:prstGeom prst="rect">
              <a:avLst/>
            </a:prstGeom>
          </p:spPr>
        </p:pic>
        <p:sp>
          <p:nvSpPr>
            <p:cNvPr id="84" name="íşḻïďe">
              <a:extLst>
                <a:ext uri="{FF2B5EF4-FFF2-40B4-BE49-F238E27FC236}">
                  <a16:creationId xmlns="" xmlns:a16="http://schemas.microsoft.com/office/drawing/2014/main" id="{05246D82-A4F5-42F2-854D-C3D348D160CE}"/>
                </a:ext>
              </a:extLst>
            </p:cNvPr>
            <p:cNvSpPr txBox="1"/>
            <p:nvPr/>
          </p:nvSpPr>
          <p:spPr bwMode="auto">
            <a:xfrm>
              <a:off x="8225015" y="349543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sz="1600" dirty="0" smtClean="0">
                  <a:solidFill>
                    <a:srgbClr val="0263AA"/>
                  </a:solidFill>
                  <a:latin typeface="Huawei Sans" panose="020C0503030203020204" pitchFamily="34" charset="0"/>
                </a:rPr>
                <a:t>Huawei-Guest</a:t>
              </a:r>
              <a:endParaRPr lang="en-US" sz="1600" dirty="0">
                <a:solidFill>
                  <a:srgbClr val="0263AA"/>
                </a:solidFill>
                <a:latin typeface="Huawei Sans" panose="020C0503030203020204" pitchFamily="34" charset="0"/>
              </a:endParaRPr>
            </a:p>
          </p:txBody>
        </p:sp>
        <p:sp>
          <p:nvSpPr>
            <p:cNvPr id="85" name="íşḻïďe">
              <a:extLst>
                <a:ext uri="{FF2B5EF4-FFF2-40B4-BE49-F238E27FC236}">
                  <a16:creationId xmlns="" xmlns:a16="http://schemas.microsoft.com/office/drawing/2014/main" id="{05246D82-A4F5-42F2-854D-C3D348D160CE}"/>
                </a:ext>
              </a:extLst>
            </p:cNvPr>
            <p:cNvSpPr txBox="1"/>
            <p:nvPr/>
          </p:nvSpPr>
          <p:spPr bwMode="auto">
            <a:xfrm>
              <a:off x="8253612" y="3787955"/>
              <a:ext cx="158039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en-US"/>
              </a:defPPr>
              <a:lvl1pPr algn="ctr" defTabSz="914377">
                <a:lnSpc>
                  <a:spcPct val="100000"/>
                </a:lnSpc>
                <a:spcBef>
                  <a:spcPct val="0"/>
                </a:spcBef>
                <a:defRPr sz="14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sz="1200" dirty="0" smtClean="0">
                  <a:solidFill>
                    <a:schemeClr val="bg1">
                      <a:lumMod val="65000"/>
                    </a:schemeClr>
                  </a:solidFill>
                  <a:latin typeface="Huawei Sans" panose="020C0503030203020204" pitchFamily="34" charset="0"/>
                </a:rPr>
                <a:t>Just for Guest</a:t>
              </a:r>
              <a:endParaRPr lang="en-US" sz="1200" dirty="0">
                <a:solidFill>
                  <a:schemeClr val="bg1">
                    <a:lumMod val="65000"/>
                  </a:schemeClr>
                </a:solidFill>
                <a:latin typeface="Huawei Sans" panose="020C0503030203020204" pitchFamily="34" charset="0"/>
              </a:endParaRPr>
            </a:p>
          </p:txBody>
        </p:sp>
        <p:sp>
          <p:nvSpPr>
            <p:cNvPr id="86" name="圆角矩形 85"/>
            <p:cNvSpPr/>
            <p:nvPr/>
          </p:nvSpPr>
          <p:spPr>
            <a:xfrm>
              <a:off x="7958651" y="4307902"/>
              <a:ext cx="718948" cy="432000"/>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rgbClr val="1D1D1A"/>
                  </a:solidFill>
                  <a:latin typeface="Huawei Sans" panose="020C0503030203020204" pitchFamily="34" charset="0"/>
                </a:rPr>
                <a:t>+86</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88" name="圆角矩形 87"/>
            <p:cNvSpPr/>
            <p:nvPr/>
          </p:nvSpPr>
          <p:spPr>
            <a:xfrm>
              <a:off x="8774674" y="4307902"/>
              <a:ext cx="1297262" cy="432000"/>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rgbClr val="1D1D1A"/>
                  </a:solidFill>
                  <a:latin typeface="Huawei Sans" panose="020C0503030203020204" pitchFamily="34" charset="0"/>
                </a:rPr>
                <a:t>Phone Number</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89" name="圆角矩形 88"/>
            <p:cNvSpPr/>
            <p:nvPr/>
          </p:nvSpPr>
          <p:spPr>
            <a:xfrm>
              <a:off x="7958651" y="4808772"/>
              <a:ext cx="1089564" cy="432000"/>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rgbClr val="1D1D1A"/>
                  </a:solidFill>
                  <a:latin typeface="Huawei Sans" panose="020C0503030203020204" pitchFamily="34" charset="0"/>
                </a:rPr>
                <a:t>Password</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91" name="圆角矩形 90"/>
            <p:cNvSpPr/>
            <p:nvPr/>
          </p:nvSpPr>
          <p:spPr>
            <a:xfrm>
              <a:off x="9137873" y="4808772"/>
              <a:ext cx="915975" cy="432000"/>
            </a:xfrm>
            <a:prstGeom prst="roundRect">
              <a:avLst/>
            </a:prstGeom>
            <a:solidFill>
              <a:srgbClr val="00B0F0"/>
            </a:solidFill>
            <a:ln w="12700">
              <a:solidFill>
                <a:srgbClr val="009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Huawei Sans" panose="020C0503030203020204" pitchFamily="34" charset="0"/>
                </a:rPr>
                <a:t>Get Password</a:t>
              </a:r>
              <a:endParaRPr lang="en-US" altLang="zh-CN" sz="1200" dirty="0">
                <a:solidFill>
                  <a:schemeClr val="bg1"/>
                </a:solidFill>
                <a:latin typeface="Huawei Sans" panose="020C0503030203020204" pitchFamily="34" charset="0"/>
              </a:endParaRPr>
            </a:p>
          </p:txBody>
        </p:sp>
        <p:sp>
          <p:nvSpPr>
            <p:cNvPr id="92" name="圆角矩形 91"/>
            <p:cNvSpPr/>
            <p:nvPr/>
          </p:nvSpPr>
          <p:spPr>
            <a:xfrm>
              <a:off x="7958651" y="5312144"/>
              <a:ext cx="2095198" cy="432000"/>
            </a:xfrm>
            <a:prstGeom prst="roundRect">
              <a:avLst/>
            </a:prstGeom>
            <a:solidFill>
              <a:srgbClr val="00B0F0"/>
            </a:solidFill>
            <a:ln w="12700">
              <a:solidFill>
                <a:srgbClr val="009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Huawei Sans" panose="020C0503030203020204" pitchFamily="34" charset="0"/>
                </a:rPr>
                <a:t>Login</a:t>
              </a:r>
              <a:endParaRPr lang="en-US" altLang="zh-CN" sz="12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58200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圆角矩形 88"/>
          <p:cNvSpPr/>
          <p:nvPr/>
        </p:nvSpPr>
        <p:spPr>
          <a:xfrm>
            <a:off x="5628573" y="2334532"/>
            <a:ext cx="5713930" cy="3888000"/>
          </a:xfrm>
          <a:prstGeom prst="roundRect">
            <a:avLst>
              <a:gd name="adj" fmla="val 2222"/>
            </a:avLst>
          </a:prstGeom>
          <a:noFill/>
          <a:ln w="12700">
            <a:solidFill>
              <a:srgbClr val="99DFF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indent="-200025">
              <a:lnSpc>
                <a:spcPts val="2400"/>
              </a:lnSpc>
              <a:spcAft>
                <a:spcPts val="600"/>
              </a:spcAft>
              <a:buFont typeface="Arial" panose="020B0604020202020204" pitchFamily="34" charset="0"/>
              <a:buChar char="•"/>
            </a:pPr>
            <a:endParaRPr lang="en-US" altLang="zh-CN" sz="1400" dirty="0">
              <a:solidFill>
                <a:schemeClr val="tx1">
                  <a:lumMod val="75000"/>
                  <a:lumOff val="25000"/>
                </a:schemeClr>
              </a:solidFill>
              <a:latin typeface="Huawei Sans" panose="020C0503030203020204" pitchFamily="34" charset="0"/>
            </a:endParaRPr>
          </a:p>
        </p:txBody>
      </p:sp>
      <p:sp>
        <p:nvSpPr>
          <p:cNvPr id="3" name="标题 2"/>
          <p:cNvSpPr>
            <a:spLocks noGrp="1"/>
          </p:cNvSpPr>
          <p:nvPr>
            <p:ph type="title"/>
          </p:nvPr>
        </p:nvSpPr>
        <p:spPr/>
        <p:txBody>
          <a:bodyPr/>
          <a:lstStyle/>
          <a:p>
            <a:r>
              <a:rPr lang="en-US" smtClean="0"/>
              <a:t>WLAN Working Process: Step 4</a:t>
            </a:r>
            <a:endParaRPr lang="en-US" altLang="zh-CN" dirty="0"/>
          </a:p>
        </p:txBody>
      </p:sp>
      <p:sp>
        <p:nvSpPr>
          <p:cNvPr id="51" name="五边形 50"/>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53" name="燕尾形 52"/>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4" name="燕尾形 53"/>
          <p:cNvSpPr/>
          <p:nvPr/>
        </p:nvSpPr>
        <p:spPr bwMode="auto">
          <a:xfrm>
            <a:off x="996035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55" name="燕尾形 54"/>
          <p:cNvSpPr/>
          <p:nvPr/>
        </p:nvSpPr>
        <p:spPr bwMode="auto">
          <a:xfrm>
            <a:off x="1095642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Data Forwarding</a:t>
            </a:r>
            <a:endParaRPr lang="en-US" sz="800" b="1" dirty="0">
              <a:solidFill>
                <a:srgbClr val="FFFFFF"/>
              </a:solidFill>
              <a:latin typeface="Huawei Sans" panose="020C0503030203020204" pitchFamily="34" charset="0"/>
            </a:endParaRPr>
          </a:p>
        </p:txBody>
      </p:sp>
      <p:sp>
        <p:nvSpPr>
          <p:cNvPr id="87" name="圆角矩形 86"/>
          <p:cNvSpPr/>
          <p:nvPr/>
        </p:nvSpPr>
        <p:spPr>
          <a:xfrm>
            <a:off x="5868941" y="4408703"/>
            <a:ext cx="5233192" cy="1699996"/>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288000" bIns="72000" rtlCol="0" anchor="ctr"/>
          <a:lstStyle/>
          <a:p>
            <a:r>
              <a:rPr lang="en-US" sz="1400" dirty="0" smtClean="0">
                <a:solidFill>
                  <a:prstClr val="black"/>
                </a:solidFill>
                <a:latin typeface="Huawei Sans" panose="020C0503030203020204" pitchFamily="34" charset="0"/>
              </a:rPr>
              <a:t>Control packets (management packets) and data packets are transmitted over CAPWAP tunnels.</a:t>
            </a:r>
          </a:p>
          <a:p>
            <a:pPr marL="285750" indent="-285750">
              <a:buFont typeface="Arial" panose="020B0604020202020204" pitchFamily="34" charset="0"/>
              <a:buChar char="•"/>
            </a:pPr>
            <a:r>
              <a:rPr lang="en-US" sz="1400" dirty="0" smtClean="0">
                <a:solidFill>
                  <a:prstClr val="black"/>
                </a:solidFill>
                <a:latin typeface="Huawei Sans" panose="020C0503030203020204" pitchFamily="34" charset="0"/>
              </a:rPr>
              <a:t>Control packets are forwarded through the CAPWAP control tunnel.</a:t>
            </a:r>
          </a:p>
          <a:p>
            <a:pPr marL="285750" indent="-285750">
              <a:buFont typeface="Arial" panose="020B0604020202020204" pitchFamily="34" charset="0"/>
              <a:buChar char="•"/>
            </a:pPr>
            <a:r>
              <a:rPr lang="en-US" sz="1400" dirty="0" smtClean="0">
                <a:solidFill>
                  <a:prstClr val="black"/>
                </a:solidFill>
                <a:latin typeface="Huawei Sans" panose="020C0503030203020204" pitchFamily="34" charset="0"/>
              </a:rPr>
              <a:t>User data packets can be forwarded in tunnel forwarding (centralized forwarding) or direct forwarding (local forwarding) mode.</a:t>
            </a:r>
            <a:endParaRPr lang="en-US" sz="1400" dirty="0">
              <a:solidFill>
                <a:prstClr val="black"/>
              </a:solidFill>
              <a:latin typeface="Huawei Sans" panose="020C0503030203020204" pitchFamily="34" charset="0"/>
            </a:endParaRPr>
          </a:p>
        </p:txBody>
      </p:sp>
      <p:sp>
        <p:nvSpPr>
          <p:cNvPr id="88" name="圆角矩形 87"/>
          <p:cNvSpPr/>
          <p:nvPr/>
        </p:nvSpPr>
        <p:spPr>
          <a:xfrm>
            <a:off x="5628573" y="1881806"/>
            <a:ext cx="5713930"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WLAN Working Process</a:t>
            </a:r>
            <a:endParaRPr lang="en-US" b="1" dirty="0">
              <a:solidFill>
                <a:prstClr val="white"/>
              </a:solidFill>
              <a:latin typeface="Huawei Sans" panose="020C0503030203020204" pitchFamily="34" charset="0"/>
            </a:endParaRPr>
          </a:p>
        </p:txBody>
      </p:sp>
      <p:sp>
        <p:nvSpPr>
          <p:cNvPr id="90" name="圆角矩形 89"/>
          <p:cNvSpPr/>
          <p:nvPr/>
        </p:nvSpPr>
        <p:spPr>
          <a:xfrm>
            <a:off x="5868941" y="2536690"/>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AP onboarding</a:t>
            </a:r>
            <a:endParaRPr lang="en-US" sz="1600" dirty="0">
              <a:solidFill>
                <a:srgbClr val="1D1D1A"/>
              </a:solidFill>
              <a:latin typeface="Huawei Sans" panose="020C0503030203020204" pitchFamily="34" charset="0"/>
            </a:endParaRPr>
          </a:p>
        </p:txBody>
      </p:sp>
      <p:sp>
        <p:nvSpPr>
          <p:cNvPr id="91" name="椭圆 90"/>
          <p:cNvSpPr>
            <a:spLocks noChangeAspect="1"/>
          </p:cNvSpPr>
          <p:nvPr/>
        </p:nvSpPr>
        <p:spPr>
          <a:xfrm>
            <a:off x="6445866" y="2616873"/>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1</a:t>
            </a:r>
            <a:endParaRPr lang="en-US" altLang="zh-CN" sz="1400" dirty="0">
              <a:solidFill>
                <a:srgbClr val="00B0F0"/>
              </a:solidFill>
              <a:latin typeface="Huawei Sans" panose="020C0503030203020204" pitchFamily="34" charset="0"/>
            </a:endParaRPr>
          </a:p>
        </p:txBody>
      </p:sp>
      <p:sp>
        <p:nvSpPr>
          <p:cNvPr id="93" name="圆角矩形 92"/>
          <p:cNvSpPr/>
          <p:nvPr/>
        </p:nvSpPr>
        <p:spPr>
          <a:xfrm>
            <a:off x="5868941" y="2981122"/>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configuration delivery</a:t>
            </a:r>
            <a:endParaRPr lang="en-US" sz="1600" dirty="0">
              <a:solidFill>
                <a:srgbClr val="1D1D1A"/>
              </a:solidFill>
              <a:latin typeface="Huawei Sans" panose="020C0503030203020204" pitchFamily="34" charset="0"/>
            </a:endParaRPr>
          </a:p>
        </p:txBody>
      </p:sp>
      <p:sp>
        <p:nvSpPr>
          <p:cNvPr id="94" name="椭圆 93"/>
          <p:cNvSpPr>
            <a:spLocks noChangeAspect="1"/>
          </p:cNvSpPr>
          <p:nvPr/>
        </p:nvSpPr>
        <p:spPr>
          <a:xfrm>
            <a:off x="6445866" y="3061305"/>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2</a:t>
            </a:r>
            <a:endParaRPr lang="en-US" altLang="zh-CN" sz="1400" dirty="0">
              <a:solidFill>
                <a:srgbClr val="00B0F0"/>
              </a:solidFill>
              <a:latin typeface="Huawei Sans" panose="020C0503030203020204" pitchFamily="34" charset="0"/>
            </a:endParaRPr>
          </a:p>
        </p:txBody>
      </p:sp>
      <p:sp>
        <p:nvSpPr>
          <p:cNvPr id="95" name="圆角矩形 94"/>
          <p:cNvSpPr/>
          <p:nvPr/>
        </p:nvSpPr>
        <p:spPr>
          <a:xfrm>
            <a:off x="5868941" y="3440167"/>
            <a:ext cx="5233192" cy="364249"/>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STA access</a:t>
            </a:r>
            <a:endParaRPr lang="en-US" sz="1600" dirty="0">
              <a:solidFill>
                <a:srgbClr val="1D1D1A"/>
              </a:solidFill>
              <a:latin typeface="Huawei Sans" panose="020C0503030203020204" pitchFamily="34" charset="0"/>
            </a:endParaRPr>
          </a:p>
        </p:txBody>
      </p:sp>
      <p:sp>
        <p:nvSpPr>
          <p:cNvPr id="96" name="椭圆 95"/>
          <p:cNvSpPr>
            <a:spLocks noChangeAspect="1"/>
          </p:cNvSpPr>
          <p:nvPr/>
        </p:nvSpPr>
        <p:spPr>
          <a:xfrm>
            <a:off x="6445866" y="3520350"/>
            <a:ext cx="203882" cy="203882"/>
          </a:xfrm>
          <a:prstGeom prst="ellipse">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a:solidFill>
                  <a:srgbClr val="00B0F0"/>
                </a:solidFill>
                <a:latin typeface="Huawei Sans" panose="020C0503030203020204" pitchFamily="34" charset="0"/>
              </a:rPr>
              <a:t>3</a:t>
            </a:r>
            <a:endParaRPr lang="en-US" altLang="zh-CN" sz="1400" dirty="0">
              <a:solidFill>
                <a:srgbClr val="00B0F0"/>
              </a:solidFill>
              <a:latin typeface="Huawei Sans" panose="020C0503030203020204" pitchFamily="34" charset="0"/>
            </a:endParaRPr>
          </a:p>
        </p:txBody>
      </p:sp>
      <p:sp>
        <p:nvSpPr>
          <p:cNvPr id="98" name="圆角矩形 97"/>
          <p:cNvSpPr/>
          <p:nvPr/>
        </p:nvSpPr>
        <p:spPr>
          <a:xfrm>
            <a:off x="5868941" y="3890109"/>
            <a:ext cx="5233192" cy="364249"/>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1080000" tIns="0" rIns="0" bIns="0" numCol="1" spcCol="0" rtlCol="0" fromWordArt="0" anchor="ctr" anchorCtr="0" forceAA="0" compatLnSpc="1">
            <a:prstTxWarp prst="textNoShape">
              <a:avLst/>
            </a:prstTxWarp>
            <a:noAutofit/>
          </a:bodyPr>
          <a:lstStyle/>
          <a:p>
            <a:r>
              <a:rPr lang="en-US" sz="1600" dirty="0" smtClean="0">
                <a:solidFill>
                  <a:srgbClr val="1D1D1A"/>
                </a:solidFill>
                <a:latin typeface="Huawei Sans" panose="020C0503030203020204" pitchFamily="34" charset="0"/>
              </a:rPr>
              <a:t>WLAN service data forwarding</a:t>
            </a:r>
            <a:endParaRPr lang="en-US" sz="1600" dirty="0">
              <a:solidFill>
                <a:srgbClr val="1D1D1A"/>
              </a:solidFill>
              <a:latin typeface="Huawei Sans" panose="020C0503030203020204" pitchFamily="34" charset="0"/>
            </a:endParaRPr>
          </a:p>
        </p:txBody>
      </p:sp>
      <p:sp>
        <p:nvSpPr>
          <p:cNvPr id="99" name="椭圆 98"/>
          <p:cNvSpPr>
            <a:spLocks noChangeAspect="1"/>
          </p:cNvSpPr>
          <p:nvPr/>
        </p:nvSpPr>
        <p:spPr>
          <a:xfrm>
            <a:off x="6421807" y="394623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cxnSp>
        <p:nvCxnSpPr>
          <p:cNvPr id="105" name="直接连接符 104"/>
          <p:cNvCxnSpPr/>
          <p:nvPr/>
        </p:nvCxnSpPr>
        <p:spPr>
          <a:xfrm flipH="1">
            <a:off x="2970944" y="3496260"/>
            <a:ext cx="117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738669" y="1881806"/>
            <a:ext cx="0" cy="266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7" name="图片 102" descr="AC-蓝.png"/>
          <p:cNvPicPr>
            <a:picLocks noChangeAspect="1"/>
          </p:cNvPicPr>
          <p:nvPr/>
        </p:nvPicPr>
        <p:blipFill>
          <a:blip r:embed="rId3" cstate="print"/>
          <a:stretch>
            <a:fillRect/>
          </a:stretch>
        </p:blipFill>
        <p:spPr>
          <a:xfrm>
            <a:off x="3902727" y="3275053"/>
            <a:ext cx="541200" cy="442800"/>
          </a:xfrm>
          <a:prstGeom prst="rect">
            <a:avLst/>
          </a:prstGeom>
        </p:spPr>
      </p:pic>
      <p:sp>
        <p:nvSpPr>
          <p:cNvPr id="108" name="文本框 107"/>
          <p:cNvSpPr txBox="1"/>
          <p:nvPr/>
        </p:nvSpPr>
        <p:spPr>
          <a:xfrm>
            <a:off x="3969366" y="2981980"/>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109" name="Group 165"/>
          <p:cNvGrpSpPr/>
          <p:nvPr/>
        </p:nvGrpSpPr>
        <p:grpSpPr>
          <a:xfrm rot="10800000">
            <a:off x="1334982" y="4378591"/>
            <a:ext cx="2818362" cy="896978"/>
            <a:chOff x="-1233037" y="914446"/>
            <a:chExt cx="1573823" cy="778776"/>
          </a:xfrm>
        </p:grpSpPr>
        <p:cxnSp>
          <p:nvCxnSpPr>
            <p:cNvPr id="12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10" name="图片 76" descr="接入交换机.png"/>
          <p:cNvPicPr>
            <a:picLocks noChangeAspect="1"/>
          </p:cNvPicPr>
          <p:nvPr/>
        </p:nvPicPr>
        <p:blipFill>
          <a:blip r:embed="rId4" cstate="print"/>
          <a:stretch>
            <a:fillRect/>
          </a:stretch>
        </p:blipFill>
        <p:spPr>
          <a:xfrm>
            <a:off x="2466949" y="4180866"/>
            <a:ext cx="541200" cy="442800"/>
          </a:xfrm>
          <a:prstGeom prst="rect">
            <a:avLst/>
          </a:prstGeom>
        </p:spPr>
      </p:pic>
      <p:grpSp>
        <p:nvGrpSpPr>
          <p:cNvPr id="111" name="Group 3"/>
          <p:cNvGrpSpPr/>
          <p:nvPr/>
        </p:nvGrpSpPr>
        <p:grpSpPr>
          <a:xfrm>
            <a:off x="2615463" y="5159441"/>
            <a:ext cx="261965" cy="61979"/>
            <a:chOff x="559282" y="6488261"/>
            <a:chExt cx="261965" cy="61979"/>
          </a:xfrm>
          <a:solidFill>
            <a:schemeClr val="bg1">
              <a:lumMod val="50000"/>
            </a:schemeClr>
          </a:solidFill>
        </p:grpSpPr>
        <p:sp>
          <p:nvSpPr>
            <p:cNvPr id="12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2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2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112" name="直接连接符 111"/>
          <p:cNvCxnSpPr/>
          <p:nvPr/>
        </p:nvCxnSpPr>
        <p:spPr>
          <a:xfrm flipH="1">
            <a:off x="1334981" y="3496260"/>
            <a:ext cx="11834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图片 72" descr="交换机.png"/>
          <p:cNvPicPr>
            <a:picLocks noChangeAspect="1"/>
          </p:cNvPicPr>
          <p:nvPr/>
        </p:nvPicPr>
        <p:blipFill>
          <a:blip r:embed="rId5" cstate="print"/>
          <a:stretch>
            <a:fillRect/>
          </a:stretch>
        </p:blipFill>
        <p:spPr>
          <a:xfrm>
            <a:off x="1006122" y="3256797"/>
            <a:ext cx="539412" cy="442800"/>
          </a:xfrm>
          <a:prstGeom prst="rect">
            <a:avLst/>
          </a:prstGeom>
        </p:spPr>
      </p:pic>
      <p:pic>
        <p:nvPicPr>
          <p:cNvPr id="114"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0420" y="2303909"/>
            <a:ext cx="541200" cy="442800"/>
          </a:xfrm>
          <a:prstGeom prst="rect">
            <a:avLst/>
          </a:prstGeom>
        </p:spPr>
      </p:pic>
      <p:sp>
        <p:nvSpPr>
          <p:cNvPr id="115" name="文本框 114"/>
          <p:cNvSpPr txBox="1"/>
          <p:nvPr/>
        </p:nvSpPr>
        <p:spPr>
          <a:xfrm>
            <a:off x="749481" y="2981980"/>
            <a:ext cx="1119217" cy="276999"/>
          </a:xfrm>
          <a:prstGeom prst="rect">
            <a:avLst/>
          </a:prstGeom>
          <a:noFill/>
        </p:spPr>
        <p:txBody>
          <a:bodyPr wrap="none" rtlCol="0">
            <a:spAutoFit/>
          </a:bodyPr>
          <a:lstStyle/>
          <a:p>
            <a:pPr algn="ctr"/>
            <a:r>
              <a:rPr lang="en-US" sz="1200" b="1" dirty="0" smtClean="0">
                <a:latin typeface="Huawei Sans" panose="020C0503030203020204" pitchFamily="34" charset="0"/>
              </a:rPr>
              <a:t>DHCP Server</a:t>
            </a:r>
            <a:endParaRPr lang="en-US" altLang="zh-CN" sz="1200" b="1" dirty="0">
              <a:latin typeface="Huawei Sans" panose="020C0503030203020204" pitchFamily="34" charset="0"/>
            </a:endParaRPr>
          </a:p>
        </p:txBody>
      </p:sp>
      <p:pic>
        <p:nvPicPr>
          <p:cNvPr id="116" name="图片 105" descr="AP.png"/>
          <p:cNvPicPr>
            <a:picLocks noChangeAspect="1"/>
          </p:cNvPicPr>
          <p:nvPr/>
        </p:nvPicPr>
        <p:blipFill>
          <a:blip r:embed="rId7" cstate="print"/>
          <a:stretch>
            <a:fillRect/>
          </a:stretch>
        </p:blipFill>
        <p:spPr>
          <a:xfrm>
            <a:off x="1095898" y="5011460"/>
            <a:ext cx="527999" cy="432000"/>
          </a:xfrm>
          <a:prstGeom prst="rect">
            <a:avLst/>
          </a:prstGeom>
        </p:spPr>
      </p:pic>
      <p:pic>
        <p:nvPicPr>
          <p:cNvPr id="117" name="图片 105" descr="AP.png"/>
          <p:cNvPicPr>
            <a:picLocks noChangeAspect="1"/>
          </p:cNvPicPr>
          <p:nvPr/>
        </p:nvPicPr>
        <p:blipFill>
          <a:blip r:embed="rId7" cstate="print"/>
          <a:stretch>
            <a:fillRect/>
          </a:stretch>
        </p:blipFill>
        <p:spPr>
          <a:xfrm>
            <a:off x="3974529" y="5011460"/>
            <a:ext cx="527999" cy="432000"/>
          </a:xfrm>
          <a:prstGeom prst="rect">
            <a:avLst/>
          </a:prstGeom>
        </p:spPr>
      </p:pic>
      <p:sp>
        <p:nvSpPr>
          <p:cNvPr id="118" name="Freeform 159"/>
          <p:cNvSpPr/>
          <p:nvPr/>
        </p:nvSpPr>
        <p:spPr>
          <a:xfrm flipH="1">
            <a:off x="2155509" y="1363792"/>
            <a:ext cx="1115328" cy="58301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ndParaRPr>
          </a:p>
        </p:txBody>
      </p:sp>
      <p:sp>
        <p:nvSpPr>
          <p:cNvPr id="119" name="文本框 118"/>
          <p:cNvSpPr txBox="1"/>
          <p:nvPr/>
        </p:nvSpPr>
        <p:spPr>
          <a:xfrm>
            <a:off x="2089609" y="1484026"/>
            <a:ext cx="1271036" cy="461665"/>
          </a:xfrm>
          <a:prstGeom prst="rect">
            <a:avLst/>
          </a:prstGeom>
          <a:noFill/>
        </p:spPr>
        <p:txBody>
          <a:bodyPr wrap="square" rtlCol="0">
            <a:spAutoFit/>
          </a:bodyPr>
          <a:lstStyle/>
          <a:p>
            <a:pPr algn="ctr"/>
            <a:r>
              <a:rPr lang="en-US" sz="1200" dirty="0" smtClean="0">
                <a:solidFill>
                  <a:schemeClr val="bg1">
                    <a:lumMod val="50000"/>
                  </a:schemeClr>
                </a:solidFill>
                <a:latin typeface="Huawei Sans" panose="020C0503030203020204" pitchFamily="34" charset="0"/>
              </a:rPr>
              <a:t>Campus Network</a:t>
            </a:r>
            <a:endParaRPr lang="en-US" altLang="zh-CN" sz="1200" dirty="0">
              <a:solidFill>
                <a:schemeClr val="bg1">
                  <a:lumMod val="50000"/>
                </a:schemeClr>
              </a:solidFill>
              <a:latin typeface="Huawei Sans" panose="020C0503030203020204" pitchFamily="34" charset="0"/>
            </a:endParaRPr>
          </a:p>
        </p:txBody>
      </p:sp>
      <p:sp>
        <p:nvSpPr>
          <p:cNvPr id="120" name="文本框 119"/>
          <p:cNvSpPr txBox="1"/>
          <p:nvPr/>
        </p:nvSpPr>
        <p:spPr>
          <a:xfrm>
            <a:off x="1168178" y="47212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21" name="文本框 120"/>
          <p:cNvSpPr txBox="1"/>
          <p:nvPr/>
        </p:nvSpPr>
        <p:spPr>
          <a:xfrm>
            <a:off x="4046809" y="47212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22" name="图片 86" descr="核心交换机.png"/>
          <p:cNvPicPr>
            <a:picLocks noChangeAspect="1"/>
          </p:cNvPicPr>
          <p:nvPr/>
        </p:nvPicPr>
        <p:blipFill>
          <a:blip r:embed="rId8" cstate="print"/>
          <a:stretch>
            <a:fillRect/>
          </a:stretch>
        </p:blipFill>
        <p:spPr>
          <a:xfrm>
            <a:off x="2473145" y="3275053"/>
            <a:ext cx="541200" cy="442800"/>
          </a:xfrm>
          <a:prstGeom prst="rect">
            <a:avLst/>
          </a:prstGeom>
        </p:spPr>
      </p:pic>
      <p:pic>
        <p:nvPicPr>
          <p:cNvPr id="102" name="图片 101" descr="故障链路.png"/>
          <p:cNvPicPr>
            <a:picLocks noChangeAspect="1"/>
          </p:cNvPicPr>
          <p:nvPr/>
        </p:nvPicPr>
        <p:blipFill>
          <a:blip r:embed="rId9" cstate="print"/>
          <a:stretch>
            <a:fillRect/>
          </a:stretch>
        </p:blipFill>
        <p:spPr>
          <a:xfrm>
            <a:off x="1754992" y="5430333"/>
            <a:ext cx="540000" cy="402667"/>
          </a:xfrm>
          <a:prstGeom prst="rect">
            <a:avLst/>
          </a:prstGeom>
        </p:spPr>
      </p:pic>
      <p:pic>
        <p:nvPicPr>
          <p:cNvPr id="103" name="图片 102" descr="笔记本电脑.png"/>
          <p:cNvPicPr>
            <a:picLocks noChangeAspect="1"/>
          </p:cNvPicPr>
          <p:nvPr/>
        </p:nvPicPr>
        <p:blipFill>
          <a:blip r:embed="rId10" cstate="print"/>
          <a:stretch>
            <a:fillRect/>
          </a:stretch>
        </p:blipFill>
        <p:spPr>
          <a:xfrm>
            <a:off x="2584059" y="5480051"/>
            <a:ext cx="539779" cy="338400"/>
          </a:xfrm>
          <a:prstGeom prst="rect">
            <a:avLst/>
          </a:prstGeom>
        </p:spPr>
      </p:pic>
      <p:pic>
        <p:nvPicPr>
          <p:cNvPr id="104" name="图片 103" descr="SAN网络-蓝.png"/>
          <p:cNvPicPr>
            <a:picLocks noChangeAspect="1"/>
          </p:cNvPicPr>
          <p:nvPr/>
        </p:nvPicPr>
        <p:blipFill>
          <a:blip r:embed="rId11" cstate="print"/>
          <a:stretch>
            <a:fillRect/>
          </a:stretch>
        </p:blipFill>
        <p:spPr>
          <a:xfrm>
            <a:off x="3442541" y="5430333"/>
            <a:ext cx="267540" cy="438311"/>
          </a:xfrm>
          <a:prstGeom prst="rect">
            <a:avLst/>
          </a:prstGeom>
        </p:spPr>
      </p:pic>
    </p:spTree>
    <p:extLst>
      <p:ext uri="{BB962C8B-B14F-4D97-AF65-F5344CB8AC3E}">
        <p14:creationId xmlns:p14="http://schemas.microsoft.com/office/powerpoint/2010/main" val="19640108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Data Forwarding Mode</a:t>
            </a:r>
            <a:endParaRPr lang="en-US" dirty="0"/>
          </a:p>
        </p:txBody>
      </p:sp>
      <p:sp>
        <p:nvSpPr>
          <p:cNvPr id="3" name="五边形 2"/>
          <p:cNvSpPr/>
          <p:nvPr/>
        </p:nvSpPr>
        <p:spPr bwMode="auto">
          <a:xfrm>
            <a:off x="8148115"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4" name="燕尾形 3"/>
          <p:cNvSpPr/>
          <p:nvPr/>
        </p:nvSpPr>
        <p:spPr bwMode="auto">
          <a:xfrm>
            <a:off x="896428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Configuration Delivery</a:t>
            </a:r>
            <a:endParaRPr lang="en-US" sz="800" dirty="0">
              <a:latin typeface="Huawei Sans" panose="020C0503030203020204" pitchFamily="34" charset="0"/>
            </a:endParaRPr>
          </a:p>
        </p:txBody>
      </p:sp>
      <p:sp>
        <p:nvSpPr>
          <p:cNvPr id="5" name="燕尾形 4"/>
          <p:cNvSpPr/>
          <p:nvPr/>
        </p:nvSpPr>
        <p:spPr bwMode="auto">
          <a:xfrm>
            <a:off x="9960355"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STA Access</a:t>
            </a:r>
            <a:endParaRPr lang="en-US" sz="800" dirty="0">
              <a:latin typeface="Huawei Sans" panose="020C0503030203020204" pitchFamily="34" charset="0"/>
            </a:endParaRPr>
          </a:p>
        </p:txBody>
      </p:sp>
      <p:sp>
        <p:nvSpPr>
          <p:cNvPr id="6" name="燕尾形 5"/>
          <p:cNvSpPr/>
          <p:nvPr/>
        </p:nvSpPr>
        <p:spPr bwMode="auto">
          <a:xfrm>
            <a:off x="10956425"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Data Forwarding</a:t>
            </a:r>
            <a:endParaRPr lang="en-US" sz="800" b="1" dirty="0">
              <a:solidFill>
                <a:srgbClr val="FFFFFF"/>
              </a:solidFill>
              <a:latin typeface="Huawei Sans" panose="020C0503030203020204" pitchFamily="34" charset="0"/>
            </a:endParaRPr>
          </a:p>
        </p:txBody>
      </p:sp>
      <p:sp>
        <p:nvSpPr>
          <p:cNvPr id="21" name="圆角矩形 75"/>
          <p:cNvSpPr/>
          <p:nvPr/>
        </p:nvSpPr>
        <p:spPr>
          <a:xfrm>
            <a:off x="493650" y="1270587"/>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Tunnel Forwarding</a:t>
            </a:r>
            <a:endParaRPr lang="en-US" b="1" dirty="0">
              <a:solidFill>
                <a:prstClr val="white"/>
              </a:solidFill>
              <a:latin typeface="Huawei Sans" panose="020C0503030203020204" pitchFamily="34" charset="0"/>
            </a:endParaRPr>
          </a:p>
        </p:txBody>
      </p:sp>
      <p:sp>
        <p:nvSpPr>
          <p:cNvPr id="22" name="圆角矩形 75"/>
          <p:cNvSpPr/>
          <p:nvPr/>
        </p:nvSpPr>
        <p:spPr>
          <a:xfrm>
            <a:off x="493650" y="1702092"/>
            <a:ext cx="5602350" cy="458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23" name="Text Box 9"/>
          <p:cNvSpPr txBox="1">
            <a:spLocks noChangeArrowheads="1"/>
          </p:cNvSpPr>
          <p:nvPr/>
        </p:nvSpPr>
        <p:spPr bwMode="auto">
          <a:xfrm>
            <a:off x="493650" y="5408678"/>
            <a:ext cx="5602350" cy="738664"/>
          </a:xfrm>
          <a:prstGeom prst="rect">
            <a:avLst/>
          </a:prstGeom>
          <a:noFill/>
          <a:ln w="9525">
            <a:noFill/>
            <a:miter lim="800000"/>
            <a:headEnd/>
            <a:tailEnd/>
          </a:ln>
        </p:spPr>
        <p:txBody>
          <a:bodyPr wrap="square">
            <a:spAutoFit/>
          </a:bodyPr>
          <a:lstStyle/>
          <a:p>
            <a:pPr marL="177800" indent="-177800">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In tunnel forwarding mode, APs encapsulate user data packets over a CAPWAP data tunnel and send them to an AC. The AC then forwards these packets to an upper-layer network.</a:t>
            </a:r>
            <a:endParaRPr lang="en-US" sz="1400" dirty="0">
              <a:solidFill>
                <a:prstClr val="black"/>
              </a:solidFill>
              <a:latin typeface="Huawei Sans" panose="020C0503030203020204" pitchFamily="34" charset="0"/>
            </a:endParaRPr>
          </a:p>
        </p:txBody>
      </p:sp>
      <p:sp>
        <p:nvSpPr>
          <p:cNvPr id="24" name="圆角矩形 75"/>
          <p:cNvSpPr/>
          <p:nvPr/>
        </p:nvSpPr>
        <p:spPr>
          <a:xfrm>
            <a:off x="6143563" y="1270587"/>
            <a:ext cx="56023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Direct Forwarding</a:t>
            </a:r>
            <a:endParaRPr lang="en-US" b="1" dirty="0">
              <a:solidFill>
                <a:prstClr val="white"/>
              </a:solidFill>
              <a:latin typeface="Huawei Sans" panose="020C0503030203020204" pitchFamily="34" charset="0"/>
            </a:endParaRPr>
          </a:p>
        </p:txBody>
      </p:sp>
      <p:sp>
        <p:nvSpPr>
          <p:cNvPr id="25" name="圆角矩形 75"/>
          <p:cNvSpPr/>
          <p:nvPr/>
        </p:nvSpPr>
        <p:spPr>
          <a:xfrm>
            <a:off x="6143563" y="1702092"/>
            <a:ext cx="5602350" cy="458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99" name="Text Box 9"/>
          <p:cNvSpPr txBox="1">
            <a:spLocks noChangeArrowheads="1"/>
          </p:cNvSpPr>
          <p:nvPr/>
        </p:nvSpPr>
        <p:spPr bwMode="auto">
          <a:xfrm>
            <a:off x="6163110" y="5408678"/>
            <a:ext cx="5602350" cy="761747"/>
          </a:xfrm>
          <a:prstGeom prst="rect">
            <a:avLst/>
          </a:prstGeom>
          <a:noFill/>
          <a:ln w="9525">
            <a:noFill/>
            <a:miter lim="800000"/>
            <a:headEnd/>
            <a:tailEnd/>
          </a:ln>
        </p:spPr>
        <p:txBody>
          <a:bodyPr wrap="square">
            <a:spAutoFit/>
          </a:bodyPr>
          <a:lstStyle/>
          <a:p>
            <a:pPr marL="177800" indent="-177800">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In direct forwarding mode, an AP directly forwards user data packets to an upper-layer network without encapsulating them over a CAPWAP data tunnel.</a:t>
            </a:r>
            <a:endParaRPr lang="en-US" sz="1400" dirty="0">
              <a:solidFill>
                <a:prstClr val="black"/>
              </a:solidFill>
              <a:latin typeface="Huawei Sans" panose="020C0503030203020204" pitchFamily="34" charset="0"/>
            </a:endParaRPr>
          </a:p>
        </p:txBody>
      </p:sp>
      <p:grpSp>
        <p:nvGrpSpPr>
          <p:cNvPr id="73" name="组合 72"/>
          <p:cNvGrpSpPr/>
          <p:nvPr/>
        </p:nvGrpSpPr>
        <p:grpSpPr>
          <a:xfrm>
            <a:off x="1300988" y="1765571"/>
            <a:ext cx="3304627" cy="3557535"/>
            <a:chOff x="1095898" y="2509974"/>
            <a:chExt cx="3304627" cy="3557535"/>
          </a:xfrm>
        </p:grpSpPr>
        <p:cxnSp>
          <p:nvCxnSpPr>
            <p:cNvPr id="74" name="直接连接符 73"/>
            <p:cNvCxnSpPr>
              <a:stCxn id="80" idx="1"/>
              <a:endCxn id="81" idx="3"/>
            </p:cNvCxnSpPr>
            <p:nvPr/>
          </p:nvCxnSpPr>
          <p:spPr>
            <a:xfrm flipH="1">
              <a:off x="2964581" y="3597324"/>
              <a:ext cx="9896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741440" y="2875113"/>
              <a:ext cx="0" cy="148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图片 102" descr="AC-蓝.png"/>
            <p:cNvPicPr>
              <a:picLocks noChangeAspect="1"/>
            </p:cNvPicPr>
            <p:nvPr/>
          </p:nvPicPr>
          <p:blipFill>
            <a:blip r:embed="rId3" cstate="print"/>
            <a:stretch>
              <a:fillRect/>
            </a:stretch>
          </p:blipFill>
          <p:spPr>
            <a:xfrm>
              <a:off x="3954244" y="3414754"/>
              <a:ext cx="446281" cy="365139"/>
            </a:xfrm>
            <a:prstGeom prst="rect">
              <a:avLst/>
            </a:prstGeom>
          </p:spPr>
        </p:pic>
        <p:pic>
          <p:nvPicPr>
            <p:cNvPr id="81" name="图片 86" descr="核心交换机.png"/>
            <p:cNvPicPr>
              <a:picLocks noChangeAspect="1"/>
            </p:cNvPicPr>
            <p:nvPr/>
          </p:nvPicPr>
          <p:blipFill>
            <a:blip r:embed="rId4" cstate="print"/>
            <a:stretch>
              <a:fillRect/>
            </a:stretch>
          </p:blipFill>
          <p:spPr>
            <a:xfrm>
              <a:off x="2518300" y="3414754"/>
              <a:ext cx="446281" cy="365139"/>
            </a:xfrm>
            <a:prstGeom prst="rect">
              <a:avLst/>
            </a:prstGeom>
          </p:spPr>
        </p:pic>
        <p:sp>
          <p:nvSpPr>
            <p:cNvPr id="82" name="文本框 81"/>
            <p:cNvSpPr txBox="1"/>
            <p:nvPr/>
          </p:nvSpPr>
          <p:spPr>
            <a:xfrm>
              <a:off x="3969366" y="3159780"/>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83" name="Group 165"/>
            <p:cNvGrpSpPr/>
            <p:nvPr/>
          </p:nvGrpSpPr>
          <p:grpSpPr>
            <a:xfrm rot="10800000">
              <a:off x="1334982" y="4556391"/>
              <a:ext cx="2818362" cy="896978"/>
              <a:chOff x="-1233037" y="914446"/>
              <a:chExt cx="1573823" cy="778776"/>
            </a:xfrm>
          </p:grpSpPr>
          <p:cxnSp>
            <p:nvCxnSpPr>
              <p:cNvPr id="13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85" name="图片 76" descr="接入交换机.png"/>
            <p:cNvPicPr>
              <a:picLocks noChangeAspect="1"/>
            </p:cNvPicPr>
            <p:nvPr/>
          </p:nvPicPr>
          <p:blipFill>
            <a:blip r:embed="rId5" cstate="print"/>
            <a:stretch>
              <a:fillRect/>
            </a:stretch>
          </p:blipFill>
          <p:spPr>
            <a:xfrm>
              <a:off x="2518300" y="4358667"/>
              <a:ext cx="446281" cy="365139"/>
            </a:xfrm>
            <a:prstGeom prst="rect">
              <a:avLst/>
            </a:prstGeom>
          </p:spPr>
        </p:pic>
        <p:grpSp>
          <p:nvGrpSpPr>
            <p:cNvPr id="86" name="Group 3"/>
            <p:cNvGrpSpPr/>
            <p:nvPr/>
          </p:nvGrpSpPr>
          <p:grpSpPr>
            <a:xfrm>
              <a:off x="2615463" y="5489641"/>
              <a:ext cx="261965" cy="61979"/>
              <a:chOff x="559282" y="6488261"/>
              <a:chExt cx="261965" cy="61979"/>
            </a:xfrm>
            <a:solidFill>
              <a:schemeClr val="bg1">
                <a:lumMod val="50000"/>
              </a:schemeClr>
            </a:solidFill>
          </p:grpSpPr>
          <p:sp>
            <p:nvSpPr>
              <p:cNvPr id="133"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34"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35"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pic>
          <p:nvPicPr>
            <p:cNvPr id="9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8300" y="2509974"/>
              <a:ext cx="446281" cy="365139"/>
            </a:xfrm>
            <a:prstGeom prst="rect">
              <a:avLst/>
            </a:prstGeom>
          </p:spPr>
        </p:pic>
        <p:pic>
          <p:nvPicPr>
            <p:cNvPr id="93" name="图片 105" descr="AP.png"/>
            <p:cNvPicPr>
              <a:picLocks noChangeAspect="1"/>
            </p:cNvPicPr>
            <p:nvPr/>
          </p:nvPicPr>
          <p:blipFill>
            <a:blip r:embed="rId7" cstate="print"/>
            <a:stretch>
              <a:fillRect/>
            </a:stretch>
          </p:blipFill>
          <p:spPr>
            <a:xfrm>
              <a:off x="1095898" y="5341661"/>
              <a:ext cx="405710" cy="331945"/>
            </a:xfrm>
            <a:prstGeom prst="rect">
              <a:avLst/>
            </a:prstGeom>
          </p:spPr>
        </p:pic>
        <p:pic>
          <p:nvPicPr>
            <p:cNvPr id="125" name="图片 105" descr="AP.png"/>
            <p:cNvPicPr>
              <a:picLocks noChangeAspect="1"/>
            </p:cNvPicPr>
            <p:nvPr/>
          </p:nvPicPr>
          <p:blipFill>
            <a:blip r:embed="rId7" cstate="print"/>
            <a:stretch>
              <a:fillRect/>
            </a:stretch>
          </p:blipFill>
          <p:spPr>
            <a:xfrm>
              <a:off x="3974529" y="5341661"/>
              <a:ext cx="405710" cy="331945"/>
            </a:xfrm>
            <a:prstGeom prst="rect">
              <a:avLst/>
            </a:prstGeom>
          </p:spPr>
        </p:pic>
        <p:sp>
          <p:nvSpPr>
            <p:cNvPr id="128" name="文本框 127"/>
            <p:cNvSpPr txBox="1"/>
            <p:nvPr/>
          </p:nvSpPr>
          <p:spPr>
            <a:xfrm>
              <a:off x="1118170"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29" name="文本框 128"/>
            <p:cNvSpPr txBox="1"/>
            <p:nvPr/>
          </p:nvSpPr>
          <p:spPr>
            <a:xfrm>
              <a:off x="3972211"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30" name="图片 14" descr="日志告警服务器-蓝.png"/>
            <p:cNvPicPr>
              <a:picLocks noChangeAspect="1"/>
            </p:cNvPicPr>
            <p:nvPr/>
          </p:nvPicPr>
          <p:blipFill>
            <a:blip r:embed="rId8" cstate="print"/>
            <a:stretch>
              <a:fillRect/>
            </a:stretch>
          </p:blipFill>
          <p:spPr>
            <a:xfrm>
              <a:off x="2512748" y="5814359"/>
              <a:ext cx="405415" cy="253150"/>
            </a:xfrm>
            <a:prstGeom prst="rect">
              <a:avLst/>
            </a:prstGeom>
          </p:spPr>
        </p:pic>
      </p:grpSp>
      <p:sp>
        <p:nvSpPr>
          <p:cNvPr id="138" name="任意多边形 137"/>
          <p:cNvSpPr/>
          <p:nvPr/>
        </p:nvSpPr>
        <p:spPr>
          <a:xfrm>
            <a:off x="3662772" y="3011071"/>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latin typeface="Huawei Sans" panose="020C0503030203020204" pitchFamily="34" charset="0"/>
            </a:endParaRPr>
          </a:p>
        </p:txBody>
      </p:sp>
      <p:sp>
        <p:nvSpPr>
          <p:cNvPr id="144" name="任意多边形 143"/>
          <p:cNvSpPr/>
          <p:nvPr/>
        </p:nvSpPr>
        <p:spPr>
          <a:xfrm flipH="1">
            <a:off x="3716973" y="3048724"/>
            <a:ext cx="624563" cy="1614192"/>
          </a:xfrm>
          <a:custGeom>
            <a:avLst/>
            <a:gdLst>
              <a:gd name="connsiteX0" fmla="*/ 0 w 550333"/>
              <a:gd name="connsiteY0" fmla="*/ 1557866 h 1557866"/>
              <a:gd name="connsiteX1" fmla="*/ 550333 w 550333"/>
              <a:gd name="connsiteY1" fmla="*/ 0 h 1557866"/>
              <a:gd name="connsiteX0" fmla="*/ 0 w 535093"/>
              <a:gd name="connsiteY0" fmla="*/ 1557866 h 1557866"/>
              <a:gd name="connsiteX1" fmla="*/ 535093 w 535093"/>
              <a:gd name="connsiteY1" fmla="*/ 0 h 1557866"/>
              <a:gd name="connsiteX0" fmla="*/ 0 w 753670"/>
              <a:gd name="connsiteY0" fmla="*/ 1557866 h 1557866"/>
              <a:gd name="connsiteX1" fmla="*/ 535093 w 753670"/>
              <a:gd name="connsiteY1" fmla="*/ 0 h 1557866"/>
              <a:gd name="connsiteX0" fmla="*/ 0 w 616334"/>
              <a:gd name="connsiteY0" fmla="*/ 1466426 h 1466426"/>
              <a:gd name="connsiteX1" fmla="*/ 371263 w 616334"/>
              <a:gd name="connsiteY1" fmla="*/ 0 h 1466426"/>
              <a:gd name="connsiteX0" fmla="*/ 0 w 742347"/>
              <a:gd name="connsiteY0" fmla="*/ 1466426 h 1466426"/>
              <a:gd name="connsiteX1" fmla="*/ 371263 w 742347"/>
              <a:gd name="connsiteY1" fmla="*/ 0 h 1466426"/>
              <a:gd name="connsiteX0" fmla="*/ 0 w 862366"/>
              <a:gd name="connsiteY0" fmla="*/ 1466426 h 1466426"/>
              <a:gd name="connsiteX1" fmla="*/ 371263 w 862366"/>
              <a:gd name="connsiteY1" fmla="*/ 0 h 1466426"/>
              <a:gd name="connsiteX0" fmla="*/ 0 w 901888"/>
              <a:gd name="connsiteY0" fmla="*/ 1466426 h 1466426"/>
              <a:gd name="connsiteX1" fmla="*/ 428413 w 901888"/>
              <a:gd name="connsiteY1" fmla="*/ 0 h 1466426"/>
              <a:gd name="connsiteX0" fmla="*/ 0 w 921522"/>
              <a:gd name="connsiteY0" fmla="*/ 1466426 h 1466426"/>
              <a:gd name="connsiteX1" fmla="*/ 428413 w 921522"/>
              <a:gd name="connsiteY1" fmla="*/ 0 h 1466426"/>
              <a:gd name="connsiteX0" fmla="*/ 0 w 905981"/>
              <a:gd name="connsiteY0" fmla="*/ 1451186 h 1451186"/>
              <a:gd name="connsiteX1" fmla="*/ 405553 w 905981"/>
              <a:gd name="connsiteY1" fmla="*/ 0 h 1451186"/>
              <a:gd name="connsiteX0" fmla="*/ 0 w 917670"/>
              <a:gd name="connsiteY0" fmla="*/ 1451186 h 1451186"/>
              <a:gd name="connsiteX1" fmla="*/ 405553 w 917670"/>
              <a:gd name="connsiteY1" fmla="*/ 0 h 1451186"/>
              <a:gd name="connsiteX0" fmla="*/ 0 w 844906"/>
              <a:gd name="connsiteY0" fmla="*/ 1535853 h 1535853"/>
              <a:gd name="connsiteX1" fmla="*/ 295208 w 844906"/>
              <a:gd name="connsiteY1" fmla="*/ 0 h 1535853"/>
              <a:gd name="connsiteX0" fmla="*/ 0 w 708232"/>
              <a:gd name="connsiteY0" fmla="*/ 1535853 h 1535853"/>
              <a:gd name="connsiteX1" fmla="*/ 295208 w 708232"/>
              <a:gd name="connsiteY1" fmla="*/ 0 h 1535853"/>
              <a:gd name="connsiteX0" fmla="*/ 0 w 731349"/>
              <a:gd name="connsiteY0" fmla="*/ 1535853 h 1535853"/>
              <a:gd name="connsiteX1" fmla="*/ 295208 w 731349"/>
              <a:gd name="connsiteY1" fmla="*/ 0 h 1535853"/>
              <a:gd name="connsiteX0" fmla="*/ 0 w 762408"/>
              <a:gd name="connsiteY0" fmla="*/ 1535853 h 1535853"/>
              <a:gd name="connsiteX1" fmla="*/ 295208 w 762408"/>
              <a:gd name="connsiteY1" fmla="*/ 0 h 1535853"/>
              <a:gd name="connsiteX0" fmla="*/ 0 w 762409"/>
              <a:gd name="connsiteY0" fmla="*/ 1535853 h 1535853"/>
              <a:gd name="connsiteX1" fmla="*/ 295208 w 762409"/>
              <a:gd name="connsiteY1" fmla="*/ 0 h 1535853"/>
              <a:gd name="connsiteX0" fmla="*/ 54580 w 628260"/>
              <a:gd name="connsiteY0" fmla="*/ 1613072 h 1613072"/>
              <a:gd name="connsiteX1" fmla="*/ 0 w 628260"/>
              <a:gd name="connsiteY1" fmla="*/ 0 h 1613072"/>
            </a:gdLst>
            <a:ahLst/>
            <a:cxnLst>
              <a:cxn ang="0">
                <a:pos x="connsiteX0" y="connsiteY0"/>
              </a:cxn>
              <a:cxn ang="0">
                <a:pos x="connsiteX1" y="connsiteY1"/>
              </a:cxn>
            </a:cxnLst>
            <a:rect l="l" t="t" r="r" b="b"/>
            <a:pathLst>
              <a:path w="628260" h="1613072">
                <a:moveTo>
                  <a:pt x="54580" y="1613072"/>
                </a:moveTo>
                <a:cubicBezTo>
                  <a:pt x="888264" y="987103"/>
                  <a:pt x="763913" y="514209"/>
                  <a:pt x="0" y="0"/>
                </a:cubicBezTo>
              </a:path>
            </a:pathLst>
          </a:cu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nvGrpSpPr>
          <p:cNvPr id="149" name="组合 148"/>
          <p:cNvGrpSpPr/>
          <p:nvPr/>
        </p:nvGrpSpPr>
        <p:grpSpPr>
          <a:xfrm>
            <a:off x="7379441" y="1765571"/>
            <a:ext cx="3304627" cy="3557535"/>
            <a:chOff x="1095898" y="2509974"/>
            <a:chExt cx="3304627" cy="3557535"/>
          </a:xfrm>
        </p:grpSpPr>
        <p:cxnSp>
          <p:nvCxnSpPr>
            <p:cNvPr id="150" name="直接连接符 149"/>
            <p:cNvCxnSpPr>
              <a:stCxn id="152" idx="1"/>
              <a:endCxn id="153" idx="3"/>
            </p:cNvCxnSpPr>
            <p:nvPr/>
          </p:nvCxnSpPr>
          <p:spPr>
            <a:xfrm flipH="1">
              <a:off x="2964581" y="3597324"/>
              <a:ext cx="9896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2741440" y="2875113"/>
              <a:ext cx="0" cy="148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2" name="图片 102" descr="AC-蓝.png"/>
            <p:cNvPicPr>
              <a:picLocks noChangeAspect="1"/>
            </p:cNvPicPr>
            <p:nvPr/>
          </p:nvPicPr>
          <p:blipFill>
            <a:blip r:embed="rId3" cstate="print"/>
            <a:stretch>
              <a:fillRect/>
            </a:stretch>
          </p:blipFill>
          <p:spPr>
            <a:xfrm>
              <a:off x="3954244" y="3414754"/>
              <a:ext cx="446281" cy="365139"/>
            </a:xfrm>
            <a:prstGeom prst="rect">
              <a:avLst/>
            </a:prstGeom>
          </p:spPr>
        </p:pic>
        <p:pic>
          <p:nvPicPr>
            <p:cNvPr id="153" name="图片 86" descr="核心交换机.png"/>
            <p:cNvPicPr>
              <a:picLocks noChangeAspect="1"/>
            </p:cNvPicPr>
            <p:nvPr/>
          </p:nvPicPr>
          <p:blipFill>
            <a:blip r:embed="rId4" cstate="print"/>
            <a:stretch>
              <a:fillRect/>
            </a:stretch>
          </p:blipFill>
          <p:spPr>
            <a:xfrm>
              <a:off x="2518300" y="3414754"/>
              <a:ext cx="446281" cy="365139"/>
            </a:xfrm>
            <a:prstGeom prst="rect">
              <a:avLst/>
            </a:prstGeom>
          </p:spPr>
        </p:pic>
        <p:sp>
          <p:nvSpPr>
            <p:cNvPr id="154" name="文本框 153"/>
            <p:cNvSpPr txBox="1"/>
            <p:nvPr/>
          </p:nvSpPr>
          <p:spPr>
            <a:xfrm>
              <a:off x="3969366" y="3159780"/>
              <a:ext cx="386644" cy="276999"/>
            </a:xfrm>
            <a:prstGeom prst="rect">
              <a:avLst/>
            </a:prstGeom>
            <a:noFill/>
          </p:spPr>
          <p:txBody>
            <a:bodyPr wrap="none" rtlCol="0">
              <a:spAutoFit/>
            </a:bodyPr>
            <a:lstStyle/>
            <a:p>
              <a:r>
                <a:rPr lang="en-US" sz="1200" b="1" dirty="0" smtClean="0">
                  <a:latin typeface="Huawei Sans" panose="020C0503030203020204" pitchFamily="34" charset="0"/>
                </a:rPr>
                <a:t>AC</a:t>
              </a:r>
              <a:endParaRPr lang="en-US" altLang="zh-CN" sz="1200" b="1" dirty="0">
                <a:latin typeface="Huawei Sans" panose="020C0503030203020204" pitchFamily="34" charset="0"/>
              </a:endParaRPr>
            </a:p>
          </p:txBody>
        </p:sp>
        <p:grpSp>
          <p:nvGrpSpPr>
            <p:cNvPr id="155" name="Group 165"/>
            <p:cNvGrpSpPr/>
            <p:nvPr/>
          </p:nvGrpSpPr>
          <p:grpSpPr>
            <a:xfrm rot="10800000">
              <a:off x="1334982" y="4556391"/>
              <a:ext cx="2818362" cy="896978"/>
              <a:chOff x="-1233037" y="914446"/>
              <a:chExt cx="1573823" cy="778776"/>
            </a:xfrm>
          </p:grpSpPr>
          <p:cxnSp>
            <p:nvCxnSpPr>
              <p:cNvPr id="167"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156" name="图片 76" descr="接入交换机.png"/>
            <p:cNvPicPr>
              <a:picLocks noChangeAspect="1"/>
            </p:cNvPicPr>
            <p:nvPr/>
          </p:nvPicPr>
          <p:blipFill>
            <a:blip r:embed="rId5" cstate="print"/>
            <a:stretch>
              <a:fillRect/>
            </a:stretch>
          </p:blipFill>
          <p:spPr>
            <a:xfrm>
              <a:off x="2518300" y="4358667"/>
              <a:ext cx="446281" cy="365139"/>
            </a:xfrm>
            <a:prstGeom prst="rect">
              <a:avLst/>
            </a:prstGeom>
          </p:spPr>
        </p:pic>
        <p:grpSp>
          <p:nvGrpSpPr>
            <p:cNvPr id="157" name="Group 3"/>
            <p:cNvGrpSpPr/>
            <p:nvPr/>
          </p:nvGrpSpPr>
          <p:grpSpPr>
            <a:xfrm>
              <a:off x="2615463" y="5489641"/>
              <a:ext cx="261965" cy="61979"/>
              <a:chOff x="559282" y="6488261"/>
              <a:chExt cx="261965" cy="61979"/>
            </a:xfrm>
            <a:solidFill>
              <a:schemeClr val="bg1">
                <a:lumMod val="50000"/>
              </a:schemeClr>
            </a:solidFill>
          </p:grpSpPr>
          <p:sp>
            <p:nvSpPr>
              <p:cNvPr id="164"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65"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66"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pic>
          <p:nvPicPr>
            <p:cNvPr id="158"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8300" y="2509974"/>
              <a:ext cx="446281" cy="365139"/>
            </a:xfrm>
            <a:prstGeom prst="rect">
              <a:avLst/>
            </a:prstGeom>
          </p:spPr>
        </p:pic>
        <p:pic>
          <p:nvPicPr>
            <p:cNvPr id="159" name="图片 105" descr="AP.png"/>
            <p:cNvPicPr>
              <a:picLocks noChangeAspect="1"/>
            </p:cNvPicPr>
            <p:nvPr/>
          </p:nvPicPr>
          <p:blipFill>
            <a:blip r:embed="rId7" cstate="print"/>
            <a:stretch>
              <a:fillRect/>
            </a:stretch>
          </p:blipFill>
          <p:spPr>
            <a:xfrm>
              <a:off x="1095898" y="5341661"/>
              <a:ext cx="405710" cy="331945"/>
            </a:xfrm>
            <a:prstGeom prst="rect">
              <a:avLst/>
            </a:prstGeom>
          </p:spPr>
        </p:pic>
        <p:pic>
          <p:nvPicPr>
            <p:cNvPr id="160" name="图片 105" descr="AP.png"/>
            <p:cNvPicPr>
              <a:picLocks noChangeAspect="1"/>
            </p:cNvPicPr>
            <p:nvPr/>
          </p:nvPicPr>
          <p:blipFill>
            <a:blip r:embed="rId7" cstate="print"/>
            <a:stretch>
              <a:fillRect/>
            </a:stretch>
          </p:blipFill>
          <p:spPr>
            <a:xfrm>
              <a:off x="3974529" y="5341661"/>
              <a:ext cx="405710" cy="331945"/>
            </a:xfrm>
            <a:prstGeom prst="rect">
              <a:avLst/>
            </a:prstGeom>
          </p:spPr>
        </p:pic>
        <p:sp>
          <p:nvSpPr>
            <p:cNvPr id="161" name="文本框 160"/>
            <p:cNvSpPr txBox="1"/>
            <p:nvPr/>
          </p:nvSpPr>
          <p:spPr>
            <a:xfrm>
              <a:off x="1118170"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sp>
          <p:nvSpPr>
            <p:cNvPr id="162" name="文本框 161"/>
            <p:cNvSpPr txBox="1"/>
            <p:nvPr/>
          </p:nvSpPr>
          <p:spPr>
            <a:xfrm>
              <a:off x="3972211" y="5051428"/>
              <a:ext cx="383438" cy="276999"/>
            </a:xfrm>
            <a:prstGeom prst="rect">
              <a:avLst/>
            </a:prstGeom>
            <a:noFill/>
          </p:spPr>
          <p:txBody>
            <a:bodyPr wrap="none" rtlCol="0">
              <a:spAutoFit/>
            </a:bodyPr>
            <a:lstStyle/>
            <a:p>
              <a:r>
                <a:rPr lang="en-US" sz="1200" b="1" dirty="0" smtClean="0">
                  <a:latin typeface="Huawei Sans" panose="020C0503030203020204" pitchFamily="34" charset="0"/>
                </a:rPr>
                <a:t>AP</a:t>
              </a:r>
              <a:endParaRPr lang="en-US" altLang="zh-CN" sz="1200" b="1" dirty="0">
                <a:latin typeface="Huawei Sans" panose="020C0503030203020204" pitchFamily="34" charset="0"/>
              </a:endParaRPr>
            </a:p>
          </p:txBody>
        </p:sp>
        <p:pic>
          <p:nvPicPr>
            <p:cNvPr id="163" name="图片 14" descr="日志告警服务器-蓝.png"/>
            <p:cNvPicPr>
              <a:picLocks noChangeAspect="1"/>
            </p:cNvPicPr>
            <p:nvPr/>
          </p:nvPicPr>
          <p:blipFill>
            <a:blip r:embed="rId8" cstate="print"/>
            <a:stretch>
              <a:fillRect/>
            </a:stretch>
          </p:blipFill>
          <p:spPr>
            <a:xfrm>
              <a:off x="2512748" y="5814359"/>
              <a:ext cx="405415" cy="253150"/>
            </a:xfrm>
            <a:prstGeom prst="rect">
              <a:avLst/>
            </a:prstGeom>
          </p:spPr>
        </p:pic>
      </p:grpSp>
      <p:sp>
        <p:nvSpPr>
          <p:cNvPr id="169" name="任意多边形 168"/>
          <p:cNvSpPr/>
          <p:nvPr/>
        </p:nvSpPr>
        <p:spPr>
          <a:xfrm>
            <a:off x="9741225" y="3011071"/>
            <a:ext cx="678764" cy="1715493"/>
          </a:xfrm>
          <a:custGeom>
            <a:avLst/>
            <a:gdLst>
              <a:gd name="connsiteX0" fmla="*/ 2082800 w 2082800"/>
              <a:gd name="connsiteY0" fmla="*/ 0 h 1557867"/>
              <a:gd name="connsiteX1" fmla="*/ 0 w 2082800"/>
              <a:gd name="connsiteY1" fmla="*/ 1557867 h 1557867"/>
              <a:gd name="connsiteX0" fmla="*/ 2048933 w 2048933"/>
              <a:gd name="connsiteY0" fmla="*/ 0 h 1634067"/>
              <a:gd name="connsiteX1" fmla="*/ 0 w 2048933"/>
              <a:gd name="connsiteY1" fmla="*/ 1634067 h 1634067"/>
              <a:gd name="connsiteX0" fmla="*/ 1905000 w 1905000"/>
              <a:gd name="connsiteY0" fmla="*/ 0 h 1600200"/>
              <a:gd name="connsiteX1" fmla="*/ 0 w 1905000"/>
              <a:gd name="connsiteY1" fmla="*/ 1600200 h 1600200"/>
              <a:gd name="connsiteX0" fmla="*/ 663992 w 663992"/>
              <a:gd name="connsiteY0" fmla="*/ 0 h 1391726"/>
              <a:gd name="connsiteX1" fmla="*/ 0 w 663992"/>
              <a:gd name="connsiteY1" fmla="*/ 1391726 h 1391726"/>
              <a:gd name="connsiteX0" fmla="*/ 975198 w 975198"/>
              <a:gd name="connsiteY0" fmla="*/ 0 h 1391726"/>
              <a:gd name="connsiteX1" fmla="*/ 311206 w 975198"/>
              <a:gd name="connsiteY1" fmla="*/ 1391726 h 1391726"/>
              <a:gd name="connsiteX0" fmla="*/ 1117230 w 1117230"/>
              <a:gd name="connsiteY0" fmla="*/ 0 h 1391726"/>
              <a:gd name="connsiteX1" fmla="*/ 453238 w 1117230"/>
              <a:gd name="connsiteY1" fmla="*/ 1391726 h 1391726"/>
              <a:gd name="connsiteX0" fmla="*/ 630509 w 814802"/>
              <a:gd name="connsiteY0" fmla="*/ 0 h 1249964"/>
              <a:gd name="connsiteX1" fmla="*/ 814801 w 814802"/>
              <a:gd name="connsiteY1" fmla="*/ 1249964 h 1249964"/>
              <a:gd name="connsiteX0" fmla="*/ 651315 w 835606"/>
              <a:gd name="connsiteY0" fmla="*/ 0 h 1249964"/>
              <a:gd name="connsiteX1" fmla="*/ 835607 w 835606"/>
              <a:gd name="connsiteY1" fmla="*/ 1249964 h 1249964"/>
              <a:gd name="connsiteX0" fmla="*/ 654346 w 831569"/>
              <a:gd name="connsiteY0" fmla="*/ 0 h 1201181"/>
              <a:gd name="connsiteX1" fmla="*/ 831568 w 831569"/>
              <a:gd name="connsiteY1" fmla="*/ 1201181 h 1201181"/>
              <a:gd name="connsiteX0" fmla="*/ 669762 w 811638"/>
              <a:gd name="connsiteY0" fmla="*/ 0 h 1223696"/>
              <a:gd name="connsiteX1" fmla="*/ 811639 w 811638"/>
              <a:gd name="connsiteY1" fmla="*/ 1223696 h 1223696"/>
              <a:gd name="connsiteX0" fmla="*/ 636448 w 856086"/>
              <a:gd name="connsiteY0" fmla="*/ 0 h 1193676"/>
              <a:gd name="connsiteX1" fmla="*/ 856085 w 856086"/>
              <a:gd name="connsiteY1" fmla="*/ 1193676 h 1193676"/>
              <a:gd name="connsiteX0" fmla="*/ 663539 w 819553"/>
              <a:gd name="connsiteY0" fmla="*/ 0 h 1189923"/>
              <a:gd name="connsiteX1" fmla="*/ 819554 w 819553"/>
              <a:gd name="connsiteY1" fmla="*/ 1189923 h 1189923"/>
              <a:gd name="connsiteX0" fmla="*/ 657390 w 827544"/>
              <a:gd name="connsiteY0" fmla="*/ 0 h 1133635"/>
              <a:gd name="connsiteX1" fmla="*/ 827543 w 827544"/>
              <a:gd name="connsiteY1" fmla="*/ 1133635 h 1133635"/>
              <a:gd name="connsiteX0" fmla="*/ 881541 w 1051693"/>
              <a:gd name="connsiteY0" fmla="*/ 0 h 1133635"/>
              <a:gd name="connsiteX1" fmla="*/ 1051694 w 1051693"/>
              <a:gd name="connsiteY1" fmla="*/ 1133635 h 1133635"/>
              <a:gd name="connsiteX0" fmla="*/ 978298 w 1148451"/>
              <a:gd name="connsiteY0" fmla="*/ 0 h 1133635"/>
              <a:gd name="connsiteX1" fmla="*/ 1148451 w 1148451"/>
              <a:gd name="connsiteY1" fmla="*/ 1133635 h 1133635"/>
              <a:gd name="connsiteX0" fmla="*/ 1060313 w 1060313"/>
              <a:gd name="connsiteY0" fmla="*/ 0 h 1234953"/>
              <a:gd name="connsiteX1" fmla="*/ 1046672 w 1060313"/>
              <a:gd name="connsiteY1" fmla="*/ 1234953 h 1234953"/>
              <a:gd name="connsiteX0" fmla="*/ 1087324 w 1087324"/>
              <a:gd name="connsiteY0" fmla="*/ 0 h 1294993"/>
              <a:gd name="connsiteX1" fmla="*/ 1017131 w 1087324"/>
              <a:gd name="connsiteY1" fmla="*/ 1294993 h 1294993"/>
              <a:gd name="connsiteX0" fmla="*/ 1043858 w 1065562"/>
              <a:gd name="connsiteY0" fmla="*/ 0 h 1238705"/>
              <a:gd name="connsiteX1" fmla="*/ 1065562 w 1065562"/>
              <a:gd name="connsiteY1" fmla="*/ 1238705 h 1238705"/>
            </a:gdLst>
            <a:ahLst/>
            <a:cxnLst>
              <a:cxn ang="0">
                <a:pos x="connsiteX0" y="connsiteY0"/>
              </a:cxn>
              <a:cxn ang="0">
                <a:pos x="connsiteX1" y="connsiteY1"/>
              </a:cxn>
            </a:cxnLst>
            <a:rect l="l" t="t" r="r" b="b"/>
            <a:pathLst>
              <a:path w="1065562" h="1238705">
                <a:moveTo>
                  <a:pt x="1043858" y="0"/>
                </a:moveTo>
                <a:cubicBezTo>
                  <a:pt x="-484459" y="545213"/>
                  <a:pt x="-210955" y="752281"/>
                  <a:pt x="1065562" y="1238705"/>
                </a:cubicBezTo>
              </a:path>
            </a:pathLst>
          </a:custGeom>
          <a:noFill/>
          <a:ln w="187325"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latin typeface="Huawei Sans" panose="020C0503030203020204" pitchFamily="34" charset="0"/>
            </a:endParaRPr>
          </a:p>
        </p:txBody>
      </p:sp>
      <p:sp>
        <p:nvSpPr>
          <p:cNvPr id="173" name="任意多边形 172"/>
          <p:cNvSpPr/>
          <p:nvPr/>
        </p:nvSpPr>
        <p:spPr>
          <a:xfrm>
            <a:off x="9279047" y="1959881"/>
            <a:ext cx="711618" cy="3221557"/>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0 w 545710"/>
              <a:gd name="connsiteY0" fmla="*/ 3863619 h 3863619"/>
              <a:gd name="connsiteX1" fmla="*/ 23190 w 545710"/>
              <a:gd name="connsiteY1" fmla="*/ 2250441 h 3863619"/>
              <a:gd name="connsiteX2" fmla="*/ 35787 w 545710"/>
              <a:gd name="connsiteY2" fmla="*/ 0 h 3863619"/>
              <a:gd name="connsiteX0" fmla="*/ 0 w 463668"/>
              <a:gd name="connsiteY0" fmla="*/ 3863619 h 3863619"/>
              <a:gd name="connsiteX1" fmla="*/ 23190 w 463668"/>
              <a:gd name="connsiteY1" fmla="*/ 2250441 h 3863619"/>
              <a:gd name="connsiteX2" fmla="*/ 35787 w 463668"/>
              <a:gd name="connsiteY2" fmla="*/ 0 h 3863619"/>
            </a:gdLst>
            <a:ahLst/>
            <a:cxnLst>
              <a:cxn ang="0">
                <a:pos x="connsiteX0" y="connsiteY0"/>
              </a:cxn>
              <a:cxn ang="0">
                <a:pos x="connsiteX1" y="connsiteY1"/>
              </a:cxn>
              <a:cxn ang="0">
                <a:pos x="connsiteX2" y="connsiteY2"/>
              </a:cxn>
            </a:cxnLst>
            <a:rect l="l" t="t" r="r" b="b"/>
            <a:pathLst>
              <a:path w="463668" h="3863619">
                <a:moveTo>
                  <a:pt x="0" y="3863619"/>
                </a:moveTo>
                <a:cubicBezTo>
                  <a:pt x="1032627" y="2996116"/>
                  <a:pt x="17160" y="2860888"/>
                  <a:pt x="23190" y="2250441"/>
                </a:cubicBezTo>
                <a:cubicBezTo>
                  <a:pt x="29220" y="1639994"/>
                  <a:pt x="27830" y="1372277"/>
                  <a:pt x="35787"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74" name="任意多边形 173"/>
          <p:cNvSpPr/>
          <p:nvPr/>
        </p:nvSpPr>
        <p:spPr>
          <a:xfrm flipH="1">
            <a:off x="9759000" y="3033302"/>
            <a:ext cx="624563" cy="1614192"/>
          </a:xfrm>
          <a:custGeom>
            <a:avLst/>
            <a:gdLst>
              <a:gd name="connsiteX0" fmla="*/ 0 w 550333"/>
              <a:gd name="connsiteY0" fmla="*/ 1557866 h 1557866"/>
              <a:gd name="connsiteX1" fmla="*/ 550333 w 550333"/>
              <a:gd name="connsiteY1" fmla="*/ 0 h 1557866"/>
              <a:gd name="connsiteX0" fmla="*/ 0 w 535093"/>
              <a:gd name="connsiteY0" fmla="*/ 1557866 h 1557866"/>
              <a:gd name="connsiteX1" fmla="*/ 535093 w 535093"/>
              <a:gd name="connsiteY1" fmla="*/ 0 h 1557866"/>
              <a:gd name="connsiteX0" fmla="*/ 0 w 753670"/>
              <a:gd name="connsiteY0" fmla="*/ 1557866 h 1557866"/>
              <a:gd name="connsiteX1" fmla="*/ 535093 w 753670"/>
              <a:gd name="connsiteY1" fmla="*/ 0 h 1557866"/>
              <a:gd name="connsiteX0" fmla="*/ 0 w 616334"/>
              <a:gd name="connsiteY0" fmla="*/ 1466426 h 1466426"/>
              <a:gd name="connsiteX1" fmla="*/ 371263 w 616334"/>
              <a:gd name="connsiteY1" fmla="*/ 0 h 1466426"/>
              <a:gd name="connsiteX0" fmla="*/ 0 w 742347"/>
              <a:gd name="connsiteY0" fmla="*/ 1466426 h 1466426"/>
              <a:gd name="connsiteX1" fmla="*/ 371263 w 742347"/>
              <a:gd name="connsiteY1" fmla="*/ 0 h 1466426"/>
              <a:gd name="connsiteX0" fmla="*/ 0 w 862366"/>
              <a:gd name="connsiteY0" fmla="*/ 1466426 h 1466426"/>
              <a:gd name="connsiteX1" fmla="*/ 371263 w 862366"/>
              <a:gd name="connsiteY1" fmla="*/ 0 h 1466426"/>
              <a:gd name="connsiteX0" fmla="*/ 0 w 901888"/>
              <a:gd name="connsiteY0" fmla="*/ 1466426 h 1466426"/>
              <a:gd name="connsiteX1" fmla="*/ 428413 w 901888"/>
              <a:gd name="connsiteY1" fmla="*/ 0 h 1466426"/>
              <a:gd name="connsiteX0" fmla="*/ 0 w 921522"/>
              <a:gd name="connsiteY0" fmla="*/ 1466426 h 1466426"/>
              <a:gd name="connsiteX1" fmla="*/ 428413 w 921522"/>
              <a:gd name="connsiteY1" fmla="*/ 0 h 1466426"/>
              <a:gd name="connsiteX0" fmla="*/ 0 w 905981"/>
              <a:gd name="connsiteY0" fmla="*/ 1451186 h 1451186"/>
              <a:gd name="connsiteX1" fmla="*/ 405553 w 905981"/>
              <a:gd name="connsiteY1" fmla="*/ 0 h 1451186"/>
              <a:gd name="connsiteX0" fmla="*/ 0 w 917670"/>
              <a:gd name="connsiteY0" fmla="*/ 1451186 h 1451186"/>
              <a:gd name="connsiteX1" fmla="*/ 405553 w 917670"/>
              <a:gd name="connsiteY1" fmla="*/ 0 h 1451186"/>
              <a:gd name="connsiteX0" fmla="*/ 0 w 844906"/>
              <a:gd name="connsiteY0" fmla="*/ 1535853 h 1535853"/>
              <a:gd name="connsiteX1" fmla="*/ 295208 w 844906"/>
              <a:gd name="connsiteY1" fmla="*/ 0 h 1535853"/>
              <a:gd name="connsiteX0" fmla="*/ 0 w 708232"/>
              <a:gd name="connsiteY0" fmla="*/ 1535853 h 1535853"/>
              <a:gd name="connsiteX1" fmla="*/ 295208 w 708232"/>
              <a:gd name="connsiteY1" fmla="*/ 0 h 1535853"/>
              <a:gd name="connsiteX0" fmla="*/ 0 w 731349"/>
              <a:gd name="connsiteY0" fmla="*/ 1535853 h 1535853"/>
              <a:gd name="connsiteX1" fmla="*/ 295208 w 731349"/>
              <a:gd name="connsiteY1" fmla="*/ 0 h 1535853"/>
              <a:gd name="connsiteX0" fmla="*/ 0 w 762408"/>
              <a:gd name="connsiteY0" fmla="*/ 1535853 h 1535853"/>
              <a:gd name="connsiteX1" fmla="*/ 295208 w 762408"/>
              <a:gd name="connsiteY1" fmla="*/ 0 h 1535853"/>
              <a:gd name="connsiteX0" fmla="*/ 0 w 762409"/>
              <a:gd name="connsiteY0" fmla="*/ 1535853 h 1535853"/>
              <a:gd name="connsiteX1" fmla="*/ 295208 w 762409"/>
              <a:gd name="connsiteY1" fmla="*/ 0 h 1535853"/>
              <a:gd name="connsiteX0" fmla="*/ 54580 w 628260"/>
              <a:gd name="connsiteY0" fmla="*/ 1613072 h 1613072"/>
              <a:gd name="connsiteX1" fmla="*/ 0 w 628260"/>
              <a:gd name="connsiteY1" fmla="*/ 0 h 1613072"/>
            </a:gdLst>
            <a:ahLst/>
            <a:cxnLst>
              <a:cxn ang="0">
                <a:pos x="connsiteX0" y="connsiteY0"/>
              </a:cxn>
              <a:cxn ang="0">
                <a:pos x="connsiteX1" y="connsiteY1"/>
              </a:cxn>
            </a:cxnLst>
            <a:rect l="l" t="t" r="r" b="b"/>
            <a:pathLst>
              <a:path w="628260" h="1613072">
                <a:moveTo>
                  <a:pt x="54580" y="1613072"/>
                </a:moveTo>
                <a:cubicBezTo>
                  <a:pt x="888264" y="987103"/>
                  <a:pt x="763913" y="514209"/>
                  <a:pt x="0" y="0"/>
                </a:cubicBezTo>
              </a:path>
            </a:pathLst>
          </a:cu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75" name="任意多边形 174"/>
          <p:cNvSpPr/>
          <p:nvPr/>
        </p:nvSpPr>
        <p:spPr>
          <a:xfrm>
            <a:off x="3239684" y="3033096"/>
            <a:ext cx="997424" cy="2114037"/>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561 w 536179"/>
              <a:gd name="connsiteY0" fmla="*/ 2301240 h 2301240"/>
              <a:gd name="connsiteX1" fmla="*/ 577 w 536179"/>
              <a:gd name="connsiteY1" fmla="*/ 518161 h 2301240"/>
              <a:gd name="connsiteX2" fmla="*/ 189949 w 536179"/>
              <a:gd name="connsiteY2" fmla="*/ 0 h 2301240"/>
              <a:gd name="connsiteX0" fmla="*/ 2561 w 536179"/>
              <a:gd name="connsiteY0" fmla="*/ 1783079 h 1783079"/>
              <a:gd name="connsiteX1" fmla="*/ 577 w 536179"/>
              <a:gd name="connsiteY1" fmla="*/ 0 h 1783079"/>
              <a:gd name="connsiteX0" fmla="*/ 0 w 767397"/>
              <a:gd name="connsiteY0" fmla="*/ 2550159 h 2550159"/>
              <a:gd name="connsiteX1" fmla="*/ 645013 w 767397"/>
              <a:gd name="connsiteY1" fmla="*/ 0 h 2550159"/>
              <a:gd name="connsiteX0" fmla="*/ 0 w 645013"/>
              <a:gd name="connsiteY0" fmla="*/ 2550159 h 2550159"/>
              <a:gd name="connsiteX1" fmla="*/ 645013 w 645013"/>
              <a:gd name="connsiteY1" fmla="*/ 0 h 2550159"/>
              <a:gd name="connsiteX0" fmla="*/ 0 w 654220"/>
              <a:gd name="connsiteY0" fmla="*/ 2550159 h 2550159"/>
              <a:gd name="connsiteX1" fmla="*/ 645013 w 654220"/>
              <a:gd name="connsiteY1" fmla="*/ 0 h 2550159"/>
              <a:gd name="connsiteX0" fmla="*/ 0 w 662691"/>
              <a:gd name="connsiteY0" fmla="*/ 2539999 h 2539999"/>
              <a:gd name="connsiteX1" fmla="*/ 662691 w 662691"/>
              <a:gd name="connsiteY1" fmla="*/ 0 h 2539999"/>
              <a:gd name="connsiteX0" fmla="*/ 0 w 662691"/>
              <a:gd name="connsiteY0" fmla="*/ 2539999 h 2539999"/>
              <a:gd name="connsiteX1" fmla="*/ 662691 w 662691"/>
              <a:gd name="connsiteY1" fmla="*/ 0 h 2539999"/>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 name="connsiteX0" fmla="*/ 0 w 708427"/>
              <a:gd name="connsiteY0" fmla="*/ 2464916 h 2464916"/>
              <a:gd name="connsiteX1" fmla="*/ 708427 w 708427"/>
              <a:gd name="connsiteY1" fmla="*/ 0 h 2464916"/>
            </a:gdLst>
            <a:ahLst/>
            <a:cxnLst>
              <a:cxn ang="0">
                <a:pos x="connsiteX0" y="connsiteY0"/>
              </a:cxn>
              <a:cxn ang="0">
                <a:pos x="connsiteX1" y="connsiteY1"/>
              </a:cxn>
            </a:cxnLst>
            <a:rect l="l" t="t" r="r" b="b"/>
            <a:pathLst>
              <a:path w="708427" h="2464916">
                <a:moveTo>
                  <a:pt x="0" y="2464916"/>
                </a:moveTo>
                <a:cubicBezTo>
                  <a:pt x="1555865" y="1748106"/>
                  <a:pt x="-614721" y="1571305"/>
                  <a:pt x="708427"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176" name="任意多边形 175"/>
          <p:cNvSpPr/>
          <p:nvPr/>
        </p:nvSpPr>
        <p:spPr>
          <a:xfrm>
            <a:off x="3263536" y="1728293"/>
            <a:ext cx="844313" cy="1099285"/>
          </a:xfrm>
          <a:custGeom>
            <a:avLst/>
            <a:gdLst>
              <a:gd name="connsiteX0" fmla="*/ 0 w 1049867"/>
              <a:gd name="connsiteY0" fmla="*/ 3810000 h 3810000"/>
              <a:gd name="connsiteX1" fmla="*/ 1049867 w 1049867"/>
              <a:gd name="connsiteY1" fmla="*/ 0 h 3810000"/>
              <a:gd name="connsiteX0" fmla="*/ 0 w 1024467"/>
              <a:gd name="connsiteY0" fmla="*/ 3937000 h 3937000"/>
              <a:gd name="connsiteX1" fmla="*/ 1024467 w 1024467"/>
              <a:gd name="connsiteY1" fmla="*/ 0 h 3937000"/>
              <a:gd name="connsiteX0" fmla="*/ 117368 w 1141835"/>
              <a:gd name="connsiteY0" fmla="*/ 3937000 h 3937000"/>
              <a:gd name="connsiteX1" fmla="*/ 1141835 w 1141835"/>
              <a:gd name="connsiteY1"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269860"/>
              <a:gd name="connsiteY0" fmla="*/ 3937000 h 3937000"/>
              <a:gd name="connsiteX1" fmla="*/ 965200 w 1269860"/>
              <a:gd name="connsiteY1" fmla="*/ 1744134 h 3937000"/>
              <a:gd name="connsiteX2" fmla="*/ 1024467 w 1269860"/>
              <a:gd name="connsiteY2" fmla="*/ 0 h 3937000"/>
              <a:gd name="connsiteX0" fmla="*/ 0 w 1024467"/>
              <a:gd name="connsiteY0" fmla="*/ 3937000 h 3937000"/>
              <a:gd name="connsiteX1" fmla="*/ 965200 w 1024467"/>
              <a:gd name="connsiteY1" fmla="*/ 1744134 h 3937000"/>
              <a:gd name="connsiteX2" fmla="*/ 1024467 w 1024467"/>
              <a:gd name="connsiteY2" fmla="*/ 0 h 3937000"/>
              <a:gd name="connsiteX0" fmla="*/ 0 w 1024467"/>
              <a:gd name="connsiteY0" fmla="*/ 3937000 h 3937000"/>
              <a:gd name="connsiteX1" fmla="*/ 753533 w 1024467"/>
              <a:gd name="connsiteY1" fmla="*/ 2717801 h 3937000"/>
              <a:gd name="connsiteX2" fmla="*/ 1024467 w 1024467"/>
              <a:gd name="connsiteY2" fmla="*/ 0 h 3937000"/>
              <a:gd name="connsiteX0" fmla="*/ 157561 w 1182028"/>
              <a:gd name="connsiteY0" fmla="*/ 3937000 h 3937000"/>
              <a:gd name="connsiteX1" fmla="*/ 911094 w 1182028"/>
              <a:gd name="connsiteY1" fmla="*/ 2717801 h 3937000"/>
              <a:gd name="connsiteX2" fmla="*/ 1182028 w 1182028"/>
              <a:gd name="connsiteY2" fmla="*/ 0 h 3937000"/>
              <a:gd name="connsiteX0" fmla="*/ 170306 w 1194773"/>
              <a:gd name="connsiteY0" fmla="*/ 3937000 h 3937000"/>
              <a:gd name="connsiteX1" fmla="*/ 923839 w 1194773"/>
              <a:gd name="connsiteY1" fmla="*/ 2717801 h 3937000"/>
              <a:gd name="connsiteX2" fmla="*/ 1194773 w 1194773"/>
              <a:gd name="connsiteY2" fmla="*/ 0 h 3937000"/>
              <a:gd name="connsiteX0" fmla="*/ 163990 w 1188457"/>
              <a:gd name="connsiteY0" fmla="*/ 3937000 h 3937000"/>
              <a:gd name="connsiteX1" fmla="*/ 985256 w 1188457"/>
              <a:gd name="connsiteY1" fmla="*/ 2472268 h 3937000"/>
              <a:gd name="connsiteX2" fmla="*/ 1188457 w 1188457"/>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68682 w 1193149"/>
              <a:gd name="connsiteY0" fmla="*/ 3937000 h 3937000"/>
              <a:gd name="connsiteX1" fmla="*/ 939148 w 1193149"/>
              <a:gd name="connsiteY1" fmla="*/ 2379135 h 3937000"/>
              <a:gd name="connsiteX2" fmla="*/ 1193149 w 1193149"/>
              <a:gd name="connsiteY2" fmla="*/ 0 h 3937000"/>
              <a:gd name="connsiteX0" fmla="*/ 156026 w 1180493"/>
              <a:gd name="connsiteY0" fmla="*/ 3937000 h 3937000"/>
              <a:gd name="connsiteX1" fmla="*/ 1070426 w 1180493"/>
              <a:gd name="connsiteY1" fmla="*/ 2489201 h 3937000"/>
              <a:gd name="connsiteX2" fmla="*/ 1180493 w 1180493"/>
              <a:gd name="connsiteY2" fmla="*/ 0 h 3937000"/>
              <a:gd name="connsiteX0" fmla="*/ 163523 w 1154123"/>
              <a:gd name="connsiteY0" fmla="*/ 3810000 h 3810000"/>
              <a:gd name="connsiteX1" fmla="*/ 1077923 w 1154123"/>
              <a:gd name="connsiteY1" fmla="*/ 2362201 h 3810000"/>
              <a:gd name="connsiteX2" fmla="*/ 1154123 w 1154123"/>
              <a:gd name="connsiteY2" fmla="*/ 0 h 3810000"/>
              <a:gd name="connsiteX0" fmla="*/ 163593 w 1159273"/>
              <a:gd name="connsiteY0" fmla="*/ 3855720 h 3855720"/>
              <a:gd name="connsiteX1" fmla="*/ 1077993 w 1159273"/>
              <a:gd name="connsiteY1" fmla="*/ 2407921 h 3855720"/>
              <a:gd name="connsiteX2" fmla="*/ 1159273 w 1159273"/>
              <a:gd name="connsiteY2" fmla="*/ 0 h 3855720"/>
              <a:gd name="connsiteX0" fmla="*/ 163593 w 1165970"/>
              <a:gd name="connsiteY0" fmla="*/ 3855720 h 3855720"/>
              <a:gd name="connsiteX1" fmla="*/ 1077993 w 1165970"/>
              <a:gd name="connsiteY1" fmla="*/ 2407921 h 3855720"/>
              <a:gd name="connsiteX2" fmla="*/ 1159273 w 1165970"/>
              <a:gd name="connsiteY2" fmla="*/ 0 h 3855720"/>
              <a:gd name="connsiteX0" fmla="*/ 166352 w 1162032"/>
              <a:gd name="connsiteY0" fmla="*/ 3855720 h 3855720"/>
              <a:gd name="connsiteX1" fmla="*/ 1050272 w 1162032"/>
              <a:gd name="connsiteY1" fmla="*/ 2458721 h 3855720"/>
              <a:gd name="connsiteX2" fmla="*/ 1162032 w 1162032"/>
              <a:gd name="connsiteY2" fmla="*/ 0 h 3855720"/>
              <a:gd name="connsiteX0" fmla="*/ 168242 w 1163922"/>
              <a:gd name="connsiteY0" fmla="*/ 3855720 h 3855720"/>
              <a:gd name="connsiteX1" fmla="*/ 1031842 w 1163922"/>
              <a:gd name="connsiteY1" fmla="*/ 2448561 h 3855720"/>
              <a:gd name="connsiteX2" fmla="*/ 1163922 w 1163922"/>
              <a:gd name="connsiteY2" fmla="*/ 0 h 3855720"/>
              <a:gd name="connsiteX0" fmla="*/ 161821 w 1157501"/>
              <a:gd name="connsiteY0" fmla="*/ 3855720 h 3855720"/>
              <a:gd name="connsiteX1" fmla="*/ 1025421 w 1157501"/>
              <a:gd name="connsiteY1" fmla="*/ 2448561 h 3855720"/>
              <a:gd name="connsiteX2" fmla="*/ 1157501 w 1157501"/>
              <a:gd name="connsiteY2" fmla="*/ 0 h 3855720"/>
              <a:gd name="connsiteX0" fmla="*/ 156660 w 1152340"/>
              <a:gd name="connsiteY0" fmla="*/ 3855720 h 3855720"/>
              <a:gd name="connsiteX1" fmla="*/ 1081220 w 1152340"/>
              <a:gd name="connsiteY1" fmla="*/ 2453641 h 3855720"/>
              <a:gd name="connsiteX2" fmla="*/ 1152340 w 1152340"/>
              <a:gd name="connsiteY2" fmla="*/ 0 h 3855720"/>
              <a:gd name="connsiteX0" fmla="*/ 154738 w 1150418"/>
              <a:gd name="connsiteY0" fmla="*/ 3855720 h 3855720"/>
              <a:gd name="connsiteX1" fmla="*/ 1079298 w 1150418"/>
              <a:gd name="connsiteY1" fmla="*/ 2453641 h 3855720"/>
              <a:gd name="connsiteX2" fmla="*/ 1150418 w 1150418"/>
              <a:gd name="connsiteY2" fmla="*/ 0 h 3855720"/>
              <a:gd name="connsiteX0" fmla="*/ 151160 w 1147097"/>
              <a:gd name="connsiteY0" fmla="*/ 3855720 h 3855720"/>
              <a:gd name="connsiteX1" fmla="*/ 1121440 w 1147097"/>
              <a:gd name="connsiteY1" fmla="*/ 2428241 h 3855720"/>
              <a:gd name="connsiteX2" fmla="*/ 1146840 w 1147097"/>
              <a:gd name="connsiteY2" fmla="*/ 0 h 3855720"/>
              <a:gd name="connsiteX0" fmla="*/ 149718 w 1145398"/>
              <a:gd name="connsiteY0" fmla="*/ 3855720 h 3855720"/>
              <a:gd name="connsiteX1" fmla="*/ 1119998 w 1145398"/>
              <a:gd name="connsiteY1" fmla="*/ 2428241 h 3855720"/>
              <a:gd name="connsiteX2" fmla="*/ 1145398 w 1145398"/>
              <a:gd name="connsiteY2" fmla="*/ 0 h 3855720"/>
              <a:gd name="connsiteX0" fmla="*/ 149718 w 1152345"/>
              <a:gd name="connsiteY0" fmla="*/ 3855720 h 3855720"/>
              <a:gd name="connsiteX1" fmla="*/ 1119998 w 1152345"/>
              <a:gd name="connsiteY1" fmla="*/ 2428241 h 3855720"/>
              <a:gd name="connsiteX2" fmla="*/ 1145398 w 1152345"/>
              <a:gd name="connsiteY2" fmla="*/ 0 h 3855720"/>
              <a:gd name="connsiteX0" fmla="*/ 149718 w 1172319"/>
              <a:gd name="connsiteY0" fmla="*/ 3855720 h 3855720"/>
              <a:gd name="connsiteX1" fmla="*/ 1119998 w 1172319"/>
              <a:gd name="connsiteY1" fmla="*/ 2428241 h 3855720"/>
              <a:gd name="connsiteX2" fmla="*/ 1145398 w 1172319"/>
              <a:gd name="connsiteY2" fmla="*/ 0 h 3855720"/>
              <a:gd name="connsiteX0" fmla="*/ 149718 w 1156697"/>
              <a:gd name="connsiteY0" fmla="*/ 3855720 h 3855720"/>
              <a:gd name="connsiteX1" fmla="*/ 1119998 w 1156697"/>
              <a:gd name="connsiteY1" fmla="*/ 2428241 h 3855720"/>
              <a:gd name="connsiteX2" fmla="*/ 1145398 w 1156697"/>
              <a:gd name="connsiteY2" fmla="*/ 0 h 3855720"/>
              <a:gd name="connsiteX0" fmla="*/ 148301 w 1150763"/>
              <a:gd name="connsiteY0" fmla="*/ 3855720 h 3855720"/>
              <a:gd name="connsiteX1" fmla="*/ 1118581 w 1150763"/>
              <a:gd name="connsiteY1" fmla="*/ 2428241 h 3855720"/>
              <a:gd name="connsiteX2" fmla="*/ 1143981 w 1150763"/>
              <a:gd name="connsiteY2" fmla="*/ 0 h 3855720"/>
              <a:gd name="connsiteX0" fmla="*/ 146565 w 1146322"/>
              <a:gd name="connsiteY0" fmla="*/ 3855720 h 3855720"/>
              <a:gd name="connsiteX1" fmla="*/ 1116845 w 1146322"/>
              <a:gd name="connsiteY1" fmla="*/ 2428241 h 3855720"/>
              <a:gd name="connsiteX2" fmla="*/ 1142245 w 1146322"/>
              <a:gd name="connsiteY2" fmla="*/ 0 h 3855720"/>
              <a:gd name="connsiteX0" fmla="*/ 158367 w 1202774"/>
              <a:gd name="connsiteY0" fmla="*/ 3855720 h 3855720"/>
              <a:gd name="connsiteX1" fmla="*/ 1128647 w 1202774"/>
              <a:gd name="connsiteY1" fmla="*/ 2428241 h 3855720"/>
              <a:gd name="connsiteX2" fmla="*/ 1123567 w 1202774"/>
              <a:gd name="connsiteY2" fmla="*/ 0 h 3855720"/>
              <a:gd name="connsiteX0" fmla="*/ 147602 w 1127100"/>
              <a:gd name="connsiteY0" fmla="*/ 3855720 h 3855720"/>
              <a:gd name="connsiteX1" fmla="*/ 1117882 w 1127100"/>
              <a:gd name="connsiteY1" fmla="*/ 2428241 h 3855720"/>
              <a:gd name="connsiteX2" fmla="*/ 1112802 w 1127100"/>
              <a:gd name="connsiteY2" fmla="*/ 0 h 3855720"/>
              <a:gd name="connsiteX0" fmla="*/ 148300 w 1132075"/>
              <a:gd name="connsiteY0" fmla="*/ 3855720 h 3855720"/>
              <a:gd name="connsiteX1" fmla="*/ 1118580 w 1132075"/>
              <a:gd name="connsiteY1" fmla="*/ 2428241 h 3855720"/>
              <a:gd name="connsiteX2" fmla="*/ 1113500 w 1132075"/>
              <a:gd name="connsiteY2" fmla="*/ 0 h 3855720"/>
              <a:gd name="connsiteX0" fmla="*/ 124092 w 1107867"/>
              <a:gd name="connsiteY0" fmla="*/ 3855720 h 3855720"/>
              <a:gd name="connsiteX1" fmla="*/ 1094372 w 1107867"/>
              <a:gd name="connsiteY1" fmla="*/ 2428241 h 3855720"/>
              <a:gd name="connsiteX2" fmla="*/ 1089292 w 1107867"/>
              <a:gd name="connsiteY2" fmla="*/ 0 h 3855720"/>
              <a:gd name="connsiteX0" fmla="*/ 115681 w 1099456"/>
              <a:gd name="connsiteY0" fmla="*/ 3855720 h 3855720"/>
              <a:gd name="connsiteX1" fmla="*/ 1085961 w 1099456"/>
              <a:gd name="connsiteY1" fmla="*/ 2428241 h 3855720"/>
              <a:gd name="connsiteX2" fmla="*/ 1080881 w 1099456"/>
              <a:gd name="connsiteY2" fmla="*/ 0 h 3855720"/>
              <a:gd name="connsiteX0" fmla="*/ 0 w 983775"/>
              <a:gd name="connsiteY0" fmla="*/ 3855720 h 3855720"/>
              <a:gd name="connsiteX1" fmla="*/ 970280 w 983775"/>
              <a:gd name="connsiteY1" fmla="*/ 2428241 h 3855720"/>
              <a:gd name="connsiteX2" fmla="*/ 965200 w 983775"/>
              <a:gd name="connsiteY2" fmla="*/ 0 h 3855720"/>
              <a:gd name="connsiteX0" fmla="*/ 0 w 966097"/>
              <a:gd name="connsiteY0" fmla="*/ 3914987 h 3914987"/>
              <a:gd name="connsiteX1" fmla="*/ 952602 w 966097"/>
              <a:gd name="connsiteY1" fmla="*/ 2428241 h 3914987"/>
              <a:gd name="connsiteX2" fmla="*/ 947522 w 966097"/>
              <a:gd name="connsiteY2" fmla="*/ 0 h 3914987"/>
              <a:gd name="connsiteX0" fmla="*/ 185214 w 1132937"/>
              <a:gd name="connsiteY0" fmla="*/ 3914987 h 3914987"/>
              <a:gd name="connsiteX1" fmla="*/ 562 w 1132937"/>
              <a:gd name="connsiteY1" fmla="*/ 2072641 h 3914987"/>
              <a:gd name="connsiteX2" fmla="*/ 1132736 w 1132937"/>
              <a:gd name="connsiteY2" fmla="*/ 0 h 3914987"/>
              <a:gd name="connsiteX0" fmla="*/ 184946 w 1132669"/>
              <a:gd name="connsiteY0" fmla="*/ 3914987 h 3914987"/>
              <a:gd name="connsiteX1" fmla="*/ 294 w 1132669"/>
              <a:gd name="connsiteY1" fmla="*/ 2072641 h 3914987"/>
              <a:gd name="connsiteX2" fmla="*/ 1132468 w 1132669"/>
              <a:gd name="connsiteY2" fmla="*/ 0 h 3914987"/>
              <a:gd name="connsiteX0" fmla="*/ 184946 w 677382"/>
              <a:gd name="connsiteY0" fmla="*/ 4033520 h 4033520"/>
              <a:gd name="connsiteX1" fmla="*/ 294 w 677382"/>
              <a:gd name="connsiteY1" fmla="*/ 2191174 h 4033520"/>
              <a:gd name="connsiteX2" fmla="*/ 195559 w 677382"/>
              <a:gd name="connsiteY2" fmla="*/ 0 h 4033520"/>
              <a:gd name="connsiteX0" fmla="*/ 37666 w 564074"/>
              <a:gd name="connsiteY0" fmla="*/ 4033520 h 4033520"/>
              <a:gd name="connsiteX1" fmla="*/ 327 w 564074"/>
              <a:gd name="connsiteY1" fmla="*/ 2225041 h 4033520"/>
              <a:gd name="connsiteX2" fmla="*/ 48279 w 564074"/>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2320 w 537579"/>
              <a:gd name="connsiteY0" fmla="*/ 4033520 h 4033520"/>
              <a:gd name="connsiteX1" fmla="*/ 336 w 537579"/>
              <a:gd name="connsiteY1" fmla="*/ 2250441 h 4033520"/>
              <a:gd name="connsiteX2" fmla="*/ 12933 w 537579"/>
              <a:gd name="connsiteY2" fmla="*/ 0 h 4033520"/>
              <a:gd name="connsiteX0" fmla="*/ 1985 w 542435"/>
              <a:gd name="connsiteY0" fmla="*/ 4033520 h 4033520"/>
              <a:gd name="connsiteX1" fmla="*/ 1 w 542435"/>
              <a:gd name="connsiteY1" fmla="*/ 2250441 h 4033520"/>
              <a:gd name="connsiteX2" fmla="*/ 12598 w 542435"/>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006 w 541151"/>
              <a:gd name="connsiteY0" fmla="*/ 4033520 h 4033520"/>
              <a:gd name="connsiteX1" fmla="*/ 22 w 541151"/>
              <a:gd name="connsiteY1" fmla="*/ 2250441 h 4033520"/>
              <a:gd name="connsiteX2" fmla="*/ 12619 w 541151"/>
              <a:gd name="connsiteY2" fmla="*/ 0 h 4033520"/>
              <a:gd name="connsiteX0" fmla="*/ 2561 w 536179"/>
              <a:gd name="connsiteY0" fmla="*/ 2301240 h 2301240"/>
              <a:gd name="connsiteX1" fmla="*/ 577 w 536179"/>
              <a:gd name="connsiteY1" fmla="*/ 518161 h 2301240"/>
              <a:gd name="connsiteX2" fmla="*/ 189949 w 536179"/>
              <a:gd name="connsiteY2" fmla="*/ 0 h 2301240"/>
              <a:gd name="connsiteX0" fmla="*/ 2561 w 536179"/>
              <a:gd name="connsiteY0" fmla="*/ 1783079 h 1783079"/>
              <a:gd name="connsiteX1" fmla="*/ 577 w 536179"/>
              <a:gd name="connsiteY1" fmla="*/ 0 h 1783079"/>
              <a:gd name="connsiteX0" fmla="*/ 0 w 767397"/>
              <a:gd name="connsiteY0" fmla="*/ 2550159 h 2550159"/>
              <a:gd name="connsiteX1" fmla="*/ 645013 w 767397"/>
              <a:gd name="connsiteY1" fmla="*/ 0 h 2550159"/>
              <a:gd name="connsiteX0" fmla="*/ 0 w 645013"/>
              <a:gd name="connsiteY0" fmla="*/ 2550159 h 2550159"/>
              <a:gd name="connsiteX1" fmla="*/ 645013 w 645013"/>
              <a:gd name="connsiteY1" fmla="*/ 0 h 2550159"/>
              <a:gd name="connsiteX0" fmla="*/ 0 w 654220"/>
              <a:gd name="connsiteY0" fmla="*/ 2550159 h 2550159"/>
              <a:gd name="connsiteX1" fmla="*/ 645013 w 654220"/>
              <a:gd name="connsiteY1" fmla="*/ 0 h 2550159"/>
              <a:gd name="connsiteX0" fmla="*/ 0 w 662691"/>
              <a:gd name="connsiteY0" fmla="*/ 2539999 h 2539999"/>
              <a:gd name="connsiteX1" fmla="*/ 662691 w 662691"/>
              <a:gd name="connsiteY1" fmla="*/ 0 h 2539999"/>
              <a:gd name="connsiteX0" fmla="*/ 0 w 662691"/>
              <a:gd name="connsiteY0" fmla="*/ 2539999 h 2539999"/>
              <a:gd name="connsiteX1" fmla="*/ 662691 w 662691"/>
              <a:gd name="connsiteY1" fmla="*/ 0 h 2539999"/>
              <a:gd name="connsiteX0" fmla="*/ 422840 w 938428"/>
              <a:gd name="connsiteY0" fmla="*/ 2698495 h 2698495"/>
              <a:gd name="connsiteX1" fmla="*/ 343075 w 938428"/>
              <a:gd name="connsiteY1" fmla="*/ 0 h 2698495"/>
              <a:gd name="connsiteX0" fmla="*/ 92540 w 782823"/>
              <a:gd name="connsiteY0" fmla="*/ 2698495 h 2698495"/>
              <a:gd name="connsiteX1" fmla="*/ 12775 w 782823"/>
              <a:gd name="connsiteY1" fmla="*/ 0 h 2698495"/>
              <a:gd name="connsiteX0" fmla="*/ 852714 w 1406067"/>
              <a:gd name="connsiteY0" fmla="*/ 2040127 h 2040127"/>
              <a:gd name="connsiteX1" fmla="*/ 9281 w 1406067"/>
              <a:gd name="connsiteY1" fmla="*/ 0 h 2040127"/>
              <a:gd name="connsiteX0" fmla="*/ 887724 w 887724"/>
              <a:gd name="connsiteY0" fmla="*/ 2040127 h 2040127"/>
              <a:gd name="connsiteX1" fmla="*/ 44291 w 887724"/>
              <a:gd name="connsiteY1" fmla="*/ 0 h 2040127"/>
              <a:gd name="connsiteX0" fmla="*/ 711271 w 711271"/>
              <a:gd name="connsiteY0" fmla="*/ 1357375 h 1357375"/>
              <a:gd name="connsiteX1" fmla="*/ 62998 w 711271"/>
              <a:gd name="connsiteY1" fmla="*/ 0 h 1357375"/>
              <a:gd name="connsiteX0" fmla="*/ 701151 w 701151"/>
              <a:gd name="connsiteY0" fmla="*/ 1357375 h 1357375"/>
              <a:gd name="connsiteX1" fmla="*/ 52878 w 701151"/>
              <a:gd name="connsiteY1" fmla="*/ 0 h 1357375"/>
              <a:gd name="connsiteX0" fmla="*/ 694319 w 694319"/>
              <a:gd name="connsiteY0" fmla="*/ 1357375 h 1357375"/>
              <a:gd name="connsiteX1" fmla="*/ 46046 w 694319"/>
              <a:gd name="connsiteY1" fmla="*/ 0 h 1357375"/>
              <a:gd name="connsiteX0" fmla="*/ 636075 w 636075"/>
              <a:gd name="connsiteY0" fmla="*/ 1326895 h 1326895"/>
              <a:gd name="connsiteX1" fmla="*/ 51441 w 636075"/>
              <a:gd name="connsiteY1" fmla="*/ 0 h 1326895"/>
              <a:gd name="connsiteX0" fmla="*/ 596354 w 596354"/>
              <a:gd name="connsiteY0" fmla="*/ 1326895 h 1326895"/>
              <a:gd name="connsiteX1" fmla="*/ 11720 w 596354"/>
              <a:gd name="connsiteY1" fmla="*/ 0 h 1326895"/>
              <a:gd name="connsiteX0" fmla="*/ 587612 w 587612"/>
              <a:gd name="connsiteY0" fmla="*/ 1326895 h 1326895"/>
              <a:gd name="connsiteX1" fmla="*/ 2978 w 587612"/>
              <a:gd name="connsiteY1" fmla="*/ 0 h 1326895"/>
            </a:gdLst>
            <a:ahLst/>
            <a:cxnLst>
              <a:cxn ang="0">
                <a:pos x="connsiteX0" y="connsiteY0"/>
              </a:cxn>
              <a:cxn ang="0">
                <a:pos x="connsiteX1" y="connsiteY1"/>
              </a:cxn>
            </a:cxnLst>
            <a:rect l="l" t="t" r="r" b="b"/>
            <a:pathLst>
              <a:path w="587612" h="1326895">
                <a:moveTo>
                  <a:pt x="587612" y="1326895"/>
                </a:moveTo>
                <a:cubicBezTo>
                  <a:pt x="167207" y="1287045"/>
                  <a:pt x="-26838" y="1123188"/>
                  <a:pt x="2978" y="0"/>
                </a:cubicBezTo>
              </a:path>
            </a:pathLst>
          </a:cu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cxnSp>
        <p:nvCxnSpPr>
          <p:cNvPr id="102" name="直接箭头连接符 101"/>
          <p:cNvCxnSpPr/>
          <p:nvPr/>
        </p:nvCxnSpPr>
        <p:spPr>
          <a:xfrm flipV="1">
            <a:off x="717976" y="2355966"/>
            <a:ext cx="900000" cy="0"/>
          </a:xfrm>
          <a:prstGeom prst="straightConnector1">
            <a:avLst/>
          </a:pr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3" name="Text Box 9"/>
          <p:cNvSpPr txBox="1">
            <a:spLocks noChangeArrowheads="1"/>
          </p:cNvSpPr>
          <p:nvPr/>
        </p:nvSpPr>
        <p:spPr bwMode="auto">
          <a:xfrm>
            <a:off x="633404" y="2087607"/>
            <a:ext cx="1523772" cy="253916"/>
          </a:xfrm>
          <a:prstGeom prst="rect">
            <a:avLst/>
          </a:prstGeom>
          <a:noFill/>
          <a:ln w="9525">
            <a:noFill/>
            <a:miter lim="800000"/>
            <a:headEnd/>
            <a:tailEnd/>
          </a:ln>
        </p:spPr>
        <p:txBody>
          <a:bodyPr wrap="square">
            <a:spAutoFit/>
          </a:bodyPr>
          <a:lstStyle/>
          <a:p>
            <a:r>
              <a:rPr lang="en-US" sz="1050" dirty="0" smtClean="0">
                <a:solidFill>
                  <a:schemeClr val="tx1"/>
                </a:solidFill>
                <a:latin typeface="Huawei Sans" panose="020C0503030203020204" pitchFamily="34" charset="0"/>
              </a:rPr>
              <a:t>Service data traffic</a:t>
            </a:r>
            <a:endParaRPr lang="en-US" altLang="zh-CN" sz="1050" dirty="0">
              <a:solidFill>
                <a:schemeClr val="tx1"/>
              </a:solidFill>
              <a:latin typeface="Huawei Sans" panose="020C0503030203020204" pitchFamily="34" charset="0"/>
            </a:endParaRPr>
          </a:p>
        </p:txBody>
      </p:sp>
      <p:cxnSp>
        <p:nvCxnSpPr>
          <p:cNvPr id="104" name="直接箭头连接符 103"/>
          <p:cNvCxnSpPr/>
          <p:nvPr/>
        </p:nvCxnSpPr>
        <p:spPr>
          <a:xfrm flipV="1">
            <a:off x="717976" y="2621541"/>
            <a:ext cx="900000" cy="0"/>
          </a:xfrm>
          <a:prstGeom prst="straightConnector1">
            <a:avLst/>
          </a:pr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5" name="Text Box 9"/>
          <p:cNvSpPr txBox="1">
            <a:spLocks noChangeArrowheads="1"/>
          </p:cNvSpPr>
          <p:nvPr/>
        </p:nvSpPr>
        <p:spPr bwMode="auto">
          <a:xfrm>
            <a:off x="633404" y="2364606"/>
            <a:ext cx="1839464" cy="253916"/>
          </a:xfrm>
          <a:prstGeom prst="rect">
            <a:avLst/>
          </a:prstGeom>
          <a:noFill/>
          <a:ln w="9525">
            <a:noFill/>
            <a:miter lim="800000"/>
            <a:headEnd/>
            <a:tailEnd/>
          </a:ln>
        </p:spPr>
        <p:txBody>
          <a:bodyPr wrap="square">
            <a:spAutoFit/>
          </a:bodyPr>
          <a:lstStyle/>
          <a:p>
            <a:r>
              <a:rPr lang="en-US" sz="1050" dirty="0" smtClean="0">
                <a:solidFill>
                  <a:schemeClr val="tx1"/>
                </a:solidFill>
                <a:latin typeface="Huawei Sans" panose="020C0503030203020204" pitchFamily="34" charset="0"/>
              </a:rPr>
              <a:t>Management traffic</a:t>
            </a:r>
            <a:endParaRPr lang="en-US" altLang="zh-CN" sz="1050" dirty="0">
              <a:solidFill>
                <a:schemeClr val="tx1"/>
              </a:solidFill>
              <a:latin typeface="Huawei Sans" panose="020C0503030203020204" pitchFamily="34" charset="0"/>
            </a:endParaRPr>
          </a:p>
        </p:txBody>
      </p:sp>
      <p:grpSp>
        <p:nvGrpSpPr>
          <p:cNvPr id="106" name="组合 105"/>
          <p:cNvGrpSpPr/>
          <p:nvPr/>
        </p:nvGrpSpPr>
        <p:grpSpPr>
          <a:xfrm>
            <a:off x="717698" y="1820457"/>
            <a:ext cx="1160895" cy="253916"/>
            <a:chOff x="647977" y="1820457"/>
            <a:chExt cx="1055359" cy="253916"/>
          </a:xfrm>
        </p:grpSpPr>
        <p:cxnSp>
          <p:nvCxnSpPr>
            <p:cNvPr id="107" name="直接箭头连接符 106"/>
            <p:cNvCxnSpPr/>
            <p:nvPr/>
          </p:nvCxnSpPr>
          <p:spPr>
            <a:xfrm>
              <a:off x="724865" y="1945289"/>
              <a:ext cx="861719" cy="0"/>
            </a:xfrm>
            <a:prstGeom prst="straightConnector1">
              <a:avLst/>
            </a:pr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8" name="文本框 107"/>
            <p:cNvSpPr txBox="1"/>
            <p:nvPr/>
          </p:nvSpPr>
          <p:spPr>
            <a:xfrm>
              <a:off x="647977" y="1820457"/>
              <a:ext cx="1055359" cy="253916"/>
            </a:xfrm>
            <a:prstGeom prst="rect">
              <a:avLst/>
            </a:prstGeom>
            <a:noFill/>
          </p:spPr>
          <p:txBody>
            <a:bodyPr wrap="none" rtlCol="0">
              <a:spAutoFit/>
            </a:bodyPr>
            <a:lstStyle/>
            <a:p>
              <a:pPr algn="ctr"/>
              <a:r>
                <a:rPr lang="en-US" sz="1050" dirty="0" smtClean="0">
                  <a:latin typeface="Huawei Sans" panose="020C0503030203020204" pitchFamily="34" charset="0"/>
                </a:rPr>
                <a:t>CAPWAP tunnel</a:t>
              </a:r>
              <a:endParaRPr lang="en-US" altLang="zh-CN" sz="1050" dirty="0">
                <a:latin typeface="Huawei Sans" panose="020C0503030203020204" pitchFamily="34" charset="0"/>
              </a:endParaRPr>
            </a:p>
          </p:txBody>
        </p:sp>
      </p:grpSp>
      <p:cxnSp>
        <p:nvCxnSpPr>
          <p:cNvPr id="109" name="直接箭头连接符 108"/>
          <p:cNvCxnSpPr/>
          <p:nvPr/>
        </p:nvCxnSpPr>
        <p:spPr>
          <a:xfrm flipV="1">
            <a:off x="6384220" y="2355966"/>
            <a:ext cx="900000" cy="0"/>
          </a:xfrm>
          <a:prstGeom prst="straightConnector1">
            <a:avLst/>
          </a:prstGeom>
          <a:noFill/>
          <a:ln w="38100">
            <a:solidFill>
              <a:srgbClr val="EC706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10" name="Text Box 9"/>
          <p:cNvSpPr txBox="1">
            <a:spLocks noChangeArrowheads="1"/>
          </p:cNvSpPr>
          <p:nvPr/>
        </p:nvSpPr>
        <p:spPr bwMode="auto">
          <a:xfrm>
            <a:off x="6299648" y="2087607"/>
            <a:ext cx="1523772" cy="253916"/>
          </a:xfrm>
          <a:prstGeom prst="rect">
            <a:avLst/>
          </a:prstGeom>
          <a:noFill/>
          <a:ln w="9525">
            <a:noFill/>
            <a:miter lim="800000"/>
            <a:headEnd/>
            <a:tailEnd/>
          </a:ln>
        </p:spPr>
        <p:txBody>
          <a:bodyPr wrap="square">
            <a:spAutoFit/>
          </a:bodyPr>
          <a:lstStyle/>
          <a:p>
            <a:r>
              <a:rPr lang="en-US" sz="1050" dirty="0" smtClean="0">
                <a:solidFill>
                  <a:schemeClr val="tx1"/>
                </a:solidFill>
                <a:latin typeface="Huawei Sans" panose="020C0503030203020204" pitchFamily="34" charset="0"/>
              </a:rPr>
              <a:t>Service data traffic</a:t>
            </a:r>
            <a:endParaRPr lang="en-US" altLang="zh-CN" sz="1050" dirty="0">
              <a:solidFill>
                <a:schemeClr val="tx1"/>
              </a:solidFill>
              <a:latin typeface="Huawei Sans" panose="020C0503030203020204" pitchFamily="34" charset="0"/>
            </a:endParaRPr>
          </a:p>
        </p:txBody>
      </p:sp>
      <p:cxnSp>
        <p:nvCxnSpPr>
          <p:cNvPr id="111" name="直接箭头连接符 110"/>
          <p:cNvCxnSpPr/>
          <p:nvPr/>
        </p:nvCxnSpPr>
        <p:spPr>
          <a:xfrm flipV="1">
            <a:off x="6384220" y="2621541"/>
            <a:ext cx="900000" cy="0"/>
          </a:xfrm>
          <a:prstGeom prst="straightConnector1">
            <a:avLst/>
          </a:prstGeom>
          <a:noFill/>
          <a:ln w="28575">
            <a:solidFill>
              <a:srgbClr val="EC7061"/>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12" name="Text Box 9"/>
          <p:cNvSpPr txBox="1">
            <a:spLocks noChangeArrowheads="1"/>
          </p:cNvSpPr>
          <p:nvPr/>
        </p:nvSpPr>
        <p:spPr bwMode="auto">
          <a:xfrm>
            <a:off x="6299648" y="2364606"/>
            <a:ext cx="1839464" cy="253916"/>
          </a:xfrm>
          <a:prstGeom prst="rect">
            <a:avLst/>
          </a:prstGeom>
          <a:noFill/>
          <a:ln w="9525">
            <a:noFill/>
            <a:miter lim="800000"/>
            <a:headEnd/>
            <a:tailEnd/>
          </a:ln>
        </p:spPr>
        <p:txBody>
          <a:bodyPr wrap="square">
            <a:spAutoFit/>
          </a:bodyPr>
          <a:lstStyle/>
          <a:p>
            <a:r>
              <a:rPr lang="en-US" sz="1050" dirty="0" smtClean="0">
                <a:solidFill>
                  <a:schemeClr val="tx1"/>
                </a:solidFill>
                <a:latin typeface="Huawei Sans" panose="020C0503030203020204" pitchFamily="34" charset="0"/>
              </a:rPr>
              <a:t>Management traffic</a:t>
            </a:r>
            <a:endParaRPr lang="en-US" altLang="zh-CN" sz="1050" dirty="0">
              <a:solidFill>
                <a:schemeClr val="tx1"/>
              </a:solidFill>
              <a:latin typeface="Huawei Sans" panose="020C0503030203020204" pitchFamily="34" charset="0"/>
            </a:endParaRPr>
          </a:p>
        </p:txBody>
      </p:sp>
      <p:grpSp>
        <p:nvGrpSpPr>
          <p:cNvPr id="113" name="组合 112"/>
          <p:cNvGrpSpPr/>
          <p:nvPr/>
        </p:nvGrpSpPr>
        <p:grpSpPr>
          <a:xfrm>
            <a:off x="6383942" y="1820457"/>
            <a:ext cx="1160895" cy="253916"/>
            <a:chOff x="647977" y="1820457"/>
            <a:chExt cx="1055359" cy="253916"/>
          </a:xfrm>
        </p:grpSpPr>
        <p:cxnSp>
          <p:nvCxnSpPr>
            <p:cNvPr id="114" name="直接箭头连接符 113"/>
            <p:cNvCxnSpPr/>
            <p:nvPr/>
          </p:nvCxnSpPr>
          <p:spPr>
            <a:xfrm>
              <a:off x="724865" y="1945289"/>
              <a:ext cx="861719" cy="0"/>
            </a:xfrm>
            <a:prstGeom prst="straightConnector1">
              <a:avLst/>
            </a:prstGeom>
            <a:noFill/>
            <a:ln w="254000" cap="rnd">
              <a:solidFill>
                <a:srgbClr val="00B0F0">
                  <a:alpha val="35000"/>
                </a:srgb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15" name="文本框 114"/>
            <p:cNvSpPr txBox="1"/>
            <p:nvPr/>
          </p:nvSpPr>
          <p:spPr>
            <a:xfrm>
              <a:off x="647977" y="1820457"/>
              <a:ext cx="1055359" cy="253916"/>
            </a:xfrm>
            <a:prstGeom prst="rect">
              <a:avLst/>
            </a:prstGeom>
            <a:noFill/>
          </p:spPr>
          <p:txBody>
            <a:bodyPr wrap="none" rtlCol="0">
              <a:spAutoFit/>
            </a:bodyPr>
            <a:lstStyle/>
            <a:p>
              <a:pPr algn="ctr"/>
              <a:r>
                <a:rPr lang="en-US" sz="1050" dirty="0" smtClean="0">
                  <a:latin typeface="Huawei Sans" panose="020C0503030203020204" pitchFamily="34" charset="0"/>
                </a:rPr>
                <a:t>CAPWAP tunnel</a:t>
              </a:r>
              <a:endParaRPr lang="en-US" altLang="zh-CN" sz="1050" dirty="0">
                <a:latin typeface="Huawei Sans" panose="020C0503030203020204" pitchFamily="34" charset="0"/>
              </a:endParaRPr>
            </a:p>
          </p:txBody>
        </p:sp>
      </p:grpSp>
    </p:spTree>
    <p:extLst>
      <p:ext uri="{BB962C8B-B14F-4D97-AF65-F5344CB8AC3E}">
        <p14:creationId xmlns:p14="http://schemas.microsoft.com/office/powerpoint/2010/main" val="29447789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solidFill>
                  <a:schemeClr val="bg1">
                    <a:lumMod val="50000"/>
                  </a:schemeClr>
                </a:solidFill>
                <a:latin typeface="Huawei Sans" panose="020C0503030203020204" pitchFamily="34" charset="0"/>
              </a:rPr>
              <a:t>WLAN Overview</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Basic Concepts of WLAN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Fundamentals</a:t>
            </a:r>
            <a:endParaRPr lang="en-US" altLang="zh-CN" dirty="0" smtClean="0">
              <a:solidFill>
                <a:schemeClr val="bg1">
                  <a:lumMod val="50000"/>
                </a:schemeClr>
              </a:solidFill>
              <a:latin typeface="Huawei Sans" panose="020C0503030203020204" pitchFamily="34" charset="0"/>
            </a:endParaRPr>
          </a:p>
          <a:p>
            <a:r>
              <a:rPr lang="en-US" b="1" dirty="0" smtClean="0">
                <a:latin typeface="Huawei Sans" panose="020C0503030203020204" pitchFamily="34" charset="0"/>
              </a:rPr>
              <a:t>WLAN Configuration Implementation</a:t>
            </a:r>
            <a:endParaRPr lang="en-US" altLang="zh-CN" b="1" dirty="0" smtClean="0">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Next-Generation WLAN Solutions</a:t>
            </a:r>
          </a:p>
          <a:p>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93433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an AP to Go Online (1)</a:t>
            </a:r>
            <a:endParaRPr lang="en-US" altLang="zh-CN"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[AC-ip-pool-pool1] </a:t>
            </a:r>
            <a:r>
              <a:rPr lang="en-US" sz="1600" b="1" dirty="0" smtClean="0">
                <a:latin typeface="Huawei Sans" panose="020C0503030203020204" pitchFamily="34" charset="0"/>
              </a:rPr>
              <a:t>option</a:t>
            </a:r>
            <a:r>
              <a:rPr lang="en-US" sz="1600" dirty="0" smtClean="0">
                <a:latin typeface="Huawei Sans" panose="020C0503030203020204" pitchFamily="34" charset="0"/>
              </a:rPr>
              <a:t> </a:t>
            </a:r>
            <a:r>
              <a:rPr lang="en-US" sz="1600" i="1" dirty="0" smtClean="0">
                <a:latin typeface="Huawei Sans" panose="020C0503030203020204" pitchFamily="34" charset="0"/>
              </a:rPr>
              <a:t>code</a:t>
            </a:r>
            <a:r>
              <a:rPr lang="en-US" sz="1600" dirty="0" smtClean="0">
                <a:latin typeface="Huawei Sans" panose="020C0503030203020204" pitchFamily="34" charset="0"/>
              </a:rPr>
              <a:t> [ </a:t>
            </a:r>
            <a:r>
              <a:rPr lang="en-US" sz="1600" b="1" dirty="0" smtClean="0">
                <a:latin typeface="Huawei Sans" panose="020C0503030203020204" pitchFamily="34" charset="0"/>
              </a:rPr>
              <a:t>sub-option</a:t>
            </a:r>
            <a:r>
              <a:rPr lang="en-US" sz="1600" dirty="0" smtClean="0">
                <a:latin typeface="Huawei Sans" panose="020C0503030203020204" pitchFamily="34" charset="0"/>
              </a:rPr>
              <a:t> </a:t>
            </a:r>
            <a:r>
              <a:rPr lang="en-US" sz="1600" i="1" dirty="0" smtClean="0">
                <a:latin typeface="Huawei Sans" panose="020C0503030203020204" pitchFamily="34" charset="0"/>
              </a:rPr>
              <a:t>sub-code</a:t>
            </a:r>
            <a:r>
              <a:rPr lang="en-US" sz="1600" dirty="0" smtClean="0">
                <a:latin typeface="Huawei Sans" panose="020C0503030203020204" pitchFamily="34" charset="0"/>
              </a:rPr>
              <a:t> ] { </a:t>
            </a:r>
            <a:r>
              <a:rPr lang="en-US" sz="1600" b="1" dirty="0" err="1" smtClean="0">
                <a:latin typeface="Huawei Sans" panose="020C0503030203020204" pitchFamily="34" charset="0"/>
              </a:rPr>
              <a:t>ascii</a:t>
            </a:r>
            <a:r>
              <a:rPr lang="en-US" sz="1600" dirty="0" smtClean="0">
                <a:latin typeface="Huawei Sans" panose="020C0503030203020204" pitchFamily="34" charset="0"/>
              </a:rPr>
              <a:t> </a:t>
            </a:r>
            <a:r>
              <a:rPr lang="en-US" sz="1600" i="1" dirty="0" err="1" smtClean="0">
                <a:latin typeface="Huawei Sans" panose="020C0503030203020204" pitchFamily="34" charset="0"/>
              </a:rPr>
              <a:t>ascii</a:t>
            </a:r>
            <a:r>
              <a:rPr lang="en-US" sz="1600" i="1" dirty="0" smtClean="0">
                <a:latin typeface="Huawei Sans" panose="020C0503030203020204" pitchFamily="34" charset="0"/>
              </a:rPr>
              <a:t>-string</a:t>
            </a:r>
            <a:r>
              <a:rPr lang="en-US" sz="1600" dirty="0" smtClean="0">
                <a:latin typeface="Huawei Sans" panose="020C0503030203020204" pitchFamily="34" charset="0"/>
              </a:rPr>
              <a:t> | </a:t>
            </a:r>
            <a:r>
              <a:rPr lang="en-US" sz="1600" b="1" dirty="0" smtClean="0">
                <a:latin typeface="Huawei Sans" panose="020C0503030203020204" pitchFamily="34" charset="0"/>
              </a:rPr>
              <a:t>hex</a:t>
            </a:r>
            <a:r>
              <a:rPr lang="en-US" sz="1600" dirty="0" smtClean="0">
                <a:latin typeface="Huawei Sans" panose="020C0503030203020204" pitchFamily="34" charset="0"/>
              </a:rPr>
              <a:t> </a:t>
            </a:r>
            <a:r>
              <a:rPr lang="en-US" sz="1600" i="1" dirty="0" smtClean="0">
                <a:latin typeface="Huawei Sans" panose="020C0503030203020204" pitchFamily="34" charset="0"/>
              </a:rPr>
              <a:t>hex-string</a:t>
            </a:r>
            <a:r>
              <a:rPr lang="en-US" sz="1600" dirty="0" smtClean="0">
                <a:latin typeface="Huawei Sans" panose="020C0503030203020204" pitchFamily="34" charset="0"/>
              </a:rPr>
              <a:t> | </a:t>
            </a:r>
            <a:r>
              <a:rPr lang="en-US" sz="1600" b="1" dirty="0" smtClean="0">
                <a:latin typeface="Huawei Sans" panose="020C0503030203020204" pitchFamily="34" charset="0"/>
              </a:rPr>
              <a:t>cipher</a:t>
            </a:r>
            <a:r>
              <a:rPr lang="en-US" sz="1600" dirty="0" smtClean="0">
                <a:latin typeface="Huawei Sans" panose="020C0503030203020204" pitchFamily="34" charset="0"/>
              </a:rPr>
              <a:t> </a:t>
            </a:r>
            <a:r>
              <a:rPr lang="en-US" sz="1600" i="1" dirty="0" smtClean="0">
                <a:latin typeface="Huawei Sans" panose="020C0503030203020204" pitchFamily="34" charset="0"/>
              </a:rPr>
              <a:t>cipher-string</a:t>
            </a:r>
            <a:r>
              <a:rPr lang="en-US" sz="1600" dirty="0" smtClean="0">
                <a:latin typeface="Huawei Sans" panose="020C0503030203020204" pitchFamily="34" charset="0"/>
              </a:rPr>
              <a:t> | </a:t>
            </a:r>
            <a:r>
              <a:rPr lang="en-US" sz="1600" b="1" dirty="0" err="1" smtClean="0">
                <a:latin typeface="Huawei Sans" panose="020C0503030203020204" pitchFamily="34" charset="0"/>
              </a:rPr>
              <a:t>ip</a:t>
            </a:r>
            <a:r>
              <a:rPr lang="en-US" sz="1600" b="1" dirty="0" smtClean="0">
                <a:latin typeface="Huawei Sans" panose="020C0503030203020204" pitchFamily="34" charset="0"/>
              </a:rPr>
              <a:t>-address</a:t>
            </a:r>
            <a:r>
              <a:rPr lang="en-US" sz="1600" dirty="0" smtClean="0">
                <a:latin typeface="Huawei Sans" panose="020C0503030203020204" pitchFamily="34" charset="0"/>
              </a:rPr>
              <a:t> </a:t>
            </a:r>
            <a:r>
              <a:rPr lang="en-US" sz="1600" i="1" dirty="0" err="1" smtClean="0">
                <a:latin typeface="Huawei Sans" panose="020C0503030203020204" pitchFamily="34" charset="0"/>
              </a:rPr>
              <a:t>ip</a:t>
            </a:r>
            <a:r>
              <a:rPr lang="en-US" sz="1600" i="1" dirty="0" smtClean="0">
                <a:latin typeface="Huawei Sans" panose="020C0503030203020204" pitchFamily="34" charset="0"/>
              </a:rPr>
              <a:t>-address</a:t>
            </a:r>
            <a:r>
              <a:rPr lang="en-US" sz="1600" dirty="0" smtClean="0">
                <a:latin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en-US" sz="1600" dirty="0" smtClean="0">
                <a:latin typeface="Huawei Sans" panose="020C0503030203020204" pitchFamily="34" charset="0"/>
              </a:rPr>
              <a:t>Configure the AC as a DHCP server and configure the Option 43 field.</a:t>
            </a:r>
            <a:endParaRPr lang="en-US" sz="1600" dirty="0">
              <a:latin typeface="Huawei Sans" panose="020C0503030203020204" pitchFamily="34" charset="0"/>
            </a:endParaRPr>
          </a:p>
        </p:txBody>
      </p:sp>
      <p:sp>
        <p:nvSpPr>
          <p:cNvPr id="6" name="矩形 5"/>
          <p:cNvSpPr/>
          <p:nvPr/>
        </p:nvSpPr>
        <p:spPr>
          <a:xfrm>
            <a:off x="1031917" y="2394348"/>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user-defined option that a DHCP server assigns to a DHCP client.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3346958"/>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 </a:t>
            </a:r>
            <a:r>
              <a:rPr lang="en-US" sz="1600" b="1" dirty="0" err="1" smtClean="0">
                <a:latin typeface="Huawei Sans" panose="020C0503030203020204" pitchFamily="34" charset="0"/>
              </a:rPr>
              <a:t>wlan</a:t>
            </a:r>
            <a:endPar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51384" y="2914811"/>
            <a:ext cx="11089232" cy="338554"/>
          </a:xfrm>
          <a:prstGeom prst="rect">
            <a:avLst/>
          </a:prstGeom>
        </p:spPr>
        <p:txBody>
          <a:bodyPr wrap="square">
            <a:spAutoFit/>
          </a:bodyPr>
          <a:lstStyle/>
          <a:p>
            <a:pPr marL="342900" indent="-342900" fontAlgn="auto">
              <a:buFont typeface="+mj-lt"/>
              <a:buAutoNum type="arabicPeriod" startAt="2"/>
            </a:pPr>
            <a:r>
              <a:rPr lang="en-US" sz="1600" dirty="0" smtClean="0">
                <a:latin typeface="Huawei Sans" panose="020C0503030203020204" pitchFamily="34" charset="0"/>
              </a:rPr>
              <a:t>Create a regulatory domain profile and configure the country code.</a:t>
            </a:r>
            <a:endParaRPr lang="en-US" sz="1600" dirty="0">
              <a:latin typeface="Huawei Sans" panose="020C0503030203020204" pitchFamily="34" charset="0"/>
            </a:endParaRPr>
          </a:p>
        </p:txBody>
      </p:sp>
      <p:sp>
        <p:nvSpPr>
          <p:cNvPr id="11" name="矩形 10"/>
          <p:cNvSpPr/>
          <p:nvPr/>
        </p:nvSpPr>
        <p:spPr>
          <a:xfrm>
            <a:off x="1031917" y="3943668"/>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Enter the WLAN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08063" y="4363746"/>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smtClean="0">
                <a:latin typeface="Huawei Sans" panose="020C0503030203020204" pitchFamily="34" charset="0"/>
              </a:rPr>
              <a:t>regulatory-domain-profile name </a:t>
            </a:r>
            <a:r>
              <a:rPr lang="en-US" sz="1600" i="1" dirty="0" smtClean="0">
                <a:latin typeface="Huawei Sans" panose="020C0503030203020204" pitchFamily="34" charset="0"/>
              </a:rPr>
              <a:t>profile-name</a:t>
            </a:r>
            <a:r>
              <a:rPr lang="en-US" sz="1600" dirty="0" smtClean="0">
                <a:latin typeface="Huawei Sans" panose="020C0503030203020204" pitchFamily="34" charset="0"/>
              </a:rPr>
              <a:t> </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-regulate-domain-profile-name]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1031917" y="4960456"/>
            <a:ext cx="10608699" cy="707886"/>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 regulatory domain profile and enter the regulatory domain profile view, or enter the view of an existing regulatory domain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5705706"/>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-regulate-domain-profile-name] </a:t>
            </a:r>
            <a:r>
              <a:rPr lang="en-US" sz="1600" b="1" dirty="0" smtClean="0">
                <a:latin typeface="Huawei Sans" panose="020C0503030203020204" pitchFamily="34" charset="0"/>
              </a:rPr>
              <a:t>country-code</a:t>
            </a:r>
            <a:r>
              <a:rPr lang="en-US" sz="1600" dirty="0" smtClean="0">
                <a:latin typeface="Huawei Sans" panose="020C0503030203020204" pitchFamily="34" charset="0"/>
              </a:rPr>
              <a:t> </a:t>
            </a:r>
            <a:r>
              <a:rPr lang="en-US" sz="1600" i="1" dirty="0" err="1" smtClean="0">
                <a:latin typeface="Huawei Sans" panose="020C0503030203020204" pitchFamily="34" charset="0"/>
              </a:rPr>
              <a:t>country-code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6061116"/>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country code.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五边形 19"/>
          <p:cNvSpPr/>
          <p:nvPr/>
        </p:nvSpPr>
        <p:spPr bwMode="auto">
          <a:xfrm>
            <a:off x="10145727"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21" name="燕尾形 20"/>
          <p:cNvSpPr/>
          <p:nvPr/>
        </p:nvSpPr>
        <p:spPr bwMode="auto">
          <a:xfrm>
            <a:off x="10961897"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spTree>
    <p:extLst>
      <p:ext uri="{BB962C8B-B14F-4D97-AF65-F5344CB8AC3E}">
        <p14:creationId xmlns:p14="http://schemas.microsoft.com/office/powerpoint/2010/main" val="2210393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04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an AP to Go Online (2)</a:t>
            </a:r>
            <a:endParaRPr lang="en-US" altLang="zh-CN" dirty="0"/>
          </a:p>
        </p:txBody>
      </p:sp>
      <p:sp>
        <p:nvSpPr>
          <p:cNvPr id="4" name="矩形 3"/>
          <p:cNvSpPr/>
          <p:nvPr/>
        </p:nvSpPr>
        <p:spPr>
          <a:xfrm>
            <a:off x="1008063" y="1444007"/>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 name </a:t>
            </a:r>
            <a:r>
              <a:rPr lang="en-US" sz="1600" i="1" dirty="0" smtClean="0">
                <a:latin typeface="Huawei Sans" panose="020C0503030203020204" pitchFamily="34" charset="0"/>
              </a:rPr>
              <a:t>group-name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-group-group-name] </a:t>
            </a:r>
            <a:endParaRPr lang="en-US" sz="1600" dirty="0">
              <a:latin typeface="Huawei Sans" panose="020C0503030203020204" pitchFamily="34" charset="0"/>
            </a:endParaRPr>
          </a:p>
        </p:txBody>
      </p:sp>
      <p:sp>
        <p:nvSpPr>
          <p:cNvPr id="5" name="矩形 4"/>
          <p:cNvSpPr/>
          <p:nvPr/>
        </p:nvSpPr>
        <p:spPr>
          <a:xfrm>
            <a:off x="551384" y="3437560"/>
            <a:ext cx="11089232" cy="338554"/>
          </a:xfrm>
          <a:prstGeom prst="rect">
            <a:avLst/>
          </a:prstGeom>
        </p:spPr>
        <p:txBody>
          <a:bodyPr wrap="square">
            <a:spAutoFit/>
          </a:bodyPr>
          <a:lstStyle/>
          <a:p>
            <a:pPr marL="342900" indent="-342900" fontAlgn="auto">
              <a:buFont typeface="+mj-lt"/>
              <a:buAutoNum type="arabicPeriod" startAt="3"/>
            </a:pPr>
            <a:r>
              <a:rPr lang="en-US" sz="1600" dirty="0" smtClean="0">
                <a:latin typeface="Huawei Sans" panose="020C0503030203020204" pitchFamily="34" charset="0"/>
              </a:rPr>
              <a:t>Configure a source interface or address.</a:t>
            </a:r>
            <a:endParaRPr lang="en-US" sz="1600" dirty="0">
              <a:latin typeface="Huawei Sans" panose="020C0503030203020204" pitchFamily="34" charset="0"/>
            </a:endParaRPr>
          </a:p>
        </p:txBody>
      </p:sp>
      <p:sp>
        <p:nvSpPr>
          <p:cNvPr id="6" name="矩形 5"/>
          <p:cNvSpPr/>
          <p:nvPr/>
        </p:nvSpPr>
        <p:spPr>
          <a:xfrm>
            <a:off x="1031917" y="2053775"/>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an AP group and enter the AP group view, or enter the view of an existing AP group.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523606"/>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-group-group-name] </a:t>
            </a:r>
            <a:r>
              <a:rPr lang="en-US" sz="1600" b="1" dirty="0" smtClean="0">
                <a:latin typeface="Huawei Sans" panose="020C0503030203020204" pitchFamily="34" charset="0"/>
              </a:rPr>
              <a:t>regulatory-domain-profile</a:t>
            </a:r>
            <a:r>
              <a:rPr lang="en-US" sz="1600" dirty="0" smtClean="0">
                <a:latin typeface="Huawei Sans" panose="020C0503030203020204" pitchFamily="34" charset="0"/>
              </a:rPr>
              <a:t> </a:t>
            </a:r>
            <a:r>
              <a:rPr lang="en-US" sz="1600" i="1" dirty="0" smtClean="0">
                <a:latin typeface="Huawei Sans" panose="020C0503030203020204" pitchFamily="34" charset="0"/>
              </a:rPr>
              <a:t>profile-name</a:t>
            </a:r>
            <a:endParaRPr lang="en-US" sz="1600" i="1" dirty="0">
              <a:latin typeface="Huawei Sans" panose="020C0503030203020204" pitchFamily="34" charset="0"/>
            </a:endParaRPr>
          </a:p>
        </p:txBody>
      </p:sp>
      <p:sp>
        <p:nvSpPr>
          <p:cNvPr id="11" name="矩形 10"/>
          <p:cNvSpPr/>
          <p:nvPr/>
        </p:nvSpPr>
        <p:spPr>
          <a:xfrm>
            <a:off x="1031917" y="2866137"/>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Bind the regulatory domain profile to an AP or AP group.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3818151"/>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 </a:t>
            </a:r>
            <a:r>
              <a:rPr lang="en-US" sz="1600" b="1" dirty="0" err="1" smtClean="0">
                <a:latin typeface="Huawei Sans" panose="020C0503030203020204" pitchFamily="34" charset="0"/>
              </a:rPr>
              <a:t>capwap</a:t>
            </a:r>
            <a:r>
              <a:rPr lang="en-US" sz="1600" b="1" dirty="0" smtClean="0">
                <a:latin typeface="Huawei Sans" panose="020C0503030203020204" pitchFamily="34" charset="0"/>
              </a:rPr>
              <a:t> source interface </a:t>
            </a:r>
            <a:r>
              <a:rPr lang="en-US" sz="1600" dirty="0" smtClean="0">
                <a:latin typeface="Huawei Sans" panose="020C0503030203020204" pitchFamily="34" charset="0"/>
              </a:rPr>
              <a:t>{</a:t>
            </a:r>
            <a:r>
              <a:rPr lang="en-US" sz="1600" b="1" dirty="0" smtClean="0">
                <a:latin typeface="Huawei Sans" panose="020C0503030203020204" pitchFamily="34" charset="0"/>
              </a:rPr>
              <a:t> loopback </a:t>
            </a:r>
            <a:r>
              <a:rPr lang="en-US" sz="1600" i="1" dirty="0" smtClean="0">
                <a:latin typeface="Huawei Sans" panose="020C0503030203020204" pitchFamily="34" charset="0"/>
              </a:rPr>
              <a:t>loopback-number</a:t>
            </a:r>
            <a:r>
              <a:rPr lang="en-US" sz="1600" dirty="0" smtClean="0">
                <a:latin typeface="Huawei Sans" panose="020C0503030203020204" pitchFamily="34" charset="0"/>
              </a:rPr>
              <a:t> |</a:t>
            </a:r>
            <a:r>
              <a:rPr lang="en-US" sz="1600" b="1" dirty="0" smtClean="0">
                <a:latin typeface="Huawei Sans" panose="020C0503030203020204" pitchFamily="34" charset="0"/>
              </a:rPr>
              <a:t> </a:t>
            </a:r>
            <a:r>
              <a:rPr lang="en-US" sz="1600" b="1" dirty="0" err="1" smtClean="0">
                <a:latin typeface="Huawei Sans" panose="020C0503030203020204" pitchFamily="34" charset="0"/>
              </a:rPr>
              <a:t>vlanif</a:t>
            </a:r>
            <a:r>
              <a:rPr lang="en-US" sz="1600" b="1" dirty="0" smtClean="0">
                <a:latin typeface="Huawei Sans" panose="020C0503030203020204" pitchFamily="34" charset="0"/>
              </a:rPr>
              <a:t> </a:t>
            </a:r>
            <a:r>
              <a:rPr lang="en-US" sz="1600" i="1" dirty="0" err="1" smtClean="0">
                <a:latin typeface="Huawei Sans" panose="020C0503030203020204" pitchFamily="34" charset="0"/>
              </a:rPr>
              <a:t>vlan</a:t>
            </a:r>
            <a:r>
              <a:rPr lang="en-US" sz="1600" i="1" dirty="0" smtClean="0">
                <a:latin typeface="Huawei Sans" panose="020C0503030203020204" pitchFamily="34" charset="0"/>
              </a:rPr>
              <a:t>-id</a:t>
            </a:r>
            <a:r>
              <a:rPr lang="en-US" sz="1600" dirty="0" smtClean="0">
                <a:latin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31917" y="4173561"/>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Specify a source interface on the AC for establishing CAPWAP tunnels with APs.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08063" y="4645423"/>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 </a:t>
            </a:r>
            <a:r>
              <a:rPr lang="en-US" sz="1600" b="1" dirty="0" err="1" smtClean="0">
                <a:latin typeface="Huawei Sans" panose="020C0503030203020204" pitchFamily="34" charset="0"/>
              </a:rPr>
              <a:t>capwap</a:t>
            </a:r>
            <a:r>
              <a:rPr lang="en-US" sz="1600" b="1" dirty="0" smtClean="0">
                <a:latin typeface="Huawei Sans" panose="020C0503030203020204" pitchFamily="34" charset="0"/>
              </a:rPr>
              <a:t> source </a:t>
            </a:r>
            <a:r>
              <a:rPr lang="en-US" sz="1600" b="1" dirty="0" err="1" smtClean="0">
                <a:latin typeface="Huawei Sans" panose="020C0503030203020204" pitchFamily="34" charset="0"/>
              </a:rPr>
              <a:t>ip</a:t>
            </a:r>
            <a:r>
              <a:rPr lang="en-US" sz="1600" b="1" dirty="0" smtClean="0">
                <a:latin typeface="Huawei Sans" panose="020C0503030203020204" pitchFamily="34" charset="0"/>
              </a:rPr>
              <a:t>-address </a:t>
            </a:r>
            <a:r>
              <a:rPr lang="en-US" sz="1600" i="1" dirty="0" err="1" smtClean="0">
                <a:latin typeface="Huawei Sans" panose="020C0503030203020204" pitchFamily="34" charset="0"/>
              </a:rPr>
              <a:t>ip</a:t>
            </a:r>
            <a:r>
              <a:rPr lang="en-US" sz="1600" i="1" dirty="0" smtClean="0">
                <a:latin typeface="Huawei Sans" panose="020C0503030203020204" pitchFamily="34" charset="0"/>
              </a:rPr>
              <a:t>-address</a:t>
            </a:r>
            <a:endParaRPr lang="en-US" sz="1600" i="1" dirty="0">
              <a:latin typeface="Huawei Sans" panose="020C0503030203020204" pitchFamily="34" charset="0"/>
            </a:endParaRPr>
          </a:p>
        </p:txBody>
      </p:sp>
      <p:sp>
        <p:nvSpPr>
          <p:cNvPr id="19" name="矩形 18"/>
          <p:cNvSpPr/>
          <p:nvPr/>
        </p:nvSpPr>
        <p:spPr>
          <a:xfrm>
            <a:off x="1031917" y="5000833"/>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source IP address on the AC.</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五边形 14"/>
          <p:cNvSpPr/>
          <p:nvPr/>
        </p:nvSpPr>
        <p:spPr bwMode="auto">
          <a:xfrm>
            <a:off x="10145727"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20" name="燕尾形 19"/>
          <p:cNvSpPr/>
          <p:nvPr/>
        </p:nvSpPr>
        <p:spPr bwMode="auto">
          <a:xfrm>
            <a:off x="10961897"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spTree>
    <p:extLst>
      <p:ext uri="{BB962C8B-B14F-4D97-AF65-F5344CB8AC3E}">
        <p14:creationId xmlns:p14="http://schemas.microsoft.com/office/powerpoint/2010/main" val="33348777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an AP to Go Online (3)</a:t>
            </a:r>
            <a:endParaRPr lang="en-US" altLang="zh-CN"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 </a:t>
            </a:r>
            <a:r>
              <a:rPr lang="en-US" sz="1600" b="1" dirty="0" err="1" smtClean="0">
                <a:latin typeface="Huawei Sans" panose="020C0503030203020204" pitchFamily="34" charset="0"/>
              </a:rPr>
              <a:t>auth</a:t>
            </a:r>
            <a:r>
              <a:rPr lang="en-US" sz="1600" b="1" dirty="0" smtClean="0">
                <a:latin typeface="Huawei Sans" panose="020C0503030203020204" pitchFamily="34" charset="0"/>
              </a:rPr>
              <a:t>-mode </a:t>
            </a:r>
            <a:r>
              <a:rPr lang="en-US" sz="1600" dirty="0" smtClean="0">
                <a:latin typeface="Huawei Sans" panose="020C0503030203020204" pitchFamily="34" charset="0"/>
              </a:rPr>
              <a:t>{ </a:t>
            </a:r>
            <a:r>
              <a:rPr lang="en-US" sz="1600" b="1" dirty="0" smtClean="0">
                <a:latin typeface="Huawei Sans" panose="020C0503030203020204" pitchFamily="34" charset="0"/>
              </a:rPr>
              <a:t>mac-</a:t>
            </a:r>
            <a:r>
              <a:rPr lang="en-US" sz="1600" b="1" dirty="0" err="1" smtClean="0">
                <a:latin typeface="Huawei Sans" panose="020C0503030203020204" pitchFamily="34" charset="0"/>
              </a:rPr>
              <a:t>auth</a:t>
            </a:r>
            <a:r>
              <a:rPr lang="en-US" sz="1600" dirty="0" smtClean="0">
                <a:latin typeface="Huawei Sans" panose="020C0503030203020204" pitchFamily="34" charset="0"/>
              </a:rPr>
              <a:t> | </a:t>
            </a:r>
            <a:r>
              <a:rPr lang="en-US" sz="1600" b="1" dirty="0" err="1" smtClean="0">
                <a:latin typeface="Huawei Sans" panose="020C0503030203020204" pitchFamily="34" charset="0"/>
              </a:rPr>
              <a:t>sn-auth</a:t>
            </a:r>
            <a:r>
              <a:rPr lang="en-US" sz="1600" dirty="0" smtClean="0">
                <a:latin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en-US" sz="1600" dirty="0" smtClean="0">
                <a:latin typeface="Huawei Sans" panose="020C0503030203020204" pitchFamily="34" charset="0"/>
              </a:rPr>
              <a:t>Add APs in offline mode.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a:xfrm>
            <a:off x="1031917" y="2149647"/>
            <a:ext cx="10608699" cy="707886"/>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Set the AP authentication mode to MAC address or SN authentication. By default, MAC address authentication is used.</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2850305"/>
            <a:ext cx="10632553" cy="830997"/>
          </a:xfrm>
          <a:prstGeom prst="rect">
            <a:avLst/>
          </a:prstGeom>
          <a:solidFill>
            <a:srgbClr val="F4FBFE"/>
          </a:solidFill>
          <a:ln>
            <a:solidFill>
              <a:srgbClr val="99DFF9"/>
            </a:solidFill>
          </a:ln>
        </p:spPr>
        <p:txBody>
          <a:bodyPr wrap="square" rIns="180000">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-id</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-id </a:t>
            </a:r>
            <a:r>
              <a:rPr lang="en-US" sz="1600" dirty="0" smtClean="0">
                <a:latin typeface="Huawei Sans" panose="020C0503030203020204" pitchFamily="34" charset="0"/>
              </a:rPr>
              <a:t>[ [ </a:t>
            </a:r>
            <a:r>
              <a:rPr lang="en-US" sz="1600" b="1" dirty="0" smtClean="0">
                <a:latin typeface="Huawei Sans" panose="020C0503030203020204" pitchFamily="34" charset="0"/>
              </a:rPr>
              <a:t>type-id</a:t>
            </a:r>
            <a:r>
              <a:rPr lang="en-US" sz="1600" dirty="0" smtClean="0">
                <a:latin typeface="Huawei Sans" panose="020C0503030203020204" pitchFamily="34" charset="0"/>
              </a:rPr>
              <a:t> </a:t>
            </a:r>
            <a:r>
              <a:rPr lang="en-US" sz="1600" i="1" dirty="0" err="1" smtClean="0">
                <a:latin typeface="Huawei Sans" panose="020C0503030203020204" pitchFamily="34" charset="0"/>
              </a:rPr>
              <a:t>type-id</a:t>
            </a:r>
            <a:r>
              <a:rPr lang="en-US" sz="1600" dirty="0" smtClean="0">
                <a:latin typeface="Huawei Sans" panose="020C0503030203020204" pitchFamily="34" charset="0"/>
              </a:rPr>
              <a:t> | </a:t>
            </a:r>
            <a:r>
              <a:rPr lang="en-US" sz="1600" b="1" dirty="0" err="1" smtClean="0">
                <a:latin typeface="Huawei Sans" panose="020C0503030203020204" pitchFamily="34" charset="0"/>
              </a:rPr>
              <a:t>ap</a:t>
            </a:r>
            <a:r>
              <a:rPr lang="en-US" sz="1600" b="1" dirty="0" smtClean="0">
                <a:latin typeface="Huawei Sans" panose="020C0503030203020204" pitchFamily="34" charset="0"/>
              </a:rPr>
              <a:t>-type</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-type</a:t>
            </a:r>
            <a:r>
              <a:rPr lang="en-US" sz="1600" dirty="0" smtClean="0">
                <a:latin typeface="Huawei Sans" panose="020C0503030203020204" pitchFamily="34" charset="0"/>
              </a:rPr>
              <a:t> ] { </a:t>
            </a:r>
            <a:r>
              <a:rPr lang="en-US" sz="1600" b="1" dirty="0" err="1" smtClean="0">
                <a:latin typeface="Huawei Sans" panose="020C0503030203020204" pitchFamily="34" charset="0"/>
              </a:rPr>
              <a:t>ap</a:t>
            </a:r>
            <a:r>
              <a:rPr lang="en-US" sz="1600" b="1" dirty="0" smtClean="0">
                <a:latin typeface="Huawei Sans" panose="020C0503030203020204" pitchFamily="34" charset="0"/>
              </a:rPr>
              <a:t>-mac</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-mac </a:t>
            </a:r>
            <a:r>
              <a:rPr lang="en-US" sz="1600" dirty="0" smtClean="0">
                <a:latin typeface="Huawei Sans" panose="020C0503030203020204" pitchFamily="34" charset="0"/>
              </a:rPr>
              <a:t>| </a:t>
            </a:r>
            <a:r>
              <a:rPr lang="en-US" sz="1600" b="1" dirty="0" err="1" smtClean="0">
                <a:latin typeface="Huawei Sans" panose="020C0503030203020204" pitchFamily="34" charset="0"/>
              </a:rPr>
              <a:t>ap-sn</a:t>
            </a:r>
            <a:r>
              <a:rPr lang="en-US" sz="1600" dirty="0" smtClean="0">
                <a:latin typeface="Huawei Sans" panose="020C0503030203020204" pitchFamily="34" charset="0"/>
              </a:rPr>
              <a:t> </a:t>
            </a:r>
            <a:r>
              <a:rPr lang="en-US" sz="1600" i="1" dirty="0" err="1" smtClean="0">
                <a:latin typeface="Huawei Sans" panose="020C0503030203020204" pitchFamily="34" charset="0"/>
              </a:rPr>
              <a:t>ap-sn</a:t>
            </a:r>
            <a:r>
              <a:rPr lang="en-US" sz="1600" dirty="0" smtClean="0">
                <a:latin typeface="Huawei Sans" panose="020C0503030203020204" pitchFamily="34" charset="0"/>
              </a:rPr>
              <a:t> | </a:t>
            </a:r>
            <a:r>
              <a:rPr lang="en-US" sz="1600" b="1" dirty="0" err="1" smtClean="0">
                <a:latin typeface="Huawei Sans" panose="020C0503030203020204" pitchFamily="34" charset="0"/>
              </a:rPr>
              <a:t>ap</a:t>
            </a:r>
            <a:r>
              <a:rPr lang="en-US" sz="1600" b="1" dirty="0" smtClean="0">
                <a:latin typeface="Huawei Sans" panose="020C0503030203020204" pitchFamily="34" charset="0"/>
              </a:rPr>
              <a:t>-mac</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-mac</a:t>
            </a:r>
            <a:r>
              <a:rPr lang="en-US" sz="1600" dirty="0" smtClean="0">
                <a:latin typeface="Huawei Sans" panose="020C0503030203020204" pitchFamily="34" charset="0"/>
              </a:rPr>
              <a:t> </a:t>
            </a:r>
            <a:r>
              <a:rPr lang="en-US" sz="1600" b="1" dirty="0" err="1" smtClean="0">
                <a:latin typeface="Huawei Sans" panose="020C0503030203020204" pitchFamily="34" charset="0"/>
              </a:rPr>
              <a:t>ap-sn</a:t>
            </a:r>
            <a:r>
              <a:rPr lang="en-US" sz="1600" dirty="0" smtClean="0">
                <a:latin typeface="Huawei Sans" panose="020C0503030203020204" pitchFamily="34" charset="0"/>
              </a:rPr>
              <a:t> </a:t>
            </a:r>
            <a:r>
              <a:rPr lang="en-US" sz="1600" i="1" dirty="0" err="1" smtClean="0">
                <a:latin typeface="Huawei Sans" panose="020C0503030203020204" pitchFamily="34" charset="0"/>
              </a:rPr>
              <a:t>ap-sn</a:t>
            </a:r>
            <a:r>
              <a:rPr lang="en-US" sz="1600" dirty="0" smtClean="0">
                <a:latin typeface="Huawei Sans" panose="020C0503030203020204" pitchFamily="34" charset="0"/>
              </a:rPr>
              <a:t> } ]</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-id] </a:t>
            </a:r>
            <a:r>
              <a:rPr lang="en-US" sz="1600" b="1" dirty="0" err="1" smtClean="0">
                <a:latin typeface="Huawei Sans" panose="020C0503030203020204" pitchFamily="34" charset="0"/>
              </a:rPr>
              <a:t>ap</a:t>
            </a:r>
            <a:r>
              <a:rPr lang="en-US" sz="1600" b="1" dirty="0" smtClean="0">
                <a:latin typeface="Huawei Sans" panose="020C0503030203020204" pitchFamily="34" charset="0"/>
              </a:rPr>
              <a:t>-name</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-name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31917" y="3691889"/>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Manually add an AP in offline mode or enter the AP view, and configure the name of a single 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08063" y="4166994"/>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-id</a:t>
            </a:r>
            <a:r>
              <a:rPr lang="en-US" sz="1600" dirty="0" smtClean="0">
                <a:latin typeface="Huawei Sans" panose="020C0503030203020204" pitchFamily="34" charset="0"/>
              </a:rPr>
              <a:t> </a:t>
            </a:r>
            <a:r>
              <a:rPr lang="en-US" sz="1600" i="1" dirty="0" smtClean="0">
                <a:latin typeface="Huawei Sans" panose="020C0503030203020204" pitchFamily="34" charset="0"/>
              </a:rPr>
              <a:t>0</a:t>
            </a:r>
          </a:p>
          <a:p>
            <a:pPr fontAlgn="base"/>
            <a:r>
              <a:rPr lang="en-US" sz="1600" dirty="0" smtClean="0">
                <a:latin typeface="Huawei Sans" panose="020C0503030203020204" pitchFamily="34" charset="0"/>
              </a:rPr>
              <a:t>[AC-wlan-ap-0]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-group</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4763883"/>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Add the AP to an AP group.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1008063" y="5619116"/>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 </a:t>
            </a:r>
            <a:r>
              <a:rPr lang="en-US" sz="1600" b="1" dirty="0" smtClean="0">
                <a:latin typeface="Huawei Sans" panose="020C0503030203020204" pitchFamily="34" charset="0"/>
              </a:rPr>
              <a:t>display </a:t>
            </a:r>
            <a:r>
              <a:rPr lang="en-US" sz="1600" b="1" dirty="0" err="1" smtClean="0">
                <a:latin typeface="Huawei Sans" panose="020C0503030203020204" pitchFamily="34" charset="0"/>
              </a:rPr>
              <a:t>ap</a:t>
            </a:r>
            <a:r>
              <a:rPr lang="en-US" sz="1600" b="1" dirty="0" smtClean="0">
                <a:latin typeface="Huawei Sans" panose="020C0503030203020204" pitchFamily="34" charset="0"/>
              </a:rPr>
              <a:t> </a:t>
            </a:r>
            <a:r>
              <a:rPr lang="en-US" sz="1600" dirty="0" smtClean="0">
                <a:latin typeface="Huawei Sans" panose="020C0503030203020204" pitchFamily="34" charset="0"/>
              </a:rPr>
              <a:t>{</a:t>
            </a:r>
            <a:r>
              <a:rPr lang="en-US" sz="1600" b="1" dirty="0" smtClean="0">
                <a:latin typeface="Huawei Sans" panose="020C0503030203020204" pitchFamily="34" charset="0"/>
              </a:rPr>
              <a:t> all </a:t>
            </a:r>
            <a:r>
              <a:rPr lang="en-US" sz="1600" dirty="0" smtClean="0">
                <a:latin typeface="Huawei Sans" panose="020C0503030203020204" pitchFamily="34" charset="0"/>
              </a:rPr>
              <a:t>|</a:t>
            </a:r>
            <a:r>
              <a:rPr lang="en-US" sz="1600" b="1" dirty="0" smtClean="0">
                <a:latin typeface="Huawei Sans" panose="020C0503030203020204" pitchFamily="34" charset="0"/>
              </a:rPr>
              <a:t>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a:t>
            </a:r>
            <a:r>
              <a:rPr lang="en-US" sz="1600" dirty="0" smtClean="0">
                <a:latin typeface="Huawei Sans" panose="020C0503030203020204" pitchFamily="34" charset="0"/>
              </a:rPr>
              <a:t> </a:t>
            </a:r>
            <a:r>
              <a:rPr lang="en-US" sz="1600" i="1" dirty="0" err="1" smtClean="0">
                <a:latin typeface="Huawei Sans" panose="020C0503030203020204" pitchFamily="34" charset="0"/>
              </a:rPr>
              <a:t>ap</a:t>
            </a:r>
            <a:r>
              <a:rPr lang="en-US" sz="1600" i="1" dirty="0" smtClean="0">
                <a:latin typeface="Huawei Sans" panose="020C0503030203020204" pitchFamily="34" charset="0"/>
              </a:rPr>
              <a:t>-group</a:t>
            </a:r>
            <a:r>
              <a:rPr lang="en-US" sz="1600" dirty="0" smtClean="0">
                <a:latin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1384" y="5186969"/>
            <a:ext cx="11089232" cy="338554"/>
          </a:xfrm>
          <a:prstGeom prst="rect">
            <a:avLst/>
          </a:prstGeom>
        </p:spPr>
        <p:txBody>
          <a:bodyPr wrap="square">
            <a:spAutoFit/>
          </a:bodyPr>
          <a:lstStyle/>
          <a:p>
            <a:pPr marL="342900" indent="-342900" fontAlgn="auto">
              <a:buFont typeface="+mj-lt"/>
              <a:buAutoNum type="arabicPeriod" startAt="5"/>
            </a:pPr>
            <a:r>
              <a:rPr lang="en-US" sz="1600" dirty="0" smtClean="0">
                <a:latin typeface="Huawei Sans" panose="020C0503030203020204" pitchFamily="34" charset="0"/>
              </a:rPr>
              <a:t>Verify the configuration.</a:t>
            </a:r>
            <a:endParaRPr lang="en-US" sz="1600" dirty="0">
              <a:latin typeface="Huawei Sans" panose="020C0503030203020204" pitchFamily="34" charset="0"/>
            </a:endParaRPr>
          </a:p>
        </p:txBody>
      </p:sp>
      <p:sp>
        <p:nvSpPr>
          <p:cNvPr id="22" name="矩形 21"/>
          <p:cNvSpPr/>
          <p:nvPr/>
        </p:nvSpPr>
        <p:spPr>
          <a:xfrm>
            <a:off x="1031917" y="5971304"/>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Check AP information.</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五边形 12"/>
          <p:cNvSpPr/>
          <p:nvPr/>
        </p:nvSpPr>
        <p:spPr bwMode="auto">
          <a:xfrm>
            <a:off x="10145727"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14" name="燕尾形 13"/>
          <p:cNvSpPr/>
          <p:nvPr/>
        </p:nvSpPr>
        <p:spPr bwMode="auto">
          <a:xfrm>
            <a:off x="10961897"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spTree>
    <p:extLst>
      <p:ext uri="{BB962C8B-B14F-4D97-AF65-F5344CB8AC3E}">
        <p14:creationId xmlns:p14="http://schemas.microsoft.com/office/powerpoint/2010/main" val="1185937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600" smtClean="0"/>
              <a:t>A wireless local area network (WLAN) is constructed using wireless technologies. It uses high-frequency (2.4 GHz or 5 GHz) signals such as radio waves, lasers, and infrared rays to replace the traditional media used for transmission on a wired LAN.</a:t>
            </a:r>
            <a:endParaRPr lang="en-US" altLang="zh-CN" sz="1600" smtClean="0"/>
          </a:p>
          <a:p>
            <a:r>
              <a:rPr lang="en-US" sz="1600" smtClean="0"/>
              <a:t>WLAN technology allows users to easily access a wireless network and move around within the coverage of the wireless network.</a:t>
            </a:r>
          </a:p>
          <a:p>
            <a:endParaRPr lang="en-US" altLang="zh-CN" sz="1400" dirty="0"/>
          </a:p>
        </p:txBody>
      </p:sp>
      <p:sp>
        <p:nvSpPr>
          <p:cNvPr id="3" name="标题 2"/>
          <p:cNvSpPr>
            <a:spLocks noGrp="1"/>
          </p:cNvSpPr>
          <p:nvPr>
            <p:ph type="title"/>
          </p:nvPr>
        </p:nvSpPr>
        <p:spPr/>
        <p:txBody>
          <a:bodyPr/>
          <a:lstStyle/>
          <a:p>
            <a:r>
              <a:rPr lang="en-US" smtClean="0"/>
              <a:t>Introduction to WLAN</a:t>
            </a:r>
            <a:endParaRPr lang="en-US" altLang="zh-CN" dirty="0"/>
          </a:p>
        </p:txBody>
      </p:sp>
      <p:grpSp>
        <p:nvGrpSpPr>
          <p:cNvPr id="76" name="组合 75"/>
          <p:cNvGrpSpPr/>
          <p:nvPr/>
        </p:nvGrpSpPr>
        <p:grpSpPr>
          <a:xfrm>
            <a:off x="1587197" y="3130334"/>
            <a:ext cx="3692875" cy="3251416"/>
            <a:chOff x="1690493" y="3005251"/>
            <a:chExt cx="3692875" cy="3251416"/>
          </a:xfrm>
        </p:grpSpPr>
        <p:sp>
          <p:nvSpPr>
            <p:cNvPr id="66" name="椭圆 65"/>
            <p:cNvSpPr/>
            <p:nvPr/>
          </p:nvSpPr>
          <p:spPr>
            <a:xfrm>
              <a:off x="1690493" y="3005251"/>
              <a:ext cx="3692875" cy="3251416"/>
            </a:xfrm>
            <a:prstGeom prst="ellipse">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182563" indent="-182563">
                <a:spcAft>
                  <a:spcPts val="600"/>
                </a:spcAft>
                <a:buFont typeface="Arial" panose="020B0604020202020204" pitchFamily="34" charset="0"/>
                <a:buChar char="•"/>
              </a:pPr>
              <a:endParaRPr lang="en-US" altLang="zh-CN" sz="1400" dirty="0">
                <a:solidFill>
                  <a:schemeClr val="tx1"/>
                </a:solidFill>
                <a:latin typeface="Huawei Sans" panose="020C0503030203020204" pitchFamily="34" charset="0"/>
              </a:endParaRPr>
            </a:p>
          </p:txBody>
        </p:sp>
        <p:sp>
          <p:nvSpPr>
            <p:cNvPr id="28" name="Text Box 9"/>
            <p:cNvSpPr txBox="1">
              <a:spLocks noChangeArrowheads="1"/>
            </p:cNvSpPr>
            <p:nvPr/>
          </p:nvSpPr>
          <p:spPr bwMode="auto">
            <a:xfrm>
              <a:off x="1850895" y="3834110"/>
              <a:ext cx="1166343"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Wired Network</a:t>
              </a:r>
              <a:endParaRPr lang="en-US" altLang="zh-CN" sz="1400" b="1" dirty="0">
                <a:solidFill>
                  <a:schemeClr val="tx1"/>
                </a:solidFill>
                <a:latin typeface="Huawei Sans" panose="020C0503030203020204" pitchFamily="34" charset="0"/>
              </a:endParaRP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63635" y="3213229"/>
              <a:ext cx="540000" cy="442800"/>
            </a:xfrm>
            <a:prstGeom prst="rect">
              <a:avLst/>
            </a:prstGeom>
          </p:spPr>
        </p:pic>
        <p:pic>
          <p:nvPicPr>
            <p:cNvPr id="43" name="图片 4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552526" y="4643509"/>
              <a:ext cx="540000" cy="442800"/>
            </a:xfrm>
            <a:prstGeom prst="rect">
              <a:avLst/>
            </a:prstGeom>
          </p:spPr>
        </p:pic>
        <p:pic>
          <p:nvPicPr>
            <p:cNvPr id="44" name="图片 43" descr="PC.png"/>
            <p:cNvPicPr>
              <a:picLocks noChangeAspect="1"/>
            </p:cNvPicPr>
            <p:nvPr/>
          </p:nvPicPr>
          <p:blipFill>
            <a:blip r:embed="rId5" cstate="print"/>
            <a:stretch>
              <a:fillRect/>
            </a:stretch>
          </p:blipFill>
          <p:spPr>
            <a:xfrm>
              <a:off x="2553463" y="5459771"/>
              <a:ext cx="539063" cy="414000"/>
            </a:xfrm>
            <a:prstGeom prst="rect">
              <a:avLst/>
            </a:prstGeom>
          </p:spPr>
        </p:pic>
        <p:pic>
          <p:nvPicPr>
            <p:cNvPr id="45" name="图片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774744" y="4643509"/>
              <a:ext cx="540000" cy="442800"/>
            </a:xfrm>
            <a:prstGeom prst="rect">
              <a:avLst/>
            </a:prstGeom>
          </p:spPr>
        </p:pic>
        <p:pic>
          <p:nvPicPr>
            <p:cNvPr id="46" name="图片 45" descr="PC.png"/>
            <p:cNvPicPr>
              <a:picLocks noChangeAspect="1"/>
            </p:cNvPicPr>
            <p:nvPr/>
          </p:nvPicPr>
          <p:blipFill>
            <a:blip r:embed="rId5" cstate="print"/>
            <a:stretch>
              <a:fillRect/>
            </a:stretch>
          </p:blipFill>
          <p:spPr>
            <a:xfrm>
              <a:off x="3775681" y="5459771"/>
              <a:ext cx="539063" cy="414000"/>
            </a:xfrm>
            <a:prstGeom prst="rect">
              <a:avLst/>
            </a:prstGeom>
          </p:spPr>
        </p:pic>
        <p:cxnSp>
          <p:nvCxnSpPr>
            <p:cNvPr id="48" name="直接连接符 47"/>
            <p:cNvCxnSpPr>
              <a:stCxn id="43" idx="2"/>
              <a:endCxn id="44" idx="0"/>
            </p:cNvCxnSpPr>
            <p:nvPr/>
          </p:nvCxnSpPr>
          <p:spPr>
            <a:xfrm>
              <a:off x="2822526" y="5086309"/>
              <a:ext cx="469" cy="37346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2"/>
              <a:endCxn id="46" idx="0"/>
            </p:cNvCxnSpPr>
            <p:nvPr/>
          </p:nvCxnSpPr>
          <p:spPr>
            <a:xfrm>
              <a:off x="4044744" y="5086309"/>
              <a:ext cx="469" cy="37346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3" idx="0"/>
            </p:cNvCxnSpPr>
            <p:nvPr/>
          </p:nvCxnSpPr>
          <p:spPr>
            <a:xfrm flipH="1">
              <a:off x="2822526" y="4209399"/>
              <a:ext cx="611109" cy="4341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5" idx="0"/>
            </p:cNvCxnSpPr>
            <p:nvPr/>
          </p:nvCxnSpPr>
          <p:spPr>
            <a:xfrm>
              <a:off x="3433635" y="4209399"/>
              <a:ext cx="611109" cy="4341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2" name="图片 4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163635" y="3987999"/>
              <a:ext cx="540000" cy="442800"/>
            </a:xfrm>
            <a:prstGeom prst="rect">
              <a:avLst/>
            </a:prstGeom>
          </p:spPr>
        </p:pic>
        <p:cxnSp>
          <p:nvCxnSpPr>
            <p:cNvPr id="63" name="直接连接符 62"/>
            <p:cNvCxnSpPr>
              <a:stCxn id="41" idx="2"/>
              <a:endCxn id="42" idx="0"/>
            </p:cNvCxnSpPr>
            <p:nvPr/>
          </p:nvCxnSpPr>
          <p:spPr>
            <a:xfrm>
              <a:off x="3433635" y="3656029"/>
              <a:ext cx="0" cy="3319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 Box 9"/>
            <p:cNvSpPr txBox="1">
              <a:spLocks noChangeArrowheads="1"/>
            </p:cNvSpPr>
            <p:nvPr/>
          </p:nvSpPr>
          <p:spPr bwMode="auto">
            <a:xfrm>
              <a:off x="4255277" y="4711020"/>
              <a:ext cx="741685"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Switch</a:t>
              </a:r>
              <a:endParaRPr lang="en-US" altLang="zh-CN" sz="1400" dirty="0">
                <a:solidFill>
                  <a:schemeClr val="tx1"/>
                </a:solidFill>
                <a:latin typeface="Huawei Sans" panose="020C0503030203020204" pitchFamily="34" charset="0"/>
              </a:endParaRPr>
            </a:p>
          </p:txBody>
        </p:sp>
        <p:sp>
          <p:nvSpPr>
            <p:cNvPr id="68" name="Text Box 9"/>
            <p:cNvSpPr txBox="1">
              <a:spLocks noChangeArrowheads="1"/>
            </p:cNvSpPr>
            <p:nvPr/>
          </p:nvSpPr>
          <p:spPr bwMode="auto">
            <a:xfrm>
              <a:off x="3674370" y="4054302"/>
              <a:ext cx="741685" cy="307777"/>
            </a:xfrm>
            <a:prstGeom prst="rect">
              <a:avLst/>
            </a:prstGeom>
            <a:noFill/>
            <a:ln w="9525">
              <a:noFill/>
              <a:miter lim="800000"/>
              <a:headEnd/>
              <a:tailEnd/>
            </a:ln>
          </p:spPr>
          <p:txBody>
            <a:bodyPr wrap="square">
              <a:spAutoFit/>
            </a:bodyPr>
            <a:lstStyle/>
            <a:p>
              <a:pPr algn="ctr"/>
              <a:r>
                <a:rPr lang="en-US" sz="1400" dirty="0" smtClean="0">
                  <a:latin typeface="Huawei Sans" panose="020C0503030203020204" pitchFamily="34" charset="0"/>
                </a:rPr>
                <a:t>Switch</a:t>
              </a:r>
              <a:endParaRPr lang="en-US" altLang="zh-CN" sz="1400" dirty="0">
                <a:solidFill>
                  <a:schemeClr val="tx1"/>
                </a:solidFill>
                <a:latin typeface="Huawei Sans" panose="020C0503030203020204" pitchFamily="34" charset="0"/>
              </a:endParaRPr>
            </a:p>
          </p:txBody>
        </p:sp>
        <p:sp>
          <p:nvSpPr>
            <p:cNvPr id="69" name="Text Box 9"/>
            <p:cNvSpPr txBox="1">
              <a:spLocks noChangeArrowheads="1"/>
            </p:cNvSpPr>
            <p:nvPr/>
          </p:nvSpPr>
          <p:spPr bwMode="auto">
            <a:xfrm>
              <a:off x="3674370" y="3280740"/>
              <a:ext cx="741685"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Router</a:t>
              </a:r>
              <a:endParaRPr lang="en-US" altLang="zh-CN" sz="1400" dirty="0">
                <a:solidFill>
                  <a:schemeClr val="tx1"/>
                </a:solidFill>
                <a:latin typeface="Huawei Sans" panose="020C0503030203020204" pitchFamily="34" charset="0"/>
              </a:endParaRPr>
            </a:p>
          </p:txBody>
        </p:sp>
        <p:sp>
          <p:nvSpPr>
            <p:cNvPr id="70" name="Text Box 9"/>
            <p:cNvSpPr txBox="1">
              <a:spLocks noChangeArrowheads="1"/>
            </p:cNvSpPr>
            <p:nvPr/>
          </p:nvSpPr>
          <p:spPr bwMode="auto">
            <a:xfrm>
              <a:off x="3674370" y="5869807"/>
              <a:ext cx="741685"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PC</a:t>
              </a:r>
              <a:endParaRPr lang="en-US" altLang="zh-CN" sz="1400" dirty="0">
                <a:solidFill>
                  <a:schemeClr val="tx1"/>
                </a:solidFill>
                <a:latin typeface="Huawei Sans" panose="020C0503030203020204" pitchFamily="34" charset="0"/>
              </a:endParaRPr>
            </a:p>
          </p:txBody>
        </p:sp>
      </p:grpSp>
      <p:grpSp>
        <p:nvGrpSpPr>
          <p:cNvPr id="77" name="组合 76"/>
          <p:cNvGrpSpPr/>
          <p:nvPr/>
        </p:nvGrpSpPr>
        <p:grpSpPr>
          <a:xfrm>
            <a:off x="6479559" y="3130334"/>
            <a:ext cx="3692875" cy="3251416"/>
            <a:chOff x="6273495" y="3005251"/>
            <a:chExt cx="3692875" cy="3251416"/>
          </a:xfrm>
        </p:grpSpPr>
        <p:sp>
          <p:nvSpPr>
            <p:cNvPr id="71" name="椭圆 70"/>
            <p:cNvSpPr/>
            <p:nvPr/>
          </p:nvSpPr>
          <p:spPr>
            <a:xfrm>
              <a:off x="6273495" y="3005251"/>
              <a:ext cx="3692875" cy="3251416"/>
            </a:xfrm>
            <a:prstGeom prst="ellipse">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182563" indent="-182563">
                <a:spcAft>
                  <a:spcPts val="600"/>
                </a:spcAft>
                <a:buFont typeface="Arial" panose="020B0604020202020204" pitchFamily="34" charset="0"/>
                <a:buChar char="•"/>
              </a:pPr>
              <a:endParaRPr lang="en-US" altLang="zh-CN" sz="1400" dirty="0">
                <a:solidFill>
                  <a:schemeClr val="tx1"/>
                </a:solidFill>
                <a:latin typeface="Huawei Sans" panose="020C0503030203020204" pitchFamily="34" charset="0"/>
              </a:endParaRPr>
            </a:p>
          </p:txBody>
        </p:sp>
        <p:pic>
          <p:nvPicPr>
            <p:cNvPr id="19" name="图片 18" descr="故障链路.png"/>
            <p:cNvPicPr>
              <a:picLocks noChangeAspect="1"/>
            </p:cNvPicPr>
            <p:nvPr/>
          </p:nvPicPr>
          <p:blipFill>
            <a:blip r:embed="rId7" cstate="print"/>
            <a:stretch>
              <a:fillRect/>
            </a:stretch>
          </p:blipFill>
          <p:spPr>
            <a:xfrm>
              <a:off x="8413829" y="5067967"/>
              <a:ext cx="540000" cy="402667"/>
            </a:xfrm>
            <a:prstGeom prst="rect">
              <a:avLst/>
            </a:prstGeom>
          </p:spPr>
        </p:pic>
        <p:pic>
          <p:nvPicPr>
            <p:cNvPr id="20" name="图片 19" descr="SAN网络-蓝.png"/>
            <p:cNvPicPr>
              <a:picLocks noChangeAspect="1"/>
            </p:cNvPicPr>
            <p:nvPr/>
          </p:nvPicPr>
          <p:blipFill>
            <a:blip r:embed="rId8" cstate="print"/>
            <a:stretch>
              <a:fillRect/>
            </a:stretch>
          </p:blipFill>
          <p:spPr>
            <a:xfrm>
              <a:off x="7673749" y="5224223"/>
              <a:ext cx="267540" cy="438311"/>
            </a:xfrm>
            <a:prstGeom prst="rect">
              <a:avLst/>
            </a:prstGeom>
          </p:spPr>
        </p:pic>
        <p:pic>
          <p:nvPicPr>
            <p:cNvPr id="33" name="图片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59522" y="3662415"/>
              <a:ext cx="526830" cy="432000"/>
            </a:xfrm>
            <a:prstGeom prst="rect">
              <a:avLst/>
            </a:prstGeom>
          </p:spPr>
        </p:pic>
        <p:pic>
          <p:nvPicPr>
            <p:cNvPr id="34" name="图片 33" descr="笔记本电脑.png"/>
            <p:cNvPicPr>
              <a:picLocks noChangeAspect="1"/>
            </p:cNvPicPr>
            <p:nvPr/>
          </p:nvPicPr>
          <p:blipFill>
            <a:blip r:embed="rId10" cstate="print"/>
            <a:stretch>
              <a:fillRect/>
            </a:stretch>
          </p:blipFill>
          <p:spPr>
            <a:xfrm>
              <a:off x="6712486" y="4885823"/>
              <a:ext cx="539779" cy="338400"/>
            </a:xfrm>
            <a:prstGeom prst="rect">
              <a:avLst/>
            </a:prstGeom>
          </p:spPr>
        </p:pic>
        <p:pic>
          <p:nvPicPr>
            <p:cNvPr id="35" name="图片 34" descr="wifi信号蓝.png"/>
            <p:cNvPicPr>
              <a:picLocks noChangeAspect="1"/>
            </p:cNvPicPr>
            <p:nvPr/>
          </p:nvPicPr>
          <p:blipFill>
            <a:blip r:embed="rId11" cstate="print"/>
            <a:stretch>
              <a:fillRect/>
            </a:stretch>
          </p:blipFill>
          <p:spPr>
            <a:xfrm rot="1744756" flipV="1">
              <a:off x="7340540" y="4319511"/>
              <a:ext cx="429928" cy="360000"/>
            </a:xfrm>
            <a:prstGeom prst="rect">
              <a:avLst/>
            </a:prstGeom>
          </p:spPr>
        </p:pic>
        <p:sp>
          <p:nvSpPr>
            <p:cNvPr id="36" name="Text Box 9"/>
            <p:cNvSpPr txBox="1">
              <a:spLocks noChangeArrowheads="1"/>
            </p:cNvSpPr>
            <p:nvPr/>
          </p:nvSpPr>
          <p:spPr bwMode="auto">
            <a:xfrm>
              <a:off x="8358677" y="3724526"/>
              <a:ext cx="1197230" cy="307777"/>
            </a:xfrm>
            <a:prstGeom prst="rect">
              <a:avLst/>
            </a:prstGeom>
            <a:noFill/>
            <a:ln w="9525">
              <a:noFill/>
              <a:miter lim="800000"/>
              <a:headEnd/>
              <a:tailEnd/>
            </a:ln>
          </p:spPr>
          <p:txBody>
            <a:bodyPr wrap="square">
              <a:spAutoFit/>
            </a:bodyPr>
            <a:lstStyle/>
            <a:p>
              <a:pPr algn="ctr"/>
              <a:r>
                <a:rPr lang="en-US" sz="1400" dirty="0" smtClean="0">
                  <a:solidFill>
                    <a:schemeClr val="tx1"/>
                  </a:solidFill>
                  <a:latin typeface="Huawei Sans" panose="020C0503030203020204" pitchFamily="34" charset="0"/>
                </a:rPr>
                <a:t>Access Point</a:t>
              </a:r>
              <a:endParaRPr lang="en-US" altLang="zh-CN" sz="1400" dirty="0">
                <a:solidFill>
                  <a:schemeClr val="tx1"/>
                </a:solidFill>
                <a:latin typeface="Huawei Sans" panose="020C0503030203020204" pitchFamily="34" charset="0"/>
              </a:endParaRPr>
            </a:p>
          </p:txBody>
        </p:sp>
        <p:pic>
          <p:nvPicPr>
            <p:cNvPr id="72" name="图片 71" descr="wifi信号蓝.png"/>
            <p:cNvPicPr>
              <a:picLocks noChangeAspect="1"/>
            </p:cNvPicPr>
            <p:nvPr/>
          </p:nvPicPr>
          <p:blipFill>
            <a:blip r:embed="rId11" cstate="print"/>
            <a:stretch>
              <a:fillRect/>
            </a:stretch>
          </p:blipFill>
          <p:spPr>
            <a:xfrm rot="19855244" flipH="1" flipV="1">
              <a:off x="8382904" y="4332968"/>
              <a:ext cx="429928" cy="360000"/>
            </a:xfrm>
            <a:prstGeom prst="rect">
              <a:avLst/>
            </a:prstGeom>
          </p:spPr>
        </p:pic>
        <p:pic>
          <p:nvPicPr>
            <p:cNvPr id="73" name="图片 72" descr="笔记本电脑.png"/>
            <p:cNvPicPr>
              <a:picLocks noChangeAspect="1"/>
            </p:cNvPicPr>
            <p:nvPr/>
          </p:nvPicPr>
          <p:blipFill>
            <a:blip r:embed="rId10" cstate="print"/>
            <a:stretch>
              <a:fillRect/>
            </a:stretch>
          </p:blipFill>
          <p:spPr>
            <a:xfrm>
              <a:off x="9179867" y="4716623"/>
              <a:ext cx="539779" cy="338400"/>
            </a:xfrm>
            <a:prstGeom prst="rect">
              <a:avLst/>
            </a:prstGeom>
          </p:spPr>
        </p:pic>
        <p:sp>
          <p:nvSpPr>
            <p:cNvPr id="74" name="Text Box 9"/>
            <p:cNvSpPr txBox="1">
              <a:spLocks noChangeArrowheads="1"/>
            </p:cNvSpPr>
            <p:nvPr/>
          </p:nvSpPr>
          <p:spPr bwMode="auto">
            <a:xfrm>
              <a:off x="8665753" y="4161499"/>
              <a:ext cx="1197230" cy="523220"/>
            </a:xfrm>
            <a:prstGeom prst="rect">
              <a:avLst/>
            </a:prstGeom>
            <a:noFill/>
            <a:ln w="9525">
              <a:noFill/>
              <a:miter lim="800000"/>
              <a:headEnd/>
              <a:tailEnd/>
            </a:ln>
          </p:spPr>
          <p:txBody>
            <a:bodyPr wrap="square">
              <a:spAutoFit/>
            </a:bodyPr>
            <a:lstStyle/>
            <a:p>
              <a:pPr algn="ctr"/>
              <a:r>
                <a:rPr lang="en-US" sz="1400" dirty="0" smtClean="0">
                  <a:solidFill>
                    <a:srgbClr val="EC7061"/>
                  </a:solidFill>
                  <a:latin typeface="Huawei Sans" panose="020C0503030203020204" pitchFamily="34" charset="0"/>
                </a:rPr>
                <a:t>Radio signals</a:t>
              </a:r>
              <a:endParaRPr lang="en-US" sz="1400" dirty="0">
                <a:solidFill>
                  <a:srgbClr val="EC7061"/>
                </a:solidFill>
                <a:latin typeface="Huawei Sans" panose="020C0503030203020204" pitchFamily="34" charset="0"/>
              </a:endParaRPr>
            </a:p>
          </p:txBody>
        </p:sp>
        <p:sp>
          <p:nvSpPr>
            <p:cNvPr id="75" name="Text Box 9"/>
            <p:cNvSpPr txBox="1">
              <a:spLocks noChangeArrowheads="1"/>
            </p:cNvSpPr>
            <p:nvPr/>
          </p:nvSpPr>
          <p:spPr bwMode="auto">
            <a:xfrm>
              <a:off x="6495517" y="3834110"/>
              <a:ext cx="1178232"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Wireless Network</a:t>
              </a:r>
              <a:endParaRPr lang="en-US" altLang="zh-CN" sz="1400" b="1" dirty="0">
                <a:solidFill>
                  <a:schemeClr val="tx1"/>
                </a:solidFill>
                <a:latin typeface="Huawei Sans" panose="020C0503030203020204" pitchFamily="34" charset="0"/>
              </a:endParaRPr>
            </a:p>
          </p:txBody>
        </p:sp>
      </p:grpSp>
      <p:sp>
        <p:nvSpPr>
          <p:cNvPr id="37" name="下箭头 63"/>
          <p:cNvSpPr/>
          <p:nvPr/>
        </p:nvSpPr>
        <p:spPr>
          <a:xfrm rot="5400000" flipV="1">
            <a:off x="5314143" y="4167953"/>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accent1">
                  <a:lumMod val="5000"/>
                  <a:lumOff val="95000"/>
                  <a:alpha val="0"/>
                </a:schemeClr>
              </a:gs>
              <a:gs pos="81000">
                <a:srgbClr val="99DFF9"/>
              </a:gs>
            </a:gsLst>
            <a:lin ang="2700000" scaled="1"/>
            <a:tileRect/>
          </a:gradFill>
          <a:ln w="15875">
            <a:gradFill flip="none" rotWithShape="1">
              <a:gsLst>
                <a:gs pos="0">
                  <a:schemeClr val="accent1">
                    <a:lumMod val="5000"/>
                    <a:lumOff val="95000"/>
                  </a:schemeClr>
                </a:gs>
                <a:gs pos="100000">
                  <a:srgbClr val="00B0F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6733628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Radios (1)</a:t>
            </a:r>
            <a:endParaRPr lang="en-US" altLang="zh-CN" dirty="0"/>
          </a:p>
        </p:txBody>
      </p:sp>
      <p:sp>
        <p:nvSpPr>
          <p:cNvPr id="4" name="矩形 3"/>
          <p:cNvSpPr/>
          <p:nvPr/>
        </p:nvSpPr>
        <p:spPr>
          <a:xfrm>
            <a:off x="1008063" y="1797459"/>
            <a:ext cx="10632553" cy="830997"/>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-id</a:t>
            </a:r>
            <a:r>
              <a:rPr lang="en-US" sz="1600" dirty="0" smtClean="0">
                <a:latin typeface="Huawei Sans" panose="020C0503030203020204" pitchFamily="34" charset="0"/>
              </a:rPr>
              <a:t> </a:t>
            </a:r>
            <a:r>
              <a:rPr lang="en-US" sz="1600" i="1" dirty="0" smtClean="0">
                <a:latin typeface="Huawei Sans" panose="020C0503030203020204" pitchFamily="34" charset="0"/>
              </a:rPr>
              <a:t>0</a:t>
            </a:r>
          </a:p>
          <a:p>
            <a:pPr fontAlgn="base"/>
            <a:r>
              <a:rPr lang="en-US" sz="1600" dirty="0" smtClean="0">
                <a:latin typeface="Huawei Sans" panose="020C0503030203020204" pitchFamily="34" charset="0"/>
              </a:rPr>
              <a:t>[AC-wlan-ap-0] </a:t>
            </a:r>
            <a:r>
              <a:rPr lang="en-US" sz="1600" b="1" dirty="0" smtClean="0">
                <a:latin typeface="Huawei Sans" panose="020C0503030203020204" pitchFamily="34" charset="0"/>
              </a:rPr>
              <a:t>radio</a:t>
            </a:r>
            <a:r>
              <a:rPr lang="en-US" sz="1600" dirty="0" smtClean="0">
                <a:latin typeface="Huawei Sans" panose="020C0503030203020204" pitchFamily="34" charset="0"/>
              </a:rPr>
              <a:t> </a:t>
            </a:r>
            <a:r>
              <a:rPr lang="en-US" sz="1600" i="1" dirty="0" smtClean="0">
                <a:latin typeface="Huawei Sans" panose="020C0503030203020204" pitchFamily="34" charset="0"/>
              </a:rPr>
              <a:t>radio-id</a:t>
            </a:r>
          </a:p>
          <a:p>
            <a:pPr fontAlgn="base"/>
            <a:r>
              <a:rPr lang="en-US" sz="1600" dirty="0" smtClean="0">
                <a:latin typeface="Huawei Sans" panose="020C0503030203020204" pitchFamily="34" charset="0"/>
              </a:rPr>
              <a:t>[AC-wlan-radio-0]</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en-US" sz="1600" dirty="0" smtClean="0">
                <a:latin typeface="Huawei Sans" panose="020C0503030203020204" pitchFamily="34" charset="0"/>
              </a:rPr>
              <a:t>Enter the radio view.</a:t>
            </a:r>
            <a:endParaRPr lang="en-US" sz="1600" dirty="0">
              <a:latin typeface="Huawei Sans" panose="020C0503030203020204" pitchFamily="34" charset="0"/>
            </a:endParaRPr>
          </a:p>
        </p:txBody>
      </p:sp>
      <p:sp>
        <p:nvSpPr>
          <p:cNvPr id="9" name="矩形 8"/>
          <p:cNvSpPr/>
          <p:nvPr/>
        </p:nvSpPr>
        <p:spPr>
          <a:xfrm>
            <a:off x="1008063" y="3295438"/>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smtClean="0">
                <a:latin typeface="Huawei Sans" panose="020C0503030203020204" pitchFamily="34" charset="0"/>
              </a:rPr>
              <a:t>channel</a:t>
            </a:r>
            <a:r>
              <a:rPr lang="en-US" sz="1600" dirty="0" smtClean="0">
                <a:latin typeface="Huawei Sans" panose="020C0503030203020204" pitchFamily="34" charset="0"/>
              </a:rPr>
              <a:t> { </a:t>
            </a:r>
            <a:r>
              <a:rPr lang="en-US" sz="1600" b="1" dirty="0" smtClean="0">
                <a:latin typeface="Huawei Sans" panose="020C0503030203020204" pitchFamily="34" charset="0"/>
              </a:rPr>
              <a:t>20mhz</a:t>
            </a:r>
            <a:r>
              <a:rPr lang="en-US" sz="1600" dirty="0" smtClean="0">
                <a:latin typeface="Huawei Sans" panose="020C0503030203020204" pitchFamily="34" charset="0"/>
              </a:rPr>
              <a:t> | </a:t>
            </a:r>
            <a:r>
              <a:rPr lang="en-US" sz="1600" b="1" dirty="0" smtClean="0">
                <a:latin typeface="Huawei Sans" panose="020C0503030203020204" pitchFamily="34" charset="0"/>
              </a:rPr>
              <a:t>40mhz-minus</a:t>
            </a:r>
            <a:r>
              <a:rPr lang="en-US" sz="1600" dirty="0" smtClean="0">
                <a:latin typeface="Huawei Sans" panose="020C0503030203020204" pitchFamily="34" charset="0"/>
              </a:rPr>
              <a:t> | </a:t>
            </a:r>
            <a:r>
              <a:rPr lang="en-US" sz="1600" b="1" dirty="0" smtClean="0">
                <a:latin typeface="Huawei Sans" panose="020C0503030203020204" pitchFamily="34" charset="0"/>
              </a:rPr>
              <a:t>40mhz-plus</a:t>
            </a:r>
            <a:r>
              <a:rPr lang="en-US" sz="1600" dirty="0" smtClean="0">
                <a:latin typeface="Huawei Sans" panose="020C0503030203020204" pitchFamily="34" charset="0"/>
              </a:rPr>
              <a:t> | </a:t>
            </a:r>
            <a:r>
              <a:rPr lang="en-US" sz="1600" b="1" dirty="0" smtClean="0">
                <a:latin typeface="Huawei Sans" panose="020C0503030203020204" pitchFamily="34" charset="0"/>
              </a:rPr>
              <a:t>80mhz</a:t>
            </a:r>
            <a:r>
              <a:rPr lang="en-US" sz="1600" dirty="0" smtClean="0">
                <a:latin typeface="Huawei Sans" panose="020C0503030203020204" pitchFamily="34" charset="0"/>
              </a:rPr>
              <a:t> | </a:t>
            </a:r>
            <a:r>
              <a:rPr lang="en-US" sz="1600" b="1" dirty="0" smtClean="0">
                <a:latin typeface="Huawei Sans" panose="020C0503030203020204" pitchFamily="34" charset="0"/>
              </a:rPr>
              <a:t>160mhz</a:t>
            </a:r>
            <a:r>
              <a:rPr lang="en-US" sz="1600" dirty="0" smtClean="0">
                <a:latin typeface="Huawei Sans" panose="020C0503030203020204" pitchFamily="34" charset="0"/>
              </a:rPr>
              <a:t> } </a:t>
            </a:r>
            <a:r>
              <a:rPr lang="en-US" sz="1600" i="1" dirty="0" smtClean="0">
                <a:latin typeface="Huawei Sans" panose="020C0503030203020204" pitchFamily="34" charset="0"/>
              </a:rPr>
              <a:t>channel</a:t>
            </a:r>
          </a:p>
          <a:p>
            <a:pPr fontAlgn="base"/>
            <a:r>
              <a:rPr lang="en-US" sz="1600" dirty="0" smtClean="0">
                <a:latin typeface="Huawei Sans" panose="020C0503030203020204" pitchFamily="34" charset="0"/>
              </a:rPr>
              <a:t>Warning: This action may cause service interruption. Continue?[Y/N]y</a:t>
            </a:r>
            <a:endParaRPr lang="en-US" sz="1600" dirty="0">
              <a:latin typeface="Huawei Sans" panose="020C0503030203020204" pitchFamily="34" charset="0"/>
            </a:endParaRPr>
          </a:p>
        </p:txBody>
      </p:sp>
      <p:sp>
        <p:nvSpPr>
          <p:cNvPr id="10" name="矩形 9"/>
          <p:cNvSpPr/>
          <p:nvPr/>
        </p:nvSpPr>
        <p:spPr>
          <a:xfrm>
            <a:off x="551384" y="2863291"/>
            <a:ext cx="11089232" cy="338554"/>
          </a:xfrm>
          <a:prstGeom prst="rect">
            <a:avLst/>
          </a:prstGeom>
        </p:spPr>
        <p:txBody>
          <a:bodyPr wrap="square">
            <a:spAutoFit/>
          </a:bodyPr>
          <a:lstStyle/>
          <a:p>
            <a:pPr marL="342900" indent="-342900" fontAlgn="auto">
              <a:buFont typeface="+mj-lt"/>
              <a:buAutoNum type="arabicPeriod" startAt="2"/>
            </a:pPr>
            <a:r>
              <a:rPr lang="en-US" sz="1600" dirty="0" smtClean="0">
                <a:latin typeface="Huawei Sans" panose="020C0503030203020204" pitchFamily="34" charset="0"/>
              </a:rPr>
              <a:t>Configure the working bandwidth and channel for a radio.</a:t>
            </a:r>
            <a:endParaRPr lang="en-US" sz="1600" dirty="0">
              <a:latin typeface="Huawei Sans" panose="020C0503030203020204" pitchFamily="34" charset="0"/>
            </a:endParaRPr>
          </a:p>
        </p:txBody>
      </p:sp>
      <p:sp>
        <p:nvSpPr>
          <p:cNvPr id="11" name="矩形 10"/>
          <p:cNvSpPr/>
          <p:nvPr/>
        </p:nvSpPr>
        <p:spPr>
          <a:xfrm>
            <a:off x="1031917" y="4574726"/>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working bandwidth and channel for all APs in an AP group or for a specified radio of a single 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五边形 21"/>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23" name="燕尾形 22"/>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
        <p:nvSpPr>
          <p:cNvPr id="21" name="矩形 20"/>
          <p:cNvSpPr/>
          <p:nvPr/>
        </p:nvSpPr>
        <p:spPr>
          <a:xfrm>
            <a:off x="1008063" y="3973806"/>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smtClean="0">
                <a:latin typeface="Huawei Sans" panose="020C0503030203020204" pitchFamily="34" charset="0"/>
              </a:rPr>
              <a:t>channel 80+80mhz </a:t>
            </a:r>
            <a:r>
              <a:rPr lang="en-US" sz="1600" i="1" dirty="0" smtClean="0">
                <a:latin typeface="Huawei Sans" panose="020C0503030203020204" pitchFamily="34" charset="0"/>
              </a:rPr>
              <a:t>channel1 channel2</a:t>
            </a:r>
          </a:p>
          <a:p>
            <a:pPr fontAlgn="base"/>
            <a:r>
              <a:rPr lang="en-US" sz="1600" dirty="0" smtClean="0">
                <a:latin typeface="Huawei Sans" panose="020C0503030203020204" pitchFamily="34" charset="0"/>
              </a:rPr>
              <a:t>Warning: This action may cause service interruption. Continue?[Y/N]y</a:t>
            </a:r>
            <a:endParaRPr lang="en-US" sz="1600" dirty="0">
              <a:latin typeface="Huawei Sans" panose="020C0503030203020204" pitchFamily="34" charset="0"/>
            </a:endParaRPr>
          </a:p>
        </p:txBody>
      </p:sp>
      <p:sp>
        <p:nvSpPr>
          <p:cNvPr id="24" name="矩形 23"/>
          <p:cNvSpPr/>
          <p:nvPr/>
        </p:nvSpPr>
        <p:spPr>
          <a:xfrm>
            <a:off x="1008063" y="5574998"/>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smtClean="0">
                <a:latin typeface="Huawei Sans" panose="020C0503030203020204" pitchFamily="34" charset="0"/>
              </a:rPr>
              <a:t>antenna-gain </a:t>
            </a:r>
            <a:r>
              <a:rPr lang="en-US" sz="1600" i="1" dirty="0" err="1" smtClean="0">
                <a:latin typeface="Huawei Sans" panose="020C0503030203020204" pitchFamily="34" charset="0"/>
              </a:rPr>
              <a:t>antenna-gain</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51384" y="5142851"/>
            <a:ext cx="11089232" cy="338554"/>
          </a:xfrm>
          <a:prstGeom prst="rect">
            <a:avLst/>
          </a:prstGeom>
        </p:spPr>
        <p:txBody>
          <a:bodyPr wrap="square">
            <a:spAutoFit/>
          </a:bodyPr>
          <a:lstStyle/>
          <a:p>
            <a:pPr marL="342900" indent="-342900" fontAlgn="auto">
              <a:buFont typeface="+mj-lt"/>
              <a:buAutoNum type="arabicPeriod" startAt="3"/>
            </a:pPr>
            <a:r>
              <a:rPr lang="en-US" sz="1600" dirty="0" smtClean="0">
                <a:latin typeface="Huawei Sans" panose="020C0503030203020204" pitchFamily="34" charset="0"/>
              </a:rPr>
              <a:t>Configure the antenna gain.</a:t>
            </a:r>
            <a:endParaRPr lang="en-US" sz="1600" dirty="0">
              <a:latin typeface="Huawei Sans" panose="020C0503030203020204" pitchFamily="34" charset="0"/>
            </a:endParaRPr>
          </a:p>
        </p:txBody>
      </p:sp>
      <p:sp>
        <p:nvSpPr>
          <p:cNvPr id="26" name="矩形 25"/>
          <p:cNvSpPr/>
          <p:nvPr/>
        </p:nvSpPr>
        <p:spPr>
          <a:xfrm>
            <a:off x="1031917" y="5930022"/>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antenna gain for all APs in an AP group or for a specified radio of a single 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609374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Radios (2)</a:t>
            </a:r>
            <a:endParaRPr lang="en-US" altLang="zh-CN"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err="1" smtClean="0">
                <a:latin typeface="Huawei Sans" panose="020C0503030203020204" pitchFamily="34" charset="0"/>
              </a:rPr>
              <a:t>eirp</a:t>
            </a:r>
            <a:r>
              <a:rPr lang="en-US" sz="1600" b="1" dirty="0" smtClean="0">
                <a:latin typeface="Huawei Sans" panose="020C0503030203020204" pitchFamily="34" charset="0"/>
              </a:rPr>
              <a:t> </a:t>
            </a:r>
            <a:r>
              <a:rPr lang="en-US" sz="1600" i="1" dirty="0" err="1" smtClean="0">
                <a:latin typeface="Huawei Sans" panose="020C0503030203020204" pitchFamily="34" charset="0"/>
              </a:rPr>
              <a:t>eirp</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en-US" sz="1600" dirty="0" smtClean="0">
                <a:latin typeface="Huawei Sans" panose="020C0503030203020204" pitchFamily="34" charset="0"/>
              </a:rPr>
              <a:t>Configure the transmit power for a radio.</a:t>
            </a:r>
            <a:endParaRPr lang="en-US" sz="1600" dirty="0">
              <a:latin typeface="Huawei Sans" panose="020C0503030203020204" pitchFamily="34" charset="0"/>
            </a:endParaRPr>
          </a:p>
        </p:txBody>
      </p:sp>
      <p:sp>
        <p:nvSpPr>
          <p:cNvPr id="9" name="矩形 8"/>
          <p:cNvSpPr/>
          <p:nvPr/>
        </p:nvSpPr>
        <p:spPr>
          <a:xfrm>
            <a:off x="1008063" y="3295438"/>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smtClean="0">
                <a:latin typeface="Huawei Sans" panose="020C0503030203020204" pitchFamily="34" charset="0"/>
              </a:rPr>
              <a:t>coverage distance </a:t>
            </a:r>
            <a:r>
              <a:rPr lang="en-US" sz="1600" i="1" dirty="0" err="1" smtClean="0">
                <a:latin typeface="Huawei Sans" panose="020C0503030203020204" pitchFamily="34" charset="0"/>
              </a:rPr>
              <a:t>distance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51384" y="2863291"/>
            <a:ext cx="11089232" cy="338554"/>
          </a:xfrm>
          <a:prstGeom prst="rect">
            <a:avLst/>
          </a:prstGeom>
        </p:spPr>
        <p:txBody>
          <a:bodyPr wrap="square">
            <a:spAutoFit/>
          </a:bodyPr>
          <a:lstStyle/>
          <a:p>
            <a:pPr marL="342900" indent="-342900" fontAlgn="auto">
              <a:buFont typeface="+mj-lt"/>
              <a:buAutoNum type="arabicPeriod" startAt="5"/>
            </a:pPr>
            <a:r>
              <a:rPr lang="en-US" sz="1600" dirty="0" smtClean="0">
                <a:latin typeface="Huawei Sans" panose="020C0503030203020204" pitchFamily="34" charset="0"/>
              </a:rPr>
              <a:t>Configure the radio coverage distance.</a:t>
            </a:r>
            <a:endParaRPr lang="en-US" sz="1600" dirty="0">
              <a:latin typeface="Huawei Sans" panose="020C0503030203020204" pitchFamily="34" charset="0"/>
            </a:endParaRPr>
          </a:p>
        </p:txBody>
      </p:sp>
      <p:sp>
        <p:nvSpPr>
          <p:cNvPr id="22" name="五边形 21"/>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23" name="燕尾形 22"/>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
        <p:nvSpPr>
          <p:cNvPr id="14" name="矩形 13"/>
          <p:cNvSpPr/>
          <p:nvPr/>
        </p:nvSpPr>
        <p:spPr>
          <a:xfrm>
            <a:off x="1031917" y="2152158"/>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transmit power for all APs in an AP group or for a specified radio of a single 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644872"/>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the radio coverage distance for all APs in an AP group or for a specified radio of a single 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4853781"/>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[AC-wlan-radio-0/0] </a:t>
            </a:r>
            <a:r>
              <a:rPr lang="en-US" sz="1600" b="1" dirty="0" smtClean="0">
                <a:latin typeface="Huawei Sans" panose="020C0503030203020204" pitchFamily="34" charset="0"/>
              </a:rPr>
              <a:t>frequency { 2.4g | 5g }</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51384" y="4421634"/>
            <a:ext cx="11089232" cy="338554"/>
          </a:xfrm>
          <a:prstGeom prst="rect">
            <a:avLst/>
          </a:prstGeom>
        </p:spPr>
        <p:txBody>
          <a:bodyPr wrap="square">
            <a:spAutoFit/>
          </a:bodyPr>
          <a:lstStyle/>
          <a:p>
            <a:pPr marL="342900" indent="-342900" fontAlgn="auto">
              <a:buFont typeface="+mj-lt"/>
              <a:buAutoNum type="arabicPeriod" startAt="6"/>
            </a:pPr>
            <a:r>
              <a:rPr lang="en-US" sz="1600" dirty="0" smtClean="0">
                <a:latin typeface="Huawei Sans" panose="020C0503030203020204" pitchFamily="34" charset="0"/>
              </a:rPr>
              <a:t>Configure the operating frequency for a radio.</a:t>
            </a:r>
            <a:endParaRPr lang="en-US" sz="1600" dirty="0">
              <a:latin typeface="Huawei Sans" panose="020C0503030203020204" pitchFamily="34" charset="0"/>
            </a:endParaRPr>
          </a:p>
        </p:txBody>
      </p:sp>
    </p:spTree>
    <p:extLst>
      <p:ext uri="{BB962C8B-B14F-4D97-AF65-F5344CB8AC3E}">
        <p14:creationId xmlns:p14="http://schemas.microsoft.com/office/powerpoint/2010/main" val="7387781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Radios (3)</a:t>
            </a:r>
            <a:endParaRPr lang="en-US" altLang="zh-CN" dirty="0"/>
          </a:p>
        </p:txBody>
      </p:sp>
      <p:sp>
        <p:nvSpPr>
          <p:cNvPr id="4" name="矩形 3"/>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smtClean="0">
                <a:latin typeface="Huawei Sans" panose="020C0503030203020204" pitchFamily="34" charset="0"/>
              </a:rPr>
              <a:t>radio-2g-profile name </a:t>
            </a:r>
            <a:r>
              <a:rPr lang="en-US" sz="1600" i="1" dirty="0" smtClean="0">
                <a:latin typeface="Huawei Sans" panose="020C0503030203020204" pitchFamily="34" charset="0"/>
              </a:rPr>
              <a:t>profile-name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7"/>
            </a:pPr>
            <a:r>
              <a:rPr lang="en-US" sz="1600" dirty="0" smtClean="0">
                <a:latin typeface="Huawei Sans" panose="020C0503030203020204" pitchFamily="34" charset="0"/>
              </a:rPr>
              <a:t>Create a radio profile.</a:t>
            </a:r>
            <a:endParaRPr lang="en-US" sz="1600" dirty="0">
              <a:latin typeface="Huawei Sans" panose="020C0503030203020204" pitchFamily="34" charset="0"/>
            </a:endParaRPr>
          </a:p>
        </p:txBody>
      </p:sp>
      <p:sp>
        <p:nvSpPr>
          <p:cNvPr id="22" name="五边形 21"/>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23" name="燕尾形 22"/>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
        <p:nvSpPr>
          <p:cNvPr id="14" name="矩形 13"/>
          <p:cNvSpPr/>
          <p:nvPr/>
        </p:nvSpPr>
        <p:spPr>
          <a:xfrm>
            <a:off x="1031917" y="2152158"/>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 2G radio profile and enter the 2G radio profile view, or enter the view of an existing 2G radio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1008063" y="3291406"/>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 name </a:t>
            </a:r>
            <a:r>
              <a:rPr lang="en-US" sz="1600" i="1" dirty="0" smtClean="0">
                <a:latin typeface="Huawei Sans" panose="020C0503030203020204" pitchFamily="34" charset="0"/>
              </a:rPr>
              <a:t>group-name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-group-group-name] </a:t>
            </a:r>
            <a:r>
              <a:rPr lang="en-US" sz="1600" b="1" dirty="0" smtClean="0">
                <a:latin typeface="Huawei Sans" panose="020C0503030203020204" pitchFamily="34" charset="0"/>
              </a:rPr>
              <a:t>radio-2g-profile </a:t>
            </a:r>
            <a:r>
              <a:rPr lang="en-US" sz="1600" i="1" dirty="0" smtClean="0">
                <a:latin typeface="Huawei Sans" panose="020C0503030203020204" pitchFamily="34" charset="0"/>
              </a:rPr>
              <a:t>profile-name</a:t>
            </a:r>
            <a:r>
              <a:rPr lang="en-US" sz="1600" b="1" dirty="0" smtClean="0">
                <a:latin typeface="Huawei Sans" panose="020C0503030203020204" pitchFamily="34" charset="0"/>
              </a:rPr>
              <a:t> radio </a:t>
            </a:r>
            <a:r>
              <a:rPr lang="en-US" sz="1600" dirty="0" smtClean="0">
                <a:latin typeface="Huawei Sans" panose="020C0503030203020204" pitchFamily="34" charset="0"/>
              </a:rPr>
              <a:t>{ </a:t>
            </a:r>
            <a:r>
              <a:rPr lang="en-US" sz="1600" i="1" dirty="0" smtClean="0">
                <a:latin typeface="Huawei Sans" panose="020C0503030203020204" pitchFamily="34" charset="0"/>
              </a:rPr>
              <a:t>radio-id</a:t>
            </a:r>
            <a:r>
              <a:rPr lang="en-US" sz="1600" dirty="0" smtClean="0">
                <a:latin typeface="Huawei Sans" panose="020C0503030203020204" pitchFamily="34" charset="0"/>
              </a:rPr>
              <a:t> | </a:t>
            </a:r>
            <a:r>
              <a:rPr lang="en-US" sz="1600" b="1" dirty="0" smtClean="0">
                <a:latin typeface="Huawei Sans" panose="020C0503030203020204" pitchFamily="34" charset="0"/>
              </a:rPr>
              <a:t>all </a:t>
            </a:r>
            <a:r>
              <a:rPr lang="en-US" sz="1600" dirty="0" smtClean="0">
                <a:latin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1384" y="2859259"/>
            <a:ext cx="11089232" cy="338554"/>
          </a:xfrm>
          <a:prstGeom prst="rect">
            <a:avLst/>
          </a:prstGeom>
        </p:spPr>
        <p:txBody>
          <a:bodyPr wrap="square">
            <a:spAutoFit/>
          </a:bodyPr>
          <a:lstStyle/>
          <a:p>
            <a:pPr marL="342900" indent="-342900" fontAlgn="auto">
              <a:buFont typeface="+mj-lt"/>
              <a:buAutoNum type="arabicPeriod" startAt="8"/>
            </a:pPr>
            <a:r>
              <a:rPr lang="en-US" sz="1600" dirty="0" smtClean="0">
                <a:latin typeface="Huawei Sans" panose="020C0503030203020204" pitchFamily="34" charset="0"/>
              </a:rPr>
              <a:t>Bind the radio profile.</a:t>
            </a:r>
            <a:endParaRPr lang="en-US" sz="1600" dirty="0">
              <a:latin typeface="Huawei Sans" panose="020C0503030203020204" pitchFamily="34" charset="0"/>
            </a:endParaRPr>
          </a:p>
        </p:txBody>
      </p:sp>
      <p:sp>
        <p:nvSpPr>
          <p:cNvPr id="24" name="矩形 23"/>
          <p:cNvSpPr/>
          <p:nvPr/>
        </p:nvSpPr>
        <p:spPr>
          <a:xfrm>
            <a:off x="1031917" y="3888295"/>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Bind the specified 2G radio profile to the 2G radio in the AP group.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6789386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VAPs (1)</a:t>
            </a:r>
            <a:endParaRPr lang="en-US" altLang="zh-CN"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vap</a:t>
            </a:r>
            <a:r>
              <a:rPr lang="en-US" sz="1600" b="1" dirty="0" smtClean="0">
                <a:latin typeface="Huawei Sans" panose="020C0503030203020204" pitchFamily="34" charset="0"/>
              </a:rPr>
              <a:t>-profile name </a:t>
            </a:r>
            <a:r>
              <a:rPr lang="en-US" sz="1600" i="1" dirty="0" smtClean="0">
                <a:latin typeface="Huawei Sans" panose="020C0503030203020204" pitchFamily="34" charset="0"/>
              </a:rPr>
              <a:t>profile-name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vap</a:t>
            </a:r>
            <a:r>
              <a:rPr lang="en-US" sz="1600" dirty="0" smtClean="0">
                <a:latin typeface="Huawei Sans" panose="020C0503030203020204" pitchFamily="34" charset="0"/>
              </a:rPr>
              <a:t>-prof-profile-name]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en-US" sz="1600" dirty="0" smtClean="0">
                <a:latin typeface="Huawei Sans" panose="020C0503030203020204" pitchFamily="34" charset="0"/>
              </a:rPr>
              <a:t>Create a VAP profile.</a:t>
            </a:r>
            <a:endParaRPr lang="en-US" sz="1600" dirty="0">
              <a:latin typeface="Huawei Sans" panose="020C0503030203020204" pitchFamily="34" charset="0"/>
            </a:endParaRPr>
          </a:p>
        </p:txBody>
      </p:sp>
      <p:sp>
        <p:nvSpPr>
          <p:cNvPr id="6" name="矩形 5"/>
          <p:cNvSpPr/>
          <p:nvPr/>
        </p:nvSpPr>
        <p:spPr>
          <a:xfrm>
            <a:off x="1031917" y="2394348"/>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 VAP profile and enter the VAP profile view, or enter the view of an existing VAP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3269682"/>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vap</a:t>
            </a:r>
            <a:r>
              <a:rPr lang="en-US" sz="1600" dirty="0" smtClean="0">
                <a:latin typeface="Huawei Sans" panose="020C0503030203020204" pitchFamily="34" charset="0"/>
              </a:rPr>
              <a:t>-prof-profile-name] </a:t>
            </a:r>
            <a:r>
              <a:rPr lang="en-US" sz="1600" b="1" dirty="0" smtClean="0">
                <a:latin typeface="Huawei Sans" panose="020C0503030203020204" pitchFamily="34" charset="0"/>
              </a:rPr>
              <a:t>forward-mode</a:t>
            </a:r>
            <a:r>
              <a:rPr lang="en-US" sz="1600" dirty="0" smtClean="0">
                <a:latin typeface="Huawei Sans" panose="020C0503030203020204" pitchFamily="34" charset="0"/>
              </a:rPr>
              <a:t> { </a:t>
            </a:r>
            <a:r>
              <a:rPr lang="en-US" sz="1600" b="1" dirty="0" smtClean="0">
                <a:latin typeface="Huawei Sans" panose="020C0503030203020204" pitchFamily="34" charset="0"/>
              </a:rPr>
              <a:t>direct-forward</a:t>
            </a:r>
            <a:r>
              <a:rPr lang="en-US" sz="1600" dirty="0" smtClean="0">
                <a:latin typeface="Huawei Sans" panose="020C0503030203020204" pitchFamily="34" charset="0"/>
              </a:rPr>
              <a:t> |</a:t>
            </a:r>
            <a:r>
              <a:rPr lang="en-US" sz="1600" b="1" dirty="0" smtClean="0">
                <a:latin typeface="Huawei Sans" panose="020C0503030203020204" pitchFamily="34" charset="0"/>
              </a:rPr>
              <a:t> tunnel</a:t>
            </a:r>
            <a:r>
              <a:rPr lang="en-US" sz="1600" dirty="0" smtClean="0">
                <a:latin typeface="Huawei Sans" panose="020C0503030203020204" pitchFamily="34" charset="0"/>
              </a:rPr>
              <a:t> }</a:t>
            </a:r>
            <a:endParaRPr lang="en-US" sz="1600" dirty="0">
              <a:latin typeface="Huawei Sans" panose="020C0503030203020204" pitchFamily="34" charset="0"/>
            </a:endParaRPr>
          </a:p>
        </p:txBody>
      </p:sp>
      <p:sp>
        <p:nvSpPr>
          <p:cNvPr id="10" name="矩形 9"/>
          <p:cNvSpPr/>
          <p:nvPr/>
        </p:nvSpPr>
        <p:spPr>
          <a:xfrm>
            <a:off x="551384" y="2837535"/>
            <a:ext cx="11089232" cy="338554"/>
          </a:xfrm>
          <a:prstGeom prst="rect">
            <a:avLst/>
          </a:prstGeom>
        </p:spPr>
        <p:txBody>
          <a:bodyPr wrap="square">
            <a:spAutoFit/>
          </a:bodyPr>
          <a:lstStyle/>
          <a:p>
            <a:pPr marL="342900" indent="-342900" fontAlgn="auto">
              <a:buFont typeface="+mj-lt"/>
              <a:buAutoNum type="arabicPeriod" startAt="2"/>
            </a:pPr>
            <a:r>
              <a:rPr lang="en-US" sz="1600" dirty="0" smtClean="0">
                <a:latin typeface="Huawei Sans" panose="020C0503030203020204" pitchFamily="34" charset="0"/>
              </a:rPr>
              <a:t>Configure the data forwarding mode.</a:t>
            </a:r>
            <a:endParaRPr lang="en-US" sz="1600" dirty="0">
              <a:latin typeface="Huawei Sans" panose="020C0503030203020204" pitchFamily="34" charset="0"/>
            </a:endParaRPr>
          </a:p>
        </p:txBody>
      </p:sp>
      <p:sp>
        <p:nvSpPr>
          <p:cNvPr id="11" name="矩形 10"/>
          <p:cNvSpPr/>
          <p:nvPr/>
        </p:nvSpPr>
        <p:spPr>
          <a:xfrm>
            <a:off x="1031917" y="3621693"/>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Set the data forwarding mode in the VAP profile to direct or tunnel.</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3" y="455756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rPr>
              <a:t>[AC-</a:t>
            </a:r>
            <a:r>
              <a:rPr lang="en-US" altLang="zh-CN" sz="1600" dirty="0" err="1">
                <a:latin typeface="Huawei Sans" panose="020C0503030203020204" pitchFamily="34" charset="0"/>
              </a:rPr>
              <a:t>wlan</a:t>
            </a:r>
            <a:r>
              <a:rPr lang="en-US" altLang="zh-CN" sz="1600" dirty="0">
                <a:latin typeface="Huawei Sans" panose="020C0503030203020204" pitchFamily="34" charset="0"/>
              </a:rPr>
              <a:t>-</a:t>
            </a:r>
            <a:r>
              <a:rPr lang="en-US" altLang="zh-CN" sz="1600" dirty="0" err="1">
                <a:latin typeface="Huawei Sans" panose="020C0503030203020204" pitchFamily="34" charset="0"/>
              </a:rPr>
              <a:t>vap</a:t>
            </a:r>
            <a:r>
              <a:rPr lang="en-US" altLang="zh-CN" sz="1600" dirty="0">
                <a:latin typeface="Huawei Sans" panose="020C0503030203020204" pitchFamily="34" charset="0"/>
              </a:rPr>
              <a:t>-prof-profile-name] </a:t>
            </a:r>
            <a:r>
              <a:rPr lang="en-US" altLang="zh-CN" sz="1600" b="1" dirty="0">
                <a:latin typeface="Huawei Sans" panose="020C0503030203020204" pitchFamily="34" charset="0"/>
              </a:rPr>
              <a:t>service-</a:t>
            </a:r>
            <a:r>
              <a:rPr lang="en-US" altLang="zh-CN" sz="1600" b="1" dirty="0" err="1">
                <a:latin typeface="Huawei Sans" panose="020C0503030203020204" pitchFamily="34" charset="0"/>
              </a:rPr>
              <a:t>vlan</a:t>
            </a:r>
            <a:r>
              <a:rPr lang="en-US" altLang="zh-CN" sz="1600" b="1" dirty="0">
                <a:latin typeface="Huawei Sans" panose="020C0503030203020204" pitchFamily="34" charset="0"/>
              </a:rPr>
              <a:t> </a:t>
            </a:r>
            <a:r>
              <a:rPr lang="en-US" altLang="zh-CN" sz="1600" dirty="0">
                <a:latin typeface="Huawei Sans" panose="020C0503030203020204" pitchFamily="34" charset="0"/>
              </a:rPr>
              <a:t>{ </a:t>
            </a:r>
            <a:r>
              <a:rPr lang="en-US" altLang="zh-CN" sz="1600" b="1" dirty="0" err="1">
                <a:latin typeface="Huawei Sans" panose="020C0503030203020204" pitchFamily="34" charset="0"/>
              </a:rPr>
              <a:t>vlan</a:t>
            </a:r>
            <a:r>
              <a:rPr lang="en-US" altLang="zh-CN" sz="1600" b="1" dirty="0">
                <a:latin typeface="Huawei Sans" panose="020C0503030203020204" pitchFamily="34" charset="0"/>
              </a:rPr>
              <a:t>-id </a:t>
            </a:r>
            <a:r>
              <a:rPr lang="en-US" altLang="zh-CN" sz="1600" i="1" dirty="0" err="1">
                <a:latin typeface="Huawei Sans" panose="020C0503030203020204" pitchFamily="34" charset="0"/>
              </a:rPr>
              <a:t>vlan</a:t>
            </a:r>
            <a:r>
              <a:rPr lang="en-US" altLang="zh-CN" sz="1600" i="1" dirty="0">
                <a:latin typeface="Huawei Sans" panose="020C0503030203020204" pitchFamily="34" charset="0"/>
              </a:rPr>
              <a:t>-id</a:t>
            </a:r>
            <a:r>
              <a:rPr lang="en-US" altLang="zh-CN" sz="1600" dirty="0">
                <a:latin typeface="Huawei Sans" panose="020C0503030203020204" pitchFamily="34" charset="0"/>
              </a:rPr>
              <a:t> |</a:t>
            </a:r>
            <a:r>
              <a:rPr lang="en-US" altLang="zh-CN" sz="1600" b="1" dirty="0">
                <a:latin typeface="Huawei Sans" panose="020C0503030203020204" pitchFamily="34" charset="0"/>
              </a:rPr>
              <a:t> </a:t>
            </a:r>
            <a:r>
              <a:rPr lang="en-US" altLang="zh-CN" sz="1600" b="1" dirty="0" err="1">
                <a:latin typeface="Huawei Sans" panose="020C0503030203020204" pitchFamily="34" charset="0"/>
              </a:rPr>
              <a:t>vlan</a:t>
            </a:r>
            <a:r>
              <a:rPr lang="en-US" altLang="zh-CN" sz="1600" b="1" dirty="0">
                <a:latin typeface="Huawei Sans" panose="020C0503030203020204" pitchFamily="34" charset="0"/>
              </a:rPr>
              <a:t>-pool </a:t>
            </a:r>
            <a:r>
              <a:rPr lang="en-US" altLang="zh-CN" sz="1600" i="1" dirty="0">
                <a:latin typeface="Huawei Sans" panose="020C0503030203020204" pitchFamily="34" charset="0"/>
              </a:rPr>
              <a:t>pool-name</a:t>
            </a:r>
            <a:r>
              <a:rPr lang="en-US" altLang="zh-CN" sz="1600" dirty="0">
                <a:latin typeface="Huawei Sans" panose="020C0503030203020204" pitchFamily="34" charset="0"/>
              </a:rPr>
              <a:t> }</a:t>
            </a:r>
          </a:p>
        </p:txBody>
      </p:sp>
      <p:sp>
        <p:nvSpPr>
          <p:cNvPr id="17" name="矩形 16"/>
          <p:cNvSpPr/>
          <p:nvPr/>
        </p:nvSpPr>
        <p:spPr>
          <a:xfrm>
            <a:off x="551384" y="4125421"/>
            <a:ext cx="11089232" cy="338554"/>
          </a:xfrm>
          <a:prstGeom prst="rect">
            <a:avLst/>
          </a:prstGeom>
        </p:spPr>
        <p:txBody>
          <a:bodyPr wrap="square">
            <a:spAutoFit/>
          </a:bodyPr>
          <a:lstStyle/>
          <a:p>
            <a:pPr marL="342900" indent="-342900" fontAlgn="auto">
              <a:buFont typeface="+mj-lt"/>
              <a:buAutoNum type="arabicPeriod" startAt="3"/>
            </a:pPr>
            <a:r>
              <a:rPr lang="en-US" sz="1600" dirty="0" smtClean="0">
                <a:latin typeface="Huawei Sans" panose="020C0503030203020204" pitchFamily="34" charset="0"/>
              </a:rPr>
              <a:t>Configure service VLANs.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031917" y="4909001"/>
            <a:ext cx="10608699" cy="373757"/>
          </a:xfrm>
          <a:prstGeom prst="rect">
            <a:avLst/>
          </a:prstGeom>
        </p:spPr>
        <p:txBody>
          <a:bodyPr wrap="square">
            <a:spAutoFit/>
          </a:bodyPr>
          <a:lstStyle/>
          <a:p>
            <a:pPr fontAlgn="auto">
              <a:lnSpc>
                <a:spcPts val="2400"/>
              </a:lnSpc>
            </a:pPr>
            <a:r>
              <a:rPr lang="en-US" altLang="zh-CN" sz="1600" dirty="0">
                <a:latin typeface="Huawei Sans" panose="020C0503030203020204" pitchFamily="34" charset="0"/>
              </a:rPr>
              <a:t>Configure service VLANs configured for the VAP.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五边形 21"/>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23" name="燕尾形 22"/>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18630701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VAPs (2)</a:t>
            </a:r>
            <a:endParaRPr lang="en-US" altLang="zh-CN"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smtClean="0">
                <a:latin typeface="Huawei Sans" panose="020C0503030203020204" pitchFamily="34" charset="0"/>
              </a:rPr>
              <a:t>security-profile name </a:t>
            </a:r>
            <a:r>
              <a:rPr lang="en-US" sz="1600" i="1" dirty="0" smtClean="0">
                <a:latin typeface="Huawei Sans" panose="020C0503030203020204" pitchFamily="34" charset="0"/>
              </a:rPr>
              <a:t>profile-name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-sec-prof-profile-name]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4"/>
            </a:pPr>
            <a:r>
              <a:rPr lang="en-US" sz="1600" dirty="0" smtClean="0">
                <a:latin typeface="Huawei Sans" panose="020C0503030203020204" pitchFamily="34" charset="0"/>
              </a:rPr>
              <a:t>Configure a security profile.</a:t>
            </a:r>
            <a:endParaRPr lang="en-US" sz="1600" dirty="0">
              <a:latin typeface="Huawei Sans" panose="020C0503030203020204" pitchFamily="34" charset="0"/>
            </a:endParaRPr>
          </a:p>
        </p:txBody>
      </p:sp>
      <p:sp>
        <p:nvSpPr>
          <p:cNvPr id="6" name="矩形 5"/>
          <p:cNvSpPr/>
          <p:nvPr/>
        </p:nvSpPr>
        <p:spPr>
          <a:xfrm>
            <a:off x="1031917" y="2394348"/>
            <a:ext cx="10608699" cy="707886"/>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 security profile and enter the security profile view.</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en-US" sz="1600" dirty="0" smtClean="0">
                <a:latin typeface="Huawei Sans" panose="020C0503030203020204" pitchFamily="34" charset="0"/>
              </a:rPr>
              <a:t>By default, security profiles </a:t>
            </a:r>
            <a:r>
              <a:rPr lang="en-US" sz="1600" b="1" dirty="0" smtClean="0">
                <a:solidFill>
                  <a:srgbClr val="EC7061"/>
                </a:solidFill>
                <a:latin typeface="Huawei Sans" panose="020C0503030203020204" pitchFamily="34" charset="0"/>
              </a:rPr>
              <a:t>default, default-</a:t>
            </a:r>
            <a:r>
              <a:rPr lang="en-US" sz="1600" b="1" dirty="0" err="1" smtClean="0">
                <a:solidFill>
                  <a:srgbClr val="EC7061"/>
                </a:solidFill>
                <a:latin typeface="Huawei Sans" panose="020C0503030203020204" pitchFamily="34" charset="0"/>
              </a:rPr>
              <a:t>wds</a:t>
            </a:r>
            <a:r>
              <a:rPr lang="en-US" sz="1600" dirty="0" smtClean="0">
                <a:latin typeface="Huawei Sans" panose="020C0503030203020204" pitchFamily="34" charset="0"/>
              </a:rPr>
              <a:t>, and </a:t>
            </a:r>
            <a:r>
              <a:rPr lang="en-US" sz="1600" b="1" dirty="0" smtClean="0">
                <a:solidFill>
                  <a:srgbClr val="EC7061"/>
                </a:solidFill>
                <a:latin typeface="Huawei Sans" panose="020C0503030203020204" pitchFamily="34" charset="0"/>
              </a:rPr>
              <a:t>default-mesh</a:t>
            </a:r>
            <a:r>
              <a:rPr lang="en-US" sz="1600" dirty="0" smtClean="0">
                <a:latin typeface="Huawei Sans" panose="020C0503030203020204" pitchFamily="34" charset="0"/>
              </a:rPr>
              <a:t> are available in the system.</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170965"/>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vap</a:t>
            </a:r>
            <a:r>
              <a:rPr lang="en-US" sz="1600" b="1" dirty="0" smtClean="0">
                <a:latin typeface="Huawei Sans" panose="020C0503030203020204" pitchFamily="34" charset="0"/>
              </a:rPr>
              <a:t>-profile name </a:t>
            </a:r>
            <a:r>
              <a:rPr lang="en-US" sz="1600" i="1" dirty="0" smtClean="0">
                <a:latin typeface="Huawei Sans" panose="020C0503030203020204" pitchFamily="34" charset="0"/>
              </a:rPr>
              <a:t>profile-name</a:t>
            </a:r>
            <a:r>
              <a:rPr lang="en-US" sz="1600" dirty="0" smtClean="0">
                <a:latin typeface="Huawei Sans" panose="020C0503030203020204" pitchFamily="34" charset="0"/>
              </a:rPr>
              <a:t> </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vap</a:t>
            </a:r>
            <a:r>
              <a:rPr lang="en-US" sz="1600" dirty="0" smtClean="0">
                <a:latin typeface="Huawei Sans" panose="020C0503030203020204" pitchFamily="34" charset="0"/>
              </a:rPr>
              <a:t>-prof-profile-name] </a:t>
            </a:r>
            <a:r>
              <a:rPr lang="en-US" sz="1600" b="1" dirty="0" smtClean="0">
                <a:latin typeface="Huawei Sans" panose="020C0503030203020204" pitchFamily="34" charset="0"/>
              </a:rPr>
              <a:t>security-profile</a:t>
            </a:r>
            <a:r>
              <a:rPr lang="en-US" sz="1600" dirty="0" smtClean="0">
                <a:latin typeface="Huawei Sans" panose="020C0503030203020204" pitchFamily="34" charset="0"/>
              </a:rPr>
              <a:t> </a:t>
            </a:r>
            <a:r>
              <a:rPr lang="en-US" sz="1600" i="1" dirty="0" smtClean="0">
                <a:latin typeface="Huawei Sans" panose="020C0503030203020204" pitchFamily="34" charset="0"/>
              </a:rPr>
              <a:t>profile-name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767854"/>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Bind the security profile to the VAP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五边形 10"/>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12" name="燕尾形 11"/>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33098084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VAPs (3)</a:t>
            </a:r>
            <a:endParaRPr lang="en-US" altLang="zh-CN" dirty="0"/>
          </a:p>
        </p:txBody>
      </p:sp>
      <p:sp>
        <p:nvSpPr>
          <p:cNvPr id="4" name="矩形 3"/>
          <p:cNvSpPr/>
          <p:nvPr/>
        </p:nvSpPr>
        <p:spPr>
          <a:xfrm>
            <a:off x="1008063" y="1797459"/>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ssid</a:t>
            </a:r>
            <a:r>
              <a:rPr lang="en-US" sz="1600" b="1" dirty="0" smtClean="0">
                <a:latin typeface="Huawei Sans" panose="020C0503030203020204" pitchFamily="34" charset="0"/>
              </a:rPr>
              <a:t>-profile name </a:t>
            </a:r>
            <a:r>
              <a:rPr lang="en-US" sz="1600" i="1" dirty="0" smtClean="0">
                <a:latin typeface="Huawei Sans" panose="020C0503030203020204" pitchFamily="34" charset="0"/>
              </a:rPr>
              <a:t>profile-name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ssid</a:t>
            </a:r>
            <a:r>
              <a:rPr lang="en-US" sz="1600" dirty="0" smtClean="0">
                <a:latin typeface="Huawei Sans" panose="020C0503030203020204" pitchFamily="34" charset="0"/>
              </a:rPr>
              <a:t>-prof-profile-name]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5"/>
            </a:pPr>
            <a:r>
              <a:rPr lang="en-US" sz="1600" dirty="0" smtClean="0">
                <a:latin typeface="Huawei Sans" panose="020C0503030203020204" pitchFamily="34" charset="0"/>
              </a:rPr>
              <a:t>Configure an SSID profile.</a:t>
            </a:r>
            <a:endParaRPr lang="en-US" sz="1600" dirty="0">
              <a:latin typeface="Huawei Sans" panose="020C0503030203020204" pitchFamily="34" charset="0"/>
            </a:endParaRPr>
          </a:p>
        </p:txBody>
      </p:sp>
      <p:sp>
        <p:nvSpPr>
          <p:cNvPr id="6" name="矩形 5"/>
          <p:cNvSpPr/>
          <p:nvPr/>
        </p:nvSpPr>
        <p:spPr>
          <a:xfrm>
            <a:off x="1031917" y="2394348"/>
            <a:ext cx="10608699" cy="707886"/>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Create an SSID profile and enter the SSID profile view, or enter the view of an existing SSID profile.</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en-US" sz="1600" dirty="0" smtClean="0">
                <a:latin typeface="Huawei Sans" panose="020C0503030203020204" pitchFamily="34" charset="0"/>
              </a:rPr>
              <a:t>By default, the system provides the SSID profile </a:t>
            </a:r>
            <a:r>
              <a:rPr lang="en-US" sz="1600" b="1" dirty="0" smtClean="0">
                <a:solidFill>
                  <a:srgbClr val="EC7061"/>
                </a:solidFill>
                <a:latin typeface="Huawei Sans" panose="020C0503030203020204" pitchFamily="34" charset="0"/>
              </a:rPr>
              <a:t>default</a:t>
            </a:r>
            <a:r>
              <a:rPr lang="en-US" sz="1600" dirty="0" smtClean="0">
                <a:latin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170965"/>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ssid</a:t>
            </a:r>
            <a:r>
              <a:rPr lang="en-US" sz="1600" dirty="0" smtClean="0">
                <a:latin typeface="Huawei Sans" panose="020C0503030203020204" pitchFamily="34" charset="0"/>
              </a:rPr>
              <a:t>-prof-profile-name] </a:t>
            </a:r>
            <a:r>
              <a:rPr lang="en-US" sz="1600" b="1" dirty="0" err="1" smtClean="0">
                <a:latin typeface="Huawei Sans" panose="020C0503030203020204" pitchFamily="34" charset="0"/>
              </a:rPr>
              <a:t>ssid</a:t>
            </a:r>
            <a:r>
              <a:rPr lang="en-US" sz="1600" b="1" dirty="0" smtClean="0">
                <a:latin typeface="Huawei Sans" panose="020C0503030203020204" pitchFamily="34" charset="0"/>
              </a:rPr>
              <a:t> </a:t>
            </a:r>
            <a:r>
              <a:rPr lang="en-US" sz="1600" i="1" dirty="0" err="1" smtClean="0">
                <a:latin typeface="Huawei Sans" panose="020C0503030203020204" pitchFamily="34" charset="0"/>
              </a:rPr>
              <a:t>ssid</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31917" y="3523153"/>
            <a:ext cx="10608699" cy="707886"/>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Configure an SSID for the SSID profile.</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en-US" sz="1600" dirty="0" smtClean="0">
                <a:latin typeface="Huawei Sans" panose="020C0503030203020204" pitchFamily="34" charset="0"/>
              </a:rPr>
              <a:t>By default, the SSID </a:t>
            </a:r>
            <a:r>
              <a:rPr lang="en-US" sz="1600" b="1" dirty="0" smtClean="0">
                <a:solidFill>
                  <a:srgbClr val="EC7061"/>
                </a:solidFill>
                <a:latin typeface="Huawei Sans" panose="020C0503030203020204" pitchFamily="34" charset="0"/>
              </a:rPr>
              <a:t>HUAWEI-WLAN</a:t>
            </a:r>
            <a:r>
              <a:rPr lang="en-US" sz="1600" dirty="0" smtClean="0">
                <a:latin typeface="Huawei Sans" panose="020C0503030203020204" pitchFamily="34" charset="0"/>
              </a:rPr>
              <a:t> is configured in an SSID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4342942"/>
            <a:ext cx="10632553" cy="584775"/>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vap</a:t>
            </a:r>
            <a:r>
              <a:rPr lang="en-US" sz="1600" b="1" dirty="0" smtClean="0">
                <a:latin typeface="Huawei Sans" panose="020C0503030203020204" pitchFamily="34" charset="0"/>
              </a:rPr>
              <a:t>-profile name </a:t>
            </a:r>
            <a:r>
              <a:rPr lang="en-US" sz="1600" i="1" dirty="0" smtClean="0">
                <a:latin typeface="Huawei Sans" panose="020C0503030203020204" pitchFamily="34" charset="0"/>
              </a:rPr>
              <a:t>profile-name</a:t>
            </a:r>
            <a:r>
              <a:rPr lang="en-US" sz="1600" dirty="0" smtClean="0">
                <a:latin typeface="Huawei Sans" panose="020C0503030203020204" pitchFamily="34" charset="0"/>
              </a:rPr>
              <a:t> </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vap</a:t>
            </a:r>
            <a:r>
              <a:rPr lang="en-US" sz="1600" dirty="0" smtClean="0">
                <a:latin typeface="Huawei Sans" panose="020C0503030203020204" pitchFamily="34" charset="0"/>
              </a:rPr>
              <a:t>-prof-profile-name] </a:t>
            </a:r>
            <a:r>
              <a:rPr lang="en-US" sz="1600" b="1" dirty="0" err="1" smtClean="0">
                <a:latin typeface="Huawei Sans" panose="020C0503030203020204" pitchFamily="34" charset="0"/>
              </a:rPr>
              <a:t>ssid</a:t>
            </a:r>
            <a:r>
              <a:rPr lang="en-US" sz="1600" b="1" dirty="0" smtClean="0">
                <a:latin typeface="Huawei Sans" panose="020C0503030203020204" pitchFamily="34" charset="0"/>
              </a:rPr>
              <a:t>-profile </a:t>
            </a:r>
            <a:r>
              <a:rPr lang="en-US" sz="1600" i="1" dirty="0" smtClean="0">
                <a:latin typeface="Huawei Sans" panose="020C0503030203020204" pitchFamily="34" charset="0"/>
              </a:rPr>
              <a:t>profile-name</a:t>
            </a:r>
            <a:endPar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31917" y="4939831"/>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Bind the SSID profile to the VAP profile.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五边形 12"/>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16" name="燕尾形 15"/>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20038666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Basic WLAN Configuration Commands: Configuring VAPs (4)</a:t>
            </a:r>
            <a:endParaRPr lang="en-US" altLang="zh-CN" dirty="0"/>
          </a:p>
        </p:txBody>
      </p:sp>
      <p:sp>
        <p:nvSpPr>
          <p:cNvPr id="4" name="矩形 3"/>
          <p:cNvSpPr/>
          <p:nvPr/>
        </p:nvSpPr>
        <p:spPr>
          <a:xfrm>
            <a:off x="1008063" y="1797459"/>
            <a:ext cx="10632553" cy="830997"/>
          </a:xfrm>
          <a:prstGeom prst="rect">
            <a:avLst/>
          </a:prstGeom>
          <a:solidFill>
            <a:srgbClr val="F4FBFE"/>
          </a:solidFill>
          <a:ln>
            <a:solidFill>
              <a:srgbClr val="99DFF9"/>
            </a:solidFill>
          </a:ln>
        </p:spPr>
        <p:txBody>
          <a:bodyPr wrap="square" rIns="252000">
            <a:spAutoFit/>
          </a:bodyPr>
          <a:lstStyle/>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-view]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 name </a:t>
            </a:r>
            <a:r>
              <a:rPr lang="en-US" sz="1600" i="1" dirty="0" smtClean="0">
                <a:latin typeface="Huawei Sans" panose="020C0503030203020204" pitchFamily="34" charset="0"/>
              </a:rPr>
              <a:t>group-name</a:t>
            </a:r>
          </a:p>
          <a:p>
            <a:pPr fontAlgn="base"/>
            <a:r>
              <a:rPr lang="en-US" sz="1600" dirty="0" smtClean="0">
                <a:latin typeface="Huawei Sans" panose="020C0503030203020204" pitchFamily="34" charset="0"/>
              </a:rPr>
              <a:t>[AC-</a:t>
            </a:r>
            <a:r>
              <a:rPr lang="en-US" sz="1600" dirty="0" err="1" smtClean="0">
                <a:latin typeface="Huawei Sans" panose="020C0503030203020204" pitchFamily="34" charset="0"/>
              </a:rPr>
              <a:t>wlan</a:t>
            </a:r>
            <a:r>
              <a:rPr lang="en-US" sz="1600" dirty="0" smtClean="0">
                <a:latin typeface="Huawei Sans" panose="020C0503030203020204" pitchFamily="34" charset="0"/>
              </a:rPr>
              <a:t>-</a:t>
            </a:r>
            <a:r>
              <a:rPr lang="en-US" sz="1600" dirty="0" err="1" smtClean="0">
                <a:latin typeface="Huawei Sans" panose="020C0503030203020204" pitchFamily="34" charset="0"/>
              </a:rPr>
              <a:t>ap</a:t>
            </a:r>
            <a:r>
              <a:rPr lang="en-US" sz="1600" dirty="0" smtClean="0">
                <a:latin typeface="Huawei Sans" panose="020C0503030203020204" pitchFamily="34" charset="0"/>
              </a:rPr>
              <a:t>-group-group-name] </a:t>
            </a:r>
            <a:r>
              <a:rPr lang="en-US" sz="1600" b="1" dirty="0" err="1" smtClean="0">
                <a:latin typeface="Huawei Sans" panose="020C0503030203020204" pitchFamily="34" charset="0"/>
              </a:rPr>
              <a:t>vap</a:t>
            </a:r>
            <a:r>
              <a:rPr lang="en-US" sz="1600" b="1" dirty="0" smtClean="0">
                <a:latin typeface="Huawei Sans" panose="020C0503030203020204" pitchFamily="34" charset="0"/>
              </a:rPr>
              <a:t>-profile</a:t>
            </a:r>
            <a:r>
              <a:rPr lang="en-US" sz="1600" dirty="0" smtClean="0">
                <a:latin typeface="Huawei Sans" panose="020C0503030203020204" pitchFamily="34" charset="0"/>
              </a:rPr>
              <a:t> </a:t>
            </a:r>
            <a:r>
              <a:rPr lang="en-US" altLang="zh-CN" sz="1600" i="1" dirty="0" smtClean="0">
                <a:latin typeface="Huawei Sans" panose="020C0503030203020204" pitchFamily="34" charset="0"/>
              </a:rPr>
              <a:t>p</a:t>
            </a:r>
            <a:r>
              <a:rPr lang="en-US" sz="1600" i="1" dirty="0" smtClean="0">
                <a:latin typeface="Huawei Sans" panose="020C0503030203020204" pitchFamily="34" charset="0"/>
              </a:rPr>
              <a:t>rofile-name</a:t>
            </a:r>
            <a:r>
              <a:rPr lang="en-US" sz="1600" dirty="0" smtClean="0">
                <a:latin typeface="Huawei Sans" panose="020C0503030203020204" pitchFamily="34" charset="0"/>
              </a:rPr>
              <a:t> </a:t>
            </a:r>
            <a:r>
              <a:rPr lang="en-US" sz="1600" b="1" dirty="0" err="1" smtClean="0">
                <a:latin typeface="Huawei Sans" panose="020C0503030203020204" pitchFamily="34" charset="0"/>
              </a:rPr>
              <a:t>wlan</a:t>
            </a:r>
            <a:r>
              <a:rPr lang="en-US" sz="1600" dirty="0" smtClean="0">
                <a:latin typeface="Huawei Sans" panose="020C0503030203020204" pitchFamily="34" charset="0"/>
              </a:rPr>
              <a:t> </a:t>
            </a:r>
            <a:r>
              <a:rPr lang="en-US" sz="1600" i="1" dirty="0" err="1" smtClean="0">
                <a:latin typeface="Huawei Sans" panose="020C0503030203020204" pitchFamily="34" charset="0"/>
              </a:rPr>
              <a:t>wlan</a:t>
            </a:r>
            <a:r>
              <a:rPr lang="en-US" sz="1600" i="1" dirty="0" smtClean="0">
                <a:latin typeface="Huawei Sans" panose="020C0503030203020204" pitchFamily="34" charset="0"/>
              </a:rPr>
              <a:t>-id</a:t>
            </a:r>
            <a:r>
              <a:rPr lang="en-US" sz="1600" dirty="0" smtClean="0">
                <a:latin typeface="Huawei Sans" panose="020C0503030203020204" pitchFamily="34" charset="0"/>
              </a:rPr>
              <a:t> </a:t>
            </a:r>
            <a:r>
              <a:rPr lang="en-US" sz="1600" b="1" dirty="0" smtClean="0">
                <a:latin typeface="Huawei Sans" panose="020C0503030203020204" pitchFamily="34" charset="0"/>
              </a:rPr>
              <a:t>radio</a:t>
            </a:r>
            <a:r>
              <a:rPr lang="en-US" sz="1600" dirty="0" smtClean="0">
                <a:latin typeface="Huawei Sans" panose="020C0503030203020204" pitchFamily="34" charset="0"/>
              </a:rPr>
              <a:t> { </a:t>
            </a:r>
            <a:r>
              <a:rPr lang="en-US" sz="1600" i="1" dirty="0" smtClean="0">
                <a:latin typeface="Huawei Sans" panose="020C0503030203020204" pitchFamily="34" charset="0"/>
              </a:rPr>
              <a:t>radio-id</a:t>
            </a:r>
            <a:r>
              <a:rPr lang="en-US" sz="1600" dirty="0" smtClean="0">
                <a:latin typeface="Huawei Sans" panose="020C0503030203020204" pitchFamily="34" charset="0"/>
              </a:rPr>
              <a:t> | </a:t>
            </a:r>
            <a:r>
              <a:rPr lang="en-US" sz="1600" b="1" dirty="0" smtClean="0">
                <a:latin typeface="Huawei Sans" panose="020C0503030203020204" pitchFamily="34" charset="0"/>
              </a:rPr>
              <a:t>all</a:t>
            </a:r>
            <a:r>
              <a:rPr lang="en-US" sz="1600" dirty="0" smtClean="0">
                <a:latin typeface="Huawei Sans" panose="020C0503030203020204" pitchFamily="34" charset="0"/>
              </a:rPr>
              <a:t> } [ </a:t>
            </a:r>
            <a:r>
              <a:rPr lang="en-US" sz="1600" b="1" dirty="0" smtClean="0">
                <a:latin typeface="Huawei Sans" panose="020C0503030203020204" pitchFamily="34" charset="0"/>
              </a:rPr>
              <a:t>service-</a:t>
            </a:r>
            <a:r>
              <a:rPr lang="en-US" sz="1600" b="1" dirty="0" err="1" smtClean="0">
                <a:latin typeface="Huawei Sans" panose="020C0503030203020204" pitchFamily="34" charset="0"/>
              </a:rPr>
              <a:t>vlan</a:t>
            </a:r>
            <a:r>
              <a:rPr lang="en-US" sz="1600" dirty="0" smtClean="0">
                <a:latin typeface="Huawei Sans" panose="020C0503030203020204" pitchFamily="34" charset="0"/>
              </a:rPr>
              <a:t> {</a:t>
            </a:r>
            <a:r>
              <a:rPr lang="en-US" sz="1600" b="1" dirty="0" smtClean="0">
                <a:latin typeface="Huawei Sans" panose="020C0503030203020204" pitchFamily="34" charset="0"/>
              </a:rPr>
              <a:t> </a:t>
            </a:r>
            <a:r>
              <a:rPr lang="en-US" sz="1600" b="1" dirty="0" err="1" smtClean="0">
                <a:latin typeface="Huawei Sans" panose="020C0503030203020204" pitchFamily="34" charset="0"/>
              </a:rPr>
              <a:t>vlan</a:t>
            </a:r>
            <a:r>
              <a:rPr lang="en-US" sz="1600" b="1" dirty="0" smtClean="0">
                <a:latin typeface="Huawei Sans" panose="020C0503030203020204" pitchFamily="34" charset="0"/>
              </a:rPr>
              <a:t>-id</a:t>
            </a:r>
            <a:r>
              <a:rPr lang="en-US" sz="1600" dirty="0" smtClean="0">
                <a:latin typeface="Huawei Sans" panose="020C0503030203020204" pitchFamily="34" charset="0"/>
              </a:rPr>
              <a:t> </a:t>
            </a:r>
            <a:r>
              <a:rPr lang="en-US" sz="1600" i="1" dirty="0" err="1" smtClean="0">
                <a:latin typeface="Huawei Sans" panose="020C0503030203020204" pitchFamily="34" charset="0"/>
              </a:rPr>
              <a:t>vlan</a:t>
            </a:r>
            <a:r>
              <a:rPr lang="en-US" sz="1600" i="1" dirty="0" smtClean="0">
                <a:latin typeface="Huawei Sans" panose="020C0503030203020204" pitchFamily="34" charset="0"/>
              </a:rPr>
              <a:t>-id</a:t>
            </a:r>
            <a:r>
              <a:rPr lang="en-US" sz="1600" dirty="0" smtClean="0">
                <a:latin typeface="Huawei Sans" panose="020C0503030203020204" pitchFamily="34" charset="0"/>
              </a:rPr>
              <a:t> | </a:t>
            </a:r>
            <a:r>
              <a:rPr lang="en-US" sz="1600" b="1" dirty="0" err="1" smtClean="0">
                <a:latin typeface="Huawei Sans" panose="020C0503030203020204" pitchFamily="34" charset="0"/>
              </a:rPr>
              <a:t>vlan</a:t>
            </a:r>
            <a:r>
              <a:rPr lang="en-US" sz="1600" b="1" dirty="0" smtClean="0">
                <a:latin typeface="Huawei Sans" panose="020C0503030203020204" pitchFamily="34" charset="0"/>
              </a:rPr>
              <a:t>-pool</a:t>
            </a:r>
            <a:r>
              <a:rPr lang="en-US" sz="1600" dirty="0" smtClean="0">
                <a:latin typeface="Huawei Sans" panose="020C0503030203020204" pitchFamily="34" charset="0"/>
              </a:rPr>
              <a:t> </a:t>
            </a:r>
            <a:r>
              <a:rPr lang="en-US" sz="1600" i="1" dirty="0" smtClean="0">
                <a:latin typeface="Huawei Sans" panose="020C0503030203020204" pitchFamily="34" charset="0"/>
              </a:rPr>
              <a:t>pool-name</a:t>
            </a:r>
            <a:r>
              <a:rPr lang="en-US" sz="1600" dirty="0" smtClean="0">
                <a:latin typeface="Huawei Sans" panose="020C0503030203020204" pitchFamily="34" charset="0"/>
              </a:rPr>
              <a:t> }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startAt="6"/>
            </a:pPr>
            <a:r>
              <a:rPr lang="en-US" sz="1600" dirty="0" smtClean="0">
                <a:latin typeface="Huawei Sans" panose="020C0503030203020204" pitchFamily="34" charset="0"/>
              </a:rPr>
              <a:t>Bind the VAP profile.</a:t>
            </a:r>
            <a:endParaRPr lang="en-US" sz="1600" dirty="0">
              <a:latin typeface="Huawei Sans" panose="020C0503030203020204" pitchFamily="34" charset="0"/>
            </a:endParaRPr>
          </a:p>
        </p:txBody>
      </p:sp>
      <p:sp>
        <p:nvSpPr>
          <p:cNvPr id="6" name="矩形 5"/>
          <p:cNvSpPr/>
          <p:nvPr/>
        </p:nvSpPr>
        <p:spPr>
          <a:xfrm>
            <a:off x="1031917" y="2639049"/>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Bind the specified VAP profile to radios in an AP group.</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08063" y="3610434"/>
            <a:ext cx="10632553" cy="584775"/>
          </a:xfrm>
          <a:prstGeom prst="rect">
            <a:avLst/>
          </a:prstGeom>
          <a:solidFill>
            <a:srgbClr val="F4FBFE"/>
          </a:solidFill>
          <a:ln>
            <a:solidFill>
              <a:srgbClr val="99DFF9"/>
            </a:solidFill>
          </a:ln>
        </p:spPr>
        <p:txBody>
          <a:bodyPr wrap="square" rIns="1008000">
            <a:spAutoFit/>
          </a:bodyPr>
          <a:lstStyle/>
          <a:p>
            <a:pPr fontAlgn="base"/>
            <a:r>
              <a:rPr lang="en-US" sz="1600" dirty="0" smtClean="0">
                <a:latin typeface="Huawei Sans" panose="020C0503030203020204" pitchFamily="34" charset="0"/>
              </a:rPr>
              <a:t>[AC] </a:t>
            </a:r>
            <a:r>
              <a:rPr lang="en-US" sz="1600" b="1" dirty="0" smtClean="0">
                <a:latin typeface="Huawei Sans" panose="020C0503030203020204" pitchFamily="34" charset="0"/>
              </a:rPr>
              <a:t>display </a:t>
            </a:r>
            <a:r>
              <a:rPr lang="en-US" sz="1600" b="1" dirty="0" err="1" smtClean="0">
                <a:latin typeface="Huawei Sans" panose="020C0503030203020204" pitchFamily="34" charset="0"/>
              </a:rPr>
              <a:t>vap</a:t>
            </a:r>
            <a:r>
              <a:rPr lang="en-US" sz="1600" b="1" dirty="0" smtClean="0">
                <a:latin typeface="Huawei Sans" panose="020C0503030203020204" pitchFamily="34" charset="0"/>
              </a:rPr>
              <a:t> </a:t>
            </a:r>
            <a:r>
              <a:rPr lang="en-US" sz="1600" dirty="0" smtClean="0">
                <a:latin typeface="Huawei Sans" panose="020C0503030203020204" pitchFamily="34" charset="0"/>
              </a:rPr>
              <a:t>{</a:t>
            </a:r>
            <a:r>
              <a:rPr lang="en-US" sz="1600" b="1" dirty="0" smtClean="0">
                <a:latin typeface="Huawei Sans" panose="020C0503030203020204" pitchFamily="34" charset="0"/>
              </a:rPr>
              <a:t> </a:t>
            </a:r>
            <a:r>
              <a:rPr lang="en-US" sz="1600" b="1" dirty="0" err="1" smtClean="0">
                <a:latin typeface="Huawei Sans" panose="020C0503030203020204" pitchFamily="34" charset="0"/>
              </a:rPr>
              <a:t>ap</a:t>
            </a:r>
            <a:r>
              <a:rPr lang="en-US" sz="1600" b="1" dirty="0" smtClean="0">
                <a:latin typeface="Huawei Sans" panose="020C0503030203020204" pitchFamily="34" charset="0"/>
              </a:rPr>
              <a:t>-group </a:t>
            </a:r>
            <a:r>
              <a:rPr lang="en-US" sz="1600" i="1" dirty="0" err="1" smtClean="0">
                <a:latin typeface="Huawei Sans" panose="020C0503030203020204" pitchFamily="34" charset="0"/>
              </a:rPr>
              <a:t>ap</a:t>
            </a:r>
            <a:r>
              <a:rPr lang="en-US" sz="1600" i="1" dirty="0" smtClean="0">
                <a:latin typeface="Huawei Sans" panose="020C0503030203020204" pitchFamily="34" charset="0"/>
              </a:rPr>
              <a:t>-group-name</a:t>
            </a:r>
            <a:r>
              <a:rPr lang="en-US" sz="1600" dirty="0" smtClean="0">
                <a:latin typeface="Huawei Sans" panose="020C0503030203020204" pitchFamily="34" charset="0"/>
              </a:rPr>
              <a:t> | { </a:t>
            </a:r>
            <a:r>
              <a:rPr lang="en-US" sz="1600" b="1" dirty="0" err="1" smtClean="0">
                <a:latin typeface="Huawei Sans" panose="020C0503030203020204" pitchFamily="34" charset="0"/>
              </a:rPr>
              <a:t>ap</a:t>
            </a:r>
            <a:r>
              <a:rPr lang="en-US" sz="1600" b="1" dirty="0" smtClean="0">
                <a:latin typeface="Huawei Sans" panose="020C0503030203020204" pitchFamily="34" charset="0"/>
              </a:rPr>
              <a:t>-name </a:t>
            </a:r>
            <a:r>
              <a:rPr lang="en-US" sz="1600" i="1" dirty="0" err="1" smtClean="0">
                <a:latin typeface="Huawei Sans" panose="020C0503030203020204" pitchFamily="34" charset="0"/>
              </a:rPr>
              <a:t>ap</a:t>
            </a:r>
            <a:r>
              <a:rPr lang="en-US" sz="1600" i="1" dirty="0" smtClean="0">
                <a:latin typeface="Huawei Sans" panose="020C0503030203020204" pitchFamily="34" charset="0"/>
              </a:rPr>
              <a:t>-name</a:t>
            </a:r>
            <a:r>
              <a:rPr lang="en-US" sz="1600" dirty="0" smtClean="0">
                <a:latin typeface="Huawei Sans" panose="020C0503030203020204" pitchFamily="34" charset="0"/>
              </a:rPr>
              <a:t> | </a:t>
            </a:r>
            <a:r>
              <a:rPr lang="en-US" sz="1600" b="1" dirty="0" err="1" smtClean="0">
                <a:latin typeface="Huawei Sans" panose="020C0503030203020204" pitchFamily="34" charset="0"/>
              </a:rPr>
              <a:t>ap</a:t>
            </a:r>
            <a:r>
              <a:rPr lang="en-US" sz="1600" b="1" dirty="0" smtClean="0">
                <a:latin typeface="Huawei Sans" panose="020C0503030203020204" pitchFamily="34" charset="0"/>
              </a:rPr>
              <a:t>-id </a:t>
            </a:r>
            <a:r>
              <a:rPr lang="en-US" sz="1600" i="1" dirty="0" err="1" smtClean="0">
                <a:latin typeface="Huawei Sans" panose="020C0503030203020204" pitchFamily="34" charset="0"/>
              </a:rPr>
              <a:t>ap</a:t>
            </a:r>
            <a:r>
              <a:rPr lang="en-US" sz="1600" i="1" dirty="0" smtClean="0">
                <a:latin typeface="Huawei Sans" panose="020C0503030203020204" pitchFamily="34" charset="0"/>
              </a:rPr>
              <a:t>-id</a:t>
            </a:r>
            <a:r>
              <a:rPr lang="en-US" sz="1600" dirty="0" smtClean="0">
                <a:latin typeface="Huawei Sans" panose="020C0503030203020204" pitchFamily="34" charset="0"/>
              </a:rPr>
              <a:t> } [ </a:t>
            </a:r>
            <a:r>
              <a:rPr lang="en-US" sz="1600" b="1" dirty="0" smtClean="0">
                <a:latin typeface="Huawei Sans" panose="020C0503030203020204" pitchFamily="34" charset="0"/>
              </a:rPr>
              <a:t>radio </a:t>
            </a:r>
            <a:r>
              <a:rPr lang="en-US" sz="1600" i="1" dirty="0" smtClean="0">
                <a:latin typeface="Huawei Sans" panose="020C0503030203020204" pitchFamily="34" charset="0"/>
              </a:rPr>
              <a:t>radio-id</a:t>
            </a:r>
            <a:r>
              <a:rPr lang="en-US" sz="1600" dirty="0" smtClean="0">
                <a:latin typeface="Huawei Sans" panose="020C0503030203020204" pitchFamily="34" charset="0"/>
              </a:rPr>
              <a:t> ] } [</a:t>
            </a:r>
            <a:r>
              <a:rPr lang="en-US" sz="1600" b="1" dirty="0" smtClean="0">
                <a:latin typeface="Huawei Sans" panose="020C0503030203020204" pitchFamily="34" charset="0"/>
              </a:rPr>
              <a:t> </a:t>
            </a:r>
            <a:r>
              <a:rPr lang="en-US" sz="1600" b="1" dirty="0" err="1" smtClean="0">
                <a:latin typeface="Huawei Sans" panose="020C0503030203020204" pitchFamily="34" charset="0"/>
              </a:rPr>
              <a:t>ssid</a:t>
            </a:r>
            <a:r>
              <a:rPr lang="en-US" sz="1600" b="1" dirty="0" smtClean="0">
                <a:latin typeface="Huawei Sans" panose="020C0503030203020204" pitchFamily="34" charset="0"/>
              </a:rPr>
              <a:t> </a:t>
            </a:r>
            <a:r>
              <a:rPr lang="en-US" sz="1600" i="1" dirty="0" err="1" smtClean="0">
                <a:latin typeface="Huawei Sans" panose="020C0503030203020204" pitchFamily="34" charset="0"/>
              </a:rPr>
              <a:t>ssid</a:t>
            </a:r>
            <a:r>
              <a:rPr lang="en-US" sz="1600" dirty="0" smtClean="0">
                <a:latin typeface="Huawei Sans" panose="020C0503030203020204" pitchFamily="34" charset="0"/>
              </a:rPr>
              <a:t>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551384" y="3178287"/>
            <a:ext cx="11089232" cy="338554"/>
          </a:xfrm>
          <a:prstGeom prst="rect">
            <a:avLst/>
          </a:prstGeom>
        </p:spPr>
        <p:txBody>
          <a:bodyPr wrap="square">
            <a:spAutoFit/>
          </a:bodyPr>
          <a:lstStyle/>
          <a:p>
            <a:pPr marL="342900" indent="-342900" fontAlgn="auto">
              <a:buFont typeface="+mj-lt"/>
              <a:buAutoNum type="arabicPeriod" startAt="7"/>
            </a:pPr>
            <a:r>
              <a:rPr lang="en-US" sz="1600" dirty="0" smtClean="0">
                <a:latin typeface="Huawei Sans" panose="020C0503030203020204" pitchFamily="34" charset="0"/>
              </a:rPr>
              <a:t>Check VAP information.</a:t>
            </a:r>
            <a:endParaRPr lang="en-US" sz="1600" dirty="0">
              <a:latin typeface="Huawei Sans" panose="020C0503030203020204" pitchFamily="34" charset="0"/>
            </a:endParaRPr>
          </a:p>
        </p:txBody>
      </p:sp>
      <p:sp>
        <p:nvSpPr>
          <p:cNvPr id="16" name="矩形 15"/>
          <p:cNvSpPr/>
          <p:nvPr/>
        </p:nvSpPr>
        <p:spPr>
          <a:xfrm>
            <a:off x="1031917" y="4670961"/>
            <a:ext cx="10608699" cy="400110"/>
          </a:xfrm>
          <a:prstGeom prst="rect">
            <a:avLst/>
          </a:prstGeom>
        </p:spPr>
        <p:txBody>
          <a:bodyPr wrap="square">
            <a:spAutoFit/>
          </a:bodyPr>
          <a:lstStyle/>
          <a:p>
            <a:pPr fontAlgn="auto">
              <a:lnSpc>
                <a:spcPts val="2400"/>
              </a:lnSpc>
            </a:pPr>
            <a:r>
              <a:rPr lang="en-US" sz="1600" dirty="0" smtClean="0">
                <a:latin typeface="Huawei Sans" panose="020C0503030203020204" pitchFamily="34" charset="0"/>
              </a:rPr>
              <a:t>Display information about service VAPs.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1008063" y="4324252"/>
            <a:ext cx="10632553" cy="338554"/>
          </a:xfrm>
          <a:prstGeom prst="rect">
            <a:avLst/>
          </a:prstGeom>
          <a:solidFill>
            <a:srgbClr val="F4FBFE"/>
          </a:solidFill>
          <a:ln>
            <a:solidFill>
              <a:srgbClr val="99DFF9"/>
            </a:solidFill>
          </a:ln>
        </p:spPr>
        <p:txBody>
          <a:bodyPr wrap="square">
            <a:spAutoFit/>
          </a:bodyPr>
          <a:lstStyle/>
          <a:p>
            <a:pPr fontAlgn="base"/>
            <a:r>
              <a:rPr lang="en-US" sz="1600" dirty="0" smtClean="0">
                <a:latin typeface="Huawei Sans" panose="020C0503030203020204" pitchFamily="34" charset="0"/>
              </a:rPr>
              <a:t>[AC] </a:t>
            </a:r>
            <a:r>
              <a:rPr lang="en-US" sz="1600" b="1" dirty="0" smtClean="0">
                <a:latin typeface="Huawei Sans" panose="020C0503030203020204" pitchFamily="34" charset="0"/>
              </a:rPr>
              <a:t>display </a:t>
            </a:r>
            <a:r>
              <a:rPr lang="en-US" sz="1600" b="1" dirty="0" err="1" smtClean="0">
                <a:latin typeface="Huawei Sans" panose="020C0503030203020204" pitchFamily="34" charset="0"/>
              </a:rPr>
              <a:t>vap</a:t>
            </a:r>
            <a:r>
              <a:rPr lang="en-US" sz="1600" b="1" dirty="0" smtClean="0">
                <a:latin typeface="Huawei Sans" panose="020C0503030203020204" pitchFamily="34" charset="0"/>
              </a:rPr>
              <a:t> </a:t>
            </a:r>
            <a:r>
              <a:rPr lang="en-US" sz="1600" dirty="0" smtClean="0">
                <a:latin typeface="Huawei Sans" panose="020C0503030203020204" pitchFamily="34" charset="0"/>
              </a:rPr>
              <a:t>{ </a:t>
            </a:r>
            <a:r>
              <a:rPr lang="en-US" sz="1600" b="1" dirty="0" smtClean="0">
                <a:latin typeface="Huawei Sans" panose="020C0503030203020204" pitchFamily="34" charset="0"/>
              </a:rPr>
              <a:t>all </a:t>
            </a:r>
            <a:r>
              <a:rPr lang="en-US" sz="1600" dirty="0" smtClean="0">
                <a:latin typeface="Huawei Sans" panose="020C0503030203020204" pitchFamily="34" charset="0"/>
              </a:rPr>
              <a:t>|</a:t>
            </a:r>
            <a:r>
              <a:rPr lang="en-US" sz="1600" b="1" dirty="0" smtClean="0">
                <a:latin typeface="Huawei Sans" panose="020C0503030203020204" pitchFamily="34" charset="0"/>
              </a:rPr>
              <a:t> </a:t>
            </a:r>
            <a:r>
              <a:rPr lang="en-US" sz="1600" b="1" dirty="0" err="1" smtClean="0">
                <a:latin typeface="Huawei Sans" panose="020C0503030203020204" pitchFamily="34" charset="0"/>
              </a:rPr>
              <a:t>ssid</a:t>
            </a:r>
            <a:r>
              <a:rPr lang="en-US" sz="1600" b="1" dirty="0" smtClean="0">
                <a:latin typeface="Huawei Sans" panose="020C0503030203020204" pitchFamily="34" charset="0"/>
              </a:rPr>
              <a:t> </a:t>
            </a:r>
            <a:r>
              <a:rPr lang="en-US" sz="1600" i="1" dirty="0" err="1" smtClean="0">
                <a:latin typeface="Huawei Sans" panose="020C0503030203020204" pitchFamily="34" charset="0"/>
              </a:rPr>
              <a:t>ssid</a:t>
            </a:r>
            <a:r>
              <a:rPr lang="en-US" sz="1600" dirty="0" smtClean="0">
                <a:latin typeface="Huawei Sans" panose="020C0503030203020204" pitchFamily="34" charset="0"/>
              </a:rPr>
              <a:t>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五边形 9"/>
          <p:cNvSpPr/>
          <p:nvPr/>
        </p:nvSpPr>
        <p:spPr bwMode="auto">
          <a:xfrm>
            <a:off x="10145727"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11" name="燕尾形 10"/>
          <p:cNvSpPr/>
          <p:nvPr/>
        </p:nvSpPr>
        <p:spPr bwMode="auto">
          <a:xfrm>
            <a:off x="10961897"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3225454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Example for Configuring Layer 2 Tunnel Forwarding in Off-Path Mode</a:t>
            </a:r>
            <a:endParaRPr lang="en-US" altLang="zh-CN" dirty="0"/>
          </a:p>
        </p:txBody>
      </p:sp>
      <p:graphicFrame>
        <p:nvGraphicFramePr>
          <p:cNvPr id="59" name="表格 58"/>
          <p:cNvGraphicFramePr>
            <a:graphicFrameLocks noGrp="1"/>
          </p:cNvGraphicFramePr>
          <p:nvPr>
            <p:extLst/>
          </p:nvPr>
        </p:nvGraphicFramePr>
        <p:xfrm>
          <a:off x="4674233" y="1426362"/>
          <a:ext cx="6595889" cy="4868022"/>
        </p:xfrm>
        <a:graphic>
          <a:graphicData uri="http://schemas.openxmlformats.org/drawingml/2006/table">
            <a:tbl>
              <a:tblPr>
                <a:tableStyleId>{2D5ABB26-0587-4C30-8999-92F81FD0307C}</a:tableStyleId>
              </a:tblPr>
              <a:tblGrid>
                <a:gridCol w="1891667"/>
                <a:gridCol w="4704222"/>
              </a:tblGrid>
              <a:tr h="208842">
                <a:tc>
                  <a:txBody>
                    <a:bodyPr/>
                    <a:lstStyle/>
                    <a:p>
                      <a:pPr algn="l"/>
                      <a:r>
                        <a:rPr lang="en-US" sz="1050" b="1" dirty="0" smtClean="0">
                          <a:solidFill>
                            <a:schemeClr val="bg1"/>
                          </a:solidFill>
                          <a:latin typeface="Huawei Sans" panose="020C0503030203020204" pitchFamily="34" charset="0"/>
                        </a:rPr>
                        <a:t>Data</a:t>
                      </a:r>
                      <a:endParaRPr lang="en-US" altLang="zh-CN" sz="1050" b="1" dirty="0">
                        <a:solidFill>
                          <a:schemeClr val="bg1"/>
                        </a:solidFill>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a:r>
                        <a:rPr lang="en-US" sz="1050" b="1" dirty="0" smtClean="0">
                          <a:solidFill>
                            <a:schemeClr val="bg1"/>
                          </a:solidFill>
                          <a:latin typeface="Huawei Sans" panose="020C0503030203020204" pitchFamily="34" charset="0"/>
                        </a:rPr>
                        <a:t>Configuration</a:t>
                      </a:r>
                      <a:endParaRPr lang="en-US" altLang="zh-CN" sz="1050" b="1" dirty="0">
                        <a:solidFill>
                          <a:schemeClr val="bg1"/>
                        </a:solidFill>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41742">
                <a:tc>
                  <a:txBody>
                    <a:bodyPr/>
                    <a:lstStyle/>
                    <a:p>
                      <a:pPr algn="l"/>
                      <a:r>
                        <a:rPr lang="en-US" sz="1050" dirty="0" smtClean="0">
                          <a:latin typeface="Huawei Sans" panose="020C0503030203020204" pitchFamily="34" charset="0"/>
                        </a:rPr>
                        <a:t>Management VLAN for APs</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VLAN 100</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08842">
                <a:tc>
                  <a:txBody>
                    <a:bodyPr/>
                    <a:lstStyle/>
                    <a:p>
                      <a:pPr algn="l"/>
                      <a:r>
                        <a:rPr lang="en-US" sz="1050" dirty="0" smtClean="0">
                          <a:latin typeface="Huawei Sans" panose="020C0503030203020204" pitchFamily="34" charset="0"/>
                        </a:rPr>
                        <a:t>Service VLAN for STAs</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VLAN 101</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474642">
                <a:tc>
                  <a:txBody>
                    <a:bodyPr/>
                    <a:lstStyle/>
                    <a:p>
                      <a:pPr algn="l"/>
                      <a:r>
                        <a:rPr lang="en-US" sz="1050" dirty="0" smtClean="0">
                          <a:latin typeface="Huawei Sans" panose="020C0503030203020204" pitchFamily="34" charset="0"/>
                        </a:rPr>
                        <a:t>DHCP server</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The AC functions as a DHCP server to assign IP addresses to APs.</a:t>
                      </a:r>
                      <a:endParaRPr lang="en-US" altLang="zh-CN" sz="1050" dirty="0" smtClean="0">
                        <a:effectLst/>
                        <a:latin typeface="Huawei Sans" panose="020C0503030203020204" pitchFamily="34" charset="0"/>
                      </a:endParaRPr>
                    </a:p>
                    <a:p>
                      <a:pPr algn="l"/>
                      <a:r>
                        <a:rPr lang="en-US" sz="1050" dirty="0" smtClean="0">
                          <a:latin typeface="Huawei Sans" panose="020C0503030203020204" pitchFamily="34" charset="0"/>
                        </a:rPr>
                        <a:t>The aggregation switch S2 functions as a DHCP server to assign IP addresses to STAs. The default gateway address of STAs is 10.23.101.1.</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08842">
                <a:tc>
                  <a:txBody>
                    <a:bodyPr/>
                    <a:lstStyle/>
                    <a:p>
                      <a:pPr algn="l"/>
                      <a:r>
                        <a:rPr lang="en-US" sz="1050" dirty="0" smtClean="0">
                          <a:latin typeface="Huawei Sans" panose="020C0503030203020204" pitchFamily="34" charset="0"/>
                        </a:rPr>
                        <a:t>IP address pool for APs</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10.23.100.2–10.23.100.254/24</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08842">
                <a:tc>
                  <a:txBody>
                    <a:bodyPr/>
                    <a:lstStyle/>
                    <a:p>
                      <a:pPr algn="l"/>
                      <a:r>
                        <a:rPr lang="en-US" sz="1050" dirty="0" smtClean="0">
                          <a:latin typeface="Huawei Sans" panose="020C0503030203020204" pitchFamily="34" charset="0"/>
                        </a:rPr>
                        <a:t>IP address pool for STAs</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10.23.101.2–10.23.101.254/24</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41742">
                <a:tc>
                  <a:txBody>
                    <a:bodyPr/>
                    <a:lstStyle/>
                    <a:p>
                      <a:pPr algn="l"/>
                      <a:r>
                        <a:rPr lang="en-US" sz="1050" dirty="0" smtClean="0">
                          <a:latin typeface="Huawei Sans" panose="020C0503030203020204" pitchFamily="34" charset="0"/>
                        </a:rPr>
                        <a:t>IP address of the AC's source interface</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r>
                        <a:rPr lang="en-US" sz="1050" dirty="0" smtClean="0">
                          <a:latin typeface="Huawei Sans" panose="020C0503030203020204" pitchFamily="34" charset="0"/>
                        </a:rPr>
                        <a:t>VLANIF 100: 10.23.100.1/24</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41742">
                <a:tc>
                  <a:txBody>
                    <a:bodyPr/>
                    <a:lstStyle/>
                    <a:p>
                      <a:pPr algn="l"/>
                      <a:r>
                        <a:rPr lang="en-US" sz="1050" dirty="0" smtClean="0">
                          <a:latin typeface="Huawei Sans" panose="020C0503030203020204" pitchFamily="34" charset="0"/>
                        </a:rPr>
                        <a:t>AP group</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en-US" sz="1050" dirty="0" smtClean="0">
                          <a:latin typeface="Huawei Sans" panose="020C0503030203020204" pitchFamily="34" charset="0"/>
                        </a:rPr>
                        <a:t>Name: ap-group1 </a:t>
                      </a:r>
                    </a:p>
                    <a:p>
                      <a:pPr algn="l">
                        <a:buFont typeface="Arial" panose="020B0604020202020204" pitchFamily="34" charset="0"/>
                        <a:buNone/>
                      </a:pPr>
                      <a:r>
                        <a:rPr lang="en-US" sz="1050" dirty="0" smtClean="0">
                          <a:latin typeface="Huawei Sans" panose="020C0503030203020204" pitchFamily="34" charset="0"/>
                        </a:rPr>
                        <a:t>Referenced profiles: VAP profile </a:t>
                      </a:r>
                      <a:r>
                        <a:rPr lang="en-US" sz="1050" b="1" dirty="0" err="1" smtClean="0">
                          <a:latin typeface="Huawei Sans" panose="020C0503030203020204" pitchFamily="34" charset="0"/>
                        </a:rPr>
                        <a:t>wlan</a:t>
                      </a:r>
                      <a:r>
                        <a:rPr lang="en-US" sz="1050" b="1" dirty="0" smtClean="0">
                          <a:latin typeface="Huawei Sans" panose="020C0503030203020204" pitchFamily="34" charset="0"/>
                        </a:rPr>
                        <a:t>-net</a:t>
                      </a:r>
                      <a:r>
                        <a:rPr lang="en-US" sz="1050" dirty="0" smtClean="0">
                          <a:latin typeface="Huawei Sans" panose="020C0503030203020204" pitchFamily="34" charset="0"/>
                        </a:rPr>
                        <a:t> and regulatory domain profile</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41742">
                <a:tc>
                  <a:txBody>
                    <a:bodyPr/>
                    <a:lstStyle/>
                    <a:p>
                      <a:pPr algn="l"/>
                      <a:r>
                        <a:rPr lang="en-US" sz="1050" dirty="0" smtClean="0">
                          <a:latin typeface="Huawei Sans" panose="020C0503030203020204" pitchFamily="34" charset="0"/>
                        </a:rPr>
                        <a:t>Regulatory domain profile</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en-US" sz="1050" dirty="0" smtClean="0">
                          <a:latin typeface="Huawei Sans" panose="020C0503030203020204" pitchFamily="34" charset="0"/>
                        </a:rPr>
                        <a:t>Name: default</a:t>
                      </a:r>
                    </a:p>
                    <a:p>
                      <a:pPr algn="l">
                        <a:buFont typeface="Arial" panose="020B0604020202020204" pitchFamily="34" charset="0"/>
                        <a:buNone/>
                      </a:pPr>
                      <a:r>
                        <a:rPr lang="en-US" sz="1050" dirty="0" smtClean="0">
                          <a:latin typeface="Huawei Sans" panose="020C0503030203020204" pitchFamily="34" charset="0"/>
                        </a:rPr>
                        <a:t>Country code: CN</a:t>
                      </a:r>
                      <a:endParaRPr lang="en-US" altLang="zh-CN" sz="1050" dirty="0">
                        <a:effectLst/>
                        <a:latin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41742">
                <a:tc>
                  <a:txBody>
                    <a:bodyPr/>
                    <a:lstStyle/>
                    <a:p>
                      <a:pPr algn="l"/>
                      <a:r>
                        <a:rPr lang="en-US" sz="1050" dirty="0" smtClean="0">
                          <a:latin typeface="Huawei Sans" panose="020C0503030203020204" pitchFamily="34" charset="0"/>
                        </a:rPr>
                        <a:t>SSID profile</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en-US" sz="1050" dirty="0" smtClean="0">
                          <a:latin typeface="Huawei Sans" panose="020C0503030203020204" pitchFamily="34" charset="0"/>
                        </a:rPr>
                        <a:t>Name: </a:t>
                      </a:r>
                      <a:r>
                        <a:rPr lang="en-US" sz="1050" dirty="0" err="1" smtClean="0">
                          <a:latin typeface="Huawei Sans" panose="020C0503030203020204" pitchFamily="34" charset="0"/>
                        </a:rPr>
                        <a:t>wlan</a:t>
                      </a:r>
                      <a:r>
                        <a:rPr lang="en-US" sz="1050" dirty="0" smtClean="0">
                          <a:latin typeface="Huawei Sans" panose="020C0503030203020204" pitchFamily="34" charset="0"/>
                        </a:rPr>
                        <a:t>-net</a:t>
                      </a:r>
                    </a:p>
                    <a:p>
                      <a:pPr algn="l">
                        <a:buFont typeface="Arial" panose="020B0604020202020204" pitchFamily="34" charset="0"/>
                        <a:buNone/>
                      </a:pPr>
                      <a:r>
                        <a:rPr lang="en-US" sz="1050" dirty="0" smtClean="0">
                          <a:latin typeface="Huawei Sans" panose="020C0503030203020204" pitchFamily="34" charset="0"/>
                        </a:rPr>
                        <a:t>SSID name: </a:t>
                      </a:r>
                      <a:r>
                        <a:rPr lang="en-US" sz="1050" dirty="0" err="1" smtClean="0">
                          <a:latin typeface="Huawei Sans" panose="020C0503030203020204" pitchFamily="34" charset="0"/>
                        </a:rPr>
                        <a:t>wlan</a:t>
                      </a:r>
                      <a:r>
                        <a:rPr lang="en-US" sz="1050" dirty="0" smtClean="0">
                          <a:latin typeface="Huawei Sans" panose="020C0503030203020204" pitchFamily="34" charset="0"/>
                        </a:rPr>
                        <a:t>-net</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474642">
                <a:tc>
                  <a:txBody>
                    <a:bodyPr/>
                    <a:lstStyle/>
                    <a:p>
                      <a:pPr algn="l"/>
                      <a:r>
                        <a:rPr lang="en-US" sz="1050" dirty="0" smtClean="0">
                          <a:latin typeface="Huawei Sans" panose="020C0503030203020204" pitchFamily="34" charset="0"/>
                        </a:rPr>
                        <a:t>Security profile</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en-US" sz="1050" dirty="0" smtClean="0">
                          <a:latin typeface="Huawei Sans" panose="020C0503030203020204" pitchFamily="34" charset="0"/>
                        </a:rPr>
                        <a:t>Name: </a:t>
                      </a:r>
                      <a:r>
                        <a:rPr lang="en-US" sz="1050" dirty="0" err="1" smtClean="0">
                          <a:latin typeface="Huawei Sans" panose="020C0503030203020204" pitchFamily="34" charset="0"/>
                        </a:rPr>
                        <a:t>wlan</a:t>
                      </a:r>
                      <a:r>
                        <a:rPr lang="en-US" sz="1050" dirty="0" smtClean="0">
                          <a:latin typeface="Huawei Sans" panose="020C0503030203020204" pitchFamily="34" charset="0"/>
                        </a:rPr>
                        <a:t>-net</a:t>
                      </a:r>
                    </a:p>
                    <a:p>
                      <a:pPr algn="l">
                        <a:buFont typeface="Arial" panose="020B0604020202020204" pitchFamily="34" charset="0"/>
                        <a:buNone/>
                      </a:pPr>
                      <a:r>
                        <a:rPr lang="en-US" sz="1050" dirty="0" smtClean="0">
                          <a:latin typeface="Huawei Sans" panose="020C0503030203020204" pitchFamily="34" charset="0"/>
                        </a:rPr>
                        <a:t>Security policy: WPA-WPA2+PSK+AES</a:t>
                      </a:r>
                    </a:p>
                    <a:p>
                      <a:pPr algn="l">
                        <a:buFont typeface="Arial" panose="020B0604020202020204" pitchFamily="34" charset="0"/>
                        <a:buNone/>
                      </a:pPr>
                      <a:r>
                        <a:rPr lang="en-US" sz="1050" dirty="0" smtClean="0">
                          <a:latin typeface="Huawei Sans" panose="020C0503030203020204" pitchFamily="34" charset="0"/>
                        </a:rPr>
                        <a:t>Password: a1234567</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607542">
                <a:tc>
                  <a:txBody>
                    <a:bodyPr/>
                    <a:lstStyle/>
                    <a:p>
                      <a:pPr algn="l"/>
                      <a:r>
                        <a:rPr lang="en-US" sz="1050" dirty="0" smtClean="0">
                          <a:latin typeface="Huawei Sans" panose="020C0503030203020204" pitchFamily="34" charset="0"/>
                        </a:rPr>
                        <a:t>VAP profile</a:t>
                      </a:r>
                      <a:endParaRPr lang="en-US" altLang="zh-CN"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a:buFont typeface="Arial" panose="020B0604020202020204" pitchFamily="34" charset="0"/>
                        <a:buNone/>
                      </a:pPr>
                      <a:r>
                        <a:rPr lang="en-US" sz="1050" dirty="0" smtClean="0">
                          <a:latin typeface="Huawei Sans" panose="020C0503030203020204" pitchFamily="34" charset="0"/>
                        </a:rPr>
                        <a:t>Name: </a:t>
                      </a:r>
                      <a:r>
                        <a:rPr lang="en-US" sz="1050" dirty="0" err="1" smtClean="0">
                          <a:latin typeface="Huawei Sans" panose="020C0503030203020204" pitchFamily="34" charset="0"/>
                        </a:rPr>
                        <a:t>wlan</a:t>
                      </a:r>
                      <a:r>
                        <a:rPr lang="en-US" sz="1050" dirty="0" smtClean="0">
                          <a:latin typeface="Huawei Sans" panose="020C0503030203020204" pitchFamily="34" charset="0"/>
                        </a:rPr>
                        <a:t>-net</a:t>
                      </a:r>
                    </a:p>
                    <a:p>
                      <a:pPr algn="l">
                        <a:buFont typeface="Arial" panose="020B0604020202020204" pitchFamily="34" charset="0"/>
                        <a:buNone/>
                      </a:pPr>
                      <a:r>
                        <a:rPr lang="en-US" sz="1050" dirty="0" smtClean="0">
                          <a:latin typeface="Huawei Sans" panose="020C0503030203020204" pitchFamily="34" charset="0"/>
                        </a:rPr>
                        <a:t>Forwarding mode: tunnel forwarding</a:t>
                      </a:r>
                    </a:p>
                    <a:p>
                      <a:pPr algn="l">
                        <a:buFont typeface="Arial" panose="020B0604020202020204" pitchFamily="34" charset="0"/>
                        <a:buNone/>
                      </a:pPr>
                      <a:r>
                        <a:rPr lang="en-US" sz="1050" dirty="0" smtClean="0">
                          <a:latin typeface="Huawei Sans" panose="020C0503030203020204" pitchFamily="34" charset="0"/>
                        </a:rPr>
                        <a:t>Service VLAN: VLAN 101</a:t>
                      </a:r>
                    </a:p>
                    <a:p>
                      <a:pPr algn="l">
                        <a:buFont typeface="Arial" panose="020B0604020202020204" pitchFamily="34" charset="0"/>
                        <a:buNone/>
                      </a:pPr>
                      <a:r>
                        <a:rPr lang="en-US" sz="1050" dirty="0" smtClean="0">
                          <a:latin typeface="Huawei Sans" panose="020C0503030203020204" pitchFamily="34" charset="0"/>
                        </a:rPr>
                        <a:t>Referenced profiles: SSID profile </a:t>
                      </a:r>
                      <a:r>
                        <a:rPr lang="en-US" sz="1050" b="1" dirty="0" err="1" smtClean="0">
                          <a:latin typeface="Huawei Sans" panose="020C0503030203020204" pitchFamily="34" charset="0"/>
                        </a:rPr>
                        <a:t>wlan</a:t>
                      </a:r>
                      <a:r>
                        <a:rPr lang="en-US" sz="1050" b="1" dirty="0" smtClean="0">
                          <a:latin typeface="Huawei Sans" panose="020C0503030203020204" pitchFamily="34" charset="0"/>
                        </a:rPr>
                        <a:t>-net</a:t>
                      </a:r>
                      <a:r>
                        <a:rPr lang="en-US" sz="1050" dirty="0" smtClean="0">
                          <a:latin typeface="Huawei Sans" panose="020C0503030203020204" pitchFamily="34" charset="0"/>
                        </a:rPr>
                        <a:t> and security profile </a:t>
                      </a:r>
                      <a:r>
                        <a:rPr lang="en-US" sz="1050" b="1" dirty="0" err="1" smtClean="0">
                          <a:latin typeface="Huawei Sans" panose="020C0503030203020204" pitchFamily="34" charset="0"/>
                        </a:rPr>
                        <a:t>wlan</a:t>
                      </a:r>
                      <a:r>
                        <a:rPr lang="en-US" sz="1050" b="1" dirty="0" smtClean="0">
                          <a:latin typeface="Huawei Sans" panose="020C0503030203020204" pitchFamily="34" charset="0"/>
                        </a:rPr>
                        <a:t>-net</a:t>
                      </a:r>
                      <a:endParaRPr lang="en-US" sz="1050" dirty="0">
                        <a:effectLst/>
                        <a:latin typeface="Huawei Sans" panose="020C0503030203020204" pitchFamily="34" charset="0"/>
                        <a:ea typeface="+mn-ea"/>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pic>
        <p:nvPicPr>
          <p:cNvPr id="28" name="图片 27" descr="笔记本电脑.png"/>
          <p:cNvPicPr>
            <a:picLocks noChangeAspect="1"/>
          </p:cNvPicPr>
          <p:nvPr/>
        </p:nvPicPr>
        <p:blipFill>
          <a:blip r:embed="rId3" cstate="print"/>
          <a:stretch>
            <a:fillRect/>
          </a:stretch>
        </p:blipFill>
        <p:spPr>
          <a:xfrm>
            <a:off x="1505301" y="5807108"/>
            <a:ext cx="539779" cy="338400"/>
          </a:xfrm>
          <a:prstGeom prst="rect">
            <a:avLst/>
          </a:prstGeom>
        </p:spPr>
      </p:pic>
      <p:pic>
        <p:nvPicPr>
          <p:cNvPr id="29" name="图片 28" descr="wifi信号蓝.png"/>
          <p:cNvPicPr>
            <a:picLocks noChangeAspect="1"/>
          </p:cNvPicPr>
          <p:nvPr/>
        </p:nvPicPr>
        <p:blipFill>
          <a:blip r:embed="rId4" cstate="print"/>
          <a:stretch>
            <a:fillRect/>
          </a:stretch>
        </p:blipFill>
        <p:spPr>
          <a:xfrm flipV="1">
            <a:off x="1942583" y="5320045"/>
            <a:ext cx="429928" cy="360000"/>
          </a:xfrm>
          <a:prstGeom prst="rect">
            <a:avLst/>
          </a:prstGeom>
        </p:spPr>
      </p:pic>
      <p:cxnSp>
        <p:nvCxnSpPr>
          <p:cNvPr id="30" name="直接连接符 29"/>
          <p:cNvCxnSpPr>
            <a:stCxn id="60" idx="2"/>
            <a:endCxn id="62" idx="0"/>
          </p:cNvCxnSpPr>
          <p:nvPr/>
        </p:nvCxnSpPr>
        <p:spPr>
          <a:xfrm>
            <a:off x="2159409" y="3057230"/>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604820" y="1446291"/>
            <a:ext cx="1117607" cy="701754"/>
            <a:chOff x="3383675" y="915204"/>
            <a:chExt cx="1117607" cy="701754"/>
          </a:xfrm>
        </p:grpSpPr>
        <p:pic>
          <p:nvPicPr>
            <p:cNvPr id="77" name="图片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78" name="Text Box 9"/>
            <p:cNvSpPr txBox="1">
              <a:spLocks noChangeArrowheads="1"/>
            </p:cNvSpPr>
            <p:nvPr/>
          </p:nvSpPr>
          <p:spPr bwMode="auto">
            <a:xfrm>
              <a:off x="3476574" y="985284"/>
              <a:ext cx="96110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32" name="Text Box 9"/>
          <p:cNvSpPr txBox="1">
            <a:spLocks noChangeArrowheads="1"/>
          </p:cNvSpPr>
          <p:nvPr/>
        </p:nvSpPr>
        <p:spPr bwMode="auto">
          <a:xfrm>
            <a:off x="1144028" y="4782715"/>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33" name="图片 32" descr="AC-蓝.png"/>
          <p:cNvPicPr>
            <a:picLocks noChangeAspect="1"/>
          </p:cNvPicPr>
          <p:nvPr/>
        </p:nvPicPr>
        <p:blipFill>
          <a:blip r:embed="rId6" cstate="print"/>
          <a:stretch>
            <a:fillRect/>
          </a:stretch>
        </p:blipFill>
        <p:spPr>
          <a:xfrm>
            <a:off x="3683099" y="2517230"/>
            <a:ext cx="660000" cy="540000"/>
          </a:xfrm>
          <a:prstGeom prst="rect">
            <a:avLst/>
          </a:prstGeom>
        </p:spPr>
      </p:pic>
      <p:sp>
        <p:nvSpPr>
          <p:cNvPr id="34" name="Text Box 9"/>
          <p:cNvSpPr txBox="1">
            <a:spLocks noChangeArrowheads="1"/>
          </p:cNvSpPr>
          <p:nvPr/>
        </p:nvSpPr>
        <p:spPr bwMode="auto">
          <a:xfrm>
            <a:off x="814849" y="5824186"/>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35" name="直接连接符 34"/>
          <p:cNvCxnSpPr>
            <a:stCxn id="77" idx="2"/>
            <a:endCxn id="60" idx="0"/>
          </p:cNvCxnSpPr>
          <p:nvPr/>
        </p:nvCxnSpPr>
        <p:spPr>
          <a:xfrm flipH="1">
            <a:off x="2159409" y="2148045"/>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0140" y="2517230"/>
            <a:ext cx="658537" cy="540000"/>
          </a:xfrm>
          <a:prstGeom prst="rect">
            <a:avLst/>
          </a:prstGeom>
        </p:spPr>
      </p:pic>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28278" y="4669768"/>
            <a:ext cx="658538" cy="540000"/>
          </a:xfrm>
          <a:prstGeom prst="rect">
            <a:avLst/>
          </a:prstGeom>
        </p:spPr>
      </p:pic>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0140" y="3738682"/>
            <a:ext cx="658537" cy="540000"/>
          </a:xfrm>
          <a:prstGeom prst="rect">
            <a:avLst/>
          </a:prstGeom>
        </p:spPr>
      </p:pic>
      <p:cxnSp>
        <p:nvCxnSpPr>
          <p:cNvPr id="63" name="直接连接符 62"/>
          <p:cNvCxnSpPr>
            <a:stCxn id="60" idx="3"/>
            <a:endCxn id="33" idx="1"/>
          </p:cNvCxnSpPr>
          <p:nvPr/>
        </p:nvCxnSpPr>
        <p:spPr>
          <a:xfrm>
            <a:off x="2488677" y="2787230"/>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2"/>
            <a:endCxn id="61" idx="0"/>
          </p:cNvCxnSpPr>
          <p:nvPr/>
        </p:nvCxnSpPr>
        <p:spPr>
          <a:xfrm flipH="1">
            <a:off x="2157547" y="4278682"/>
            <a:ext cx="1862" cy="3910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 Box 9"/>
          <p:cNvSpPr txBox="1">
            <a:spLocks noChangeArrowheads="1"/>
          </p:cNvSpPr>
          <p:nvPr/>
        </p:nvSpPr>
        <p:spPr bwMode="auto">
          <a:xfrm>
            <a:off x="1144028" y="3851517"/>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66" name="Text Box 9"/>
          <p:cNvSpPr txBox="1">
            <a:spLocks noChangeArrowheads="1"/>
          </p:cNvSpPr>
          <p:nvPr/>
        </p:nvSpPr>
        <p:spPr bwMode="auto">
          <a:xfrm>
            <a:off x="1144028" y="2645972"/>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67" name="Text Box 9"/>
          <p:cNvSpPr txBox="1">
            <a:spLocks noChangeArrowheads="1"/>
          </p:cNvSpPr>
          <p:nvPr/>
        </p:nvSpPr>
        <p:spPr bwMode="auto">
          <a:xfrm>
            <a:off x="663004" y="3049630"/>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68" name="Text Box 9"/>
          <p:cNvSpPr txBox="1">
            <a:spLocks noChangeArrowheads="1"/>
          </p:cNvSpPr>
          <p:nvPr/>
        </p:nvSpPr>
        <p:spPr bwMode="auto">
          <a:xfrm>
            <a:off x="2124297" y="2206298"/>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69" name="Text Box 9"/>
          <p:cNvSpPr txBox="1">
            <a:spLocks noChangeArrowheads="1"/>
          </p:cNvSpPr>
          <p:nvPr/>
        </p:nvSpPr>
        <p:spPr bwMode="auto">
          <a:xfrm>
            <a:off x="2458311" y="2486897"/>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70" name="Text Box 9"/>
          <p:cNvSpPr txBox="1">
            <a:spLocks noChangeArrowheads="1"/>
          </p:cNvSpPr>
          <p:nvPr/>
        </p:nvSpPr>
        <p:spPr bwMode="auto">
          <a:xfrm>
            <a:off x="2130583" y="3057539"/>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71" name="Text Box 9"/>
          <p:cNvSpPr txBox="1">
            <a:spLocks noChangeArrowheads="1"/>
          </p:cNvSpPr>
          <p:nvPr/>
        </p:nvSpPr>
        <p:spPr bwMode="auto">
          <a:xfrm>
            <a:off x="2130583" y="3462694"/>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72" name="Text Box 9"/>
          <p:cNvSpPr txBox="1">
            <a:spLocks noChangeArrowheads="1"/>
          </p:cNvSpPr>
          <p:nvPr/>
        </p:nvSpPr>
        <p:spPr bwMode="auto">
          <a:xfrm>
            <a:off x="2130583" y="427562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73" name="Text Box 9"/>
          <p:cNvSpPr txBox="1">
            <a:spLocks noChangeArrowheads="1"/>
          </p:cNvSpPr>
          <p:nvPr/>
        </p:nvSpPr>
        <p:spPr bwMode="auto">
          <a:xfrm>
            <a:off x="2889621" y="2791582"/>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74" name="Text Box 9"/>
          <p:cNvSpPr txBox="1">
            <a:spLocks noChangeArrowheads="1"/>
          </p:cNvSpPr>
          <p:nvPr/>
        </p:nvSpPr>
        <p:spPr bwMode="auto">
          <a:xfrm>
            <a:off x="2984320" y="3049630"/>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100</a:t>
            </a:r>
          </a:p>
          <a:p>
            <a:pPr algn="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75" name="Text Box 9"/>
          <p:cNvSpPr txBox="1">
            <a:spLocks noChangeArrowheads="1"/>
          </p:cNvSpPr>
          <p:nvPr/>
        </p:nvSpPr>
        <p:spPr bwMode="auto">
          <a:xfrm>
            <a:off x="3628881" y="2218845"/>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76" name="图片 75" descr="SAN网络-蓝.png"/>
          <p:cNvPicPr>
            <a:picLocks noChangeAspect="1"/>
          </p:cNvPicPr>
          <p:nvPr/>
        </p:nvPicPr>
        <p:blipFill>
          <a:blip r:embed="rId10" cstate="print"/>
          <a:stretch>
            <a:fillRect/>
          </a:stretch>
        </p:blipFill>
        <p:spPr>
          <a:xfrm>
            <a:off x="2435992" y="5693652"/>
            <a:ext cx="267540" cy="438311"/>
          </a:xfrm>
          <a:prstGeom prst="rect">
            <a:avLst/>
          </a:prstGeom>
        </p:spPr>
      </p:pic>
    </p:spTree>
    <p:extLst>
      <p:ext uri="{BB962C8B-B14F-4D97-AF65-F5344CB8AC3E}">
        <p14:creationId xmlns:p14="http://schemas.microsoft.com/office/powerpoint/2010/main" val="36974840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Configuring Network Connectivity</a:t>
            </a:r>
            <a:endParaRPr lang="en-US" dirty="0"/>
          </a:p>
        </p:txBody>
      </p:sp>
      <p:sp>
        <p:nvSpPr>
          <p:cNvPr id="37" name="文本框 36"/>
          <p:cNvSpPr txBox="1"/>
          <p:nvPr/>
        </p:nvSpPr>
        <p:spPr bwMode="auto">
          <a:xfrm>
            <a:off x="5998446" y="1260200"/>
            <a:ext cx="574746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a:pPr>
            <a:r>
              <a:rPr lang="en-US" sz="1600" dirty="0" smtClean="0">
                <a:solidFill>
                  <a:srgbClr val="000000"/>
                </a:solidFill>
                <a:latin typeface="Huawei Sans" panose="020C0503030203020204" pitchFamily="34" charset="0"/>
              </a:rPr>
              <a:t>Create VLANs and interfaces on S1, S2, and AC.</a:t>
            </a:r>
            <a:endParaRPr lang="en-US" sz="1600" dirty="0">
              <a:solidFill>
                <a:srgbClr val="000000"/>
              </a:solidFill>
              <a:latin typeface="Huawei Sans" panose="020C0503030203020204" pitchFamily="34" charset="0"/>
            </a:endParaRPr>
          </a:p>
        </p:txBody>
      </p:sp>
      <p:sp>
        <p:nvSpPr>
          <p:cNvPr id="38" name="Rectangle 3"/>
          <p:cNvSpPr/>
          <p:nvPr/>
        </p:nvSpPr>
        <p:spPr>
          <a:xfrm>
            <a:off x="5998446" y="2574946"/>
            <a:ext cx="5747466"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[AC] </a:t>
            </a:r>
            <a:r>
              <a:rPr lang="en-US" sz="1400" dirty="0" err="1" smtClean="0">
                <a:latin typeface="Huawei Sans" panose="020C0503030203020204" pitchFamily="34" charset="0"/>
              </a:rPr>
              <a:t>dhcp</a:t>
            </a:r>
            <a:r>
              <a:rPr lang="en-US" sz="1400" dirty="0" smtClean="0">
                <a:latin typeface="Huawei Sans" panose="020C0503030203020204" pitchFamily="34" charset="0"/>
              </a:rPr>
              <a:t> enable</a:t>
            </a:r>
          </a:p>
          <a:p>
            <a:pPr fontAlgn="ctr">
              <a:lnSpc>
                <a:spcPts val="2400"/>
              </a:lnSpc>
            </a:pPr>
            <a:r>
              <a:rPr lang="en-US" sz="1400" dirty="0" smtClean="0">
                <a:latin typeface="Huawei Sans" panose="020C0503030203020204" pitchFamily="34" charset="0"/>
              </a:rPr>
              <a:t>[AC] interface </a:t>
            </a:r>
            <a:r>
              <a:rPr lang="en-US" sz="1400" dirty="0" err="1" smtClean="0">
                <a:latin typeface="Huawei Sans" panose="020C0503030203020204" pitchFamily="34" charset="0"/>
              </a:rPr>
              <a:t>vlanif</a:t>
            </a:r>
            <a:r>
              <a:rPr lang="en-US" sz="1400" dirty="0" smtClean="0">
                <a:latin typeface="Huawei Sans" panose="020C0503030203020204" pitchFamily="34" charset="0"/>
              </a:rPr>
              <a:t> 100</a:t>
            </a:r>
          </a:p>
          <a:p>
            <a:pPr fontAlgn="ctr">
              <a:lnSpc>
                <a:spcPts val="2400"/>
              </a:lnSpc>
            </a:pPr>
            <a:r>
              <a:rPr lang="en-US" sz="1400" dirty="0" smtClean="0">
                <a:latin typeface="Huawei Sans" panose="020C0503030203020204" pitchFamily="34" charset="0"/>
              </a:rPr>
              <a:t>[AC-Vlanif100] </a:t>
            </a:r>
            <a:r>
              <a:rPr lang="en-US" sz="1400" dirty="0" err="1" smtClean="0">
                <a:latin typeface="Huawei Sans" panose="020C0503030203020204" pitchFamily="34" charset="0"/>
              </a:rPr>
              <a:t>ip</a:t>
            </a:r>
            <a:r>
              <a:rPr lang="en-US" sz="1400" dirty="0" smtClean="0">
                <a:latin typeface="Huawei Sans" panose="020C0503030203020204" pitchFamily="34" charset="0"/>
              </a:rPr>
              <a:t> address 10.23.100.1 24</a:t>
            </a:r>
          </a:p>
          <a:p>
            <a:pPr fontAlgn="ctr">
              <a:lnSpc>
                <a:spcPts val="2400"/>
              </a:lnSpc>
            </a:pPr>
            <a:r>
              <a:rPr lang="en-US" sz="1400" dirty="0" smtClean="0">
                <a:latin typeface="Huawei Sans" panose="020C0503030203020204" pitchFamily="34" charset="0"/>
              </a:rPr>
              <a:t>[AC-Vlanif100] </a:t>
            </a:r>
            <a:r>
              <a:rPr lang="en-US" sz="1400" dirty="0" err="1" smtClean="0">
                <a:latin typeface="Huawei Sans" panose="020C0503030203020204" pitchFamily="34" charset="0"/>
              </a:rPr>
              <a:t>dhcp</a:t>
            </a:r>
            <a:r>
              <a:rPr lang="en-US" sz="1400" dirty="0" smtClean="0">
                <a:latin typeface="Huawei Sans" panose="020C0503030203020204" pitchFamily="34" charset="0"/>
              </a:rPr>
              <a:t> select interface</a:t>
            </a:r>
            <a:endParaRPr lang="en-US" sz="1400" dirty="0">
              <a:latin typeface="Huawei Sans" panose="020C0503030203020204" pitchFamily="34" charset="0"/>
            </a:endParaRPr>
          </a:p>
        </p:txBody>
      </p:sp>
      <p:sp>
        <p:nvSpPr>
          <p:cNvPr id="39" name="文本框 38"/>
          <p:cNvSpPr txBox="1"/>
          <p:nvPr/>
        </p:nvSpPr>
        <p:spPr bwMode="auto">
          <a:xfrm>
            <a:off x="5998446" y="1567930"/>
            <a:ext cx="5744357"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lnSpc>
                <a:spcPct val="125000"/>
              </a:lnSpc>
              <a:buFont typeface="+mj-lt"/>
              <a:buAutoNum type="arabicPeriod" startAt="2"/>
            </a:pPr>
            <a:r>
              <a:rPr lang="en-US" sz="1600" dirty="0" smtClean="0">
                <a:solidFill>
                  <a:srgbClr val="000000"/>
                </a:solidFill>
                <a:latin typeface="Huawei Sans" panose="020C0503030203020204" pitchFamily="34" charset="0"/>
              </a:rPr>
              <a:t>Configure DHCP servers to assign IP addresses to APs and STAs.</a:t>
            </a:r>
            <a:endParaRPr lang="en-US" sz="1600" dirty="0">
              <a:solidFill>
                <a:srgbClr val="000000"/>
              </a:solidFill>
              <a:latin typeface="Huawei Sans" panose="020C0503030203020204" pitchFamily="34" charset="0"/>
            </a:endParaRPr>
          </a:p>
        </p:txBody>
      </p:sp>
      <p:sp>
        <p:nvSpPr>
          <p:cNvPr id="40" name="Rectangle 3"/>
          <p:cNvSpPr/>
          <p:nvPr/>
        </p:nvSpPr>
        <p:spPr>
          <a:xfrm>
            <a:off x="5998446" y="4667088"/>
            <a:ext cx="5747467"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[S2] </a:t>
            </a:r>
            <a:r>
              <a:rPr lang="en-US" sz="1400" dirty="0" err="1" smtClean="0">
                <a:latin typeface="Huawei Sans" panose="020C0503030203020204" pitchFamily="34" charset="0"/>
              </a:rPr>
              <a:t>dhcp</a:t>
            </a:r>
            <a:r>
              <a:rPr lang="en-US" sz="1400" dirty="0" smtClean="0">
                <a:latin typeface="Huawei Sans" panose="020C0503030203020204" pitchFamily="34" charset="0"/>
              </a:rPr>
              <a:t> enable</a:t>
            </a:r>
          </a:p>
          <a:p>
            <a:pPr fontAlgn="ctr">
              <a:lnSpc>
                <a:spcPts val="2400"/>
              </a:lnSpc>
            </a:pPr>
            <a:r>
              <a:rPr lang="en-US" sz="1400" dirty="0" smtClean="0">
                <a:latin typeface="Huawei Sans" panose="020C0503030203020204" pitchFamily="34" charset="0"/>
              </a:rPr>
              <a:t>[S2] interface </a:t>
            </a:r>
            <a:r>
              <a:rPr lang="en-US" sz="1400" dirty="0" err="1" smtClean="0">
                <a:latin typeface="Huawei Sans" panose="020C0503030203020204" pitchFamily="34" charset="0"/>
              </a:rPr>
              <a:t>vlanif</a:t>
            </a:r>
            <a:r>
              <a:rPr lang="en-US" sz="1400" dirty="0" smtClean="0">
                <a:latin typeface="Huawei Sans" panose="020C0503030203020204" pitchFamily="34" charset="0"/>
              </a:rPr>
              <a:t> 101</a:t>
            </a:r>
          </a:p>
          <a:p>
            <a:pPr fontAlgn="ctr">
              <a:lnSpc>
                <a:spcPts val="2400"/>
              </a:lnSpc>
            </a:pPr>
            <a:r>
              <a:rPr lang="en-US" sz="1400" dirty="0" smtClean="0">
                <a:latin typeface="Huawei Sans" panose="020C0503030203020204" pitchFamily="34" charset="0"/>
              </a:rPr>
              <a:t>[S2-Vlanif101] </a:t>
            </a:r>
            <a:r>
              <a:rPr lang="en-US" sz="1400" dirty="0" err="1" smtClean="0">
                <a:latin typeface="Huawei Sans" panose="020C0503030203020204" pitchFamily="34" charset="0"/>
              </a:rPr>
              <a:t>ip</a:t>
            </a:r>
            <a:r>
              <a:rPr lang="en-US" sz="1400" dirty="0" smtClean="0">
                <a:latin typeface="Huawei Sans" panose="020C0503030203020204" pitchFamily="34" charset="0"/>
              </a:rPr>
              <a:t> address 10.23.101.1 24</a:t>
            </a:r>
          </a:p>
          <a:p>
            <a:pPr fontAlgn="ctr">
              <a:lnSpc>
                <a:spcPts val="2400"/>
              </a:lnSpc>
            </a:pPr>
            <a:r>
              <a:rPr lang="en-US" sz="1400" dirty="0" smtClean="0">
                <a:latin typeface="Huawei Sans" panose="020C0503030203020204" pitchFamily="34" charset="0"/>
              </a:rPr>
              <a:t>[S2-Vlanif101] </a:t>
            </a:r>
            <a:r>
              <a:rPr lang="en-US" sz="1400" dirty="0" err="1" smtClean="0">
                <a:latin typeface="Huawei Sans" panose="020C0503030203020204" pitchFamily="34" charset="0"/>
              </a:rPr>
              <a:t>dhcp</a:t>
            </a:r>
            <a:r>
              <a:rPr lang="en-US" sz="1400" dirty="0" smtClean="0">
                <a:latin typeface="Huawei Sans" panose="020C0503030203020204" pitchFamily="34" charset="0"/>
              </a:rPr>
              <a:t> select interface</a:t>
            </a:r>
            <a:endParaRPr lang="en-US" altLang="zh-CN" sz="1400" dirty="0">
              <a:latin typeface="Huawei Sans" panose="020C0503030203020204" pitchFamily="34" charset="0"/>
              <a:cs typeface="Courier New" panose="02070309020205020404" pitchFamily="49" charset="0"/>
            </a:endParaRPr>
          </a:p>
        </p:txBody>
      </p:sp>
      <p:sp>
        <p:nvSpPr>
          <p:cNvPr id="41" name="文本框 40"/>
          <p:cNvSpPr txBox="1"/>
          <p:nvPr/>
        </p:nvSpPr>
        <p:spPr bwMode="auto">
          <a:xfrm>
            <a:off x="5998446" y="2183438"/>
            <a:ext cx="5744357" cy="35796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sz="1400" dirty="0" smtClean="0">
                <a:solidFill>
                  <a:srgbClr val="000000"/>
                </a:solidFill>
                <a:latin typeface="Huawei Sans" panose="020C0503030203020204" pitchFamily="34" charset="0"/>
              </a:rPr>
              <a:t># Configure VLANIF 100 on the AC to assign IP address to APs.</a:t>
            </a:r>
            <a:endParaRPr lang="en-US" sz="1400" dirty="0">
              <a:solidFill>
                <a:srgbClr val="000000"/>
              </a:solidFill>
              <a:latin typeface="Huawei Sans" panose="020C0503030203020204" pitchFamily="34" charset="0"/>
            </a:endParaRPr>
          </a:p>
        </p:txBody>
      </p:sp>
      <p:sp>
        <p:nvSpPr>
          <p:cNvPr id="43" name="文本框 42"/>
          <p:cNvSpPr txBox="1"/>
          <p:nvPr/>
        </p:nvSpPr>
        <p:spPr bwMode="auto">
          <a:xfrm>
            <a:off x="5998446" y="3959398"/>
            <a:ext cx="5747465"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sz="1400" dirty="0" smtClean="0">
                <a:solidFill>
                  <a:srgbClr val="000000"/>
                </a:solidFill>
                <a:latin typeface="Huawei Sans" panose="020C0503030203020204" pitchFamily="34" charset="0"/>
              </a:rPr>
              <a:t># Configure VLANIF 101 on S2 to assign IP addresses to STAs and specify 10.23.101.1 as the default gateway address of the STAs.</a:t>
            </a:r>
            <a:endParaRPr lang="en-US" sz="1400" dirty="0">
              <a:solidFill>
                <a:srgbClr val="000000"/>
              </a:solidFill>
              <a:latin typeface="Huawei Sans" panose="020C0503030203020204" pitchFamily="34" charset="0"/>
            </a:endParaRPr>
          </a:p>
        </p:txBody>
      </p:sp>
      <p:sp>
        <p:nvSpPr>
          <p:cNvPr id="44" name="五边形 43"/>
          <p:cNvSpPr/>
          <p:nvPr/>
        </p:nvSpPr>
        <p:spPr bwMode="auto">
          <a:xfrm>
            <a:off x="9152668" y="122424"/>
            <a:ext cx="900100" cy="284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Network Connectivity</a:t>
            </a:r>
            <a:endParaRPr lang="en-US" sz="800" b="1" dirty="0">
              <a:solidFill>
                <a:srgbClr val="FFFFFF"/>
              </a:solidFill>
              <a:latin typeface="Huawei Sans" panose="020C0503030203020204" pitchFamily="34" charset="0"/>
            </a:endParaRPr>
          </a:p>
        </p:txBody>
      </p:sp>
      <p:sp>
        <p:nvSpPr>
          <p:cNvPr id="58" name="燕尾形 57"/>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61" name="燕尾形 60"/>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grpSp>
        <p:nvGrpSpPr>
          <p:cNvPr id="62" name="组合 61"/>
          <p:cNvGrpSpPr/>
          <p:nvPr/>
        </p:nvGrpSpPr>
        <p:grpSpPr>
          <a:xfrm>
            <a:off x="907091" y="1364451"/>
            <a:ext cx="4363229" cy="4877017"/>
            <a:chOff x="1634078" y="1148210"/>
            <a:chExt cx="4363229" cy="4877017"/>
          </a:xfrm>
        </p:grpSpPr>
        <p:pic>
          <p:nvPicPr>
            <p:cNvPr id="63" name="图片 62"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4" name="图片 63"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5" name="直接连接符 64"/>
            <p:cNvCxnSpPr>
              <a:stCxn id="71" idx="2"/>
              <a:endCxn id="73"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2859107" y="1148210"/>
              <a:ext cx="1117607" cy="701754"/>
              <a:chOff x="3383675" y="915204"/>
              <a:chExt cx="1117607" cy="701754"/>
            </a:xfrm>
          </p:grpSpPr>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9" name="Text Box 9"/>
              <p:cNvSpPr txBox="1">
                <a:spLocks noChangeArrowheads="1"/>
              </p:cNvSpPr>
              <p:nvPr/>
            </p:nvSpPr>
            <p:spPr bwMode="auto">
              <a:xfrm>
                <a:off x="3428519" y="985284"/>
                <a:ext cx="105721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67"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68" name="图片 67"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9"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70" name="直接连接符 69"/>
            <p:cNvCxnSpPr>
              <a:stCxn id="88" idx="2"/>
              <a:endCxn id="71"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72" name="图片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3" name="图片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4" name="直接连接符 73"/>
            <p:cNvCxnSpPr>
              <a:stCxn id="71" idx="3"/>
              <a:endCxn id="68"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3" idx="2"/>
              <a:endCxn id="72"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77"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78"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79" name="Text Box 9"/>
            <p:cNvSpPr txBox="1">
              <a:spLocks noChangeArrowheads="1"/>
            </p:cNvSpPr>
            <p:nvPr/>
          </p:nvSpPr>
          <p:spPr bwMode="auto">
            <a:xfrm>
              <a:off x="3391284" y="1895517"/>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80"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81" name="Text Box 9"/>
            <p:cNvSpPr txBox="1">
              <a:spLocks noChangeArrowheads="1"/>
            </p:cNvSpPr>
            <p:nvPr/>
          </p:nvSpPr>
          <p:spPr bwMode="auto">
            <a:xfrm>
              <a:off x="3397570" y="273405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2" name="Text Box 9"/>
            <p:cNvSpPr txBox="1">
              <a:spLocks noChangeArrowheads="1"/>
            </p:cNvSpPr>
            <p:nvPr/>
          </p:nvSpPr>
          <p:spPr bwMode="auto">
            <a:xfrm>
              <a:off x="3397570" y="3177313"/>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83" name="Text Box 9"/>
            <p:cNvSpPr txBox="1">
              <a:spLocks noChangeArrowheads="1"/>
            </p:cNvSpPr>
            <p:nvPr/>
          </p:nvSpPr>
          <p:spPr bwMode="auto">
            <a:xfrm>
              <a:off x="3397570" y="3952147"/>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4" name="Text Box 9"/>
            <p:cNvSpPr txBox="1">
              <a:spLocks noChangeArrowheads="1"/>
            </p:cNvSpPr>
            <p:nvPr/>
          </p:nvSpPr>
          <p:spPr bwMode="auto">
            <a:xfrm>
              <a:off x="4143908" y="2493501"/>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5" name="Text Box 9"/>
            <p:cNvSpPr txBox="1">
              <a:spLocks noChangeArrowheads="1"/>
            </p:cNvSpPr>
            <p:nvPr/>
          </p:nvSpPr>
          <p:spPr bwMode="auto">
            <a:xfrm>
              <a:off x="4537463" y="2762499"/>
              <a:ext cx="1459844"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VLANIF 100</a:t>
              </a:r>
            </a:p>
            <a:p>
              <a:pPr algn="ct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86"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87" name="图片 86"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22888732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8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54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Configuring APs to Go Online (1)</a:t>
            </a:r>
            <a:endParaRPr lang="en-US" altLang="zh-CN" dirty="0"/>
          </a:p>
        </p:txBody>
      </p:sp>
      <p:sp>
        <p:nvSpPr>
          <p:cNvPr id="37" name="文本框 36"/>
          <p:cNvSpPr txBox="1"/>
          <p:nvPr/>
        </p:nvSpPr>
        <p:spPr bwMode="auto">
          <a:xfrm>
            <a:off x="5992365" y="1158600"/>
            <a:ext cx="5747467"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a:pPr>
            <a:r>
              <a:rPr lang="en-US" sz="1600" dirty="0" smtClean="0">
                <a:solidFill>
                  <a:srgbClr val="000000"/>
                </a:solidFill>
                <a:latin typeface="Huawei Sans" panose="020C0503030203020204" pitchFamily="34" charset="0"/>
              </a:rPr>
              <a:t>Create an AP group.</a:t>
            </a:r>
            <a:endParaRPr lang="en-US" sz="1600" dirty="0">
              <a:solidFill>
                <a:srgbClr val="000000"/>
              </a:solidFill>
              <a:latin typeface="Huawei Sans" panose="020C0503030203020204" pitchFamily="34" charset="0"/>
            </a:endParaRPr>
          </a:p>
        </p:txBody>
      </p:sp>
      <p:sp>
        <p:nvSpPr>
          <p:cNvPr id="38" name="Rectangle 3"/>
          <p:cNvSpPr/>
          <p:nvPr/>
        </p:nvSpPr>
        <p:spPr>
          <a:xfrm>
            <a:off x="5992365" y="1526886"/>
            <a:ext cx="5747468"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[AC] </a:t>
            </a:r>
            <a:r>
              <a:rPr lang="en-US" sz="1400" dirty="0" err="1" smtClean="0">
                <a:latin typeface="Huawei Sans" panose="020C0503030203020204" pitchFamily="34" charset="0"/>
              </a:rPr>
              <a:t>wlan</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ap</a:t>
            </a:r>
            <a:r>
              <a:rPr lang="en-US" sz="1400" b="1" dirty="0" smtClean="0">
                <a:latin typeface="Huawei Sans" panose="020C0503030203020204" pitchFamily="34" charset="0"/>
              </a:rPr>
              <a:t>-group name </a:t>
            </a:r>
            <a:r>
              <a:rPr lang="en-US" sz="1400" dirty="0" smtClean="0">
                <a:latin typeface="Huawei Sans" panose="020C0503030203020204" pitchFamily="34" charset="0"/>
              </a:rPr>
              <a:t>ap-group1</a:t>
            </a:r>
          </a:p>
          <a:p>
            <a:pPr fontAlgn="ctr">
              <a:lnSpc>
                <a:spcPts val="2400"/>
              </a:lnSpc>
            </a:pPr>
            <a:r>
              <a:rPr lang="en-US" sz="1400" dirty="0" smtClean="0">
                <a:latin typeface="Huawei Sans" panose="020C0503030203020204" pitchFamily="34" charset="0"/>
              </a:rPr>
              <a:t>[AC-wlan-ap-group-ap-group1] quit</a:t>
            </a:r>
            <a:endParaRPr lang="en-US" sz="1400" dirty="0">
              <a:latin typeface="Huawei Sans" panose="020C0503030203020204" pitchFamily="34" charset="0"/>
            </a:endParaRPr>
          </a:p>
        </p:txBody>
      </p:sp>
      <p:sp>
        <p:nvSpPr>
          <p:cNvPr id="44" name="文本框 43"/>
          <p:cNvSpPr txBox="1"/>
          <p:nvPr/>
        </p:nvSpPr>
        <p:spPr bwMode="auto">
          <a:xfrm>
            <a:off x="5992364" y="2545558"/>
            <a:ext cx="5747468"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startAt="2"/>
            </a:pPr>
            <a:r>
              <a:rPr lang="en-US" sz="1600" dirty="0" smtClean="0">
                <a:solidFill>
                  <a:srgbClr val="000000"/>
                </a:solidFill>
                <a:latin typeface="Huawei Sans" panose="020C0503030203020204" pitchFamily="34" charset="0"/>
              </a:rPr>
              <a:t>Create a regulatory domain profile and configure the country code.</a:t>
            </a:r>
            <a:endParaRPr lang="en-US" sz="1600" dirty="0">
              <a:solidFill>
                <a:srgbClr val="000000"/>
              </a:solidFill>
              <a:latin typeface="Huawei Sans" panose="020C0503030203020204" pitchFamily="34" charset="0"/>
            </a:endParaRPr>
          </a:p>
        </p:txBody>
      </p:sp>
      <p:sp>
        <p:nvSpPr>
          <p:cNvPr id="58" name="Rectangle 3"/>
          <p:cNvSpPr/>
          <p:nvPr/>
        </p:nvSpPr>
        <p:spPr>
          <a:xfrm>
            <a:off x="5992364" y="3224085"/>
            <a:ext cx="5747468" cy="3170099"/>
          </a:xfrm>
          <a:prstGeom prst="rect">
            <a:avLst/>
          </a:prstGeom>
          <a:solidFill>
            <a:srgbClr val="F4FBFE"/>
          </a:solidFill>
          <a:ln>
            <a:solidFill>
              <a:srgbClr val="99DFF9"/>
            </a:solidFill>
          </a:ln>
        </p:spPr>
        <p:txBody>
          <a:bodyPr wrap="square" anchor="t" anchorCtr="0">
            <a:spAutoFit/>
          </a:bodyPr>
          <a:lstStyle/>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smtClean="0">
                <a:latin typeface="Huawei Sans" panose="020C0503030203020204" pitchFamily="34" charset="0"/>
              </a:rPr>
              <a:t>regulatory-domain-profile name </a:t>
            </a:r>
            <a:r>
              <a:rPr lang="en-US" sz="1400" dirty="0" smtClean="0">
                <a:latin typeface="Huawei Sans" panose="020C0503030203020204" pitchFamily="34" charset="0"/>
              </a:rPr>
              <a:t>default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-regulate-domain-default] </a:t>
            </a:r>
            <a:r>
              <a:rPr lang="en-US" sz="1400" b="1" dirty="0" smtClean="0">
                <a:latin typeface="Huawei Sans" panose="020C0503030203020204" pitchFamily="34" charset="0"/>
              </a:rPr>
              <a:t>country-code</a:t>
            </a:r>
            <a:r>
              <a:rPr lang="en-US" sz="1400" dirty="0" smtClean="0">
                <a:latin typeface="Huawei Sans" panose="020C0503030203020204" pitchFamily="34" charset="0"/>
              </a:rPr>
              <a:t> </a:t>
            </a:r>
            <a:r>
              <a:rPr lang="en-US" sz="1400" dirty="0" err="1" smtClean="0">
                <a:latin typeface="Huawei Sans" panose="020C0503030203020204" pitchFamily="34" charset="0"/>
              </a:rPr>
              <a:t>cn</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-regulate-domain-default] quit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ap</a:t>
            </a:r>
            <a:r>
              <a:rPr lang="en-US" sz="1400" b="1" dirty="0" smtClean="0">
                <a:latin typeface="Huawei Sans" panose="020C0503030203020204" pitchFamily="34" charset="0"/>
              </a:rPr>
              <a:t>-group name </a:t>
            </a:r>
            <a:r>
              <a:rPr lang="en-US" sz="1400" dirty="0" smtClean="0">
                <a:latin typeface="Huawei Sans" panose="020C0503030203020204" pitchFamily="34" charset="0"/>
              </a:rPr>
              <a:t>ap-group1</a:t>
            </a:r>
          </a:p>
          <a:p>
            <a:pPr fontAlgn="ctr">
              <a:lnSpc>
                <a:spcPts val="2400"/>
              </a:lnSpc>
            </a:pPr>
            <a:r>
              <a:rPr lang="en-US" sz="1400" dirty="0" smtClean="0">
                <a:latin typeface="Huawei Sans" panose="020C0503030203020204" pitchFamily="34" charset="0"/>
              </a:rPr>
              <a:t>[AC-wlan-ap-group-ap-group1] </a:t>
            </a:r>
            <a:r>
              <a:rPr lang="en-US" sz="1400" b="1" dirty="0" smtClean="0">
                <a:latin typeface="Huawei Sans" panose="020C0503030203020204" pitchFamily="34" charset="0"/>
              </a:rPr>
              <a:t>regulatory-domain-profile </a:t>
            </a:r>
            <a:r>
              <a:rPr lang="en-US" sz="1400" dirty="0" smtClean="0">
                <a:latin typeface="Huawei Sans" panose="020C0503030203020204" pitchFamily="34" charset="0"/>
              </a:rPr>
              <a:t>default</a:t>
            </a:r>
          </a:p>
          <a:p>
            <a:pPr fontAlgn="ctr">
              <a:lnSpc>
                <a:spcPts val="2400"/>
              </a:lnSpc>
            </a:pPr>
            <a:r>
              <a:rPr lang="en-US" sz="1400" dirty="0" smtClean="0">
                <a:latin typeface="Huawei Sans" panose="020C0503030203020204" pitchFamily="34" charset="0"/>
              </a:rPr>
              <a:t>Warning: Modifying the country code will clear channel, power and antenna gain configurations of the radio and reset the AP. </a:t>
            </a:r>
            <a:r>
              <a:rPr lang="en-US" sz="1400" dirty="0" err="1" smtClean="0">
                <a:latin typeface="Huawei Sans" panose="020C0503030203020204" pitchFamily="34" charset="0"/>
              </a:rPr>
              <a:t>Continu</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e?[Y/N]:y </a:t>
            </a:r>
          </a:p>
          <a:p>
            <a:pPr fontAlgn="ctr">
              <a:lnSpc>
                <a:spcPts val="2400"/>
              </a:lnSpc>
            </a:pPr>
            <a:r>
              <a:rPr lang="en-US" sz="1400" dirty="0" smtClean="0">
                <a:latin typeface="Huawei Sans" panose="020C0503030203020204" pitchFamily="34" charset="0"/>
              </a:rPr>
              <a:t>[AC-wlan-ap-group-ap-group1] quit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quit</a:t>
            </a:r>
            <a:endParaRPr lang="en-US" sz="1400" dirty="0">
              <a:latin typeface="Huawei Sans" panose="020C0503030203020204" pitchFamily="34" charset="0"/>
            </a:endParaRPr>
          </a:p>
        </p:txBody>
      </p:sp>
      <p:sp>
        <p:nvSpPr>
          <p:cNvPr id="39" name="五边形 38"/>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40" name="燕尾形 39"/>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41" name="燕尾形 40"/>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grpSp>
        <p:nvGrpSpPr>
          <p:cNvPr id="43" name="组合 42"/>
          <p:cNvGrpSpPr/>
          <p:nvPr/>
        </p:nvGrpSpPr>
        <p:grpSpPr>
          <a:xfrm>
            <a:off x="907091" y="1364451"/>
            <a:ext cx="4363229" cy="4877017"/>
            <a:chOff x="1634078" y="1148210"/>
            <a:chExt cx="4363229" cy="4877017"/>
          </a:xfrm>
        </p:grpSpPr>
        <p:pic>
          <p:nvPicPr>
            <p:cNvPr id="60" name="图片 59"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1" name="图片 60"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2" name="直接连接符 61"/>
            <p:cNvCxnSpPr>
              <a:stCxn id="68" idx="2"/>
              <a:endCxn id="70"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859107" y="1148210"/>
              <a:ext cx="1117607" cy="701754"/>
              <a:chOff x="3383675" y="915204"/>
              <a:chExt cx="1117607" cy="701754"/>
            </a:xfrm>
          </p:grpSpPr>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6" name="Text Box 9"/>
              <p:cNvSpPr txBox="1">
                <a:spLocks noChangeArrowheads="1"/>
              </p:cNvSpPr>
              <p:nvPr/>
            </p:nvSpPr>
            <p:spPr bwMode="auto">
              <a:xfrm>
                <a:off x="3428519" y="985284"/>
                <a:ext cx="105721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64"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65" name="图片 64"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6"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67" name="直接连接符 66"/>
            <p:cNvCxnSpPr>
              <a:stCxn id="85" idx="2"/>
              <a:endCxn id="68"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1" name="直接连接符 70"/>
            <p:cNvCxnSpPr>
              <a:stCxn id="68" idx="3"/>
              <a:endCxn id="65"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2"/>
              <a:endCxn id="69"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74"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75"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76" name="Text Box 9"/>
            <p:cNvSpPr txBox="1">
              <a:spLocks noChangeArrowheads="1"/>
            </p:cNvSpPr>
            <p:nvPr/>
          </p:nvSpPr>
          <p:spPr bwMode="auto">
            <a:xfrm>
              <a:off x="3391284" y="1895517"/>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77"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78" name="Text Box 9"/>
            <p:cNvSpPr txBox="1">
              <a:spLocks noChangeArrowheads="1"/>
            </p:cNvSpPr>
            <p:nvPr/>
          </p:nvSpPr>
          <p:spPr bwMode="auto">
            <a:xfrm>
              <a:off x="3397570" y="273405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79" name="Text Box 9"/>
            <p:cNvSpPr txBox="1">
              <a:spLocks noChangeArrowheads="1"/>
            </p:cNvSpPr>
            <p:nvPr/>
          </p:nvSpPr>
          <p:spPr bwMode="auto">
            <a:xfrm>
              <a:off x="3397570" y="3177313"/>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80" name="Text Box 9"/>
            <p:cNvSpPr txBox="1">
              <a:spLocks noChangeArrowheads="1"/>
            </p:cNvSpPr>
            <p:nvPr/>
          </p:nvSpPr>
          <p:spPr bwMode="auto">
            <a:xfrm>
              <a:off x="3397570" y="3952147"/>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1" name="Text Box 9"/>
            <p:cNvSpPr txBox="1">
              <a:spLocks noChangeArrowheads="1"/>
            </p:cNvSpPr>
            <p:nvPr/>
          </p:nvSpPr>
          <p:spPr bwMode="auto">
            <a:xfrm>
              <a:off x="4143908" y="2493501"/>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2" name="Text Box 9"/>
            <p:cNvSpPr txBox="1">
              <a:spLocks noChangeArrowheads="1"/>
            </p:cNvSpPr>
            <p:nvPr/>
          </p:nvSpPr>
          <p:spPr bwMode="auto">
            <a:xfrm>
              <a:off x="4537463" y="2762499"/>
              <a:ext cx="1459844"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VLANIF 100</a:t>
              </a:r>
            </a:p>
            <a:p>
              <a:pPr algn="ct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83"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84" name="图片 83"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1594544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Configuring APs to Go Online (2)</a:t>
            </a:r>
            <a:endParaRPr lang="en-US" altLang="zh-CN" dirty="0"/>
          </a:p>
        </p:txBody>
      </p:sp>
      <p:sp>
        <p:nvSpPr>
          <p:cNvPr id="37" name="文本框 36"/>
          <p:cNvSpPr txBox="1"/>
          <p:nvPr/>
        </p:nvSpPr>
        <p:spPr bwMode="auto">
          <a:xfrm>
            <a:off x="5992218" y="1311000"/>
            <a:ext cx="574746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startAt="3"/>
            </a:pPr>
            <a:r>
              <a:rPr lang="en-US" sz="1600" dirty="0" smtClean="0">
                <a:solidFill>
                  <a:srgbClr val="000000"/>
                </a:solidFill>
                <a:latin typeface="Huawei Sans" panose="020C0503030203020204" pitchFamily="34" charset="0"/>
              </a:rPr>
              <a:t>Configure the AC's source interface.</a:t>
            </a:r>
            <a:endParaRPr lang="en-US" sz="1600" dirty="0">
              <a:solidFill>
                <a:srgbClr val="000000"/>
              </a:solidFill>
              <a:latin typeface="Huawei Sans" panose="020C0503030203020204" pitchFamily="34" charset="0"/>
            </a:endParaRPr>
          </a:p>
        </p:txBody>
      </p:sp>
      <p:sp>
        <p:nvSpPr>
          <p:cNvPr id="38" name="Rectangle 3"/>
          <p:cNvSpPr/>
          <p:nvPr/>
        </p:nvSpPr>
        <p:spPr>
          <a:xfrm>
            <a:off x="5992219" y="1761831"/>
            <a:ext cx="5747466" cy="307777"/>
          </a:xfrm>
          <a:prstGeom prst="rect">
            <a:avLst/>
          </a:prstGeom>
          <a:solidFill>
            <a:srgbClr val="F4FBFE"/>
          </a:solidFill>
          <a:ln>
            <a:solidFill>
              <a:srgbClr val="99DFF9"/>
            </a:solidFill>
          </a:ln>
        </p:spPr>
        <p:txBody>
          <a:bodyPr wrap="square" tIns="0" bIns="0" anchor="ctr" anchorCtr="0">
            <a:noAutofit/>
          </a:bodyPr>
          <a:lstStyle/>
          <a:p>
            <a:pPr fontAlgn="ctr"/>
            <a:r>
              <a:rPr lang="en-US" sz="1400" dirty="0" smtClean="0">
                <a:latin typeface="Huawei Sans" panose="020C0503030203020204" pitchFamily="34" charset="0"/>
              </a:rPr>
              <a:t>[AC] </a:t>
            </a:r>
            <a:r>
              <a:rPr lang="en-US" sz="1400" b="1" dirty="0" err="1" smtClean="0">
                <a:latin typeface="Huawei Sans" panose="020C0503030203020204" pitchFamily="34" charset="0"/>
              </a:rPr>
              <a:t>capwap</a:t>
            </a:r>
            <a:r>
              <a:rPr lang="en-US" sz="1400" b="1" dirty="0" smtClean="0">
                <a:latin typeface="Huawei Sans" panose="020C0503030203020204" pitchFamily="34" charset="0"/>
              </a:rPr>
              <a:t> source interface </a:t>
            </a:r>
            <a:r>
              <a:rPr lang="en-US" sz="1400" dirty="0" err="1" smtClean="0">
                <a:latin typeface="Huawei Sans" panose="020C0503030203020204" pitchFamily="34" charset="0"/>
              </a:rPr>
              <a:t>vlanif</a:t>
            </a:r>
            <a:r>
              <a:rPr lang="en-US" sz="1400" dirty="0" smtClean="0">
                <a:latin typeface="Huawei Sans" panose="020C0503030203020204" pitchFamily="34" charset="0"/>
              </a:rPr>
              <a:t> 100</a:t>
            </a:r>
            <a:endParaRPr lang="en-US" altLang="zh-CN" sz="1400" dirty="0">
              <a:latin typeface="Huawei Sans" panose="020C0503030203020204" pitchFamily="34" charset="0"/>
              <a:cs typeface="Courier New" panose="02070309020205020404" pitchFamily="49" charset="0"/>
            </a:endParaRPr>
          </a:p>
        </p:txBody>
      </p:sp>
      <p:sp>
        <p:nvSpPr>
          <p:cNvPr id="44" name="文本框 43"/>
          <p:cNvSpPr txBox="1"/>
          <p:nvPr/>
        </p:nvSpPr>
        <p:spPr bwMode="auto">
          <a:xfrm>
            <a:off x="5992218" y="2209154"/>
            <a:ext cx="5747465"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startAt="4"/>
            </a:pPr>
            <a:r>
              <a:rPr lang="en-US" sz="1600" dirty="0" smtClean="0">
                <a:solidFill>
                  <a:srgbClr val="000000"/>
                </a:solidFill>
                <a:latin typeface="Huawei Sans" panose="020C0503030203020204" pitchFamily="34" charset="0"/>
              </a:rPr>
              <a:t>Import an AP in </a:t>
            </a:r>
            <a:r>
              <a:rPr lang="en-US" altLang="zh-CN" sz="1600" dirty="0">
                <a:solidFill>
                  <a:srgbClr val="000000"/>
                </a:solidFill>
                <a:latin typeface="Huawei Sans" panose="020C0503030203020204" pitchFamily="34" charset="0"/>
              </a:rPr>
              <a:t>offline </a:t>
            </a:r>
            <a:r>
              <a:rPr lang="en-US" altLang="zh-CN" sz="1600" dirty="0" smtClean="0">
                <a:solidFill>
                  <a:srgbClr val="000000"/>
                </a:solidFill>
                <a:latin typeface="Huawei Sans" panose="020C0503030203020204" pitchFamily="34" charset="0"/>
              </a:rPr>
              <a:t>mode </a:t>
            </a:r>
            <a:r>
              <a:rPr lang="en-US" sz="1600" dirty="0" smtClean="0">
                <a:solidFill>
                  <a:srgbClr val="000000"/>
                </a:solidFill>
                <a:latin typeface="Huawei Sans" panose="020C0503030203020204" pitchFamily="34" charset="0"/>
              </a:rPr>
              <a:t>on the AC.</a:t>
            </a:r>
            <a:endParaRPr lang="en-US" sz="1600" dirty="0">
              <a:solidFill>
                <a:srgbClr val="000000"/>
              </a:solidFill>
              <a:latin typeface="Huawei Sans" panose="020C0503030203020204" pitchFamily="34" charset="0"/>
            </a:endParaRPr>
          </a:p>
        </p:txBody>
      </p:sp>
      <p:sp>
        <p:nvSpPr>
          <p:cNvPr id="58" name="Rectangle 3"/>
          <p:cNvSpPr/>
          <p:nvPr/>
        </p:nvSpPr>
        <p:spPr>
          <a:xfrm>
            <a:off x="5992218" y="2628701"/>
            <a:ext cx="5747468" cy="3441899"/>
          </a:xfrm>
          <a:prstGeom prst="rect">
            <a:avLst/>
          </a:prstGeom>
          <a:solidFill>
            <a:srgbClr val="F4FBFE"/>
          </a:solidFill>
          <a:ln>
            <a:solidFill>
              <a:srgbClr val="99DFF9"/>
            </a:solidFill>
          </a:ln>
        </p:spPr>
        <p:txBody>
          <a:bodyPr wrap="square" anchor="ctr" anchorCtr="0">
            <a:noAutofit/>
          </a:bodyPr>
          <a:lstStyle/>
          <a:p>
            <a:pPr fontAlgn="ctr">
              <a:lnSpc>
                <a:spcPts val="2400"/>
              </a:lnSpc>
            </a:pPr>
            <a:r>
              <a:rPr lang="en-US" sz="1400" dirty="0" smtClean="0">
                <a:latin typeface="Huawei Sans" panose="020C0503030203020204" pitchFamily="34" charset="0"/>
              </a:rPr>
              <a:t>[AC] </a:t>
            </a:r>
            <a:r>
              <a:rPr lang="en-US" sz="1400" dirty="0" err="1" smtClean="0">
                <a:latin typeface="Huawei Sans" panose="020C0503030203020204" pitchFamily="34" charset="0"/>
              </a:rPr>
              <a:t>wlan</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ap</a:t>
            </a:r>
            <a:r>
              <a:rPr lang="en-US" sz="1400" b="1" dirty="0" smtClean="0">
                <a:latin typeface="Huawei Sans" panose="020C0503030203020204" pitchFamily="34" charset="0"/>
              </a:rPr>
              <a:t> </a:t>
            </a:r>
            <a:r>
              <a:rPr lang="en-US" sz="1400" b="1" dirty="0" err="1" smtClean="0">
                <a:latin typeface="Huawei Sans" panose="020C0503030203020204" pitchFamily="34" charset="0"/>
              </a:rPr>
              <a:t>auth</a:t>
            </a:r>
            <a:r>
              <a:rPr lang="en-US" sz="1400" b="1" dirty="0" smtClean="0">
                <a:latin typeface="Huawei Sans" panose="020C0503030203020204" pitchFamily="34" charset="0"/>
              </a:rPr>
              <a:t>-mode </a:t>
            </a:r>
            <a:r>
              <a:rPr lang="en-US" sz="1400" dirty="0" smtClean="0">
                <a:latin typeface="Huawei Sans" panose="020C0503030203020204" pitchFamily="34" charset="0"/>
              </a:rPr>
              <a:t>mac-</a:t>
            </a:r>
            <a:r>
              <a:rPr lang="en-US" sz="1400" dirty="0" err="1" smtClean="0">
                <a:latin typeface="Huawei Sans" panose="020C0503030203020204" pitchFamily="34" charset="0"/>
              </a:rPr>
              <a:t>auth</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dirty="0" err="1" smtClean="0">
                <a:latin typeface="Huawei Sans" panose="020C0503030203020204" pitchFamily="34" charset="0"/>
              </a:rPr>
              <a:t>ap</a:t>
            </a:r>
            <a:r>
              <a:rPr lang="en-US" sz="1400" dirty="0" smtClean="0">
                <a:latin typeface="Huawei Sans" panose="020C0503030203020204" pitchFamily="34" charset="0"/>
              </a:rPr>
              <a:t>-id 0 </a:t>
            </a:r>
            <a:r>
              <a:rPr lang="en-US" sz="1400" dirty="0" err="1" smtClean="0">
                <a:latin typeface="Huawei Sans" panose="020C0503030203020204" pitchFamily="34" charset="0"/>
              </a:rPr>
              <a:t>ap</a:t>
            </a:r>
            <a:r>
              <a:rPr lang="en-US" sz="1400" dirty="0" smtClean="0">
                <a:latin typeface="Huawei Sans" panose="020C0503030203020204" pitchFamily="34" charset="0"/>
              </a:rPr>
              <a:t>-mac 60de-4476-e360</a:t>
            </a:r>
          </a:p>
          <a:p>
            <a:pPr fontAlgn="ctr">
              <a:lnSpc>
                <a:spcPts val="2400"/>
              </a:lnSpc>
            </a:pPr>
            <a:r>
              <a:rPr lang="en-US" sz="1400" dirty="0" smtClean="0">
                <a:latin typeface="Huawei Sans" panose="020C0503030203020204" pitchFamily="34" charset="0"/>
              </a:rPr>
              <a:t>[AC-wlan-ap-0] </a:t>
            </a:r>
            <a:r>
              <a:rPr lang="en-US" sz="1400" b="1" dirty="0" err="1" smtClean="0">
                <a:latin typeface="Huawei Sans" panose="020C0503030203020204" pitchFamily="34" charset="0"/>
              </a:rPr>
              <a:t>ap</a:t>
            </a:r>
            <a:r>
              <a:rPr lang="en-US" sz="1400" b="1" dirty="0" smtClean="0">
                <a:latin typeface="Huawei Sans" panose="020C0503030203020204" pitchFamily="34" charset="0"/>
              </a:rPr>
              <a:t>-name </a:t>
            </a:r>
            <a:r>
              <a:rPr lang="en-US" sz="1400" dirty="0" smtClean="0">
                <a:latin typeface="Huawei Sans" panose="020C0503030203020204" pitchFamily="34" charset="0"/>
              </a:rPr>
              <a:t>area_1</a:t>
            </a:r>
          </a:p>
          <a:p>
            <a:pPr fontAlgn="ctr">
              <a:lnSpc>
                <a:spcPts val="2400"/>
              </a:lnSpc>
            </a:pPr>
            <a:r>
              <a:rPr lang="en-US" sz="1400" dirty="0" smtClean="0">
                <a:latin typeface="Huawei Sans" panose="020C0503030203020204" pitchFamily="34" charset="0"/>
              </a:rPr>
              <a:t>Warning: This operation may cause AP reset. Continue? [Y/N]:y </a:t>
            </a:r>
          </a:p>
          <a:p>
            <a:pPr fontAlgn="ctr">
              <a:lnSpc>
                <a:spcPts val="2400"/>
              </a:lnSpc>
            </a:pPr>
            <a:r>
              <a:rPr lang="en-US" sz="1400" dirty="0" smtClean="0">
                <a:latin typeface="Huawei Sans" panose="020C0503030203020204" pitchFamily="34" charset="0"/>
              </a:rPr>
              <a:t>[AC-wlan-ap-0] </a:t>
            </a:r>
            <a:r>
              <a:rPr lang="en-US" sz="1400" b="1" dirty="0" err="1" smtClean="0">
                <a:latin typeface="Huawei Sans" panose="020C0503030203020204" pitchFamily="34" charset="0"/>
              </a:rPr>
              <a:t>ap</a:t>
            </a:r>
            <a:r>
              <a:rPr lang="en-US" sz="1400" b="1" dirty="0" smtClean="0">
                <a:latin typeface="Huawei Sans" panose="020C0503030203020204" pitchFamily="34" charset="0"/>
              </a:rPr>
              <a:t>-group</a:t>
            </a:r>
            <a:r>
              <a:rPr lang="en-US" sz="1400" dirty="0" smtClean="0">
                <a:latin typeface="Huawei Sans" panose="020C0503030203020204" pitchFamily="34" charset="0"/>
              </a:rPr>
              <a:t> ap-group1</a:t>
            </a:r>
          </a:p>
          <a:p>
            <a:pPr fontAlgn="ctr">
              <a:lnSpc>
                <a:spcPts val="2400"/>
              </a:lnSpc>
            </a:pPr>
            <a:r>
              <a:rPr lang="en-US" sz="1400" dirty="0" smtClean="0">
                <a:latin typeface="Huawei Sans" panose="020C0503030203020204" pitchFamily="34" charset="0"/>
              </a:rPr>
              <a:t>Warning: This operation may cause AP reset. If the country code changes, it will clear channel, power and antenna gain configurations of the radio, Whether to continue? [Y/N]:y </a:t>
            </a:r>
          </a:p>
          <a:p>
            <a:pPr fontAlgn="ctr">
              <a:lnSpc>
                <a:spcPts val="2400"/>
              </a:lnSpc>
            </a:pPr>
            <a:r>
              <a:rPr lang="en-US" sz="1400" dirty="0" smtClean="0">
                <a:latin typeface="Huawei Sans" panose="020C0503030203020204" pitchFamily="34" charset="0"/>
              </a:rPr>
              <a:t>[AC-wlan-ap-0] quit</a:t>
            </a:r>
            <a:endParaRPr lang="en-US" sz="1400" dirty="0">
              <a:latin typeface="Huawei Sans" panose="020C0503030203020204" pitchFamily="34" charset="0"/>
            </a:endParaRPr>
          </a:p>
        </p:txBody>
      </p:sp>
      <p:sp>
        <p:nvSpPr>
          <p:cNvPr id="39" name="五边形 38"/>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40" name="燕尾形 39"/>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41" name="燕尾形 40"/>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grpSp>
        <p:nvGrpSpPr>
          <p:cNvPr id="43" name="组合 42"/>
          <p:cNvGrpSpPr/>
          <p:nvPr/>
        </p:nvGrpSpPr>
        <p:grpSpPr>
          <a:xfrm>
            <a:off x="907091" y="1364451"/>
            <a:ext cx="4363229" cy="4877017"/>
            <a:chOff x="1634078" y="1148210"/>
            <a:chExt cx="4363229" cy="4877017"/>
          </a:xfrm>
        </p:grpSpPr>
        <p:pic>
          <p:nvPicPr>
            <p:cNvPr id="60" name="图片 59"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61" name="图片 60"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62" name="直接连接符 61"/>
            <p:cNvCxnSpPr>
              <a:stCxn id="68" idx="2"/>
              <a:endCxn id="70"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859107" y="1148210"/>
              <a:ext cx="1117607" cy="701754"/>
              <a:chOff x="3383675" y="915204"/>
              <a:chExt cx="1117607" cy="701754"/>
            </a:xfrm>
          </p:grpSpPr>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86" name="Text Box 9"/>
              <p:cNvSpPr txBox="1">
                <a:spLocks noChangeArrowheads="1"/>
              </p:cNvSpPr>
              <p:nvPr/>
            </p:nvSpPr>
            <p:spPr bwMode="auto">
              <a:xfrm>
                <a:off x="3428519" y="985284"/>
                <a:ext cx="105721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64"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65" name="图片 64"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66"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67" name="直接连接符 66"/>
            <p:cNvCxnSpPr>
              <a:stCxn id="85" idx="2"/>
              <a:endCxn id="68"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7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71" name="直接连接符 70"/>
            <p:cNvCxnSpPr>
              <a:stCxn id="68" idx="3"/>
              <a:endCxn id="65"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2"/>
              <a:endCxn id="69"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74"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75"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76" name="Text Box 9"/>
            <p:cNvSpPr txBox="1">
              <a:spLocks noChangeArrowheads="1"/>
            </p:cNvSpPr>
            <p:nvPr/>
          </p:nvSpPr>
          <p:spPr bwMode="auto">
            <a:xfrm>
              <a:off x="3391284" y="1895517"/>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77"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78" name="Text Box 9"/>
            <p:cNvSpPr txBox="1">
              <a:spLocks noChangeArrowheads="1"/>
            </p:cNvSpPr>
            <p:nvPr/>
          </p:nvSpPr>
          <p:spPr bwMode="auto">
            <a:xfrm>
              <a:off x="3397570" y="273405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79" name="Text Box 9"/>
            <p:cNvSpPr txBox="1">
              <a:spLocks noChangeArrowheads="1"/>
            </p:cNvSpPr>
            <p:nvPr/>
          </p:nvSpPr>
          <p:spPr bwMode="auto">
            <a:xfrm>
              <a:off x="3397570" y="3177313"/>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80" name="Text Box 9"/>
            <p:cNvSpPr txBox="1">
              <a:spLocks noChangeArrowheads="1"/>
            </p:cNvSpPr>
            <p:nvPr/>
          </p:nvSpPr>
          <p:spPr bwMode="auto">
            <a:xfrm>
              <a:off x="3397570" y="3952147"/>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1" name="Text Box 9"/>
            <p:cNvSpPr txBox="1">
              <a:spLocks noChangeArrowheads="1"/>
            </p:cNvSpPr>
            <p:nvPr/>
          </p:nvSpPr>
          <p:spPr bwMode="auto">
            <a:xfrm>
              <a:off x="4143908" y="2493501"/>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82" name="Text Box 9"/>
            <p:cNvSpPr txBox="1">
              <a:spLocks noChangeArrowheads="1"/>
            </p:cNvSpPr>
            <p:nvPr/>
          </p:nvSpPr>
          <p:spPr bwMode="auto">
            <a:xfrm>
              <a:off x="4537463" y="2762499"/>
              <a:ext cx="1459844"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VLANIF 100</a:t>
              </a:r>
            </a:p>
            <a:p>
              <a:pPr algn="ct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83"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84" name="图片 83"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42350707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sz="1800" dirty="0" smtClean="0"/>
              <a:t>After the AP is powered on, run the </a:t>
            </a:r>
            <a:r>
              <a:rPr lang="en-US" sz="1800" b="1" dirty="0" smtClean="0"/>
              <a:t>display </a:t>
            </a:r>
            <a:r>
              <a:rPr lang="en-US" sz="1800" b="1" dirty="0" err="1" smtClean="0"/>
              <a:t>ap</a:t>
            </a:r>
            <a:r>
              <a:rPr lang="en-US" sz="1800" b="1" dirty="0" smtClean="0"/>
              <a:t> all </a:t>
            </a:r>
            <a:r>
              <a:rPr lang="en-US" sz="1800" dirty="0" smtClean="0"/>
              <a:t>command to check the AP state. If the </a:t>
            </a:r>
            <a:r>
              <a:rPr lang="en-US" sz="1800" b="1" dirty="0" smtClean="0"/>
              <a:t>State</a:t>
            </a:r>
            <a:r>
              <a:rPr lang="en-US" sz="1800" dirty="0" smtClean="0"/>
              <a:t> field displays </a:t>
            </a:r>
            <a:r>
              <a:rPr lang="en-US" sz="1800" b="1" dirty="0" smtClean="0"/>
              <a:t>nor</a:t>
            </a:r>
            <a:r>
              <a:rPr lang="en-US" sz="1800" dirty="0" smtClean="0"/>
              <a:t>, the AP has gone online.</a:t>
            </a:r>
            <a:endParaRPr lang="en-US" sz="1800" dirty="0"/>
          </a:p>
        </p:txBody>
      </p:sp>
      <p:sp>
        <p:nvSpPr>
          <p:cNvPr id="2" name="标题 1"/>
          <p:cNvSpPr>
            <a:spLocks noGrp="1"/>
          </p:cNvSpPr>
          <p:nvPr>
            <p:ph type="title"/>
          </p:nvPr>
        </p:nvSpPr>
        <p:spPr/>
        <p:txBody>
          <a:bodyPr/>
          <a:lstStyle/>
          <a:p>
            <a:r>
              <a:rPr lang="en-US" smtClean="0"/>
              <a:t>Verifying the AP Onboarding Configuration</a:t>
            </a:r>
            <a:endParaRPr lang="en-US" dirty="0"/>
          </a:p>
        </p:txBody>
      </p:sp>
      <p:sp>
        <p:nvSpPr>
          <p:cNvPr id="38" name="Rectangle 3"/>
          <p:cNvSpPr/>
          <p:nvPr/>
        </p:nvSpPr>
        <p:spPr>
          <a:xfrm>
            <a:off x="1594177" y="2379692"/>
            <a:ext cx="8794442" cy="3477875"/>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display </a:t>
            </a:r>
            <a:r>
              <a:rPr lang="en-US" sz="1400" dirty="0" err="1" smtClean="0">
                <a:latin typeface="Huawei Sans" panose="020C0503030203020204" pitchFamily="34" charset="0"/>
              </a:rPr>
              <a:t>ap</a:t>
            </a:r>
            <a:r>
              <a:rPr lang="en-US" sz="1400" dirty="0" smtClean="0">
                <a:latin typeface="Huawei Sans" panose="020C0503030203020204" pitchFamily="34" charset="0"/>
              </a:rPr>
              <a:t> all</a:t>
            </a:r>
          </a:p>
          <a:p>
            <a:pPr fontAlgn="ctr">
              <a:lnSpc>
                <a:spcPts val="2400"/>
              </a:lnSpc>
            </a:pPr>
            <a:r>
              <a:rPr lang="en-US" sz="1400" dirty="0" smtClean="0">
                <a:latin typeface="Huawei Sans" panose="020C0503030203020204" pitchFamily="34" charset="0"/>
              </a:rPr>
              <a:t>Total AP information:</a:t>
            </a:r>
          </a:p>
          <a:p>
            <a:pPr fontAlgn="ctr">
              <a:lnSpc>
                <a:spcPts val="2400"/>
              </a:lnSpc>
            </a:pPr>
            <a:r>
              <a:rPr lang="en-US" sz="1400" dirty="0" smtClean="0">
                <a:latin typeface="Huawei Sans" panose="020C0503030203020204" pitchFamily="34" charset="0"/>
              </a:rPr>
              <a:t>nor  : normal          [1]</a:t>
            </a:r>
          </a:p>
          <a:p>
            <a:pPr fontAlgn="ctr">
              <a:lnSpc>
                <a:spcPts val="2400"/>
              </a:lnSpc>
            </a:pPr>
            <a:r>
              <a:rPr lang="en-US" sz="1400" dirty="0" smtClean="0">
                <a:latin typeface="Huawei Sans" panose="020C0503030203020204" pitchFamily="34" charset="0"/>
              </a:rPr>
              <a:t>Extra information:</a:t>
            </a:r>
          </a:p>
          <a:p>
            <a:pPr fontAlgn="ctr">
              <a:lnSpc>
                <a:spcPts val="2400"/>
              </a:lnSpc>
            </a:pPr>
            <a:r>
              <a:rPr lang="en-US" sz="1400" dirty="0" smtClean="0">
                <a:latin typeface="Huawei Sans" panose="020C0503030203020204" pitchFamily="34" charset="0"/>
              </a:rPr>
              <a:t>P  : insufficient power supply</a:t>
            </a: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ID   MAC            	Name   	Group     	IP            	     Type            State STA Uptime      </a:t>
            </a:r>
            <a:r>
              <a:rPr lang="en-US" sz="1400" dirty="0" err="1" smtClean="0">
                <a:latin typeface="Huawei Sans" panose="020C0503030203020204" pitchFamily="34" charset="0"/>
              </a:rPr>
              <a:t>ExtraInfo</a:t>
            </a:r>
            <a:endParaRPr lang="en-US" sz="1400" dirty="0" smtClean="0">
              <a:latin typeface="Huawei Sans" panose="020C0503030203020204" pitchFamily="34" charset="0"/>
            </a:endParaRP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0    60de-4476-e360 	area_1 	ap-group1 	10.23.100.254 AP5030DN  </a:t>
            </a:r>
            <a:r>
              <a:rPr lang="en-US" sz="1400" dirty="0" smtClean="0">
                <a:solidFill>
                  <a:srgbClr val="EC7061"/>
                </a:solidFill>
                <a:latin typeface="Huawei Sans" panose="020C0503030203020204" pitchFamily="34" charset="0"/>
              </a:rPr>
              <a:t> nor      </a:t>
            </a:r>
            <a:r>
              <a:rPr lang="en-US" sz="1400" dirty="0" smtClean="0">
                <a:latin typeface="Huawei Sans" panose="020C0503030203020204" pitchFamily="34" charset="0"/>
              </a:rPr>
              <a:t>0    10S           -</a:t>
            </a: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Total: 1</a:t>
            </a:r>
            <a:endParaRPr lang="en-US" altLang="zh-CN" sz="1400" dirty="0">
              <a:latin typeface="Huawei Sans" panose="020C0503030203020204" pitchFamily="34" charset="0"/>
              <a:cs typeface="Courier New" panose="02070309020205020404" pitchFamily="49" charset="0"/>
            </a:endParaRPr>
          </a:p>
        </p:txBody>
      </p:sp>
      <p:sp>
        <p:nvSpPr>
          <p:cNvPr id="5" name="五边形 4"/>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6" name="燕尾形 5"/>
          <p:cNvSpPr/>
          <p:nvPr/>
        </p:nvSpPr>
        <p:spPr bwMode="auto">
          <a:xfrm>
            <a:off x="996883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AP Onboarding</a:t>
            </a:r>
            <a:endParaRPr lang="en-US" sz="800" b="1" dirty="0">
              <a:solidFill>
                <a:srgbClr val="FFFFFF"/>
              </a:solidFill>
              <a:latin typeface="Huawei Sans" panose="020C0503030203020204" pitchFamily="34" charset="0"/>
            </a:endParaRPr>
          </a:p>
        </p:txBody>
      </p:sp>
      <p:sp>
        <p:nvSpPr>
          <p:cNvPr id="8" name="燕尾形 7"/>
          <p:cNvSpPr/>
          <p:nvPr/>
        </p:nvSpPr>
        <p:spPr bwMode="auto">
          <a:xfrm>
            <a:off x="1096490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WLAN Services</a:t>
            </a:r>
            <a:endParaRPr lang="en-US" sz="800" dirty="0">
              <a:latin typeface="Huawei Sans" panose="020C0503030203020204" pitchFamily="34" charset="0"/>
            </a:endParaRPr>
          </a:p>
        </p:txBody>
      </p:sp>
    </p:spTree>
    <p:extLst>
      <p:ext uri="{BB962C8B-B14F-4D97-AF65-F5344CB8AC3E}">
        <p14:creationId xmlns:p14="http://schemas.microsoft.com/office/powerpoint/2010/main" val="18676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Configuring WLAN Service Parameters (1)</a:t>
            </a:r>
            <a:endParaRPr lang="en-US" altLang="zh-CN" dirty="0"/>
          </a:p>
        </p:txBody>
      </p:sp>
      <p:sp>
        <p:nvSpPr>
          <p:cNvPr id="37" name="文本框 36"/>
          <p:cNvSpPr txBox="1"/>
          <p:nvPr/>
        </p:nvSpPr>
        <p:spPr bwMode="auto">
          <a:xfrm>
            <a:off x="5869088" y="1463453"/>
            <a:ext cx="5870025"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a:pPr>
            <a:r>
              <a:rPr lang="en-US" sz="1600" dirty="0" smtClean="0">
                <a:solidFill>
                  <a:srgbClr val="000000"/>
                </a:solidFill>
                <a:latin typeface="Huawei Sans" panose="020C0503030203020204" pitchFamily="34" charset="0"/>
              </a:rPr>
              <a:t>Create security profile </a:t>
            </a:r>
            <a:r>
              <a:rPr lang="en-US" sz="1600" b="1" dirty="0" err="1" smtClean="0">
                <a:solidFill>
                  <a:srgbClr val="000000"/>
                </a:solidFill>
                <a:latin typeface="Huawei Sans" panose="020C0503030203020204" pitchFamily="34" charset="0"/>
              </a:rPr>
              <a:t>wlan</a:t>
            </a:r>
            <a:r>
              <a:rPr lang="en-US" sz="1600" b="1" dirty="0" smtClean="0">
                <a:solidFill>
                  <a:srgbClr val="000000"/>
                </a:solidFill>
                <a:latin typeface="Huawei Sans" panose="020C0503030203020204" pitchFamily="34" charset="0"/>
              </a:rPr>
              <a:t>-net</a:t>
            </a:r>
            <a:r>
              <a:rPr lang="en-US" sz="1600" dirty="0" smtClean="0">
                <a:solidFill>
                  <a:srgbClr val="000000"/>
                </a:solidFill>
                <a:latin typeface="Huawei Sans" panose="020C0503030203020204" pitchFamily="34" charset="0"/>
              </a:rPr>
              <a:t> and configure a security policy.</a:t>
            </a:r>
            <a:endParaRPr lang="en-US" sz="1600" dirty="0">
              <a:solidFill>
                <a:srgbClr val="000000"/>
              </a:solidFill>
              <a:latin typeface="Huawei Sans" panose="020C0503030203020204" pitchFamily="34" charset="0"/>
            </a:endParaRPr>
          </a:p>
        </p:txBody>
      </p:sp>
      <p:sp>
        <p:nvSpPr>
          <p:cNvPr id="38" name="Rectangle 3"/>
          <p:cNvSpPr/>
          <p:nvPr/>
        </p:nvSpPr>
        <p:spPr>
          <a:xfrm>
            <a:off x="5869088" y="2119564"/>
            <a:ext cx="5870025"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smtClean="0">
                <a:latin typeface="Huawei Sans" panose="020C0503030203020204" pitchFamily="34" charset="0"/>
              </a:rPr>
              <a:t>security-profile name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-sec-prof-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smtClean="0">
                <a:latin typeface="Huawei Sans" panose="020C0503030203020204" pitchFamily="34" charset="0"/>
              </a:rPr>
              <a:t>security wpa-wpa2 </a:t>
            </a:r>
            <a:r>
              <a:rPr lang="en-US" sz="1400" b="1" dirty="0" err="1" smtClean="0">
                <a:latin typeface="Huawei Sans" panose="020C0503030203020204" pitchFamily="34" charset="0"/>
              </a:rPr>
              <a:t>psk</a:t>
            </a:r>
            <a:r>
              <a:rPr lang="en-US" sz="1400" b="1" dirty="0" smtClean="0">
                <a:latin typeface="Huawei Sans" panose="020C0503030203020204" pitchFamily="34" charset="0"/>
              </a:rPr>
              <a:t> pass-phrase a1234567 </a:t>
            </a:r>
            <a:r>
              <a:rPr lang="en-US" sz="1400" b="1" dirty="0" err="1" smtClean="0">
                <a:latin typeface="Huawei Sans" panose="020C0503030203020204" pitchFamily="34" charset="0"/>
              </a:rPr>
              <a:t>aes</a:t>
            </a:r>
            <a:endParaRPr lang="en-US" sz="1400" b="1" dirty="0" smtClean="0">
              <a:latin typeface="Huawei Sans" panose="020C0503030203020204" pitchFamily="34" charset="0"/>
            </a:endParaRP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-sec-prof-</a:t>
            </a:r>
            <a:r>
              <a:rPr lang="en-US" sz="1400" dirty="0" err="1" smtClean="0">
                <a:latin typeface="Huawei Sans" panose="020C0503030203020204" pitchFamily="34" charset="0"/>
              </a:rPr>
              <a:t>wlan</a:t>
            </a:r>
            <a:r>
              <a:rPr lang="en-US" sz="1400" dirty="0" smtClean="0">
                <a:latin typeface="Huawei Sans" panose="020C0503030203020204" pitchFamily="34" charset="0"/>
              </a:rPr>
              <a:t>-net] quit</a:t>
            </a:r>
            <a:endParaRPr lang="en-US" altLang="zh-CN" sz="1400" dirty="0">
              <a:latin typeface="Huawei Sans" panose="020C0503030203020204" pitchFamily="34" charset="0"/>
              <a:cs typeface="Courier New" panose="02070309020205020404" pitchFamily="49" charset="0"/>
            </a:endParaRPr>
          </a:p>
        </p:txBody>
      </p:sp>
      <p:sp>
        <p:nvSpPr>
          <p:cNvPr id="44" name="文本框 43"/>
          <p:cNvSpPr txBox="1"/>
          <p:nvPr/>
        </p:nvSpPr>
        <p:spPr bwMode="auto">
          <a:xfrm>
            <a:off x="5869089" y="3773550"/>
            <a:ext cx="5870024"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5000"/>
              </a:lnSpc>
              <a:buFont typeface="+mj-lt"/>
              <a:buAutoNum type="arabicPeriod" startAt="2"/>
            </a:pPr>
            <a:r>
              <a:rPr lang="en-US" sz="1600" dirty="0" smtClean="0">
                <a:solidFill>
                  <a:srgbClr val="000000"/>
                </a:solidFill>
                <a:latin typeface="Huawei Sans" panose="020C0503030203020204" pitchFamily="34" charset="0"/>
              </a:rPr>
              <a:t>Create SSID profile </a:t>
            </a:r>
            <a:r>
              <a:rPr lang="en-US" sz="1600" b="1" dirty="0" err="1" smtClean="0">
                <a:solidFill>
                  <a:srgbClr val="000000"/>
                </a:solidFill>
                <a:latin typeface="Huawei Sans" panose="020C0503030203020204" pitchFamily="34" charset="0"/>
              </a:rPr>
              <a:t>wlan</a:t>
            </a:r>
            <a:r>
              <a:rPr lang="en-US" sz="1600" b="1" dirty="0" smtClean="0">
                <a:solidFill>
                  <a:srgbClr val="000000"/>
                </a:solidFill>
                <a:latin typeface="Huawei Sans" panose="020C0503030203020204" pitchFamily="34" charset="0"/>
              </a:rPr>
              <a:t>-net</a:t>
            </a:r>
            <a:r>
              <a:rPr lang="en-US" sz="1600" dirty="0" smtClean="0">
                <a:solidFill>
                  <a:srgbClr val="000000"/>
                </a:solidFill>
                <a:latin typeface="Huawei Sans" panose="020C0503030203020204" pitchFamily="34" charset="0"/>
              </a:rPr>
              <a:t> and set the SSID name to </a:t>
            </a:r>
            <a:r>
              <a:rPr lang="en-US" sz="1600" b="1" dirty="0" err="1" smtClean="0">
                <a:solidFill>
                  <a:srgbClr val="000000"/>
                </a:solidFill>
                <a:latin typeface="Huawei Sans" panose="020C0503030203020204" pitchFamily="34" charset="0"/>
              </a:rPr>
              <a:t>wlan</a:t>
            </a:r>
            <a:r>
              <a:rPr lang="en-US" sz="1600" b="1" dirty="0" smtClean="0">
                <a:solidFill>
                  <a:srgbClr val="000000"/>
                </a:solidFill>
                <a:latin typeface="Huawei Sans" panose="020C0503030203020204" pitchFamily="34" charset="0"/>
              </a:rPr>
              <a:t>-net</a:t>
            </a:r>
            <a:r>
              <a:rPr lang="en-US" sz="1600" dirty="0" smtClean="0">
                <a:solidFill>
                  <a:srgbClr val="000000"/>
                </a:solidFill>
                <a:latin typeface="Huawei Sans" panose="020C0503030203020204" pitchFamily="34" charset="0"/>
              </a:rPr>
              <a:t>.</a:t>
            </a:r>
            <a:endParaRPr lang="en-US" sz="1600" dirty="0">
              <a:solidFill>
                <a:srgbClr val="000000"/>
              </a:solidFill>
              <a:latin typeface="Huawei Sans" panose="020C0503030203020204" pitchFamily="34" charset="0"/>
            </a:endParaRPr>
          </a:p>
        </p:txBody>
      </p:sp>
      <p:sp>
        <p:nvSpPr>
          <p:cNvPr id="58" name="Rectangle 3"/>
          <p:cNvSpPr/>
          <p:nvPr/>
        </p:nvSpPr>
        <p:spPr>
          <a:xfrm>
            <a:off x="5869089" y="4470994"/>
            <a:ext cx="5868030" cy="1015663"/>
          </a:xfrm>
          <a:prstGeom prst="rect">
            <a:avLst/>
          </a:prstGeom>
          <a:solidFill>
            <a:srgbClr val="F4FBFE"/>
          </a:solidFill>
          <a:ln>
            <a:solidFill>
              <a:srgbClr val="99DFF9"/>
            </a:solidFill>
          </a:ln>
        </p:spPr>
        <p:txBody>
          <a:bodyPr wrap="square" anchor="t" anchorCtr="0">
            <a:spAutoFit/>
          </a:bodyPr>
          <a:lstStyle/>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ssid</a:t>
            </a:r>
            <a:r>
              <a:rPr lang="en-US" sz="1400" b="1" dirty="0" smtClean="0">
                <a:latin typeface="Huawei Sans" panose="020C0503030203020204" pitchFamily="34" charset="0"/>
              </a:rPr>
              <a:t>-profile name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ssid</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err="1" smtClean="0">
                <a:latin typeface="Huawei Sans" panose="020C0503030203020204" pitchFamily="34" charset="0"/>
              </a:rPr>
              <a:t>ssid</a:t>
            </a:r>
            <a:r>
              <a:rPr lang="en-US" sz="1400" b="1"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ssid</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quit</a:t>
            </a:r>
            <a:endParaRPr lang="en-US" sz="1400" dirty="0">
              <a:latin typeface="Huawei Sans" panose="020C0503030203020204" pitchFamily="34" charset="0"/>
            </a:endParaRPr>
          </a:p>
        </p:txBody>
      </p:sp>
      <p:sp>
        <p:nvSpPr>
          <p:cNvPr id="39" name="五边形 38"/>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40" name="燕尾形 39"/>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41" name="燕尾形 40"/>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grpSp>
        <p:nvGrpSpPr>
          <p:cNvPr id="42" name="组合 41"/>
          <p:cNvGrpSpPr/>
          <p:nvPr/>
        </p:nvGrpSpPr>
        <p:grpSpPr>
          <a:xfrm>
            <a:off x="907091" y="1364451"/>
            <a:ext cx="4363229" cy="4877017"/>
            <a:chOff x="1634078" y="1148210"/>
            <a:chExt cx="4363229" cy="4877017"/>
          </a:xfrm>
        </p:grpSpPr>
        <p:pic>
          <p:nvPicPr>
            <p:cNvPr id="45" name="图片 44"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46" name="图片 45"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47" name="直接连接符 46"/>
            <p:cNvCxnSpPr>
              <a:stCxn id="53" idx="2"/>
              <a:endCxn id="55"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859107" y="1148210"/>
              <a:ext cx="1117607" cy="701754"/>
              <a:chOff x="3383675" y="915204"/>
              <a:chExt cx="1117607" cy="701754"/>
            </a:xfrm>
          </p:grpSpPr>
          <p:pic>
            <p:nvPicPr>
              <p:cNvPr id="98" name="图片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99" name="Text Box 9"/>
              <p:cNvSpPr txBox="1">
                <a:spLocks noChangeArrowheads="1"/>
              </p:cNvSpPr>
              <p:nvPr/>
            </p:nvSpPr>
            <p:spPr bwMode="auto">
              <a:xfrm>
                <a:off x="3428519" y="985284"/>
                <a:ext cx="105721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49"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50" name="图片 49"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51"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52" name="直接连接符 51"/>
            <p:cNvCxnSpPr>
              <a:stCxn id="98" idx="2"/>
              <a:endCxn id="53"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54" name="图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55"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56" name="直接连接符 55"/>
            <p:cNvCxnSpPr>
              <a:stCxn id="53" idx="3"/>
              <a:endCxn id="50"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5" idx="2"/>
              <a:endCxn id="54"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87"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88"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89" name="Text Box 9"/>
            <p:cNvSpPr txBox="1">
              <a:spLocks noChangeArrowheads="1"/>
            </p:cNvSpPr>
            <p:nvPr/>
          </p:nvSpPr>
          <p:spPr bwMode="auto">
            <a:xfrm>
              <a:off x="3391284" y="1895517"/>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90"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91" name="Text Box 9"/>
            <p:cNvSpPr txBox="1">
              <a:spLocks noChangeArrowheads="1"/>
            </p:cNvSpPr>
            <p:nvPr/>
          </p:nvSpPr>
          <p:spPr bwMode="auto">
            <a:xfrm>
              <a:off x="3397570" y="273405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2" name="Text Box 9"/>
            <p:cNvSpPr txBox="1">
              <a:spLocks noChangeArrowheads="1"/>
            </p:cNvSpPr>
            <p:nvPr/>
          </p:nvSpPr>
          <p:spPr bwMode="auto">
            <a:xfrm>
              <a:off x="3397570" y="3177313"/>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93" name="Text Box 9"/>
            <p:cNvSpPr txBox="1">
              <a:spLocks noChangeArrowheads="1"/>
            </p:cNvSpPr>
            <p:nvPr/>
          </p:nvSpPr>
          <p:spPr bwMode="auto">
            <a:xfrm>
              <a:off x="3397570" y="3952147"/>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4" name="Text Box 9"/>
            <p:cNvSpPr txBox="1">
              <a:spLocks noChangeArrowheads="1"/>
            </p:cNvSpPr>
            <p:nvPr/>
          </p:nvSpPr>
          <p:spPr bwMode="auto">
            <a:xfrm>
              <a:off x="4143908" y="2493501"/>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5" name="Text Box 9"/>
            <p:cNvSpPr txBox="1">
              <a:spLocks noChangeArrowheads="1"/>
            </p:cNvSpPr>
            <p:nvPr/>
          </p:nvSpPr>
          <p:spPr bwMode="auto">
            <a:xfrm>
              <a:off x="4537463" y="2762499"/>
              <a:ext cx="1459844"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VLANIF 100</a:t>
              </a:r>
            </a:p>
            <a:p>
              <a:pPr algn="ct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96"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97" name="图片 96"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3566068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Configuring WLAN Service Parameters (2)</a:t>
            </a:r>
            <a:endParaRPr lang="en-US" altLang="zh-CN" dirty="0"/>
          </a:p>
        </p:txBody>
      </p:sp>
      <p:sp>
        <p:nvSpPr>
          <p:cNvPr id="37" name="文本框 36"/>
          <p:cNvSpPr txBox="1"/>
          <p:nvPr/>
        </p:nvSpPr>
        <p:spPr bwMode="auto">
          <a:xfrm>
            <a:off x="5873887" y="1277589"/>
            <a:ext cx="5868029" cy="97505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0000"/>
              </a:lnSpc>
              <a:buFont typeface="+mj-lt"/>
              <a:buAutoNum type="arabicPeriod" startAt="3"/>
            </a:pPr>
            <a:r>
              <a:rPr lang="en-US" sz="1600" dirty="0" smtClean="0">
                <a:solidFill>
                  <a:srgbClr val="000000"/>
                </a:solidFill>
                <a:latin typeface="Huawei Sans" panose="020C0503030203020204" pitchFamily="34" charset="0"/>
              </a:rPr>
              <a:t>Create VAP profile </a:t>
            </a:r>
            <a:r>
              <a:rPr lang="en-US" sz="1600" b="1" dirty="0" err="1" smtClean="0">
                <a:solidFill>
                  <a:srgbClr val="000000"/>
                </a:solidFill>
                <a:latin typeface="Huawei Sans" panose="020C0503030203020204" pitchFamily="34" charset="0"/>
              </a:rPr>
              <a:t>wlan</a:t>
            </a:r>
            <a:r>
              <a:rPr lang="en-US" sz="1600" b="1" dirty="0" smtClean="0">
                <a:solidFill>
                  <a:srgbClr val="000000"/>
                </a:solidFill>
                <a:latin typeface="Huawei Sans" panose="020C0503030203020204" pitchFamily="34" charset="0"/>
              </a:rPr>
              <a:t>-net</a:t>
            </a:r>
            <a:r>
              <a:rPr lang="en-US" sz="1600" dirty="0" smtClean="0">
                <a:solidFill>
                  <a:srgbClr val="000000"/>
                </a:solidFill>
                <a:latin typeface="Huawei Sans" panose="020C0503030203020204" pitchFamily="34" charset="0"/>
              </a:rPr>
              <a:t>, set the data forwarding mode and service VLAN, and bind the security profile and SSID profile to the VAP profile. </a:t>
            </a:r>
            <a:endParaRPr lang="en-US" sz="1600" dirty="0">
              <a:solidFill>
                <a:srgbClr val="000000"/>
              </a:solidFill>
              <a:latin typeface="Huawei Sans" panose="020C0503030203020204" pitchFamily="34" charset="0"/>
            </a:endParaRPr>
          </a:p>
        </p:txBody>
      </p:sp>
      <p:sp>
        <p:nvSpPr>
          <p:cNvPr id="38" name="Rectangle 3"/>
          <p:cNvSpPr/>
          <p:nvPr/>
        </p:nvSpPr>
        <p:spPr>
          <a:xfrm>
            <a:off x="5873887" y="2264005"/>
            <a:ext cx="5870025" cy="1818707"/>
          </a:xfrm>
          <a:prstGeom prst="rect">
            <a:avLst/>
          </a:prstGeom>
          <a:solidFill>
            <a:srgbClr val="F4FBFE"/>
          </a:solidFill>
          <a:ln>
            <a:solidFill>
              <a:srgbClr val="99DFF9"/>
            </a:solidFill>
          </a:ln>
        </p:spPr>
        <p:txBody>
          <a:bodyPr wrap="square" tIns="0" bIns="0" anchor="ctr" anchorCtr="0">
            <a:noAutofit/>
          </a:bodyPr>
          <a:lstStyle/>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vap</a:t>
            </a:r>
            <a:r>
              <a:rPr lang="en-US" sz="1400" b="1" dirty="0" smtClean="0">
                <a:latin typeface="Huawei Sans" panose="020C0503030203020204" pitchFamily="34" charset="0"/>
              </a:rPr>
              <a:t>-profile name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vap</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smtClean="0">
                <a:latin typeface="Huawei Sans" panose="020C0503030203020204" pitchFamily="34" charset="0"/>
              </a:rPr>
              <a:t>forward-mode</a:t>
            </a:r>
            <a:r>
              <a:rPr lang="en-US" sz="1400" dirty="0" smtClean="0">
                <a:latin typeface="Huawei Sans" panose="020C0503030203020204" pitchFamily="34" charset="0"/>
              </a:rPr>
              <a:t> tunnel</a:t>
            </a:r>
          </a:p>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vap</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smtClean="0">
                <a:latin typeface="Huawei Sans" panose="020C0503030203020204" pitchFamily="34" charset="0"/>
              </a:rPr>
              <a:t>service-</a:t>
            </a:r>
            <a:r>
              <a:rPr lang="en-US" sz="1400" b="1" dirty="0" err="1" smtClean="0">
                <a:latin typeface="Huawei Sans" panose="020C0503030203020204" pitchFamily="34" charset="0"/>
              </a:rPr>
              <a:t>vlan</a:t>
            </a:r>
            <a:r>
              <a:rPr lang="en-US" sz="1400" b="1" dirty="0" smtClean="0">
                <a:latin typeface="Huawei Sans" panose="020C0503030203020204" pitchFamily="34" charset="0"/>
              </a:rPr>
              <a:t> </a:t>
            </a:r>
            <a:r>
              <a:rPr lang="en-US" sz="1400" b="1" dirty="0" err="1" smtClean="0">
                <a:latin typeface="Huawei Sans" panose="020C0503030203020204" pitchFamily="34" charset="0"/>
              </a:rPr>
              <a:t>vlan</a:t>
            </a:r>
            <a:r>
              <a:rPr lang="en-US" sz="1400" b="1" dirty="0" smtClean="0">
                <a:latin typeface="Huawei Sans" panose="020C0503030203020204" pitchFamily="34" charset="0"/>
              </a:rPr>
              <a:t>-id </a:t>
            </a:r>
            <a:r>
              <a:rPr lang="en-US" sz="1400" dirty="0" smtClean="0">
                <a:latin typeface="Huawei Sans" panose="020C0503030203020204" pitchFamily="34" charset="0"/>
              </a:rPr>
              <a:t>101</a:t>
            </a:r>
          </a:p>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vap</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smtClean="0">
                <a:latin typeface="Huawei Sans" panose="020C0503030203020204" pitchFamily="34" charset="0"/>
              </a:rPr>
              <a:t>security-profile</a:t>
            </a:r>
            <a:r>
              <a:rPr lang="en-US" sz="1400"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vap</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err="1" smtClean="0">
                <a:latin typeface="Huawei Sans" panose="020C0503030203020204" pitchFamily="34" charset="0"/>
              </a:rPr>
              <a:t>ssid</a:t>
            </a:r>
            <a:r>
              <a:rPr lang="en-US" sz="1400" b="1" dirty="0" smtClean="0">
                <a:latin typeface="Huawei Sans" panose="020C0503030203020204" pitchFamily="34" charset="0"/>
              </a:rPr>
              <a:t>-profile</a:t>
            </a:r>
            <a:r>
              <a:rPr lang="en-US" sz="1400"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a:t>
            </a:r>
            <a:r>
              <a:rPr lang="en-US" sz="1400" dirty="0" err="1" smtClean="0">
                <a:latin typeface="Huawei Sans" panose="020C0503030203020204" pitchFamily="34" charset="0"/>
              </a:rPr>
              <a:t>vap</a:t>
            </a:r>
            <a:r>
              <a:rPr lang="en-US" sz="1400" dirty="0" smtClean="0">
                <a:latin typeface="Huawei Sans" panose="020C0503030203020204" pitchFamily="34" charset="0"/>
              </a:rPr>
              <a:t>-prof-</a:t>
            </a:r>
            <a:r>
              <a:rPr lang="en-US" sz="1400" dirty="0" err="1" smtClean="0">
                <a:latin typeface="Huawei Sans" panose="020C0503030203020204" pitchFamily="34" charset="0"/>
              </a:rPr>
              <a:t>wlan</a:t>
            </a:r>
            <a:r>
              <a:rPr lang="en-US" sz="1400" dirty="0" smtClean="0">
                <a:latin typeface="Huawei Sans" panose="020C0503030203020204" pitchFamily="34" charset="0"/>
              </a:rPr>
              <a:t>-net] quit</a:t>
            </a:r>
            <a:endParaRPr lang="en-US" altLang="zh-CN" sz="1400" dirty="0">
              <a:latin typeface="Huawei Sans" panose="020C0503030203020204" pitchFamily="34" charset="0"/>
              <a:cs typeface="Courier New" panose="02070309020205020404" pitchFamily="49" charset="0"/>
            </a:endParaRPr>
          </a:p>
        </p:txBody>
      </p:sp>
      <p:sp>
        <p:nvSpPr>
          <p:cNvPr id="39" name="文本框 38"/>
          <p:cNvSpPr txBox="1"/>
          <p:nvPr/>
        </p:nvSpPr>
        <p:spPr bwMode="auto">
          <a:xfrm>
            <a:off x="5873887" y="4109176"/>
            <a:ext cx="5868029" cy="97505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6700" indent="-266700">
              <a:lnSpc>
                <a:spcPct val="120000"/>
              </a:lnSpc>
              <a:buFont typeface="+mj-lt"/>
              <a:buAutoNum type="arabicPeriod" startAt="4"/>
            </a:pPr>
            <a:r>
              <a:rPr lang="en-US" sz="1600" dirty="0" smtClean="0">
                <a:solidFill>
                  <a:srgbClr val="000000"/>
                </a:solidFill>
                <a:latin typeface="Huawei Sans" panose="020C0503030203020204" pitchFamily="34" charset="0"/>
              </a:rPr>
              <a:t>Bind the VAP profile to the AP group and apply configurations in VAP profile </a:t>
            </a:r>
            <a:r>
              <a:rPr lang="en-US" sz="1600" b="1" dirty="0" err="1" smtClean="0">
                <a:solidFill>
                  <a:srgbClr val="000000"/>
                </a:solidFill>
                <a:latin typeface="Huawei Sans" panose="020C0503030203020204" pitchFamily="34" charset="0"/>
              </a:rPr>
              <a:t>wlan</a:t>
            </a:r>
            <a:r>
              <a:rPr lang="en-US" sz="1600" b="1" dirty="0" smtClean="0">
                <a:solidFill>
                  <a:srgbClr val="000000"/>
                </a:solidFill>
                <a:latin typeface="Huawei Sans" panose="020C0503030203020204" pitchFamily="34" charset="0"/>
              </a:rPr>
              <a:t>-net</a:t>
            </a:r>
            <a:r>
              <a:rPr lang="en-US" sz="1600" dirty="0" smtClean="0">
                <a:solidFill>
                  <a:srgbClr val="000000"/>
                </a:solidFill>
                <a:latin typeface="Huawei Sans" panose="020C0503030203020204" pitchFamily="34" charset="0"/>
              </a:rPr>
              <a:t> to radio 0 and radio 1 of the APs in the AP group.</a:t>
            </a:r>
            <a:endParaRPr lang="en-US" sz="1600" dirty="0">
              <a:solidFill>
                <a:srgbClr val="000000"/>
              </a:solidFill>
              <a:latin typeface="Huawei Sans" panose="020C0503030203020204" pitchFamily="34" charset="0"/>
            </a:endParaRPr>
          </a:p>
        </p:txBody>
      </p:sp>
      <p:sp>
        <p:nvSpPr>
          <p:cNvPr id="40" name="Rectangle 3"/>
          <p:cNvSpPr/>
          <p:nvPr/>
        </p:nvSpPr>
        <p:spPr>
          <a:xfrm>
            <a:off x="5873887" y="5085398"/>
            <a:ext cx="5870025" cy="1226502"/>
          </a:xfrm>
          <a:prstGeom prst="rect">
            <a:avLst/>
          </a:prstGeom>
          <a:solidFill>
            <a:srgbClr val="F4FBFE"/>
          </a:solidFill>
          <a:ln>
            <a:solidFill>
              <a:srgbClr val="99DFF9"/>
            </a:solidFill>
          </a:ln>
        </p:spPr>
        <p:txBody>
          <a:bodyPr wrap="square" anchor="ctr" anchorCtr="0">
            <a:noAutofit/>
          </a:bodyPr>
          <a:lstStyle/>
          <a:p>
            <a:pPr fontAlgn="ctr">
              <a:lnSpc>
                <a:spcPct val="1200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a:t>
            </a:r>
            <a:r>
              <a:rPr lang="en-US" sz="1400" b="1" dirty="0" err="1" smtClean="0">
                <a:latin typeface="Huawei Sans" panose="020C0503030203020204" pitchFamily="34" charset="0"/>
              </a:rPr>
              <a:t>ap</a:t>
            </a:r>
            <a:r>
              <a:rPr lang="en-US" sz="1400" b="1" dirty="0" smtClean="0">
                <a:latin typeface="Huawei Sans" panose="020C0503030203020204" pitchFamily="34" charset="0"/>
              </a:rPr>
              <a:t>-group name </a:t>
            </a:r>
            <a:r>
              <a:rPr lang="en-US" sz="1400" dirty="0" smtClean="0">
                <a:latin typeface="Huawei Sans" panose="020C0503030203020204" pitchFamily="34" charset="0"/>
              </a:rPr>
              <a:t>ap-group1</a:t>
            </a:r>
          </a:p>
          <a:p>
            <a:pPr fontAlgn="ctr">
              <a:lnSpc>
                <a:spcPct val="120000"/>
              </a:lnSpc>
            </a:pPr>
            <a:r>
              <a:rPr lang="en-US" sz="1400" dirty="0" smtClean="0">
                <a:latin typeface="Huawei Sans" panose="020C0503030203020204" pitchFamily="34" charset="0"/>
              </a:rPr>
              <a:t>[AC-wlan-ap-group-ap-group1] </a:t>
            </a:r>
            <a:r>
              <a:rPr lang="en-US" sz="1400" b="1" dirty="0" err="1" smtClean="0">
                <a:latin typeface="Huawei Sans" panose="020C0503030203020204" pitchFamily="34" charset="0"/>
              </a:rPr>
              <a:t>vap</a:t>
            </a:r>
            <a:r>
              <a:rPr lang="en-US" sz="1400" b="1" dirty="0" smtClean="0">
                <a:latin typeface="Huawei Sans" panose="020C0503030203020204" pitchFamily="34" charset="0"/>
              </a:rPr>
              <a:t>-profile</a:t>
            </a:r>
            <a:r>
              <a:rPr lang="en-US" sz="1400"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err="1" smtClean="0">
                <a:latin typeface="Huawei Sans" panose="020C0503030203020204" pitchFamily="34" charset="0"/>
              </a:rPr>
              <a:t>wlan</a:t>
            </a:r>
            <a:r>
              <a:rPr lang="en-US" sz="1400" dirty="0" smtClean="0">
                <a:latin typeface="Huawei Sans" panose="020C0503030203020204" pitchFamily="34" charset="0"/>
              </a:rPr>
              <a:t> 1 </a:t>
            </a:r>
            <a:r>
              <a:rPr lang="en-US" sz="1400" b="1" dirty="0" smtClean="0">
                <a:latin typeface="Huawei Sans" panose="020C0503030203020204" pitchFamily="34" charset="0"/>
              </a:rPr>
              <a:t>radio</a:t>
            </a:r>
            <a:r>
              <a:rPr lang="en-US" sz="1400" dirty="0" smtClean="0">
                <a:latin typeface="Huawei Sans" panose="020C0503030203020204" pitchFamily="34" charset="0"/>
              </a:rPr>
              <a:t> 0</a:t>
            </a:r>
          </a:p>
          <a:p>
            <a:pPr fontAlgn="ctr">
              <a:lnSpc>
                <a:spcPct val="120000"/>
              </a:lnSpc>
            </a:pPr>
            <a:r>
              <a:rPr lang="en-US" sz="1400" dirty="0" smtClean="0">
                <a:latin typeface="Huawei Sans" panose="020C0503030203020204" pitchFamily="34" charset="0"/>
              </a:rPr>
              <a:t>[AC-wlan-ap-group-ap-group1] </a:t>
            </a:r>
            <a:r>
              <a:rPr lang="en-US" sz="1400" b="1" dirty="0" err="1" smtClean="0">
                <a:latin typeface="Huawei Sans" panose="020C0503030203020204" pitchFamily="34" charset="0"/>
              </a:rPr>
              <a:t>vap</a:t>
            </a:r>
            <a:r>
              <a:rPr lang="en-US" sz="1400" b="1" dirty="0" smtClean="0">
                <a:latin typeface="Huawei Sans" panose="020C0503030203020204" pitchFamily="34" charset="0"/>
              </a:rPr>
              <a:t>-profile</a:t>
            </a:r>
            <a:r>
              <a:rPr lang="en-US" sz="1400"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 </a:t>
            </a:r>
            <a:r>
              <a:rPr lang="en-US" sz="1400" b="1" dirty="0" err="1" smtClean="0">
                <a:latin typeface="Huawei Sans" panose="020C0503030203020204" pitchFamily="34" charset="0"/>
              </a:rPr>
              <a:t>wlan</a:t>
            </a:r>
            <a:r>
              <a:rPr lang="en-US" sz="1400" dirty="0" smtClean="0">
                <a:latin typeface="Huawei Sans" panose="020C0503030203020204" pitchFamily="34" charset="0"/>
              </a:rPr>
              <a:t> 1 </a:t>
            </a:r>
            <a:r>
              <a:rPr lang="en-US" sz="1400" b="1" dirty="0" smtClean="0">
                <a:latin typeface="Huawei Sans" panose="020C0503030203020204" pitchFamily="34" charset="0"/>
              </a:rPr>
              <a:t>radio</a:t>
            </a:r>
            <a:r>
              <a:rPr lang="en-US" sz="1400" dirty="0" smtClean="0">
                <a:latin typeface="Huawei Sans" panose="020C0503030203020204" pitchFamily="34" charset="0"/>
              </a:rPr>
              <a:t> 1</a:t>
            </a:r>
          </a:p>
          <a:p>
            <a:pPr fontAlgn="ctr">
              <a:lnSpc>
                <a:spcPct val="120000"/>
              </a:lnSpc>
            </a:pPr>
            <a:r>
              <a:rPr lang="en-US" sz="1400" dirty="0" smtClean="0">
                <a:latin typeface="Huawei Sans" panose="020C0503030203020204" pitchFamily="34" charset="0"/>
              </a:rPr>
              <a:t>[AC-wlan-ap-group-ap-group1] quit</a:t>
            </a:r>
            <a:endParaRPr lang="en-US" altLang="zh-CN" sz="1400" dirty="0">
              <a:latin typeface="Huawei Sans" panose="020C0503030203020204" pitchFamily="34" charset="0"/>
              <a:cs typeface="Courier New" panose="02070309020205020404" pitchFamily="49" charset="0"/>
            </a:endParaRPr>
          </a:p>
        </p:txBody>
      </p:sp>
      <p:sp>
        <p:nvSpPr>
          <p:cNvPr id="41" name="五边形 40"/>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43" name="燕尾形 42"/>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44" name="燕尾形 43"/>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grpSp>
        <p:nvGrpSpPr>
          <p:cNvPr id="42" name="组合 41"/>
          <p:cNvGrpSpPr/>
          <p:nvPr/>
        </p:nvGrpSpPr>
        <p:grpSpPr>
          <a:xfrm>
            <a:off x="907091" y="1364451"/>
            <a:ext cx="4363229" cy="4877017"/>
            <a:chOff x="1634078" y="1148210"/>
            <a:chExt cx="4363229" cy="4877017"/>
          </a:xfrm>
        </p:grpSpPr>
        <p:pic>
          <p:nvPicPr>
            <p:cNvPr id="45" name="图片 44" descr="笔记本电脑.png"/>
            <p:cNvPicPr>
              <a:picLocks noChangeAspect="1"/>
            </p:cNvPicPr>
            <p:nvPr/>
          </p:nvPicPr>
          <p:blipFill>
            <a:blip r:embed="rId3" cstate="print"/>
            <a:stretch>
              <a:fillRect/>
            </a:stretch>
          </p:blipFill>
          <p:spPr>
            <a:xfrm>
              <a:off x="2759588" y="5686827"/>
              <a:ext cx="539779" cy="338400"/>
            </a:xfrm>
            <a:prstGeom prst="rect">
              <a:avLst/>
            </a:prstGeom>
          </p:spPr>
        </p:pic>
        <p:pic>
          <p:nvPicPr>
            <p:cNvPr id="46" name="图片 45" descr="wifi信号蓝.png"/>
            <p:cNvPicPr>
              <a:picLocks noChangeAspect="1"/>
            </p:cNvPicPr>
            <p:nvPr/>
          </p:nvPicPr>
          <p:blipFill>
            <a:blip r:embed="rId4" cstate="print"/>
            <a:stretch>
              <a:fillRect/>
            </a:stretch>
          </p:blipFill>
          <p:spPr>
            <a:xfrm flipV="1">
              <a:off x="3196870" y="5199764"/>
              <a:ext cx="429928" cy="360000"/>
            </a:xfrm>
            <a:prstGeom prst="rect">
              <a:avLst/>
            </a:prstGeom>
          </p:spPr>
        </p:pic>
        <p:cxnSp>
          <p:nvCxnSpPr>
            <p:cNvPr id="47" name="直接连接符 46"/>
            <p:cNvCxnSpPr>
              <a:stCxn id="53" idx="2"/>
              <a:endCxn id="55" idx="0"/>
            </p:cNvCxnSpPr>
            <p:nvPr/>
          </p:nvCxnSpPr>
          <p:spPr>
            <a:xfrm>
              <a:off x="3413696" y="2759149"/>
              <a:ext cx="0" cy="681452"/>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859107" y="1148210"/>
              <a:ext cx="1117607" cy="701754"/>
              <a:chOff x="3383675" y="915204"/>
              <a:chExt cx="1117607" cy="701754"/>
            </a:xfrm>
          </p:grpSpPr>
          <p:pic>
            <p:nvPicPr>
              <p:cNvPr id="98" name="图片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3675" y="915204"/>
                <a:ext cx="1117607" cy="701754"/>
              </a:xfrm>
              <a:prstGeom prst="rect">
                <a:avLst/>
              </a:prstGeom>
            </p:spPr>
          </p:pic>
          <p:sp>
            <p:nvSpPr>
              <p:cNvPr id="99" name="Text Box 9"/>
              <p:cNvSpPr txBox="1">
                <a:spLocks noChangeArrowheads="1"/>
              </p:cNvSpPr>
              <p:nvPr/>
            </p:nvSpPr>
            <p:spPr bwMode="auto">
              <a:xfrm>
                <a:off x="3428519" y="985284"/>
                <a:ext cx="1057215" cy="523220"/>
              </a:xfrm>
              <a:prstGeom prst="rect">
                <a:avLst/>
              </a:prstGeom>
              <a:noFill/>
              <a:ln w="9525">
                <a:noFill/>
                <a:miter lim="800000"/>
                <a:headEnd/>
                <a:tailEnd/>
              </a:ln>
            </p:spPr>
            <p:txBody>
              <a:bodyPr wrap="square">
                <a:spAutoFit/>
              </a:bodyPr>
              <a:lstStyle/>
              <a:p>
                <a:pPr algn="ctr">
                  <a:spcBef>
                    <a:spcPct val="50000"/>
                  </a:spcBef>
                </a:pPr>
                <a:r>
                  <a:rPr lang="en-US" sz="1400" b="1" dirty="0" smtClean="0">
                    <a:solidFill>
                      <a:schemeClr val="tx1"/>
                    </a:solidFill>
                    <a:latin typeface="Huawei Sans" panose="020C0503030203020204" pitchFamily="34" charset="0"/>
                  </a:rPr>
                  <a:t>IP Network</a:t>
                </a:r>
                <a:endParaRPr lang="en-US" altLang="zh-CN" sz="1400" b="1" dirty="0">
                  <a:solidFill>
                    <a:schemeClr val="tx1"/>
                  </a:solidFill>
                  <a:latin typeface="Huawei Sans" panose="020C0503030203020204" pitchFamily="34" charset="0"/>
                </a:endParaRPr>
              </a:p>
            </p:txBody>
          </p:sp>
        </p:grpSp>
        <p:sp>
          <p:nvSpPr>
            <p:cNvPr id="49" name="Text Box 9"/>
            <p:cNvSpPr txBox="1">
              <a:spLocks noChangeArrowheads="1"/>
            </p:cNvSpPr>
            <p:nvPr/>
          </p:nvSpPr>
          <p:spPr bwMode="auto">
            <a:xfrm>
              <a:off x="2398315" y="466243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AP</a:t>
              </a:r>
              <a:endParaRPr lang="en-US" altLang="zh-CN" sz="1400" b="1" dirty="0">
                <a:solidFill>
                  <a:schemeClr val="tx1"/>
                </a:solidFill>
                <a:latin typeface="Huawei Sans" panose="020C0503030203020204" pitchFamily="34" charset="0"/>
              </a:endParaRPr>
            </a:p>
          </p:txBody>
        </p:sp>
        <p:pic>
          <p:nvPicPr>
            <p:cNvPr id="50" name="图片 49" descr="AC-蓝.png"/>
            <p:cNvPicPr>
              <a:picLocks noChangeAspect="1"/>
            </p:cNvPicPr>
            <p:nvPr/>
          </p:nvPicPr>
          <p:blipFill>
            <a:blip r:embed="rId6" cstate="print"/>
            <a:stretch>
              <a:fillRect/>
            </a:stretch>
          </p:blipFill>
          <p:spPr>
            <a:xfrm>
              <a:off x="4937386" y="2219149"/>
              <a:ext cx="660000" cy="540000"/>
            </a:xfrm>
            <a:prstGeom prst="rect">
              <a:avLst/>
            </a:prstGeom>
          </p:spPr>
        </p:pic>
        <p:sp>
          <p:nvSpPr>
            <p:cNvPr id="51" name="Text Box 9"/>
            <p:cNvSpPr txBox="1">
              <a:spLocks noChangeArrowheads="1"/>
            </p:cNvSpPr>
            <p:nvPr/>
          </p:nvSpPr>
          <p:spPr bwMode="auto">
            <a:xfrm>
              <a:off x="2069136" y="5703905"/>
              <a:ext cx="70685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cxnSp>
          <p:nvCxnSpPr>
            <p:cNvPr id="52" name="直接连接符 51"/>
            <p:cNvCxnSpPr>
              <a:stCxn id="98" idx="2"/>
              <a:endCxn id="53" idx="0"/>
            </p:cNvCxnSpPr>
            <p:nvPr/>
          </p:nvCxnSpPr>
          <p:spPr>
            <a:xfrm flipH="1">
              <a:off x="3413696" y="1849964"/>
              <a:ext cx="0" cy="3691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84427" y="2219149"/>
              <a:ext cx="658537" cy="540000"/>
            </a:xfrm>
            <a:prstGeom prst="rect">
              <a:avLst/>
            </a:prstGeom>
          </p:spPr>
        </p:pic>
        <p:pic>
          <p:nvPicPr>
            <p:cNvPr id="54" name="图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2565" y="4549487"/>
              <a:ext cx="658538" cy="540000"/>
            </a:xfrm>
            <a:prstGeom prst="rect">
              <a:avLst/>
            </a:prstGeom>
          </p:spPr>
        </p:pic>
        <p:pic>
          <p:nvPicPr>
            <p:cNvPr id="55"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84427" y="3440601"/>
              <a:ext cx="658537" cy="540000"/>
            </a:xfrm>
            <a:prstGeom prst="rect">
              <a:avLst/>
            </a:prstGeom>
          </p:spPr>
        </p:pic>
        <p:cxnSp>
          <p:nvCxnSpPr>
            <p:cNvPr id="56" name="直接连接符 55"/>
            <p:cNvCxnSpPr>
              <a:stCxn id="53" idx="3"/>
              <a:endCxn id="50" idx="1"/>
            </p:cNvCxnSpPr>
            <p:nvPr/>
          </p:nvCxnSpPr>
          <p:spPr>
            <a:xfrm>
              <a:off x="3742964" y="2489149"/>
              <a:ext cx="119442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5" idx="2"/>
              <a:endCxn id="54" idx="0"/>
            </p:cNvCxnSpPr>
            <p:nvPr/>
          </p:nvCxnSpPr>
          <p:spPr>
            <a:xfrm flipH="1">
              <a:off x="3411834" y="3980601"/>
              <a:ext cx="1862" cy="5688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 Box 9"/>
            <p:cNvSpPr txBox="1">
              <a:spLocks noChangeArrowheads="1"/>
            </p:cNvSpPr>
            <p:nvPr/>
          </p:nvSpPr>
          <p:spPr bwMode="auto">
            <a:xfrm>
              <a:off x="2398315" y="3553436"/>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S1</a:t>
              </a:r>
              <a:endParaRPr lang="en-US" altLang="zh-CN" sz="1400" b="1" dirty="0">
                <a:solidFill>
                  <a:schemeClr val="tx1"/>
                </a:solidFill>
                <a:latin typeface="Huawei Sans" panose="020C0503030203020204" pitchFamily="34" charset="0"/>
              </a:endParaRPr>
            </a:p>
          </p:txBody>
        </p:sp>
        <p:sp>
          <p:nvSpPr>
            <p:cNvPr id="87" name="Text Box 9"/>
            <p:cNvSpPr txBox="1">
              <a:spLocks noChangeArrowheads="1"/>
            </p:cNvSpPr>
            <p:nvPr/>
          </p:nvSpPr>
          <p:spPr bwMode="auto">
            <a:xfrm>
              <a:off x="2398315" y="2347891"/>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S2</a:t>
              </a:r>
              <a:endParaRPr lang="en-US" altLang="zh-CN" sz="1400" b="1" dirty="0">
                <a:solidFill>
                  <a:schemeClr val="tx1"/>
                </a:solidFill>
                <a:latin typeface="Huawei Sans" panose="020C0503030203020204" pitchFamily="34" charset="0"/>
              </a:endParaRPr>
            </a:p>
          </p:txBody>
        </p:sp>
        <p:sp>
          <p:nvSpPr>
            <p:cNvPr id="88" name="Text Box 9"/>
            <p:cNvSpPr txBox="1">
              <a:spLocks noChangeArrowheads="1"/>
            </p:cNvSpPr>
            <p:nvPr/>
          </p:nvSpPr>
          <p:spPr bwMode="auto">
            <a:xfrm>
              <a:off x="1634078" y="2589265"/>
              <a:ext cx="1459844" cy="523220"/>
            </a:xfrm>
            <a:prstGeom prst="rect">
              <a:avLst/>
            </a:prstGeom>
            <a:noFill/>
            <a:ln w="9525">
              <a:noFill/>
              <a:miter lim="800000"/>
              <a:headEnd/>
              <a:tailEnd/>
            </a:ln>
          </p:spPr>
          <p:txBody>
            <a:bodyPr wrap="square">
              <a:spAutoFit/>
            </a:bodyPr>
            <a:lstStyle/>
            <a:p>
              <a:pPr algn="r"/>
              <a:r>
                <a:rPr lang="en-US" sz="1400" b="1" dirty="0" smtClean="0">
                  <a:latin typeface="Huawei Sans" panose="020C0503030203020204" pitchFamily="34" charset="0"/>
                </a:rPr>
                <a:t>VLANIF 101</a:t>
              </a:r>
            </a:p>
            <a:p>
              <a:pPr algn="r"/>
              <a:r>
                <a:rPr lang="en-US" sz="1400" dirty="0" smtClean="0">
                  <a:solidFill>
                    <a:schemeClr val="tx1"/>
                  </a:solidFill>
                  <a:latin typeface="Huawei Sans" panose="020C0503030203020204" pitchFamily="34" charset="0"/>
                </a:rPr>
                <a:t>10.23.101.1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89" name="Text Box 9"/>
            <p:cNvSpPr txBox="1">
              <a:spLocks noChangeArrowheads="1"/>
            </p:cNvSpPr>
            <p:nvPr/>
          </p:nvSpPr>
          <p:spPr bwMode="auto">
            <a:xfrm>
              <a:off x="3391284" y="1895517"/>
              <a:ext cx="855749"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GE0/0/3</a:t>
              </a:r>
              <a:endParaRPr lang="en-US" altLang="zh-CN" sz="1400" dirty="0">
                <a:solidFill>
                  <a:schemeClr val="tx1"/>
                </a:solidFill>
                <a:latin typeface="Huawei Sans" panose="020C0503030203020204" pitchFamily="34" charset="0"/>
              </a:endParaRPr>
            </a:p>
          </p:txBody>
        </p:sp>
        <p:sp>
          <p:nvSpPr>
            <p:cNvPr id="90" name="Text Box 9"/>
            <p:cNvSpPr txBox="1">
              <a:spLocks noChangeArrowheads="1"/>
            </p:cNvSpPr>
            <p:nvPr/>
          </p:nvSpPr>
          <p:spPr bwMode="auto">
            <a:xfrm>
              <a:off x="3712598" y="2188816"/>
              <a:ext cx="886881"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91" name="Text Box 9"/>
            <p:cNvSpPr txBox="1">
              <a:spLocks noChangeArrowheads="1"/>
            </p:cNvSpPr>
            <p:nvPr/>
          </p:nvSpPr>
          <p:spPr bwMode="auto">
            <a:xfrm>
              <a:off x="3397570" y="2734058"/>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2" name="Text Box 9"/>
            <p:cNvSpPr txBox="1">
              <a:spLocks noChangeArrowheads="1"/>
            </p:cNvSpPr>
            <p:nvPr/>
          </p:nvSpPr>
          <p:spPr bwMode="auto">
            <a:xfrm>
              <a:off x="3397570" y="3177313"/>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GE0/0/2</a:t>
              </a:r>
              <a:endParaRPr lang="en-US" altLang="zh-CN" sz="1400" dirty="0">
                <a:solidFill>
                  <a:schemeClr val="tx1"/>
                </a:solidFill>
                <a:latin typeface="Huawei Sans" panose="020C0503030203020204" pitchFamily="34" charset="0"/>
              </a:endParaRPr>
            </a:p>
          </p:txBody>
        </p:sp>
        <p:sp>
          <p:nvSpPr>
            <p:cNvPr id="93" name="Text Box 9"/>
            <p:cNvSpPr txBox="1">
              <a:spLocks noChangeArrowheads="1"/>
            </p:cNvSpPr>
            <p:nvPr/>
          </p:nvSpPr>
          <p:spPr bwMode="auto">
            <a:xfrm>
              <a:off x="3397570" y="3952147"/>
              <a:ext cx="89138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4" name="Text Box 9"/>
            <p:cNvSpPr txBox="1">
              <a:spLocks noChangeArrowheads="1"/>
            </p:cNvSpPr>
            <p:nvPr/>
          </p:nvSpPr>
          <p:spPr bwMode="auto">
            <a:xfrm>
              <a:off x="4143908" y="2493501"/>
              <a:ext cx="847772"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ndParaRPr>
            </a:p>
          </p:txBody>
        </p:sp>
        <p:sp>
          <p:nvSpPr>
            <p:cNvPr id="95" name="Text Box 9"/>
            <p:cNvSpPr txBox="1">
              <a:spLocks noChangeArrowheads="1"/>
            </p:cNvSpPr>
            <p:nvPr/>
          </p:nvSpPr>
          <p:spPr bwMode="auto">
            <a:xfrm>
              <a:off x="4537463" y="2762499"/>
              <a:ext cx="1459844" cy="523220"/>
            </a:xfrm>
            <a:prstGeom prst="rect">
              <a:avLst/>
            </a:prstGeom>
            <a:noFill/>
            <a:ln w="9525">
              <a:noFill/>
              <a:miter lim="800000"/>
              <a:headEnd/>
              <a:tailEnd/>
            </a:ln>
          </p:spPr>
          <p:txBody>
            <a:bodyPr wrap="square">
              <a:spAutoFit/>
            </a:bodyPr>
            <a:lstStyle/>
            <a:p>
              <a:pPr algn="ctr"/>
              <a:r>
                <a:rPr lang="en-US" sz="1400" b="1" dirty="0" smtClean="0">
                  <a:latin typeface="Huawei Sans" panose="020C0503030203020204" pitchFamily="34" charset="0"/>
                </a:rPr>
                <a:t>VLANIF 100</a:t>
              </a:r>
            </a:p>
            <a:p>
              <a:pPr algn="ctr"/>
              <a:r>
                <a:rPr lang="en-US" sz="1400" dirty="0" smtClean="0">
                  <a:solidFill>
                    <a:schemeClr val="tx1"/>
                  </a:solidFill>
                  <a:latin typeface="Huawei Sans" panose="020C0503030203020204" pitchFamily="34" charset="0"/>
                </a:rPr>
                <a:t>10.23.100.1</a:t>
              </a:r>
              <a:r>
                <a:rPr lang="en-US" sz="1400" dirty="0" smtClean="0">
                  <a:latin typeface="Huawei Sans" panose="020C0503030203020204" pitchFamily="34" charset="0"/>
                </a:rPr>
                <a:t>/24</a:t>
              </a:r>
              <a:endParaRPr lang="en-US" altLang="zh-CN" sz="1400" dirty="0">
                <a:solidFill>
                  <a:schemeClr val="tx1"/>
                </a:solidFill>
                <a:latin typeface="Huawei Sans" panose="020C0503030203020204" pitchFamily="34" charset="0"/>
              </a:endParaRPr>
            </a:p>
          </p:txBody>
        </p:sp>
        <p:sp>
          <p:nvSpPr>
            <p:cNvPr id="96" name="Text Box 9"/>
            <p:cNvSpPr txBox="1">
              <a:spLocks noChangeArrowheads="1"/>
            </p:cNvSpPr>
            <p:nvPr/>
          </p:nvSpPr>
          <p:spPr bwMode="auto">
            <a:xfrm>
              <a:off x="4883168" y="1920764"/>
              <a:ext cx="768435" cy="307777"/>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AC</a:t>
              </a:r>
              <a:endParaRPr lang="en-US" altLang="zh-CN" sz="1400" b="1" dirty="0">
                <a:solidFill>
                  <a:schemeClr val="tx1"/>
                </a:solidFill>
                <a:latin typeface="Huawei Sans" panose="020C0503030203020204" pitchFamily="34" charset="0"/>
              </a:endParaRPr>
            </a:p>
          </p:txBody>
        </p:sp>
        <p:pic>
          <p:nvPicPr>
            <p:cNvPr id="97" name="图片 96" descr="SAN网络-蓝.png"/>
            <p:cNvPicPr>
              <a:picLocks noChangeAspect="1"/>
            </p:cNvPicPr>
            <p:nvPr/>
          </p:nvPicPr>
          <p:blipFill>
            <a:blip r:embed="rId10" cstate="print"/>
            <a:stretch>
              <a:fillRect/>
            </a:stretch>
          </p:blipFill>
          <p:spPr>
            <a:xfrm>
              <a:off x="3690279" y="5573371"/>
              <a:ext cx="267540" cy="438311"/>
            </a:xfrm>
            <a:prstGeom prst="rect">
              <a:avLst/>
            </a:prstGeom>
          </p:spPr>
        </p:pic>
      </p:grpSp>
    </p:spTree>
    <p:extLst>
      <p:ext uri="{BB962C8B-B14F-4D97-AF65-F5344CB8AC3E}">
        <p14:creationId xmlns:p14="http://schemas.microsoft.com/office/powerpoint/2010/main" val="3202240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sz="1800" dirty="0" smtClean="0"/>
              <a:t>The AC automatically delivers WLAN service configuration to the AP. After the service configuration is complete, run the </a:t>
            </a:r>
            <a:r>
              <a:rPr lang="en-US" sz="1800" b="1" dirty="0" smtClean="0"/>
              <a:t>display </a:t>
            </a:r>
            <a:r>
              <a:rPr lang="en-US" sz="1800" b="1" dirty="0" err="1" smtClean="0"/>
              <a:t>vap</a:t>
            </a:r>
            <a:r>
              <a:rPr lang="en-US" sz="1800" b="1" dirty="0" smtClean="0"/>
              <a:t> </a:t>
            </a:r>
            <a:r>
              <a:rPr lang="en-US" sz="1800" b="1" dirty="0" err="1" smtClean="0"/>
              <a:t>ssid</a:t>
            </a:r>
            <a:r>
              <a:rPr lang="en-US" sz="1800" b="1" dirty="0" smtClean="0"/>
              <a:t> </a:t>
            </a:r>
            <a:r>
              <a:rPr lang="en-US" sz="1800" b="1" dirty="0" err="1" smtClean="0"/>
              <a:t>wlan</a:t>
            </a:r>
            <a:r>
              <a:rPr lang="en-US" sz="1800" b="1" dirty="0" smtClean="0"/>
              <a:t>-net </a:t>
            </a:r>
            <a:r>
              <a:rPr lang="en-US" sz="1800" dirty="0" smtClean="0"/>
              <a:t>command. If </a:t>
            </a:r>
            <a:r>
              <a:rPr lang="en-US" sz="1800" b="1" dirty="0" smtClean="0"/>
              <a:t>Status</a:t>
            </a:r>
            <a:r>
              <a:rPr lang="en-US" sz="1800" dirty="0" smtClean="0"/>
              <a:t> in the command output is displayed as </a:t>
            </a:r>
            <a:r>
              <a:rPr lang="en-US" sz="1800" b="1" dirty="0" smtClean="0"/>
              <a:t>ON</a:t>
            </a:r>
            <a:r>
              <a:rPr lang="en-US" sz="1800" dirty="0" smtClean="0"/>
              <a:t>, the VAPs have been successfully created on AP radios.</a:t>
            </a:r>
            <a:endParaRPr lang="en-US" sz="1800" dirty="0"/>
          </a:p>
        </p:txBody>
      </p:sp>
      <p:sp>
        <p:nvSpPr>
          <p:cNvPr id="2" name="标题 1"/>
          <p:cNvSpPr>
            <a:spLocks noGrp="1"/>
          </p:cNvSpPr>
          <p:nvPr>
            <p:ph type="title"/>
          </p:nvPr>
        </p:nvSpPr>
        <p:spPr/>
        <p:txBody>
          <a:bodyPr/>
          <a:lstStyle/>
          <a:p>
            <a:r>
              <a:rPr lang="en-US" smtClean="0"/>
              <a:t>Checking VAP Profile Information</a:t>
            </a:r>
            <a:endParaRPr lang="en-US" dirty="0"/>
          </a:p>
        </p:txBody>
      </p:sp>
      <p:sp>
        <p:nvSpPr>
          <p:cNvPr id="39" name="Rectangle 3"/>
          <p:cNvSpPr/>
          <p:nvPr/>
        </p:nvSpPr>
        <p:spPr>
          <a:xfrm>
            <a:off x="1986238" y="2907477"/>
            <a:ext cx="8219524" cy="2862322"/>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sz="1400" dirty="0" smtClean="0">
                <a:latin typeface="Huawei Sans" panose="020C0503030203020204" pitchFamily="34" charset="0"/>
              </a:rPr>
              <a:t>[AC-</a:t>
            </a:r>
            <a:r>
              <a:rPr lang="en-US" sz="1400" dirty="0" err="1" smtClean="0">
                <a:latin typeface="Huawei Sans" panose="020C0503030203020204" pitchFamily="34" charset="0"/>
              </a:rPr>
              <a:t>wlan</a:t>
            </a:r>
            <a:r>
              <a:rPr lang="en-US" sz="1400" dirty="0" smtClean="0">
                <a:latin typeface="Huawei Sans" panose="020C0503030203020204" pitchFamily="34" charset="0"/>
              </a:rPr>
              <a:t>-view] display </a:t>
            </a:r>
            <a:r>
              <a:rPr lang="en-US" sz="1400" dirty="0" err="1" smtClean="0">
                <a:latin typeface="Huawei Sans" panose="020C0503030203020204" pitchFamily="34" charset="0"/>
              </a:rPr>
              <a:t>vap</a:t>
            </a:r>
            <a:r>
              <a:rPr lang="en-US" sz="1400" dirty="0" smtClean="0">
                <a:latin typeface="Huawei Sans" panose="020C0503030203020204" pitchFamily="34" charset="0"/>
              </a:rPr>
              <a:t> </a:t>
            </a:r>
            <a:r>
              <a:rPr lang="en-US" sz="1400" dirty="0" err="1" smtClean="0">
                <a:latin typeface="Huawei Sans" panose="020C0503030203020204" pitchFamily="34" charset="0"/>
              </a:rPr>
              <a:t>ssid</a:t>
            </a:r>
            <a:r>
              <a:rPr lang="en-US" sz="1400" dirty="0" smtClean="0">
                <a:latin typeface="Huawei Sans" panose="020C0503030203020204" pitchFamily="34" charset="0"/>
              </a:rPr>
              <a:t>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WID : WLAN ID</a:t>
            </a: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AP ID 	AP name 	</a:t>
            </a:r>
            <a:r>
              <a:rPr lang="en-US" sz="1400" dirty="0" err="1" smtClean="0">
                <a:latin typeface="Huawei Sans" panose="020C0503030203020204" pitchFamily="34" charset="0"/>
              </a:rPr>
              <a:t>RfID</a:t>
            </a:r>
            <a:r>
              <a:rPr lang="en-US" sz="1400" dirty="0" smtClean="0">
                <a:latin typeface="Huawei Sans" panose="020C0503030203020204" pitchFamily="34" charset="0"/>
              </a:rPr>
              <a:t>  WID   BSSID          	Status  </a:t>
            </a:r>
            <a:r>
              <a:rPr lang="en-US" sz="1400" dirty="0" err="1" smtClean="0">
                <a:latin typeface="Huawei Sans" panose="020C0503030203020204" pitchFamily="34" charset="0"/>
              </a:rPr>
              <a:t>Auth</a:t>
            </a:r>
            <a:r>
              <a:rPr lang="en-US" sz="1400" dirty="0" smtClean="0">
                <a:latin typeface="Huawei Sans" panose="020C0503030203020204" pitchFamily="34" charset="0"/>
              </a:rPr>
              <a:t> type     	  STA   SSID</a:t>
            </a: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0     	area_1  	0       1     	 60DE-4476-E360 </a:t>
            </a:r>
            <a:r>
              <a:rPr lang="en-US" sz="1400" dirty="0" smtClean="0">
                <a:solidFill>
                  <a:srgbClr val="EC7061"/>
                </a:solidFill>
                <a:latin typeface="Huawei Sans" panose="020C0503030203020204" pitchFamily="34" charset="0"/>
              </a:rPr>
              <a:t>	</a:t>
            </a:r>
            <a:r>
              <a:rPr lang="en-US" sz="1400" b="1" dirty="0" smtClean="0">
                <a:solidFill>
                  <a:srgbClr val="EC7061"/>
                </a:solidFill>
                <a:latin typeface="Huawei Sans" panose="020C0503030203020204" pitchFamily="34" charset="0"/>
              </a:rPr>
              <a:t>ON </a:t>
            </a:r>
            <a:r>
              <a:rPr lang="en-US" sz="1400" dirty="0" smtClean="0">
                <a:solidFill>
                  <a:srgbClr val="EC7061"/>
                </a:solidFill>
                <a:latin typeface="Huawei Sans" panose="020C0503030203020204" pitchFamily="34" charset="0"/>
              </a:rPr>
              <a:t>     </a:t>
            </a:r>
            <a:r>
              <a:rPr lang="en-US" sz="1400" dirty="0" smtClean="0">
                <a:latin typeface="Huawei Sans" panose="020C0503030203020204" pitchFamily="34" charset="0"/>
              </a:rPr>
              <a:t>WPA/WPA2-PSK  0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0     	area_1  	1       1     	 60DE-4476-E370 	</a:t>
            </a:r>
            <a:r>
              <a:rPr lang="en-US" sz="1400" b="1" dirty="0" smtClean="0">
                <a:solidFill>
                  <a:srgbClr val="EC7061"/>
                </a:solidFill>
                <a:latin typeface="Huawei Sans" panose="020C0503030203020204" pitchFamily="34" charset="0"/>
              </a:rPr>
              <a:t>ON</a:t>
            </a:r>
            <a:r>
              <a:rPr lang="en-US" sz="1400" dirty="0" smtClean="0">
                <a:latin typeface="Huawei Sans" panose="020C0503030203020204" pitchFamily="34" charset="0"/>
              </a:rPr>
              <a:t>      WPA/WPA2-PSK  0     </a:t>
            </a:r>
            <a:r>
              <a:rPr lang="en-US" sz="1400" dirty="0" err="1" smtClean="0">
                <a:latin typeface="Huawei Sans" panose="020C0503030203020204" pitchFamily="34" charset="0"/>
              </a:rPr>
              <a:t>wlan</a:t>
            </a:r>
            <a:r>
              <a:rPr lang="en-US" sz="1400" dirty="0" smtClean="0">
                <a:latin typeface="Huawei Sans" panose="020C0503030203020204" pitchFamily="34" charset="0"/>
              </a:rPr>
              <a:t>-net</a:t>
            </a:r>
          </a:p>
          <a:p>
            <a:pPr fontAlgn="ctr">
              <a:lnSpc>
                <a:spcPts val="2400"/>
              </a:lnSpc>
            </a:pPr>
            <a:r>
              <a:rPr lang="en-US" sz="1400" dirty="0" smtClean="0">
                <a:latin typeface="Huawei Sans" panose="020C0503030203020204" pitchFamily="34" charset="0"/>
              </a:rPr>
              <a:t>-----------------------------------------------------------------------------------------------------------------</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lang="en-US" sz="1400" dirty="0" smtClean="0">
                <a:latin typeface="Huawei Sans" panose="020C0503030203020204" pitchFamily="34" charset="0"/>
              </a:rPr>
              <a:t>Total: 2</a:t>
            </a:r>
            <a:endParaRPr lang="en-US" altLang="zh-CN" sz="1400" dirty="0">
              <a:latin typeface="Huawei Sans" panose="020C0503030203020204" pitchFamily="34" charset="0"/>
              <a:cs typeface="Courier New" panose="02070309020205020404" pitchFamily="49" charset="0"/>
            </a:endParaRPr>
          </a:p>
        </p:txBody>
      </p:sp>
      <p:sp>
        <p:nvSpPr>
          <p:cNvPr id="5" name="五边形 4"/>
          <p:cNvSpPr/>
          <p:nvPr/>
        </p:nvSpPr>
        <p:spPr bwMode="auto">
          <a:xfrm>
            <a:off x="9152668" y="122424"/>
            <a:ext cx="900100" cy="284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Network Connectivity</a:t>
            </a:r>
            <a:endParaRPr lang="en-US" sz="800" dirty="0">
              <a:latin typeface="Huawei Sans" panose="020C0503030203020204" pitchFamily="34" charset="0"/>
            </a:endParaRPr>
          </a:p>
        </p:txBody>
      </p:sp>
      <p:sp>
        <p:nvSpPr>
          <p:cNvPr id="6" name="燕尾形 5"/>
          <p:cNvSpPr/>
          <p:nvPr/>
        </p:nvSpPr>
        <p:spPr bwMode="auto">
          <a:xfrm>
            <a:off x="9968838" y="122424"/>
            <a:ext cx="1080000" cy="284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dirty="0" smtClean="0">
                <a:latin typeface="Huawei Sans" panose="020C0503030203020204" pitchFamily="34" charset="0"/>
              </a:rPr>
              <a:t>AP Onboarding</a:t>
            </a:r>
            <a:endParaRPr lang="en-US" sz="800" dirty="0">
              <a:latin typeface="Huawei Sans" panose="020C0503030203020204" pitchFamily="34" charset="0"/>
            </a:endParaRPr>
          </a:p>
        </p:txBody>
      </p:sp>
      <p:sp>
        <p:nvSpPr>
          <p:cNvPr id="8" name="燕尾形 7"/>
          <p:cNvSpPr/>
          <p:nvPr/>
        </p:nvSpPr>
        <p:spPr bwMode="auto">
          <a:xfrm>
            <a:off x="10964908" y="122424"/>
            <a:ext cx="1080000" cy="284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sz="800" b="1" dirty="0" smtClean="0">
                <a:solidFill>
                  <a:srgbClr val="FFFFFF"/>
                </a:solidFill>
                <a:latin typeface="Huawei Sans" panose="020C0503030203020204" pitchFamily="34" charset="0"/>
              </a:rPr>
              <a:t>WLAN Services</a:t>
            </a:r>
            <a:endParaRPr lang="en-US" sz="800" b="1" dirty="0">
              <a:solidFill>
                <a:srgbClr val="FFFFFF"/>
              </a:solidFill>
              <a:latin typeface="Huawei Sans" panose="020C0503030203020204" pitchFamily="34" charset="0"/>
            </a:endParaRPr>
          </a:p>
        </p:txBody>
      </p:sp>
    </p:spTree>
    <p:extLst>
      <p:ext uri="{BB962C8B-B14F-4D97-AF65-F5344CB8AC3E}">
        <p14:creationId xmlns:p14="http://schemas.microsoft.com/office/powerpoint/2010/main" val="3245249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smtClean="0">
                <a:solidFill>
                  <a:schemeClr val="bg1">
                    <a:lumMod val="50000"/>
                  </a:schemeClr>
                </a:solidFill>
                <a:latin typeface="Huawei Sans" panose="020C0503030203020204" pitchFamily="34" charset="0"/>
              </a:rPr>
              <a:t>WLAN Overview</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Basic Concepts of WLAN</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Fundamentals</a:t>
            </a:r>
            <a:endParaRPr lang="en-US" altLang="zh-CN" dirty="0" smtClean="0">
              <a:solidFill>
                <a:schemeClr val="bg1">
                  <a:lumMod val="50000"/>
                </a:schemeClr>
              </a:solidFill>
              <a:latin typeface="Huawei Sans" panose="020C0503030203020204" pitchFamily="34" charset="0"/>
            </a:endParaRPr>
          </a:p>
          <a:p>
            <a:r>
              <a:rPr lang="en-US" dirty="0" smtClean="0">
                <a:solidFill>
                  <a:schemeClr val="bg1">
                    <a:lumMod val="50000"/>
                  </a:schemeClr>
                </a:solidFill>
                <a:latin typeface="Huawei Sans" panose="020C0503030203020204" pitchFamily="34" charset="0"/>
              </a:rPr>
              <a:t>WLAN Configuration Implementation</a:t>
            </a:r>
            <a:endParaRPr lang="en-US" altLang="zh-CN" dirty="0" smtClean="0">
              <a:solidFill>
                <a:schemeClr val="bg1">
                  <a:lumMod val="50000"/>
                </a:schemeClr>
              </a:solidFill>
              <a:latin typeface="Huawei Sans" panose="020C0503030203020204" pitchFamily="34" charset="0"/>
            </a:endParaRPr>
          </a:p>
          <a:p>
            <a:r>
              <a:rPr lang="en-US" b="1" dirty="0" smtClean="0">
                <a:latin typeface="Huawei Sans" panose="020C0503030203020204" pitchFamily="34" charset="0"/>
              </a:rPr>
              <a:t>Next-Generation WLAN Solutions</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17624165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Huawei WLAN Solutions Meet Future Wireless Network Construction Requirements</a:t>
            </a:r>
            <a:endParaRPr lang="en-US" sz="3200" dirty="0"/>
          </a:p>
        </p:txBody>
      </p:sp>
      <p:sp>
        <p:nvSpPr>
          <p:cNvPr id="3" name="Rounded Rectangle 23"/>
          <p:cNvSpPr/>
          <p:nvPr/>
        </p:nvSpPr>
        <p:spPr>
          <a:xfrm>
            <a:off x="1210734" y="1365186"/>
            <a:ext cx="9874799" cy="833388"/>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en-US" altLang="zh-CN" sz="2000" dirty="0">
              <a:solidFill>
                <a:srgbClr val="007FAC"/>
              </a:solidFill>
              <a:latin typeface="Huawei Sans" panose="020C0503030203020204" pitchFamily="34" charset="0"/>
            </a:endParaRPr>
          </a:p>
        </p:txBody>
      </p:sp>
      <p:sp>
        <p:nvSpPr>
          <p:cNvPr id="5" name="Rectangle 24"/>
          <p:cNvSpPr/>
          <p:nvPr/>
        </p:nvSpPr>
        <p:spPr>
          <a:xfrm>
            <a:off x="1315000" y="1537973"/>
            <a:ext cx="191771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b="1" dirty="0" smtClean="0">
                <a:latin typeface="Huawei Sans" panose="020C0503030203020204" pitchFamily="34" charset="0"/>
              </a:rPr>
              <a:t>All-scenario</a:t>
            </a:r>
            <a:endParaRPr lang="en-US" b="1" dirty="0">
              <a:latin typeface="Huawei Sans" panose="020C0503030203020204" pitchFamily="34" charset="0"/>
            </a:endParaRPr>
          </a:p>
        </p:txBody>
      </p:sp>
      <p:sp>
        <p:nvSpPr>
          <p:cNvPr id="7" name="矩形 6"/>
          <p:cNvSpPr/>
          <p:nvPr/>
        </p:nvSpPr>
        <p:spPr>
          <a:xfrm>
            <a:off x="3336979" y="1551876"/>
            <a:ext cx="7644288" cy="518027"/>
          </a:xfrm>
          <a:prstGeom prst="rect">
            <a:avLst/>
          </a:prstGeom>
        </p:spPr>
        <p:txBody>
          <a:bodyPr wrap="square">
            <a:spAutoFit/>
          </a:bodyPr>
          <a:lstStyle/>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Use scenario-based customized solutions for complex and diversified application scenarios</a:t>
            </a:r>
          </a:p>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Complete WLAN deployment and management solutions for campus networks and branch networks</a:t>
            </a:r>
            <a:endParaRPr lang="en-US" sz="1200" dirty="0">
              <a:latin typeface="Huawei Sans" panose="020C0503030203020204" pitchFamily="34" charset="0"/>
            </a:endParaRPr>
          </a:p>
        </p:txBody>
      </p:sp>
      <p:sp>
        <p:nvSpPr>
          <p:cNvPr id="8" name="Rounded Rectangle 23"/>
          <p:cNvSpPr/>
          <p:nvPr/>
        </p:nvSpPr>
        <p:spPr>
          <a:xfrm>
            <a:off x="1210734" y="2285910"/>
            <a:ext cx="9874799"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en-US" altLang="zh-CN" sz="2000" dirty="0">
              <a:solidFill>
                <a:srgbClr val="007FAC"/>
              </a:solidFill>
              <a:latin typeface="Huawei Sans" panose="020C0503030203020204" pitchFamily="34" charset="0"/>
            </a:endParaRPr>
          </a:p>
        </p:txBody>
      </p:sp>
      <p:sp>
        <p:nvSpPr>
          <p:cNvPr id="9" name="Rectangle 24"/>
          <p:cNvSpPr/>
          <p:nvPr/>
        </p:nvSpPr>
        <p:spPr>
          <a:xfrm>
            <a:off x="1315000" y="2654306"/>
            <a:ext cx="191771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b="1" dirty="0" smtClean="0">
                <a:latin typeface="Huawei Sans" panose="020C0503030203020204" pitchFamily="34" charset="0"/>
              </a:rPr>
              <a:t>High bandwidth</a:t>
            </a:r>
            <a:endParaRPr lang="en-US" b="1" dirty="0">
              <a:latin typeface="Huawei Sans" panose="020C0503030203020204" pitchFamily="34" charset="0"/>
            </a:endParaRPr>
          </a:p>
        </p:txBody>
      </p:sp>
      <p:sp>
        <p:nvSpPr>
          <p:cNvPr id="10" name="矩形 9"/>
          <p:cNvSpPr/>
          <p:nvPr/>
        </p:nvSpPr>
        <p:spPr>
          <a:xfrm>
            <a:off x="3336979" y="2410430"/>
            <a:ext cx="7644288" cy="978729"/>
          </a:xfrm>
          <a:prstGeom prst="rect">
            <a:avLst/>
          </a:prstGeom>
        </p:spPr>
        <p:txBody>
          <a:bodyPr wrap="square">
            <a:spAutoFit/>
          </a:bodyPr>
          <a:lstStyle/>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802.11ac Wave 2 protocol, dual-5G radio coverage, and up to 3.46 </a:t>
            </a:r>
            <a:r>
              <a:rPr lang="en-US" sz="1200" dirty="0" err="1" smtClean="0">
                <a:latin typeface="Huawei Sans" panose="020C0503030203020204" pitchFamily="34" charset="0"/>
              </a:rPr>
              <a:t>Gbps</a:t>
            </a:r>
            <a:r>
              <a:rPr lang="en-US" sz="1200" dirty="0" smtClean="0">
                <a:latin typeface="Huawei Sans" panose="020C0503030203020204" pitchFamily="34" charset="0"/>
              </a:rPr>
              <a:t> wireless access bandwidth</a:t>
            </a:r>
            <a:endParaRPr lang="en-US" altLang="zh-CN" sz="1200" dirty="0" smtClean="0">
              <a:latin typeface="Huawei Sans" panose="020C0503030203020204" pitchFamily="34" charset="0"/>
            </a:endParaRPr>
          </a:p>
          <a:p>
            <a:pPr marL="177800" indent="-177800">
              <a:lnSpc>
                <a:spcPct val="120000"/>
              </a:lnSpc>
              <a:buFont typeface="Arial" panose="020B0604020202020204" pitchFamily="34" charset="0"/>
              <a:buChar char="•"/>
            </a:pPr>
            <a:r>
              <a:rPr lang="en-US" sz="1200" dirty="0" smtClean="0">
                <a:solidFill>
                  <a:srgbClr val="EC7061"/>
                </a:solidFill>
                <a:latin typeface="Huawei Sans" panose="020C0503030203020204" pitchFamily="34" charset="0"/>
              </a:rPr>
              <a:t>Huawei is a key contributor to the next-generation 802.11ax standard (Wi-Fi 6) with a single 5 GHz radio rate of up to 9.6 </a:t>
            </a:r>
            <a:r>
              <a:rPr lang="en-US" sz="1200" dirty="0" err="1" smtClean="0">
                <a:solidFill>
                  <a:srgbClr val="EC7061"/>
                </a:solidFill>
                <a:latin typeface="Huawei Sans" panose="020C0503030203020204" pitchFamily="34" charset="0"/>
              </a:rPr>
              <a:t>Gbps</a:t>
            </a:r>
            <a:r>
              <a:rPr lang="en-US" sz="1200" dirty="0" smtClean="0">
                <a:solidFill>
                  <a:srgbClr val="EC7061"/>
                </a:solidFill>
                <a:latin typeface="Huawei Sans" panose="020C0503030203020204" pitchFamily="34" charset="0"/>
              </a:rPr>
              <a:t>.</a:t>
            </a:r>
            <a:endParaRPr lang="en-US" altLang="zh-CN" sz="1200" dirty="0" smtClean="0">
              <a:solidFill>
                <a:srgbClr val="EC7061"/>
              </a:solidFill>
              <a:latin typeface="Huawei Sans" panose="020C0503030203020204" pitchFamily="34" charset="0"/>
            </a:endParaRPr>
          </a:p>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Roaming and multiple wireless </a:t>
            </a:r>
            <a:r>
              <a:rPr lang="en-US" sz="1200" dirty="0" err="1" smtClean="0">
                <a:latin typeface="Huawei Sans" panose="020C0503030203020204" pitchFamily="34" charset="0"/>
              </a:rPr>
              <a:t>QoS</a:t>
            </a:r>
            <a:r>
              <a:rPr lang="en-US" sz="1200" dirty="0" smtClean="0">
                <a:latin typeface="Huawei Sans" panose="020C0503030203020204" pitchFamily="34" charset="0"/>
              </a:rPr>
              <a:t> protocols such as Wi-Fi multimedia (WMM) to ensure </a:t>
            </a:r>
            <a:r>
              <a:rPr lang="en-US" sz="1200" dirty="0" err="1" smtClean="0">
                <a:latin typeface="Huawei Sans" panose="020C0503030203020204" pitchFamily="34" charset="0"/>
              </a:rPr>
              <a:t>QoS</a:t>
            </a:r>
            <a:endParaRPr lang="en-US" sz="1200" dirty="0">
              <a:latin typeface="Huawei Sans" panose="020C0503030203020204" pitchFamily="34" charset="0"/>
            </a:endParaRPr>
          </a:p>
        </p:txBody>
      </p:sp>
      <p:sp>
        <p:nvSpPr>
          <p:cNvPr id="11" name="Rounded Rectangle 23"/>
          <p:cNvSpPr/>
          <p:nvPr/>
        </p:nvSpPr>
        <p:spPr>
          <a:xfrm>
            <a:off x="1210734" y="3605880"/>
            <a:ext cx="9874799"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en-US" altLang="zh-CN" sz="2000" dirty="0">
              <a:solidFill>
                <a:srgbClr val="007FAC"/>
              </a:solidFill>
              <a:latin typeface="Huawei Sans" panose="020C0503030203020204" pitchFamily="34" charset="0"/>
            </a:endParaRPr>
          </a:p>
        </p:txBody>
      </p:sp>
      <p:sp>
        <p:nvSpPr>
          <p:cNvPr id="12" name="Rectangle 24"/>
          <p:cNvSpPr/>
          <p:nvPr/>
        </p:nvSpPr>
        <p:spPr>
          <a:xfrm>
            <a:off x="1315000" y="3974276"/>
            <a:ext cx="191771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b="1" dirty="0" smtClean="0">
                <a:latin typeface="Huawei Sans" panose="020C0503030203020204" pitchFamily="34" charset="0"/>
              </a:rPr>
              <a:t>High security</a:t>
            </a:r>
            <a:endParaRPr lang="en-US" b="1" dirty="0">
              <a:latin typeface="Huawei Sans" panose="020C0503030203020204" pitchFamily="34" charset="0"/>
            </a:endParaRPr>
          </a:p>
        </p:txBody>
      </p:sp>
      <p:sp>
        <p:nvSpPr>
          <p:cNvPr id="13" name="矩形 12"/>
          <p:cNvSpPr/>
          <p:nvPr/>
        </p:nvSpPr>
        <p:spPr>
          <a:xfrm>
            <a:off x="3336979" y="3843050"/>
            <a:ext cx="7644288" cy="757130"/>
          </a:xfrm>
          <a:prstGeom prst="rect">
            <a:avLst/>
          </a:prstGeom>
        </p:spPr>
        <p:txBody>
          <a:bodyPr wrap="square">
            <a:spAutoFit/>
          </a:bodyPr>
          <a:lstStyle/>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Mainstream authentication and encryption modes, such as </a:t>
            </a:r>
            <a:r>
              <a:rPr lang="en-US" sz="1200" dirty="0" smtClean="0">
                <a:solidFill>
                  <a:srgbClr val="EC7061"/>
                </a:solidFill>
                <a:latin typeface="Huawei Sans" panose="020C0503030203020204" pitchFamily="34" charset="0"/>
              </a:rPr>
              <a:t>WPA, WPA2, WPA3, and WAPI</a:t>
            </a:r>
          </a:p>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Wireless intrusion detection</a:t>
            </a:r>
          </a:p>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Portal and 802.1X authentication, protecting intranet security</a:t>
            </a:r>
            <a:endParaRPr lang="en-US" sz="1200" dirty="0">
              <a:latin typeface="Huawei Sans" panose="020C0503030203020204" pitchFamily="34" charset="0"/>
            </a:endParaRPr>
          </a:p>
        </p:txBody>
      </p:sp>
      <p:sp>
        <p:nvSpPr>
          <p:cNvPr id="14" name="Rounded Rectangle 23"/>
          <p:cNvSpPr/>
          <p:nvPr/>
        </p:nvSpPr>
        <p:spPr>
          <a:xfrm>
            <a:off x="1210734" y="4929872"/>
            <a:ext cx="9874799" cy="1224607"/>
          </a:xfrm>
          <a:prstGeom prst="roundRect">
            <a:avLst>
              <a:gd name="adj" fmla="val 7521"/>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287916" tIns="45705" rIns="91413" bIns="45705" rtlCol="0" anchor="ctr"/>
          <a:lstStyle/>
          <a:p>
            <a:endParaRPr lang="en-US" altLang="zh-CN" sz="2000" dirty="0">
              <a:solidFill>
                <a:srgbClr val="007FAC"/>
              </a:solidFill>
              <a:latin typeface="Huawei Sans" panose="020C0503030203020204" pitchFamily="34" charset="0"/>
            </a:endParaRPr>
          </a:p>
        </p:txBody>
      </p:sp>
      <p:sp>
        <p:nvSpPr>
          <p:cNvPr id="15" name="Rectangle 24"/>
          <p:cNvSpPr/>
          <p:nvPr/>
        </p:nvSpPr>
        <p:spPr>
          <a:xfrm>
            <a:off x="1315000" y="5298268"/>
            <a:ext cx="1917713" cy="487814"/>
          </a:xfrm>
          <a:prstGeom prst="roundRect">
            <a:avLst>
              <a:gd name="adj" fmla="val 7519"/>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b="1" dirty="0" smtClean="0">
                <a:latin typeface="Huawei Sans" panose="020C0503030203020204" pitchFamily="34" charset="0"/>
              </a:rPr>
              <a:t>Easy deployment</a:t>
            </a:r>
            <a:endParaRPr lang="en-US" b="1" dirty="0">
              <a:latin typeface="Huawei Sans" panose="020C0503030203020204" pitchFamily="34" charset="0"/>
            </a:endParaRPr>
          </a:p>
        </p:txBody>
      </p:sp>
      <p:sp>
        <p:nvSpPr>
          <p:cNvPr id="16" name="矩形 15"/>
          <p:cNvSpPr/>
          <p:nvPr/>
        </p:nvSpPr>
        <p:spPr>
          <a:xfrm>
            <a:off x="3336979" y="4978192"/>
            <a:ext cx="7748554" cy="1200329"/>
          </a:xfrm>
          <a:prstGeom prst="rect">
            <a:avLst/>
          </a:prstGeom>
        </p:spPr>
        <p:txBody>
          <a:bodyPr wrap="square">
            <a:spAutoFit/>
          </a:bodyPr>
          <a:lstStyle/>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APs </a:t>
            </a:r>
            <a:r>
              <a:rPr lang="en-US" sz="1200" dirty="0" smtClean="0">
                <a:solidFill>
                  <a:srgbClr val="EC7061"/>
                </a:solidFill>
                <a:latin typeface="Huawei Sans" panose="020C0503030203020204" pitchFamily="34" charset="0"/>
              </a:rPr>
              <a:t>support plug-and-play, automatic upgrade, automatic channel selection</a:t>
            </a:r>
            <a:r>
              <a:rPr lang="en-US" sz="1200" dirty="0" smtClean="0">
                <a:latin typeface="Huawei Sans" panose="020C0503030203020204" pitchFamily="34" charset="0"/>
              </a:rPr>
              <a:t>, dynamic rate and power adjustment, and load balancing.</a:t>
            </a:r>
          </a:p>
          <a:p>
            <a:pPr marL="177800" indent="-177800">
              <a:lnSpc>
                <a:spcPct val="120000"/>
              </a:lnSpc>
              <a:buFont typeface="Arial" panose="020B0604020202020204" pitchFamily="34" charset="0"/>
              <a:buChar char="•"/>
            </a:pPr>
            <a:r>
              <a:rPr lang="en-US" sz="1200" dirty="0" err="1" smtClean="0">
                <a:solidFill>
                  <a:srgbClr val="EC7061"/>
                </a:solidFill>
                <a:latin typeface="Huawei Sans" panose="020C0503030203020204" pitchFamily="34" charset="0"/>
              </a:rPr>
              <a:t>IoT</a:t>
            </a:r>
            <a:r>
              <a:rPr lang="en-US" sz="1200" dirty="0" smtClean="0">
                <a:solidFill>
                  <a:srgbClr val="EC7061"/>
                </a:solidFill>
                <a:latin typeface="Huawei Sans" panose="020C0503030203020204" pitchFamily="34" charset="0"/>
              </a:rPr>
              <a:t> APs</a:t>
            </a:r>
            <a:r>
              <a:rPr lang="en-US" sz="1200" dirty="0" smtClean="0">
                <a:latin typeface="Huawei Sans" panose="020C0503030203020204" pitchFamily="34" charset="0"/>
              </a:rPr>
              <a:t> and APs with built-in high-density antennas, simplifying installation and enabling fast deployment</a:t>
            </a:r>
          </a:p>
          <a:p>
            <a:pPr marL="177800" indent="-177800">
              <a:lnSpc>
                <a:spcPct val="120000"/>
              </a:lnSpc>
              <a:buFont typeface="Arial" panose="020B0604020202020204" pitchFamily="34" charset="0"/>
              <a:buChar char="•"/>
            </a:pPr>
            <a:r>
              <a:rPr lang="en-US" sz="1200" dirty="0" smtClean="0">
                <a:latin typeface="Huawei Sans" panose="020C0503030203020204" pitchFamily="34" charset="0"/>
              </a:rPr>
              <a:t>APs support cloud management and can work in dual-stack mode to smoothly switch between the cloud and local management modes.</a:t>
            </a:r>
            <a:endParaRPr lang="en-US" sz="1200" dirty="0">
              <a:latin typeface="Huawei Sans" panose="020C0503030203020204" pitchFamily="34" charset="0"/>
            </a:endParaRPr>
          </a:p>
        </p:txBody>
      </p:sp>
    </p:spTree>
    <p:extLst>
      <p:ext uri="{BB962C8B-B14F-4D97-AF65-F5344CB8AC3E}">
        <p14:creationId xmlns:p14="http://schemas.microsoft.com/office/powerpoint/2010/main" val="35082229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154288" cy="640800"/>
          </a:xfrm>
        </p:spPr>
        <p:txBody>
          <a:bodyPr/>
          <a:lstStyle/>
          <a:p>
            <a:r>
              <a:rPr lang="en-US" sz="3000" dirty="0" smtClean="0"/>
              <a:t>Dual Drivers (Technology Advances + Application Development) Promote the Arrival of the Wi-Fi 6 Era</a:t>
            </a:r>
            <a:endParaRPr lang="en-US" sz="3000" dirty="0"/>
          </a:p>
        </p:txBody>
      </p:sp>
      <p:sp>
        <p:nvSpPr>
          <p:cNvPr id="3" name="圆角矩形 2"/>
          <p:cNvSpPr/>
          <p:nvPr/>
        </p:nvSpPr>
        <p:spPr>
          <a:xfrm>
            <a:off x="1594177" y="1702599"/>
            <a:ext cx="9600858" cy="1238536"/>
          </a:xfrm>
          <a:prstGeom prst="roundRect">
            <a:avLst/>
          </a:pr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98" dirty="0">
              <a:solidFill>
                <a:schemeClr val="bg1"/>
              </a:solidFill>
              <a:latin typeface="Huawei Sans" panose="020C0503030203020204" pitchFamily="34" charset="0"/>
            </a:endParaRPr>
          </a:p>
        </p:txBody>
      </p:sp>
      <p:sp>
        <p:nvSpPr>
          <p:cNvPr id="4" name="椭圆 3"/>
          <p:cNvSpPr>
            <a:spLocks noChangeAspect="1"/>
          </p:cNvSpPr>
          <p:nvPr/>
        </p:nvSpPr>
        <p:spPr>
          <a:xfrm>
            <a:off x="696136" y="1420633"/>
            <a:ext cx="1800086" cy="1798594"/>
          </a:xfrm>
          <a:prstGeom prst="ellipse">
            <a:avLst/>
          </a:prstGeom>
          <a:solidFill>
            <a:srgbClr val="99DFF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598" dirty="0">
              <a:latin typeface="Huawei Sans" panose="020C0503030203020204" pitchFamily="34" charset="0"/>
            </a:endParaRPr>
          </a:p>
        </p:txBody>
      </p:sp>
      <p:sp>
        <p:nvSpPr>
          <p:cNvPr id="5" name="椭圆 4"/>
          <p:cNvSpPr>
            <a:spLocks noChangeAspect="1"/>
          </p:cNvSpPr>
          <p:nvPr/>
        </p:nvSpPr>
        <p:spPr>
          <a:xfrm>
            <a:off x="886704" y="1610332"/>
            <a:ext cx="1418947" cy="1419196"/>
          </a:xfrm>
          <a:prstGeom prst="ellipse">
            <a:avLst/>
          </a:prstGeom>
          <a:solidFill>
            <a:srgbClr val="F3FBF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Huawei Sans" panose="020C0503030203020204" pitchFamily="34" charset="0"/>
              </a:rPr>
              <a:t>Technology</a:t>
            </a:r>
            <a:endParaRPr lang="en-US" altLang="zh-CN" sz="1400" b="1" dirty="0">
              <a:solidFill>
                <a:schemeClr val="tx1"/>
              </a:solidFill>
              <a:latin typeface="Huawei Sans" panose="020C0503030203020204" pitchFamily="34" charset="0"/>
            </a:endParaRPr>
          </a:p>
        </p:txBody>
      </p:sp>
      <p:sp>
        <p:nvSpPr>
          <p:cNvPr id="6" name="圆角矩形 5"/>
          <p:cNvSpPr/>
          <p:nvPr/>
        </p:nvSpPr>
        <p:spPr>
          <a:xfrm>
            <a:off x="1594177" y="4346241"/>
            <a:ext cx="9600858" cy="1238536"/>
          </a:xfrm>
          <a:prstGeom prst="roundRect">
            <a:avLst/>
          </a:pr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98" dirty="0">
              <a:solidFill>
                <a:schemeClr val="bg1"/>
              </a:solidFill>
              <a:latin typeface="Huawei Sans" panose="020C0503030203020204" pitchFamily="34" charset="0"/>
            </a:endParaRPr>
          </a:p>
        </p:txBody>
      </p:sp>
      <p:sp>
        <p:nvSpPr>
          <p:cNvPr id="7" name="椭圆 6"/>
          <p:cNvSpPr>
            <a:spLocks noChangeAspect="1"/>
          </p:cNvSpPr>
          <p:nvPr/>
        </p:nvSpPr>
        <p:spPr>
          <a:xfrm>
            <a:off x="696136" y="4042519"/>
            <a:ext cx="1800086" cy="1798594"/>
          </a:xfrm>
          <a:prstGeom prst="ellipse">
            <a:avLst/>
          </a:prstGeom>
          <a:solidFill>
            <a:srgbClr val="99DFF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598" dirty="0">
              <a:latin typeface="Huawei Sans" panose="020C0503030203020204" pitchFamily="34" charset="0"/>
            </a:endParaRPr>
          </a:p>
        </p:txBody>
      </p:sp>
      <p:sp>
        <p:nvSpPr>
          <p:cNvPr id="8" name="椭圆 7"/>
          <p:cNvSpPr>
            <a:spLocks noChangeAspect="1"/>
          </p:cNvSpPr>
          <p:nvPr/>
        </p:nvSpPr>
        <p:spPr>
          <a:xfrm>
            <a:off x="886704" y="4253973"/>
            <a:ext cx="1418947" cy="1419196"/>
          </a:xfrm>
          <a:prstGeom prst="ellipse">
            <a:avLst/>
          </a:prstGeom>
          <a:solidFill>
            <a:srgbClr val="F3FBF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solidFill>
                  <a:schemeClr val="tx1"/>
                </a:solidFill>
                <a:latin typeface="Huawei Sans" panose="020C0503030203020204" pitchFamily="34" charset="0"/>
              </a:rPr>
              <a:t>Application</a:t>
            </a:r>
            <a:endParaRPr lang="en-US" altLang="zh-CN" sz="1400" b="1" dirty="0">
              <a:solidFill>
                <a:schemeClr val="tx1"/>
              </a:solidFill>
              <a:latin typeface="Huawei Sans" panose="020C0503030203020204" pitchFamily="34" charset="0"/>
            </a:endParaRPr>
          </a:p>
        </p:txBody>
      </p:sp>
      <p:sp>
        <p:nvSpPr>
          <p:cNvPr id="11" name="Text Box 116"/>
          <p:cNvSpPr txBox="1">
            <a:spLocks noChangeArrowheads="1"/>
          </p:cNvSpPr>
          <p:nvPr/>
        </p:nvSpPr>
        <p:spPr bwMode="auto">
          <a:xfrm>
            <a:off x="4216122"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2015</a:t>
            </a:r>
            <a:endParaRPr lang="en-US" sz="1200" dirty="0">
              <a:latin typeface="Huawei Sans" panose="020C0503030203020204" pitchFamily="34" charset="0"/>
            </a:endParaRPr>
          </a:p>
        </p:txBody>
      </p:sp>
      <p:sp>
        <p:nvSpPr>
          <p:cNvPr id="12" name="Text Box 116"/>
          <p:cNvSpPr txBox="1">
            <a:spLocks noChangeArrowheads="1"/>
          </p:cNvSpPr>
          <p:nvPr/>
        </p:nvSpPr>
        <p:spPr bwMode="auto">
          <a:xfrm>
            <a:off x="5069845"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2016</a:t>
            </a:r>
            <a:endParaRPr lang="en-US" sz="1200" dirty="0">
              <a:latin typeface="Huawei Sans" panose="020C0503030203020204" pitchFamily="34" charset="0"/>
            </a:endParaRPr>
          </a:p>
        </p:txBody>
      </p:sp>
      <p:sp>
        <p:nvSpPr>
          <p:cNvPr id="34" name="Text Box 116"/>
          <p:cNvSpPr txBox="1">
            <a:spLocks noChangeArrowheads="1"/>
          </p:cNvSpPr>
          <p:nvPr/>
        </p:nvSpPr>
        <p:spPr bwMode="auto">
          <a:xfrm>
            <a:off x="5925913"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2017</a:t>
            </a:r>
            <a:endParaRPr lang="en-US" sz="1200" dirty="0">
              <a:latin typeface="Huawei Sans" panose="020C0503030203020204" pitchFamily="34" charset="0"/>
            </a:endParaRPr>
          </a:p>
        </p:txBody>
      </p:sp>
      <p:sp>
        <p:nvSpPr>
          <p:cNvPr id="35" name="Text Box 116"/>
          <p:cNvSpPr txBox="1">
            <a:spLocks noChangeArrowheads="1"/>
          </p:cNvSpPr>
          <p:nvPr/>
        </p:nvSpPr>
        <p:spPr bwMode="auto">
          <a:xfrm>
            <a:off x="6766739"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2018</a:t>
            </a:r>
            <a:endParaRPr lang="en-US" sz="1200" dirty="0">
              <a:latin typeface="Huawei Sans" panose="020C0503030203020204" pitchFamily="34" charset="0"/>
            </a:endParaRPr>
          </a:p>
        </p:txBody>
      </p:sp>
      <p:sp>
        <p:nvSpPr>
          <p:cNvPr id="36" name="Text Box 116"/>
          <p:cNvSpPr txBox="1">
            <a:spLocks noChangeArrowheads="1"/>
          </p:cNvSpPr>
          <p:nvPr/>
        </p:nvSpPr>
        <p:spPr bwMode="auto">
          <a:xfrm>
            <a:off x="7622806"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2019</a:t>
            </a:r>
            <a:endParaRPr lang="en-US" sz="1200" dirty="0">
              <a:latin typeface="Huawei Sans" panose="020C0503030203020204" pitchFamily="34" charset="0"/>
            </a:endParaRPr>
          </a:p>
        </p:txBody>
      </p:sp>
      <p:sp>
        <p:nvSpPr>
          <p:cNvPr id="39" name="Text Box 116"/>
          <p:cNvSpPr txBox="1">
            <a:spLocks noChangeArrowheads="1"/>
          </p:cNvSpPr>
          <p:nvPr/>
        </p:nvSpPr>
        <p:spPr bwMode="auto">
          <a:xfrm>
            <a:off x="8538463"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2020</a:t>
            </a:r>
            <a:endParaRPr lang="en-US" sz="1200" dirty="0">
              <a:latin typeface="Huawei Sans" panose="020C0503030203020204" pitchFamily="34" charset="0"/>
            </a:endParaRPr>
          </a:p>
        </p:txBody>
      </p:sp>
      <p:sp>
        <p:nvSpPr>
          <p:cNvPr id="41" name="Text Box 116"/>
          <p:cNvSpPr txBox="1">
            <a:spLocks noChangeArrowheads="1"/>
          </p:cNvSpPr>
          <p:nvPr/>
        </p:nvSpPr>
        <p:spPr bwMode="auto">
          <a:xfrm>
            <a:off x="3389370"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2014</a:t>
            </a:r>
            <a:endParaRPr lang="en-US" sz="1200" dirty="0">
              <a:latin typeface="Huawei Sans" panose="020C0503030203020204" pitchFamily="34" charset="0"/>
            </a:endParaRPr>
          </a:p>
        </p:txBody>
      </p:sp>
      <p:grpSp>
        <p:nvGrpSpPr>
          <p:cNvPr id="9" name="组合 8"/>
          <p:cNvGrpSpPr/>
          <p:nvPr/>
        </p:nvGrpSpPr>
        <p:grpSpPr>
          <a:xfrm>
            <a:off x="3129967" y="2152018"/>
            <a:ext cx="7741464" cy="190534"/>
            <a:chOff x="3129967" y="2206040"/>
            <a:chExt cx="7741464" cy="190534"/>
          </a:xfrm>
        </p:grpSpPr>
        <p:sp>
          <p:nvSpPr>
            <p:cNvPr id="13" name="Line 117"/>
            <p:cNvSpPr>
              <a:spLocks noChangeShapeType="1"/>
            </p:cNvSpPr>
            <p:nvPr/>
          </p:nvSpPr>
          <p:spPr bwMode="auto">
            <a:xfrm>
              <a:off x="4464440"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4" name="Line 150"/>
            <p:cNvSpPr>
              <a:spLocks noChangeShapeType="1"/>
            </p:cNvSpPr>
            <p:nvPr/>
          </p:nvSpPr>
          <p:spPr bwMode="auto">
            <a:xfrm>
              <a:off x="4676697"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5" name="Line 150"/>
            <p:cNvSpPr>
              <a:spLocks noChangeShapeType="1"/>
            </p:cNvSpPr>
            <p:nvPr/>
          </p:nvSpPr>
          <p:spPr bwMode="auto">
            <a:xfrm>
              <a:off x="4888955"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6" name="Line 117"/>
            <p:cNvSpPr>
              <a:spLocks noChangeShapeType="1"/>
            </p:cNvSpPr>
            <p:nvPr/>
          </p:nvSpPr>
          <p:spPr bwMode="auto">
            <a:xfrm>
              <a:off x="5314645"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7" name="Line 150"/>
            <p:cNvSpPr>
              <a:spLocks noChangeShapeType="1"/>
            </p:cNvSpPr>
            <p:nvPr/>
          </p:nvSpPr>
          <p:spPr bwMode="auto">
            <a:xfrm>
              <a:off x="5102387"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8" name="Line 150"/>
            <p:cNvSpPr>
              <a:spLocks noChangeShapeType="1"/>
            </p:cNvSpPr>
            <p:nvPr/>
          </p:nvSpPr>
          <p:spPr bwMode="auto">
            <a:xfrm>
              <a:off x="5528075"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19" name="Line 150"/>
            <p:cNvSpPr>
              <a:spLocks noChangeShapeType="1"/>
            </p:cNvSpPr>
            <p:nvPr/>
          </p:nvSpPr>
          <p:spPr bwMode="auto">
            <a:xfrm>
              <a:off x="5740334"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0" name="Line 117"/>
            <p:cNvSpPr>
              <a:spLocks noChangeShapeType="1"/>
            </p:cNvSpPr>
            <p:nvPr/>
          </p:nvSpPr>
          <p:spPr bwMode="auto">
            <a:xfrm>
              <a:off x="6166022"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1" name="Line 150"/>
            <p:cNvSpPr>
              <a:spLocks noChangeShapeType="1"/>
            </p:cNvSpPr>
            <p:nvPr/>
          </p:nvSpPr>
          <p:spPr bwMode="auto">
            <a:xfrm>
              <a:off x="5952591"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2" name="Line 150"/>
            <p:cNvSpPr>
              <a:spLocks noChangeShapeType="1"/>
            </p:cNvSpPr>
            <p:nvPr/>
          </p:nvSpPr>
          <p:spPr bwMode="auto">
            <a:xfrm>
              <a:off x="6378281"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3" name="Line 150"/>
            <p:cNvSpPr>
              <a:spLocks noChangeShapeType="1"/>
            </p:cNvSpPr>
            <p:nvPr/>
          </p:nvSpPr>
          <p:spPr bwMode="auto">
            <a:xfrm>
              <a:off x="6591713"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4" name="Line 117"/>
            <p:cNvSpPr>
              <a:spLocks noChangeShapeType="1"/>
            </p:cNvSpPr>
            <p:nvPr/>
          </p:nvSpPr>
          <p:spPr bwMode="auto">
            <a:xfrm>
              <a:off x="7016229"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5" name="Line 150"/>
            <p:cNvSpPr>
              <a:spLocks noChangeShapeType="1"/>
            </p:cNvSpPr>
            <p:nvPr/>
          </p:nvSpPr>
          <p:spPr bwMode="auto">
            <a:xfrm>
              <a:off x="6803971"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6" name="Line 150"/>
            <p:cNvSpPr>
              <a:spLocks noChangeShapeType="1"/>
            </p:cNvSpPr>
            <p:nvPr/>
          </p:nvSpPr>
          <p:spPr bwMode="auto">
            <a:xfrm>
              <a:off x="7229660"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7" name="Line 150"/>
            <p:cNvSpPr>
              <a:spLocks noChangeShapeType="1"/>
            </p:cNvSpPr>
            <p:nvPr/>
          </p:nvSpPr>
          <p:spPr bwMode="auto">
            <a:xfrm>
              <a:off x="7441918"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8" name="Line 117"/>
            <p:cNvSpPr>
              <a:spLocks noChangeShapeType="1"/>
            </p:cNvSpPr>
            <p:nvPr/>
          </p:nvSpPr>
          <p:spPr bwMode="auto">
            <a:xfrm>
              <a:off x="7867606"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29" name="Line 150"/>
            <p:cNvSpPr>
              <a:spLocks noChangeShapeType="1"/>
            </p:cNvSpPr>
            <p:nvPr/>
          </p:nvSpPr>
          <p:spPr bwMode="auto">
            <a:xfrm>
              <a:off x="7655349"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0" name="Line 150"/>
            <p:cNvSpPr>
              <a:spLocks noChangeShapeType="1"/>
            </p:cNvSpPr>
            <p:nvPr/>
          </p:nvSpPr>
          <p:spPr bwMode="auto">
            <a:xfrm>
              <a:off x="8079865"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1" name="Line 150"/>
            <p:cNvSpPr>
              <a:spLocks noChangeShapeType="1"/>
            </p:cNvSpPr>
            <p:nvPr/>
          </p:nvSpPr>
          <p:spPr bwMode="auto">
            <a:xfrm>
              <a:off x="8293296"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2" name="Line 117"/>
            <p:cNvSpPr>
              <a:spLocks noChangeShapeType="1"/>
            </p:cNvSpPr>
            <p:nvPr/>
          </p:nvSpPr>
          <p:spPr bwMode="auto">
            <a:xfrm>
              <a:off x="8718986" y="2207959"/>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3" name="Line 150"/>
            <p:cNvSpPr>
              <a:spLocks noChangeShapeType="1"/>
            </p:cNvSpPr>
            <p:nvPr/>
          </p:nvSpPr>
          <p:spPr bwMode="auto">
            <a:xfrm>
              <a:off x="8505555"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7" name="Line 150"/>
            <p:cNvSpPr>
              <a:spLocks noChangeShapeType="1"/>
            </p:cNvSpPr>
            <p:nvPr/>
          </p:nvSpPr>
          <p:spPr bwMode="auto">
            <a:xfrm>
              <a:off x="8931243" y="2288075"/>
              <a:ext cx="0" cy="70923"/>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38" name="Line 150"/>
            <p:cNvSpPr>
              <a:spLocks noChangeShapeType="1"/>
            </p:cNvSpPr>
            <p:nvPr/>
          </p:nvSpPr>
          <p:spPr bwMode="auto">
            <a:xfrm>
              <a:off x="9143503" y="2234227"/>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0" name="Line 112"/>
            <p:cNvSpPr>
              <a:spLocks noChangeShapeType="1"/>
            </p:cNvSpPr>
            <p:nvPr/>
          </p:nvSpPr>
          <p:spPr bwMode="auto">
            <a:xfrm flipV="1">
              <a:off x="3129967" y="2396574"/>
              <a:ext cx="7741464" cy="0"/>
            </a:xfrm>
            <a:prstGeom prst="line">
              <a:avLst/>
            </a:prstGeom>
            <a:noFill/>
            <a:ln w="38100">
              <a:solidFill>
                <a:srgbClr val="00B0F0"/>
              </a:solidFill>
              <a:round/>
              <a:headEnd/>
              <a:tailEnd type="triangle" w="med" len="med"/>
            </a:ln>
          </p:spPr>
          <p:txBody>
            <a:bodyPr lIns="82198" tIns="41100" rIns="82198" bIns="41100"/>
            <a:lstStyle/>
            <a:p>
              <a:pPr>
                <a:defRPr/>
              </a:pPr>
              <a:endParaRPr lang="en-US" altLang="zh-CN" sz="3198" dirty="0">
                <a:latin typeface="Huawei Sans" panose="020C0503030203020204" pitchFamily="34" charset="0"/>
              </a:endParaRPr>
            </a:p>
          </p:txBody>
        </p:sp>
        <p:sp>
          <p:nvSpPr>
            <p:cNvPr id="42" name="Line 117"/>
            <p:cNvSpPr>
              <a:spLocks noChangeShapeType="1"/>
            </p:cNvSpPr>
            <p:nvPr/>
          </p:nvSpPr>
          <p:spPr bwMode="auto">
            <a:xfrm>
              <a:off x="3634169" y="2215840"/>
              <a:ext cx="0" cy="149728"/>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3" name="Line 150"/>
            <p:cNvSpPr>
              <a:spLocks noChangeShapeType="1"/>
            </p:cNvSpPr>
            <p:nvPr/>
          </p:nvSpPr>
          <p:spPr bwMode="auto">
            <a:xfrm>
              <a:off x="3846427" y="2295957"/>
              <a:ext cx="0" cy="6961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4" name="Line 150"/>
            <p:cNvSpPr>
              <a:spLocks noChangeShapeType="1"/>
            </p:cNvSpPr>
            <p:nvPr/>
          </p:nvSpPr>
          <p:spPr bwMode="auto">
            <a:xfrm>
              <a:off x="4059857" y="2242107"/>
              <a:ext cx="0" cy="123460"/>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5" name="Line 150"/>
            <p:cNvSpPr>
              <a:spLocks noChangeShapeType="1"/>
            </p:cNvSpPr>
            <p:nvPr/>
          </p:nvSpPr>
          <p:spPr bwMode="auto">
            <a:xfrm>
              <a:off x="4272117" y="2295957"/>
              <a:ext cx="0" cy="6961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6" name="Line 150"/>
            <p:cNvSpPr>
              <a:spLocks noChangeShapeType="1"/>
            </p:cNvSpPr>
            <p:nvPr/>
          </p:nvSpPr>
          <p:spPr bwMode="auto">
            <a:xfrm>
              <a:off x="3230760" y="2242107"/>
              <a:ext cx="0" cy="123460"/>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7" name="Line 150"/>
            <p:cNvSpPr>
              <a:spLocks noChangeShapeType="1"/>
            </p:cNvSpPr>
            <p:nvPr/>
          </p:nvSpPr>
          <p:spPr bwMode="auto">
            <a:xfrm>
              <a:off x="3443020" y="2295957"/>
              <a:ext cx="0" cy="6961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8" name="Line 117"/>
            <p:cNvSpPr>
              <a:spLocks noChangeShapeType="1"/>
            </p:cNvSpPr>
            <p:nvPr/>
          </p:nvSpPr>
          <p:spPr bwMode="auto">
            <a:xfrm>
              <a:off x="9559823" y="2206040"/>
              <a:ext cx="0" cy="151041"/>
            </a:xfrm>
            <a:prstGeom prst="line">
              <a:avLst/>
            </a:prstGeom>
            <a:noFill/>
            <a:ln w="38100">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49" name="Line 150"/>
            <p:cNvSpPr>
              <a:spLocks noChangeShapeType="1"/>
            </p:cNvSpPr>
            <p:nvPr/>
          </p:nvSpPr>
          <p:spPr bwMode="auto">
            <a:xfrm>
              <a:off x="9349694" y="2283353"/>
              <a:ext cx="0" cy="71944"/>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50" name="Line 150"/>
            <p:cNvSpPr>
              <a:spLocks noChangeShapeType="1"/>
            </p:cNvSpPr>
            <p:nvPr/>
          </p:nvSpPr>
          <p:spPr bwMode="auto">
            <a:xfrm>
              <a:off x="9968271" y="2224404"/>
              <a:ext cx="0" cy="124772"/>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sp>
          <p:nvSpPr>
            <p:cNvPr id="51" name="Line 150"/>
            <p:cNvSpPr>
              <a:spLocks noChangeShapeType="1"/>
            </p:cNvSpPr>
            <p:nvPr/>
          </p:nvSpPr>
          <p:spPr bwMode="auto">
            <a:xfrm>
              <a:off x="9772791" y="2273530"/>
              <a:ext cx="0" cy="71944"/>
            </a:xfrm>
            <a:prstGeom prst="line">
              <a:avLst/>
            </a:prstGeom>
            <a:noFill/>
            <a:ln w="9525">
              <a:solidFill>
                <a:srgbClr val="00B0F0"/>
              </a:solidFill>
              <a:round/>
              <a:headEnd/>
              <a:tailEnd/>
            </a:ln>
          </p:spPr>
          <p:txBody>
            <a:bodyPr lIns="82198" tIns="41100" rIns="82198" bIns="41100"/>
            <a:lstStyle/>
            <a:p>
              <a:pPr>
                <a:defRPr/>
              </a:pPr>
              <a:endParaRPr lang="en-US" altLang="zh-CN" sz="3198" dirty="0">
                <a:latin typeface="Huawei Sans" panose="020C0503030203020204" pitchFamily="34" charset="0"/>
              </a:endParaRPr>
            </a:p>
          </p:txBody>
        </p:sp>
      </p:grpSp>
      <p:sp>
        <p:nvSpPr>
          <p:cNvPr id="52" name="Text Box 116"/>
          <p:cNvSpPr txBox="1">
            <a:spLocks noChangeArrowheads="1"/>
          </p:cNvSpPr>
          <p:nvPr/>
        </p:nvSpPr>
        <p:spPr bwMode="auto">
          <a:xfrm>
            <a:off x="9304643" y="1945016"/>
            <a:ext cx="488426" cy="255753"/>
          </a:xfrm>
          <a:prstGeom prst="rect">
            <a:avLst/>
          </a:prstGeom>
          <a:noFill/>
          <a:ln w="9525">
            <a:noFill/>
            <a:miter lim="800000"/>
            <a:headEnd/>
            <a:tailEnd/>
          </a:ln>
        </p:spPr>
        <p:txBody>
          <a:bodyPr wrap="none" lIns="70401" tIns="35200" rIns="70401" bIns="35200">
            <a:spAutoFit/>
          </a:bodyPr>
          <a:lstStyle/>
          <a:p>
            <a:pPr algn="ctr" defTabSz="704951">
              <a:defRPr/>
            </a:pPr>
            <a:r>
              <a:rPr lang="en-US" sz="1200" dirty="0" smtClean="0">
                <a:latin typeface="Huawei Sans" panose="020C0503030203020204" pitchFamily="34" charset="0"/>
              </a:rPr>
              <a:t>2021</a:t>
            </a:r>
            <a:endParaRPr lang="en-US" sz="1200" dirty="0">
              <a:latin typeface="Huawei Sans" panose="020C0503030203020204" pitchFamily="34" charset="0"/>
            </a:endParaRPr>
          </a:p>
        </p:txBody>
      </p:sp>
      <p:sp>
        <p:nvSpPr>
          <p:cNvPr id="53" name="矩形 52"/>
          <p:cNvSpPr/>
          <p:nvPr/>
        </p:nvSpPr>
        <p:spPr>
          <a:xfrm>
            <a:off x="8895889" y="2389849"/>
            <a:ext cx="1072383" cy="276783"/>
          </a:xfrm>
          <a:prstGeom prst="rect">
            <a:avLst/>
          </a:prstGeom>
        </p:spPr>
        <p:txBody>
          <a:bodyPr wrap="square">
            <a:spAutoFit/>
          </a:bodyPr>
          <a:lstStyle/>
          <a:p>
            <a:r>
              <a:rPr lang="en-US" sz="1200" b="1" dirty="0" smtClean="0">
                <a:latin typeface="Huawei Sans" panose="020C0503030203020204" pitchFamily="34" charset="0"/>
              </a:rPr>
              <a:t>802.11ax</a:t>
            </a:r>
            <a:endParaRPr lang="en-US" sz="1200" b="1" dirty="0">
              <a:latin typeface="Huawei Sans" panose="020C0503030203020204" pitchFamily="34" charset="0"/>
            </a:endParaRPr>
          </a:p>
        </p:txBody>
      </p:sp>
      <p:grpSp>
        <p:nvGrpSpPr>
          <p:cNvPr id="121" name="组合 120"/>
          <p:cNvGrpSpPr/>
          <p:nvPr/>
        </p:nvGrpSpPr>
        <p:grpSpPr>
          <a:xfrm>
            <a:off x="4464440" y="2346014"/>
            <a:ext cx="3307645" cy="765271"/>
            <a:chOff x="4464440" y="2400036"/>
            <a:chExt cx="3307645" cy="377933"/>
          </a:xfrm>
        </p:grpSpPr>
        <p:cxnSp>
          <p:nvCxnSpPr>
            <p:cNvPr id="10" name="直接连接符 9"/>
            <p:cNvCxnSpPr/>
            <p:nvPr/>
          </p:nvCxnSpPr>
          <p:spPr>
            <a:xfrm>
              <a:off x="4464440" y="2413517"/>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6022" y="2413517"/>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772085" y="2400036"/>
              <a:ext cx="0" cy="364452"/>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6" name="直接箭头连接符 55"/>
          <p:cNvCxnSpPr/>
          <p:nvPr/>
        </p:nvCxnSpPr>
        <p:spPr>
          <a:xfrm>
            <a:off x="4502382"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6210340"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812242" y="2467475"/>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5936787"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7542250" y="2467475"/>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4223291"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389972" y="2389849"/>
            <a:ext cx="816737" cy="276783"/>
          </a:xfrm>
          <a:prstGeom prst="rect">
            <a:avLst/>
          </a:prstGeom>
        </p:spPr>
        <p:txBody>
          <a:bodyPr wrap="square">
            <a:spAutoFit/>
          </a:bodyPr>
          <a:lstStyle/>
          <a:p>
            <a:r>
              <a:rPr lang="en-US" sz="1200" dirty="0" smtClean="0">
                <a:latin typeface="Huawei Sans" panose="020C0503030203020204" pitchFamily="34" charset="0"/>
              </a:rPr>
              <a:t>802.11n</a:t>
            </a:r>
            <a:endParaRPr lang="en-US" sz="1200" dirty="0">
              <a:latin typeface="Huawei Sans" panose="020C0503030203020204" pitchFamily="34" charset="0"/>
            </a:endParaRPr>
          </a:p>
        </p:txBody>
      </p:sp>
      <p:sp>
        <p:nvSpPr>
          <p:cNvPr id="63" name="矩形 62"/>
          <p:cNvSpPr/>
          <p:nvPr/>
        </p:nvSpPr>
        <p:spPr>
          <a:xfrm>
            <a:off x="4752144" y="2389849"/>
            <a:ext cx="1179276" cy="461305"/>
          </a:xfrm>
          <a:prstGeom prst="rect">
            <a:avLst/>
          </a:prstGeom>
        </p:spPr>
        <p:txBody>
          <a:bodyPr wrap="square">
            <a:spAutoFit/>
          </a:bodyPr>
          <a:lstStyle/>
          <a:p>
            <a:pPr algn="ctr"/>
            <a:r>
              <a:rPr lang="en-US" sz="1200" dirty="0" smtClean="0">
                <a:latin typeface="Huawei Sans" panose="020C0503030203020204" pitchFamily="34" charset="0"/>
              </a:rPr>
              <a:t>802.11ac Wave 1</a:t>
            </a:r>
            <a:endParaRPr lang="en-US" sz="1200" dirty="0">
              <a:latin typeface="Huawei Sans" panose="020C0503030203020204" pitchFamily="34" charset="0"/>
            </a:endParaRPr>
          </a:p>
        </p:txBody>
      </p:sp>
      <p:sp>
        <p:nvSpPr>
          <p:cNvPr id="64" name="矩形 63"/>
          <p:cNvSpPr/>
          <p:nvPr/>
        </p:nvSpPr>
        <p:spPr>
          <a:xfrm>
            <a:off x="6423004" y="2383149"/>
            <a:ext cx="1179276" cy="461305"/>
          </a:xfrm>
          <a:prstGeom prst="rect">
            <a:avLst/>
          </a:prstGeom>
        </p:spPr>
        <p:txBody>
          <a:bodyPr wrap="square">
            <a:spAutoFit/>
          </a:bodyPr>
          <a:lstStyle/>
          <a:p>
            <a:pPr algn="ctr"/>
            <a:r>
              <a:rPr lang="en-US" sz="1200" dirty="0" smtClean="0">
                <a:latin typeface="Huawei Sans" panose="020C0503030203020204" pitchFamily="34" charset="0"/>
              </a:rPr>
              <a:t>802.11ac Wave 2</a:t>
            </a:r>
            <a:endParaRPr lang="en-US" sz="1200" dirty="0">
              <a:latin typeface="Huawei Sans" panose="020C0503030203020204" pitchFamily="34" charset="0"/>
            </a:endParaRPr>
          </a:p>
        </p:txBody>
      </p:sp>
      <p:cxnSp>
        <p:nvCxnSpPr>
          <p:cNvPr id="65" name="直接箭头连接符 64"/>
          <p:cNvCxnSpPr/>
          <p:nvPr/>
        </p:nvCxnSpPr>
        <p:spPr>
          <a:xfrm>
            <a:off x="10156588"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142870" y="2480957"/>
            <a:ext cx="183060" cy="0"/>
          </a:xfrm>
          <a:prstGeom prst="straightConnector1">
            <a:avLst/>
          </a:prstGeom>
          <a:ln w="31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2658796" y="2379570"/>
            <a:ext cx="816737" cy="276783"/>
          </a:xfrm>
          <a:prstGeom prst="rect">
            <a:avLst/>
          </a:prstGeom>
        </p:spPr>
        <p:txBody>
          <a:bodyPr wrap="square">
            <a:spAutoFit/>
          </a:bodyPr>
          <a:lstStyle/>
          <a:p>
            <a:r>
              <a:rPr lang="en-US" sz="1200" dirty="0" smtClean="0">
                <a:latin typeface="Huawei Sans" panose="020C0503030203020204" pitchFamily="34" charset="0"/>
              </a:rPr>
              <a:t>2011</a:t>
            </a:r>
            <a:endParaRPr lang="en-US" sz="1200" dirty="0">
              <a:latin typeface="Huawei Sans" panose="020C0503030203020204" pitchFamily="34" charset="0"/>
            </a:endParaRPr>
          </a:p>
        </p:txBody>
      </p:sp>
      <p:sp>
        <p:nvSpPr>
          <p:cNvPr id="70" name="矩形 69"/>
          <p:cNvSpPr/>
          <p:nvPr/>
        </p:nvSpPr>
        <p:spPr>
          <a:xfrm>
            <a:off x="671688" y="3252027"/>
            <a:ext cx="1803374" cy="737702"/>
          </a:xfrm>
          <a:prstGeom prst="rect">
            <a:avLst/>
          </a:prstGeom>
        </p:spPr>
        <p:txBody>
          <a:bodyPr wrap="square">
            <a:spAutoFit/>
          </a:bodyPr>
          <a:lstStyle/>
          <a:p>
            <a:r>
              <a:rPr lang="en-US" sz="1398" dirty="0" smtClean="0">
                <a:latin typeface="Huawei Sans" panose="020C0503030203020204" pitchFamily="34" charset="0"/>
              </a:rPr>
              <a:t>Wi-Fi standards are upgraded </a:t>
            </a:r>
            <a:r>
              <a:rPr lang="en-US" sz="1398" b="1" dirty="0" smtClean="0">
                <a:solidFill>
                  <a:srgbClr val="EC7061"/>
                </a:solidFill>
                <a:latin typeface="Huawei Sans" panose="020C0503030203020204" pitchFamily="34" charset="0"/>
              </a:rPr>
              <a:t>every four to five years</a:t>
            </a:r>
            <a:r>
              <a:rPr lang="en-US" sz="1398" dirty="0" smtClean="0">
                <a:latin typeface="Huawei Sans" panose="020C0503030203020204" pitchFamily="34" charset="0"/>
              </a:rPr>
              <a:t>.</a:t>
            </a:r>
            <a:endParaRPr lang="en-US" sz="1398" dirty="0">
              <a:latin typeface="Huawei Sans" panose="020C0503030203020204" pitchFamily="34" charset="0"/>
            </a:endParaRPr>
          </a:p>
        </p:txBody>
      </p:sp>
      <p:sp>
        <p:nvSpPr>
          <p:cNvPr id="71" name="矩形 70"/>
          <p:cNvSpPr/>
          <p:nvPr/>
        </p:nvSpPr>
        <p:spPr>
          <a:xfrm>
            <a:off x="3082826" y="3357596"/>
            <a:ext cx="1381614" cy="48947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rgbClr val="1D1D1A"/>
                </a:solidFill>
                <a:latin typeface="Huawei Sans" panose="020C0503030203020204" pitchFamily="34" charset="0"/>
              </a:rPr>
              <a:t>Wi-Fi 4</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72" name="矩形 71"/>
          <p:cNvSpPr/>
          <p:nvPr/>
        </p:nvSpPr>
        <p:spPr>
          <a:xfrm>
            <a:off x="4464439" y="3357596"/>
            <a:ext cx="3307646" cy="489475"/>
          </a:xfrm>
          <a:prstGeom prst="rect">
            <a:avLst/>
          </a:prstGeom>
          <a:solidFill>
            <a:srgbClr val="99DFF9">
              <a:alpha val="20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rgbClr val="1D1D1A"/>
                </a:solidFill>
                <a:latin typeface="Huawei Sans" panose="020C0503030203020204" pitchFamily="34" charset="0"/>
              </a:rPr>
              <a:t>Wi-Fi 5</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73" name="矩形 72"/>
          <p:cNvSpPr/>
          <p:nvPr/>
        </p:nvSpPr>
        <p:spPr>
          <a:xfrm>
            <a:off x="7763148" y="3357596"/>
            <a:ext cx="2205123" cy="48947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rgbClr val="1D1D1A"/>
                </a:solidFill>
                <a:latin typeface="Huawei Sans" panose="020C0503030203020204" pitchFamily="34" charset="0"/>
              </a:rPr>
              <a:t>Wi-Fi 6</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74" name="矩形 73"/>
          <p:cNvSpPr/>
          <p:nvPr/>
        </p:nvSpPr>
        <p:spPr>
          <a:xfrm>
            <a:off x="10038889" y="3139793"/>
            <a:ext cx="1861124" cy="954107"/>
          </a:xfrm>
          <a:prstGeom prst="rect">
            <a:avLst/>
          </a:prstGeom>
        </p:spPr>
        <p:txBody>
          <a:bodyPr wrap="square">
            <a:spAutoFit/>
          </a:bodyPr>
          <a:lstStyle/>
          <a:p>
            <a:r>
              <a:rPr lang="en-US" sz="1400" dirty="0" smtClean="0">
                <a:latin typeface="Huawei Sans" panose="020C0503030203020204" pitchFamily="34" charset="0"/>
              </a:rPr>
              <a:t>October 2018</a:t>
            </a:r>
            <a:endParaRPr lang="en-US" altLang="zh-CN" sz="1400" dirty="0" smtClean="0">
              <a:latin typeface="Huawei Sans" panose="020C0503030203020204" pitchFamily="34" charset="0"/>
            </a:endParaRPr>
          </a:p>
          <a:p>
            <a:r>
              <a:rPr lang="en-US" sz="1400" dirty="0" smtClean="0">
                <a:latin typeface="Huawei Sans" panose="020C0503030203020204" pitchFamily="34" charset="0"/>
              </a:rPr>
              <a:t>New Wi-Fi naming convention released by the WFA</a:t>
            </a:r>
            <a:endParaRPr lang="en-US" sz="1400" dirty="0">
              <a:latin typeface="Huawei Sans" panose="020C0503030203020204" pitchFamily="34" charset="0"/>
            </a:endParaRPr>
          </a:p>
        </p:txBody>
      </p:sp>
      <p:grpSp>
        <p:nvGrpSpPr>
          <p:cNvPr id="75" name="组合 76"/>
          <p:cNvGrpSpPr>
            <a:grpSpLocks noChangeAspect="1"/>
          </p:cNvGrpSpPr>
          <p:nvPr/>
        </p:nvGrpSpPr>
        <p:grpSpPr>
          <a:xfrm>
            <a:off x="3126511" y="4711774"/>
            <a:ext cx="308408" cy="247930"/>
            <a:chOff x="4651552" y="1633290"/>
            <a:chExt cx="413322" cy="332269"/>
          </a:xfrm>
          <a:solidFill>
            <a:srgbClr val="00B0F0"/>
          </a:solidFill>
        </p:grpSpPr>
        <p:sp>
          <p:nvSpPr>
            <p:cNvPr id="76" name="任意多边形 75"/>
            <p:cNvSpPr/>
            <p:nvPr/>
          </p:nvSpPr>
          <p:spPr>
            <a:xfrm>
              <a:off x="4651552" y="1633290"/>
              <a:ext cx="293543" cy="266971"/>
            </a:xfrm>
            <a:custGeom>
              <a:avLst/>
              <a:gdLst>
                <a:gd name="connsiteX0" fmla="*/ 239603 w 352904"/>
                <a:gd name="connsiteY0" fmla="*/ 73741 h 320958"/>
                <a:gd name="connsiteX1" fmla="*/ 216743 w 352904"/>
                <a:gd name="connsiteY1" fmla="*/ 96601 h 320958"/>
                <a:gd name="connsiteX2" fmla="*/ 239603 w 352904"/>
                <a:gd name="connsiteY2" fmla="*/ 119461 h 320958"/>
                <a:gd name="connsiteX3" fmla="*/ 262463 w 352904"/>
                <a:gd name="connsiteY3" fmla="*/ 96601 h 320958"/>
                <a:gd name="connsiteX4" fmla="*/ 239603 w 352904"/>
                <a:gd name="connsiteY4" fmla="*/ 73741 h 320958"/>
                <a:gd name="connsiteX5" fmla="*/ 117334 w 352904"/>
                <a:gd name="connsiteY5" fmla="*/ 73157 h 320958"/>
                <a:gd name="connsiteX6" fmla="*/ 94474 w 352904"/>
                <a:gd name="connsiteY6" fmla="*/ 96017 h 320958"/>
                <a:gd name="connsiteX7" fmla="*/ 117334 w 352904"/>
                <a:gd name="connsiteY7" fmla="*/ 118877 h 320958"/>
                <a:gd name="connsiteX8" fmla="*/ 140194 w 352904"/>
                <a:gd name="connsiteY8" fmla="*/ 96017 h 320958"/>
                <a:gd name="connsiteX9" fmla="*/ 117334 w 352904"/>
                <a:gd name="connsiteY9" fmla="*/ 73157 h 320958"/>
                <a:gd name="connsiteX10" fmla="*/ 161445 w 352904"/>
                <a:gd name="connsiteY10" fmla="*/ 676 h 320958"/>
                <a:gd name="connsiteX11" fmla="*/ 273513 w 352904"/>
                <a:gd name="connsiteY11" fmla="*/ 23593 h 320958"/>
                <a:gd name="connsiteX12" fmla="*/ 352891 w 352904"/>
                <a:gd name="connsiteY12" fmla="*/ 122075 h 320958"/>
                <a:gd name="connsiteX13" fmla="*/ 352904 w 352904"/>
                <a:gd name="connsiteY13" fmla="*/ 128507 h 320958"/>
                <a:gd name="connsiteX14" fmla="*/ 315146 w 352904"/>
                <a:gd name="connsiteY14" fmla="*/ 129922 h 320958"/>
                <a:gd name="connsiteX15" fmla="*/ 268164 w 352904"/>
                <a:gd name="connsiteY15" fmla="*/ 145994 h 320958"/>
                <a:gd name="connsiteX16" fmla="*/ 197650 w 352904"/>
                <a:gd name="connsiteY16" fmla="*/ 278970 h 320958"/>
                <a:gd name="connsiteX17" fmla="*/ 207241 w 352904"/>
                <a:gd name="connsiteY17" fmla="*/ 300331 h 320958"/>
                <a:gd name="connsiteX18" fmla="*/ 171382 w 352904"/>
                <a:gd name="connsiteY18" fmla="*/ 304251 h 320958"/>
                <a:gd name="connsiteX19" fmla="*/ 112465 w 352904"/>
                <a:gd name="connsiteY19" fmla="*/ 293615 h 320958"/>
                <a:gd name="connsiteX20" fmla="*/ 51566 w 352904"/>
                <a:gd name="connsiteY20" fmla="*/ 320958 h 320958"/>
                <a:gd name="connsiteX21" fmla="*/ 55204 w 352904"/>
                <a:gd name="connsiteY21" fmla="*/ 262286 h 320958"/>
                <a:gd name="connsiteX22" fmla="*/ 56385 w 352904"/>
                <a:gd name="connsiteY22" fmla="*/ 41109 h 320958"/>
                <a:gd name="connsiteX23" fmla="*/ 161445 w 352904"/>
                <a:gd name="connsiteY23" fmla="*/ 676 h 32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2904" h="320958">
                  <a:moveTo>
                    <a:pt x="239603" y="73741"/>
                  </a:moveTo>
                  <a:cubicBezTo>
                    <a:pt x="226978" y="73741"/>
                    <a:pt x="216743" y="83976"/>
                    <a:pt x="216743" y="96601"/>
                  </a:cubicBezTo>
                  <a:cubicBezTo>
                    <a:pt x="216743" y="109226"/>
                    <a:pt x="226978" y="119461"/>
                    <a:pt x="239603" y="119461"/>
                  </a:cubicBezTo>
                  <a:cubicBezTo>
                    <a:pt x="252228" y="119461"/>
                    <a:pt x="262463" y="109226"/>
                    <a:pt x="262463" y="96601"/>
                  </a:cubicBezTo>
                  <a:cubicBezTo>
                    <a:pt x="262463" y="83976"/>
                    <a:pt x="252228" y="73741"/>
                    <a:pt x="239603" y="73741"/>
                  </a:cubicBezTo>
                  <a:close/>
                  <a:moveTo>
                    <a:pt x="117334" y="73157"/>
                  </a:moveTo>
                  <a:cubicBezTo>
                    <a:pt x="104709" y="73157"/>
                    <a:pt x="94474" y="83392"/>
                    <a:pt x="94474" y="96017"/>
                  </a:cubicBezTo>
                  <a:cubicBezTo>
                    <a:pt x="94474" y="108642"/>
                    <a:pt x="104709" y="118877"/>
                    <a:pt x="117334" y="118877"/>
                  </a:cubicBezTo>
                  <a:cubicBezTo>
                    <a:pt x="129959" y="118877"/>
                    <a:pt x="140194" y="108642"/>
                    <a:pt x="140194" y="96017"/>
                  </a:cubicBezTo>
                  <a:cubicBezTo>
                    <a:pt x="140194" y="83392"/>
                    <a:pt x="129959" y="73157"/>
                    <a:pt x="117334" y="73157"/>
                  </a:cubicBezTo>
                  <a:close/>
                  <a:moveTo>
                    <a:pt x="161445" y="676"/>
                  </a:moveTo>
                  <a:cubicBezTo>
                    <a:pt x="199745" y="-2414"/>
                    <a:pt x="239214" y="5055"/>
                    <a:pt x="273513" y="23593"/>
                  </a:cubicBezTo>
                  <a:cubicBezTo>
                    <a:pt x="316394" y="46769"/>
                    <a:pt x="343628" y="82874"/>
                    <a:pt x="352891" y="122075"/>
                  </a:cubicBezTo>
                  <a:lnTo>
                    <a:pt x="352904" y="128507"/>
                  </a:lnTo>
                  <a:lnTo>
                    <a:pt x="315146" y="129922"/>
                  </a:lnTo>
                  <a:cubicBezTo>
                    <a:pt x="298889" y="132883"/>
                    <a:pt x="282999" y="138217"/>
                    <a:pt x="268164" y="145994"/>
                  </a:cubicBezTo>
                  <a:cubicBezTo>
                    <a:pt x="213736" y="174528"/>
                    <a:pt x="187797" y="228001"/>
                    <a:pt x="197650" y="278970"/>
                  </a:cubicBezTo>
                  <a:lnTo>
                    <a:pt x="207241" y="300331"/>
                  </a:lnTo>
                  <a:lnTo>
                    <a:pt x="171382" y="304251"/>
                  </a:lnTo>
                  <a:cubicBezTo>
                    <a:pt x="151598" y="303607"/>
                    <a:pt x="131691" y="300131"/>
                    <a:pt x="112465" y="293615"/>
                  </a:cubicBezTo>
                  <a:lnTo>
                    <a:pt x="51566" y="320958"/>
                  </a:lnTo>
                  <a:lnTo>
                    <a:pt x="55204" y="262286"/>
                  </a:lnTo>
                  <a:cubicBezTo>
                    <a:pt x="-18866" y="201954"/>
                    <a:pt x="-18326" y="100862"/>
                    <a:pt x="56385" y="41109"/>
                  </a:cubicBezTo>
                  <a:cubicBezTo>
                    <a:pt x="86012" y="17414"/>
                    <a:pt x="123145" y="3766"/>
                    <a:pt x="161445" y="6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altLang="zh-CN" sz="800" dirty="0">
                <a:solidFill>
                  <a:schemeClr val="tx1"/>
                </a:solidFill>
                <a:latin typeface="Huawei Sans" panose="020C0503030203020204" pitchFamily="34" charset="0"/>
              </a:endParaRPr>
            </a:p>
          </p:txBody>
        </p:sp>
        <p:sp>
          <p:nvSpPr>
            <p:cNvPr id="77" name="任意多边形 76"/>
            <p:cNvSpPr/>
            <p:nvPr/>
          </p:nvSpPr>
          <p:spPr>
            <a:xfrm>
              <a:off x="4824151" y="1743210"/>
              <a:ext cx="240723" cy="222349"/>
            </a:xfrm>
            <a:custGeom>
              <a:avLst/>
              <a:gdLst>
                <a:gd name="connsiteX0" fmla="*/ 102711 w 289403"/>
                <a:gd name="connsiteY0" fmla="*/ 68763 h 267313"/>
                <a:gd name="connsiteX1" fmla="*/ 79851 w 289403"/>
                <a:gd name="connsiteY1" fmla="*/ 91623 h 267313"/>
                <a:gd name="connsiteX2" fmla="*/ 102711 w 289403"/>
                <a:gd name="connsiteY2" fmla="*/ 114483 h 267313"/>
                <a:gd name="connsiteX3" fmla="*/ 125571 w 289403"/>
                <a:gd name="connsiteY3" fmla="*/ 91623 h 267313"/>
                <a:gd name="connsiteX4" fmla="*/ 102711 w 289403"/>
                <a:gd name="connsiteY4" fmla="*/ 68763 h 267313"/>
                <a:gd name="connsiteX5" fmla="*/ 196923 w 289403"/>
                <a:gd name="connsiteY5" fmla="*/ 64783 h 267313"/>
                <a:gd name="connsiteX6" fmla="*/ 174063 w 289403"/>
                <a:gd name="connsiteY6" fmla="*/ 87643 h 267313"/>
                <a:gd name="connsiteX7" fmla="*/ 196923 w 289403"/>
                <a:gd name="connsiteY7" fmla="*/ 110503 h 267313"/>
                <a:gd name="connsiteX8" fmla="*/ 219783 w 289403"/>
                <a:gd name="connsiteY8" fmla="*/ 87643 h 267313"/>
                <a:gd name="connsiteX9" fmla="*/ 196923 w 289403"/>
                <a:gd name="connsiteY9" fmla="*/ 64783 h 267313"/>
                <a:gd name="connsiteX10" fmla="*/ 162659 w 289403"/>
                <a:gd name="connsiteY10" fmla="*/ 959 h 267313"/>
                <a:gd name="connsiteX11" fmla="*/ 246984 w 289403"/>
                <a:gd name="connsiteY11" fmla="*/ 36272 h 267313"/>
                <a:gd name="connsiteX12" fmla="*/ 241587 w 289403"/>
                <a:gd name="connsiteY12" fmla="*/ 216018 h 267313"/>
                <a:gd name="connsiteX13" fmla="*/ 245391 w 289403"/>
                <a:gd name="connsiteY13" fmla="*/ 267313 h 267313"/>
                <a:gd name="connsiteX14" fmla="*/ 194273 w 289403"/>
                <a:gd name="connsiteY14" fmla="*/ 240402 h 267313"/>
                <a:gd name="connsiteX15" fmla="*/ 23095 w 289403"/>
                <a:gd name="connsiteY15" fmla="*/ 191102 h 267313"/>
                <a:gd name="connsiteX16" fmla="*/ 70781 w 289403"/>
                <a:gd name="connsiteY16" fmla="*/ 17404 h 267313"/>
                <a:gd name="connsiteX17" fmla="*/ 162659 w 289403"/>
                <a:gd name="connsiteY17" fmla="*/ 959 h 26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9403" h="267313">
                  <a:moveTo>
                    <a:pt x="102711" y="68763"/>
                  </a:moveTo>
                  <a:cubicBezTo>
                    <a:pt x="90086" y="68763"/>
                    <a:pt x="79851" y="78998"/>
                    <a:pt x="79851" y="91623"/>
                  </a:cubicBezTo>
                  <a:cubicBezTo>
                    <a:pt x="79851" y="104248"/>
                    <a:pt x="90086" y="114483"/>
                    <a:pt x="102711" y="114483"/>
                  </a:cubicBezTo>
                  <a:cubicBezTo>
                    <a:pt x="115336" y="114483"/>
                    <a:pt x="125571" y="104248"/>
                    <a:pt x="125571" y="91623"/>
                  </a:cubicBezTo>
                  <a:cubicBezTo>
                    <a:pt x="125571" y="78998"/>
                    <a:pt x="115336" y="68763"/>
                    <a:pt x="102711" y="68763"/>
                  </a:cubicBezTo>
                  <a:close/>
                  <a:moveTo>
                    <a:pt x="196923" y="64783"/>
                  </a:moveTo>
                  <a:cubicBezTo>
                    <a:pt x="184298" y="64783"/>
                    <a:pt x="174063" y="75018"/>
                    <a:pt x="174063" y="87643"/>
                  </a:cubicBezTo>
                  <a:cubicBezTo>
                    <a:pt x="174063" y="100268"/>
                    <a:pt x="184298" y="110503"/>
                    <a:pt x="196923" y="110503"/>
                  </a:cubicBezTo>
                  <a:cubicBezTo>
                    <a:pt x="209548" y="110503"/>
                    <a:pt x="219783" y="100268"/>
                    <a:pt x="219783" y="87643"/>
                  </a:cubicBezTo>
                  <a:cubicBezTo>
                    <a:pt x="219783" y="75018"/>
                    <a:pt x="209548" y="64783"/>
                    <a:pt x="196923" y="64783"/>
                  </a:cubicBezTo>
                  <a:close/>
                  <a:moveTo>
                    <a:pt x="162659" y="959"/>
                  </a:moveTo>
                  <a:cubicBezTo>
                    <a:pt x="193753" y="4289"/>
                    <a:pt x="223587" y="16245"/>
                    <a:pt x="246984" y="36272"/>
                  </a:cubicBezTo>
                  <a:cubicBezTo>
                    <a:pt x="305610" y="86454"/>
                    <a:pt x="303147" y="168484"/>
                    <a:pt x="241587" y="216018"/>
                  </a:cubicBezTo>
                  <a:lnTo>
                    <a:pt x="245391" y="267313"/>
                  </a:lnTo>
                  <a:lnTo>
                    <a:pt x="194273" y="240402"/>
                  </a:lnTo>
                  <a:cubicBezTo>
                    <a:pt x="130775" y="260233"/>
                    <a:pt x="59710" y="239766"/>
                    <a:pt x="23095" y="191102"/>
                  </a:cubicBezTo>
                  <a:cubicBezTo>
                    <a:pt x="-21311" y="132084"/>
                    <a:pt x="323" y="53281"/>
                    <a:pt x="70781" y="17404"/>
                  </a:cubicBezTo>
                  <a:cubicBezTo>
                    <a:pt x="99213" y="2927"/>
                    <a:pt x="131566" y="-2370"/>
                    <a:pt x="162659" y="9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altLang="zh-CN" sz="800" dirty="0">
                <a:solidFill>
                  <a:schemeClr val="tx1"/>
                </a:solidFill>
                <a:latin typeface="Huawei Sans" panose="020C0503030203020204" pitchFamily="34" charset="0"/>
              </a:endParaRPr>
            </a:p>
          </p:txBody>
        </p:sp>
      </p:grpSp>
      <p:sp>
        <p:nvSpPr>
          <p:cNvPr id="78" name="矩形 77"/>
          <p:cNvSpPr/>
          <p:nvPr/>
        </p:nvSpPr>
        <p:spPr>
          <a:xfrm>
            <a:off x="2896975" y="5100578"/>
            <a:ext cx="754869" cy="276999"/>
          </a:xfrm>
          <a:prstGeom prst="rect">
            <a:avLst/>
          </a:prstGeom>
          <a:noFill/>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Social networking</a:t>
            </a:r>
            <a:endParaRPr lang="en-US" altLang="zh-CN" sz="900" kern="0" dirty="0">
              <a:latin typeface="Huawei Sans" panose="020C0503030203020204" pitchFamily="34" charset="0"/>
              <a:cs typeface="Arial" pitchFamily="34" charset="0"/>
              <a:sym typeface="Arial"/>
            </a:endParaRPr>
          </a:p>
        </p:txBody>
      </p:sp>
      <p:sp>
        <p:nvSpPr>
          <p:cNvPr id="79" name="矩形 78"/>
          <p:cNvSpPr/>
          <p:nvPr/>
        </p:nvSpPr>
        <p:spPr>
          <a:xfrm>
            <a:off x="3591336" y="5100578"/>
            <a:ext cx="614970" cy="276999"/>
          </a:xfrm>
          <a:prstGeom prst="rect">
            <a:avLst/>
          </a:prstGeom>
          <a:noFill/>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Wireless office</a:t>
            </a:r>
            <a:endParaRPr lang="en-US" altLang="zh-CN" sz="900" kern="0" dirty="0">
              <a:latin typeface="Huawei Sans" panose="020C0503030203020204" pitchFamily="34" charset="0"/>
              <a:cs typeface="Arial" pitchFamily="34" charset="0"/>
              <a:sym typeface="Arial"/>
            </a:endParaRPr>
          </a:p>
        </p:txBody>
      </p:sp>
      <p:grpSp>
        <p:nvGrpSpPr>
          <p:cNvPr id="80" name="组合 151"/>
          <p:cNvGrpSpPr/>
          <p:nvPr/>
        </p:nvGrpSpPr>
        <p:grpSpPr>
          <a:xfrm>
            <a:off x="3692653" y="4717927"/>
            <a:ext cx="470408" cy="233283"/>
            <a:chOff x="15536096" y="-1629237"/>
            <a:chExt cx="791101" cy="493647"/>
          </a:xfrm>
          <a:solidFill>
            <a:srgbClr val="00B0F0"/>
          </a:solidFill>
        </p:grpSpPr>
        <p:sp>
          <p:nvSpPr>
            <p:cNvPr id="81" name="Freeform 51"/>
            <p:cNvSpPr>
              <a:spLocks noEditPoints="1"/>
            </p:cNvSpPr>
            <p:nvPr/>
          </p:nvSpPr>
          <p:spPr bwMode="auto">
            <a:xfrm>
              <a:off x="15536096" y="-1629237"/>
              <a:ext cx="791101" cy="493647"/>
            </a:xfrm>
            <a:custGeom>
              <a:avLst/>
              <a:gdLst/>
              <a:ahLst/>
              <a:cxnLst>
                <a:cxn ang="0">
                  <a:pos x="236" y="128"/>
                </a:cxn>
                <a:cxn ang="0">
                  <a:pos x="234" y="128"/>
                </a:cxn>
                <a:cxn ang="0">
                  <a:pos x="234" y="8"/>
                </a:cxn>
                <a:cxn ang="0">
                  <a:pos x="234" y="8"/>
                </a:cxn>
                <a:cxn ang="0">
                  <a:pos x="232" y="2"/>
                </a:cxn>
                <a:cxn ang="0">
                  <a:pos x="232" y="2"/>
                </a:cxn>
                <a:cxn ang="0">
                  <a:pos x="226" y="0"/>
                </a:cxn>
                <a:cxn ang="0">
                  <a:pos x="22" y="0"/>
                </a:cxn>
                <a:cxn ang="0">
                  <a:pos x="22" y="0"/>
                </a:cxn>
                <a:cxn ang="0">
                  <a:pos x="18" y="2"/>
                </a:cxn>
                <a:cxn ang="0">
                  <a:pos x="18" y="2"/>
                </a:cxn>
                <a:cxn ang="0">
                  <a:pos x="16" y="8"/>
                </a:cxn>
                <a:cxn ang="0">
                  <a:pos x="16" y="128"/>
                </a:cxn>
                <a:cxn ang="0">
                  <a:pos x="12" y="128"/>
                </a:cxn>
                <a:cxn ang="0">
                  <a:pos x="12" y="128"/>
                </a:cxn>
                <a:cxn ang="0">
                  <a:pos x="8" y="130"/>
                </a:cxn>
                <a:cxn ang="0">
                  <a:pos x="4" y="132"/>
                </a:cxn>
                <a:cxn ang="0">
                  <a:pos x="0" y="136"/>
                </a:cxn>
                <a:cxn ang="0">
                  <a:pos x="0" y="142"/>
                </a:cxn>
                <a:cxn ang="0">
                  <a:pos x="0" y="142"/>
                </a:cxn>
                <a:cxn ang="0">
                  <a:pos x="0" y="148"/>
                </a:cxn>
                <a:cxn ang="0">
                  <a:pos x="4" y="152"/>
                </a:cxn>
                <a:cxn ang="0">
                  <a:pos x="8" y="154"/>
                </a:cxn>
                <a:cxn ang="0">
                  <a:pos x="12" y="156"/>
                </a:cxn>
                <a:cxn ang="0">
                  <a:pos x="236" y="156"/>
                </a:cxn>
                <a:cxn ang="0">
                  <a:pos x="236" y="156"/>
                </a:cxn>
                <a:cxn ang="0">
                  <a:pos x="242" y="154"/>
                </a:cxn>
                <a:cxn ang="0">
                  <a:pos x="246" y="152"/>
                </a:cxn>
                <a:cxn ang="0">
                  <a:pos x="248" y="148"/>
                </a:cxn>
                <a:cxn ang="0">
                  <a:pos x="250" y="142"/>
                </a:cxn>
                <a:cxn ang="0">
                  <a:pos x="250" y="142"/>
                </a:cxn>
                <a:cxn ang="0">
                  <a:pos x="248" y="136"/>
                </a:cxn>
                <a:cxn ang="0">
                  <a:pos x="246" y="132"/>
                </a:cxn>
                <a:cxn ang="0">
                  <a:pos x="242" y="130"/>
                </a:cxn>
                <a:cxn ang="0">
                  <a:pos x="236" y="128"/>
                </a:cxn>
                <a:cxn ang="0">
                  <a:pos x="236" y="128"/>
                </a:cxn>
                <a:cxn ang="0">
                  <a:pos x="168" y="146"/>
                </a:cxn>
                <a:cxn ang="0">
                  <a:pos x="168" y="146"/>
                </a:cxn>
                <a:cxn ang="0">
                  <a:pos x="166" y="148"/>
                </a:cxn>
                <a:cxn ang="0">
                  <a:pos x="84" y="148"/>
                </a:cxn>
                <a:cxn ang="0">
                  <a:pos x="84" y="148"/>
                </a:cxn>
                <a:cxn ang="0">
                  <a:pos x="82" y="146"/>
                </a:cxn>
                <a:cxn ang="0">
                  <a:pos x="82" y="134"/>
                </a:cxn>
                <a:cxn ang="0">
                  <a:pos x="82" y="134"/>
                </a:cxn>
                <a:cxn ang="0">
                  <a:pos x="84" y="132"/>
                </a:cxn>
                <a:cxn ang="0">
                  <a:pos x="166" y="132"/>
                </a:cxn>
                <a:cxn ang="0">
                  <a:pos x="166" y="132"/>
                </a:cxn>
                <a:cxn ang="0">
                  <a:pos x="168" y="134"/>
                </a:cxn>
                <a:cxn ang="0">
                  <a:pos x="168" y="146"/>
                </a:cxn>
                <a:cxn ang="0">
                  <a:pos x="224" y="128"/>
                </a:cxn>
                <a:cxn ang="0">
                  <a:pos x="26" y="128"/>
                </a:cxn>
                <a:cxn ang="0">
                  <a:pos x="26" y="10"/>
                </a:cxn>
                <a:cxn ang="0">
                  <a:pos x="224" y="10"/>
                </a:cxn>
                <a:cxn ang="0">
                  <a:pos x="224" y="128"/>
                </a:cxn>
              </a:cxnLst>
              <a:rect l="0" t="0" r="r" b="b"/>
              <a:pathLst>
                <a:path w="250" h="156">
                  <a:moveTo>
                    <a:pt x="236" y="128"/>
                  </a:moveTo>
                  <a:lnTo>
                    <a:pt x="234" y="128"/>
                  </a:lnTo>
                  <a:lnTo>
                    <a:pt x="234" y="8"/>
                  </a:lnTo>
                  <a:lnTo>
                    <a:pt x="234" y="8"/>
                  </a:lnTo>
                  <a:lnTo>
                    <a:pt x="232" y="2"/>
                  </a:lnTo>
                  <a:lnTo>
                    <a:pt x="232" y="2"/>
                  </a:lnTo>
                  <a:lnTo>
                    <a:pt x="226" y="0"/>
                  </a:lnTo>
                  <a:lnTo>
                    <a:pt x="22" y="0"/>
                  </a:lnTo>
                  <a:lnTo>
                    <a:pt x="22" y="0"/>
                  </a:lnTo>
                  <a:lnTo>
                    <a:pt x="18" y="2"/>
                  </a:lnTo>
                  <a:lnTo>
                    <a:pt x="18" y="2"/>
                  </a:lnTo>
                  <a:lnTo>
                    <a:pt x="16" y="8"/>
                  </a:lnTo>
                  <a:lnTo>
                    <a:pt x="16" y="128"/>
                  </a:lnTo>
                  <a:lnTo>
                    <a:pt x="12" y="128"/>
                  </a:lnTo>
                  <a:lnTo>
                    <a:pt x="12" y="128"/>
                  </a:lnTo>
                  <a:lnTo>
                    <a:pt x="8" y="130"/>
                  </a:lnTo>
                  <a:lnTo>
                    <a:pt x="4" y="132"/>
                  </a:lnTo>
                  <a:lnTo>
                    <a:pt x="0" y="136"/>
                  </a:lnTo>
                  <a:lnTo>
                    <a:pt x="0" y="142"/>
                  </a:lnTo>
                  <a:lnTo>
                    <a:pt x="0" y="142"/>
                  </a:lnTo>
                  <a:lnTo>
                    <a:pt x="0" y="148"/>
                  </a:lnTo>
                  <a:lnTo>
                    <a:pt x="4" y="152"/>
                  </a:lnTo>
                  <a:lnTo>
                    <a:pt x="8" y="154"/>
                  </a:lnTo>
                  <a:lnTo>
                    <a:pt x="12" y="156"/>
                  </a:lnTo>
                  <a:lnTo>
                    <a:pt x="236" y="156"/>
                  </a:lnTo>
                  <a:lnTo>
                    <a:pt x="236" y="156"/>
                  </a:lnTo>
                  <a:lnTo>
                    <a:pt x="242" y="154"/>
                  </a:lnTo>
                  <a:lnTo>
                    <a:pt x="246" y="152"/>
                  </a:lnTo>
                  <a:lnTo>
                    <a:pt x="248" y="148"/>
                  </a:lnTo>
                  <a:lnTo>
                    <a:pt x="250" y="142"/>
                  </a:lnTo>
                  <a:lnTo>
                    <a:pt x="250" y="142"/>
                  </a:lnTo>
                  <a:lnTo>
                    <a:pt x="248" y="136"/>
                  </a:lnTo>
                  <a:lnTo>
                    <a:pt x="246" y="132"/>
                  </a:lnTo>
                  <a:lnTo>
                    <a:pt x="242" y="130"/>
                  </a:lnTo>
                  <a:lnTo>
                    <a:pt x="236" y="128"/>
                  </a:lnTo>
                  <a:lnTo>
                    <a:pt x="236" y="128"/>
                  </a:lnTo>
                  <a:close/>
                  <a:moveTo>
                    <a:pt x="168" y="146"/>
                  </a:moveTo>
                  <a:lnTo>
                    <a:pt x="168" y="146"/>
                  </a:lnTo>
                  <a:lnTo>
                    <a:pt x="166" y="148"/>
                  </a:lnTo>
                  <a:lnTo>
                    <a:pt x="84" y="148"/>
                  </a:lnTo>
                  <a:lnTo>
                    <a:pt x="84" y="148"/>
                  </a:lnTo>
                  <a:lnTo>
                    <a:pt x="82" y="146"/>
                  </a:lnTo>
                  <a:lnTo>
                    <a:pt x="82" y="134"/>
                  </a:lnTo>
                  <a:lnTo>
                    <a:pt x="82" y="134"/>
                  </a:lnTo>
                  <a:lnTo>
                    <a:pt x="84" y="132"/>
                  </a:lnTo>
                  <a:lnTo>
                    <a:pt x="166" y="132"/>
                  </a:lnTo>
                  <a:lnTo>
                    <a:pt x="166" y="132"/>
                  </a:lnTo>
                  <a:lnTo>
                    <a:pt x="168" y="134"/>
                  </a:lnTo>
                  <a:lnTo>
                    <a:pt x="168" y="146"/>
                  </a:lnTo>
                  <a:close/>
                  <a:moveTo>
                    <a:pt x="224" y="128"/>
                  </a:moveTo>
                  <a:lnTo>
                    <a:pt x="26" y="128"/>
                  </a:lnTo>
                  <a:lnTo>
                    <a:pt x="26" y="10"/>
                  </a:lnTo>
                  <a:lnTo>
                    <a:pt x="224" y="10"/>
                  </a:lnTo>
                  <a:lnTo>
                    <a:pt x="224" y="128"/>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82" name="Freeform 52"/>
            <p:cNvSpPr>
              <a:spLocks/>
            </p:cNvSpPr>
            <p:nvPr/>
          </p:nvSpPr>
          <p:spPr bwMode="auto">
            <a:xfrm>
              <a:off x="15738618" y="-1540633"/>
              <a:ext cx="75946" cy="259481"/>
            </a:xfrm>
            <a:custGeom>
              <a:avLst/>
              <a:gdLst/>
              <a:ahLst/>
              <a:cxnLst>
                <a:cxn ang="0">
                  <a:pos x="16" y="0"/>
                </a:cxn>
                <a:cxn ang="0">
                  <a:pos x="16" y="0"/>
                </a:cxn>
                <a:cxn ang="0">
                  <a:pos x="10" y="8"/>
                </a:cxn>
                <a:cxn ang="0">
                  <a:pos x="4" y="18"/>
                </a:cxn>
                <a:cxn ang="0">
                  <a:pos x="2" y="28"/>
                </a:cxn>
                <a:cxn ang="0">
                  <a:pos x="0" y="38"/>
                </a:cxn>
                <a:cxn ang="0">
                  <a:pos x="0" y="38"/>
                </a:cxn>
                <a:cxn ang="0">
                  <a:pos x="2" y="50"/>
                </a:cxn>
                <a:cxn ang="0">
                  <a:pos x="6" y="60"/>
                </a:cxn>
                <a:cxn ang="0">
                  <a:pos x="12" y="72"/>
                </a:cxn>
                <a:cxn ang="0">
                  <a:pos x="18" y="80"/>
                </a:cxn>
                <a:cxn ang="0">
                  <a:pos x="18" y="80"/>
                </a:cxn>
                <a:cxn ang="0">
                  <a:pos x="22" y="82"/>
                </a:cxn>
                <a:cxn ang="0">
                  <a:pos x="24" y="80"/>
                </a:cxn>
                <a:cxn ang="0">
                  <a:pos x="24" y="80"/>
                </a:cxn>
                <a:cxn ang="0">
                  <a:pos x="24" y="78"/>
                </a:cxn>
                <a:cxn ang="0">
                  <a:pos x="24" y="76"/>
                </a:cxn>
                <a:cxn ang="0">
                  <a:pos x="24" y="76"/>
                </a:cxn>
                <a:cxn ang="0">
                  <a:pos x="16" y="68"/>
                </a:cxn>
                <a:cxn ang="0">
                  <a:pos x="12" y="58"/>
                </a:cxn>
                <a:cxn ang="0">
                  <a:pos x="8" y="48"/>
                </a:cxn>
                <a:cxn ang="0">
                  <a:pos x="8" y="38"/>
                </a:cxn>
                <a:cxn ang="0">
                  <a:pos x="8" y="38"/>
                </a:cxn>
                <a:cxn ang="0">
                  <a:pos x="8" y="30"/>
                </a:cxn>
                <a:cxn ang="0">
                  <a:pos x="12" y="20"/>
                </a:cxn>
                <a:cxn ang="0">
                  <a:pos x="16" y="12"/>
                </a:cxn>
                <a:cxn ang="0">
                  <a:pos x="22" y="6"/>
                </a:cxn>
                <a:cxn ang="0">
                  <a:pos x="22" y="6"/>
                </a:cxn>
                <a:cxn ang="0">
                  <a:pos x="22" y="2"/>
                </a:cxn>
                <a:cxn ang="0">
                  <a:pos x="22" y="0"/>
                </a:cxn>
                <a:cxn ang="0">
                  <a:pos x="22" y="0"/>
                </a:cxn>
                <a:cxn ang="0">
                  <a:pos x="18" y="0"/>
                </a:cxn>
                <a:cxn ang="0">
                  <a:pos x="16" y="0"/>
                </a:cxn>
                <a:cxn ang="0">
                  <a:pos x="16" y="0"/>
                </a:cxn>
              </a:cxnLst>
              <a:rect l="0" t="0" r="r" b="b"/>
              <a:pathLst>
                <a:path w="24" h="82">
                  <a:moveTo>
                    <a:pt x="16" y="0"/>
                  </a:moveTo>
                  <a:lnTo>
                    <a:pt x="16" y="0"/>
                  </a:lnTo>
                  <a:lnTo>
                    <a:pt x="10" y="8"/>
                  </a:lnTo>
                  <a:lnTo>
                    <a:pt x="4" y="18"/>
                  </a:lnTo>
                  <a:lnTo>
                    <a:pt x="2" y="28"/>
                  </a:lnTo>
                  <a:lnTo>
                    <a:pt x="0" y="38"/>
                  </a:lnTo>
                  <a:lnTo>
                    <a:pt x="0" y="38"/>
                  </a:lnTo>
                  <a:lnTo>
                    <a:pt x="2" y="50"/>
                  </a:lnTo>
                  <a:lnTo>
                    <a:pt x="6" y="60"/>
                  </a:lnTo>
                  <a:lnTo>
                    <a:pt x="12" y="72"/>
                  </a:lnTo>
                  <a:lnTo>
                    <a:pt x="18" y="80"/>
                  </a:lnTo>
                  <a:lnTo>
                    <a:pt x="18" y="80"/>
                  </a:lnTo>
                  <a:lnTo>
                    <a:pt x="22" y="82"/>
                  </a:lnTo>
                  <a:lnTo>
                    <a:pt x="24" y="80"/>
                  </a:lnTo>
                  <a:lnTo>
                    <a:pt x="24" y="80"/>
                  </a:lnTo>
                  <a:lnTo>
                    <a:pt x="24" y="78"/>
                  </a:lnTo>
                  <a:lnTo>
                    <a:pt x="24" y="76"/>
                  </a:lnTo>
                  <a:lnTo>
                    <a:pt x="24" y="76"/>
                  </a:lnTo>
                  <a:lnTo>
                    <a:pt x="16" y="68"/>
                  </a:lnTo>
                  <a:lnTo>
                    <a:pt x="12" y="58"/>
                  </a:lnTo>
                  <a:lnTo>
                    <a:pt x="8" y="48"/>
                  </a:lnTo>
                  <a:lnTo>
                    <a:pt x="8" y="38"/>
                  </a:lnTo>
                  <a:lnTo>
                    <a:pt x="8" y="38"/>
                  </a:lnTo>
                  <a:lnTo>
                    <a:pt x="8" y="30"/>
                  </a:lnTo>
                  <a:lnTo>
                    <a:pt x="12" y="20"/>
                  </a:lnTo>
                  <a:lnTo>
                    <a:pt x="16" y="12"/>
                  </a:lnTo>
                  <a:lnTo>
                    <a:pt x="22" y="6"/>
                  </a:lnTo>
                  <a:lnTo>
                    <a:pt x="22" y="6"/>
                  </a:lnTo>
                  <a:lnTo>
                    <a:pt x="22" y="2"/>
                  </a:lnTo>
                  <a:lnTo>
                    <a:pt x="22" y="0"/>
                  </a:lnTo>
                  <a:lnTo>
                    <a:pt x="22" y="0"/>
                  </a:lnTo>
                  <a:lnTo>
                    <a:pt x="18" y="0"/>
                  </a:lnTo>
                  <a:lnTo>
                    <a:pt x="16" y="0"/>
                  </a:lnTo>
                  <a:lnTo>
                    <a:pt x="16"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83" name="Freeform 53"/>
            <p:cNvSpPr>
              <a:spLocks/>
            </p:cNvSpPr>
            <p:nvPr/>
          </p:nvSpPr>
          <p:spPr bwMode="auto">
            <a:xfrm>
              <a:off x="15808234" y="-1521647"/>
              <a:ext cx="69617" cy="221508"/>
            </a:xfrm>
            <a:custGeom>
              <a:avLst/>
              <a:gdLst/>
              <a:ahLst/>
              <a:cxnLst>
                <a:cxn ang="0">
                  <a:pos x="14" y="0"/>
                </a:cxn>
                <a:cxn ang="0">
                  <a:pos x="14" y="0"/>
                </a:cxn>
                <a:cxn ang="0">
                  <a:pos x="8" y="8"/>
                </a:cxn>
                <a:cxn ang="0">
                  <a:pos x="4" y="16"/>
                </a:cxn>
                <a:cxn ang="0">
                  <a:pos x="0" y="24"/>
                </a:cxn>
                <a:cxn ang="0">
                  <a:pos x="0" y="32"/>
                </a:cxn>
                <a:cxn ang="0">
                  <a:pos x="0" y="32"/>
                </a:cxn>
                <a:cxn ang="0">
                  <a:pos x="2" y="42"/>
                </a:cxn>
                <a:cxn ang="0">
                  <a:pos x="4" y="52"/>
                </a:cxn>
                <a:cxn ang="0">
                  <a:pos x="8" y="60"/>
                </a:cxn>
                <a:cxn ang="0">
                  <a:pos x="16" y="68"/>
                </a:cxn>
                <a:cxn ang="0">
                  <a:pos x="16" y="68"/>
                </a:cxn>
                <a:cxn ang="0">
                  <a:pos x="18" y="70"/>
                </a:cxn>
                <a:cxn ang="0">
                  <a:pos x="20" y="68"/>
                </a:cxn>
                <a:cxn ang="0">
                  <a:pos x="20" y="68"/>
                </a:cxn>
                <a:cxn ang="0">
                  <a:pos x="22" y="66"/>
                </a:cxn>
                <a:cxn ang="0">
                  <a:pos x="20" y="64"/>
                </a:cxn>
                <a:cxn ang="0">
                  <a:pos x="20" y="64"/>
                </a:cxn>
                <a:cxn ang="0">
                  <a:pos x="14" y="56"/>
                </a:cxn>
                <a:cxn ang="0">
                  <a:pos x="10" y="48"/>
                </a:cxn>
                <a:cxn ang="0">
                  <a:pos x="8" y="40"/>
                </a:cxn>
                <a:cxn ang="0">
                  <a:pos x="8" y="32"/>
                </a:cxn>
                <a:cxn ang="0">
                  <a:pos x="8" y="32"/>
                </a:cxn>
                <a:cxn ang="0">
                  <a:pos x="8" y="26"/>
                </a:cxn>
                <a:cxn ang="0">
                  <a:pos x="10" y="18"/>
                </a:cxn>
                <a:cxn ang="0">
                  <a:pos x="14" y="12"/>
                </a:cxn>
                <a:cxn ang="0">
                  <a:pos x="18" y="6"/>
                </a:cxn>
                <a:cxn ang="0">
                  <a:pos x="18" y="6"/>
                </a:cxn>
                <a:cxn ang="0">
                  <a:pos x="20" y="4"/>
                </a:cxn>
                <a:cxn ang="0">
                  <a:pos x="18" y="0"/>
                </a:cxn>
                <a:cxn ang="0">
                  <a:pos x="18" y="0"/>
                </a:cxn>
                <a:cxn ang="0">
                  <a:pos x="16" y="0"/>
                </a:cxn>
                <a:cxn ang="0">
                  <a:pos x="14" y="0"/>
                </a:cxn>
                <a:cxn ang="0">
                  <a:pos x="14" y="0"/>
                </a:cxn>
              </a:cxnLst>
              <a:rect l="0" t="0" r="r" b="b"/>
              <a:pathLst>
                <a:path w="22" h="70">
                  <a:moveTo>
                    <a:pt x="14" y="0"/>
                  </a:moveTo>
                  <a:lnTo>
                    <a:pt x="14" y="0"/>
                  </a:lnTo>
                  <a:lnTo>
                    <a:pt x="8" y="8"/>
                  </a:lnTo>
                  <a:lnTo>
                    <a:pt x="4" y="16"/>
                  </a:lnTo>
                  <a:lnTo>
                    <a:pt x="0" y="24"/>
                  </a:lnTo>
                  <a:lnTo>
                    <a:pt x="0" y="32"/>
                  </a:lnTo>
                  <a:lnTo>
                    <a:pt x="0" y="32"/>
                  </a:lnTo>
                  <a:lnTo>
                    <a:pt x="2" y="42"/>
                  </a:lnTo>
                  <a:lnTo>
                    <a:pt x="4" y="52"/>
                  </a:lnTo>
                  <a:lnTo>
                    <a:pt x="8" y="60"/>
                  </a:lnTo>
                  <a:lnTo>
                    <a:pt x="16" y="68"/>
                  </a:lnTo>
                  <a:lnTo>
                    <a:pt x="16" y="68"/>
                  </a:lnTo>
                  <a:lnTo>
                    <a:pt x="18" y="70"/>
                  </a:lnTo>
                  <a:lnTo>
                    <a:pt x="20" y="68"/>
                  </a:lnTo>
                  <a:lnTo>
                    <a:pt x="20" y="68"/>
                  </a:lnTo>
                  <a:lnTo>
                    <a:pt x="22" y="66"/>
                  </a:lnTo>
                  <a:lnTo>
                    <a:pt x="20" y="64"/>
                  </a:lnTo>
                  <a:lnTo>
                    <a:pt x="20" y="64"/>
                  </a:lnTo>
                  <a:lnTo>
                    <a:pt x="14" y="56"/>
                  </a:lnTo>
                  <a:lnTo>
                    <a:pt x="10" y="48"/>
                  </a:lnTo>
                  <a:lnTo>
                    <a:pt x="8" y="40"/>
                  </a:lnTo>
                  <a:lnTo>
                    <a:pt x="8" y="32"/>
                  </a:lnTo>
                  <a:lnTo>
                    <a:pt x="8" y="32"/>
                  </a:lnTo>
                  <a:lnTo>
                    <a:pt x="8" y="26"/>
                  </a:lnTo>
                  <a:lnTo>
                    <a:pt x="10" y="18"/>
                  </a:lnTo>
                  <a:lnTo>
                    <a:pt x="14" y="12"/>
                  </a:lnTo>
                  <a:lnTo>
                    <a:pt x="18" y="6"/>
                  </a:lnTo>
                  <a:lnTo>
                    <a:pt x="18" y="6"/>
                  </a:lnTo>
                  <a:lnTo>
                    <a:pt x="20" y="4"/>
                  </a:lnTo>
                  <a:lnTo>
                    <a:pt x="18" y="0"/>
                  </a:lnTo>
                  <a:lnTo>
                    <a:pt x="18" y="0"/>
                  </a:lnTo>
                  <a:lnTo>
                    <a:pt x="16" y="0"/>
                  </a:lnTo>
                  <a:lnTo>
                    <a:pt x="14" y="0"/>
                  </a:lnTo>
                  <a:lnTo>
                    <a:pt x="14"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84" name="Freeform 54"/>
            <p:cNvSpPr>
              <a:spLocks/>
            </p:cNvSpPr>
            <p:nvPr/>
          </p:nvSpPr>
          <p:spPr bwMode="auto">
            <a:xfrm>
              <a:off x="15877851" y="-1502660"/>
              <a:ext cx="56959" cy="183535"/>
            </a:xfrm>
            <a:custGeom>
              <a:avLst/>
              <a:gdLst/>
              <a:ahLst/>
              <a:cxnLst>
                <a:cxn ang="0">
                  <a:pos x="10" y="0"/>
                </a:cxn>
                <a:cxn ang="0">
                  <a:pos x="10" y="0"/>
                </a:cxn>
                <a:cxn ang="0">
                  <a:pos x="6" y="6"/>
                </a:cxn>
                <a:cxn ang="0">
                  <a:pos x="2" y="14"/>
                </a:cxn>
                <a:cxn ang="0">
                  <a:pos x="0" y="20"/>
                </a:cxn>
                <a:cxn ang="0">
                  <a:pos x="0" y="26"/>
                </a:cxn>
                <a:cxn ang="0">
                  <a:pos x="0" y="26"/>
                </a:cxn>
                <a:cxn ang="0">
                  <a:pos x="0" y="34"/>
                </a:cxn>
                <a:cxn ang="0">
                  <a:pos x="2" y="42"/>
                </a:cxn>
                <a:cxn ang="0">
                  <a:pos x="6" y="50"/>
                </a:cxn>
                <a:cxn ang="0">
                  <a:pos x="12" y="56"/>
                </a:cxn>
                <a:cxn ang="0">
                  <a:pos x="12" y="56"/>
                </a:cxn>
                <a:cxn ang="0">
                  <a:pos x="14" y="58"/>
                </a:cxn>
                <a:cxn ang="0">
                  <a:pos x="16" y="56"/>
                </a:cxn>
                <a:cxn ang="0">
                  <a:pos x="16" y="56"/>
                </a:cxn>
                <a:cxn ang="0">
                  <a:pos x="18" y="54"/>
                </a:cxn>
                <a:cxn ang="0">
                  <a:pos x="16" y="52"/>
                </a:cxn>
                <a:cxn ang="0">
                  <a:pos x="16" y="52"/>
                </a:cxn>
                <a:cxn ang="0">
                  <a:pos x="12" y="46"/>
                </a:cxn>
                <a:cxn ang="0">
                  <a:pos x="10" y="40"/>
                </a:cxn>
                <a:cxn ang="0">
                  <a:pos x="8" y="34"/>
                </a:cxn>
                <a:cxn ang="0">
                  <a:pos x="6" y="26"/>
                </a:cxn>
                <a:cxn ang="0">
                  <a:pos x="6" y="26"/>
                </a:cxn>
                <a:cxn ang="0">
                  <a:pos x="8" y="16"/>
                </a:cxn>
                <a:cxn ang="0">
                  <a:pos x="12" y="10"/>
                </a:cxn>
                <a:cxn ang="0">
                  <a:pos x="16" y="6"/>
                </a:cxn>
                <a:cxn ang="0">
                  <a:pos x="16" y="6"/>
                </a:cxn>
                <a:cxn ang="0">
                  <a:pos x="16" y="4"/>
                </a:cxn>
                <a:cxn ang="0">
                  <a:pos x="16" y="0"/>
                </a:cxn>
                <a:cxn ang="0">
                  <a:pos x="16" y="0"/>
                </a:cxn>
                <a:cxn ang="0">
                  <a:pos x="12" y="0"/>
                </a:cxn>
                <a:cxn ang="0">
                  <a:pos x="10" y="0"/>
                </a:cxn>
                <a:cxn ang="0">
                  <a:pos x="10" y="0"/>
                </a:cxn>
              </a:cxnLst>
              <a:rect l="0" t="0" r="r" b="b"/>
              <a:pathLst>
                <a:path w="18" h="58">
                  <a:moveTo>
                    <a:pt x="10" y="0"/>
                  </a:moveTo>
                  <a:lnTo>
                    <a:pt x="10" y="0"/>
                  </a:lnTo>
                  <a:lnTo>
                    <a:pt x="6" y="6"/>
                  </a:lnTo>
                  <a:lnTo>
                    <a:pt x="2" y="14"/>
                  </a:lnTo>
                  <a:lnTo>
                    <a:pt x="0" y="20"/>
                  </a:lnTo>
                  <a:lnTo>
                    <a:pt x="0" y="26"/>
                  </a:lnTo>
                  <a:lnTo>
                    <a:pt x="0" y="26"/>
                  </a:lnTo>
                  <a:lnTo>
                    <a:pt x="0" y="34"/>
                  </a:lnTo>
                  <a:lnTo>
                    <a:pt x="2" y="42"/>
                  </a:lnTo>
                  <a:lnTo>
                    <a:pt x="6" y="50"/>
                  </a:lnTo>
                  <a:lnTo>
                    <a:pt x="12" y="56"/>
                  </a:lnTo>
                  <a:lnTo>
                    <a:pt x="12" y="56"/>
                  </a:lnTo>
                  <a:lnTo>
                    <a:pt x="14" y="58"/>
                  </a:lnTo>
                  <a:lnTo>
                    <a:pt x="16" y="56"/>
                  </a:lnTo>
                  <a:lnTo>
                    <a:pt x="16" y="56"/>
                  </a:lnTo>
                  <a:lnTo>
                    <a:pt x="18" y="54"/>
                  </a:lnTo>
                  <a:lnTo>
                    <a:pt x="16" y="52"/>
                  </a:lnTo>
                  <a:lnTo>
                    <a:pt x="16" y="52"/>
                  </a:lnTo>
                  <a:lnTo>
                    <a:pt x="12" y="46"/>
                  </a:lnTo>
                  <a:lnTo>
                    <a:pt x="10" y="40"/>
                  </a:lnTo>
                  <a:lnTo>
                    <a:pt x="8" y="34"/>
                  </a:lnTo>
                  <a:lnTo>
                    <a:pt x="6" y="26"/>
                  </a:lnTo>
                  <a:lnTo>
                    <a:pt x="6" y="26"/>
                  </a:lnTo>
                  <a:lnTo>
                    <a:pt x="8" y="16"/>
                  </a:lnTo>
                  <a:lnTo>
                    <a:pt x="12" y="10"/>
                  </a:lnTo>
                  <a:lnTo>
                    <a:pt x="16" y="6"/>
                  </a:lnTo>
                  <a:lnTo>
                    <a:pt x="16" y="6"/>
                  </a:lnTo>
                  <a:lnTo>
                    <a:pt x="16" y="4"/>
                  </a:lnTo>
                  <a:lnTo>
                    <a:pt x="16" y="0"/>
                  </a:lnTo>
                  <a:lnTo>
                    <a:pt x="16" y="0"/>
                  </a:lnTo>
                  <a:lnTo>
                    <a:pt x="12" y="0"/>
                  </a:lnTo>
                  <a:lnTo>
                    <a:pt x="10" y="0"/>
                  </a:lnTo>
                  <a:lnTo>
                    <a:pt x="10"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85" name="Freeform 55"/>
            <p:cNvSpPr>
              <a:spLocks/>
            </p:cNvSpPr>
            <p:nvPr/>
          </p:nvSpPr>
          <p:spPr bwMode="auto">
            <a:xfrm>
              <a:off x="15941139" y="-1452030"/>
              <a:ext cx="82274" cy="82274"/>
            </a:xfrm>
            <a:custGeom>
              <a:avLst/>
              <a:gdLst/>
              <a:ahLst/>
              <a:cxnLst>
                <a:cxn ang="0">
                  <a:pos x="14" y="0"/>
                </a:cxn>
                <a:cxn ang="0">
                  <a:pos x="14" y="0"/>
                </a:cxn>
                <a:cxn ang="0">
                  <a:pos x="18" y="0"/>
                </a:cxn>
                <a:cxn ang="0">
                  <a:pos x="22" y="4"/>
                </a:cxn>
                <a:cxn ang="0">
                  <a:pos x="24" y="8"/>
                </a:cxn>
                <a:cxn ang="0">
                  <a:pos x="26" y="12"/>
                </a:cxn>
                <a:cxn ang="0">
                  <a:pos x="26" y="12"/>
                </a:cxn>
                <a:cxn ang="0">
                  <a:pos x="24" y="18"/>
                </a:cxn>
                <a:cxn ang="0">
                  <a:pos x="22" y="22"/>
                </a:cxn>
                <a:cxn ang="0">
                  <a:pos x="18" y="24"/>
                </a:cxn>
                <a:cxn ang="0">
                  <a:pos x="14" y="26"/>
                </a:cxn>
                <a:cxn ang="0">
                  <a:pos x="14" y="26"/>
                </a:cxn>
                <a:cxn ang="0">
                  <a:pos x="8" y="24"/>
                </a:cxn>
                <a:cxn ang="0">
                  <a:pos x="4" y="22"/>
                </a:cxn>
                <a:cxn ang="0">
                  <a:pos x="2" y="18"/>
                </a:cxn>
                <a:cxn ang="0">
                  <a:pos x="0" y="12"/>
                </a:cxn>
                <a:cxn ang="0">
                  <a:pos x="0" y="12"/>
                </a:cxn>
                <a:cxn ang="0">
                  <a:pos x="2" y="8"/>
                </a:cxn>
                <a:cxn ang="0">
                  <a:pos x="4" y="4"/>
                </a:cxn>
                <a:cxn ang="0">
                  <a:pos x="8" y="0"/>
                </a:cxn>
                <a:cxn ang="0">
                  <a:pos x="14" y="0"/>
                </a:cxn>
                <a:cxn ang="0">
                  <a:pos x="14" y="0"/>
                </a:cxn>
              </a:cxnLst>
              <a:rect l="0" t="0" r="r" b="b"/>
              <a:pathLst>
                <a:path w="26" h="26">
                  <a:moveTo>
                    <a:pt x="14" y="0"/>
                  </a:moveTo>
                  <a:lnTo>
                    <a:pt x="14" y="0"/>
                  </a:lnTo>
                  <a:lnTo>
                    <a:pt x="18" y="0"/>
                  </a:lnTo>
                  <a:lnTo>
                    <a:pt x="22" y="4"/>
                  </a:lnTo>
                  <a:lnTo>
                    <a:pt x="24" y="8"/>
                  </a:lnTo>
                  <a:lnTo>
                    <a:pt x="26" y="12"/>
                  </a:lnTo>
                  <a:lnTo>
                    <a:pt x="26" y="12"/>
                  </a:lnTo>
                  <a:lnTo>
                    <a:pt x="24" y="18"/>
                  </a:lnTo>
                  <a:lnTo>
                    <a:pt x="22" y="22"/>
                  </a:lnTo>
                  <a:lnTo>
                    <a:pt x="18" y="24"/>
                  </a:lnTo>
                  <a:lnTo>
                    <a:pt x="14" y="26"/>
                  </a:lnTo>
                  <a:lnTo>
                    <a:pt x="14" y="26"/>
                  </a:lnTo>
                  <a:lnTo>
                    <a:pt x="8" y="24"/>
                  </a:lnTo>
                  <a:lnTo>
                    <a:pt x="4" y="22"/>
                  </a:lnTo>
                  <a:lnTo>
                    <a:pt x="2" y="18"/>
                  </a:lnTo>
                  <a:lnTo>
                    <a:pt x="0" y="12"/>
                  </a:lnTo>
                  <a:lnTo>
                    <a:pt x="0" y="12"/>
                  </a:lnTo>
                  <a:lnTo>
                    <a:pt x="2" y="8"/>
                  </a:lnTo>
                  <a:lnTo>
                    <a:pt x="4" y="4"/>
                  </a:lnTo>
                  <a:lnTo>
                    <a:pt x="8" y="0"/>
                  </a:lnTo>
                  <a:lnTo>
                    <a:pt x="14" y="0"/>
                  </a:lnTo>
                  <a:lnTo>
                    <a:pt x="14"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grpSp>
      <p:sp>
        <p:nvSpPr>
          <p:cNvPr id="86" name="矩形 85"/>
          <p:cNvSpPr/>
          <p:nvPr/>
        </p:nvSpPr>
        <p:spPr>
          <a:xfrm>
            <a:off x="4457236" y="5150054"/>
            <a:ext cx="925735" cy="276999"/>
          </a:xfrm>
          <a:prstGeom prst="rect">
            <a:avLst/>
          </a:prstGeom>
          <a:noFill/>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Video surveillance</a:t>
            </a:r>
            <a:endParaRPr lang="en-US" altLang="zh-CN" sz="900" kern="0" dirty="0">
              <a:latin typeface="Huawei Sans" panose="020C0503030203020204" pitchFamily="34" charset="0"/>
              <a:cs typeface="Arial" pitchFamily="34" charset="0"/>
              <a:sym typeface="Arial"/>
            </a:endParaRPr>
          </a:p>
        </p:txBody>
      </p:sp>
      <p:grpSp>
        <p:nvGrpSpPr>
          <p:cNvPr id="87" name="组合 209"/>
          <p:cNvGrpSpPr/>
          <p:nvPr/>
        </p:nvGrpSpPr>
        <p:grpSpPr>
          <a:xfrm>
            <a:off x="4766858" y="4763263"/>
            <a:ext cx="333987" cy="346032"/>
            <a:chOff x="2753045" y="4077866"/>
            <a:chExt cx="445779" cy="608089"/>
          </a:xfrm>
          <a:solidFill>
            <a:srgbClr val="00B0F0"/>
          </a:solidFill>
        </p:grpSpPr>
        <p:sp>
          <p:nvSpPr>
            <p:cNvPr id="88" name="Freeform 5"/>
            <p:cNvSpPr>
              <a:spLocks noEditPoints="1"/>
            </p:cNvSpPr>
            <p:nvPr/>
          </p:nvSpPr>
          <p:spPr bwMode="auto">
            <a:xfrm>
              <a:off x="2753045" y="4224099"/>
              <a:ext cx="434399" cy="461856"/>
            </a:xfrm>
            <a:custGeom>
              <a:avLst/>
              <a:gdLst/>
              <a:ahLst/>
              <a:cxnLst>
                <a:cxn ang="0">
                  <a:pos x="13474" y="5453"/>
                </a:cxn>
                <a:cxn ang="0">
                  <a:pos x="12317" y="4601"/>
                </a:cxn>
                <a:cxn ang="0">
                  <a:pos x="11412" y="4426"/>
                </a:cxn>
                <a:cxn ang="0">
                  <a:pos x="4848" y="9576"/>
                </a:cxn>
                <a:cxn ang="0">
                  <a:pos x="5783" y="10159"/>
                </a:cxn>
                <a:cxn ang="0">
                  <a:pos x="6029" y="10586"/>
                </a:cxn>
                <a:cxn ang="0">
                  <a:pos x="5871" y="11449"/>
                </a:cxn>
                <a:cxn ang="0">
                  <a:pos x="5269" y="11440"/>
                </a:cxn>
                <a:cxn ang="0">
                  <a:pos x="4824" y="10607"/>
                </a:cxn>
                <a:cxn ang="0">
                  <a:pos x="4838" y="9638"/>
                </a:cxn>
                <a:cxn ang="0">
                  <a:pos x="3536" y="8751"/>
                </a:cxn>
                <a:cxn ang="0">
                  <a:pos x="4283" y="9174"/>
                </a:cxn>
                <a:cxn ang="0">
                  <a:pos x="4127" y="9883"/>
                </a:cxn>
                <a:cxn ang="0">
                  <a:pos x="4481" y="11467"/>
                </a:cxn>
                <a:cxn ang="0">
                  <a:pos x="5571" y="12255"/>
                </a:cxn>
                <a:cxn ang="0">
                  <a:pos x="6393" y="11776"/>
                </a:cxn>
                <a:cxn ang="0">
                  <a:pos x="6623" y="11327"/>
                </a:cxn>
                <a:cxn ang="0">
                  <a:pos x="6593" y="10954"/>
                </a:cxn>
                <a:cxn ang="0">
                  <a:pos x="7001" y="12029"/>
                </a:cxn>
                <a:cxn ang="0">
                  <a:pos x="6605" y="13157"/>
                </a:cxn>
                <a:cxn ang="0">
                  <a:pos x="5384" y="13849"/>
                </a:cxn>
                <a:cxn ang="0">
                  <a:pos x="4005" y="13316"/>
                </a:cxn>
                <a:cxn ang="0">
                  <a:pos x="2966" y="11875"/>
                </a:cxn>
                <a:cxn ang="0">
                  <a:pos x="2611" y="10263"/>
                </a:cxn>
                <a:cxn ang="0">
                  <a:pos x="2657" y="9067"/>
                </a:cxn>
                <a:cxn ang="0">
                  <a:pos x="2906" y="8446"/>
                </a:cxn>
                <a:cxn ang="0">
                  <a:pos x="2108" y="8756"/>
                </a:cxn>
                <a:cxn ang="0">
                  <a:pos x="1951" y="10042"/>
                </a:cxn>
                <a:cxn ang="0">
                  <a:pos x="2244" y="11405"/>
                </a:cxn>
                <a:cxn ang="0">
                  <a:pos x="1800" y="11462"/>
                </a:cxn>
                <a:cxn ang="0">
                  <a:pos x="514" y="10430"/>
                </a:cxn>
                <a:cxn ang="0">
                  <a:pos x="0" y="8981"/>
                </a:cxn>
                <a:cxn ang="0">
                  <a:pos x="814" y="8147"/>
                </a:cxn>
                <a:cxn ang="0">
                  <a:pos x="2055" y="8130"/>
                </a:cxn>
                <a:cxn ang="0">
                  <a:pos x="13652" y="11178"/>
                </a:cxn>
                <a:cxn ang="0">
                  <a:pos x="13281" y="11893"/>
                </a:cxn>
                <a:cxn ang="0">
                  <a:pos x="12680" y="12371"/>
                </a:cxn>
                <a:cxn ang="0">
                  <a:pos x="11525" y="12547"/>
                </a:cxn>
                <a:cxn ang="0">
                  <a:pos x="11812" y="11849"/>
                </a:cxn>
                <a:cxn ang="0">
                  <a:pos x="7899" y="11652"/>
                </a:cxn>
                <a:cxn ang="0">
                  <a:pos x="8996" y="12019"/>
                </a:cxn>
                <a:cxn ang="0">
                  <a:pos x="10612" y="11876"/>
                </a:cxn>
                <a:cxn ang="0">
                  <a:pos x="10925" y="12290"/>
                </a:cxn>
                <a:cxn ang="0">
                  <a:pos x="10585" y="12853"/>
                </a:cxn>
                <a:cxn ang="0">
                  <a:pos x="9821" y="13182"/>
                </a:cxn>
                <a:cxn ang="0">
                  <a:pos x="6649" y="14004"/>
                </a:cxn>
                <a:cxn ang="0">
                  <a:pos x="7422" y="12934"/>
                </a:cxn>
                <a:cxn ang="0">
                  <a:pos x="7677" y="12066"/>
                </a:cxn>
                <a:cxn ang="0">
                  <a:pos x="14396" y="10218"/>
                </a:cxn>
                <a:cxn ang="0">
                  <a:pos x="14321" y="8192"/>
                </a:cxn>
                <a:cxn ang="0">
                  <a:pos x="12918" y="5928"/>
                </a:cxn>
                <a:cxn ang="0">
                  <a:pos x="11740" y="5209"/>
                </a:cxn>
                <a:cxn ang="0">
                  <a:pos x="10623" y="5077"/>
                </a:cxn>
                <a:cxn ang="0">
                  <a:pos x="9280" y="5224"/>
                </a:cxn>
                <a:cxn ang="0">
                  <a:pos x="1229" y="7366"/>
                </a:cxn>
                <a:cxn ang="0">
                  <a:pos x="2849" y="7799"/>
                </a:cxn>
                <a:cxn ang="0">
                  <a:pos x="5581" y="9338"/>
                </a:cxn>
                <a:cxn ang="0">
                  <a:pos x="7851" y="10919"/>
                </a:cxn>
                <a:cxn ang="0">
                  <a:pos x="9572" y="11341"/>
                </a:cxn>
                <a:cxn ang="0">
                  <a:pos x="10600" y="11241"/>
                </a:cxn>
                <a:cxn ang="0">
                  <a:pos x="13760" y="10423"/>
                </a:cxn>
              </a:cxnLst>
              <a:rect l="0" t="0" r="r" b="b"/>
              <a:pathLst>
                <a:path w="16170" h="14014">
                  <a:moveTo>
                    <a:pt x="11178" y="2724"/>
                  </a:moveTo>
                  <a:lnTo>
                    <a:pt x="14087" y="2724"/>
                  </a:lnTo>
                  <a:lnTo>
                    <a:pt x="14087" y="6276"/>
                  </a:lnTo>
                  <a:lnTo>
                    <a:pt x="14080" y="6265"/>
                  </a:lnTo>
                  <a:lnTo>
                    <a:pt x="14060" y="6231"/>
                  </a:lnTo>
                  <a:lnTo>
                    <a:pt x="14025" y="6177"/>
                  </a:lnTo>
                  <a:lnTo>
                    <a:pt x="13979" y="6106"/>
                  </a:lnTo>
                  <a:lnTo>
                    <a:pt x="13920" y="6022"/>
                  </a:lnTo>
                  <a:lnTo>
                    <a:pt x="13852" y="5923"/>
                  </a:lnTo>
                  <a:lnTo>
                    <a:pt x="13812" y="5870"/>
                  </a:lnTo>
                  <a:lnTo>
                    <a:pt x="13771" y="5815"/>
                  </a:lnTo>
                  <a:lnTo>
                    <a:pt x="13727" y="5758"/>
                  </a:lnTo>
                  <a:lnTo>
                    <a:pt x="13682" y="5698"/>
                  </a:lnTo>
                  <a:lnTo>
                    <a:pt x="13632" y="5639"/>
                  </a:lnTo>
                  <a:lnTo>
                    <a:pt x="13582" y="5577"/>
                  </a:lnTo>
                  <a:lnTo>
                    <a:pt x="13529" y="5515"/>
                  </a:lnTo>
                  <a:lnTo>
                    <a:pt x="13474" y="5453"/>
                  </a:lnTo>
                  <a:lnTo>
                    <a:pt x="13417" y="5390"/>
                  </a:lnTo>
                  <a:lnTo>
                    <a:pt x="13357" y="5328"/>
                  </a:lnTo>
                  <a:lnTo>
                    <a:pt x="13297" y="5266"/>
                  </a:lnTo>
                  <a:lnTo>
                    <a:pt x="13234" y="5204"/>
                  </a:lnTo>
                  <a:lnTo>
                    <a:pt x="13169" y="5145"/>
                  </a:lnTo>
                  <a:lnTo>
                    <a:pt x="13104" y="5085"/>
                  </a:lnTo>
                  <a:lnTo>
                    <a:pt x="13036" y="5029"/>
                  </a:lnTo>
                  <a:lnTo>
                    <a:pt x="12967" y="4973"/>
                  </a:lnTo>
                  <a:lnTo>
                    <a:pt x="12897" y="4919"/>
                  </a:lnTo>
                  <a:lnTo>
                    <a:pt x="12825" y="4869"/>
                  </a:lnTo>
                  <a:lnTo>
                    <a:pt x="12752" y="4822"/>
                  </a:lnTo>
                  <a:lnTo>
                    <a:pt x="12678" y="4776"/>
                  </a:lnTo>
                  <a:lnTo>
                    <a:pt x="12604" y="4735"/>
                  </a:lnTo>
                  <a:lnTo>
                    <a:pt x="12531" y="4697"/>
                  </a:lnTo>
                  <a:lnTo>
                    <a:pt x="12458" y="4662"/>
                  </a:lnTo>
                  <a:lnTo>
                    <a:pt x="12387" y="4630"/>
                  </a:lnTo>
                  <a:lnTo>
                    <a:pt x="12317" y="4601"/>
                  </a:lnTo>
                  <a:lnTo>
                    <a:pt x="12250" y="4575"/>
                  </a:lnTo>
                  <a:lnTo>
                    <a:pt x="12182" y="4551"/>
                  </a:lnTo>
                  <a:lnTo>
                    <a:pt x="12117" y="4530"/>
                  </a:lnTo>
                  <a:lnTo>
                    <a:pt x="12054" y="4511"/>
                  </a:lnTo>
                  <a:lnTo>
                    <a:pt x="11991" y="4495"/>
                  </a:lnTo>
                  <a:lnTo>
                    <a:pt x="11930" y="4480"/>
                  </a:lnTo>
                  <a:lnTo>
                    <a:pt x="11873" y="4468"/>
                  </a:lnTo>
                  <a:lnTo>
                    <a:pt x="11816" y="4458"/>
                  </a:lnTo>
                  <a:lnTo>
                    <a:pt x="11762" y="4449"/>
                  </a:lnTo>
                  <a:lnTo>
                    <a:pt x="11709" y="4442"/>
                  </a:lnTo>
                  <a:lnTo>
                    <a:pt x="11660" y="4436"/>
                  </a:lnTo>
                  <a:lnTo>
                    <a:pt x="11612" y="4432"/>
                  </a:lnTo>
                  <a:lnTo>
                    <a:pt x="11567" y="4429"/>
                  </a:lnTo>
                  <a:lnTo>
                    <a:pt x="11524" y="4427"/>
                  </a:lnTo>
                  <a:lnTo>
                    <a:pt x="11484" y="4425"/>
                  </a:lnTo>
                  <a:lnTo>
                    <a:pt x="11446" y="4425"/>
                  </a:lnTo>
                  <a:lnTo>
                    <a:pt x="11412" y="4426"/>
                  </a:lnTo>
                  <a:lnTo>
                    <a:pt x="11380" y="4427"/>
                  </a:lnTo>
                  <a:lnTo>
                    <a:pt x="11351" y="4428"/>
                  </a:lnTo>
                  <a:lnTo>
                    <a:pt x="11303" y="4432"/>
                  </a:lnTo>
                  <a:lnTo>
                    <a:pt x="11267" y="4435"/>
                  </a:lnTo>
                  <a:lnTo>
                    <a:pt x="11246" y="4439"/>
                  </a:lnTo>
                  <a:lnTo>
                    <a:pt x="11239" y="4440"/>
                  </a:lnTo>
                  <a:lnTo>
                    <a:pt x="11178" y="2724"/>
                  </a:lnTo>
                  <a:close/>
                  <a:moveTo>
                    <a:pt x="9156" y="0"/>
                  </a:moveTo>
                  <a:lnTo>
                    <a:pt x="16170" y="0"/>
                  </a:lnTo>
                  <a:lnTo>
                    <a:pt x="16170" y="1256"/>
                  </a:lnTo>
                  <a:lnTo>
                    <a:pt x="13383" y="1256"/>
                  </a:lnTo>
                  <a:lnTo>
                    <a:pt x="13383" y="2174"/>
                  </a:lnTo>
                  <a:lnTo>
                    <a:pt x="11820" y="2174"/>
                  </a:lnTo>
                  <a:lnTo>
                    <a:pt x="11820" y="1256"/>
                  </a:lnTo>
                  <a:lnTo>
                    <a:pt x="9156" y="1256"/>
                  </a:lnTo>
                  <a:lnTo>
                    <a:pt x="9156" y="0"/>
                  </a:lnTo>
                  <a:close/>
                  <a:moveTo>
                    <a:pt x="4848" y="9576"/>
                  </a:moveTo>
                  <a:lnTo>
                    <a:pt x="4855" y="9581"/>
                  </a:lnTo>
                  <a:lnTo>
                    <a:pt x="4877" y="9595"/>
                  </a:lnTo>
                  <a:lnTo>
                    <a:pt x="4912" y="9615"/>
                  </a:lnTo>
                  <a:lnTo>
                    <a:pt x="4958" y="9642"/>
                  </a:lnTo>
                  <a:lnTo>
                    <a:pt x="5013" y="9675"/>
                  </a:lnTo>
                  <a:lnTo>
                    <a:pt x="5075" y="9713"/>
                  </a:lnTo>
                  <a:lnTo>
                    <a:pt x="5143" y="9754"/>
                  </a:lnTo>
                  <a:lnTo>
                    <a:pt x="5216" y="9798"/>
                  </a:lnTo>
                  <a:lnTo>
                    <a:pt x="5291" y="9843"/>
                  </a:lnTo>
                  <a:lnTo>
                    <a:pt x="5366" y="9890"/>
                  </a:lnTo>
                  <a:lnTo>
                    <a:pt x="5441" y="9936"/>
                  </a:lnTo>
                  <a:lnTo>
                    <a:pt x="5514" y="9981"/>
                  </a:lnTo>
                  <a:lnTo>
                    <a:pt x="5583" y="10025"/>
                  </a:lnTo>
                  <a:lnTo>
                    <a:pt x="5644" y="10064"/>
                  </a:lnTo>
                  <a:lnTo>
                    <a:pt x="5699" y="10101"/>
                  </a:lnTo>
                  <a:lnTo>
                    <a:pt x="5744" y="10131"/>
                  </a:lnTo>
                  <a:lnTo>
                    <a:pt x="5783" y="10159"/>
                  </a:lnTo>
                  <a:lnTo>
                    <a:pt x="5817" y="10186"/>
                  </a:lnTo>
                  <a:lnTo>
                    <a:pt x="5849" y="10214"/>
                  </a:lnTo>
                  <a:lnTo>
                    <a:pt x="5878" y="10241"/>
                  </a:lnTo>
                  <a:lnTo>
                    <a:pt x="5903" y="10266"/>
                  </a:lnTo>
                  <a:lnTo>
                    <a:pt x="5926" y="10292"/>
                  </a:lnTo>
                  <a:lnTo>
                    <a:pt x="5946" y="10315"/>
                  </a:lnTo>
                  <a:lnTo>
                    <a:pt x="5963" y="10336"/>
                  </a:lnTo>
                  <a:lnTo>
                    <a:pt x="5978" y="10356"/>
                  </a:lnTo>
                  <a:lnTo>
                    <a:pt x="5990" y="10374"/>
                  </a:lnTo>
                  <a:lnTo>
                    <a:pt x="6000" y="10391"/>
                  </a:lnTo>
                  <a:lnTo>
                    <a:pt x="6008" y="10404"/>
                  </a:lnTo>
                  <a:lnTo>
                    <a:pt x="6018" y="10423"/>
                  </a:lnTo>
                  <a:lnTo>
                    <a:pt x="6021" y="10430"/>
                  </a:lnTo>
                  <a:lnTo>
                    <a:pt x="6022" y="10441"/>
                  </a:lnTo>
                  <a:lnTo>
                    <a:pt x="6024" y="10472"/>
                  </a:lnTo>
                  <a:lnTo>
                    <a:pt x="6027" y="10522"/>
                  </a:lnTo>
                  <a:lnTo>
                    <a:pt x="6029" y="10586"/>
                  </a:lnTo>
                  <a:lnTo>
                    <a:pt x="6029" y="10662"/>
                  </a:lnTo>
                  <a:lnTo>
                    <a:pt x="6028" y="10749"/>
                  </a:lnTo>
                  <a:lnTo>
                    <a:pt x="6026" y="10796"/>
                  </a:lnTo>
                  <a:lnTo>
                    <a:pt x="6024" y="10843"/>
                  </a:lnTo>
                  <a:lnTo>
                    <a:pt x="6021" y="10893"/>
                  </a:lnTo>
                  <a:lnTo>
                    <a:pt x="6016" y="10942"/>
                  </a:lnTo>
                  <a:lnTo>
                    <a:pt x="6011" y="10992"/>
                  </a:lnTo>
                  <a:lnTo>
                    <a:pt x="6004" y="11042"/>
                  </a:lnTo>
                  <a:lnTo>
                    <a:pt x="5996" y="11093"/>
                  </a:lnTo>
                  <a:lnTo>
                    <a:pt x="5986" y="11142"/>
                  </a:lnTo>
                  <a:lnTo>
                    <a:pt x="5975" y="11192"/>
                  </a:lnTo>
                  <a:lnTo>
                    <a:pt x="5963" y="11239"/>
                  </a:lnTo>
                  <a:lnTo>
                    <a:pt x="5948" y="11286"/>
                  </a:lnTo>
                  <a:lnTo>
                    <a:pt x="5931" y="11330"/>
                  </a:lnTo>
                  <a:lnTo>
                    <a:pt x="5913" y="11372"/>
                  </a:lnTo>
                  <a:lnTo>
                    <a:pt x="5893" y="11412"/>
                  </a:lnTo>
                  <a:lnTo>
                    <a:pt x="5871" y="11449"/>
                  </a:lnTo>
                  <a:lnTo>
                    <a:pt x="5846" y="11484"/>
                  </a:lnTo>
                  <a:lnTo>
                    <a:pt x="5819" y="11514"/>
                  </a:lnTo>
                  <a:lnTo>
                    <a:pt x="5790" y="11541"/>
                  </a:lnTo>
                  <a:lnTo>
                    <a:pt x="5758" y="11563"/>
                  </a:lnTo>
                  <a:lnTo>
                    <a:pt x="5723" y="11582"/>
                  </a:lnTo>
                  <a:lnTo>
                    <a:pt x="5687" y="11596"/>
                  </a:lnTo>
                  <a:lnTo>
                    <a:pt x="5649" y="11603"/>
                  </a:lnTo>
                  <a:lnTo>
                    <a:pt x="5612" y="11606"/>
                  </a:lnTo>
                  <a:lnTo>
                    <a:pt x="5574" y="11604"/>
                  </a:lnTo>
                  <a:lnTo>
                    <a:pt x="5535" y="11598"/>
                  </a:lnTo>
                  <a:lnTo>
                    <a:pt x="5497" y="11587"/>
                  </a:lnTo>
                  <a:lnTo>
                    <a:pt x="5458" y="11571"/>
                  </a:lnTo>
                  <a:lnTo>
                    <a:pt x="5420" y="11552"/>
                  </a:lnTo>
                  <a:lnTo>
                    <a:pt x="5382" y="11529"/>
                  </a:lnTo>
                  <a:lnTo>
                    <a:pt x="5344" y="11503"/>
                  </a:lnTo>
                  <a:lnTo>
                    <a:pt x="5306" y="11473"/>
                  </a:lnTo>
                  <a:lnTo>
                    <a:pt x="5269" y="11440"/>
                  </a:lnTo>
                  <a:lnTo>
                    <a:pt x="5233" y="11404"/>
                  </a:lnTo>
                  <a:lnTo>
                    <a:pt x="5197" y="11365"/>
                  </a:lnTo>
                  <a:lnTo>
                    <a:pt x="5162" y="11324"/>
                  </a:lnTo>
                  <a:lnTo>
                    <a:pt x="5128" y="11280"/>
                  </a:lnTo>
                  <a:lnTo>
                    <a:pt x="5095" y="11235"/>
                  </a:lnTo>
                  <a:lnTo>
                    <a:pt x="5063" y="11188"/>
                  </a:lnTo>
                  <a:lnTo>
                    <a:pt x="5033" y="11139"/>
                  </a:lnTo>
                  <a:lnTo>
                    <a:pt x="5004" y="11089"/>
                  </a:lnTo>
                  <a:lnTo>
                    <a:pt x="4975" y="11037"/>
                  </a:lnTo>
                  <a:lnTo>
                    <a:pt x="4950" y="10985"/>
                  </a:lnTo>
                  <a:lnTo>
                    <a:pt x="4926" y="10931"/>
                  </a:lnTo>
                  <a:lnTo>
                    <a:pt x="4904" y="10876"/>
                  </a:lnTo>
                  <a:lnTo>
                    <a:pt x="4883" y="10823"/>
                  </a:lnTo>
                  <a:lnTo>
                    <a:pt x="4865" y="10768"/>
                  </a:lnTo>
                  <a:lnTo>
                    <a:pt x="4849" y="10714"/>
                  </a:lnTo>
                  <a:lnTo>
                    <a:pt x="4835" y="10660"/>
                  </a:lnTo>
                  <a:lnTo>
                    <a:pt x="4824" y="10607"/>
                  </a:lnTo>
                  <a:lnTo>
                    <a:pt x="4815" y="10553"/>
                  </a:lnTo>
                  <a:lnTo>
                    <a:pt x="4809" y="10502"/>
                  </a:lnTo>
                  <a:lnTo>
                    <a:pt x="4806" y="10451"/>
                  </a:lnTo>
                  <a:lnTo>
                    <a:pt x="4804" y="10402"/>
                  </a:lnTo>
                  <a:lnTo>
                    <a:pt x="4801" y="10353"/>
                  </a:lnTo>
                  <a:lnTo>
                    <a:pt x="4801" y="10307"/>
                  </a:lnTo>
                  <a:lnTo>
                    <a:pt x="4800" y="10260"/>
                  </a:lnTo>
                  <a:lnTo>
                    <a:pt x="4801" y="10172"/>
                  </a:lnTo>
                  <a:lnTo>
                    <a:pt x="4802" y="10090"/>
                  </a:lnTo>
                  <a:lnTo>
                    <a:pt x="4806" y="10012"/>
                  </a:lnTo>
                  <a:lnTo>
                    <a:pt x="4810" y="9940"/>
                  </a:lnTo>
                  <a:lnTo>
                    <a:pt x="4814" y="9874"/>
                  </a:lnTo>
                  <a:lnTo>
                    <a:pt x="4819" y="9814"/>
                  </a:lnTo>
                  <a:lnTo>
                    <a:pt x="4824" y="9760"/>
                  </a:lnTo>
                  <a:lnTo>
                    <a:pt x="4829" y="9713"/>
                  </a:lnTo>
                  <a:lnTo>
                    <a:pt x="4834" y="9672"/>
                  </a:lnTo>
                  <a:lnTo>
                    <a:pt x="4838" y="9638"/>
                  </a:lnTo>
                  <a:lnTo>
                    <a:pt x="4842" y="9612"/>
                  </a:lnTo>
                  <a:lnTo>
                    <a:pt x="4845" y="9593"/>
                  </a:lnTo>
                  <a:lnTo>
                    <a:pt x="4847" y="9580"/>
                  </a:lnTo>
                  <a:lnTo>
                    <a:pt x="4848" y="9576"/>
                  </a:lnTo>
                  <a:close/>
                  <a:moveTo>
                    <a:pt x="2906" y="8446"/>
                  </a:moveTo>
                  <a:lnTo>
                    <a:pt x="2912" y="8449"/>
                  </a:lnTo>
                  <a:lnTo>
                    <a:pt x="2930" y="8458"/>
                  </a:lnTo>
                  <a:lnTo>
                    <a:pt x="2959" y="8472"/>
                  </a:lnTo>
                  <a:lnTo>
                    <a:pt x="2999" y="8491"/>
                  </a:lnTo>
                  <a:lnTo>
                    <a:pt x="3046" y="8515"/>
                  </a:lnTo>
                  <a:lnTo>
                    <a:pt x="3102" y="8542"/>
                  </a:lnTo>
                  <a:lnTo>
                    <a:pt x="3163" y="8572"/>
                  </a:lnTo>
                  <a:lnTo>
                    <a:pt x="3231" y="8606"/>
                  </a:lnTo>
                  <a:lnTo>
                    <a:pt x="3303" y="8641"/>
                  </a:lnTo>
                  <a:lnTo>
                    <a:pt x="3379" y="8677"/>
                  </a:lnTo>
                  <a:lnTo>
                    <a:pt x="3456" y="8714"/>
                  </a:lnTo>
                  <a:lnTo>
                    <a:pt x="3536" y="8751"/>
                  </a:lnTo>
                  <a:lnTo>
                    <a:pt x="3615" y="8789"/>
                  </a:lnTo>
                  <a:lnTo>
                    <a:pt x="3694" y="8826"/>
                  </a:lnTo>
                  <a:lnTo>
                    <a:pt x="3771" y="8860"/>
                  </a:lnTo>
                  <a:lnTo>
                    <a:pt x="3844" y="8893"/>
                  </a:lnTo>
                  <a:lnTo>
                    <a:pt x="3880" y="8910"/>
                  </a:lnTo>
                  <a:lnTo>
                    <a:pt x="3913" y="8926"/>
                  </a:lnTo>
                  <a:lnTo>
                    <a:pt x="3944" y="8941"/>
                  </a:lnTo>
                  <a:lnTo>
                    <a:pt x="3975" y="8956"/>
                  </a:lnTo>
                  <a:lnTo>
                    <a:pt x="4030" y="8986"/>
                  </a:lnTo>
                  <a:lnTo>
                    <a:pt x="4080" y="9016"/>
                  </a:lnTo>
                  <a:lnTo>
                    <a:pt x="4123" y="9044"/>
                  </a:lnTo>
                  <a:lnTo>
                    <a:pt x="4162" y="9070"/>
                  </a:lnTo>
                  <a:lnTo>
                    <a:pt x="4195" y="9095"/>
                  </a:lnTo>
                  <a:lnTo>
                    <a:pt x="4223" y="9118"/>
                  </a:lnTo>
                  <a:lnTo>
                    <a:pt x="4248" y="9139"/>
                  </a:lnTo>
                  <a:lnTo>
                    <a:pt x="4267" y="9157"/>
                  </a:lnTo>
                  <a:lnTo>
                    <a:pt x="4283" y="9174"/>
                  </a:lnTo>
                  <a:lnTo>
                    <a:pt x="4295" y="9187"/>
                  </a:lnTo>
                  <a:lnTo>
                    <a:pt x="4309" y="9207"/>
                  </a:lnTo>
                  <a:lnTo>
                    <a:pt x="4314" y="9214"/>
                  </a:lnTo>
                  <a:lnTo>
                    <a:pt x="4308" y="9226"/>
                  </a:lnTo>
                  <a:lnTo>
                    <a:pt x="4292" y="9261"/>
                  </a:lnTo>
                  <a:lnTo>
                    <a:pt x="4281" y="9288"/>
                  </a:lnTo>
                  <a:lnTo>
                    <a:pt x="4269" y="9320"/>
                  </a:lnTo>
                  <a:lnTo>
                    <a:pt x="4256" y="9356"/>
                  </a:lnTo>
                  <a:lnTo>
                    <a:pt x="4241" y="9398"/>
                  </a:lnTo>
                  <a:lnTo>
                    <a:pt x="4225" y="9444"/>
                  </a:lnTo>
                  <a:lnTo>
                    <a:pt x="4210" y="9495"/>
                  </a:lnTo>
                  <a:lnTo>
                    <a:pt x="4194" y="9549"/>
                  </a:lnTo>
                  <a:lnTo>
                    <a:pt x="4179" y="9609"/>
                  </a:lnTo>
                  <a:lnTo>
                    <a:pt x="4165" y="9672"/>
                  </a:lnTo>
                  <a:lnTo>
                    <a:pt x="4151" y="9739"/>
                  </a:lnTo>
                  <a:lnTo>
                    <a:pt x="4139" y="9810"/>
                  </a:lnTo>
                  <a:lnTo>
                    <a:pt x="4127" y="9883"/>
                  </a:lnTo>
                  <a:lnTo>
                    <a:pt x="4118" y="9960"/>
                  </a:lnTo>
                  <a:lnTo>
                    <a:pt x="4111" y="10040"/>
                  </a:lnTo>
                  <a:lnTo>
                    <a:pt x="4107" y="10123"/>
                  </a:lnTo>
                  <a:lnTo>
                    <a:pt x="4106" y="10209"/>
                  </a:lnTo>
                  <a:lnTo>
                    <a:pt x="4107" y="10297"/>
                  </a:lnTo>
                  <a:lnTo>
                    <a:pt x="4112" y="10387"/>
                  </a:lnTo>
                  <a:lnTo>
                    <a:pt x="4121" y="10478"/>
                  </a:lnTo>
                  <a:lnTo>
                    <a:pt x="4134" y="10572"/>
                  </a:lnTo>
                  <a:lnTo>
                    <a:pt x="4152" y="10668"/>
                  </a:lnTo>
                  <a:lnTo>
                    <a:pt x="4173" y="10765"/>
                  </a:lnTo>
                  <a:lnTo>
                    <a:pt x="4200" y="10864"/>
                  </a:lnTo>
                  <a:lnTo>
                    <a:pt x="4232" y="10963"/>
                  </a:lnTo>
                  <a:lnTo>
                    <a:pt x="4270" y="11064"/>
                  </a:lnTo>
                  <a:lnTo>
                    <a:pt x="4314" y="11165"/>
                  </a:lnTo>
                  <a:lnTo>
                    <a:pt x="4364" y="11266"/>
                  </a:lnTo>
                  <a:lnTo>
                    <a:pt x="4420" y="11368"/>
                  </a:lnTo>
                  <a:lnTo>
                    <a:pt x="4481" y="11467"/>
                  </a:lnTo>
                  <a:lnTo>
                    <a:pt x="4544" y="11559"/>
                  </a:lnTo>
                  <a:lnTo>
                    <a:pt x="4605" y="11645"/>
                  </a:lnTo>
                  <a:lnTo>
                    <a:pt x="4669" y="11724"/>
                  </a:lnTo>
                  <a:lnTo>
                    <a:pt x="4734" y="11798"/>
                  </a:lnTo>
                  <a:lnTo>
                    <a:pt x="4798" y="11864"/>
                  </a:lnTo>
                  <a:lnTo>
                    <a:pt x="4864" y="11926"/>
                  </a:lnTo>
                  <a:lnTo>
                    <a:pt x="4930" y="11982"/>
                  </a:lnTo>
                  <a:lnTo>
                    <a:pt x="4996" y="12031"/>
                  </a:lnTo>
                  <a:lnTo>
                    <a:pt x="5061" y="12075"/>
                  </a:lnTo>
                  <a:lnTo>
                    <a:pt x="5127" y="12115"/>
                  </a:lnTo>
                  <a:lnTo>
                    <a:pt x="5192" y="12149"/>
                  </a:lnTo>
                  <a:lnTo>
                    <a:pt x="5256" y="12179"/>
                  </a:lnTo>
                  <a:lnTo>
                    <a:pt x="5321" y="12203"/>
                  </a:lnTo>
                  <a:lnTo>
                    <a:pt x="5385" y="12223"/>
                  </a:lnTo>
                  <a:lnTo>
                    <a:pt x="5448" y="12238"/>
                  </a:lnTo>
                  <a:lnTo>
                    <a:pt x="5510" y="12249"/>
                  </a:lnTo>
                  <a:lnTo>
                    <a:pt x="5571" y="12255"/>
                  </a:lnTo>
                  <a:lnTo>
                    <a:pt x="5630" y="12258"/>
                  </a:lnTo>
                  <a:lnTo>
                    <a:pt x="5689" y="12256"/>
                  </a:lnTo>
                  <a:lnTo>
                    <a:pt x="5746" y="12251"/>
                  </a:lnTo>
                  <a:lnTo>
                    <a:pt x="5801" y="12242"/>
                  </a:lnTo>
                  <a:lnTo>
                    <a:pt x="5855" y="12230"/>
                  </a:lnTo>
                  <a:lnTo>
                    <a:pt x="5907" y="12215"/>
                  </a:lnTo>
                  <a:lnTo>
                    <a:pt x="5957" y="12196"/>
                  </a:lnTo>
                  <a:lnTo>
                    <a:pt x="6004" y="12173"/>
                  </a:lnTo>
                  <a:lnTo>
                    <a:pt x="6049" y="12149"/>
                  </a:lnTo>
                  <a:lnTo>
                    <a:pt x="6091" y="12122"/>
                  </a:lnTo>
                  <a:lnTo>
                    <a:pt x="6131" y="12092"/>
                  </a:lnTo>
                  <a:lnTo>
                    <a:pt x="6169" y="12059"/>
                  </a:lnTo>
                  <a:lnTo>
                    <a:pt x="6203" y="12024"/>
                  </a:lnTo>
                  <a:lnTo>
                    <a:pt x="6236" y="11988"/>
                  </a:lnTo>
                  <a:lnTo>
                    <a:pt x="6292" y="11913"/>
                  </a:lnTo>
                  <a:lnTo>
                    <a:pt x="6346" y="11843"/>
                  </a:lnTo>
                  <a:lnTo>
                    <a:pt x="6393" y="11776"/>
                  </a:lnTo>
                  <a:lnTo>
                    <a:pt x="6437" y="11714"/>
                  </a:lnTo>
                  <a:lnTo>
                    <a:pt x="6456" y="11684"/>
                  </a:lnTo>
                  <a:lnTo>
                    <a:pt x="6475" y="11654"/>
                  </a:lnTo>
                  <a:lnTo>
                    <a:pt x="6492" y="11626"/>
                  </a:lnTo>
                  <a:lnTo>
                    <a:pt x="6508" y="11599"/>
                  </a:lnTo>
                  <a:lnTo>
                    <a:pt x="6524" y="11572"/>
                  </a:lnTo>
                  <a:lnTo>
                    <a:pt x="6538" y="11546"/>
                  </a:lnTo>
                  <a:lnTo>
                    <a:pt x="6551" y="11521"/>
                  </a:lnTo>
                  <a:lnTo>
                    <a:pt x="6563" y="11497"/>
                  </a:lnTo>
                  <a:lnTo>
                    <a:pt x="6574" y="11473"/>
                  </a:lnTo>
                  <a:lnTo>
                    <a:pt x="6584" y="11450"/>
                  </a:lnTo>
                  <a:lnTo>
                    <a:pt x="6593" y="11428"/>
                  </a:lnTo>
                  <a:lnTo>
                    <a:pt x="6600" y="11407"/>
                  </a:lnTo>
                  <a:lnTo>
                    <a:pt x="6607" y="11386"/>
                  </a:lnTo>
                  <a:lnTo>
                    <a:pt x="6614" y="11365"/>
                  </a:lnTo>
                  <a:lnTo>
                    <a:pt x="6619" y="11346"/>
                  </a:lnTo>
                  <a:lnTo>
                    <a:pt x="6623" y="11327"/>
                  </a:lnTo>
                  <a:lnTo>
                    <a:pt x="6625" y="11309"/>
                  </a:lnTo>
                  <a:lnTo>
                    <a:pt x="6627" y="11292"/>
                  </a:lnTo>
                  <a:lnTo>
                    <a:pt x="6628" y="11274"/>
                  </a:lnTo>
                  <a:lnTo>
                    <a:pt x="6629" y="11258"/>
                  </a:lnTo>
                  <a:lnTo>
                    <a:pt x="6628" y="11242"/>
                  </a:lnTo>
                  <a:lnTo>
                    <a:pt x="6626" y="11227"/>
                  </a:lnTo>
                  <a:lnTo>
                    <a:pt x="6623" y="11212"/>
                  </a:lnTo>
                  <a:lnTo>
                    <a:pt x="6620" y="11198"/>
                  </a:lnTo>
                  <a:lnTo>
                    <a:pt x="6613" y="11170"/>
                  </a:lnTo>
                  <a:lnTo>
                    <a:pt x="6606" y="11142"/>
                  </a:lnTo>
                  <a:lnTo>
                    <a:pt x="6601" y="11115"/>
                  </a:lnTo>
                  <a:lnTo>
                    <a:pt x="6598" y="11089"/>
                  </a:lnTo>
                  <a:lnTo>
                    <a:pt x="6595" y="11062"/>
                  </a:lnTo>
                  <a:lnTo>
                    <a:pt x="6594" y="11038"/>
                  </a:lnTo>
                  <a:lnTo>
                    <a:pt x="6593" y="11015"/>
                  </a:lnTo>
                  <a:lnTo>
                    <a:pt x="6592" y="10993"/>
                  </a:lnTo>
                  <a:lnTo>
                    <a:pt x="6593" y="10954"/>
                  </a:lnTo>
                  <a:lnTo>
                    <a:pt x="6595" y="10925"/>
                  </a:lnTo>
                  <a:lnTo>
                    <a:pt x="6597" y="10906"/>
                  </a:lnTo>
                  <a:lnTo>
                    <a:pt x="6598" y="10899"/>
                  </a:lnTo>
                  <a:lnTo>
                    <a:pt x="7004" y="11176"/>
                  </a:lnTo>
                  <a:lnTo>
                    <a:pt x="7005" y="11190"/>
                  </a:lnTo>
                  <a:lnTo>
                    <a:pt x="7008" y="11226"/>
                  </a:lnTo>
                  <a:lnTo>
                    <a:pt x="7011" y="11286"/>
                  </a:lnTo>
                  <a:lnTo>
                    <a:pt x="7015" y="11363"/>
                  </a:lnTo>
                  <a:lnTo>
                    <a:pt x="7018" y="11457"/>
                  </a:lnTo>
                  <a:lnTo>
                    <a:pt x="7020" y="11567"/>
                  </a:lnTo>
                  <a:lnTo>
                    <a:pt x="7019" y="11626"/>
                  </a:lnTo>
                  <a:lnTo>
                    <a:pt x="7018" y="11689"/>
                  </a:lnTo>
                  <a:lnTo>
                    <a:pt x="7017" y="11753"/>
                  </a:lnTo>
                  <a:lnTo>
                    <a:pt x="7015" y="11819"/>
                  </a:lnTo>
                  <a:lnTo>
                    <a:pt x="7011" y="11888"/>
                  </a:lnTo>
                  <a:lnTo>
                    <a:pt x="7006" y="11957"/>
                  </a:lnTo>
                  <a:lnTo>
                    <a:pt x="7001" y="12029"/>
                  </a:lnTo>
                  <a:lnTo>
                    <a:pt x="6994" y="12101"/>
                  </a:lnTo>
                  <a:lnTo>
                    <a:pt x="6984" y="12173"/>
                  </a:lnTo>
                  <a:lnTo>
                    <a:pt x="6974" y="12246"/>
                  </a:lnTo>
                  <a:lnTo>
                    <a:pt x="6963" y="12319"/>
                  </a:lnTo>
                  <a:lnTo>
                    <a:pt x="6949" y="12392"/>
                  </a:lnTo>
                  <a:lnTo>
                    <a:pt x="6934" y="12463"/>
                  </a:lnTo>
                  <a:lnTo>
                    <a:pt x="6917" y="12535"/>
                  </a:lnTo>
                  <a:lnTo>
                    <a:pt x="6898" y="12605"/>
                  </a:lnTo>
                  <a:lnTo>
                    <a:pt x="6877" y="12674"/>
                  </a:lnTo>
                  <a:lnTo>
                    <a:pt x="6853" y="12740"/>
                  </a:lnTo>
                  <a:lnTo>
                    <a:pt x="6828" y="12805"/>
                  </a:lnTo>
                  <a:lnTo>
                    <a:pt x="6799" y="12866"/>
                  </a:lnTo>
                  <a:lnTo>
                    <a:pt x="6769" y="12926"/>
                  </a:lnTo>
                  <a:lnTo>
                    <a:pt x="6735" y="12985"/>
                  </a:lnTo>
                  <a:lnTo>
                    <a:pt x="6695" y="13042"/>
                  </a:lnTo>
                  <a:lnTo>
                    <a:pt x="6653" y="13100"/>
                  </a:lnTo>
                  <a:lnTo>
                    <a:pt x="6605" y="13157"/>
                  </a:lnTo>
                  <a:lnTo>
                    <a:pt x="6555" y="13215"/>
                  </a:lnTo>
                  <a:lnTo>
                    <a:pt x="6500" y="13271"/>
                  </a:lnTo>
                  <a:lnTo>
                    <a:pt x="6443" y="13325"/>
                  </a:lnTo>
                  <a:lnTo>
                    <a:pt x="6381" y="13379"/>
                  </a:lnTo>
                  <a:lnTo>
                    <a:pt x="6317" y="13431"/>
                  </a:lnTo>
                  <a:lnTo>
                    <a:pt x="6251" y="13481"/>
                  </a:lnTo>
                  <a:lnTo>
                    <a:pt x="6181" y="13529"/>
                  </a:lnTo>
                  <a:lnTo>
                    <a:pt x="6109" y="13575"/>
                  </a:lnTo>
                  <a:lnTo>
                    <a:pt x="6034" y="13618"/>
                  </a:lnTo>
                  <a:lnTo>
                    <a:pt x="5959" y="13659"/>
                  </a:lnTo>
                  <a:lnTo>
                    <a:pt x="5880" y="13697"/>
                  </a:lnTo>
                  <a:lnTo>
                    <a:pt x="5800" y="13731"/>
                  </a:lnTo>
                  <a:lnTo>
                    <a:pt x="5719" y="13762"/>
                  </a:lnTo>
                  <a:lnTo>
                    <a:pt x="5636" y="13791"/>
                  </a:lnTo>
                  <a:lnTo>
                    <a:pt x="5552" y="13814"/>
                  </a:lnTo>
                  <a:lnTo>
                    <a:pt x="5468" y="13834"/>
                  </a:lnTo>
                  <a:lnTo>
                    <a:pt x="5384" y="13849"/>
                  </a:lnTo>
                  <a:lnTo>
                    <a:pt x="5299" y="13860"/>
                  </a:lnTo>
                  <a:lnTo>
                    <a:pt x="5213" y="13867"/>
                  </a:lnTo>
                  <a:lnTo>
                    <a:pt x="5127" y="13869"/>
                  </a:lnTo>
                  <a:lnTo>
                    <a:pt x="5041" y="13864"/>
                  </a:lnTo>
                  <a:lnTo>
                    <a:pt x="4956" y="13855"/>
                  </a:lnTo>
                  <a:lnTo>
                    <a:pt x="4871" y="13840"/>
                  </a:lnTo>
                  <a:lnTo>
                    <a:pt x="4787" y="13819"/>
                  </a:lnTo>
                  <a:lnTo>
                    <a:pt x="4704" y="13793"/>
                  </a:lnTo>
                  <a:lnTo>
                    <a:pt x="4623" y="13759"/>
                  </a:lnTo>
                  <a:lnTo>
                    <a:pt x="4543" y="13719"/>
                  </a:lnTo>
                  <a:lnTo>
                    <a:pt x="4464" y="13673"/>
                  </a:lnTo>
                  <a:lnTo>
                    <a:pt x="4386" y="13621"/>
                  </a:lnTo>
                  <a:lnTo>
                    <a:pt x="4308" y="13566"/>
                  </a:lnTo>
                  <a:lnTo>
                    <a:pt x="4231" y="13508"/>
                  </a:lnTo>
                  <a:lnTo>
                    <a:pt x="4156" y="13447"/>
                  </a:lnTo>
                  <a:lnTo>
                    <a:pt x="4080" y="13383"/>
                  </a:lnTo>
                  <a:lnTo>
                    <a:pt x="4005" y="13316"/>
                  </a:lnTo>
                  <a:lnTo>
                    <a:pt x="3932" y="13247"/>
                  </a:lnTo>
                  <a:lnTo>
                    <a:pt x="3860" y="13175"/>
                  </a:lnTo>
                  <a:lnTo>
                    <a:pt x="3788" y="13101"/>
                  </a:lnTo>
                  <a:lnTo>
                    <a:pt x="3718" y="13024"/>
                  </a:lnTo>
                  <a:lnTo>
                    <a:pt x="3649" y="12945"/>
                  </a:lnTo>
                  <a:lnTo>
                    <a:pt x="3582" y="12864"/>
                  </a:lnTo>
                  <a:lnTo>
                    <a:pt x="3516" y="12782"/>
                  </a:lnTo>
                  <a:lnTo>
                    <a:pt x="3452" y="12698"/>
                  </a:lnTo>
                  <a:lnTo>
                    <a:pt x="3390" y="12611"/>
                  </a:lnTo>
                  <a:lnTo>
                    <a:pt x="3330" y="12523"/>
                  </a:lnTo>
                  <a:lnTo>
                    <a:pt x="3271" y="12434"/>
                  </a:lnTo>
                  <a:lnTo>
                    <a:pt x="3215" y="12343"/>
                  </a:lnTo>
                  <a:lnTo>
                    <a:pt x="3160" y="12252"/>
                  </a:lnTo>
                  <a:lnTo>
                    <a:pt x="3108" y="12159"/>
                  </a:lnTo>
                  <a:lnTo>
                    <a:pt x="3058" y="12065"/>
                  </a:lnTo>
                  <a:lnTo>
                    <a:pt x="3011" y="11970"/>
                  </a:lnTo>
                  <a:lnTo>
                    <a:pt x="2966" y="11875"/>
                  </a:lnTo>
                  <a:lnTo>
                    <a:pt x="2924" y="11780"/>
                  </a:lnTo>
                  <a:lnTo>
                    <a:pt x="2884" y="11684"/>
                  </a:lnTo>
                  <a:lnTo>
                    <a:pt x="2848" y="11587"/>
                  </a:lnTo>
                  <a:lnTo>
                    <a:pt x="2814" y="11490"/>
                  </a:lnTo>
                  <a:lnTo>
                    <a:pt x="2783" y="11393"/>
                  </a:lnTo>
                  <a:lnTo>
                    <a:pt x="2755" y="11296"/>
                  </a:lnTo>
                  <a:lnTo>
                    <a:pt x="2731" y="11199"/>
                  </a:lnTo>
                  <a:lnTo>
                    <a:pt x="2709" y="11102"/>
                  </a:lnTo>
                  <a:lnTo>
                    <a:pt x="2692" y="11006"/>
                  </a:lnTo>
                  <a:lnTo>
                    <a:pt x="2677" y="10910"/>
                  </a:lnTo>
                  <a:lnTo>
                    <a:pt x="2663" y="10815"/>
                  </a:lnTo>
                  <a:lnTo>
                    <a:pt x="2651" y="10721"/>
                  </a:lnTo>
                  <a:lnTo>
                    <a:pt x="2641" y="10627"/>
                  </a:lnTo>
                  <a:lnTo>
                    <a:pt x="2631" y="10535"/>
                  </a:lnTo>
                  <a:lnTo>
                    <a:pt x="2624" y="10443"/>
                  </a:lnTo>
                  <a:lnTo>
                    <a:pt x="2617" y="10353"/>
                  </a:lnTo>
                  <a:lnTo>
                    <a:pt x="2611" y="10263"/>
                  </a:lnTo>
                  <a:lnTo>
                    <a:pt x="2607" y="10176"/>
                  </a:lnTo>
                  <a:lnTo>
                    <a:pt x="2604" y="10091"/>
                  </a:lnTo>
                  <a:lnTo>
                    <a:pt x="2602" y="10006"/>
                  </a:lnTo>
                  <a:lnTo>
                    <a:pt x="2601" y="9924"/>
                  </a:lnTo>
                  <a:lnTo>
                    <a:pt x="2601" y="9843"/>
                  </a:lnTo>
                  <a:lnTo>
                    <a:pt x="2602" y="9764"/>
                  </a:lnTo>
                  <a:lnTo>
                    <a:pt x="2604" y="9687"/>
                  </a:lnTo>
                  <a:lnTo>
                    <a:pt x="2606" y="9614"/>
                  </a:lnTo>
                  <a:lnTo>
                    <a:pt x="2609" y="9542"/>
                  </a:lnTo>
                  <a:lnTo>
                    <a:pt x="2613" y="9472"/>
                  </a:lnTo>
                  <a:lnTo>
                    <a:pt x="2619" y="9406"/>
                  </a:lnTo>
                  <a:lnTo>
                    <a:pt x="2624" y="9342"/>
                  </a:lnTo>
                  <a:lnTo>
                    <a:pt x="2630" y="9280"/>
                  </a:lnTo>
                  <a:lnTo>
                    <a:pt x="2636" y="9223"/>
                  </a:lnTo>
                  <a:lnTo>
                    <a:pt x="2643" y="9167"/>
                  </a:lnTo>
                  <a:lnTo>
                    <a:pt x="2650" y="9116"/>
                  </a:lnTo>
                  <a:lnTo>
                    <a:pt x="2657" y="9067"/>
                  </a:lnTo>
                  <a:lnTo>
                    <a:pt x="2665" y="9022"/>
                  </a:lnTo>
                  <a:lnTo>
                    <a:pt x="2673" y="8980"/>
                  </a:lnTo>
                  <a:lnTo>
                    <a:pt x="2681" y="8942"/>
                  </a:lnTo>
                  <a:lnTo>
                    <a:pt x="2689" y="8909"/>
                  </a:lnTo>
                  <a:lnTo>
                    <a:pt x="2697" y="8878"/>
                  </a:lnTo>
                  <a:lnTo>
                    <a:pt x="2705" y="8852"/>
                  </a:lnTo>
                  <a:lnTo>
                    <a:pt x="2714" y="8830"/>
                  </a:lnTo>
                  <a:lnTo>
                    <a:pt x="2730" y="8790"/>
                  </a:lnTo>
                  <a:lnTo>
                    <a:pt x="2746" y="8752"/>
                  </a:lnTo>
                  <a:lnTo>
                    <a:pt x="2763" y="8715"/>
                  </a:lnTo>
                  <a:lnTo>
                    <a:pt x="2779" y="8679"/>
                  </a:lnTo>
                  <a:lnTo>
                    <a:pt x="2812" y="8615"/>
                  </a:lnTo>
                  <a:lnTo>
                    <a:pt x="2842" y="8557"/>
                  </a:lnTo>
                  <a:lnTo>
                    <a:pt x="2867" y="8511"/>
                  </a:lnTo>
                  <a:lnTo>
                    <a:pt x="2887" y="8475"/>
                  </a:lnTo>
                  <a:lnTo>
                    <a:pt x="2900" y="8453"/>
                  </a:lnTo>
                  <a:lnTo>
                    <a:pt x="2906" y="8446"/>
                  </a:lnTo>
                  <a:close/>
                  <a:moveTo>
                    <a:pt x="2372" y="8211"/>
                  </a:moveTo>
                  <a:lnTo>
                    <a:pt x="2368" y="8217"/>
                  </a:lnTo>
                  <a:lnTo>
                    <a:pt x="2356" y="8233"/>
                  </a:lnTo>
                  <a:lnTo>
                    <a:pt x="2338" y="8260"/>
                  </a:lnTo>
                  <a:lnTo>
                    <a:pt x="2314" y="8298"/>
                  </a:lnTo>
                  <a:lnTo>
                    <a:pt x="2300" y="8322"/>
                  </a:lnTo>
                  <a:lnTo>
                    <a:pt x="2286" y="8348"/>
                  </a:lnTo>
                  <a:lnTo>
                    <a:pt x="2270" y="8376"/>
                  </a:lnTo>
                  <a:lnTo>
                    <a:pt x="2254" y="8408"/>
                  </a:lnTo>
                  <a:lnTo>
                    <a:pt x="2237" y="8442"/>
                  </a:lnTo>
                  <a:lnTo>
                    <a:pt x="2219" y="8478"/>
                  </a:lnTo>
                  <a:lnTo>
                    <a:pt x="2201" y="8519"/>
                  </a:lnTo>
                  <a:lnTo>
                    <a:pt x="2183" y="8560"/>
                  </a:lnTo>
                  <a:lnTo>
                    <a:pt x="2164" y="8606"/>
                  </a:lnTo>
                  <a:lnTo>
                    <a:pt x="2146" y="8653"/>
                  </a:lnTo>
                  <a:lnTo>
                    <a:pt x="2126" y="8703"/>
                  </a:lnTo>
                  <a:lnTo>
                    <a:pt x="2108" y="8756"/>
                  </a:lnTo>
                  <a:lnTo>
                    <a:pt x="2090" y="8812"/>
                  </a:lnTo>
                  <a:lnTo>
                    <a:pt x="2072" y="8869"/>
                  </a:lnTo>
                  <a:lnTo>
                    <a:pt x="2055" y="8931"/>
                  </a:lnTo>
                  <a:lnTo>
                    <a:pt x="2038" y="8993"/>
                  </a:lnTo>
                  <a:lnTo>
                    <a:pt x="2023" y="9060"/>
                  </a:lnTo>
                  <a:lnTo>
                    <a:pt x="2008" y="9129"/>
                  </a:lnTo>
                  <a:lnTo>
                    <a:pt x="1994" y="9201"/>
                  </a:lnTo>
                  <a:lnTo>
                    <a:pt x="1982" y="9274"/>
                  </a:lnTo>
                  <a:lnTo>
                    <a:pt x="1970" y="9352"/>
                  </a:lnTo>
                  <a:lnTo>
                    <a:pt x="1961" y="9431"/>
                  </a:lnTo>
                  <a:lnTo>
                    <a:pt x="1952" y="9513"/>
                  </a:lnTo>
                  <a:lnTo>
                    <a:pt x="1945" y="9598"/>
                  </a:lnTo>
                  <a:lnTo>
                    <a:pt x="1940" y="9684"/>
                  </a:lnTo>
                  <a:lnTo>
                    <a:pt x="1939" y="9772"/>
                  </a:lnTo>
                  <a:lnTo>
                    <a:pt x="1940" y="9862"/>
                  </a:lnTo>
                  <a:lnTo>
                    <a:pt x="1944" y="9952"/>
                  </a:lnTo>
                  <a:lnTo>
                    <a:pt x="1951" y="10042"/>
                  </a:lnTo>
                  <a:lnTo>
                    <a:pt x="1959" y="10133"/>
                  </a:lnTo>
                  <a:lnTo>
                    <a:pt x="1969" y="10224"/>
                  </a:lnTo>
                  <a:lnTo>
                    <a:pt x="1981" y="10315"/>
                  </a:lnTo>
                  <a:lnTo>
                    <a:pt x="1995" y="10405"/>
                  </a:lnTo>
                  <a:lnTo>
                    <a:pt x="2010" y="10495"/>
                  </a:lnTo>
                  <a:lnTo>
                    <a:pt x="2027" y="10582"/>
                  </a:lnTo>
                  <a:lnTo>
                    <a:pt x="2046" y="10669"/>
                  </a:lnTo>
                  <a:lnTo>
                    <a:pt x="2064" y="10754"/>
                  </a:lnTo>
                  <a:lnTo>
                    <a:pt x="2083" y="10838"/>
                  </a:lnTo>
                  <a:lnTo>
                    <a:pt x="2103" y="10919"/>
                  </a:lnTo>
                  <a:lnTo>
                    <a:pt x="2123" y="10998"/>
                  </a:lnTo>
                  <a:lnTo>
                    <a:pt x="2145" y="11074"/>
                  </a:lnTo>
                  <a:lnTo>
                    <a:pt x="2165" y="11147"/>
                  </a:lnTo>
                  <a:lnTo>
                    <a:pt x="2185" y="11217"/>
                  </a:lnTo>
                  <a:lnTo>
                    <a:pt x="2205" y="11284"/>
                  </a:lnTo>
                  <a:lnTo>
                    <a:pt x="2224" y="11346"/>
                  </a:lnTo>
                  <a:lnTo>
                    <a:pt x="2244" y="11405"/>
                  </a:lnTo>
                  <a:lnTo>
                    <a:pt x="2261" y="11459"/>
                  </a:lnTo>
                  <a:lnTo>
                    <a:pt x="2278" y="11509"/>
                  </a:lnTo>
                  <a:lnTo>
                    <a:pt x="2307" y="11594"/>
                  </a:lnTo>
                  <a:lnTo>
                    <a:pt x="2331" y="11656"/>
                  </a:lnTo>
                  <a:lnTo>
                    <a:pt x="2346" y="11697"/>
                  </a:lnTo>
                  <a:lnTo>
                    <a:pt x="2351" y="11710"/>
                  </a:lnTo>
                  <a:lnTo>
                    <a:pt x="2335" y="11704"/>
                  </a:lnTo>
                  <a:lnTo>
                    <a:pt x="2288" y="11686"/>
                  </a:lnTo>
                  <a:lnTo>
                    <a:pt x="2255" y="11672"/>
                  </a:lnTo>
                  <a:lnTo>
                    <a:pt x="2215" y="11656"/>
                  </a:lnTo>
                  <a:lnTo>
                    <a:pt x="2170" y="11637"/>
                  </a:lnTo>
                  <a:lnTo>
                    <a:pt x="2119" y="11615"/>
                  </a:lnTo>
                  <a:lnTo>
                    <a:pt x="2064" y="11591"/>
                  </a:lnTo>
                  <a:lnTo>
                    <a:pt x="2003" y="11562"/>
                  </a:lnTo>
                  <a:lnTo>
                    <a:pt x="1938" y="11532"/>
                  </a:lnTo>
                  <a:lnTo>
                    <a:pt x="1871" y="11499"/>
                  </a:lnTo>
                  <a:lnTo>
                    <a:pt x="1800" y="11462"/>
                  </a:lnTo>
                  <a:lnTo>
                    <a:pt x="1726" y="11423"/>
                  </a:lnTo>
                  <a:lnTo>
                    <a:pt x="1649" y="11382"/>
                  </a:lnTo>
                  <a:lnTo>
                    <a:pt x="1572" y="11336"/>
                  </a:lnTo>
                  <a:lnTo>
                    <a:pt x="1492" y="11290"/>
                  </a:lnTo>
                  <a:lnTo>
                    <a:pt x="1411" y="11239"/>
                  </a:lnTo>
                  <a:lnTo>
                    <a:pt x="1329" y="11187"/>
                  </a:lnTo>
                  <a:lnTo>
                    <a:pt x="1248" y="11131"/>
                  </a:lnTo>
                  <a:lnTo>
                    <a:pt x="1166" y="11072"/>
                  </a:lnTo>
                  <a:lnTo>
                    <a:pt x="1085" y="11012"/>
                  </a:lnTo>
                  <a:lnTo>
                    <a:pt x="1006" y="10948"/>
                  </a:lnTo>
                  <a:lnTo>
                    <a:pt x="928" y="10881"/>
                  </a:lnTo>
                  <a:lnTo>
                    <a:pt x="851" y="10813"/>
                  </a:lnTo>
                  <a:lnTo>
                    <a:pt x="777" y="10742"/>
                  </a:lnTo>
                  <a:lnTo>
                    <a:pt x="706" y="10667"/>
                  </a:lnTo>
                  <a:lnTo>
                    <a:pt x="639" y="10591"/>
                  </a:lnTo>
                  <a:lnTo>
                    <a:pt x="574" y="10512"/>
                  </a:lnTo>
                  <a:lnTo>
                    <a:pt x="514" y="10430"/>
                  </a:lnTo>
                  <a:lnTo>
                    <a:pt x="459" y="10346"/>
                  </a:lnTo>
                  <a:lnTo>
                    <a:pt x="408" y="10259"/>
                  </a:lnTo>
                  <a:lnTo>
                    <a:pt x="361" y="10171"/>
                  </a:lnTo>
                  <a:lnTo>
                    <a:pt x="316" y="10082"/>
                  </a:lnTo>
                  <a:lnTo>
                    <a:pt x="273" y="9994"/>
                  </a:lnTo>
                  <a:lnTo>
                    <a:pt x="232" y="9905"/>
                  </a:lnTo>
                  <a:lnTo>
                    <a:pt x="195" y="9817"/>
                  </a:lnTo>
                  <a:lnTo>
                    <a:pt x="160" y="9728"/>
                  </a:lnTo>
                  <a:lnTo>
                    <a:pt x="128" y="9641"/>
                  </a:lnTo>
                  <a:lnTo>
                    <a:pt x="99" y="9554"/>
                  </a:lnTo>
                  <a:lnTo>
                    <a:pt x="74" y="9468"/>
                  </a:lnTo>
                  <a:lnTo>
                    <a:pt x="52" y="9383"/>
                  </a:lnTo>
                  <a:lnTo>
                    <a:pt x="33" y="9300"/>
                  </a:lnTo>
                  <a:lnTo>
                    <a:pt x="18" y="9218"/>
                  </a:lnTo>
                  <a:lnTo>
                    <a:pt x="8" y="9137"/>
                  </a:lnTo>
                  <a:lnTo>
                    <a:pt x="2" y="9058"/>
                  </a:lnTo>
                  <a:lnTo>
                    <a:pt x="0" y="8981"/>
                  </a:lnTo>
                  <a:lnTo>
                    <a:pt x="3" y="8907"/>
                  </a:lnTo>
                  <a:lnTo>
                    <a:pt x="10" y="8835"/>
                  </a:lnTo>
                  <a:lnTo>
                    <a:pt x="22" y="8765"/>
                  </a:lnTo>
                  <a:lnTo>
                    <a:pt x="39" y="8698"/>
                  </a:lnTo>
                  <a:lnTo>
                    <a:pt x="63" y="8633"/>
                  </a:lnTo>
                  <a:lnTo>
                    <a:pt x="91" y="8572"/>
                  </a:lnTo>
                  <a:lnTo>
                    <a:pt x="124" y="8514"/>
                  </a:lnTo>
                  <a:lnTo>
                    <a:pt x="165" y="8459"/>
                  </a:lnTo>
                  <a:lnTo>
                    <a:pt x="210" y="8408"/>
                  </a:lnTo>
                  <a:lnTo>
                    <a:pt x="262" y="8360"/>
                  </a:lnTo>
                  <a:lnTo>
                    <a:pt x="320" y="8317"/>
                  </a:lnTo>
                  <a:lnTo>
                    <a:pt x="385" y="8277"/>
                  </a:lnTo>
                  <a:lnTo>
                    <a:pt x="457" y="8242"/>
                  </a:lnTo>
                  <a:lnTo>
                    <a:pt x="535" y="8212"/>
                  </a:lnTo>
                  <a:lnTo>
                    <a:pt x="621" y="8185"/>
                  </a:lnTo>
                  <a:lnTo>
                    <a:pt x="714" y="8163"/>
                  </a:lnTo>
                  <a:lnTo>
                    <a:pt x="814" y="8147"/>
                  </a:lnTo>
                  <a:lnTo>
                    <a:pt x="916" y="8134"/>
                  </a:lnTo>
                  <a:lnTo>
                    <a:pt x="1014" y="8123"/>
                  </a:lnTo>
                  <a:lnTo>
                    <a:pt x="1109" y="8114"/>
                  </a:lnTo>
                  <a:lnTo>
                    <a:pt x="1200" y="8107"/>
                  </a:lnTo>
                  <a:lnTo>
                    <a:pt x="1287" y="8102"/>
                  </a:lnTo>
                  <a:lnTo>
                    <a:pt x="1369" y="8097"/>
                  </a:lnTo>
                  <a:lnTo>
                    <a:pt x="1449" y="8095"/>
                  </a:lnTo>
                  <a:lnTo>
                    <a:pt x="1525" y="8093"/>
                  </a:lnTo>
                  <a:lnTo>
                    <a:pt x="1598" y="8094"/>
                  </a:lnTo>
                  <a:lnTo>
                    <a:pt x="1667" y="8095"/>
                  </a:lnTo>
                  <a:lnTo>
                    <a:pt x="1732" y="8098"/>
                  </a:lnTo>
                  <a:lnTo>
                    <a:pt x="1795" y="8102"/>
                  </a:lnTo>
                  <a:lnTo>
                    <a:pt x="1852" y="8106"/>
                  </a:lnTo>
                  <a:lnTo>
                    <a:pt x="1908" y="8111"/>
                  </a:lnTo>
                  <a:lnTo>
                    <a:pt x="1961" y="8117"/>
                  </a:lnTo>
                  <a:lnTo>
                    <a:pt x="2009" y="8123"/>
                  </a:lnTo>
                  <a:lnTo>
                    <a:pt x="2055" y="8130"/>
                  </a:lnTo>
                  <a:lnTo>
                    <a:pt x="2096" y="8137"/>
                  </a:lnTo>
                  <a:lnTo>
                    <a:pt x="2135" y="8144"/>
                  </a:lnTo>
                  <a:lnTo>
                    <a:pt x="2172" y="8151"/>
                  </a:lnTo>
                  <a:lnTo>
                    <a:pt x="2204" y="8159"/>
                  </a:lnTo>
                  <a:lnTo>
                    <a:pt x="2233" y="8166"/>
                  </a:lnTo>
                  <a:lnTo>
                    <a:pt x="2261" y="8173"/>
                  </a:lnTo>
                  <a:lnTo>
                    <a:pt x="2284" y="8180"/>
                  </a:lnTo>
                  <a:lnTo>
                    <a:pt x="2323" y="8192"/>
                  </a:lnTo>
                  <a:lnTo>
                    <a:pt x="2351" y="8203"/>
                  </a:lnTo>
                  <a:lnTo>
                    <a:pt x="2367" y="8209"/>
                  </a:lnTo>
                  <a:lnTo>
                    <a:pt x="2372" y="8211"/>
                  </a:lnTo>
                  <a:close/>
                  <a:moveTo>
                    <a:pt x="11913" y="11560"/>
                  </a:moveTo>
                  <a:lnTo>
                    <a:pt x="13685" y="11069"/>
                  </a:lnTo>
                  <a:lnTo>
                    <a:pt x="13682" y="11077"/>
                  </a:lnTo>
                  <a:lnTo>
                    <a:pt x="13676" y="11099"/>
                  </a:lnTo>
                  <a:lnTo>
                    <a:pt x="13666" y="11133"/>
                  </a:lnTo>
                  <a:lnTo>
                    <a:pt x="13652" y="11178"/>
                  </a:lnTo>
                  <a:lnTo>
                    <a:pt x="13632" y="11234"/>
                  </a:lnTo>
                  <a:lnTo>
                    <a:pt x="13609" y="11297"/>
                  </a:lnTo>
                  <a:lnTo>
                    <a:pt x="13596" y="11332"/>
                  </a:lnTo>
                  <a:lnTo>
                    <a:pt x="13581" y="11367"/>
                  </a:lnTo>
                  <a:lnTo>
                    <a:pt x="13566" y="11405"/>
                  </a:lnTo>
                  <a:lnTo>
                    <a:pt x="13548" y="11443"/>
                  </a:lnTo>
                  <a:lnTo>
                    <a:pt x="13530" y="11483"/>
                  </a:lnTo>
                  <a:lnTo>
                    <a:pt x="13511" y="11523"/>
                  </a:lnTo>
                  <a:lnTo>
                    <a:pt x="13490" y="11564"/>
                  </a:lnTo>
                  <a:lnTo>
                    <a:pt x="13469" y="11606"/>
                  </a:lnTo>
                  <a:lnTo>
                    <a:pt x="13445" y="11647"/>
                  </a:lnTo>
                  <a:lnTo>
                    <a:pt x="13421" y="11689"/>
                  </a:lnTo>
                  <a:lnTo>
                    <a:pt x="13396" y="11730"/>
                  </a:lnTo>
                  <a:lnTo>
                    <a:pt x="13370" y="11771"/>
                  </a:lnTo>
                  <a:lnTo>
                    <a:pt x="13341" y="11813"/>
                  </a:lnTo>
                  <a:lnTo>
                    <a:pt x="13312" y="11853"/>
                  </a:lnTo>
                  <a:lnTo>
                    <a:pt x="13281" y="11893"/>
                  </a:lnTo>
                  <a:lnTo>
                    <a:pt x="13249" y="11932"/>
                  </a:lnTo>
                  <a:lnTo>
                    <a:pt x="13216" y="11969"/>
                  </a:lnTo>
                  <a:lnTo>
                    <a:pt x="13182" y="12005"/>
                  </a:lnTo>
                  <a:lnTo>
                    <a:pt x="13145" y="12040"/>
                  </a:lnTo>
                  <a:lnTo>
                    <a:pt x="13108" y="12072"/>
                  </a:lnTo>
                  <a:lnTo>
                    <a:pt x="13070" y="12104"/>
                  </a:lnTo>
                  <a:lnTo>
                    <a:pt x="13032" y="12134"/>
                  </a:lnTo>
                  <a:lnTo>
                    <a:pt x="12995" y="12163"/>
                  </a:lnTo>
                  <a:lnTo>
                    <a:pt x="12957" y="12191"/>
                  </a:lnTo>
                  <a:lnTo>
                    <a:pt x="12921" y="12218"/>
                  </a:lnTo>
                  <a:lnTo>
                    <a:pt x="12884" y="12243"/>
                  </a:lnTo>
                  <a:lnTo>
                    <a:pt x="12849" y="12267"/>
                  </a:lnTo>
                  <a:lnTo>
                    <a:pt x="12814" y="12290"/>
                  </a:lnTo>
                  <a:lnTo>
                    <a:pt x="12779" y="12312"/>
                  </a:lnTo>
                  <a:lnTo>
                    <a:pt x="12745" y="12333"/>
                  </a:lnTo>
                  <a:lnTo>
                    <a:pt x="12712" y="12352"/>
                  </a:lnTo>
                  <a:lnTo>
                    <a:pt x="12680" y="12371"/>
                  </a:lnTo>
                  <a:lnTo>
                    <a:pt x="12619" y="12405"/>
                  </a:lnTo>
                  <a:lnTo>
                    <a:pt x="12561" y="12435"/>
                  </a:lnTo>
                  <a:lnTo>
                    <a:pt x="12509" y="12461"/>
                  </a:lnTo>
                  <a:lnTo>
                    <a:pt x="12461" y="12484"/>
                  </a:lnTo>
                  <a:lnTo>
                    <a:pt x="12420" y="12502"/>
                  </a:lnTo>
                  <a:lnTo>
                    <a:pt x="12384" y="12517"/>
                  </a:lnTo>
                  <a:lnTo>
                    <a:pt x="12356" y="12528"/>
                  </a:lnTo>
                  <a:lnTo>
                    <a:pt x="12336" y="12536"/>
                  </a:lnTo>
                  <a:lnTo>
                    <a:pt x="12323" y="12540"/>
                  </a:lnTo>
                  <a:lnTo>
                    <a:pt x="12319" y="12542"/>
                  </a:lnTo>
                  <a:lnTo>
                    <a:pt x="11422" y="12734"/>
                  </a:lnTo>
                  <a:lnTo>
                    <a:pt x="11425" y="12728"/>
                  </a:lnTo>
                  <a:lnTo>
                    <a:pt x="11435" y="12710"/>
                  </a:lnTo>
                  <a:lnTo>
                    <a:pt x="11451" y="12682"/>
                  </a:lnTo>
                  <a:lnTo>
                    <a:pt x="11473" y="12644"/>
                  </a:lnTo>
                  <a:lnTo>
                    <a:pt x="11498" y="12599"/>
                  </a:lnTo>
                  <a:lnTo>
                    <a:pt x="11525" y="12547"/>
                  </a:lnTo>
                  <a:lnTo>
                    <a:pt x="11555" y="12491"/>
                  </a:lnTo>
                  <a:lnTo>
                    <a:pt x="11588" y="12430"/>
                  </a:lnTo>
                  <a:lnTo>
                    <a:pt x="11619" y="12367"/>
                  </a:lnTo>
                  <a:lnTo>
                    <a:pt x="11651" y="12303"/>
                  </a:lnTo>
                  <a:lnTo>
                    <a:pt x="11682" y="12239"/>
                  </a:lnTo>
                  <a:lnTo>
                    <a:pt x="11710" y="12176"/>
                  </a:lnTo>
                  <a:lnTo>
                    <a:pt x="11723" y="12145"/>
                  </a:lnTo>
                  <a:lnTo>
                    <a:pt x="11735" y="12116"/>
                  </a:lnTo>
                  <a:lnTo>
                    <a:pt x="11746" y="12088"/>
                  </a:lnTo>
                  <a:lnTo>
                    <a:pt x="11757" y="12060"/>
                  </a:lnTo>
                  <a:lnTo>
                    <a:pt x="11766" y="12034"/>
                  </a:lnTo>
                  <a:lnTo>
                    <a:pt x="11774" y="12010"/>
                  </a:lnTo>
                  <a:lnTo>
                    <a:pt x="11780" y="11987"/>
                  </a:lnTo>
                  <a:lnTo>
                    <a:pt x="11785" y="11965"/>
                  </a:lnTo>
                  <a:lnTo>
                    <a:pt x="11793" y="11926"/>
                  </a:lnTo>
                  <a:lnTo>
                    <a:pt x="11802" y="11888"/>
                  </a:lnTo>
                  <a:lnTo>
                    <a:pt x="11812" y="11849"/>
                  </a:lnTo>
                  <a:lnTo>
                    <a:pt x="11822" y="11813"/>
                  </a:lnTo>
                  <a:lnTo>
                    <a:pt x="11833" y="11777"/>
                  </a:lnTo>
                  <a:lnTo>
                    <a:pt x="11844" y="11744"/>
                  </a:lnTo>
                  <a:lnTo>
                    <a:pt x="11855" y="11713"/>
                  </a:lnTo>
                  <a:lnTo>
                    <a:pt x="11865" y="11684"/>
                  </a:lnTo>
                  <a:lnTo>
                    <a:pt x="11884" y="11633"/>
                  </a:lnTo>
                  <a:lnTo>
                    <a:pt x="11899" y="11594"/>
                  </a:lnTo>
                  <a:lnTo>
                    <a:pt x="11909" y="11569"/>
                  </a:lnTo>
                  <a:lnTo>
                    <a:pt x="11913" y="11560"/>
                  </a:lnTo>
                  <a:close/>
                  <a:moveTo>
                    <a:pt x="7622" y="11497"/>
                  </a:moveTo>
                  <a:lnTo>
                    <a:pt x="7633" y="11503"/>
                  </a:lnTo>
                  <a:lnTo>
                    <a:pt x="7663" y="11521"/>
                  </a:lnTo>
                  <a:lnTo>
                    <a:pt x="7710" y="11549"/>
                  </a:lnTo>
                  <a:lnTo>
                    <a:pt x="7775" y="11586"/>
                  </a:lnTo>
                  <a:lnTo>
                    <a:pt x="7812" y="11607"/>
                  </a:lnTo>
                  <a:lnTo>
                    <a:pt x="7854" y="11629"/>
                  </a:lnTo>
                  <a:lnTo>
                    <a:pt x="7899" y="11652"/>
                  </a:lnTo>
                  <a:lnTo>
                    <a:pt x="7947" y="11676"/>
                  </a:lnTo>
                  <a:lnTo>
                    <a:pt x="7998" y="11702"/>
                  </a:lnTo>
                  <a:lnTo>
                    <a:pt x="8052" y="11727"/>
                  </a:lnTo>
                  <a:lnTo>
                    <a:pt x="8108" y="11753"/>
                  </a:lnTo>
                  <a:lnTo>
                    <a:pt x="8167" y="11780"/>
                  </a:lnTo>
                  <a:lnTo>
                    <a:pt x="8227" y="11805"/>
                  </a:lnTo>
                  <a:lnTo>
                    <a:pt x="8291" y="11831"/>
                  </a:lnTo>
                  <a:lnTo>
                    <a:pt x="8356" y="11855"/>
                  </a:lnTo>
                  <a:lnTo>
                    <a:pt x="8423" y="11880"/>
                  </a:lnTo>
                  <a:lnTo>
                    <a:pt x="8491" y="11903"/>
                  </a:lnTo>
                  <a:lnTo>
                    <a:pt x="8561" y="11925"/>
                  </a:lnTo>
                  <a:lnTo>
                    <a:pt x="8632" y="11946"/>
                  </a:lnTo>
                  <a:lnTo>
                    <a:pt x="8704" y="11964"/>
                  </a:lnTo>
                  <a:lnTo>
                    <a:pt x="8775" y="11982"/>
                  </a:lnTo>
                  <a:lnTo>
                    <a:pt x="8848" y="11997"/>
                  </a:lnTo>
                  <a:lnTo>
                    <a:pt x="8922" y="12009"/>
                  </a:lnTo>
                  <a:lnTo>
                    <a:pt x="8996" y="12019"/>
                  </a:lnTo>
                  <a:lnTo>
                    <a:pt x="9068" y="12027"/>
                  </a:lnTo>
                  <a:lnTo>
                    <a:pt x="9142" y="12031"/>
                  </a:lnTo>
                  <a:lnTo>
                    <a:pt x="9215" y="12032"/>
                  </a:lnTo>
                  <a:lnTo>
                    <a:pt x="9288" y="12030"/>
                  </a:lnTo>
                  <a:lnTo>
                    <a:pt x="9360" y="12025"/>
                  </a:lnTo>
                  <a:lnTo>
                    <a:pt x="9434" y="12020"/>
                  </a:lnTo>
                  <a:lnTo>
                    <a:pt x="9510" y="12014"/>
                  </a:lnTo>
                  <a:lnTo>
                    <a:pt x="9586" y="12008"/>
                  </a:lnTo>
                  <a:lnTo>
                    <a:pt x="9663" y="12001"/>
                  </a:lnTo>
                  <a:lnTo>
                    <a:pt x="9740" y="11993"/>
                  </a:lnTo>
                  <a:lnTo>
                    <a:pt x="9817" y="11985"/>
                  </a:lnTo>
                  <a:lnTo>
                    <a:pt x="9895" y="11975"/>
                  </a:lnTo>
                  <a:lnTo>
                    <a:pt x="10049" y="11956"/>
                  </a:lnTo>
                  <a:lnTo>
                    <a:pt x="10199" y="11937"/>
                  </a:lnTo>
                  <a:lnTo>
                    <a:pt x="10345" y="11917"/>
                  </a:lnTo>
                  <a:lnTo>
                    <a:pt x="10483" y="11897"/>
                  </a:lnTo>
                  <a:lnTo>
                    <a:pt x="10612" y="11876"/>
                  </a:lnTo>
                  <a:lnTo>
                    <a:pt x="10730" y="11858"/>
                  </a:lnTo>
                  <a:lnTo>
                    <a:pt x="10836" y="11841"/>
                  </a:lnTo>
                  <a:lnTo>
                    <a:pt x="10926" y="11826"/>
                  </a:lnTo>
                  <a:lnTo>
                    <a:pt x="11000" y="11813"/>
                  </a:lnTo>
                  <a:lnTo>
                    <a:pt x="11055" y="11804"/>
                  </a:lnTo>
                  <a:lnTo>
                    <a:pt x="11090" y="11798"/>
                  </a:lnTo>
                  <a:lnTo>
                    <a:pt x="11102" y="11795"/>
                  </a:lnTo>
                  <a:lnTo>
                    <a:pt x="11100" y="11803"/>
                  </a:lnTo>
                  <a:lnTo>
                    <a:pt x="11093" y="11823"/>
                  </a:lnTo>
                  <a:lnTo>
                    <a:pt x="11082" y="11856"/>
                  </a:lnTo>
                  <a:lnTo>
                    <a:pt x="11066" y="11899"/>
                  </a:lnTo>
                  <a:lnTo>
                    <a:pt x="11048" y="11951"/>
                  </a:lnTo>
                  <a:lnTo>
                    <a:pt x="11027" y="12010"/>
                  </a:lnTo>
                  <a:lnTo>
                    <a:pt x="11004" y="12075"/>
                  </a:lnTo>
                  <a:lnTo>
                    <a:pt x="10979" y="12144"/>
                  </a:lnTo>
                  <a:lnTo>
                    <a:pt x="10952" y="12217"/>
                  </a:lnTo>
                  <a:lnTo>
                    <a:pt x="10925" y="12290"/>
                  </a:lnTo>
                  <a:lnTo>
                    <a:pt x="10897" y="12363"/>
                  </a:lnTo>
                  <a:lnTo>
                    <a:pt x="10867" y="12434"/>
                  </a:lnTo>
                  <a:lnTo>
                    <a:pt x="10839" y="12502"/>
                  </a:lnTo>
                  <a:lnTo>
                    <a:pt x="10812" y="12565"/>
                  </a:lnTo>
                  <a:lnTo>
                    <a:pt x="10799" y="12595"/>
                  </a:lnTo>
                  <a:lnTo>
                    <a:pt x="10785" y="12621"/>
                  </a:lnTo>
                  <a:lnTo>
                    <a:pt x="10772" y="12647"/>
                  </a:lnTo>
                  <a:lnTo>
                    <a:pt x="10760" y="12669"/>
                  </a:lnTo>
                  <a:lnTo>
                    <a:pt x="10747" y="12692"/>
                  </a:lnTo>
                  <a:lnTo>
                    <a:pt x="10733" y="12713"/>
                  </a:lnTo>
                  <a:lnTo>
                    <a:pt x="10716" y="12734"/>
                  </a:lnTo>
                  <a:lnTo>
                    <a:pt x="10697" y="12755"/>
                  </a:lnTo>
                  <a:lnTo>
                    <a:pt x="10678" y="12776"/>
                  </a:lnTo>
                  <a:lnTo>
                    <a:pt x="10657" y="12796"/>
                  </a:lnTo>
                  <a:lnTo>
                    <a:pt x="10635" y="12815"/>
                  </a:lnTo>
                  <a:lnTo>
                    <a:pt x="10611" y="12834"/>
                  </a:lnTo>
                  <a:lnTo>
                    <a:pt x="10585" y="12853"/>
                  </a:lnTo>
                  <a:lnTo>
                    <a:pt x="10559" y="12872"/>
                  </a:lnTo>
                  <a:lnTo>
                    <a:pt x="10531" y="12890"/>
                  </a:lnTo>
                  <a:lnTo>
                    <a:pt x="10502" y="12907"/>
                  </a:lnTo>
                  <a:lnTo>
                    <a:pt x="10473" y="12924"/>
                  </a:lnTo>
                  <a:lnTo>
                    <a:pt x="10442" y="12941"/>
                  </a:lnTo>
                  <a:lnTo>
                    <a:pt x="10410" y="12957"/>
                  </a:lnTo>
                  <a:lnTo>
                    <a:pt x="10379" y="12974"/>
                  </a:lnTo>
                  <a:lnTo>
                    <a:pt x="10346" y="12990"/>
                  </a:lnTo>
                  <a:lnTo>
                    <a:pt x="10312" y="13005"/>
                  </a:lnTo>
                  <a:lnTo>
                    <a:pt x="10278" y="13020"/>
                  </a:lnTo>
                  <a:lnTo>
                    <a:pt x="10244" y="13035"/>
                  </a:lnTo>
                  <a:lnTo>
                    <a:pt x="10174" y="13063"/>
                  </a:lnTo>
                  <a:lnTo>
                    <a:pt x="10103" y="13090"/>
                  </a:lnTo>
                  <a:lnTo>
                    <a:pt x="10031" y="13115"/>
                  </a:lnTo>
                  <a:lnTo>
                    <a:pt x="9961" y="13139"/>
                  </a:lnTo>
                  <a:lnTo>
                    <a:pt x="9890" y="13161"/>
                  </a:lnTo>
                  <a:lnTo>
                    <a:pt x="9821" y="13182"/>
                  </a:lnTo>
                  <a:lnTo>
                    <a:pt x="9725" y="13209"/>
                  </a:lnTo>
                  <a:lnTo>
                    <a:pt x="9580" y="13248"/>
                  </a:lnTo>
                  <a:lnTo>
                    <a:pt x="9393" y="13299"/>
                  </a:lnTo>
                  <a:lnTo>
                    <a:pt x="9171" y="13357"/>
                  </a:lnTo>
                  <a:lnTo>
                    <a:pt x="8923" y="13422"/>
                  </a:lnTo>
                  <a:lnTo>
                    <a:pt x="8655" y="13492"/>
                  </a:lnTo>
                  <a:lnTo>
                    <a:pt x="8377" y="13564"/>
                  </a:lnTo>
                  <a:lnTo>
                    <a:pt x="8095" y="13638"/>
                  </a:lnTo>
                  <a:lnTo>
                    <a:pt x="7817" y="13710"/>
                  </a:lnTo>
                  <a:lnTo>
                    <a:pt x="7551" y="13779"/>
                  </a:lnTo>
                  <a:lnTo>
                    <a:pt x="7305" y="13842"/>
                  </a:lnTo>
                  <a:lnTo>
                    <a:pt x="7087" y="13899"/>
                  </a:lnTo>
                  <a:lnTo>
                    <a:pt x="6903" y="13946"/>
                  </a:lnTo>
                  <a:lnTo>
                    <a:pt x="6762" y="13983"/>
                  </a:lnTo>
                  <a:lnTo>
                    <a:pt x="6672" y="14006"/>
                  </a:lnTo>
                  <a:lnTo>
                    <a:pt x="6641" y="14014"/>
                  </a:lnTo>
                  <a:lnTo>
                    <a:pt x="6649" y="14004"/>
                  </a:lnTo>
                  <a:lnTo>
                    <a:pt x="6673" y="13976"/>
                  </a:lnTo>
                  <a:lnTo>
                    <a:pt x="6711" y="13930"/>
                  </a:lnTo>
                  <a:lnTo>
                    <a:pt x="6760" y="13869"/>
                  </a:lnTo>
                  <a:lnTo>
                    <a:pt x="6820" y="13795"/>
                  </a:lnTo>
                  <a:lnTo>
                    <a:pt x="6887" y="13709"/>
                  </a:lnTo>
                  <a:lnTo>
                    <a:pt x="6960" y="13614"/>
                  </a:lnTo>
                  <a:lnTo>
                    <a:pt x="7038" y="13510"/>
                  </a:lnTo>
                  <a:lnTo>
                    <a:pt x="7078" y="13455"/>
                  </a:lnTo>
                  <a:lnTo>
                    <a:pt x="7118" y="13400"/>
                  </a:lnTo>
                  <a:lnTo>
                    <a:pt x="7158" y="13343"/>
                  </a:lnTo>
                  <a:lnTo>
                    <a:pt x="7199" y="13286"/>
                  </a:lnTo>
                  <a:lnTo>
                    <a:pt x="7238" y="13228"/>
                  </a:lnTo>
                  <a:lnTo>
                    <a:pt x="7277" y="13168"/>
                  </a:lnTo>
                  <a:lnTo>
                    <a:pt x="7315" y="13110"/>
                  </a:lnTo>
                  <a:lnTo>
                    <a:pt x="7352" y="13051"/>
                  </a:lnTo>
                  <a:lnTo>
                    <a:pt x="7388" y="12993"/>
                  </a:lnTo>
                  <a:lnTo>
                    <a:pt x="7422" y="12934"/>
                  </a:lnTo>
                  <a:lnTo>
                    <a:pt x="7454" y="12877"/>
                  </a:lnTo>
                  <a:lnTo>
                    <a:pt x="7485" y="12820"/>
                  </a:lnTo>
                  <a:lnTo>
                    <a:pt x="7512" y="12764"/>
                  </a:lnTo>
                  <a:lnTo>
                    <a:pt x="7537" y="12710"/>
                  </a:lnTo>
                  <a:lnTo>
                    <a:pt x="7560" y="12657"/>
                  </a:lnTo>
                  <a:lnTo>
                    <a:pt x="7580" y="12606"/>
                  </a:lnTo>
                  <a:lnTo>
                    <a:pt x="7597" y="12556"/>
                  </a:lnTo>
                  <a:lnTo>
                    <a:pt x="7612" y="12506"/>
                  </a:lnTo>
                  <a:lnTo>
                    <a:pt x="7625" y="12455"/>
                  </a:lnTo>
                  <a:lnTo>
                    <a:pt x="7637" y="12405"/>
                  </a:lnTo>
                  <a:lnTo>
                    <a:pt x="7646" y="12355"/>
                  </a:lnTo>
                  <a:lnTo>
                    <a:pt x="7654" y="12306"/>
                  </a:lnTo>
                  <a:lnTo>
                    <a:pt x="7662" y="12256"/>
                  </a:lnTo>
                  <a:lnTo>
                    <a:pt x="7668" y="12208"/>
                  </a:lnTo>
                  <a:lnTo>
                    <a:pt x="7672" y="12159"/>
                  </a:lnTo>
                  <a:lnTo>
                    <a:pt x="7675" y="12113"/>
                  </a:lnTo>
                  <a:lnTo>
                    <a:pt x="7677" y="12066"/>
                  </a:lnTo>
                  <a:lnTo>
                    <a:pt x="7678" y="12021"/>
                  </a:lnTo>
                  <a:lnTo>
                    <a:pt x="7678" y="11976"/>
                  </a:lnTo>
                  <a:lnTo>
                    <a:pt x="7677" y="11933"/>
                  </a:lnTo>
                  <a:lnTo>
                    <a:pt x="7676" y="11892"/>
                  </a:lnTo>
                  <a:lnTo>
                    <a:pt x="7674" y="11851"/>
                  </a:lnTo>
                  <a:lnTo>
                    <a:pt x="7671" y="11813"/>
                  </a:lnTo>
                  <a:lnTo>
                    <a:pt x="7668" y="11775"/>
                  </a:lnTo>
                  <a:lnTo>
                    <a:pt x="7664" y="11740"/>
                  </a:lnTo>
                  <a:lnTo>
                    <a:pt x="7660" y="11707"/>
                  </a:lnTo>
                  <a:lnTo>
                    <a:pt x="7651" y="11646"/>
                  </a:lnTo>
                  <a:lnTo>
                    <a:pt x="7643" y="11595"/>
                  </a:lnTo>
                  <a:lnTo>
                    <a:pt x="7635" y="11553"/>
                  </a:lnTo>
                  <a:lnTo>
                    <a:pt x="7628" y="11522"/>
                  </a:lnTo>
                  <a:lnTo>
                    <a:pt x="7624" y="11503"/>
                  </a:lnTo>
                  <a:lnTo>
                    <a:pt x="7622" y="11497"/>
                  </a:lnTo>
                  <a:close/>
                  <a:moveTo>
                    <a:pt x="14393" y="10247"/>
                  </a:moveTo>
                  <a:lnTo>
                    <a:pt x="14396" y="10218"/>
                  </a:lnTo>
                  <a:lnTo>
                    <a:pt x="14405" y="10135"/>
                  </a:lnTo>
                  <a:lnTo>
                    <a:pt x="14412" y="10074"/>
                  </a:lnTo>
                  <a:lnTo>
                    <a:pt x="14418" y="10003"/>
                  </a:lnTo>
                  <a:lnTo>
                    <a:pt x="14423" y="9921"/>
                  </a:lnTo>
                  <a:lnTo>
                    <a:pt x="14429" y="9828"/>
                  </a:lnTo>
                  <a:lnTo>
                    <a:pt x="14433" y="9727"/>
                  </a:lnTo>
                  <a:lnTo>
                    <a:pt x="14436" y="9616"/>
                  </a:lnTo>
                  <a:lnTo>
                    <a:pt x="14438" y="9498"/>
                  </a:lnTo>
                  <a:lnTo>
                    <a:pt x="14437" y="9372"/>
                  </a:lnTo>
                  <a:lnTo>
                    <a:pt x="14435" y="9240"/>
                  </a:lnTo>
                  <a:lnTo>
                    <a:pt x="14429" y="9103"/>
                  </a:lnTo>
                  <a:lnTo>
                    <a:pt x="14421" y="8960"/>
                  </a:lnTo>
                  <a:lnTo>
                    <a:pt x="14408" y="8812"/>
                  </a:lnTo>
                  <a:lnTo>
                    <a:pt x="14393" y="8661"/>
                  </a:lnTo>
                  <a:lnTo>
                    <a:pt x="14373" y="8508"/>
                  </a:lnTo>
                  <a:lnTo>
                    <a:pt x="14349" y="8351"/>
                  </a:lnTo>
                  <a:lnTo>
                    <a:pt x="14321" y="8192"/>
                  </a:lnTo>
                  <a:lnTo>
                    <a:pt x="14286" y="8034"/>
                  </a:lnTo>
                  <a:lnTo>
                    <a:pt x="14246" y="7875"/>
                  </a:lnTo>
                  <a:lnTo>
                    <a:pt x="14200" y="7717"/>
                  </a:lnTo>
                  <a:lnTo>
                    <a:pt x="14148" y="7559"/>
                  </a:lnTo>
                  <a:lnTo>
                    <a:pt x="14089" y="7404"/>
                  </a:lnTo>
                  <a:lnTo>
                    <a:pt x="14022" y="7251"/>
                  </a:lnTo>
                  <a:lnTo>
                    <a:pt x="13949" y="7101"/>
                  </a:lnTo>
                  <a:lnTo>
                    <a:pt x="13868" y="6956"/>
                  </a:lnTo>
                  <a:lnTo>
                    <a:pt x="13779" y="6816"/>
                  </a:lnTo>
                  <a:lnTo>
                    <a:pt x="13681" y="6680"/>
                  </a:lnTo>
                  <a:lnTo>
                    <a:pt x="13574" y="6552"/>
                  </a:lnTo>
                  <a:lnTo>
                    <a:pt x="13457" y="6429"/>
                  </a:lnTo>
                  <a:lnTo>
                    <a:pt x="13339" y="6315"/>
                  </a:lnTo>
                  <a:lnTo>
                    <a:pt x="13226" y="6207"/>
                  </a:lnTo>
                  <a:lnTo>
                    <a:pt x="13119" y="6107"/>
                  </a:lnTo>
                  <a:lnTo>
                    <a:pt x="13016" y="6014"/>
                  </a:lnTo>
                  <a:lnTo>
                    <a:pt x="12918" y="5928"/>
                  </a:lnTo>
                  <a:lnTo>
                    <a:pt x="12825" y="5847"/>
                  </a:lnTo>
                  <a:lnTo>
                    <a:pt x="12735" y="5773"/>
                  </a:lnTo>
                  <a:lnTo>
                    <a:pt x="12650" y="5704"/>
                  </a:lnTo>
                  <a:lnTo>
                    <a:pt x="12568" y="5642"/>
                  </a:lnTo>
                  <a:lnTo>
                    <a:pt x="12490" y="5585"/>
                  </a:lnTo>
                  <a:lnTo>
                    <a:pt x="12416" y="5533"/>
                  </a:lnTo>
                  <a:lnTo>
                    <a:pt x="12344" y="5484"/>
                  </a:lnTo>
                  <a:lnTo>
                    <a:pt x="12274" y="5442"/>
                  </a:lnTo>
                  <a:lnTo>
                    <a:pt x="12208" y="5402"/>
                  </a:lnTo>
                  <a:lnTo>
                    <a:pt x="12144" y="5367"/>
                  </a:lnTo>
                  <a:lnTo>
                    <a:pt x="12082" y="5336"/>
                  </a:lnTo>
                  <a:lnTo>
                    <a:pt x="12021" y="5308"/>
                  </a:lnTo>
                  <a:lnTo>
                    <a:pt x="11963" y="5283"/>
                  </a:lnTo>
                  <a:lnTo>
                    <a:pt x="11906" y="5261"/>
                  </a:lnTo>
                  <a:lnTo>
                    <a:pt x="11850" y="5242"/>
                  </a:lnTo>
                  <a:lnTo>
                    <a:pt x="11795" y="5225"/>
                  </a:lnTo>
                  <a:lnTo>
                    <a:pt x="11740" y="5209"/>
                  </a:lnTo>
                  <a:lnTo>
                    <a:pt x="11687" y="5196"/>
                  </a:lnTo>
                  <a:lnTo>
                    <a:pt x="11632" y="5185"/>
                  </a:lnTo>
                  <a:lnTo>
                    <a:pt x="11579" y="5175"/>
                  </a:lnTo>
                  <a:lnTo>
                    <a:pt x="11524" y="5165"/>
                  </a:lnTo>
                  <a:lnTo>
                    <a:pt x="11470" y="5157"/>
                  </a:lnTo>
                  <a:lnTo>
                    <a:pt x="11415" y="5149"/>
                  </a:lnTo>
                  <a:lnTo>
                    <a:pt x="11301" y="5133"/>
                  </a:lnTo>
                  <a:lnTo>
                    <a:pt x="11182" y="5114"/>
                  </a:lnTo>
                  <a:lnTo>
                    <a:pt x="11119" y="5105"/>
                  </a:lnTo>
                  <a:lnTo>
                    <a:pt x="11057" y="5098"/>
                  </a:lnTo>
                  <a:lnTo>
                    <a:pt x="10995" y="5092"/>
                  </a:lnTo>
                  <a:lnTo>
                    <a:pt x="10933" y="5087"/>
                  </a:lnTo>
                  <a:lnTo>
                    <a:pt x="10870" y="5083"/>
                  </a:lnTo>
                  <a:lnTo>
                    <a:pt x="10808" y="5080"/>
                  </a:lnTo>
                  <a:lnTo>
                    <a:pt x="10746" y="5078"/>
                  </a:lnTo>
                  <a:lnTo>
                    <a:pt x="10684" y="5077"/>
                  </a:lnTo>
                  <a:lnTo>
                    <a:pt x="10623" y="5077"/>
                  </a:lnTo>
                  <a:lnTo>
                    <a:pt x="10561" y="5077"/>
                  </a:lnTo>
                  <a:lnTo>
                    <a:pt x="10500" y="5079"/>
                  </a:lnTo>
                  <a:lnTo>
                    <a:pt x="10440" y="5081"/>
                  </a:lnTo>
                  <a:lnTo>
                    <a:pt x="10380" y="5084"/>
                  </a:lnTo>
                  <a:lnTo>
                    <a:pt x="10321" y="5087"/>
                  </a:lnTo>
                  <a:lnTo>
                    <a:pt x="10262" y="5091"/>
                  </a:lnTo>
                  <a:lnTo>
                    <a:pt x="10204" y="5095"/>
                  </a:lnTo>
                  <a:lnTo>
                    <a:pt x="10090" y="5106"/>
                  </a:lnTo>
                  <a:lnTo>
                    <a:pt x="9981" y="5117"/>
                  </a:lnTo>
                  <a:lnTo>
                    <a:pt x="9876" y="5131"/>
                  </a:lnTo>
                  <a:lnTo>
                    <a:pt x="9776" y="5143"/>
                  </a:lnTo>
                  <a:lnTo>
                    <a:pt x="9681" y="5156"/>
                  </a:lnTo>
                  <a:lnTo>
                    <a:pt x="9593" y="5169"/>
                  </a:lnTo>
                  <a:lnTo>
                    <a:pt x="9511" y="5180"/>
                  </a:lnTo>
                  <a:lnTo>
                    <a:pt x="9436" y="5190"/>
                  </a:lnTo>
                  <a:lnTo>
                    <a:pt x="9379" y="5201"/>
                  </a:lnTo>
                  <a:lnTo>
                    <a:pt x="9280" y="5224"/>
                  </a:lnTo>
                  <a:lnTo>
                    <a:pt x="9143" y="5257"/>
                  </a:lnTo>
                  <a:lnTo>
                    <a:pt x="8970" y="5299"/>
                  </a:lnTo>
                  <a:lnTo>
                    <a:pt x="8764" y="5352"/>
                  </a:lnTo>
                  <a:lnTo>
                    <a:pt x="8529" y="5412"/>
                  </a:lnTo>
                  <a:lnTo>
                    <a:pt x="8266" y="5480"/>
                  </a:lnTo>
                  <a:lnTo>
                    <a:pt x="7980" y="5556"/>
                  </a:lnTo>
                  <a:lnTo>
                    <a:pt x="7343" y="5724"/>
                  </a:lnTo>
                  <a:lnTo>
                    <a:pt x="6644" y="5908"/>
                  </a:lnTo>
                  <a:lnTo>
                    <a:pt x="5904" y="6106"/>
                  </a:lnTo>
                  <a:lnTo>
                    <a:pt x="5145" y="6309"/>
                  </a:lnTo>
                  <a:lnTo>
                    <a:pt x="4391" y="6512"/>
                  </a:lnTo>
                  <a:lnTo>
                    <a:pt x="3665" y="6707"/>
                  </a:lnTo>
                  <a:lnTo>
                    <a:pt x="2987" y="6890"/>
                  </a:lnTo>
                  <a:lnTo>
                    <a:pt x="2382" y="7053"/>
                  </a:lnTo>
                  <a:lnTo>
                    <a:pt x="1873" y="7191"/>
                  </a:lnTo>
                  <a:lnTo>
                    <a:pt x="1481" y="7297"/>
                  </a:lnTo>
                  <a:lnTo>
                    <a:pt x="1229" y="7366"/>
                  </a:lnTo>
                  <a:lnTo>
                    <a:pt x="1140" y="7390"/>
                  </a:lnTo>
                  <a:lnTo>
                    <a:pt x="1167" y="7393"/>
                  </a:lnTo>
                  <a:lnTo>
                    <a:pt x="1246" y="7406"/>
                  </a:lnTo>
                  <a:lnTo>
                    <a:pt x="1303" y="7415"/>
                  </a:lnTo>
                  <a:lnTo>
                    <a:pt x="1371" y="7427"/>
                  </a:lnTo>
                  <a:lnTo>
                    <a:pt x="1451" y="7441"/>
                  </a:lnTo>
                  <a:lnTo>
                    <a:pt x="1540" y="7458"/>
                  </a:lnTo>
                  <a:lnTo>
                    <a:pt x="1638" y="7477"/>
                  </a:lnTo>
                  <a:lnTo>
                    <a:pt x="1745" y="7499"/>
                  </a:lnTo>
                  <a:lnTo>
                    <a:pt x="1861" y="7526"/>
                  </a:lnTo>
                  <a:lnTo>
                    <a:pt x="1984" y="7554"/>
                  </a:lnTo>
                  <a:lnTo>
                    <a:pt x="2113" y="7586"/>
                  </a:lnTo>
                  <a:lnTo>
                    <a:pt x="2251" y="7622"/>
                  </a:lnTo>
                  <a:lnTo>
                    <a:pt x="2392" y="7660"/>
                  </a:lnTo>
                  <a:lnTo>
                    <a:pt x="2540" y="7702"/>
                  </a:lnTo>
                  <a:lnTo>
                    <a:pt x="2692" y="7749"/>
                  </a:lnTo>
                  <a:lnTo>
                    <a:pt x="2849" y="7799"/>
                  </a:lnTo>
                  <a:lnTo>
                    <a:pt x="3009" y="7854"/>
                  </a:lnTo>
                  <a:lnTo>
                    <a:pt x="3171" y="7913"/>
                  </a:lnTo>
                  <a:lnTo>
                    <a:pt x="3336" y="7975"/>
                  </a:lnTo>
                  <a:lnTo>
                    <a:pt x="3503" y="8042"/>
                  </a:lnTo>
                  <a:lnTo>
                    <a:pt x="3671" y="8114"/>
                  </a:lnTo>
                  <a:lnTo>
                    <a:pt x="3839" y="8190"/>
                  </a:lnTo>
                  <a:lnTo>
                    <a:pt x="4007" y="8271"/>
                  </a:lnTo>
                  <a:lnTo>
                    <a:pt x="4175" y="8357"/>
                  </a:lnTo>
                  <a:lnTo>
                    <a:pt x="4342" y="8448"/>
                  </a:lnTo>
                  <a:lnTo>
                    <a:pt x="4506" y="8544"/>
                  </a:lnTo>
                  <a:lnTo>
                    <a:pt x="4669" y="8646"/>
                  </a:lnTo>
                  <a:lnTo>
                    <a:pt x="4829" y="8752"/>
                  </a:lnTo>
                  <a:lnTo>
                    <a:pt x="4984" y="8865"/>
                  </a:lnTo>
                  <a:lnTo>
                    <a:pt x="5136" y="8982"/>
                  </a:lnTo>
                  <a:lnTo>
                    <a:pt x="5285" y="9103"/>
                  </a:lnTo>
                  <a:lnTo>
                    <a:pt x="5433" y="9222"/>
                  </a:lnTo>
                  <a:lnTo>
                    <a:pt x="5581" y="9338"/>
                  </a:lnTo>
                  <a:lnTo>
                    <a:pt x="5727" y="9453"/>
                  </a:lnTo>
                  <a:lnTo>
                    <a:pt x="5873" y="9566"/>
                  </a:lnTo>
                  <a:lnTo>
                    <a:pt x="6017" y="9676"/>
                  </a:lnTo>
                  <a:lnTo>
                    <a:pt x="6160" y="9784"/>
                  </a:lnTo>
                  <a:lnTo>
                    <a:pt x="6302" y="9891"/>
                  </a:lnTo>
                  <a:lnTo>
                    <a:pt x="6442" y="9994"/>
                  </a:lnTo>
                  <a:lnTo>
                    <a:pt x="6581" y="10095"/>
                  </a:lnTo>
                  <a:lnTo>
                    <a:pt x="6718" y="10193"/>
                  </a:lnTo>
                  <a:lnTo>
                    <a:pt x="6852" y="10286"/>
                  </a:lnTo>
                  <a:lnTo>
                    <a:pt x="6985" y="10378"/>
                  </a:lnTo>
                  <a:lnTo>
                    <a:pt x="7116" y="10466"/>
                  </a:lnTo>
                  <a:lnTo>
                    <a:pt x="7245" y="10551"/>
                  </a:lnTo>
                  <a:lnTo>
                    <a:pt x="7371" y="10632"/>
                  </a:lnTo>
                  <a:lnTo>
                    <a:pt x="7495" y="10710"/>
                  </a:lnTo>
                  <a:lnTo>
                    <a:pt x="7616" y="10783"/>
                  </a:lnTo>
                  <a:lnTo>
                    <a:pt x="7734" y="10853"/>
                  </a:lnTo>
                  <a:lnTo>
                    <a:pt x="7851" y="10919"/>
                  </a:lnTo>
                  <a:lnTo>
                    <a:pt x="7964" y="10980"/>
                  </a:lnTo>
                  <a:lnTo>
                    <a:pt x="8073" y="11037"/>
                  </a:lnTo>
                  <a:lnTo>
                    <a:pt x="8180" y="11090"/>
                  </a:lnTo>
                  <a:lnTo>
                    <a:pt x="8284" y="11137"/>
                  </a:lnTo>
                  <a:lnTo>
                    <a:pt x="8384" y="11180"/>
                  </a:lnTo>
                  <a:lnTo>
                    <a:pt x="8480" y="11218"/>
                  </a:lnTo>
                  <a:lnTo>
                    <a:pt x="8573" y="11251"/>
                  </a:lnTo>
                  <a:lnTo>
                    <a:pt x="8663" y="11278"/>
                  </a:lnTo>
                  <a:lnTo>
                    <a:pt x="8748" y="11301"/>
                  </a:lnTo>
                  <a:lnTo>
                    <a:pt x="8830" y="11318"/>
                  </a:lnTo>
                  <a:lnTo>
                    <a:pt x="8907" y="11329"/>
                  </a:lnTo>
                  <a:lnTo>
                    <a:pt x="8980" y="11334"/>
                  </a:lnTo>
                  <a:lnTo>
                    <a:pt x="9120" y="11338"/>
                  </a:lnTo>
                  <a:lnTo>
                    <a:pt x="9254" y="11341"/>
                  </a:lnTo>
                  <a:lnTo>
                    <a:pt x="9384" y="11342"/>
                  </a:lnTo>
                  <a:lnTo>
                    <a:pt x="9510" y="11342"/>
                  </a:lnTo>
                  <a:lnTo>
                    <a:pt x="9572" y="11341"/>
                  </a:lnTo>
                  <a:lnTo>
                    <a:pt x="9633" y="11340"/>
                  </a:lnTo>
                  <a:lnTo>
                    <a:pt x="9694" y="11338"/>
                  </a:lnTo>
                  <a:lnTo>
                    <a:pt x="9754" y="11336"/>
                  </a:lnTo>
                  <a:lnTo>
                    <a:pt x="9814" y="11333"/>
                  </a:lnTo>
                  <a:lnTo>
                    <a:pt x="9873" y="11330"/>
                  </a:lnTo>
                  <a:lnTo>
                    <a:pt x="9932" y="11326"/>
                  </a:lnTo>
                  <a:lnTo>
                    <a:pt x="9992" y="11321"/>
                  </a:lnTo>
                  <a:lnTo>
                    <a:pt x="10052" y="11317"/>
                  </a:lnTo>
                  <a:lnTo>
                    <a:pt x="10110" y="11311"/>
                  </a:lnTo>
                  <a:lnTo>
                    <a:pt x="10170" y="11305"/>
                  </a:lnTo>
                  <a:lnTo>
                    <a:pt x="10231" y="11298"/>
                  </a:lnTo>
                  <a:lnTo>
                    <a:pt x="10290" y="11290"/>
                  </a:lnTo>
                  <a:lnTo>
                    <a:pt x="10351" y="11282"/>
                  </a:lnTo>
                  <a:lnTo>
                    <a:pt x="10412" y="11272"/>
                  </a:lnTo>
                  <a:lnTo>
                    <a:pt x="10474" y="11263"/>
                  </a:lnTo>
                  <a:lnTo>
                    <a:pt x="10537" y="11252"/>
                  </a:lnTo>
                  <a:lnTo>
                    <a:pt x="10600" y="11241"/>
                  </a:lnTo>
                  <a:lnTo>
                    <a:pt x="10665" y="11229"/>
                  </a:lnTo>
                  <a:lnTo>
                    <a:pt x="10730" y="11217"/>
                  </a:lnTo>
                  <a:lnTo>
                    <a:pt x="10797" y="11203"/>
                  </a:lnTo>
                  <a:lnTo>
                    <a:pt x="10864" y="11189"/>
                  </a:lnTo>
                  <a:lnTo>
                    <a:pt x="10934" y="11173"/>
                  </a:lnTo>
                  <a:lnTo>
                    <a:pt x="11004" y="11157"/>
                  </a:lnTo>
                  <a:lnTo>
                    <a:pt x="11167" y="11118"/>
                  </a:lnTo>
                  <a:lnTo>
                    <a:pt x="11368" y="11067"/>
                  </a:lnTo>
                  <a:lnTo>
                    <a:pt x="11598" y="11008"/>
                  </a:lnTo>
                  <a:lnTo>
                    <a:pt x="11854" y="10940"/>
                  </a:lnTo>
                  <a:lnTo>
                    <a:pt x="12126" y="10867"/>
                  </a:lnTo>
                  <a:lnTo>
                    <a:pt x="12409" y="10792"/>
                  </a:lnTo>
                  <a:lnTo>
                    <a:pt x="12697" y="10714"/>
                  </a:lnTo>
                  <a:lnTo>
                    <a:pt x="12983" y="10636"/>
                  </a:lnTo>
                  <a:lnTo>
                    <a:pt x="13259" y="10560"/>
                  </a:lnTo>
                  <a:lnTo>
                    <a:pt x="13521" y="10489"/>
                  </a:lnTo>
                  <a:lnTo>
                    <a:pt x="13760" y="10423"/>
                  </a:lnTo>
                  <a:lnTo>
                    <a:pt x="13970" y="10364"/>
                  </a:lnTo>
                  <a:lnTo>
                    <a:pt x="14146" y="10316"/>
                  </a:lnTo>
                  <a:lnTo>
                    <a:pt x="14279" y="10278"/>
                  </a:lnTo>
                  <a:lnTo>
                    <a:pt x="14363" y="10255"/>
                  </a:lnTo>
                  <a:lnTo>
                    <a:pt x="14393" y="10247"/>
                  </a:lnTo>
                  <a:close/>
                </a:path>
              </a:pathLst>
            </a:custGeom>
            <a:grpFill/>
            <a:ln w="9525">
              <a:noFill/>
              <a:round/>
              <a:headEnd/>
              <a:tailEnd/>
            </a:ln>
          </p:spPr>
          <p:txBody>
            <a:bodyPr vert="horz" wrap="square" lIns="51368" tIns="25684" rIns="51368" bIns="25684"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grpSp>
          <p:nvGrpSpPr>
            <p:cNvPr id="89" name="组合 138"/>
            <p:cNvGrpSpPr/>
            <p:nvPr/>
          </p:nvGrpSpPr>
          <p:grpSpPr>
            <a:xfrm>
              <a:off x="3001243" y="4077866"/>
              <a:ext cx="197581" cy="126653"/>
              <a:chOff x="2598342" y="2452887"/>
              <a:chExt cx="184124" cy="96209"/>
            </a:xfrm>
            <a:grpFill/>
          </p:grpSpPr>
          <p:sp>
            <p:nvSpPr>
              <p:cNvPr id="90" name="Freeform 83"/>
              <p:cNvSpPr>
                <a:spLocks/>
              </p:cNvSpPr>
              <p:nvPr/>
            </p:nvSpPr>
            <p:spPr bwMode="auto">
              <a:xfrm>
                <a:off x="2598342" y="2452887"/>
                <a:ext cx="184124" cy="65522"/>
              </a:xfrm>
              <a:custGeom>
                <a:avLst/>
                <a:gdLst/>
                <a:ahLst/>
                <a:cxnLst>
                  <a:cxn ang="0">
                    <a:pos x="33" y="134"/>
                  </a:cxn>
                  <a:cxn ang="0">
                    <a:pos x="44" y="139"/>
                  </a:cxn>
                  <a:cxn ang="0">
                    <a:pos x="49" y="137"/>
                  </a:cxn>
                  <a:cxn ang="0">
                    <a:pos x="54" y="135"/>
                  </a:cxn>
                  <a:cxn ang="0">
                    <a:pos x="90" y="108"/>
                  </a:cxn>
                  <a:cxn ang="0">
                    <a:pos x="127" y="90"/>
                  </a:cxn>
                  <a:cxn ang="0">
                    <a:pos x="169" y="78"/>
                  </a:cxn>
                  <a:cxn ang="0">
                    <a:pos x="211" y="73"/>
                  </a:cxn>
                  <a:cxn ang="0">
                    <a:pos x="225" y="75"/>
                  </a:cxn>
                  <a:cxn ang="0">
                    <a:pos x="248" y="76"/>
                  </a:cxn>
                  <a:cxn ang="0">
                    <a:pos x="292" y="88"/>
                  </a:cxn>
                  <a:cxn ang="0">
                    <a:pos x="333" y="108"/>
                  </a:cxn>
                  <a:cxn ang="0">
                    <a:pos x="370" y="135"/>
                  </a:cxn>
                  <a:cxn ang="0">
                    <a:pos x="385" y="152"/>
                  </a:cxn>
                  <a:cxn ang="0">
                    <a:pos x="397" y="157"/>
                  </a:cxn>
                  <a:cxn ang="0">
                    <a:pos x="402" y="156"/>
                  </a:cxn>
                  <a:cxn ang="0">
                    <a:pos x="439" y="127"/>
                  </a:cxn>
                  <a:cxn ang="0">
                    <a:pos x="442" y="122"/>
                  </a:cxn>
                  <a:cxn ang="0">
                    <a:pos x="444" y="115"/>
                  </a:cxn>
                  <a:cxn ang="0">
                    <a:pos x="441" y="103"/>
                  </a:cxn>
                  <a:cxn ang="0">
                    <a:pos x="419" y="81"/>
                  </a:cxn>
                  <a:cxn ang="0">
                    <a:pos x="372" y="46"/>
                  </a:cxn>
                  <a:cxn ang="0">
                    <a:pos x="318" y="19"/>
                  </a:cxn>
                  <a:cxn ang="0">
                    <a:pos x="260" y="4"/>
                  </a:cxn>
                  <a:cxn ang="0">
                    <a:pos x="230" y="2"/>
                  </a:cxn>
                  <a:cxn ang="0">
                    <a:pos x="211" y="0"/>
                  </a:cxn>
                  <a:cxn ang="0">
                    <a:pos x="156" y="5"/>
                  </a:cxn>
                  <a:cxn ang="0">
                    <a:pos x="102" y="21"/>
                  </a:cxn>
                  <a:cxn ang="0">
                    <a:pos x="51" y="46"/>
                  </a:cxn>
                  <a:cxn ang="0">
                    <a:pos x="6" y="81"/>
                  </a:cxn>
                  <a:cxn ang="0">
                    <a:pos x="2" y="86"/>
                  </a:cxn>
                  <a:cxn ang="0">
                    <a:pos x="2" y="98"/>
                  </a:cxn>
                  <a:cxn ang="0">
                    <a:pos x="33" y="134"/>
                  </a:cxn>
                </a:cxnLst>
                <a:rect l="0" t="0" r="r" b="b"/>
                <a:pathLst>
                  <a:path w="444" h="157">
                    <a:moveTo>
                      <a:pt x="33" y="134"/>
                    </a:moveTo>
                    <a:lnTo>
                      <a:pt x="33" y="134"/>
                    </a:lnTo>
                    <a:lnTo>
                      <a:pt x="38" y="137"/>
                    </a:lnTo>
                    <a:lnTo>
                      <a:pt x="44" y="139"/>
                    </a:lnTo>
                    <a:lnTo>
                      <a:pt x="44" y="139"/>
                    </a:lnTo>
                    <a:lnTo>
                      <a:pt x="49" y="137"/>
                    </a:lnTo>
                    <a:lnTo>
                      <a:pt x="54" y="135"/>
                    </a:lnTo>
                    <a:lnTo>
                      <a:pt x="54" y="135"/>
                    </a:lnTo>
                    <a:lnTo>
                      <a:pt x="71" y="120"/>
                    </a:lnTo>
                    <a:lnTo>
                      <a:pt x="90" y="108"/>
                    </a:lnTo>
                    <a:lnTo>
                      <a:pt x="108" y="98"/>
                    </a:lnTo>
                    <a:lnTo>
                      <a:pt x="127" y="90"/>
                    </a:lnTo>
                    <a:lnTo>
                      <a:pt x="147" y="83"/>
                    </a:lnTo>
                    <a:lnTo>
                      <a:pt x="169" y="78"/>
                    </a:lnTo>
                    <a:lnTo>
                      <a:pt x="189" y="75"/>
                    </a:lnTo>
                    <a:lnTo>
                      <a:pt x="211" y="73"/>
                    </a:lnTo>
                    <a:lnTo>
                      <a:pt x="211" y="73"/>
                    </a:lnTo>
                    <a:lnTo>
                      <a:pt x="225" y="75"/>
                    </a:lnTo>
                    <a:lnTo>
                      <a:pt x="225" y="75"/>
                    </a:lnTo>
                    <a:lnTo>
                      <a:pt x="248" y="76"/>
                    </a:lnTo>
                    <a:lnTo>
                      <a:pt x="270" y="81"/>
                    </a:lnTo>
                    <a:lnTo>
                      <a:pt x="292" y="88"/>
                    </a:lnTo>
                    <a:lnTo>
                      <a:pt x="313" y="97"/>
                    </a:lnTo>
                    <a:lnTo>
                      <a:pt x="333" y="108"/>
                    </a:lnTo>
                    <a:lnTo>
                      <a:pt x="351" y="120"/>
                    </a:lnTo>
                    <a:lnTo>
                      <a:pt x="370" y="135"/>
                    </a:lnTo>
                    <a:lnTo>
                      <a:pt x="385" y="152"/>
                    </a:lnTo>
                    <a:lnTo>
                      <a:pt x="385" y="152"/>
                    </a:lnTo>
                    <a:lnTo>
                      <a:pt x="390" y="156"/>
                    </a:lnTo>
                    <a:lnTo>
                      <a:pt x="397" y="157"/>
                    </a:lnTo>
                    <a:lnTo>
                      <a:pt x="397" y="157"/>
                    </a:lnTo>
                    <a:lnTo>
                      <a:pt x="402" y="156"/>
                    </a:lnTo>
                    <a:lnTo>
                      <a:pt x="407" y="154"/>
                    </a:lnTo>
                    <a:lnTo>
                      <a:pt x="439" y="127"/>
                    </a:lnTo>
                    <a:lnTo>
                      <a:pt x="439" y="127"/>
                    </a:lnTo>
                    <a:lnTo>
                      <a:pt x="442" y="122"/>
                    </a:lnTo>
                    <a:lnTo>
                      <a:pt x="444" y="115"/>
                    </a:lnTo>
                    <a:lnTo>
                      <a:pt x="444" y="115"/>
                    </a:lnTo>
                    <a:lnTo>
                      <a:pt x="444" y="110"/>
                    </a:lnTo>
                    <a:lnTo>
                      <a:pt x="441" y="103"/>
                    </a:lnTo>
                    <a:lnTo>
                      <a:pt x="441" y="103"/>
                    </a:lnTo>
                    <a:lnTo>
                      <a:pt x="419" y="81"/>
                    </a:lnTo>
                    <a:lnTo>
                      <a:pt x="395" y="63"/>
                    </a:lnTo>
                    <a:lnTo>
                      <a:pt x="372" y="46"/>
                    </a:lnTo>
                    <a:lnTo>
                      <a:pt x="345" y="31"/>
                    </a:lnTo>
                    <a:lnTo>
                      <a:pt x="318" y="19"/>
                    </a:lnTo>
                    <a:lnTo>
                      <a:pt x="289" y="11"/>
                    </a:lnTo>
                    <a:lnTo>
                      <a:pt x="260" y="4"/>
                    </a:lnTo>
                    <a:lnTo>
                      <a:pt x="230" y="2"/>
                    </a:lnTo>
                    <a:lnTo>
                      <a:pt x="230" y="2"/>
                    </a:lnTo>
                    <a:lnTo>
                      <a:pt x="211" y="0"/>
                    </a:lnTo>
                    <a:lnTo>
                      <a:pt x="211" y="0"/>
                    </a:lnTo>
                    <a:lnTo>
                      <a:pt x="183" y="2"/>
                    </a:lnTo>
                    <a:lnTo>
                      <a:pt x="156" y="5"/>
                    </a:lnTo>
                    <a:lnTo>
                      <a:pt x="129" y="12"/>
                    </a:lnTo>
                    <a:lnTo>
                      <a:pt x="102" y="21"/>
                    </a:lnTo>
                    <a:lnTo>
                      <a:pt x="76" y="32"/>
                    </a:lnTo>
                    <a:lnTo>
                      <a:pt x="51" y="46"/>
                    </a:lnTo>
                    <a:lnTo>
                      <a:pt x="27" y="63"/>
                    </a:lnTo>
                    <a:lnTo>
                      <a:pt x="6" y="81"/>
                    </a:lnTo>
                    <a:lnTo>
                      <a:pt x="6" y="81"/>
                    </a:lnTo>
                    <a:lnTo>
                      <a:pt x="2" y="86"/>
                    </a:lnTo>
                    <a:lnTo>
                      <a:pt x="0" y="92"/>
                    </a:lnTo>
                    <a:lnTo>
                      <a:pt x="2" y="98"/>
                    </a:lnTo>
                    <a:lnTo>
                      <a:pt x="6" y="103"/>
                    </a:lnTo>
                    <a:lnTo>
                      <a:pt x="33" y="134"/>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sp>
            <p:nvSpPr>
              <p:cNvPr id="91" name="Freeform 84"/>
              <p:cNvSpPr>
                <a:spLocks/>
              </p:cNvSpPr>
              <p:nvPr/>
            </p:nvSpPr>
            <p:spPr bwMode="auto">
              <a:xfrm>
                <a:off x="2637323" y="2503480"/>
                <a:ext cx="102844" cy="45616"/>
              </a:xfrm>
              <a:custGeom>
                <a:avLst/>
                <a:gdLst/>
                <a:ahLst/>
                <a:cxnLst>
                  <a:cxn ang="0">
                    <a:pos x="130" y="0"/>
                  </a:cxn>
                  <a:cxn ang="0">
                    <a:pos x="130" y="0"/>
                  </a:cxn>
                  <a:cxn ang="0">
                    <a:pos x="120" y="0"/>
                  </a:cxn>
                  <a:cxn ang="0">
                    <a:pos x="120" y="0"/>
                  </a:cxn>
                  <a:cxn ang="0">
                    <a:pos x="103" y="0"/>
                  </a:cxn>
                  <a:cxn ang="0">
                    <a:pos x="88" y="3"/>
                  </a:cxn>
                  <a:cxn ang="0">
                    <a:pos x="73" y="7"/>
                  </a:cxn>
                  <a:cxn ang="0">
                    <a:pos x="58" y="12"/>
                  </a:cxn>
                  <a:cxn ang="0">
                    <a:pos x="44" y="18"/>
                  </a:cxn>
                  <a:cxn ang="0">
                    <a:pos x="31" y="25"/>
                  </a:cxn>
                  <a:cxn ang="0">
                    <a:pos x="17" y="34"/>
                  </a:cxn>
                  <a:cxn ang="0">
                    <a:pos x="5" y="44"/>
                  </a:cxn>
                  <a:cxn ang="0">
                    <a:pos x="5" y="44"/>
                  </a:cxn>
                  <a:cxn ang="0">
                    <a:pos x="2" y="49"/>
                  </a:cxn>
                  <a:cxn ang="0">
                    <a:pos x="0" y="56"/>
                  </a:cxn>
                  <a:cxn ang="0">
                    <a:pos x="2" y="61"/>
                  </a:cxn>
                  <a:cxn ang="0">
                    <a:pos x="4" y="67"/>
                  </a:cxn>
                  <a:cxn ang="0">
                    <a:pos x="32" y="98"/>
                  </a:cxn>
                  <a:cxn ang="0">
                    <a:pos x="32" y="98"/>
                  </a:cxn>
                  <a:cxn ang="0">
                    <a:pos x="37" y="101"/>
                  </a:cxn>
                  <a:cxn ang="0">
                    <a:pos x="44" y="103"/>
                  </a:cxn>
                  <a:cxn ang="0">
                    <a:pos x="44" y="103"/>
                  </a:cxn>
                  <a:cxn ang="0">
                    <a:pos x="49" y="101"/>
                  </a:cxn>
                  <a:cxn ang="0">
                    <a:pos x="54" y="98"/>
                  </a:cxn>
                  <a:cxn ang="0">
                    <a:pos x="54" y="98"/>
                  </a:cxn>
                  <a:cxn ang="0">
                    <a:pos x="69" y="88"/>
                  </a:cxn>
                  <a:cxn ang="0">
                    <a:pos x="85" y="79"/>
                  </a:cxn>
                  <a:cxn ang="0">
                    <a:pos x="101" y="74"/>
                  </a:cxn>
                  <a:cxn ang="0">
                    <a:pos x="120" y="72"/>
                  </a:cxn>
                  <a:cxn ang="0">
                    <a:pos x="120" y="72"/>
                  </a:cxn>
                  <a:cxn ang="0">
                    <a:pos x="125" y="72"/>
                  </a:cxn>
                  <a:cxn ang="0">
                    <a:pos x="125" y="72"/>
                  </a:cxn>
                  <a:cxn ang="0">
                    <a:pos x="144" y="76"/>
                  </a:cxn>
                  <a:cxn ang="0">
                    <a:pos x="161" y="83"/>
                  </a:cxn>
                  <a:cxn ang="0">
                    <a:pos x="177" y="91"/>
                  </a:cxn>
                  <a:cxn ang="0">
                    <a:pos x="191" y="104"/>
                  </a:cxn>
                  <a:cxn ang="0">
                    <a:pos x="191" y="104"/>
                  </a:cxn>
                  <a:cxn ang="0">
                    <a:pos x="196" y="108"/>
                  </a:cxn>
                  <a:cxn ang="0">
                    <a:pos x="203" y="110"/>
                  </a:cxn>
                  <a:cxn ang="0">
                    <a:pos x="203" y="110"/>
                  </a:cxn>
                  <a:cxn ang="0">
                    <a:pos x="208" y="108"/>
                  </a:cxn>
                  <a:cxn ang="0">
                    <a:pos x="213" y="106"/>
                  </a:cxn>
                  <a:cxn ang="0">
                    <a:pos x="245" y="79"/>
                  </a:cxn>
                  <a:cxn ang="0">
                    <a:pos x="245" y="79"/>
                  </a:cxn>
                  <a:cxn ang="0">
                    <a:pos x="248" y="74"/>
                  </a:cxn>
                  <a:cxn ang="0">
                    <a:pos x="250" y="67"/>
                  </a:cxn>
                  <a:cxn ang="0">
                    <a:pos x="250" y="67"/>
                  </a:cxn>
                  <a:cxn ang="0">
                    <a:pos x="248" y="61"/>
                  </a:cxn>
                  <a:cxn ang="0">
                    <a:pos x="247" y="56"/>
                  </a:cxn>
                  <a:cxn ang="0">
                    <a:pos x="247" y="56"/>
                  </a:cxn>
                  <a:cxn ang="0">
                    <a:pos x="235" y="44"/>
                  </a:cxn>
                  <a:cxn ang="0">
                    <a:pos x="221" y="34"/>
                  </a:cxn>
                  <a:cxn ang="0">
                    <a:pos x="208" y="25"/>
                  </a:cxn>
                  <a:cxn ang="0">
                    <a:pos x="193" y="17"/>
                  </a:cxn>
                  <a:cxn ang="0">
                    <a:pos x="177" y="10"/>
                  </a:cxn>
                  <a:cxn ang="0">
                    <a:pos x="162" y="5"/>
                  </a:cxn>
                  <a:cxn ang="0">
                    <a:pos x="147" y="2"/>
                  </a:cxn>
                  <a:cxn ang="0">
                    <a:pos x="130" y="0"/>
                  </a:cxn>
                  <a:cxn ang="0">
                    <a:pos x="130" y="0"/>
                  </a:cxn>
                </a:cxnLst>
                <a:rect l="0" t="0" r="r" b="b"/>
                <a:pathLst>
                  <a:path w="250" h="110">
                    <a:moveTo>
                      <a:pt x="130" y="0"/>
                    </a:moveTo>
                    <a:lnTo>
                      <a:pt x="130" y="0"/>
                    </a:lnTo>
                    <a:lnTo>
                      <a:pt x="120" y="0"/>
                    </a:lnTo>
                    <a:lnTo>
                      <a:pt x="120" y="0"/>
                    </a:lnTo>
                    <a:lnTo>
                      <a:pt x="103" y="0"/>
                    </a:lnTo>
                    <a:lnTo>
                      <a:pt x="88" y="3"/>
                    </a:lnTo>
                    <a:lnTo>
                      <a:pt x="73" y="7"/>
                    </a:lnTo>
                    <a:lnTo>
                      <a:pt x="58" y="12"/>
                    </a:lnTo>
                    <a:lnTo>
                      <a:pt x="44" y="18"/>
                    </a:lnTo>
                    <a:lnTo>
                      <a:pt x="31" y="25"/>
                    </a:lnTo>
                    <a:lnTo>
                      <a:pt x="17" y="34"/>
                    </a:lnTo>
                    <a:lnTo>
                      <a:pt x="5" y="44"/>
                    </a:lnTo>
                    <a:lnTo>
                      <a:pt x="5" y="44"/>
                    </a:lnTo>
                    <a:lnTo>
                      <a:pt x="2" y="49"/>
                    </a:lnTo>
                    <a:lnTo>
                      <a:pt x="0" y="56"/>
                    </a:lnTo>
                    <a:lnTo>
                      <a:pt x="2" y="61"/>
                    </a:lnTo>
                    <a:lnTo>
                      <a:pt x="4" y="67"/>
                    </a:lnTo>
                    <a:lnTo>
                      <a:pt x="32" y="98"/>
                    </a:lnTo>
                    <a:lnTo>
                      <a:pt x="32" y="98"/>
                    </a:lnTo>
                    <a:lnTo>
                      <a:pt x="37" y="101"/>
                    </a:lnTo>
                    <a:lnTo>
                      <a:pt x="44" y="103"/>
                    </a:lnTo>
                    <a:lnTo>
                      <a:pt x="44" y="103"/>
                    </a:lnTo>
                    <a:lnTo>
                      <a:pt x="49" y="101"/>
                    </a:lnTo>
                    <a:lnTo>
                      <a:pt x="54" y="98"/>
                    </a:lnTo>
                    <a:lnTo>
                      <a:pt x="54" y="98"/>
                    </a:lnTo>
                    <a:lnTo>
                      <a:pt x="69" y="88"/>
                    </a:lnTo>
                    <a:lnTo>
                      <a:pt x="85" y="79"/>
                    </a:lnTo>
                    <a:lnTo>
                      <a:pt x="101" y="74"/>
                    </a:lnTo>
                    <a:lnTo>
                      <a:pt x="120" y="72"/>
                    </a:lnTo>
                    <a:lnTo>
                      <a:pt x="120" y="72"/>
                    </a:lnTo>
                    <a:lnTo>
                      <a:pt x="125" y="72"/>
                    </a:lnTo>
                    <a:lnTo>
                      <a:pt x="125" y="72"/>
                    </a:lnTo>
                    <a:lnTo>
                      <a:pt x="144" y="76"/>
                    </a:lnTo>
                    <a:lnTo>
                      <a:pt x="161" y="83"/>
                    </a:lnTo>
                    <a:lnTo>
                      <a:pt x="177" y="91"/>
                    </a:lnTo>
                    <a:lnTo>
                      <a:pt x="191" y="104"/>
                    </a:lnTo>
                    <a:lnTo>
                      <a:pt x="191" y="104"/>
                    </a:lnTo>
                    <a:lnTo>
                      <a:pt x="196" y="108"/>
                    </a:lnTo>
                    <a:lnTo>
                      <a:pt x="203" y="110"/>
                    </a:lnTo>
                    <a:lnTo>
                      <a:pt x="203" y="110"/>
                    </a:lnTo>
                    <a:lnTo>
                      <a:pt x="208" y="108"/>
                    </a:lnTo>
                    <a:lnTo>
                      <a:pt x="213" y="106"/>
                    </a:lnTo>
                    <a:lnTo>
                      <a:pt x="245" y="79"/>
                    </a:lnTo>
                    <a:lnTo>
                      <a:pt x="245" y="79"/>
                    </a:lnTo>
                    <a:lnTo>
                      <a:pt x="248" y="74"/>
                    </a:lnTo>
                    <a:lnTo>
                      <a:pt x="250" y="67"/>
                    </a:lnTo>
                    <a:lnTo>
                      <a:pt x="250" y="67"/>
                    </a:lnTo>
                    <a:lnTo>
                      <a:pt x="248" y="61"/>
                    </a:lnTo>
                    <a:lnTo>
                      <a:pt x="247" y="56"/>
                    </a:lnTo>
                    <a:lnTo>
                      <a:pt x="247" y="56"/>
                    </a:lnTo>
                    <a:lnTo>
                      <a:pt x="235" y="44"/>
                    </a:lnTo>
                    <a:lnTo>
                      <a:pt x="221" y="34"/>
                    </a:lnTo>
                    <a:lnTo>
                      <a:pt x="208" y="25"/>
                    </a:lnTo>
                    <a:lnTo>
                      <a:pt x="193" y="17"/>
                    </a:lnTo>
                    <a:lnTo>
                      <a:pt x="177" y="10"/>
                    </a:lnTo>
                    <a:lnTo>
                      <a:pt x="162" y="5"/>
                    </a:lnTo>
                    <a:lnTo>
                      <a:pt x="147" y="2"/>
                    </a:lnTo>
                    <a:lnTo>
                      <a:pt x="130" y="0"/>
                    </a:lnTo>
                    <a:lnTo>
                      <a:pt x="130" y="0"/>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grpSp>
      </p:grpSp>
      <p:sp>
        <p:nvSpPr>
          <p:cNvPr id="92" name="Freeform 5"/>
          <p:cNvSpPr>
            <a:spLocks noEditPoints="1"/>
          </p:cNvSpPr>
          <p:nvPr/>
        </p:nvSpPr>
        <p:spPr bwMode="auto">
          <a:xfrm>
            <a:off x="5607463" y="4539675"/>
            <a:ext cx="305342" cy="273816"/>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B0F0"/>
          </a:solidFill>
          <a:ln w="9525">
            <a:noFill/>
            <a:prstDash val="dash"/>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sp>
        <p:nvSpPr>
          <p:cNvPr id="93" name="矩形 92"/>
          <p:cNvSpPr/>
          <p:nvPr/>
        </p:nvSpPr>
        <p:spPr>
          <a:xfrm>
            <a:off x="5489271" y="4894781"/>
            <a:ext cx="521762" cy="138499"/>
          </a:xfrm>
          <a:prstGeom prst="rect">
            <a:avLst/>
          </a:prstGeom>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HD video</a:t>
            </a:r>
            <a:endParaRPr lang="en-US" altLang="zh-CN" sz="900" kern="0" dirty="0">
              <a:latin typeface="Huawei Sans" panose="020C0503030203020204" pitchFamily="34" charset="0"/>
              <a:cs typeface="Arial" pitchFamily="34" charset="0"/>
              <a:sym typeface="Arial"/>
            </a:endParaRPr>
          </a:p>
        </p:txBody>
      </p:sp>
      <p:grpSp>
        <p:nvGrpSpPr>
          <p:cNvPr id="94" name="组合 208"/>
          <p:cNvGrpSpPr/>
          <p:nvPr/>
        </p:nvGrpSpPr>
        <p:grpSpPr>
          <a:xfrm>
            <a:off x="6207324" y="4768686"/>
            <a:ext cx="394949" cy="322950"/>
            <a:chOff x="14025563" y="196850"/>
            <a:chExt cx="1201738" cy="984250"/>
          </a:xfrm>
          <a:solidFill>
            <a:srgbClr val="00B0F0"/>
          </a:solidFill>
        </p:grpSpPr>
        <p:sp>
          <p:nvSpPr>
            <p:cNvPr id="95" name="Freeform 49"/>
            <p:cNvSpPr>
              <a:spLocks/>
            </p:cNvSpPr>
            <p:nvPr/>
          </p:nvSpPr>
          <p:spPr bwMode="auto">
            <a:xfrm>
              <a:off x="14025563" y="196850"/>
              <a:ext cx="352425" cy="123825"/>
            </a:xfrm>
            <a:custGeom>
              <a:avLst/>
              <a:gdLst/>
              <a:ahLst/>
              <a:cxnLst>
                <a:cxn ang="0">
                  <a:pos x="32" y="133"/>
                </a:cxn>
                <a:cxn ang="0">
                  <a:pos x="42" y="138"/>
                </a:cxn>
                <a:cxn ang="0">
                  <a:pos x="49" y="138"/>
                </a:cxn>
                <a:cxn ang="0">
                  <a:pos x="54" y="135"/>
                </a:cxn>
                <a:cxn ang="0">
                  <a:pos x="87" y="108"/>
                </a:cxn>
                <a:cxn ang="0">
                  <a:pos x="126" y="89"/>
                </a:cxn>
                <a:cxn ang="0">
                  <a:pos x="167" y="78"/>
                </a:cxn>
                <a:cxn ang="0">
                  <a:pos x="211" y="74"/>
                </a:cxn>
                <a:cxn ang="0">
                  <a:pos x="224" y="74"/>
                </a:cxn>
                <a:cxn ang="0">
                  <a:pos x="248" y="76"/>
                </a:cxn>
                <a:cxn ang="0">
                  <a:pos x="292" y="88"/>
                </a:cxn>
                <a:cxn ang="0">
                  <a:pos x="332" y="108"/>
                </a:cxn>
                <a:cxn ang="0">
                  <a:pos x="367" y="135"/>
                </a:cxn>
                <a:cxn ang="0">
                  <a:pos x="384" y="152"/>
                </a:cxn>
                <a:cxn ang="0">
                  <a:pos x="396" y="157"/>
                </a:cxn>
                <a:cxn ang="0">
                  <a:pos x="401" y="157"/>
                </a:cxn>
                <a:cxn ang="0">
                  <a:pos x="437" y="127"/>
                </a:cxn>
                <a:cxn ang="0">
                  <a:pos x="442" y="121"/>
                </a:cxn>
                <a:cxn ang="0">
                  <a:pos x="443" y="115"/>
                </a:cxn>
                <a:cxn ang="0">
                  <a:pos x="438" y="105"/>
                </a:cxn>
                <a:cxn ang="0">
                  <a:pos x="418" y="83"/>
                </a:cxn>
                <a:cxn ang="0">
                  <a:pos x="369" y="46"/>
                </a:cxn>
                <a:cxn ang="0">
                  <a:pos x="317" y="20"/>
                </a:cxn>
                <a:cxn ang="0">
                  <a:pos x="258" y="5"/>
                </a:cxn>
                <a:cxn ang="0">
                  <a:pos x="227" y="2"/>
                </a:cxn>
                <a:cxn ang="0">
                  <a:pos x="211" y="0"/>
                </a:cxn>
                <a:cxn ang="0">
                  <a:pos x="153" y="7"/>
                </a:cxn>
                <a:cxn ang="0">
                  <a:pos x="99" y="22"/>
                </a:cxn>
                <a:cxn ang="0">
                  <a:pos x="50" y="47"/>
                </a:cxn>
                <a:cxn ang="0">
                  <a:pos x="5" y="81"/>
                </a:cxn>
                <a:cxn ang="0">
                  <a:pos x="1" y="86"/>
                </a:cxn>
                <a:cxn ang="0">
                  <a:pos x="0" y="98"/>
                </a:cxn>
                <a:cxn ang="0">
                  <a:pos x="32" y="133"/>
                </a:cxn>
              </a:cxnLst>
              <a:rect l="0" t="0" r="r" b="b"/>
              <a:pathLst>
                <a:path w="443" h="157">
                  <a:moveTo>
                    <a:pt x="32" y="133"/>
                  </a:moveTo>
                  <a:lnTo>
                    <a:pt x="32" y="133"/>
                  </a:lnTo>
                  <a:lnTo>
                    <a:pt x="37" y="137"/>
                  </a:lnTo>
                  <a:lnTo>
                    <a:pt x="42" y="138"/>
                  </a:lnTo>
                  <a:lnTo>
                    <a:pt x="42" y="138"/>
                  </a:lnTo>
                  <a:lnTo>
                    <a:pt x="49" y="138"/>
                  </a:lnTo>
                  <a:lnTo>
                    <a:pt x="54" y="135"/>
                  </a:lnTo>
                  <a:lnTo>
                    <a:pt x="54" y="135"/>
                  </a:lnTo>
                  <a:lnTo>
                    <a:pt x="71" y="121"/>
                  </a:lnTo>
                  <a:lnTo>
                    <a:pt x="87" y="108"/>
                  </a:lnTo>
                  <a:lnTo>
                    <a:pt x="106" y="98"/>
                  </a:lnTo>
                  <a:lnTo>
                    <a:pt x="126" y="89"/>
                  </a:lnTo>
                  <a:lnTo>
                    <a:pt x="146" y="83"/>
                  </a:lnTo>
                  <a:lnTo>
                    <a:pt x="167" y="78"/>
                  </a:lnTo>
                  <a:lnTo>
                    <a:pt x="189" y="74"/>
                  </a:lnTo>
                  <a:lnTo>
                    <a:pt x="211" y="74"/>
                  </a:lnTo>
                  <a:lnTo>
                    <a:pt x="211" y="74"/>
                  </a:lnTo>
                  <a:lnTo>
                    <a:pt x="224" y="74"/>
                  </a:lnTo>
                  <a:lnTo>
                    <a:pt x="224" y="74"/>
                  </a:lnTo>
                  <a:lnTo>
                    <a:pt x="248" y="76"/>
                  </a:lnTo>
                  <a:lnTo>
                    <a:pt x="270" y="81"/>
                  </a:lnTo>
                  <a:lnTo>
                    <a:pt x="292" y="88"/>
                  </a:lnTo>
                  <a:lnTo>
                    <a:pt x="312" y="96"/>
                  </a:lnTo>
                  <a:lnTo>
                    <a:pt x="332" y="108"/>
                  </a:lnTo>
                  <a:lnTo>
                    <a:pt x="351" y="121"/>
                  </a:lnTo>
                  <a:lnTo>
                    <a:pt x="367" y="135"/>
                  </a:lnTo>
                  <a:lnTo>
                    <a:pt x="384" y="152"/>
                  </a:lnTo>
                  <a:lnTo>
                    <a:pt x="384" y="152"/>
                  </a:lnTo>
                  <a:lnTo>
                    <a:pt x="389" y="155"/>
                  </a:lnTo>
                  <a:lnTo>
                    <a:pt x="396" y="157"/>
                  </a:lnTo>
                  <a:lnTo>
                    <a:pt x="396" y="157"/>
                  </a:lnTo>
                  <a:lnTo>
                    <a:pt x="401" y="157"/>
                  </a:lnTo>
                  <a:lnTo>
                    <a:pt x="406" y="154"/>
                  </a:lnTo>
                  <a:lnTo>
                    <a:pt x="437" y="127"/>
                  </a:lnTo>
                  <a:lnTo>
                    <a:pt x="437" y="127"/>
                  </a:lnTo>
                  <a:lnTo>
                    <a:pt x="442" y="121"/>
                  </a:lnTo>
                  <a:lnTo>
                    <a:pt x="443" y="115"/>
                  </a:lnTo>
                  <a:lnTo>
                    <a:pt x="443" y="115"/>
                  </a:lnTo>
                  <a:lnTo>
                    <a:pt x="442" y="110"/>
                  </a:lnTo>
                  <a:lnTo>
                    <a:pt x="438" y="105"/>
                  </a:lnTo>
                  <a:lnTo>
                    <a:pt x="438" y="105"/>
                  </a:lnTo>
                  <a:lnTo>
                    <a:pt x="418" y="83"/>
                  </a:lnTo>
                  <a:lnTo>
                    <a:pt x="394" y="62"/>
                  </a:lnTo>
                  <a:lnTo>
                    <a:pt x="369" y="46"/>
                  </a:lnTo>
                  <a:lnTo>
                    <a:pt x="344" y="32"/>
                  </a:lnTo>
                  <a:lnTo>
                    <a:pt x="317" y="20"/>
                  </a:lnTo>
                  <a:lnTo>
                    <a:pt x="288" y="10"/>
                  </a:lnTo>
                  <a:lnTo>
                    <a:pt x="258" y="5"/>
                  </a:lnTo>
                  <a:lnTo>
                    <a:pt x="227" y="2"/>
                  </a:lnTo>
                  <a:lnTo>
                    <a:pt x="227" y="2"/>
                  </a:lnTo>
                  <a:lnTo>
                    <a:pt x="211" y="0"/>
                  </a:lnTo>
                  <a:lnTo>
                    <a:pt x="211" y="0"/>
                  </a:lnTo>
                  <a:lnTo>
                    <a:pt x="182" y="2"/>
                  </a:lnTo>
                  <a:lnTo>
                    <a:pt x="153" y="7"/>
                  </a:lnTo>
                  <a:lnTo>
                    <a:pt x="126" y="12"/>
                  </a:lnTo>
                  <a:lnTo>
                    <a:pt x="99" y="22"/>
                  </a:lnTo>
                  <a:lnTo>
                    <a:pt x="74" y="32"/>
                  </a:lnTo>
                  <a:lnTo>
                    <a:pt x="50" y="47"/>
                  </a:lnTo>
                  <a:lnTo>
                    <a:pt x="27" y="62"/>
                  </a:lnTo>
                  <a:lnTo>
                    <a:pt x="5" y="81"/>
                  </a:lnTo>
                  <a:lnTo>
                    <a:pt x="5" y="81"/>
                  </a:lnTo>
                  <a:lnTo>
                    <a:pt x="1" y="86"/>
                  </a:lnTo>
                  <a:lnTo>
                    <a:pt x="0" y="91"/>
                  </a:lnTo>
                  <a:lnTo>
                    <a:pt x="0" y="98"/>
                  </a:lnTo>
                  <a:lnTo>
                    <a:pt x="3" y="103"/>
                  </a:lnTo>
                  <a:lnTo>
                    <a:pt x="32" y="133"/>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sp>
          <p:nvSpPr>
            <p:cNvPr id="96" name="Freeform 50"/>
            <p:cNvSpPr>
              <a:spLocks/>
            </p:cNvSpPr>
            <p:nvPr/>
          </p:nvSpPr>
          <p:spPr bwMode="auto">
            <a:xfrm>
              <a:off x="14100175" y="293688"/>
              <a:ext cx="196850" cy="87313"/>
            </a:xfrm>
            <a:custGeom>
              <a:avLst/>
              <a:gdLst/>
              <a:ahLst/>
              <a:cxnLst>
                <a:cxn ang="0">
                  <a:pos x="129" y="0"/>
                </a:cxn>
                <a:cxn ang="0">
                  <a:pos x="129" y="0"/>
                </a:cxn>
                <a:cxn ang="0">
                  <a:pos x="119" y="0"/>
                </a:cxn>
                <a:cxn ang="0">
                  <a:pos x="119" y="0"/>
                </a:cxn>
                <a:cxn ang="0">
                  <a:pos x="103" y="2"/>
                </a:cxn>
                <a:cxn ang="0">
                  <a:pos x="88" y="4"/>
                </a:cxn>
                <a:cxn ang="0">
                  <a:pos x="73" y="7"/>
                </a:cxn>
                <a:cxn ang="0">
                  <a:pos x="58" y="12"/>
                </a:cxn>
                <a:cxn ang="0">
                  <a:pos x="44" y="19"/>
                </a:cxn>
                <a:cxn ang="0">
                  <a:pos x="29" y="26"/>
                </a:cxn>
                <a:cxn ang="0">
                  <a:pos x="17" y="36"/>
                </a:cxn>
                <a:cxn ang="0">
                  <a:pos x="6" y="46"/>
                </a:cxn>
                <a:cxn ang="0">
                  <a:pos x="6" y="46"/>
                </a:cxn>
                <a:cxn ang="0">
                  <a:pos x="0" y="51"/>
                </a:cxn>
                <a:cxn ang="0">
                  <a:pos x="0" y="56"/>
                </a:cxn>
                <a:cxn ang="0">
                  <a:pos x="0" y="63"/>
                </a:cxn>
                <a:cxn ang="0">
                  <a:pos x="4" y="68"/>
                </a:cxn>
                <a:cxn ang="0">
                  <a:pos x="33" y="98"/>
                </a:cxn>
                <a:cxn ang="0">
                  <a:pos x="33" y="98"/>
                </a:cxn>
                <a:cxn ang="0">
                  <a:pos x="38" y="102"/>
                </a:cxn>
                <a:cxn ang="0">
                  <a:pos x="43" y="103"/>
                </a:cxn>
                <a:cxn ang="0">
                  <a:pos x="43" y="103"/>
                </a:cxn>
                <a:cxn ang="0">
                  <a:pos x="49" y="102"/>
                </a:cxn>
                <a:cxn ang="0">
                  <a:pos x="54" y="98"/>
                </a:cxn>
                <a:cxn ang="0">
                  <a:pos x="54" y="98"/>
                </a:cxn>
                <a:cxn ang="0">
                  <a:pos x="68" y="88"/>
                </a:cxn>
                <a:cxn ang="0">
                  <a:pos x="85" y="80"/>
                </a:cxn>
                <a:cxn ang="0">
                  <a:pos x="102" y="76"/>
                </a:cxn>
                <a:cxn ang="0">
                  <a:pos x="119" y="75"/>
                </a:cxn>
                <a:cxn ang="0">
                  <a:pos x="119" y="75"/>
                </a:cxn>
                <a:cxn ang="0">
                  <a:pos x="125" y="75"/>
                </a:cxn>
                <a:cxn ang="0">
                  <a:pos x="125" y="75"/>
                </a:cxn>
                <a:cxn ang="0">
                  <a:pos x="144" y="76"/>
                </a:cxn>
                <a:cxn ang="0">
                  <a:pos x="161" y="83"/>
                </a:cxn>
                <a:cxn ang="0">
                  <a:pos x="176" y="93"/>
                </a:cxn>
                <a:cxn ang="0">
                  <a:pos x="191" y="105"/>
                </a:cxn>
                <a:cxn ang="0">
                  <a:pos x="191" y="105"/>
                </a:cxn>
                <a:cxn ang="0">
                  <a:pos x="196" y="108"/>
                </a:cxn>
                <a:cxn ang="0">
                  <a:pos x="203" y="110"/>
                </a:cxn>
                <a:cxn ang="0">
                  <a:pos x="203" y="110"/>
                </a:cxn>
                <a:cxn ang="0">
                  <a:pos x="208" y="110"/>
                </a:cxn>
                <a:cxn ang="0">
                  <a:pos x="213" y="107"/>
                </a:cxn>
                <a:cxn ang="0">
                  <a:pos x="243" y="80"/>
                </a:cxn>
                <a:cxn ang="0">
                  <a:pos x="243" y="80"/>
                </a:cxn>
                <a:cxn ang="0">
                  <a:pos x="247" y="75"/>
                </a:cxn>
                <a:cxn ang="0">
                  <a:pos x="248" y="68"/>
                </a:cxn>
                <a:cxn ang="0">
                  <a:pos x="248" y="68"/>
                </a:cxn>
                <a:cxn ang="0">
                  <a:pos x="248" y="63"/>
                </a:cxn>
                <a:cxn ang="0">
                  <a:pos x="245" y="58"/>
                </a:cxn>
                <a:cxn ang="0">
                  <a:pos x="245" y="58"/>
                </a:cxn>
                <a:cxn ang="0">
                  <a:pos x="233" y="46"/>
                </a:cxn>
                <a:cxn ang="0">
                  <a:pos x="221" y="34"/>
                </a:cxn>
                <a:cxn ang="0">
                  <a:pos x="208" y="26"/>
                </a:cxn>
                <a:cxn ang="0">
                  <a:pos x="193" y="17"/>
                </a:cxn>
                <a:cxn ang="0">
                  <a:pos x="178" y="11"/>
                </a:cxn>
                <a:cxn ang="0">
                  <a:pos x="162" y="7"/>
                </a:cxn>
                <a:cxn ang="0">
                  <a:pos x="146" y="4"/>
                </a:cxn>
                <a:cxn ang="0">
                  <a:pos x="129" y="0"/>
                </a:cxn>
                <a:cxn ang="0">
                  <a:pos x="129" y="0"/>
                </a:cxn>
              </a:cxnLst>
              <a:rect l="0" t="0" r="r" b="b"/>
              <a:pathLst>
                <a:path w="248" h="110">
                  <a:moveTo>
                    <a:pt x="129" y="0"/>
                  </a:moveTo>
                  <a:lnTo>
                    <a:pt x="129" y="0"/>
                  </a:lnTo>
                  <a:lnTo>
                    <a:pt x="119" y="0"/>
                  </a:lnTo>
                  <a:lnTo>
                    <a:pt x="119" y="0"/>
                  </a:lnTo>
                  <a:lnTo>
                    <a:pt x="103" y="2"/>
                  </a:lnTo>
                  <a:lnTo>
                    <a:pt x="88" y="4"/>
                  </a:lnTo>
                  <a:lnTo>
                    <a:pt x="73" y="7"/>
                  </a:lnTo>
                  <a:lnTo>
                    <a:pt x="58" y="12"/>
                  </a:lnTo>
                  <a:lnTo>
                    <a:pt x="44" y="19"/>
                  </a:lnTo>
                  <a:lnTo>
                    <a:pt x="29" y="26"/>
                  </a:lnTo>
                  <a:lnTo>
                    <a:pt x="17" y="36"/>
                  </a:lnTo>
                  <a:lnTo>
                    <a:pt x="6" y="46"/>
                  </a:lnTo>
                  <a:lnTo>
                    <a:pt x="6" y="46"/>
                  </a:lnTo>
                  <a:lnTo>
                    <a:pt x="0" y="51"/>
                  </a:lnTo>
                  <a:lnTo>
                    <a:pt x="0" y="56"/>
                  </a:lnTo>
                  <a:lnTo>
                    <a:pt x="0" y="63"/>
                  </a:lnTo>
                  <a:lnTo>
                    <a:pt x="4" y="68"/>
                  </a:lnTo>
                  <a:lnTo>
                    <a:pt x="33" y="98"/>
                  </a:lnTo>
                  <a:lnTo>
                    <a:pt x="33" y="98"/>
                  </a:lnTo>
                  <a:lnTo>
                    <a:pt x="38" y="102"/>
                  </a:lnTo>
                  <a:lnTo>
                    <a:pt x="43" y="103"/>
                  </a:lnTo>
                  <a:lnTo>
                    <a:pt x="43" y="103"/>
                  </a:lnTo>
                  <a:lnTo>
                    <a:pt x="49" y="102"/>
                  </a:lnTo>
                  <a:lnTo>
                    <a:pt x="54" y="98"/>
                  </a:lnTo>
                  <a:lnTo>
                    <a:pt x="54" y="98"/>
                  </a:lnTo>
                  <a:lnTo>
                    <a:pt x="68" y="88"/>
                  </a:lnTo>
                  <a:lnTo>
                    <a:pt x="85" y="80"/>
                  </a:lnTo>
                  <a:lnTo>
                    <a:pt x="102" y="76"/>
                  </a:lnTo>
                  <a:lnTo>
                    <a:pt x="119" y="75"/>
                  </a:lnTo>
                  <a:lnTo>
                    <a:pt x="119" y="75"/>
                  </a:lnTo>
                  <a:lnTo>
                    <a:pt x="125" y="75"/>
                  </a:lnTo>
                  <a:lnTo>
                    <a:pt x="125" y="75"/>
                  </a:lnTo>
                  <a:lnTo>
                    <a:pt x="144" y="76"/>
                  </a:lnTo>
                  <a:lnTo>
                    <a:pt x="161" y="83"/>
                  </a:lnTo>
                  <a:lnTo>
                    <a:pt x="176" y="93"/>
                  </a:lnTo>
                  <a:lnTo>
                    <a:pt x="191" y="105"/>
                  </a:lnTo>
                  <a:lnTo>
                    <a:pt x="191" y="105"/>
                  </a:lnTo>
                  <a:lnTo>
                    <a:pt x="196" y="108"/>
                  </a:lnTo>
                  <a:lnTo>
                    <a:pt x="203" y="110"/>
                  </a:lnTo>
                  <a:lnTo>
                    <a:pt x="203" y="110"/>
                  </a:lnTo>
                  <a:lnTo>
                    <a:pt x="208" y="110"/>
                  </a:lnTo>
                  <a:lnTo>
                    <a:pt x="213" y="107"/>
                  </a:lnTo>
                  <a:lnTo>
                    <a:pt x="243" y="80"/>
                  </a:lnTo>
                  <a:lnTo>
                    <a:pt x="243" y="80"/>
                  </a:lnTo>
                  <a:lnTo>
                    <a:pt x="247" y="75"/>
                  </a:lnTo>
                  <a:lnTo>
                    <a:pt x="248" y="68"/>
                  </a:lnTo>
                  <a:lnTo>
                    <a:pt x="248" y="68"/>
                  </a:lnTo>
                  <a:lnTo>
                    <a:pt x="248" y="63"/>
                  </a:lnTo>
                  <a:lnTo>
                    <a:pt x="245" y="58"/>
                  </a:lnTo>
                  <a:lnTo>
                    <a:pt x="245" y="58"/>
                  </a:lnTo>
                  <a:lnTo>
                    <a:pt x="233" y="46"/>
                  </a:lnTo>
                  <a:lnTo>
                    <a:pt x="221" y="34"/>
                  </a:lnTo>
                  <a:lnTo>
                    <a:pt x="208" y="26"/>
                  </a:lnTo>
                  <a:lnTo>
                    <a:pt x="193" y="17"/>
                  </a:lnTo>
                  <a:lnTo>
                    <a:pt x="178" y="11"/>
                  </a:lnTo>
                  <a:lnTo>
                    <a:pt x="162" y="7"/>
                  </a:lnTo>
                  <a:lnTo>
                    <a:pt x="146" y="4"/>
                  </a:lnTo>
                  <a:lnTo>
                    <a:pt x="129" y="0"/>
                  </a:lnTo>
                  <a:lnTo>
                    <a:pt x="129" y="0"/>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sp>
          <p:nvSpPr>
            <p:cNvPr id="97" name="Freeform 51"/>
            <p:cNvSpPr>
              <a:spLocks noEditPoints="1"/>
            </p:cNvSpPr>
            <p:nvPr/>
          </p:nvSpPr>
          <p:spPr bwMode="auto">
            <a:xfrm>
              <a:off x="14025563" y="415925"/>
              <a:ext cx="1201738" cy="765175"/>
            </a:xfrm>
            <a:custGeom>
              <a:avLst/>
              <a:gdLst/>
              <a:ahLst/>
              <a:cxnLst>
                <a:cxn ang="0">
                  <a:pos x="1477" y="175"/>
                </a:cxn>
                <a:cxn ang="0">
                  <a:pos x="1464" y="165"/>
                </a:cxn>
                <a:cxn ang="0">
                  <a:pos x="1445" y="165"/>
                </a:cxn>
                <a:cxn ang="0">
                  <a:pos x="1400" y="199"/>
                </a:cxn>
                <a:cxn ang="0">
                  <a:pos x="1390" y="187"/>
                </a:cxn>
                <a:cxn ang="0">
                  <a:pos x="1378" y="189"/>
                </a:cxn>
                <a:cxn ang="0">
                  <a:pos x="1032" y="454"/>
                </a:cxn>
                <a:cxn ang="0">
                  <a:pos x="852" y="592"/>
                </a:cxn>
                <a:cxn ang="0">
                  <a:pos x="821" y="690"/>
                </a:cxn>
                <a:cxn ang="0">
                  <a:pos x="819" y="700"/>
                </a:cxn>
                <a:cxn ang="0">
                  <a:pos x="825" y="708"/>
                </a:cxn>
                <a:cxn ang="0">
                  <a:pos x="835" y="715"/>
                </a:cxn>
                <a:cxn ang="0">
                  <a:pos x="932" y="710"/>
                </a:cxn>
                <a:cxn ang="0">
                  <a:pos x="1032" y="641"/>
                </a:cxn>
                <a:cxn ang="0">
                  <a:pos x="1032" y="777"/>
                </a:cxn>
                <a:cxn ang="0">
                  <a:pos x="1024" y="794"/>
                </a:cxn>
                <a:cxn ang="0">
                  <a:pos x="1007" y="803"/>
                </a:cxn>
                <a:cxn ang="0">
                  <a:pos x="195" y="803"/>
                </a:cxn>
                <a:cxn ang="0">
                  <a:pos x="178" y="798"/>
                </a:cxn>
                <a:cxn ang="0">
                  <a:pos x="167" y="784"/>
                </a:cxn>
                <a:cxn ang="0">
                  <a:pos x="165" y="256"/>
                </a:cxn>
                <a:cxn ang="0">
                  <a:pos x="167" y="244"/>
                </a:cxn>
                <a:cxn ang="0">
                  <a:pos x="178" y="231"/>
                </a:cxn>
                <a:cxn ang="0">
                  <a:pos x="195" y="226"/>
                </a:cxn>
                <a:cxn ang="0">
                  <a:pos x="1007" y="227"/>
                </a:cxn>
                <a:cxn ang="0">
                  <a:pos x="1024" y="236"/>
                </a:cxn>
                <a:cxn ang="0">
                  <a:pos x="1032" y="251"/>
                </a:cxn>
                <a:cxn ang="0">
                  <a:pos x="1197" y="229"/>
                </a:cxn>
                <a:cxn ang="0">
                  <a:pos x="1196" y="71"/>
                </a:cxn>
                <a:cxn ang="0">
                  <a:pos x="1186" y="50"/>
                </a:cxn>
                <a:cxn ang="0">
                  <a:pos x="1164" y="39"/>
                </a:cxn>
                <a:cxn ang="0">
                  <a:pos x="285" y="39"/>
                </a:cxn>
                <a:cxn ang="0">
                  <a:pos x="276" y="17"/>
                </a:cxn>
                <a:cxn ang="0">
                  <a:pos x="259" y="3"/>
                </a:cxn>
                <a:cxn ang="0">
                  <a:pos x="185" y="0"/>
                </a:cxn>
                <a:cxn ang="0">
                  <a:pos x="170" y="3"/>
                </a:cxn>
                <a:cxn ang="0">
                  <a:pos x="152" y="17"/>
                </a:cxn>
                <a:cxn ang="0">
                  <a:pos x="145" y="39"/>
                </a:cxn>
                <a:cxn ang="0">
                  <a:pos x="32" y="39"/>
                </a:cxn>
                <a:cxn ang="0">
                  <a:pos x="11" y="50"/>
                </a:cxn>
                <a:cxn ang="0">
                  <a:pos x="0" y="71"/>
                </a:cxn>
                <a:cxn ang="0">
                  <a:pos x="0" y="808"/>
                </a:cxn>
                <a:cxn ang="0">
                  <a:pos x="6" y="853"/>
                </a:cxn>
                <a:cxn ang="0">
                  <a:pos x="25" y="896"/>
                </a:cxn>
                <a:cxn ang="0">
                  <a:pos x="55" y="928"/>
                </a:cxn>
                <a:cxn ang="0">
                  <a:pos x="94" y="951"/>
                </a:cxn>
                <a:cxn ang="0">
                  <a:pos x="140" y="963"/>
                </a:cxn>
                <a:cxn ang="0">
                  <a:pos x="1049" y="963"/>
                </a:cxn>
                <a:cxn ang="0">
                  <a:pos x="1093" y="956"/>
                </a:cxn>
                <a:cxn ang="0">
                  <a:pos x="1132" y="938"/>
                </a:cxn>
                <a:cxn ang="0">
                  <a:pos x="1164" y="911"/>
                </a:cxn>
                <a:cxn ang="0">
                  <a:pos x="1186" y="874"/>
                </a:cxn>
                <a:cxn ang="0">
                  <a:pos x="1196" y="831"/>
                </a:cxn>
                <a:cxn ang="0">
                  <a:pos x="1405" y="357"/>
                </a:cxn>
                <a:cxn ang="0">
                  <a:pos x="1474" y="303"/>
                </a:cxn>
                <a:cxn ang="0">
                  <a:pos x="1472" y="292"/>
                </a:cxn>
                <a:cxn ang="0">
                  <a:pos x="1501" y="254"/>
                </a:cxn>
                <a:cxn ang="0">
                  <a:pos x="1511" y="241"/>
                </a:cxn>
                <a:cxn ang="0">
                  <a:pos x="1511" y="222"/>
                </a:cxn>
                <a:cxn ang="0">
                  <a:pos x="1489" y="190"/>
                </a:cxn>
                <a:cxn ang="0">
                  <a:pos x="639" y="172"/>
                </a:cxn>
              </a:cxnLst>
              <a:rect l="0" t="0" r="r" b="b"/>
              <a:pathLst>
                <a:path w="1513" h="963">
                  <a:moveTo>
                    <a:pt x="1489" y="190"/>
                  </a:moveTo>
                  <a:lnTo>
                    <a:pt x="1477" y="175"/>
                  </a:lnTo>
                  <a:lnTo>
                    <a:pt x="1477" y="175"/>
                  </a:lnTo>
                  <a:lnTo>
                    <a:pt x="1474" y="172"/>
                  </a:lnTo>
                  <a:lnTo>
                    <a:pt x="1469" y="168"/>
                  </a:lnTo>
                  <a:lnTo>
                    <a:pt x="1464" y="165"/>
                  </a:lnTo>
                  <a:lnTo>
                    <a:pt x="1457" y="165"/>
                  </a:lnTo>
                  <a:lnTo>
                    <a:pt x="1452" y="163"/>
                  </a:lnTo>
                  <a:lnTo>
                    <a:pt x="1445" y="165"/>
                  </a:lnTo>
                  <a:lnTo>
                    <a:pt x="1440" y="167"/>
                  </a:lnTo>
                  <a:lnTo>
                    <a:pt x="1435" y="170"/>
                  </a:lnTo>
                  <a:lnTo>
                    <a:pt x="1400" y="199"/>
                  </a:lnTo>
                  <a:lnTo>
                    <a:pt x="1393" y="190"/>
                  </a:lnTo>
                  <a:lnTo>
                    <a:pt x="1393" y="190"/>
                  </a:lnTo>
                  <a:lnTo>
                    <a:pt x="1390" y="187"/>
                  </a:lnTo>
                  <a:lnTo>
                    <a:pt x="1386" y="185"/>
                  </a:lnTo>
                  <a:lnTo>
                    <a:pt x="1381" y="187"/>
                  </a:lnTo>
                  <a:lnTo>
                    <a:pt x="1378" y="189"/>
                  </a:lnTo>
                  <a:lnTo>
                    <a:pt x="1314" y="239"/>
                  </a:lnTo>
                  <a:lnTo>
                    <a:pt x="1197" y="327"/>
                  </a:lnTo>
                  <a:lnTo>
                    <a:pt x="1032" y="454"/>
                  </a:lnTo>
                  <a:lnTo>
                    <a:pt x="858" y="585"/>
                  </a:lnTo>
                  <a:lnTo>
                    <a:pt x="858" y="585"/>
                  </a:lnTo>
                  <a:lnTo>
                    <a:pt x="852" y="592"/>
                  </a:lnTo>
                  <a:lnTo>
                    <a:pt x="848" y="602"/>
                  </a:lnTo>
                  <a:lnTo>
                    <a:pt x="840" y="626"/>
                  </a:lnTo>
                  <a:lnTo>
                    <a:pt x="821" y="690"/>
                  </a:lnTo>
                  <a:lnTo>
                    <a:pt x="821" y="690"/>
                  </a:lnTo>
                  <a:lnTo>
                    <a:pt x="819" y="695"/>
                  </a:lnTo>
                  <a:lnTo>
                    <a:pt x="819" y="700"/>
                  </a:lnTo>
                  <a:lnTo>
                    <a:pt x="821" y="703"/>
                  </a:lnTo>
                  <a:lnTo>
                    <a:pt x="825" y="708"/>
                  </a:lnTo>
                  <a:lnTo>
                    <a:pt x="825" y="708"/>
                  </a:lnTo>
                  <a:lnTo>
                    <a:pt x="828" y="712"/>
                  </a:lnTo>
                  <a:lnTo>
                    <a:pt x="831" y="713"/>
                  </a:lnTo>
                  <a:lnTo>
                    <a:pt x="835" y="715"/>
                  </a:lnTo>
                  <a:lnTo>
                    <a:pt x="840" y="715"/>
                  </a:lnTo>
                  <a:lnTo>
                    <a:pt x="932" y="710"/>
                  </a:lnTo>
                  <a:lnTo>
                    <a:pt x="932" y="710"/>
                  </a:lnTo>
                  <a:lnTo>
                    <a:pt x="943" y="708"/>
                  </a:lnTo>
                  <a:lnTo>
                    <a:pt x="951" y="703"/>
                  </a:lnTo>
                  <a:lnTo>
                    <a:pt x="1032" y="641"/>
                  </a:lnTo>
                  <a:lnTo>
                    <a:pt x="1032" y="772"/>
                  </a:lnTo>
                  <a:lnTo>
                    <a:pt x="1032" y="772"/>
                  </a:lnTo>
                  <a:lnTo>
                    <a:pt x="1032" y="777"/>
                  </a:lnTo>
                  <a:lnTo>
                    <a:pt x="1030" y="784"/>
                  </a:lnTo>
                  <a:lnTo>
                    <a:pt x="1027" y="789"/>
                  </a:lnTo>
                  <a:lnTo>
                    <a:pt x="1024" y="794"/>
                  </a:lnTo>
                  <a:lnTo>
                    <a:pt x="1019" y="798"/>
                  </a:lnTo>
                  <a:lnTo>
                    <a:pt x="1013" y="799"/>
                  </a:lnTo>
                  <a:lnTo>
                    <a:pt x="1007" y="803"/>
                  </a:lnTo>
                  <a:lnTo>
                    <a:pt x="1002" y="803"/>
                  </a:lnTo>
                  <a:lnTo>
                    <a:pt x="195" y="803"/>
                  </a:lnTo>
                  <a:lnTo>
                    <a:pt x="195" y="803"/>
                  </a:lnTo>
                  <a:lnTo>
                    <a:pt x="189" y="803"/>
                  </a:lnTo>
                  <a:lnTo>
                    <a:pt x="184" y="799"/>
                  </a:lnTo>
                  <a:lnTo>
                    <a:pt x="178" y="798"/>
                  </a:lnTo>
                  <a:lnTo>
                    <a:pt x="173" y="794"/>
                  </a:lnTo>
                  <a:lnTo>
                    <a:pt x="170" y="789"/>
                  </a:lnTo>
                  <a:lnTo>
                    <a:pt x="167" y="784"/>
                  </a:lnTo>
                  <a:lnTo>
                    <a:pt x="165" y="777"/>
                  </a:lnTo>
                  <a:lnTo>
                    <a:pt x="165" y="772"/>
                  </a:lnTo>
                  <a:lnTo>
                    <a:pt x="165" y="256"/>
                  </a:lnTo>
                  <a:lnTo>
                    <a:pt x="165" y="256"/>
                  </a:lnTo>
                  <a:lnTo>
                    <a:pt x="165" y="251"/>
                  </a:lnTo>
                  <a:lnTo>
                    <a:pt x="167" y="244"/>
                  </a:lnTo>
                  <a:lnTo>
                    <a:pt x="170" y="239"/>
                  </a:lnTo>
                  <a:lnTo>
                    <a:pt x="173" y="236"/>
                  </a:lnTo>
                  <a:lnTo>
                    <a:pt x="178" y="231"/>
                  </a:lnTo>
                  <a:lnTo>
                    <a:pt x="184" y="229"/>
                  </a:lnTo>
                  <a:lnTo>
                    <a:pt x="189" y="227"/>
                  </a:lnTo>
                  <a:lnTo>
                    <a:pt x="195" y="226"/>
                  </a:lnTo>
                  <a:lnTo>
                    <a:pt x="1002" y="226"/>
                  </a:lnTo>
                  <a:lnTo>
                    <a:pt x="1002" y="226"/>
                  </a:lnTo>
                  <a:lnTo>
                    <a:pt x="1007" y="227"/>
                  </a:lnTo>
                  <a:lnTo>
                    <a:pt x="1013" y="229"/>
                  </a:lnTo>
                  <a:lnTo>
                    <a:pt x="1019" y="231"/>
                  </a:lnTo>
                  <a:lnTo>
                    <a:pt x="1024" y="236"/>
                  </a:lnTo>
                  <a:lnTo>
                    <a:pt x="1027" y="239"/>
                  </a:lnTo>
                  <a:lnTo>
                    <a:pt x="1030" y="244"/>
                  </a:lnTo>
                  <a:lnTo>
                    <a:pt x="1032" y="251"/>
                  </a:lnTo>
                  <a:lnTo>
                    <a:pt x="1032" y="256"/>
                  </a:lnTo>
                  <a:lnTo>
                    <a:pt x="1032" y="359"/>
                  </a:lnTo>
                  <a:lnTo>
                    <a:pt x="1197" y="229"/>
                  </a:lnTo>
                  <a:lnTo>
                    <a:pt x="1197" y="79"/>
                  </a:lnTo>
                  <a:lnTo>
                    <a:pt x="1197" y="79"/>
                  </a:lnTo>
                  <a:lnTo>
                    <a:pt x="1196" y="71"/>
                  </a:lnTo>
                  <a:lnTo>
                    <a:pt x="1194" y="64"/>
                  </a:lnTo>
                  <a:lnTo>
                    <a:pt x="1191" y="57"/>
                  </a:lnTo>
                  <a:lnTo>
                    <a:pt x="1186" y="50"/>
                  </a:lnTo>
                  <a:lnTo>
                    <a:pt x="1179" y="45"/>
                  </a:lnTo>
                  <a:lnTo>
                    <a:pt x="1172" y="42"/>
                  </a:lnTo>
                  <a:lnTo>
                    <a:pt x="1164" y="39"/>
                  </a:lnTo>
                  <a:lnTo>
                    <a:pt x="1157" y="39"/>
                  </a:lnTo>
                  <a:lnTo>
                    <a:pt x="285" y="39"/>
                  </a:lnTo>
                  <a:lnTo>
                    <a:pt x="285" y="39"/>
                  </a:lnTo>
                  <a:lnTo>
                    <a:pt x="283" y="30"/>
                  </a:lnTo>
                  <a:lnTo>
                    <a:pt x="280" y="23"/>
                  </a:lnTo>
                  <a:lnTo>
                    <a:pt x="276" y="17"/>
                  </a:lnTo>
                  <a:lnTo>
                    <a:pt x="271" y="12"/>
                  </a:lnTo>
                  <a:lnTo>
                    <a:pt x="266" y="6"/>
                  </a:lnTo>
                  <a:lnTo>
                    <a:pt x="259" y="3"/>
                  </a:lnTo>
                  <a:lnTo>
                    <a:pt x="251" y="1"/>
                  </a:lnTo>
                  <a:lnTo>
                    <a:pt x="243" y="0"/>
                  </a:lnTo>
                  <a:lnTo>
                    <a:pt x="185" y="0"/>
                  </a:lnTo>
                  <a:lnTo>
                    <a:pt x="185" y="0"/>
                  </a:lnTo>
                  <a:lnTo>
                    <a:pt x="177" y="1"/>
                  </a:lnTo>
                  <a:lnTo>
                    <a:pt x="170" y="3"/>
                  </a:lnTo>
                  <a:lnTo>
                    <a:pt x="163" y="6"/>
                  </a:lnTo>
                  <a:lnTo>
                    <a:pt x="157" y="12"/>
                  </a:lnTo>
                  <a:lnTo>
                    <a:pt x="152" y="17"/>
                  </a:lnTo>
                  <a:lnTo>
                    <a:pt x="148" y="23"/>
                  </a:lnTo>
                  <a:lnTo>
                    <a:pt x="145" y="30"/>
                  </a:lnTo>
                  <a:lnTo>
                    <a:pt x="145" y="39"/>
                  </a:lnTo>
                  <a:lnTo>
                    <a:pt x="40" y="39"/>
                  </a:lnTo>
                  <a:lnTo>
                    <a:pt x="40" y="39"/>
                  </a:lnTo>
                  <a:lnTo>
                    <a:pt x="32" y="39"/>
                  </a:lnTo>
                  <a:lnTo>
                    <a:pt x="25" y="42"/>
                  </a:lnTo>
                  <a:lnTo>
                    <a:pt x="17" y="45"/>
                  </a:lnTo>
                  <a:lnTo>
                    <a:pt x="11" y="50"/>
                  </a:lnTo>
                  <a:lnTo>
                    <a:pt x="6" y="57"/>
                  </a:lnTo>
                  <a:lnTo>
                    <a:pt x="3" y="64"/>
                  </a:lnTo>
                  <a:lnTo>
                    <a:pt x="0" y="71"/>
                  </a:lnTo>
                  <a:lnTo>
                    <a:pt x="0" y="79"/>
                  </a:lnTo>
                  <a:lnTo>
                    <a:pt x="0" y="808"/>
                  </a:lnTo>
                  <a:lnTo>
                    <a:pt x="0" y="808"/>
                  </a:lnTo>
                  <a:lnTo>
                    <a:pt x="0" y="823"/>
                  </a:lnTo>
                  <a:lnTo>
                    <a:pt x="3" y="840"/>
                  </a:lnTo>
                  <a:lnTo>
                    <a:pt x="6" y="853"/>
                  </a:lnTo>
                  <a:lnTo>
                    <a:pt x="11" y="869"/>
                  </a:lnTo>
                  <a:lnTo>
                    <a:pt x="18" y="882"/>
                  </a:lnTo>
                  <a:lnTo>
                    <a:pt x="25" y="896"/>
                  </a:lnTo>
                  <a:lnTo>
                    <a:pt x="35" y="907"/>
                  </a:lnTo>
                  <a:lnTo>
                    <a:pt x="45" y="917"/>
                  </a:lnTo>
                  <a:lnTo>
                    <a:pt x="55" y="928"/>
                  </a:lnTo>
                  <a:lnTo>
                    <a:pt x="67" y="938"/>
                  </a:lnTo>
                  <a:lnTo>
                    <a:pt x="81" y="944"/>
                  </a:lnTo>
                  <a:lnTo>
                    <a:pt x="94" y="951"/>
                  </a:lnTo>
                  <a:lnTo>
                    <a:pt x="109" y="956"/>
                  </a:lnTo>
                  <a:lnTo>
                    <a:pt x="123" y="961"/>
                  </a:lnTo>
                  <a:lnTo>
                    <a:pt x="140" y="963"/>
                  </a:lnTo>
                  <a:lnTo>
                    <a:pt x="155" y="963"/>
                  </a:lnTo>
                  <a:lnTo>
                    <a:pt x="1049" y="963"/>
                  </a:lnTo>
                  <a:lnTo>
                    <a:pt x="1049" y="963"/>
                  </a:lnTo>
                  <a:lnTo>
                    <a:pt x="1064" y="963"/>
                  </a:lnTo>
                  <a:lnTo>
                    <a:pt x="1079" y="961"/>
                  </a:lnTo>
                  <a:lnTo>
                    <a:pt x="1093" y="956"/>
                  </a:lnTo>
                  <a:lnTo>
                    <a:pt x="1106" y="953"/>
                  </a:lnTo>
                  <a:lnTo>
                    <a:pt x="1120" y="946"/>
                  </a:lnTo>
                  <a:lnTo>
                    <a:pt x="1132" y="938"/>
                  </a:lnTo>
                  <a:lnTo>
                    <a:pt x="1143" y="929"/>
                  </a:lnTo>
                  <a:lnTo>
                    <a:pt x="1153" y="921"/>
                  </a:lnTo>
                  <a:lnTo>
                    <a:pt x="1164" y="911"/>
                  </a:lnTo>
                  <a:lnTo>
                    <a:pt x="1172" y="899"/>
                  </a:lnTo>
                  <a:lnTo>
                    <a:pt x="1179" y="887"/>
                  </a:lnTo>
                  <a:lnTo>
                    <a:pt x="1186" y="874"/>
                  </a:lnTo>
                  <a:lnTo>
                    <a:pt x="1191" y="860"/>
                  </a:lnTo>
                  <a:lnTo>
                    <a:pt x="1194" y="845"/>
                  </a:lnTo>
                  <a:lnTo>
                    <a:pt x="1196" y="831"/>
                  </a:lnTo>
                  <a:lnTo>
                    <a:pt x="1197" y="816"/>
                  </a:lnTo>
                  <a:lnTo>
                    <a:pt x="1197" y="516"/>
                  </a:lnTo>
                  <a:lnTo>
                    <a:pt x="1405" y="357"/>
                  </a:lnTo>
                  <a:lnTo>
                    <a:pt x="1471" y="305"/>
                  </a:lnTo>
                  <a:lnTo>
                    <a:pt x="1471" y="305"/>
                  </a:lnTo>
                  <a:lnTo>
                    <a:pt x="1474" y="303"/>
                  </a:lnTo>
                  <a:lnTo>
                    <a:pt x="1474" y="298"/>
                  </a:lnTo>
                  <a:lnTo>
                    <a:pt x="1474" y="295"/>
                  </a:lnTo>
                  <a:lnTo>
                    <a:pt x="1472" y="292"/>
                  </a:lnTo>
                  <a:lnTo>
                    <a:pt x="1466" y="283"/>
                  </a:lnTo>
                  <a:lnTo>
                    <a:pt x="1501" y="254"/>
                  </a:lnTo>
                  <a:lnTo>
                    <a:pt x="1501" y="254"/>
                  </a:lnTo>
                  <a:lnTo>
                    <a:pt x="1506" y="251"/>
                  </a:lnTo>
                  <a:lnTo>
                    <a:pt x="1509" y="246"/>
                  </a:lnTo>
                  <a:lnTo>
                    <a:pt x="1511" y="241"/>
                  </a:lnTo>
                  <a:lnTo>
                    <a:pt x="1513" y="234"/>
                  </a:lnTo>
                  <a:lnTo>
                    <a:pt x="1513" y="229"/>
                  </a:lnTo>
                  <a:lnTo>
                    <a:pt x="1511" y="222"/>
                  </a:lnTo>
                  <a:lnTo>
                    <a:pt x="1509" y="217"/>
                  </a:lnTo>
                  <a:lnTo>
                    <a:pt x="1506" y="212"/>
                  </a:lnTo>
                  <a:lnTo>
                    <a:pt x="1489" y="190"/>
                  </a:lnTo>
                  <a:close/>
                  <a:moveTo>
                    <a:pt x="556" y="143"/>
                  </a:moveTo>
                  <a:lnTo>
                    <a:pt x="639" y="143"/>
                  </a:lnTo>
                  <a:lnTo>
                    <a:pt x="639" y="172"/>
                  </a:lnTo>
                  <a:lnTo>
                    <a:pt x="556" y="172"/>
                  </a:lnTo>
                  <a:lnTo>
                    <a:pt x="556" y="143"/>
                  </a:lnTo>
                  <a:close/>
                </a:path>
              </a:pathLst>
            </a:custGeom>
            <a:grpFill/>
            <a:ln w="9525">
              <a:noFill/>
              <a:round/>
              <a:headEnd/>
              <a:tailEnd/>
            </a:ln>
          </p:spPr>
          <p:txBody>
            <a:bodyPr vert="horz" wrap="square" lIns="68508" tIns="34255" rIns="68508" bIns="34255" numCol="1" anchor="t" anchorCtr="0" compatLnSpc="1">
              <a:prstTxWarp prst="textNoShape">
                <a:avLst/>
              </a:prstTxWarp>
            </a:bodyPr>
            <a:lstStyle/>
            <a:p>
              <a:pPr algn="ctr"/>
              <a:endParaRPr lang="en-US" altLang="zh-CN" sz="800" dirty="0">
                <a:latin typeface="Huawei Sans" panose="020C0503030203020204" pitchFamily="34" charset="0"/>
                <a:cs typeface="Arial" pitchFamily="34" charset="0"/>
              </a:endParaRPr>
            </a:p>
          </p:txBody>
        </p:sp>
      </p:grpSp>
      <p:sp>
        <p:nvSpPr>
          <p:cNvPr id="98" name="矩形 97"/>
          <p:cNvSpPr/>
          <p:nvPr/>
        </p:nvSpPr>
        <p:spPr>
          <a:xfrm>
            <a:off x="6008539" y="5175454"/>
            <a:ext cx="682751" cy="138499"/>
          </a:xfrm>
          <a:prstGeom prst="rect">
            <a:avLst/>
          </a:prstGeom>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E-classroom</a:t>
            </a:r>
            <a:endParaRPr lang="en-US" altLang="zh-CN" sz="900" kern="0" dirty="0">
              <a:latin typeface="Huawei Sans" panose="020C0503030203020204" pitchFamily="34" charset="0"/>
              <a:cs typeface="Arial" pitchFamily="34" charset="0"/>
              <a:sym typeface="Arial"/>
            </a:endParaRPr>
          </a:p>
        </p:txBody>
      </p:sp>
      <p:sp>
        <p:nvSpPr>
          <p:cNvPr id="99" name="矩形 98"/>
          <p:cNvSpPr/>
          <p:nvPr/>
        </p:nvSpPr>
        <p:spPr>
          <a:xfrm>
            <a:off x="6690586" y="4958281"/>
            <a:ext cx="894476" cy="276999"/>
          </a:xfrm>
          <a:prstGeom prst="rect">
            <a:avLst/>
          </a:prstGeom>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Video conferencing</a:t>
            </a:r>
            <a:endParaRPr lang="en-US" altLang="zh-CN" sz="900" kern="0" dirty="0">
              <a:latin typeface="Huawei Sans" panose="020C0503030203020204" pitchFamily="34" charset="0"/>
              <a:cs typeface="Arial" pitchFamily="34" charset="0"/>
              <a:sym typeface="Arial"/>
            </a:endParaRPr>
          </a:p>
        </p:txBody>
      </p:sp>
      <p:grpSp>
        <p:nvGrpSpPr>
          <p:cNvPr id="100" name="组合 224"/>
          <p:cNvGrpSpPr/>
          <p:nvPr/>
        </p:nvGrpSpPr>
        <p:grpSpPr>
          <a:xfrm>
            <a:off x="6957509" y="4506225"/>
            <a:ext cx="329256" cy="395239"/>
            <a:chOff x="15649575" y="185738"/>
            <a:chExt cx="925513" cy="981075"/>
          </a:xfrm>
          <a:solidFill>
            <a:srgbClr val="00B0F0"/>
          </a:solidFill>
        </p:grpSpPr>
        <p:sp>
          <p:nvSpPr>
            <p:cNvPr id="101" name="Freeform 79"/>
            <p:cNvSpPr>
              <a:spLocks/>
            </p:cNvSpPr>
            <p:nvPr/>
          </p:nvSpPr>
          <p:spPr bwMode="auto">
            <a:xfrm>
              <a:off x="16202025" y="185738"/>
              <a:ext cx="352425" cy="123825"/>
            </a:xfrm>
            <a:custGeom>
              <a:avLst/>
              <a:gdLst/>
              <a:ahLst/>
              <a:cxnLst>
                <a:cxn ang="0">
                  <a:pos x="386" y="150"/>
                </a:cxn>
                <a:cxn ang="0">
                  <a:pos x="398" y="155"/>
                </a:cxn>
                <a:cxn ang="0">
                  <a:pos x="403" y="155"/>
                </a:cxn>
                <a:cxn ang="0">
                  <a:pos x="438" y="124"/>
                </a:cxn>
                <a:cxn ang="0">
                  <a:pos x="442" y="119"/>
                </a:cxn>
                <a:cxn ang="0">
                  <a:pos x="443" y="114"/>
                </a:cxn>
                <a:cxn ang="0">
                  <a:pos x="440" y="102"/>
                </a:cxn>
                <a:cxn ang="0">
                  <a:pos x="418" y="81"/>
                </a:cxn>
                <a:cxn ang="0">
                  <a:pos x="371" y="43"/>
                </a:cxn>
                <a:cxn ang="0">
                  <a:pos x="317" y="18"/>
                </a:cxn>
                <a:cxn ang="0">
                  <a:pos x="260" y="3"/>
                </a:cxn>
                <a:cxn ang="0">
                  <a:pos x="229" y="0"/>
                </a:cxn>
                <a:cxn ang="0">
                  <a:pos x="211" y="0"/>
                </a:cxn>
                <a:cxn ang="0">
                  <a:pos x="155" y="5"/>
                </a:cxn>
                <a:cxn ang="0">
                  <a:pos x="101" y="20"/>
                </a:cxn>
                <a:cxn ang="0">
                  <a:pos x="50" y="45"/>
                </a:cxn>
                <a:cxn ang="0">
                  <a:pos x="6" y="79"/>
                </a:cxn>
                <a:cxn ang="0">
                  <a:pos x="1" y="84"/>
                </a:cxn>
                <a:cxn ang="0">
                  <a:pos x="1" y="96"/>
                </a:cxn>
                <a:cxn ang="0">
                  <a:pos x="32" y="131"/>
                </a:cxn>
                <a:cxn ang="0">
                  <a:pos x="37" y="136"/>
                </a:cxn>
                <a:cxn ang="0">
                  <a:pos x="44" y="136"/>
                </a:cxn>
                <a:cxn ang="0">
                  <a:pos x="55" y="133"/>
                </a:cxn>
                <a:cxn ang="0">
                  <a:pos x="71" y="119"/>
                </a:cxn>
                <a:cxn ang="0">
                  <a:pos x="108" y="96"/>
                </a:cxn>
                <a:cxn ang="0">
                  <a:pos x="148" y="81"/>
                </a:cxn>
                <a:cxn ang="0">
                  <a:pos x="190" y="72"/>
                </a:cxn>
                <a:cxn ang="0">
                  <a:pos x="211" y="72"/>
                </a:cxn>
                <a:cxn ang="0">
                  <a:pos x="226" y="72"/>
                </a:cxn>
                <a:cxn ang="0">
                  <a:pos x="271" y="79"/>
                </a:cxn>
                <a:cxn ang="0">
                  <a:pos x="313" y="96"/>
                </a:cxn>
                <a:cxn ang="0">
                  <a:pos x="352" y="119"/>
                </a:cxn>
                <a:cxn ang="0">
                  <a:pos x="386" y="150"/>
                </a:cxn>
              </a:cxnLst>
              <a:rect l="0" t="0" r="r" b="b"/>
              <a:pathLst>
                <a:path w="443" h="155">
                  <a:moveTo>
                    <a:pt x="386" y="150"/>
                  </a:moveTo>
                  <a:lnTo>
                    <a:pt x="386" y="150"/>
                  </a:lnTo>
                  <a:lnTo>
                    <a:pt x="391" y="155"/>
                  </a:lnTo>
                  <a:lnTo>
                    <a:pt x="398" y="155"/>
                  </a:lnTo>
                  <a:lnTo>
                    <a:pt x="398" y="155"/>
                  </a:lnTo>
                  <a:lnTo>
                    <a:pt x="403" y="155"/>
                  </a:lnTo>
                  <a:lnTo>
                    <a:pt x="408" y="151"/>
                  </a:lnTo>
                  <a:lnTo>
                    <a:pt x="438" y="124"/>
                  </a:lnTo>
                  <a:lnTo>
                    <a:pt x="438" y="124"/>
                  </a:lnTo>
                  <a:lnTo>
                    <a:pt x="442" y="119"/>
                  </a:lnTo>
                  <a:lnTo>
                    <a:pt x="443" y="114"/>
                  </a:lnTo>
                  <a:lnTo>
                    <a:pt x="443" y="114"/>
                  </a:lnTo>
                  <a:lnTo>
                    <a:pt x="443" y="108"/>
                  </a:lnTo>
                  <a:lnTo>
                    <a:pt x="440" y="102"/>
                  </a:lnTo>
                  <a:lnTo>
                    <a:pt x="440" y="102"/>
                  </a:lnTo>
                  <a:lnTo>
                    <a:pt x="418" y="81"/>
                  </a:lnTo>
                  <a:lnTo>
                    <a:pt x="396" y="60"/>
                  </a:lnTo>
                  <a:lnTo>
                    <a:pt x="371" y="43"/>
                  </a:lnTo>
                  <a:lnTo>
                    <a:pt x="346" y="30"/>
                  </a:lnTo>
                  <a:lnTo>
                    <a:pt x="317" y="18"/>
                  </a:lnTo>
                  <a:lnTo>
                    <a:pt x="290" y="10"/>
                  </a:lnTo>
                  <a:lnTo>
                    <a:pt x="260" y="3"/>
                  </a:lnTo>
                  <a:lnTo>
                    <a:pt x="229" y="0"/>
                  </a:lnTo>
                  <a:lnTo>
                    <a:pt x="229" y="0"/>
                  </a:lnTo>
                  <a:lnTo>
                    <a:pt x="211" y="0"/>
                  </a:lnTo>
                  <a:lnTo>
                    <a:pt x="211" y="0"/>
                  </a:lnTo>
                  <a:lnTo>
                    <a:pt x="184" y="0"/>
                  </a:lnTo>
                  <a:lnTo>
                    <a:pt x="155" y="5"/>
                  </a:lnTo>
                  <a:lnTo>
                    <a:pt x="128" y="11"/>
                  </a:lnTo>
                  <a:lnTo>
                    <a:pt x="101" y="20"/>
                  </a:lnTo>
                  <a:lnTo>
                    <a:pt x="76" y="32"/>
                  </a:lnTo>
                  <a:lnTo>
                    <a:pt x="50" y="45"/>
                  </a:lnTo>
                  <a:lnTo>
                    <a:pt x="28" y="60"/>
                  </a:lnTo>
                  <a:lnTo>
                    <a:pt x="6" y="79"/>
                  </a:lnTo>
                  <a:lnTo>
                    <a:pt x="6" y="79"/>
                  </a:lnTo>
                  <a:lnTo>
                    <a:pt x="1" y="84"/>
                  </a:lnTo>
                  <a:lnTo>
                    <a:pt x="0" y="91"/>
                  </a:lnTo>
                  <a:lnTo>
                    <a:pt x="1" y="96"/>
                  </a:lnTo>
                  <a:lnTo>
                    <a:pt x="5" y="101"/>
                  </a:lnTo>
                  <a:lnTo>
                    <a:pt x="32" y="131"/>
                  </a:lnTo>
                  <a:lnTo>
                    <a:pt x="32" y="131"/>
                  </a:lnTo>
                  <a:lnTo>
                    <a:pt x="37" y="136"/>
                  </a:lnTo>
                  <a:lnTo>
                    <a:pt x="44" y="136"/>
                  </a:lnTo>
                  <a:lnTo>
                    <a:pt x="44" y="136"/>
                  </a:lnTo>
                  <a:lnTo>
                    <a:pt x="50" y="136"/>
                  </a:lnTo>
                  <a:lnTo>
                    <a:pt x="55" y="133"/>
                  </a:lnTo>
                  <a:lnTo>
                    <a:pt x="55" y="133"/>
                  </a:lnTo>
                  <a:lnTo>
                    <a:pt x="71" y="119"/>
                  </a:lnTo>
                  <a:lnTo>
                    <a:pt x="89" y="106"/>
                  </a:lnTo>
                  <a:lnTo>
                    <a:pt x="108" y="96"/>
                  </a:lnTo>
                  <a:lnTo>
                    <a:pt x="128" y="87"/>
                  </a:lnTo>
                  <a:lnTo>
                    <a:pt x="148" y="81"/>
                  </a:lnTo>
                  <a:lnTo>
                    <a:pt x="168" y="75"/>
                  </a:lnTo>
                  <a:lnTo>
                    <a:pt x="190" y="72"/>
                  </a:lnTo>
                  <a:lnTo>
                    <a:pt x="211" y="72"/>
                  </a:lnTo>
                  <a:lnTo>
                    <a:pt x="211" y="72"/>
                  </a:lnTo>
                  <a:lnTo>
                    <a:pt x="226" y="72"/>
                  </a:lnTo>
                  <a:lnTo>
                    <a:pt x="226" y="72"/>
                  </a:lnTo>
                  <a:lnTo>
                    <a:pt x="248" y="75"/>
                  </a:lnTo>
                  <a:lnTo>
                    <a:pt x="271" y="79"/>
                  </a:lnTo>
                  <a:lnTo>
                    <a:pt x="292" y="86"/>
                  </a:lnTo>
                  <a:lnTo>
                    <a:pt x="313" y="96"/>
                  </a:lnTo>
                  <a:lnTo>
                    <a:pt x="332" y="106"/>
                  </a:lnTo>
                  <a:lnTo>
                    <a:pt x="352" y="119"/>
                  </a:lnTo>
                  <a:lnTo>
                    <a:pt x="369" y="133"/>
                  </a:lnTo>
                  <a:lnTo>
                    <a:pt x="386" y="150"/>
                  </a:lnTo>
                  <a:lnTo>
                    <a:pt x="386" y="15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102" name="Freeform 80"/>
            <p:cNvSpPr>
              <a:spLocks/>
            </p:cNvSpPr>
            <p:nvPr/>
          </p:nvSpPr>
          <p:spPr bwMode="auto">
            <a:xfrm>
              <a:off x="16275050" y="282575"/>
              <a:ext cx="198438" cy="85725"/>
            </a:xfrm>
            <a:custGeom>
              <a:avLst/>
              <a:gdLst/>
              <a:ahLst/>
              <a:cxnLst>
                <a:cxn ang="0">
                  <a:pos x="129" y="0"/>
                </a:cxn>
                <a:cxn ang="0">
                  <a:pos x="129" y="0"/>
                </a:cxn>
                <a:cxn ang="0">
                  <a:pos x="119" y="0"/>
                </a:cxn>
                <a:cxn ang="0">
                  <a:pos x="119" y="0"/>
                </a:cxn>
                <a:cxn ang="0">
                  <a:pos x="104" y="0"/>
                </a:cxn>
                <a:cxn ang="0">
                  <a:pos x="89" y="2"/>
                </a:cxn>
                <a:cxn ang="0">
                  <a:pos x="74" y="5"/>
                </a:cxn>
                <a:cxn ang="0">
                  <a:pos x="59" y="10"/>
                </a:cxn>
                <a:cxn ang="0">
                  <a:pos x="43" y="17"/>
                </a:cxn>
                <a:cxn ang="0">
                  <a:pos x="30" y="25"/>
                </a:cxn>
                <a:cxn ang="0">
                  <a:pos x="18" y="34"/>
                </a:cxn>
                <a:cxn ang="0">
                  <a:pos x="5" y="44"/>
                </a:cxn>
                <a:cxn ang="0">
                  <a:pos x="5" y="44"/>
                </a:cxn>
                <a:cxn ang="0">
                  <a:pos x="1" y="49"/>
                </a:cxn>
                <a:cxn ang="0">
                  <a:pos x="0" y="54"/>
                </a:cxn>
                <a:cxn ang="0">
                  <a:pos x="1" y="61"/>
                </a:cxn>
                <a:cxn ang="0">
                  <a:pos x="5" y="66"/>
                </a:cxn>
                <a:cxn ang="0">
                  <a:pos x="32" y="96"/>
                </a:cxn>
                <a:cxn ang="0">
                  <a:pos x="32" y="96"/>
                </a:cxn>
                <a:cxn ang="0">
                  <a:pos x="37" y="100"/>
                </a:cxn>
                <a:cxn ang="0">
                  <a:pos x="43" y="101"/>
                </a:cxn>
                <a:cxn ang="0">
                  <a:pos x="43" y="101"/>
                </a:cxn>
                <a:cxn ang="0">
                  <a:pos x="50" y="101"/>
                </a:cxn>
                <a:cxn ang="0">
                  <a:pos x="55" y="98"/>
                </a:cxn>
                <a:cxn ang="0">
                  <a:pos x="55" y="98"/>
                </a:cxn>
                <a:cxn ang="0">
                  <a:pos x="69" y="86"/>
                </a:cxn>
                <a:cxn ang="0">
                  <a:pos x="86" y="79"/>
                </a:cxn>
                <a:cxn ang="0">
                  <a:pos x="102" y="74"/>
                </a:cxn>
                <a:cxn ang="0">
                  <a:pos x="119" y="73"/>
                </a:cxn>
                <a:cxn ang="0">
                  <a:pos x="119" y="73"/>
                </a:cxn>
                <a:cxn ang="0">
                  <a:pos x="126" y="73"/>
                </a:cxn>
                <a:cxn ang="0">
                  <a:pos x="126" y="73"/>
                </a:cxn>
                <a:cxn ang="0">
                  <a:pos x="143" y="76"/>
                </a:cxn>
                <a:cxn ang="0">
                  <a:pos x="161" y="81"/>
                </a:cxn>
                <a:cxn ang="0">
                  <a:pos x="177" y="91"/>
                </a:cxn>
                <a:cxn ang="0">
                  <a:pos x="190" y="103"/>
                </a:cxn>
                <a:cxn ang="0">
                  <a:pos x="190" y="103"/>
                </a:cxn>
                <a:cxn ang="0">
                  <a:pos x="195" y="106"/>
                </a:cxn>
                <a:cxn ang="0">
                  <a:pos x="202" y="108"/>
                </a:cxn>
                <a:cxn ang="0">
                  <a:pos x="202" y="108"/>
                </a:cxn>
                <a:cxn ang="0">
                  <a:pos x="209" y="108"/>
                </a:cxn>
                <a:cxn ang="0">
                  <a:pos x="212" y="105"/>
                </a:cxn>
                <a:cxn ang="0">
                  <a:pos x="244" y="78"/>
                </a:cxn>
                <a:cxn ang="0">
                  <a:pos x="244" y="78"/>
                </a:cxn>
                <a:cxn ang="0">
                  <a:pos x="247" y="73"/>
                </a:cxn>
                <a:cxn ang="0">
                  <a:pos x="249" y="66"/>
                </a:cxn>
                <a:cxn ang="0">
                  <a:pos x="249" y="66"/>
                </a:cxn>
                <a:cxn ang="0">
                  <a:pos x="249" y="61"/>
                </a:cxn>
                <a:cxn ang="0">
                  <a:pos x="246" y="56"/>
                </a:cxn>
                <a:cxn ang="0">
                  <a:pos x="246" y="56"/>
                </a:cxn>
                <a:cxn ang="0">
                  <a:pos x="234" y="44"/>
                </a:cxn>
                <a:cxn ang="0">
                  <a:pos x="220" y="34"/>
                </a:cxn>
                <a:cxn ang="0">
                  <a:pos x="207" y="24"/>
                </a:cxn>
                <a:cxn ang="0">
                  <a:pos x="193" y="15"/>
                </a:cxn>
                <a:cxn ang="0">
                  <a:pos x="178" y="10"/>
                </a:cxn>
                <a:cxn ang="0">
                  <a:pos x="163" y="5"/>
                </a:cxn>
                <a:cxn ang="0">
                  <a:pos x="146" y="2"/>
                </a:cxn>
                <a:cxn ang="0">
                  <a:pos x="129" y="0"/>
                </a:cxn>
                <a:cxn ang="0">
                  <a:pos x="129" y="0"/>
                </a:cxn>
              </a:cxnLst>
              <a:rect l="0" t="0" r="r" b="b"/>
              <a:pathLst>
                <a:path w="249" h="108">
                  <a:moveTo>
                    <a:pt x="129" y="0"/>
                  </a:moveTo>
                  <a:lnTo>
                    <a:pt x="129" y="0"/>
                  </a:lnTo>
                  <a:lnTo>
                    <a:pt x="119" y="0"/>
                  </a:lnTo>
                  <a:lnTo>
                    <a:pt x="119" y="0"/>
                  </a:lnTo>
                  <a:lnTo>
                    <a:pt x="104" y="0"/>
                  </a:lnTo>
                  <a:lnTo>
                    <a:pt x="89" y="2"/>
                  </a:lnTo>
                  <a:lnTo>
                    <a:pt x="74" y="5"/>
                  </a:lnTo>
                  <a:lnTo>
                    <a:pt x="59" y="10"/>
                  </a:lnTo>
                  <a:lnTo>
                    <a:pt x="43" y="17"/>
                  </a:lnTo>
                  <a:lnTo>
                    <a:pt x="30" y="25"/>
                  </a:lnTo>
                  <a:lnTo>
                    <a:pt x="18" y="34"/>
                  </a:lnTo>
                  <a:lnTo>
                    <a:pt x="5" y="44"/>
                  </a:lnTo>
                  <a:lnTo>
                    <a:pt x="5" y="44"/>
                  </a:lnTo>
                  <a:lnTo>
                    <a:pt x="1" y="49"/>
                  </a:lnTo>
                  <a:lnTo>
                    <a:pt x="0" y="54"/>
                  </a:lnTo>
                  <a:lnTo>
                    <a:pt x="1" y="61"/>
                  </a:lnTo>
                  <a:lnTo>
                    <a:pt x="5" y="66"/>
                  </a:lnTo>
                  <a:lnTo>
                    <a:pt x="32" y="96"/>
                  </a:lnTo>
                  <a:lnTo>
                    <a:pt x="32" y="96"/>
                  </a:lnTo>
                  <a:lnTo>
                    <a:pt x="37" y="100"/>
                  </a:lnTo>
                  <a:lnTo>
                    <a:pt x="43" y="101"/>
                  </a:lnTo>
                  <a:lnTo>
                    <a:pt x="43" y="101"/>
                  </a:lnTo>
                  <a:lnTo>
                    <a:pt x="50" y="101"/>
                  </a:lnTo>
                  <a:lnTo>
                    <a:pt x="55" y="98"/>
                  </a:lnTo>
                  <a:lnTo>
                    <a:pt x="55" y="98"/>
                  </a:lnTo>
                  <a:lnTo>
                    <a:pt x="69" y="86"/>
                  </a:lnTo>
                  <a:lnTo>
                    <a:pt x="86" y="79"/>
                  </a:lnTo>
                  <a:lnTo>
                    <a:pt x="102" y="74"/>
                  </a:lnTo>
                  <a:lnTo>
                    <a:pt x="119" y="73"/>
                  </a:lnTo>
                  <a:lnTo>
                    <a:pt x="119" y="73"/>
                  </a:lnTo>
                  <a:lnTo>
                    <a:pt x="126" y="73"/>
                  </a:lnTo>
                  <a:lnTo>
                    <a:pt x="126" y="73"/>
                  </a:lnTo>
                  <a:lnTo>
                    <a:pt x="143" y="76"/>
                  </a:lnTo>
                  <a:lnTo>
                    <a:pt x="161" y="81"/>
                  </a:lnTo>
                  <a:lnTo>
                    <a:pt x="177" y="91"/>
                  </a:lnTo>
                  <a:lnTo>
                    <a:pt x="190" y="103"/>
                  </a:lnTo>
                  <a:lnTo>
                    <a:pt x="190" y="103"/>
                  </a:lnTo>
                  <a:lnTo>
                    <a:pt x="195" y="106"/>
                  </a:lnTo>
                  <a:lnTo>
                    <a:pt x="202" y="108"/>
                  </a:lnTo>
                  <a:lnTo>
                    <a:pt x="202" y="108"/>
                  </a:lnTo>
                  <a:lnTo>
                    <a:pt x="209" y="108"/>
                  </a:lnTo>
                  <a:lnTo>
                    <a:pt x="212" y="105"/>
                  </a:lnTo>
                  <a:lnTo>
                    <a:pt x="244" y="78"/>
                  </a:lnTo>
                  <a:lnTo>
                    <a:pt x="244" y="78"/>
                  </a:lnTo>
                  <a:lnTo>
                    <a:pt x="247" y="73"/>
                  </a:lnTo>
                  <a:lnTo>
                    <a:pt x="249" y="66"/>
                  </a:lnTo>
                  <a:lnTo>
                    <a:pt x="249" y="66"/>
                  </a:lnTo>
                  <a:lnTo>
                    <a:pt x="249" y="61"/>
                  </a:lnTo>
                  <a:lnTo>
                    <a:pt x="246" y="56"/>
                  </a:lnTo>
                  <a:lnTo>
                    <a:pt x="246" y="56"/>
                  </a:lnTo>
                  <a:lnTo>
                    <a:pt x="234" y="44"/>
                  </a:lnTo>
                  <a:lnTo>
                    <a:pt x="220" y="34"/>
                  </a:lnTo>
                  <a:lnTo>
                    <a:pt x="207" y="24"/>
                  </a:lnTo>
                  <a:lnTo>
                    <a:pt x="193" y="15"/>
                  </a:lnTo>
                  <a:lnTo>
                    <a:pt x="178" y="10"/>
                  </a:lnTo>
                  <a:lnTo>
                    <a:pt x="163" y="5"/>
                  </a:lnTo>
                  <a:lnTo>
                    <a:pt x="146" y="2"/>
                  </a:lnTo>
                  <a:lnTo>
                    <a:pt x="129" y="0"/>
                  </a:lnTo>
                  <a:lnTo>
                    <a:pt x="129" y="0"/>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103" name="Freeform 81"/>
            <p:cNvSpPr>
              <a:spLocks/>
            </p:cNvSpPr>
            <p:nvPr/>
          </p:nvSpPr>
          <p:spPr bwMode="auto">
            <a:xfrm>
              <a:off x="15922625" y="1025525"/>
              <a:ext cx="376238" cy="141288"/>
            </a:xfrm>
            <a:custGeom>
              <a:avLst/>
              <a:gdLst/>
              <a:ahLst/>
              <a:cxnLst>
                <a:cxn ang="0">
                  <a:pos x="464" y="177"/>
                </a:cxn>
                <a:cxn ang="0">
                  <a:pos x="464" y="177"/>
                </a:cxn>
                <a:cxn ang="0">
                  <a:pos x="469" y="176"/>
                </a:cxn>
                <a:cxn ang="0">
                  <a:pos x="472" y="172"/>
                </a:cxn>
                <a:cxn ang="0">
                  <a:pos x="474" y="169"/>
                </a:cxn>
                <a:cxn ang="0">
                  <a:pos x="472" y="164"/>
                </a:cxn>
                <a:cxn ang="0">
                  <a:pos x="388" y="14"/>
                </a:cxn>
                <a:cxn ang="0">
                  <a:pos x="388" y="14"/>
                </a:cxn>
                <a:cxn ang="0">
                  <a:pos x="384" y="9"/>
                </a:cxn>
                <a:cxn ang="0">
                  <a:pos x="379" y="4"/>
                </a:cxn>
                <a:cxn ang="0">
                  <a:pos x="373" y="0"/>
                </a:cxn>
                <a:cxn ang="0">
                  <a:pos x="366" y="0"/>
                </a:cxn>
                <a:cxn ang="0">
                  <a:pos x="106" y="0"/>
                </a:cxn>
                <a:cxn ang="0">
                  <a:pos x="106" y="0"/>
                </a:cxn>
                <a:cxn ang="0">
                  <a:pos x="99" y="0"/>
                </a:cxn>
                <a:cxn ang="0">
                  <a:pos x="94" y="4"/>
                </a:cxn>
                <a:cxn ang="0">
                  <a:pos x="88" y="9"/>
                </a:cxn>
                <a:cxn ang="0">
                  <a:pos x="84" y="14"/>
                </a:cxn>
                <a:cxn ang="0">
                  <a:pos x="0" y="164"/>
                </a:cxn>
                <a:cxn ang="0">
                  <a:pos x="0" y="164"/>
                </a:cxn>
                <a:cxn ang="0">
                  <a:pos x="0" y="169"/>
                </a:cxn>
                <a:cxn ang="0">
                  <a:pos x="0" y="172"/>
                </a:cxn>
                <a:cxn ang="0">
                  <a:pos x="3" y="176"/>
                </a:cxn>
                <a:cxn ang="0">
                  <a:pos x="8" y="177"/>
                </a:cxn>
                <a:cxn ang="0">
                  <a:pos x="464" y="177"/>
                </a:cxn>
              </a:cxnLst>
              <a:rect l="0" t="0" r="r" b="b"/>
              <a:pathLst>
                <a:path w="474" h="177">
                  <a:moveTo>
                    <a:pt x="464" y="177"/>
                  </a:moveTo>
                  <a:lnTo>
                    <a:pt x="464" y="177"/>
                  </a:lnTo>
                  <a:lnTo>
                    <a:pt x="469" y="176"/>
                  </a:lnTo>
                  <a:lnTo>
                    <a:pt x="472" y="172"/>
                  </a:lnTo>
                  <a:lnTo>
                    <a:pt x="474" y="169"/>
                  </a:lnTo>
                  <a:lnTo>
                    <a:pt x="472" y="164"/>
                  </a:lnTo>
                  <a:lnTo>
                    <a:pt x="388" y="14"/>
                  </a:lnTo>
                  <a:lnTo>
                    <a:pt x="388" y="14"/>
                  </a:lnTo>
                  <a:lnTo>
                    <a:pt x="384" y="9"/>
                  </a:lnTo>
                  <a:lnTo>
                    <a:pt x="379" y="4"/>
                  </a:lnTo>
                  <a:lnTo>
                    <a:pt x="373" y="0"/>
                  </a:lnTo>
                  <a:lnTo>
                    <a:pt x="366" y="0"/>
                  </a:lnTo>
                  <a:lnTo>
                    <a:pt x="106" y="0"/>
                  </a:lnTo>
                  <a:lnTo>
                    <a:pt x="106" y="0"/>
                  </a:lnTo>
                  <a:lnTo>
                    <a:pt x="99" y="0"/>
                  </a:lnTo>
                  <a:lnTo>
                    <a:pt x="94" y="4"/>
                  </a:lnTo>
                  <a:lnTo>
                    <a:pt x="88" y="9"/>
                  </a:lnTo>
                  <a:lnTo>
                    <a:pt x="84" y="14"/>
                  </a:lnTo>
                  <a:lnTo>
                    <a:pt x="0" y="164"/>
                  </a:lnTo>
                  <a:lnTo>
                    <a:pt x="0" y="164"/>
                  </a:lnTo>
                  <a:lnTo>
                    <a:pt x="0" y="169"/>
                  </a:lnTo>
                  <a:lnTo>
                    <a:pt x="0" y="172"/>
                  </a:lnTo>
                  <a:lnTo>
                    <a:pt x="3" y="176"/>
                  </a:lnTo>
                  <a:lnTo>
                    <a:pt x="8" y="177"/>
                  </a:lnTo>
                  <a:lnTo>
                    <a:pt x="464" y="177"/>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104" name="Freeform 82"/>
            <p:cNvSpPr>
              <a:spLocks noEditPoints="1"/>
            </p:cNvSpPr>
            <p:nvPr/>
          </p:nvSpPr>
          <p:spPr bwMode="auto">
            <a:xfrm>
              <a:off x="15649575" y="417513"/>
              <a:ext cx="925513" cy="566738"/>
            </a:xfrm>
            <a:custGeom>
              <a:avLst/>
              <a:gdLst/>
              <a:ahLst/>
              <a:cxnLst>
                <a:cxn ang="0">
                  <a:pos x="1138" y="0"/>
                </a:cxn>
                <a:cxn ang="0">
                  <a:pos x="27" y="0"/>
                </a:cxn>
                <a:cxn ang="0">
                  <a:pos x="27" y="0"/>
                </a:cxn>
                <a:cxn ang="0">
                  <a:pos x="22" y="0"/>
                </a:cxn>
                <a:cxn ang="0">
                  <a:pos x="17" y="2"/>
                </a:cxn>
                <a:cxn ang="0">
                  <a:pos x="12" y="5"/>
                </a:cxn>
                <a:cxn ang="0">
                  <a:pos x="8" y="9"/>
                </a:cxn>
                <a:cxn ang="0">
                  <a:pos x="5" y="12"/>
                </a:cxn>
                <a:cxn ang="0">
                  <a:pos x="1" y="17"/>
                </a:cxn>
                <a:cxn ang="0">
                  <a:pos x="0" y="22"/>
                </a:cxn>
                <a:cxn ang="0">
                  <a:pos x="0" y="27"/>
                </a:cxn>
                <a:cxn ang="0">
                  <a:pos x="0" y="631"/>
                </a:cxn>
                <a:cxn ang="0">
                  <a:pos x="0" y="631"/>
                </a:cxn>
                <a:cxn ang="0">
                  <a:pos x="0" y="636"/>
                </a:cxn>
                <a:cxn ang="0">
                  <a:pos x="1" y="641"/>
                </a:cxn>
                <a:cxn ang="0">
                  <a:pos x="5" y="647"/>
                </a:cxn>
                <a:cxn ang="0">
                  <a:pos x="8" y="650"/>
                </a:cxn>
                <a:cxn ang="0">
                  <a:pos x="12" y="653"/>
                </a:cxn>
                <a:cxn ang="0">
                  <a:pos x="17" y="657"/>
                </a:cxn>
                <a:cxn ang="0">
                  <a:pos x="22" y="658"/>
                </a:cxn>
                <a:cxn ang="0">
                  <a:pos x="27" y="658"/>
                </a:cxn>
                <a:cxn ang="0">
                  <a:pos x="492" y="658"/>
                </a:cxn>
                <a:cxn ang="0">
                  <a:pos x="492" y="699"/>
                </a:cxn>
                <a:cxn ang="0">
                  <a:pos x="492" y="699"/>
                </a:cxn>
                <a:cxn ang="0">
                  <a:pos x="492" y="704"/>
                </a:cxn>
                <a:cxn ang="0">
                  <a:pos x="496" y="709"/>
                </a:cxn>
                <a:cxn ang="0">
                  <a:pos x="501" y="712"/>
                </a:cxn>
                <a:cxn ang="0">
                  <a:pos x="508" y="714"/>
                </a:cxn>
                <a:cxn ang="0">
                  <a:pos x="669" y="714"/>
                </a:cxn>
                <a:cxn ang="0">
                  <a:pos x="669" y="714"/>
                </a:cxn>
                <a:cxn ang="0">
                  <a:pos x="674" y="712"/>
                </a:cxn>
                <a:cxn ang="0">
                  <a:pos x="680" y="709"/>
                </a:cxn>
                <a:cxn ang="0">
                  <a:pos x="683" y="704"/>
                </a:cxn>
                <a:cxn ang="0">
                  <a:pos x="685" y="699"/>
                </a:cxn>
                <a:cxn ang="0">
                  <a:pos x="685" y="658"/>
                </a:cxn>
                <a:cxn ang="0">
                  <a:pos x="1138" y="658"/>
                </a:cxn>
                <a:cxn ang="0">
                  <a:pos x="1138" y="658"/>
                </a:cxn>
                <a:cxn ang="0">
                  <a:pos x="1143" y="658"/>
                </a:cxn>
                <a:cxn ang="0">
                  <a:pos x="1148" y="657"/>
                </a:cxn>
                <a:cxn ang="0">
                  <a:pos x="1154" y="653"/>
                </a:cxn>
                <a:cxn ang="0">
                  <a:pos x="1157" y="650"/>
                </a:cxn>
                <a:cxn ang="0">
                  <a:pos x="1160" y="647"/>
                </a:cxn>
                <a:cxn ang="0">
                  <a:pos x="1164" y="641"/>
                </a:cxn>
                <a:cxn ang="0">
                  <a:pos x="1165" y="636"/>
                </a:cxn>
                <a:cxn ang="0">
                  <a:pos x="1165" y="631"/>
                </a:cxn>
                <a:cxn ang="0">
                  <a:pos x="1165" y="27"/>
                </a:cxn>
                <a:cxn ang="0">
                  <a:pos x="1165" y="27"/>
                </a:cxn>
                <a:cxn ang="0">
                  <a:pos x="1165" y="22"/>
                </a:cxn>
                <a:cxn ang="0">
                  <a:pos x="1164" y="17"/>
                </a:cxn>
                <a:cxn ang="0">
                  <a:pos x="1160" y="12"/>
                </a:cxn>
                <a:cxn ang="0">
                  <a:pos x="1157" y="9"/>
                </a:cxn>
                <a:cxn ang="0">
                  <a:pos x="1154" y="5"/>
                </a:cxn>
                <a:cxn ang="0">
                  <a:pos x="1148" y="2"/>
                </a:cxn>
                <a:cxn ang="0">
                  <a:pos x="1143" y="0"/>
                </a:cxn>
                <a:cxn ang="0">
                  <a:pos x="1138" y="0"/>
                </a:cxn>
                <a:cxn ang="0">
                  <a:pos x="1138" y="0"/>
                </a:cxn>
                <a:cxn ang="0">
                  <a:pos x="1044" y="537"/>
                </a:cxn>
                <a:cxn ang="0">
                  <a:pos x="121" y="537"/>
                </a:cxn>
                <a:cxn ang="0">
                  <a:pos x="121" y="122"/>
                </a:cxn>
                <a:cxn ang="0">
                  <a:pos x="1044" y="122"/>
                </a:cxn>
                <a:cxn ang="0">
                  <a:pos x="1044" y="537"/>
                </a:cxn>
              </a:cxnLst>
              <a:rect l="0" t="0" r="r" b="b"/>
              <a:pathLst>
                <a:path w="1165" h="714">
                  <a:moveTo>
                    <a:pt x="1138" y="0"/>
                  </a:moveTo>
                  <a:lnTo>
                    <a:pt x="27" y="0"/>
                  </a:lnTo>
                  <a:lnTo>
                    <a:pt x="27" y="0"/>
                  </a:lnTo>
                  <a:lnTo>
                    <a:pt x="22" y="0"/>
                  </a:lnTo>
                  <a:lnTo>
                    <a:pt x="17" y="2"/>
                  </a:lnTo>
                  <a:lnTo>
                    <a:pt x="12" y="5"/>
                  </a:lnTo>
                  <a:lnTo>
                    <a:pt x="8" y="9"/>
                  </a:lnTo>
                  <a:lnTo>
                    <a:pt x="5" y="12"/>
                  </a:lnTo>
                  <a:lnTo>
                    <a:pt x="1" y="17"/>
                  </a:lnTo>
                  <a:lnTo>
                    <a:pt x="0" y="22"/>
                  </a:lnTo>
                  <a:lnTo>
                    <a:pt x="0" y="27"/>
                  </a:lnTo>
                  <a:lnTo>
                    <a:pt x="0" y="631"/>
                  </a:lnTo>
                  <a:lnTo>
                    <a:pt x="0" y="631"/>
                  </a:lnTo>
                  <a:lnTo>
                    <a:pt x="0" y="636"/>
                  </a:lnTo>
                  <a:lnTo>
                    <a:pt x="1" y="641"/>
                  </a:lnTo>
                  <a:lnTo>
                    <a:pt x="5" y="647"/>
                  </a:lnTo>
                  <a:lnTo>
                    <a:pt x="8" y="650"/>
                  </a:lnTo>
                  <a:lnTo>
                    <a:pt x="12" y="653"/>
                  </a:lnTo>
                  <a:lnTo>
                    <a:pt x="17" y="657"/>
                  </a:lnTo>
                  <a:lnTo>
                    <a:pt x="22" y="658"/>
                  </a:lnTo>
                  <a:lnTo>
                    <a:pt x="27" y="658"/>
                  </a:lnTo>
                  <a:lnTo>
                    <a:pt x="492" y="658"/>
                  </a:lnTo>
                  <a:lnTo>
                    <a:pt x="492" y="699"/>
                  </a:lnTo>
                  <a:lnTo>
                    <a:pt x="492" y="699"/>
                  </a:lnTo>
                  <a:lnTo>
                    <a:pt x="492" y="704"/>
                  </a:lnTo>
                  <a:lnTo>
                    <a:pt x="496" y="709"/>
                  </a:lnTo>
                  <a:lnTo>
                    <a:pt x="501" y="712"/>
                  </a:lnTo>
                  <a:lnTo>
                    <a:pt x="508" y="714"/>
                  </a:lnTo>
                  <a:lnTo>
                    <a:pt x="669" y="714"/>
                  </a:lnTo>
                  <a:lnTo>
                    <a:pt x="669" y="714"/>
                  </a:lnTo>
                  <a:lnTo>
                    <a:pt x="674" y="712"/>
                  </a:lnTo>
                  <a:lnTo>
                    <a:pt x="680" y="709"/>
                  </a:lnTo>
                  <a:lnTo>
                    <a:pt x="683" y="704"/>
                  </a:lnTo>
                  <a:lnTo>
                    <a:pt x="685" y="699"/>
                  </a:lnTo>
                  <a:lnTo>
                    <a:pt x="685" y="658"/>
                  </a:lnTo>
                  <a:lnTo>
                    <a:pt x="1138" y="658"/>
                  </a:lnTo>
                  <a:lnTo>
                    <a:pt x="1138" y="658"/>
                  </a:lnTo>
                  <a:lnTo>
                    <a:pt x="1143" y="658"/>
                  </a:lnTo>
                  <a:lnTo>
                    <a:pt x="1148" y="657"/>
                  </a:lnTo>
                  <a:lnTo>
                    <a:pt x="1154" y="653"/>
                  </a:lnTo>
                  <a:lnTo>
                    <a:pt x="1157" y="650"/>
                  </a:lnTo>
                  <a:lnTo>
                    <a:pt x="1160" y="647"/>
                  </a:lnTo>
                  <a:lnTo>
                    <a:pt x="1164" y="641"/>
                  </a:lnTo>
                  <a:lnTo>
                    <a:pt x="1165" y="636"/>
                  </a:lnTo>
                  <a:lnTo>
                    <a:pt x="1165" y="631"/>
                  </a:lnTo>
                  <a:lnTo>
                    <a:pt x="1165" y="27"/>
                  </a:lnTo>
                  <a:lnTo>
                    <a:pt x="1165" y="27"/>
                  </a:lnTo>
                  <a:lnTo>
                    <a:pt x="1165" y="22"/>
                  </a:lnTo>
                  <a:lnTo>
                    <a:pt x="1164" y="17"/>
                  </a:lnTo>
                  <a:lnTo>
                    <a:pt x="1160" y="12"/>
                  </a:lnTo>
                  <a:lnTo>
                    <a:pt x="1157" y="9"/>
                  </a:lnTo>
                  <a:lnTo>
                    <a:pt x="1154" y="5"/>
                  </a:lnTo>
                  <a:lnTo>
                    <a:pt x="1148" y="2"/>
                  </a:lnTo>
                  <a:lnTo>
                    <a:pt x="1143" y="0"/>
                  </a:lnTo>
                  <a:lnTo>
                    <a:pt x="1138" y="0"/>
                  </a:lnTo>
                  <a:lnTo>
                    <a:pt x="1138" y="0"/>
                  </a:lnTo>
                  <a:close/>
                  <a:moveTo>
                    <a:pt x="1044" y="537"/>
                  </a:moveTo>
                  <a:lnTo>
                    <a:pt x="121" y="537"/>
                  </a:lnTo>
                  <a:lnTo>
                    <a:pt x="121" y="122"/>
                  </a:lnTo>
                  <a:lnTo>
                    <a:pt x="1044" y="122"/>
                  </a:lnTo>
                  <a:lnTo>
                    <a:pt x="1044" y="537"/>
                  </a:lnTo>
                  <a:close/>
                </a:path>
              </a:pathLst>
            </a:custGeom>
            <a:grpFill/>
            <a:ln w="9525">
              <a:no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grpSp>
      <p:sp>
        <p:nvSpPr>
          <p:cNvPr id="105" name="圆角矩形 104"/>
          <p:cNvSpPr/>
          <p:nvPr/>
        </p:nvSpPr>
        <p:spPr>
          <a:xfrm>
            <a:off x="7763148" y="4423322"/>
            <a:ext cx="3325291" cy="1080000"/>
          </a:xfrm>
          <a:prstGeom prst="roundRect">
            <a:avLst>
              <a:gd name="adj" fmla="val 603"/>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en-US" altLang="zh-CN" sz="800" dirty="0">
              <a:solidFill>
                <a:schemeClr val="tx1"/>
              </a:solidFill>
              <a:latin typeface="Huawei Sans" panose="020C0503030203020204" pitchFamily="34" charset="0"/>
            </a:endParaRPr>
          </a:p>
        </p:txBody>
      </p:sp>
      <p:sp>
        <p:nvSpPr>
          <p:cNvPr id="106" name="Freeform 292"/>
          <p:cNvSpPr>
            <a:spLocks noChangeAspect="1" noEditPoints="1"/>
          </p:cNvSpPr>
          <p:nvPr/>
        </p:nvSpPr>
        <p:spPr bwMode="auto">
          <a:xfrm>
            <a:off x="9314126" y="4829976"/>
            <a:ext cx="340630" cy="277456"/>
          </a:xfrm>
          <a:custGeom>
            <a:avLst/>
            <a:gdLst>
              <a:gd name="T0" fmla="*/ 88 w 232"/>
              <a:gd name="T1" fmla="*/ 172 h 189"/>
              <a:gd name="T2" fmla="*/ 156 w 232"/>
              <a:gd name="T3" fmla="*/ 168 h 189"/>
              <a:gd name="T4" fmla="*/ 183 w 232"/>
              <a:gd name="T5" fmla="*/ 172 h 189"/>
              <a:gd name="T6" fmla="*/ 62 w 232"/>
              <a:gd name="T7" fmla="*/ 189 h 189"/>
              <a:gd name="T8" fmla="*/ 123 w 232"/>
              <a:gd name="T9" fmla="*/ 99 h 189"/>
              <a:gd name="T10" fmla="*/ 90 w 232"/>
              <a:gd name="T11" fmla="*/ 110 h 189"/>
              <a:gd name="T12" fmla="*/ 123 w 232"/>
              <a:gd name="T13" fmla="*/ 119 h 189"/>
              <a:gd name="T14" fmla="*/ 113 w 232"/>
              <a:gd name="T15" fmla="*/ 84 h 189"/>
              <a:gd name="T16" fmla="*/ 117 w 232"/>
              <a:gd name="T17" fmla="*/ 65 h 189"/>
              <a:gd name="T18" fmla="*/ 128 w 232"/>
              <a:gd name="T19" fmla="*/ 84 h 189"/>
              <a:gd name="T20" fmla="*/ 52 w 232"/>
              <a:gd name="T21" fmla="*/ 84 h 189"/>
              <a:gd name="T22" fmla="*/ 48 w 232"/>
              <a:gd name="T23" fmla="*/ 65 h 189"/>
              <a:gd name="T24" fmla="*/ 37 w 232"/>
              <a:gd name="T25" fmla="*/ 84 h 189"/>
              <a:gd name="T26" fmla="*/ 37 w 232"/>
              <a:gd name="T27" fmla="*/ 88 h 189"/>
              <a:gd name="T28" fmla="*/ 134 w 232"/>
              <a:gd name="T29" fmla="*/ 93 h 189"/>
              <a:gd name="T30" fmla="*/ 134 w 232"/>
              <a:gd name="T31" fmla="*/ 124 h 189"/>
              <a:gd name="T32" fmla="*/ 103 w 232"/>
              <a:gd name="T33" fmla="*/ 129 h 189"/>
              <a:gd name="T34" fmla="*/ 63 w 232"/>
              <a:gd name="T35" fmla="*/ 129 h 189"/>
              <a:gd name="T36" fmla="*/ 31 w 232"/>
              <a:gd name="T37" fmla="*/ 124 h 189"/>
              <a:gd name="T38" fmla="*/ 31 w 232"/>
              <a:gd name="T39" fmla="*/ 93 h 189"/>
              <a:gd name="T40" fmla="*/ 75 w 232"/>
              <a:gd name="T41" fmla="*/ 99 h 189"/>
              <a:gd name="T42" fmla="*/ 42 w 232"/>
              <a:gd name="T43" fmla="*/ 119 h 189"/>
              <a:gd name="T44" fmla="*/ 75 w 232"/>
              <a:gd name="T45" fmla="*/ 110 h 189"/>
              <a:gd name="T46" fmla="*/ 157 w 232"/>
              <a:gd name="T47" fmla="*/ 0 h 189"/>
              <a:gd name="T48" fmla="*/ 129 w 232"/>
              <a:gd name="T49" fmla="*/ 63 h 189"/>
              <a:gd name="T50" fmla="*/ 203 w 232"/>
              <a:gd name="T51" fmla="*/ 77 h 189"/>
              <a:gd name="T52" fmla="*/ 231 w 232"/>
              <a:gd name="T53" fmla="*/ 14 h 189"/>
              <a:gd name="T54" fmla="*/ 157 w 232"/>
              <a:gd name="T55" fmla="*/ 0 h 189"/>
              <a:gd name="T56" fmla="*/ 161 w 232"/>
              <a:gd name="T57" fmla="*/ 43 h 189"/>
              <a:gd name="T58" fmla="*/ 160 w 232"/>
              <a:gd name="T59" fmla="*/ 58 h 189"/>
              <a:gd name="T60" fmla="*/ 166 w 232"/>
              <a:gd name="T61" fmla="*/ 43 h 189"/>
              <a:gd name="T62" fmla="*/ 161 w 232"/>
              <a:gd name="T63" fmla="*/ 39 h 189"/>
              <a:gd name="T64" fmla="*/ 169 w 232"/>
              <a:gd name="T65" fmla="*/ 30 h 189"/>
              <a:gd name="T66" fmla="*/ 169 w 232"/>
              <a:gd name="T67" fmla="*/ 18 h 189"/>
              <a:gd name="T68" fmla="*/ 164 w 232"/>
              <a:gd name="T69" fmla="*/ 30 h 189"/>
              <a:gd name="T70" fmla="*/ 156 w 232"/>
              <a:gd name="T71" fmla="*/ 20 h 189"/>
              <a:gd name="T72" fmla="*/ 181 w 232"/>
              <a:gd name="T73" fmla="*/ 12 h 189"/>
              <a:gd name="T74" fmla="*/ 181 w 232"/>
              <a:gd name="T75" fmla="*/ 27 h 189"/>
              <a:gd name="T76" fmla="*/ 177 w 232"/>
              <a:gd name="T77" fmla="*/ 47 h 189"/>
              <a:gd name="T78" fmla="*/ 159 w 232"/>
              <a:gd name="T79" fmla="*/ 67 h 189"/>
              <a:gd name="T80" fmla="*/ 150 w 232"/>
              <a:gd name="T81" fmla="*/ 43 h 189"/>
              <a:gd name="T82" fmla="*/ 187 w 232"/>
              <a:gd name="T83" fmla="*/ 10 h 189"/>
              <a:gd name="T84" fmla="*/ 211 w 232"/>
              <a:gd name="T85" fmla="*/ 13 h 189"/>
              <a:gd name="T86" fmla="*/ 205 w 232"/>
              <a:gd name="T87" fmla="*/ 55 h 189"/>
              <a:gd name="T88" fmla="*/ 190 w 232"/>
              <a:gd name="T89" fmla="*/ 66 h 189"/>
              <a:gd name="T90" fmla="*/ 193 w 232"/>
              <a:gd name="T91" fmla="*/ 56 h 189"/>
              <a:gd name="T92" fmla="*/ 198 w 232"/>
              <a:gd name="T93" fmla="*/ 18 h 189"/>
              <a:gd name="T94" fmla="*/ 193 w 232"/>
              <a:gd name="T95" fmla="*/ 56 h 189"/>
              <a:gd name="T96" fmla="*/ 131 w 232"/>
              <a:gd name="T97" fmla="*/ 14 h 189"/>
              <a:gd name="T98" fmla="*/ 21 w 232"/>
              <a:gd name="T99" fmla="*/ 35 h 189"/>
              <a:gd name="T100" fmla="*/ 210 w 232"/>
              <a:gd name="T101" fmla="*/ 141 h 189"/>
              <a:gd name="T102" fmla="*/ 228 w 232"/>
              <a:gd name="T103" fmla="*/ 64 h 189"/>
              <a:gd name="T104" fmla="*/ 232 w 232"/>
              <a:gd name="T105" fmla="*/ 152 h 189"/>
              <a:gd name="T106" fmla="*/ 221 w 232"/>
              <a:gd name="T107" fmla="*/ 163 h 189"/>
              <a:gd name="T108" fmla="*/ 0 w 232"/>
              <a:gd name="T109" fmla="*/ 163 h 189"/>
              <a:gd name="T110" fmla="*/ 0 w 232"/>
              <a:gd name="T111" fmla="*/ 24 h 189"/>
              <a:gd name="T112" fmla="*/ 10 w 232"/>
              <a:gd name="T113" fmla="*/ 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2" h="189">
                <a:moveTo>
                  <a:pt x="62" y="172"/>
                </a:moveTo>
                <a:cubicBezTo>
                  <a:pt x="88" y="172"/>
                  <a:pt x="88" y="172"/>
                  <a:pt x="88" y="172"/>
                </a:cubicBezTo>
                <a:cubicBezTo>
                  <a:pt x="88" y="168"/>
                  <a:pt x="88" y="168"/>
                  <a:pt x="88" y="168"/>
                </a:cubicBezTo>
                <a:cubicBezTo>
                  <a:pt x="156" y="168"/>
                  <a:pt x="156" y="168"/>
                  <a:pt x="156" y="168"/>
                </a:cubicBezTo>
                <a:cubicBezTo>
                  <a:pt x="156" y="172"/>
                  <a:pt x="156" y="172"/>
                  <a:pt x="156" y="172"/>
                </a:cubicBezTo>
                <a:cubicBezTo>
                  <a:pt x="183" y="172"/>
                  <a:pt x="183" y="172"/>
                  <a:pt x="183" y="172"/>
                </a:cubicBezTo>
                <a:cubicBezTo>
                  <a:pt x="183" y="189"/>
                  <a:pt x="183" y="189"/>
                  <a:pt x="183" y="189"/>
                </a:cubicBezTo>
                <a:cubicBezTo>
                  <a:pt x="62" y="189"/>
                  <a:pt x="62" y="189"/>
                  <a:pt x="62" y="189"/>
                </a:cubicBezTo>
                <a:cubicBezTo>
                  <a:pt x="62" y="172"/>
                  <a:pt x="62" y="172"/>
                  <a:pt x="62" y="172"/>
                </a:cubicBezTo>
                <a:close/>
                <a:moveTo>
                  <a:pt x="123" y="99"/>
                </a:moveTo>
                <a:cubicBezTo>
                  <a:pt x="90" y="99"/>
                  <a:pt x="90" y="99"/>
                  <a:pt x="90" y="99"/>
                </a:cubicBezTo>
                <a:cubicBezTo>
                  <a:pt x="90" y="110"/>
                  <a:pt x="90" y="110"/>
                  <a:pt x="90" y="110"/>
                </a:cubicBezTo>
                <a:cubicBezTo>
                  <a:pt x="94" y="115"/>
                  <a:pt x="99" y="117"/>
                  <a:pt x="105" y="118"/>
                </a:cubicBezTo>
                <a:cubicBezTo>
                  <a:pt x="110" y="120"/>
                  <a:pt x="116" y="120"/>
                  <a:pt x="123" y="119"/>
                </a:cubicBezTo>
                <a:cubicBezTo>
                  <a:pt x="123" y="99"/>
                  <a:pt x="123" y="99"/>
                  <a:pt x="123" y="99"/>
                </a:cubicBezTo>
                <a:close/>
                <a:moveTo>
                  <a:pt x="113" y="84"/>
                </a:moveTo>
                <a:cubicBezTo>
                  <a:pt x="108" y="65"/>
                  <a:pt x="108" y="65"/>
                  <a:pt x="108" y="65"/>
                </a:cubicBezTo>
                <a:cubicBezTo>
                  <a:pt x="117" y="65"/>
                  <a:pt x="117" y="65"/>
                  <a:pt x="117" y="65"/>
                </a:cubicBezTo>
                <a:cubicBezTo>
                  <a:pt x="131" y="85"/>
                  <a:pt x="131" y="85"/>
                  <a:pt x="131" y="85"/>
                </a:cubicBezTo>
                <a:cubicBezTo>
                  <a:pt x="130" y="85"/>
                  <a:pt x="129" y="84"/>
                  <a:pt x="128" y="84"/>
                </a:cubicBezTo>
                <a:cubicBezTo>
                  <a:pt x="113" y="84"/>
                  <a:pt x="113" y="84"/>
                  <a:pt x="113" y="84"/>
                </a:cubicBezTo>
                <a:close/>
                <a:moveTo>
                  <a:pt x="52" y="84"/>
                </a:moveTo>
                <a:cubicBezTo>
                  <a:pt x="57" y="65"/>
                  <a:pt x="57" y="65"/>
                  <a:pt x="57" y="65"/>
                </a:cubicBezTo>
                <a:cubicBezTo>
                  <a:pt x="48" y="65"/>
                  <a:pt x="48" y="65"/>
                  <a:pt x="48" y="65"/>
                </a:cubicBezTo>
                <a:cubicBezTo>
                  <a:pt x="34" y="85"/>
                  <a:pt x="34" y="85"/>
                  <a:pt x="34" y="85"/>
                </a:cubicBezTo>
                <a:cubicBezTo>
                  <a:pt x="35" y="85"/>
                  <a:pt x="36" y="84"/>
                  <a:pt x="37" y="84"/>
                </a:cubicBezTo>
                <a:cubicBezTo>
                  <a:pt x="52" y="84"/>
                  <a:pt x="52" y="84"/>
                  <a:pt x="52" y="84"/>
                </a:cubicBezTo>
                <a:close/>
                <a:moveTo>
                  <a:pt x="37" y="88"/>
                </a:moveTo>
                <a:cubicBezTo>
                  <a:pt x="67" y="88"/>
                  <a:pt x="98" y="88"/>
                  <a:pt x="128" y="88"/>
                </a:cubicBezTo>
                <a:cubicBezTo>
                  <a:pt x="131" y="88"/>
                  <a:pt x="134" y="90"/>
                  <a:pt x="134" y="93"/>
                </a:cubicBezTo>
                <a:cubicBezTo>
                  <a:pt x="134" y="124"/>
                  <a:pt x="134" y="124"/>
                  <a:pt x="134" y="124"/>
                </a:cubicBezTo>
                <a:cubicBezTo>
                  <a:pt x="134" y="124"/>
                  <a:pt x="134" y="124"/>
                  <a:pt x="134" y="124"/>
                </a:cubicBezTo>
                <a:cubicBezTo>
                  <a:pt x="134" y="126"/>
                  <a:pt x="132" y="129"/>
                  <a:pt x="129" y="129"/>
                </a:cubicBezTo>
                <a:cubicBezTo>
                  <a:pt x="120" y="131"/>
                  <a:pt x="111" y="131"/>
                  <a:pt x="103" y="129"/>
                </a:cubicBezTo>
                <a:cubicBezTo>
                  <a:pt x="95" y="127"/>
                  <a:pt x="88" y="124"/>
                  <a:pt x="83" y="118"/>
                </a:cubicBezTo>
                <a:cubicBezTo>
                  <a:pt x="77" y="124"/>
                  <a:pt x="70" y="127"/>
                  <a:pt x="63" y="129"/>
                </a:cubicBezTo>
                <a:cubicBezTo>
                  <a:pt x="54" y="131"/>
                  <a:pt x="45" y="131"/>
                  <a:pt x="36" y="129"/>
                </a:cubicBezTo>
                <a:cubicBezTo>
                  <a:pt x="33" y="129"/>
                  <a:pt x="31" y="126"/>
                  <a:pt x="31" y="124"/>
                </a:cubicBezTo>
                <a:cubicBezTo>
                  <a:pt x="31" y="124"/>
                  <a:pt x="31" y="124"/>
                  <a:pt x="31" y="124"/>
                </a:cubicBezTo>
                <a:cubicBezTo>
                  <a:pt x="31" y="93"/>
                  <a:pt x="31" y="93"/>
                  <a:pt x="31" y="93"/>
                </a:cubicBezTo>
                <a:cubicBezTo>
                  <a:pt x="31" y="90"/>
                  <a:pt x="34" y="88"/>
                  <a:pt x="37" y="88"/>
                </a:cubicBezTo>
                <a:close/>
                <a:moveTo>
                  <a:pt x="75" y="99"/>
                </a:moveTo>
                <a:cubicBezTo>
                  <a:pt x="42" y="99"/>
                  <a:pt x="42" y="99"/>
                  <a:pt x="42" y="99"/>
                </a:cubicBezTo>
                <a:cubicBezTo>
                  <a:pt x="42" y="119"/>
                  <a:pt x="42" y="119"/>
                  <a:pt x="42" y="119"/>
                </a:cubicBezTo>
                <a:cubicBezTo>
                  <a:pt x="49" y="120"/>
                  <a:pt x="55" y="120"/>
                  <a:pt x="60" y="118"/>
                </a:cubicBezTo>
                <a:cubicBezTo>
                  <a:pt x="66" y="117"/>
                  <a:pt x="71" y="115"/>
                  <a:pt x="75" y="110"/>
                </a:cubicBezTo>
                <a:cubicBezTo>
                  <a:pt x="75" y="99"/>
                  <a:pt x="75" y="99"/>
                  <a:pt x="75" y="99"/>
                </a:cubicBezTo>
                <a:close/>
                <a:moveTo>
                  <a:pt x="157" y="0"/>
                </a:moveTo>
                <a:cubicBezTo>
                  <a:pt x="149" y="0"/>
                  <a:pt x="141" y="6"/>
                  <a:pt x="139" y="14"/>
                </a:cubicBezTo>
                <a:cubicBezTo>
                  <a:pt x="129" y="63"/>
                  <a:pt x="129" y="63"/>
                  <a:pt x="129" y="63"/>
                </a:cubicBezTo>
                <a:cubicBezTo>
                  <a:pt x="127" y="71"/>
                  <a:pt x="132" y="77"/>
                  <a:pt x="140" y="77"/>
                </a:cubicBezTo>
                <a:cubicBezTo>
                  <a:pt x="203" y="77"/>
                  <a:pt x="203" y="77"/>
                  <a:pt x="203" y="77"/>
                </a:cubicBezTo>
                <a:cubicBezTo>
                  <a:pt x="211" y="77"/>
                  <a:pt x="219" y="71"/>
                  <a:pt x="221" y="63"/>
                </a:cubicBezTo>
                <a:cubicBezTo>
                  <a:pt x="231" y="14"/>
                  <a:pt x="231" y="14"/>
                  <a:pt x="231" y="14"/>
                </a:cubicBezTo>
                <a:cubicBezTo>
                  <a:pt x="232" y="6"/>
                  <a:pt x="227" y="0"/>
                  <a:pt x="219" y="0"/>
                </a:cubicBezTo>
                <a:cubicBezTo>
                  <a:pt x="157" y="0"/>
                  <a:pt x="157" y="0"/>
                  <a:pt x="157" y="0"/>
                </a:cubicBezTo>
                <a:close/>
                <a:moveTo>
                  <a:pt x="150" y="43"/>
                </a:moveTo>
                <a:cubicBezTo>
                  <a:pt x="161" y="43"/>
                  <a:pt x="161" y="43"/>
                  <a:pt x="161" y="43"/>
                </a:cubicBezTo>
                <a:cubicBezTo>
                  <a:pt x="158" y="56"/>
                  <a:pt x="158" y="56"/>
                  <a:pt x="158" y="56"/>
                </a:cubicBezTo>
                <a:cubicBezTo>
                  <a:pt x="158" y="57"/>
                  <a:pt x="159" y="58"/>
                  <a:pt x="160" y="58"/>
                </a:cubicBezTo>
                <a:cubicBezTo>
                  <a:pt x="162" y="58"/>
                  <a:pt x="163" y="57"/>
                  <a:pt x="163" y="56"/>
                </a:cubicBezTo>
                <a:cubicBezTo>
                  <a:pt x="166" y="43"/>
                  <a:pt x="166" y="43"/>
                  <a:pt x="166" y="43"/>
                </a:cubicBezTo>
                <a:cubicBezTo>
                  <a:pt x="166" y="42"/>
                  <a:pt x="166" y="41"/>
                  <a:pt x="165" y="40"/>
                </a:cubicBezTo>
                <a:cubicBezTo>
                  <a:pt x="165" y="40"/>
                  <a:pt x="163" y="39"/>
                  <a:pt x="161" y="39"/>
                </a:cubicBezTo>
                <a:cubicBezTo>
                  <a:pt x="163" y="33"/>
                  <a:pt x="163" y="33"/>
                  <a:pt x="163" y="33"/>
                </a:cubicBezTo>
                <a:cubicBezTo>
                  <a:pt x="166" y="33"/>
                  <a:pt x="168" y="32"/>
                  <a:pt x="169" y="30"/>
                </a:cubicBezTo>
                <a:cubicBezTo>
                  <a:pt x="171" y="20"/>
                  <a:pt x="171" y="20"/>
                  <a:pt x="171" y="20"/>
                </a:cubicBezTo>
                <a:cubicBezTo>
                  <a:pt x="171" y="19"/>
                  <a:pt x="171" y="18"/>
                  <a:pt x="169" y="18"/>
                </a:cubicBezTo>
                <a:cubicBezTo>
                  <a:pt x="168" y="18"/>
                  <a:pt x="167" y="19"/>
                  <a:pt x="166" y="20"/>
                </a:cubicBezTo>
                <a:cubicBezTo>
                  <a:pt x="164" y="30"/>
                  <a:pt x="164" y="30"/>
                  <a:pt x="164" y="30"/>
                </a:cubicBezTo>
                <a:cubicBezTo>
                  <a:pt x="153" y="30"/>
                  <a:pt x="153" y="30"/>
                  <a:pt x="153" y="30"/>
                </a:cubicBezTo>
                <a:cubicBezTo>
                  <a:pt x="156" y="20"/>
                  <a:pt x="156" y="20"/>
                  <a:pt x="156" y="20"/>
                </a:cubicBezTo>
                <a:cubicBezTo>
                  <a:pt x="157" y="13"/>
                  <a:pt x="162" y="10"/>
                  <a:pt x="172" y="10"/>
                </a:cubicBezTo>
                <a:cubicBezTo>
                  <a:pt x="175" y="10"/>
                  <a:pt x="178" y="11"/>
                  <a:pt x="181" y="12"/>
                </a:cubicBezTo>
                <a:cubicBezTo>
                  <a:pt x="183" y="14"/>
                  <a:pt x="184" y="16"/>
                  <a:pt x="183" y="20"/>
                </a:cubicBezTo>
                <a:cubicBezTo>
                  <a:pt x="181" y="27"/>
                  <a:pt x="181" y="27"/>
                  <a:pt x="181" y="27"/>
                </a:cubicBezTo>
                <a:cubicBezTo>
                  <a:pt x="180" y="32"/>
                  <a:pt x="177" y="35"/>
                  <a:pt x="173" y="36"/>
                </a:cubicBezTo>
                <a:cubicBezTo>
                  <a:pt x="177" y="38"/>
                  <a:pt x="178" y="41"/>
                  <a:pt x="177" y="47"/>
                </a:cubicBezTo>
                <a:cubicBezTo>
                  <a:pt x="175" y="55"/>
                  <a:pt x="175" y="55"/>
                  <a:pt x="175" y="55"/>
                </a:cubicBezTo>
                <a:cubicBezTo>
                  <a:pt x="173" y="63"/>
                  <a:pt x="168" y="67"/>
                  <a:pt x="159" y="67"/>
                </a:cubicBezTo>
                <a:cubicBezTo>
                  <a:pt x="150" y="67"/>
                  <a:pt x="146" y="63"/>
                  <a:pt x="147" y="56"/>
                </a:cubicBezTo>
                <a:cubicBezTo>
                  <a:pt x="150" y="43"/>
                  <a:pt x="150" y="43"/>
                  <a:pt x="150" y="43"/>
                </a:cubicBezTo>
                <a:close/>
                <a:moveTo>
                  <a:pt x="175" y="66"/>
                </a:moveTo>
                <a:cubicBezTo>
                  <a:pt x="187" y="10"/>
                  <a:pt x="187" y="10"/>
                  <a:pt x="187" y="10"/>
                </a:cubicBezTo>
                <a:cubicBezTo>
                  <a:pt x="203" y="10"/>
                  <a:pt x="203" y="10"/>
                  <a:pt x="203" y="10"/>
                </a:cubicBezTo>
                <a:cubicBezTo>
                  <a:pt x="206" y="10"/>
                  <a:pt x="209" y="11"/>
                  <a:pt x="211" y="13"/>
                </a:cubicBezTo>
                <a:cubicBezTo>
                  <a:pt x="213" y="15"/>
                  <a:pt x="214" y="18"/>
                  <a:pt x="213" y="21"/>
                </a:cubicBezTo>
                <a:cubicBezTo>
                  <a:pt x="205" y="55"/>
                  <a:pt x="205" y="55"/>
                  <a:pt x="205" y="55"/>
                </a:cubicBezTo>
                <a:cubicBezTo>
                  <a:pt x="205" y="59"/>
                  <a:pt x="203" y="61"/>
                  <a:pt x="200" y="63"/>
                </a:cubicBezTo>
                <a:cubicBezTo>
                  <a:pt x="197" y="65"/>
                  <a:pt x="194" y="66"/>
                  <a:pt x="190" y="66"/>
                </a:cubicBezTo>
                <a:cubicBezTo>
                  <a:pt x="175" y="66"/>
                  <a:pt x="175" y="66"/>
                  <a:pt x="175" y="66"/>
                </a:cubicBezTo>
                <a:close/>
                <a:moveTo>
                  <a:pt x="193" y="56"/>
                </a:moveTo>
                <a:cubicBezTo>
                  <a:pt x="193" y="58"/>
                  <a:pt x="191" y="59"/>
                  <a:pt x="189" y="59"/>
                </a:cubicBezTo>
                <a:cubicBezTo>
                  <a:pt x="198" y="18"/>
                  <a:pt x="198" y="18"/>
                  <a:pt x="198" y="18"/>
                </a:cubicBezTo>
                <a:cubicBezTo>
                  <a:pt x="200" y="18"/>
                  <a:pt x="201" y="18"/>
                  <a:pt x="201" y="20"/>
                </a:cubicBezTo>
                <a:cubicBezTo>
                  <a:pt x="193" y="56"/>
                  <a:pt x="193" y="56"/>
                  <a:pt x="193" y="56"/>
                </a:cubicBezTo>
                <a:close/>
                <a:moveTo>
                  <a:pt x="10" y="14"/>
                </a:moveTo>
                <a:cubicBezTo>
                  <a:pt x="131" y="14"/>
                  <a:pt x="131" y="14"/>
                  <a:pt x="131" y="14"/>
                </a:cubicBezTo>
                <a:cubicBezTo>
                  <a:pt x="126" y="35"/>
                  <a:pt x="126" y="35"/>
                  <a:pt x="126" y="35"/>
                </a:cubicBezTo>
                <a:cubicBezTo>
                  <a:pt x="21" y="35"/>
                  <a:pt x="21" y="35"/>
                  <a:pt x="21" y="35"/>
                </a:cubicBezTo>
                <a:cubicBezTo>
                  <a:pt x="21" y="141"/>
                  <a:pt x="21" y="141"/>
                  <a:pt x="21" y="141"/>
                </a:cubicBezTo>
                <a:cubicBezTo>
                  <a:pt x="210" y="141"/>
                  <a:pt x="210" y="141"/>
                  <a:pt x="210" y="141"/>
                </a:cubicBezTo>
                <a:cubicBezTo>
                  <a:pt x="210" y="84"/>
                  <a:pt x="210" y="84"/>
                  <a:pt x="210" y="84"/>
                </a:cubicBezTo>
                <a:cubicBezTo>
                  <a:pt x="219" y="82"/>
                  <a:pt x="226" y="74"/>
                  <a:pt x="228" y="64"/>
                </a:cubicBezTo>
                <a:cubicBezTo>
                  <a:pt x="232" y="49"/>
                  <a:pt x="232" y="49"/>
                  <a:pt x="232" y="49"/>
                </a:cubicBezTo>
                <a:cubicBezTo>
                  <a:pt x="232" y="152"/>
                  <a:pt x="232" y="152"/>
                  <a:pt x="232" y="152"/>
                </a:cubicBezTo>
                <a:cubicBezTo>
                  <a:pt x="232" y="163"/>
                  <a:pt x="232" y="163"/>
                  <a:pt x="232" y="163"/>
                </a:cubicBezTo>
                <a:cubicBezTo>
                  <a:pt x="221" y="163"/>
                  <a:pt x="221" y="163"/>
                  <a:pt x="221" y="163"/>
                </a:cubicBezTo>
                <a:cubicBezTo>
                  <a:pt x="10" y="163"/>
                  <a:pt x="10" y="163"/>
                  <a:pt x="10" y="163"/>
                </a:cubicBezTo>
                <a:cubicBezTo>
                  <a:pt x="0" y="163"/>
                  <a:pt x="0" y="163"/>
                  <a:pt x="0" y="163"/>
                </a:cubicBezTo>
                <a:cubicBezTo>
                  <a:pt x="0" y="152"/>
                  <a:pt x="0" y="152"/>
                  <a:pt x="0" y="152"/>
                </a:cubicBezTo>
                <a:cubicBezTo>
                  <a:pt x="0" y="24"/>
                  <a:pt x="0" y="24"/>
                  <a:pt x="0" y="24"/>
                </a:cubicBezTo>
                <a:cubicBezTo>
                  <a:pt x="0" y="14"/>
                  <a:pt x="0" y="14"/>
                  <a:pt x="0" y="14"/>
                </a:cubicBezTo>
                <a:lnTo>
                  <a:pt x="10" y="14"/>
                </a:lnTo>
                <a:close/>
              </a:path>
            </a:pathLst>
          </a:custGeom>
          <a:solidFill>
            <a:srgbClr val="00B0F0"/>
          </a:solidFill>
          <a:ln w="19050">
            <a:noFill/>
          </a:ln>
          <a:effectLst/>
          <a:extLst/>
        </p:spPr>
        <p:txBody>
          <a:bodyPr wrap="square" lIns="134859" rIns="134859" anchor="ctr"/>
          <a:lstStyle/>
          <a:p>
            <a:pPr algn="ctr">
              <a:spcAft>
                <a:spcPts val="450"/>
              </a:spcAft>
              <a:buSzPct val="60000"/>
              <a:defRPr/>
            </a:pPr>
            <a:endParaRPr lang="en-US" altLang="zh-CN" sz="800" dirty="0">
              <a:latin typeface="Huawei Sans" panose="020C0503030203020204" pitchFamily="34" charset="0"/>
              <a:cs typeface="Arial" panose="020B0604020202020204" pitchFamily="34" charset="0"/>
            </a:endParaRPr>
          </a:p>
        </p:txBody>
      </p:sp>
      <p:sp>
        <p:nvSpPr>
          <p:cNvPr id="107" name="矩形 106"/>
          <p:cNvSpPr/>
          <p:nvPr/>
        </p:nvSpPr>
        <p:spPr>
          <a:xfrm>
            <a:off x="8062281" y="4948422"/>
            <a:ext cx="1030731" cy="276999"/>
          </a:xfrm>
          <a:prstGeom prst="rect">
            <a:avLst/>
          </a:prstGeom>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4K video conferencing</a:t>
            </a:r>
            <a:endParaRPr lang="en-US" altLang="zh-CN" sz="900" kern="0" dirty="0">
              <a:latin typeface="Huawei Sans" panose="020C0503030203020204" pitchFamily="34" charset="0"/>
              <a:cs typeface="Arial" pitchFamily="34" charset="0"/>
              <a:sym typeface="Arial"/>
            </a:endParaRPr>
          </a:p>
        </p:txBody>
      </p:sp>
      <p:sp>
        <p:nvSpPr>
          <p:cNvPr id="108" name="矩形 107"/>
          <p:cNvSpPr/>
          <p:nvPr/>
        </p:nvSpPr>
        <p:spPr>
          <a:xfrm>
            <a:off x="9076002" y="5189596"/>
            <a:ext cx="894476" cy="138499"/>
          </a:xfrm>
          <a:prstGeom prst="rect">
            <a:avLst/>
          </a:prstGeom>
          <a:ln>
            <a:noFill/>
          </a:ln>
        </p:spPr>
        <p:txBody>
          <a:bodyPr wrap="square" lIns="0" tIns="0" rIns="0" bIns="0">
            <a:spAutoFit/>
          </a:bodyPr>
          <a:lstStyle/>
          <a:p>
            <a:pPr algn="ctr" defTabSz="469045">
              <a:buClr>
                <a:srgbClr val="990000"/>
              </a:buClr>
              <a:buSzPct val="60000"/>
            </a:pPr>
            <a:r>
              <a:rPr lang="en-US" sz="900" dirty="0" smtClean="0">
                <a:latin typeface="Huawei Sans" panose="020C0503030203020204" pitchFamily="34" charset="0"/>
              </a:rPr>
              <a:t>3D diagnosis</a:t>
            </a:r>
            <a:endParaRPr lang="en-US" altLang="zh-CN" sz="900" kern="0" dirty="0">
              <a:latin typeface="Huawei Sans" panose="020C0503030203020204" pitchFamily="34" charset="0"/>
              <a:cs typeface="Arial" pitchFamily="34" charset="0"/>
              <a:sym typeface="Arial"/>
            </a:endParaRPr>
          </a:p>
        </p:txBody>
      </p:sp>
      <p:sp>
        <p:nvSpPr>
          <p:cNvPr id="109" name="文本框 108"/>
          <p:cNvSpPr txBox="1"/>
          <p:nvPr/>
        </p:nvSpPr>
        <p:spPr>
          <a:xfrm>
            <a:off x="7927599" y="5642804"/>
            <a:ext cx="3273801" cy="523220"/>
          </a:xfrm>
          <a:prstGeom prst="rect">
            <a:avLst/>
          </a:prstGeom>
          <a:noFill/>
        </p:spPr>
        <p:txBody>
          <a:bodyPr wrap="square" rtlCol="0">
            <a:spAutoFit/>
          </a:bodyPr>
          <a:lstStyle/>
          <a:p>
            <a:r>
              <a:rPr lang="en-US" sz="1400" b="1" dirty="0" smtClean="0">
                <a:solidFill>
                  <a:srgbClr val="EC7061"/>
                </a:solidFill>
                <a:latin typeface="Huawei Sans" panose="020C0503030203020204" pitchFamily="34" charset="0"/>
              </a:rPr>
              <a:t>Bandwidth per user &gt; 50 Mbps</a:t>
            </a:r>
            <a:endParaRPr lang="en-US" altLang="zh-CN" sz="1400" b="1" dirty="0" smtClean="0">
              <a:solidFill>
                <a:srgbClr val="EC7061"/>
              </a:solidFill>
              <a:latin typeface="Huawei Sans" panose="020C0503030203020204" pitchFamily="34" charset="0"/>
            </a:endParaRPr>
          </a:p>
          <a:p>
            <a:r>
              <a:rPr lang="en-US" sz="1400" b="1" dirty="0" smtClean="0">
                <a:solidFill>
                  <a:srgbClr val="EC7061"/>
                </a:solidFill>
                <a:latin typeface="Huawei Sans" panose="020C0503030203020204" pitchFamily="34" charset="0"/>
              </a:rPr>
              <a:t>Latency &lt; 10 </a:t>
            </a:r>
            <a:r>
              <a:rPr lang="en-US" sz="1400" b="1" dirty="0" err="1" smtClean="0">
                <a:solidFill>
                  <a:srgbClr val="EC7061"/>
                </a:solidFill>
                <a:latin typeface="Huawei Sans" panose="020C0503030203020204" pitchFamily="34" charset="0"/>
              </a:rPr>
              <a:t>ms</a:t>
            </a:r>
            <a:endParaRPr lang="en-US" altLang="zh-CN" sz="1400" b="1" dirty="0">
              <a:solidFill>
                <a:srgbClr val="EC7061"/>
              </a:solidFill>
              <a:latin typeface="Huawei Sans" panose="020C0503030203020204" pitchFamily="34" charset="0"/>
            </a:endParaRPr>
          </a:p>
        </p:txBody>
      </p:sp>
      <p:grpSp>
        <p:nvGrpSpPr>
          <p:cNvPr id="110" name="组合 109"/>
          <p:cNvGrpSpPr/>
          <p:nvPr/>
        </p:nvGrpSpPr>
        <p:grpSpPr>
          <a:xfrm>
            <a:off x="8397798" y="4612484"/>
            <a:ext cx="352730" cy="278409"/>
            <a:chOff x="6066351" y="3391341"/>
            <a:chExt cx="320915" cy="278626"/>
          </a:xfrm>
        </p:grpSpPr>
        <p:sp>
          <p:nvSpPr>
            <p:cNvPr id="111" name="Freeform 5"/>
            <p:cNvSpPr>
              <a:spLocks noEditPoints="1"/>
            </p:cNvSpPr>
            <p:nvPr/>
          </p:nvSpPr>
          <p:spPr bwMode="auto">
            <a:xfrm>
              <a:off x="6081686" y="3395937"/>
              <a:ext cx="305580" cy="274030"/>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rgbClr val="00B0F0"/>
            </a:solidFill>
            <a:ln w="9525">
              <a:noFill/>
              <a:prstDash val="dash"/>
              <a:round/>
              <a:headEnd/>
              <a:tailEnd/>
            </a:ln>
          </p:spPr>
          <p:txBody>
            <a:bodyPr vert="horz" wrap="square" lIns="68508" tIns="34255" rIns="68508" bIns="34255" numCol="1" anchor="t" anchorCtr="0" compatLnSpc="1">
              <a:prstTxWarp prst="textNoShape">
                <a:avLst/>
              </a:prstTxWarp>
            </a:bodyPr>
            <a:lstStyle/>
            <a:p>
              <a:pPr algn="ctr"/>
              <a:endParaRPr lang="en-US" altLang="zh-CN" sz="900" dirty="0">
                <a:latin typeface="Huawei Sans" panose="020C0503030203020204" pitchFamily="34" charset="0"/>
                <a:cs typeface="Arial" pitchFamily="34" charset="0"/>
              </a:endParaRPr>
            </a:p>
          </p:txBody>
        </p:sp>
        <p:sp>
          <p:nvSpPr>
            <p:cNvPr id="112" name="文本框 111"/>
            <p:cNvSpPr txBox="1"/>
            <p:nvPr/>
          </p:nvSpPr>
          <p:spPr>
            <a:xfrm>
              <a:off x="6066351" y="3391341"/>
              <a:ext cx="305131" cy="231012"/>
            </a:xfrm>
            <a:prstGeom prst="rect">
              <a:avLst/>
            </a:prstGeom>
            <a:noFill/>
            <a:ln>
              <a:noFill/>
            </a:ln>
          </p:spPr>
          <p:txBody>
            <a:bodyPr wrap="square" rtlCol="0">
              <a:spAutoFit/>
            </a:bodyPr>
            <a:lstStyle/>
            <a:p>
              <a:pPr algn="ctr"/>
              <a:r>
                <a:rPr lang="en-US" sz="900" dirty="0" smtClean="0">
                  <a:latin typeface="Huawei Sans" panose="020C0503030203020204" pitchFamily="34" charset="0"/>
                </a:rPr>
                <a:t>4K</a:t>
              </a:r>
              <a:endParaRPr lang="en-US" altLang="zh-CN" sz="900" dirty="0">
                <a:latin typeface="Huawei Sans" panose="020C0503030203020204" pitchFamily="34" charset="0"/>
              </a:endParaRPr>
            </a:p>
          </p:txBody>
        </p:sp>
      </p:grpSp>
      <p:sp>
        <p:nvSpPr>
          <p:cNvPr id="113" name="圆角矩形 112"/>
          <p:cNvSpPr/>
          <p:nvPr/>
        </p:nvSpPr>
        <p:spPr>
          <a:xfrm>
            <a:off x="4466967" y="4423322"/>
            <a:ext cx="3247210" cy="1080000"/>
          </a:xfrm>
          <a:prstGeom prst="roundRect">
            <a:avLst>
              <a:gd name="adj" fmla="val 603"/>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en-US" altLang="zh-CN" sz="800" dirty="0">
              <a:solidFill>
                <a:schemeClr val="tx1"/>
              </a:solidFill>
              <a:latin typeface="Huawei Sans" panose="020C0503030203020204" pitchFamily="34" charset="0"/>
            </a:endParaRPr>
          </a:p>
        </p:txBody>
      </p:sp>
      <p:sp>
        <p:nvSpPr>
          <p:cNvPr id="114" name="圆角矩形 113"/>
          <p:cNvSpPr/>
          <p:nvPr/>
        </p:nvSpPr>
        <p:spPr>
          <a:xfrm>
            <a:off x="2878778" y="4423322"/>
            <a:ext cx="1546011" cy="1080000"/>
          </a:xfrm>
          <a:prstGeom prst="roundRect">
            <a:avLst>
              <a:gd name="adj" fmla="val 610"/>
            </a:avLst>
          </a:prstGeom>
          <a:noFill/>
          <a:ln w="63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endParaRPr lang="en-US" altLang="zh-CN" sz="800" dirty="0">
              <a:solidFill>
                <a:schemeClr val="tx1"/>
              </a:solidFill>
              <a:latin typeface="Huawei Sans" panose="020C0503030203020204" pitchFamily="34" charset="0"/>
            </a:endParaRPr>
          </a:p>
        </p:txBody>
      </p:sp>
      <p:sp>
        <p:nvSpPr>
          <p:cNvPr id="115" name="Freeform 64"/>
          <p:cNvSpPr>
            <a:spLocks/>
          </p:cNvSpPr>
          <p:nvPr/>
        </p:nvSpPr>
        <p:spPr bwMode="auto">
          <a:xfrm>
            <a:off x="7048062" y="4646410"/>
            <a:ext cx="141194" cy="107916"/>
          </a:xfrm>
          <a:custGeom>
            <a:avLst/>
            <a:gdLst/>
            <a:ahLst/>
            <a:cxnLst>
              <a:cxn ang="0">
                <a:pos x="66" y="62"/>
              </a:cxn>
              <a:cxn ang="0">
                <a:pos x="76" y="56"/>
              </a:cxn>
              <a:cxn ang="0">
                <a:pos x="86" y="46"/>
              </a:cxn>
              <a:cxn ang="0">
                <a:pos x="90" y="30"/>
              </a:cxn>
              <a:cxn ang="0">
                <a:pos x="90" y="24"/>
              </a:cxn>
              <a:cxn ang="0">
                <a:pos x="82" y="10"/>
              </a:cxn>
              <a:cxn ang="0">
                <a:pos x="64" y="2"/>
              </a:cxn>
              <a:cxn ang="0">
                <a:pos x="58" y="0"/>
              </a:cxn>
              <a:cxn ang="0">
                <a:pos x="44" y="2"/>
              </a:cxn>
              <a:cxn ang="0">
                <a:pos x="28" y="20"/>
              </a:cxn>
              <a:cxn ang="0">
                <a:pos x="24" y="30"/>
              </a:cxn>
              <a:cxn ang="0">
                <a:pos x="26" y="38"/>
              </a:cxn>
              <a:cxn ang="0">
                <a:pos x="34" y="52"/>
              </a:cxn>
              <a:cxn ang="0">
                <a:pos x="50" y="62"/>
              </a:cxn>
              <a:cxn ang="0">
                <a:pos x="38" y="66"/>
              </a:cxn>
              <a:cxn ang="0">
                <a:pos x="34" y="70"/>
              </a:cxn>
              <a:cxn ang="0">
                <a:pos x="28" y="72"/>
              </a:cxn>
              <a:cxn ang="0">
                <a:pos x="24" y="76"/>
              </a:cxn>
              <a:cxn ang="0">
                <a:pos x="6" y="100"/>
              </a:cxn>
              <a:cxn ang="0">
                <a:pos x="0" y="130"/>
              </a:cxn>
              <a:cxn ang="0">
                <a:pos x="2" y="140"/>
              </a:cxn>
              <a:cxn ang="0">
                <a:pos x="10" y="150"/>
              </a:cxn>
              <a:cxn ang="0">
                <a:pos x="14" y="154"/>
              </a:cxn>
              <a:cxn ang="0">
                <a:pos x="20" y="156"/>
              </a:cxn>
              <a:cxn ang="0">
                <a:pos x="28" y="162"/>
              </a:cxn>
              <a:cxn ang="0">
                <a:pos x="48" y="168"/>
              </a:cxn>
              <a:cxn ang="0">
                <a:pos x="58" y="168"/>
              </a:cxn>
              <a:cxn ang="0">
                <a:pos x="88" y="160"/>
              </a:cxn>
              <a:cxn ang="0">
                <a:pos x="114" y="140"/>
              </a:cxn>
              <a:cxn ang="0">
                <a:pos x="114" y="130"/>
              </a:cxn>
              <a:cxn ang="0">
                <a:pos x="114" y="118"/>
              </a:cxn>
              <a:cxn ang="0">
                <a:pos x="108" y="98"/>
              </a:cxn>
              <a:cxn ang="0">
                <a:pos x="98" y="82"/>
              </a:cxn>
              <a:cxn ang="0">
                <a:pos x="84" y="70"/>
              </a:cxn>
              <a:cxn ang="0">
                <a:pos x="76" y="66"/>
              </a:cxn>
            </a:cxnLst>
            <a:rect l="0" t="0" r="r" b="b"/>
            <a:pathLst>
              <a:path w="114" h="168">
                <a:moveTo>
                  <a:pt x="76" y="66"/>
                </a:moveTo>
                <a:lnTo>
                  <a:pt x="66" y="62"/>
                </a:lnTo>
                <a:lnTo>
                  <a:pt x="76" y="56"/>
                </a:lnTo>
                <a:lnTo>
                  <a:pt x="76" y="56"/>
                </a:lnTo>
                <a:lnTo>
                  <a:pt x="82" y="52"/>
                </a:lnTo>
                <a:lnTo>
                  <a:pt x="86" y="46"/>
                </a:lnTo>
                <a:lnTo>
                  <a:pt x="90" y="38"/>
                </a:lnTo>
                <a:lnTo>
                  <a:pt x="90" y="30"/>
                </a:lnTo>
                <a:lnTo>
                  <a:pt x="90" y="30"/>
                </a:lnTo>
                <a:lnTo>
                  <a:pt x="90" y="24"/>
                </a:lnTo>
                <a:lnTo>
                  <a:pt x="88" y="20"/>
                </a:lnTo>
                <a:lnTo>
                  <a:pt x="82" y="10"/>
                </a:lnTo>
                <a:lnTo>
                  <a:pt x="70" y="2"/>
                </a:lnTo>
                <a:lnTo>
                  <a:pt x="64" y="2"/>
                </a:lnTo>
                <a:lnTo>
                  <a:pt x="58" y="0"/>
                </a:lnTo>
                <a:lnTo>
                  <a:pt x="58" y="0"/>
                </a:lnTo>
                <a:lnTo>
                  <a:pt x="50" y="2"/>
                </a:lnTo>
                <a:lnTo>
                  <a:pt x="44" y="2"/>
                </a:lnTo>
                <a:lnTo>
                  <a:pt x="34" y="10"/>
                </a:lnTo>
                <a:lnTo>
                  <a:pt x="28" y="20"/>
                </a:lnTo>
                <a:lnTo>
                  <a:pt x="26" y="24"/>
                </a:lnTo>
                <a:lnTo>
                  <a:pt x="24" y="30"/>
                </a:lnTo>
                <a:lnTo>
                  <a:pt x="24" y="30"/>
                </a:lnTo>
                <a:lnTo>
                  <a:pt x="26" y="38"/>
                </a:lnTo>
                <a:lnTo>
                  <a:pt x="28" y="46"/>
                </a:lnTo>
                <a:lnTo>
                  <a:pt x="34" y="52"/>
                </a:lnTo>
                <a:lnTo>
                  <a:pt x="40" y="56"/>
                </a:lnTo>
                <a:lnTo>
                  <a:pt x="50" y="62"/>
                </a:lnTo>
                <a:lnTo>
                  <a:pt x="38" y="66"/>
                </a:lnTo>
                <a:lnTo>
                  <a:pt x="38" y="66"/>
                </a:lnTo>
                <a:lnTo>
                  <a:pt x="34" y="70"/>
                </a:lnTo>
                <a:lnTo>
                  <a:pt x="34" y="70"/>
                </a:lnTo>
                <a:lnTo>
                  <a:pt x="28" y="72"/>
                </a:lnTo>
                <a:lnTo>
                  <a:pt x="28" y="72"/>
                </a:lnTo>
                <a:lnTo>
                  <a:pt x="24" y="76"/>
                </a:lnTo>
                <a:lnTo>
                  <a:pt x="24" y="76"/>
                </a:lnTo>
                <a:lnTo>
                  <a:pt x="14" y="86"/>
                </a:lnTo>
                <a:lnTo>
                  <a:pt x="6" y="100"/>
                </a:lnTo>
                <a:lnTo>
                  <a:pt x="2" y="114"/>
                </a:lnTo>
                <a:lnTo>
                  <a:pt x="0" y="130"/>
                </a:lnTo>
                <a:lnTo>
                  <a:pt x="0" y="130"/>
                </a:lnTo>
                <a:lnTo>
                  <a:pt x="2" y="140"/>
                </a:lnTo>
                <a:lnTo>
                  <a:pt x="2" y="140"/>
                </a:lnTo>
                <a:lnTo>
                  <a:pt x="10" y="150"/>
                </a:lnTo>
                <a:lnTo>
                  <a:pt x="10" y="150"/>
                </a:lnTo>
                <a:lnTo>
                  <a:pt x="14" y="154"/>
                </a:lnTo>
                <a:lnTo>
                  <a:pt x="14" y="154"/>
                </a:lnTo>
                <a:lnTo>
                  <a:pt x="20" y="156"/>
                </a:lnTo>
                <a:lnTo>
                  <a:pt x="20" y="156"/>
                </a:lnTo>
                <a:lnTo>
                  <a:pt x="28" y="162"/>
                </a:lnTo>
                <a:lnTo>
                  <a:pt x="38" y="164"/>
                </a:lnTo>
                <a:lnTo>
                  <a:pt x="48" y="168"/>
                </a:lnTo>
                <a:lnTo>
                  <a:pt x="58" y="168"/>
                </a:lnTo>
                <a:lnTo>
                  <a:pt x="58" y="168"/>
                </a:lnTo>
                <a:lnTo>
                  <a:pt x="74" y="166"/>
                </a:lnTo>
                <a:lnTo>
                  <a:pt x="88" y="160"/>
                </a:lnTo>
                <a:lnTo>
                  <a:pt x="102" y="152"/>
                </a:lnTo>
                <a:lnTo>
                  <a:pt x="114" y="140"/>
                </a:lnTo>
                <a:lnTo>
                  <a:pt x="114" y="140"/>
                </a:lnTo>
                <a:lnTo>
                  <a:pt x="114" y="130"/>
                </a:lnTo>
                <a:lnTo>
                  <a:pt x="114" y="130"/>
                </a:lnTo>
                <a:lnTo>
                  <a:pt x="114" y="118"/>
                </a:lnTo>
                <a:lnTo>
                  <a:pt x="112" y="108"/>
                </a:lnTo>
                <a:lnTo>
                  <a:pt x="108" y="98"/>
                </a:lnTo>
                <a:lnTo>
                  <a:pt x="104" y="90"/>
                </a:lnTo>
                <a:lnTo>
                  <a:pt x="98" y="82"/>
                </a:lnTo>
                <a:lnTo>
                  <a:pt x="92" y="76"/>
                </a:lnTo>
                <a:lnTo>
                  <a:pt x="84" y="70"/>
                </a:lnTo>
                <a:lnTo>
                  <a:pt x="76" y="66"/>
                </a:lnTo>
                <a:lnTo>
                  <a:pt x="76" y="66"/>
                </a:lnTo>
                <a:close/>
              </a:path>
            </a:pathLst>
          </a:custGeom>
          <a:solidFill>
            <a:schemeClr val="bg1"/>
          </a:solidFill>
          <a:ln w="9525">
            <a:solidFill>
              <a:schemeClr val="tx1">
                <a:lumMod val="50000"/>
                <a:lumOff val="50000"/>
              </a:schemeClr>
            </a:solidFill>
            <a:round/>
            <a:headEnd/>
            <a:tailEnd/>
          </a:ln>
        </p:spPr>
        <p:txBody>
          <a:bodyPr vert="horz" wrap="square" lIns="91368" tIns="45684" rIns="91368" bIns="45684" numCol="1" anchor="t" anchorCtr="0" compatLnSpc="1">
            <a:prstTxWarp prst="textNoShape">
              <a:avLst/>
            </a:prstTxWarp>
          </a:bodyPr>
          <a:lstStyle/>
          <a:p>
            <a:pPr algn="ctr"/>
            <a:endParaRPr lang="en-US" altLang="zh-CN" sz="800" dirty="0">
              <a:latin typeface="Huawei Sans" panose="020C0503030203020204" pitchFamily="34" charset="0"/>
            </a:endParaRPr>
          </a:p>
        </p:txBody>
      </p:sp>
      <p:sp>
        <p:nvSpPr>
          <p:cNvPr id="116" name="文本框 115"/>
          <p:cNvSpPr txBox="1"/>
          <p:nvPr/>
        </p:nvSpPr>
        <p:spPr>
          <a:xfrm>
            <a:off x="2841202" y="5642804"/>
            <a:ext cx="1565149" cy="600164"/>
          </a:xfrm>
          <a:prstGeom prst="rect">
            <a:avLst/>
          </a:prstGeom>
          <a:noFill/>
        </p:spPr>
        <p:txBody>
          <a:bodyPr wrap="square" rtlCol="0">
            <a:spAutoFit/>
          </a:bodyPr>
          <a:lstStyle/>
          <a:p>
            <a:r>
              <a:rPr lang="en-US" sz="1100" dirty="0" smtClean="0">
                <a:latin typeface="Huawei Sans" panose="020C0503030203020204" pitchFamily="34" charset="0"/>
              </a:rPr>
              <a:t>Bandwidth per user: 2 to 4 Mbps</a:t>
            </a:r>
          </a:p>
          <a:p>
            <a:r>
              <a:rPr lang="en-US" sz="1100" dirty="0" smtClean="0">
                <a:latin typeface="Huawei Sans" panose="020C0503030203020204" pitchFamily="34" charset="0"/>
              </a:rPr>
              <a:t>Latency &lt; 50 </a:t>
            </a:r>
            <a:r>
              <a:rPr lang="en-US" sz="1100" dirty="0" err="1" smtClean="0">
                <a:latin typeface="Huawei Sans" panose="020C0503030203020204" pitchFamily="34" charset="0"/>
              </a:rPr>
              <a:t>ms</a:t>
            </a:r>
            <a:endParaRPr lang="en-US" altLang="zh-CN" sz="1100" dirty="0">
              <a:latin typeface="Huawei Sans" panose="020C0503030203020204" pitchFamily="34" charset="0"/>
            </a:endParaRPr>
          </a:p>
        </p:txBody>
      </p:sp>
      <p:sp>
        <p:nvSpPr>
          <p:cNvPr id="117" name="文本框 116"/>
          <p:cNvSpPr txBox="1"/>
          <p:nvPr/>
        </p:nvSpPr>
        <p:spPr>
          <a:xfrm>
            <a:off x="4755108" y="5642804"/>
            <a:ext cx="2592494" cy="430887"/>
          </a:xfrm>
          <a:prstGeom prst="rect">
            <a:avLst/>
          </a:prstGeom>
          <a:noFill/>
        </p:spPr>
        <p:txBody>
          <a:bodyPr wrap="square" rtlCol="0">
            <a:spAutoFit/>
          </a:bodyPr>
          <a:lstStyle/>
          <a:p>
            <a:r>
              <a:rPr lang="en-US" sz="1100" dirty="0" smtClean="0">
                <a:latin typeface="Huawei Sans" panose="020C0503030203020204" pitchFamily="34" charset="0"/>
              </a:rPr>
              <a:t>Bandwidth per user: 4 to 12 Mbps</a:t>
            </a:r>
          </a:p>
          <a:p>
            <a:r>
              <a:rPr lang="en-US" sz="1100" dirty="0" smtClean="0">
                <a:latin typeface="Huawei Sans" panose="020C0503030203020204" pitchFamily="34" charset="0"/>
              </a:rPr>
              <a:t>Latency &lt; 30 </a:t>
            </a:r>
            <a:r>
              <a:rPr lang="en-US" sz="1100" dirty="0" err="1" smtClean="0">
                <a:latin typeface="Huawei Sans" panose="020C0503030203020204" pitchFamily="34" charset="0"/>
              </a:rPr>
              <a:t>ms</a:t>
            </a:r>
            <a:endParaRPr lang="en-US" altLang="zh-CN" sz="1100" dirty="0">
              <a:latin typeface="Huawei Sans" panose="020C0503030203020204" pitchFamily="34" charset="0"/>
            </a:endParaRPr>
          </a:p>
        </p:txBody>
      </p:sp>
      <p:grpSp>
        <p:nvGrpSpPr>
          <p:cNvPr id="118" name="组合 117"/>
          <p:cNvGrpSpPr/>
          <p:nvPr/>
        </p:nvGrpSpPr>
        <p:grpSpPr>
          <a:xfrm>
            <a:off x="9789511" y="4555426"/>
            <a:ext cx="1002197" cy="711291"/>
            <a:chOff x="9857505" y="4275837"/>
            <a:chExt cx="1002589" cy="711569"/>
          </a:xfrm>
          <a:solidFill>
            <a:srgbClr val="00B0F0"/>
          </a:solidFill>
        </p:grpSpPr>
        <p:sp>
          <p:nvSpPr>
            <p:cNvPr id="119" name="Freeform 6"/>
            <p:cNvSpPr>
              <a:spLocks noEditPoints="1"/>
            </p:cNvSpPr>
            <p:nvPr/>
          </p:nvSpPr>
          <p:spPr bwMode="auto">
            <a:xfrm>
              <a:off x="10106981" y="4275837"/>
              <a:ext cx="292703" cy="285563"/>
            </a:xfrm>
            <a:custGeom>
              <a:avLst/>
              <a:gdLst>
                <a:gd name="T0" fmla="*/ 183 w 899"/>
                <a:gd name="T1" fmla="*/ 615 h 876"/>
                <a:gd name="T2" fmla="*/ 229 w 899"/>
                <a:gd name="T3" fmla="*/ 756 h 876"/>
                <a:gd name="T4" fmla="*/ 391 w 899"/>
                <a:gd name="T5" fmla="*/ 858 h 876"/>
                <a:gd name="T6" fmla="*/ 412 w 899"/>
                <a:gd name="T7" fmla="*/ 876 h 876"/>
                <a:gd name="T8" fmla="*/ 431 w 899"/>
                <a:gd name="T9" fmla="*/ 851 h 876"/>
                <a:gd name="T10" fmla="*/ 413 w 899"/>
                <a:gd name="T11" fmla="*/ 715 h 876"/>
                <a:gd name="T12" fmla="*/ 253 w 899"/>
                <a:gd name="T13" fmla="*/ 724 h 876"/>
                <a:gd name="T14" fmla="*/ 332 w 899"/>
                <a:gd name="T15" fmla="*/ 600 h 876"/>
                <a:gd name="T16" fmla="*/ 409 w 899"/>
                <a:gd name="T17" fmla="*/ 473 h 876"/>
                <a:gd name="T18" fmla="*/ 756 w 899"/>
                <a:gd name="T19" fmla="*/ 594 h 876"/>
                <a:gd name="T20" fmla="*/ 775 w 899"/>
                <a:gd name="T21" fmla="*/ 764 h 876"/>
                <a:gd name="T22" fmla="*/ 797 w 899"/>
                <a:gd name="T23" fmla="*/ 781 h 876"/>
                <a:gd name="T24" fmla="*/ 794 w 899"/>
                <a:gd name="T25" fmla="*/ 606 h 876"/>
                <a:gd name="T26" fmla="*/ 859 w 899"/>
                <a:gd name="T27" fmla="*/ 473 h 876"/>
                <a:gd name="T28" fmla="*/ 899 w 899"/>
                <a:gd name="T29" fmla="*/ 326 h 876"/>
                <a:gd name="T30" fmla="*/ 838 w 899"/>
                <a:gd name="T31" fmla="*/ 186 h 876"/>
                <a:gd name="T32" fmla="*/ 358 w 899"/>
                <a:gd name="T33" fmla="*/ 54 h 876"/>
                <a:gd name="T34" fmla="*/ 183 w 899"/>
                <a:gd name="T35" fmla="*/ 221 h 876"/>
                <a:gd name="T36" fmla="*/ 96 w 899"/>
                <a:gd name="T37" fmla="*/ 147 h 876"/>
                <a:gd name="T38" fmla="*/ 0 w 899"/>
                <a:gd name="T39" fmla="*/ 187 h 876"/>
                <a:gd name="T40" fmla="*/ 40 w 899"/>
                <a:gd name="T41" fmla="*/ 690 h 876"/>
                <a:gd name="T42" fmla="*/ 126 w 899"/>
                <a:gd name="T43" fmla="*/ 677 h 876"/>
                <a:gd name="T44" fmla="*/ 96 w 899"/>
                <a:gd name="T45" fmla="*/ 187 h 876"/>
                <a:gd name="T46" fmla="*/ 325 w 899"/>
                <a:gd name="T47" fmla="*/ 276 h 876"/>
                <a:gd name="T48" fmla="*/ 859 w 899"/>
                <a:gd name="T49" fmla="*/ 326 h 876"/>
                <a:gd name="T50" fmla="*/ 372 w 899"/>
                <a:gd name="T51" fmla="*/ 433 h 876"/>
                <a:gd name="T52" fmla="*/ 163 w 899"/>
                <a:gd name="T53" fmla="*/ 577 h 876"/>
                <a:gd name="T54" fmla="*/ 40 w 899"/>
                <a:gd name="T55" fmla="*/ 650 h 876"/>
                <a:gd name="T56" fmla="*/ 578 w 899"/>
                <a:gd name="T57" fmla="*/ 45 h 876"/>
                <a:gd name="T58" fmla="*/ 821 w 899"/>
                <a:gd name="T59" fmla="*/ 286 h 876"/>
                <a:gd name="T60" fmla="*/ 332 w 899"/>
                <a:gd name="T61" fmla="*/ 237 h 876"/>
                <a:gd name="T62" fmla="*/ 378 w 899"/>
                <a:gd name="T63" fmla="*/ 8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9" h="876">
                  <a:moveTo>
                    <a:pt x="126" y="677"/>
                  </a:moveTo>
                  <a:cubicBezTo>
                    <a:pt x="183" y="615"/>
                    <a:pt x="183" y="615"/>
                    <a:pt x="183" y="615"/>
                  </a:cubicBezTo>
                  <a:cubicBezTo>
                    <a:pt x="185" y="615"/>
                    <a:pt x="187" y="615"/>
                    <a:pt x="189" y="615"/>
                  </a:cubicBezTo>
                  <a:cubicBezTo>
                    <a:pt x="194" y="678"/>
                    <a:pt x="205" y="739"/>
                    <a:pt x="229" y="756"/>
                  </a:cubicBezTo>
                  <a:cubicBezTo>
                    <a:pt x="253" y="775"/>
                    <a:pt x="324" y="772"/>
                    <a:pt x="384" y="757"/>
                  </a:cubicBezTo>
                  <a:cubicBezTo>
                    <a:pt x="391" y="858"/>
                    <a:pt x="391" y="858"/>
                    <a:pt x="391" y="858"/>
                  </a:cubicBezTo>
                  <a:cubicBezTo>
                    <a:pt x="392" y="868"/>
                    <a:pt x="400" y="876"/>
                    <a:pt x="411" y="876"/>
                  </a:cubicBezTo>
                  <a:cubicBezTo>
                    <a:pt x="411" y="876"/>
                    <a:pt x="412" y="876"/>
                    <a:pt x="412" y="876"/>
                  </a:cubicBezTo>
                  <a:cubicBezTo>
                    <a:pt x="423" y="875"/>
                    <a:pt x="432" y="866"/>
                    <a:pt x="431" y="855"/>
                  </a:cubicBezTo>
                  <a:cubicBezTo>
                    <a:pt x="431" y="851"/>
                    <a:pt x="431" y="851"/>
                    <a:pt x="431" y="851"/>
                  </a:cubicBezTo>
                  <a:cubicBezTo>
                    <a:pt x="422" y="730"/>
                    <a:pt x="422" y="730"/>
                    <a:pt x="422" y="730"/>
                  </a:cubicBezTo>
                  <a:cubicBezTo>
                    <a:pt x="422" y="724"/>
                    <a:pt x="418" y="718"/>
                    <a:pt x="413" y="715"/>
                  </a:cubicBezTo>
                  <a:cubicBezTo>
                    <a:pt x="408" y="711"/>
                    <a:pt x="402" y="711"/>
                    <a:pt x="396" y="712"/>
                  </a:cubicBezTo>
                  <a:cubicBezTo>
                    <a:pt x="325" y="734"/>
                    <a:pt x="262" y="731"/>
                    <a:pt x="253" y="724"/>
                  </a:cubicBezTo>
                  <a:cubicBezTo>
                    <a:pt x="244" y="717"/>
                    <a:pt x="234" y="674"/>
                    <a:pt x="229" y="611"/>
                  </a:cubicBezTo>
                  <a:cubicBezTo>
                    <a:pt x="330" y="600"/>
                    <a:pt x="331" y="600"/>
                    <a:pt x="332" y="600"/>
                  </a:cubicBezTo>
                  <a:cubicBezTo>
                    <a:pt x="352" y="596"/>
                    <a:pt x="379" y="582"/>
                    <a:pt x="396" y="535"/>
                  </a:cubicBezTo>
                  <a:cubicBezTo>
                    <a:pt x="402" y="518"/>
                    <a:pt x="407" y="497"/>
                    <a:pt x="409" y="473"/>
                  </a:cubicBezTo>
                  <a:cubicBezTo>
                    <a:pt x="802" y="473"/>
                    <a:pt x="802" y="473"/>
                    <a:pt x="802" y="473"/>
                  </a:cubicBezTo>
                  <a:cubicBezTo>
                    <a:pt x="789" y="518"/>
                    <a:pt x="773" y="559"/>
                    <a:pt x="756" y="594"/>
                  </a:cubicBezTo>
                  <a:cubicBezTo>
                    <a:pt x="754" y="597"/>
                    <a:pt x="753" y="601"/>
                    <a:pt x="754" y="605"/>
                  </a:cubicBezTo>
                  <a:cubicBezTo>
                    <a:pt x="775" y="764"/>
                    <a:pt x="775" y="764"/>
                    <a:pt x="775" y="764"/>
                  </a:cubicBezTo>
                  <a:cubicBezTo>
                    <a:pt x="775" y="764"/>
                    <a:pt x="775" y="765"/>
                    <a:pt x="775" y="766"/>
                  </a:cubicBezTo>
                  <a:cubicBezTo>
                    <a:pt x="778" y="776"/>
                    <a:pt x="787" y="782"/>
                    <a:pt x="797" y="781"/>
                  </a:cubicBezTo>
                  <a:cubicBezTo>
                    <a:pt x="808" y="779"/>
                    <a:pt x="816" y="769"/>
                    <a:pt x="815" y="758"/>
                  </a:cubicBezTo>
                  <a:cubicBezTo>
                    <a:pt x="794" y="606"/>
                    <a:pt x="794" y="606"/>
                    <a:pt x="794" y="606"/>
                  </a:cubicBezTo>
                  <a:cubicBezTo>
                    <a:pt x="813" y="567"/>
                    <a:pt x="831" y="522"/>
                    <a:pt x="844" y="473"/>
                  </a:cubicBezTo>
                  <a:cubicBezTo>
                    <a:pt x="859" y="473"/>
                    <a:pt x="859" y="473"/>
                    <a:pt x="859" y="473"/>
                  </a:cubicBezTo>
                  <a:cubicBezTo>
                    <a:pt x="881" y="473"/>
                    <a:pt x="899" y="456"/>
                    <a:pt x="899" y="433"/>
                  </a:cubicBezTo>
                  <a:cubicBezTo>
                    <a:pt x="899" y="326"/>
                    <a:pt x="899" y="326"/>
                    <a:pt x="899" y="326"/>
                  </a:cubicBezTo>
                  <a:cubicBezTo>
                    <a:pt x="899" y="305"/>
                    <a:pt x="882" y="288"/>
                    <a:pt x="862" y="287"/>
                  </a:cubicBezTo>
                  <a:cubicBezTo>
                    <a:pt x="858" y="253"/>
                    <a:pt x="851" y="219"/>
                    <a:pt x="838" y="186"/>
                  </a:cubicBezTo>
                  <a:cubicBezTo>
                    <a:pt x="796" y="80"/>
                    <a:pt x="700" y="12"/>
                    <a:pt x="581" y="5"/>
                  </a:cubicBezTo>
                  <a:cubicBezTo>
                    <a:pt x="507" y="0"/>
                    <a:pt x="417" y="20"/>
                    <a:pt x="358" y="54"/>
                  </a:cubicBezTo>
                  <a:cubicBezTo>
                    <a:pt x="290" y="93"/>
                    <a:pt x="238" y="154"/>
                    <a:pt x="210" y="224"/>
                  </a:cubicBezTo>
                  <a:cubicBezTo>
                    <a:pt x="201" y="223"/>
                    <a:pt x="192" y="222"/>
                    <a:pt x="183" y="221"/>
                  </a:cubicBezTo>
                  <a:cubicBezTo>
                    <a:pt x="126" y="159"/>
                    <a:pt x="126" y="159"/>
                    <a:pt x="126" y="159"/>
                  </a:cubicBezTo>
                  <a:cubicBezTo>
                    <a:pt x="118" y="151"/>
                    <a:pt x="107" y="147"/>
                    <a:pt x="96" y="147"/>
                  </a:cubicBezTo>
                  <a:cubicBezTo>
                    <a:pt x="40" y="147"/>
                    <a:pt x="40" y="147"/>
                    <a:pt x="40" y="147"/>
                  </a:cubicBezTo>
                  <a:cubicBezTo>
                    <a:pt x="18" y="147"/>
                    <a:pt x="0" y="165"/>
                    <a:pt x="0" y="187"/>
                  </a:cubicBezTo>
                  <a:cubicBezTo>
                    <a:pt x="0" y="650"/>
                    <a:pt x="0" y="650"/>
                    <a:pt x="0" y="650"/>
                  </a:cubicBezTo>
                  <a:cubicBezTo>
                    <a:pt x="0" y="672"/>
                    <a:pt x="18" y="690"/>
                    <a:pt x="40" y="690"/>
                  </a:cubicBezTo>
                  <a:cubicBezTo>
                    <a:pt x="96" y="690"/>
                    <a:pt x="96" y="690"/>
                    <a:pt x="96" y="690"/>
                  </a:cubicBezTo>
                  <a:cubicBezTo>
                    <a:pt x="107" y="690"/>
                    <a:pt x="118" y="685"/>
                    <a:pt x="126" y="677"/>
                  </a:cubicBezTo>
                  <a:close/>
                  <a:moveTo>
                    <a:pt x="40" y="187"/>
                  </a:moveTo>
                  <a:cubicBezTo>
                    <a:pt x="96" y="187"/>
                    <a:pt x="96" y="187"/>
                    <a:pt x="96" y="187"/>
                  </a:cubicBezTo>
                  <a:cubicBezTo>
                    <a:pt x="163" y="259"/>
                    <a:pt x="163" y="259"/>
                    <a:pt x="163" y="259"/>
                  </a:cubicBezTo>
                  <a:cubicBezTo>
                    <a:pt x="179" y="261"/>
                    <a:pt x="325" y="276"/>
                    <a:pt x="325" y="276"/>
                  </a:cubicBezTo>
                  <a:cubicBezTo>
                    <a:pt x="342" y="279"/>
                    <a:pt x="354" y="298"/>
                    <a:pt x="362" y="326"/>
                  </a:cubicBezTo>
                  <a:cubicBezTo>
                    <a:pt x="859" y="326"/>
                    <a:pt x="859" y="326"/>
                    <a:pt x="859" y="326"/>
                  </a:cubicBezTo>
                  <a:cubicBezTo>
                    <a:pt x="859" y="433"/>
                    <a:pt x="859" y="433"/>
                    <a:pt x="859" y="433"/>
                  </a:cubicBezTo>
                  <a:cubicBezTo>
                    <a:pt x="372" y="433"/>
                    <a:pt x="372" y="433"/>
                    <a:pt x="372" y="433"/>
                  </a:cubicBezTo>
                  <a:cubicBezTo>
                    <a:pt x="370" y="504"/>
                    <a:pt x="353" y="555"/>
                    <a:pt x="325" y="560"/>
                  </a:cubicBezTo>
                  <a:cubicBezTo>
                    <a:pt x="325" y="560"/>
                    <a:pt x="179" y="576"/>
                    <a:pt x="163" y="577"/>
                  </a:cubicBezTo>
                  <a:cubicBezTo>
                    <a:pt x="96" y="650"/>
                    <a:pt x="96" y="650"/>
                    <a:pt x="96" y="650"/>
                  </a:cubicBezTo>
                  <a:cubicBezTo>
                    <a:pt x="40" y="650"/>
                    <a:pt x="40" y="650"/>
                    <a:pt x="40" y="650"/>
                  </a:cubicBezTo>
                  <a:lnTo>
                    <a:pt x="40" y="187"/>
                  </a:lnTo>
                  <a:close/>
                  <a:moveTo>
                    <a:pt x="578" y="45"/>
                  </a:moveTo>
                  <a:cubicBezTo>
                    <a:pt x="682" y="51"/>
                    <a:pt x="764" y="109"/>
                    <a:pt x="800" y="200"/>
                  </a:cubicBezTo>
                  <a:cubicBezTo>
                    <a:pt x="811" y="229"/>
                    <a:pt x="818" y="257"/>
                    <a:pt x="821" y="286"/>
                  </a:cubicBezTo>
                  <a:cubicBezTo>
                    <a:pt x="390" y="286"/>
                    <a:pt x="390" y="286"/>
                    <a:pt x="390" y="286"/>
                  </a:cubicBezTo>
                  <a:cubicBezTo>
                    <a:pt x="374" y="251"/>
                    <a:pt x="350" y="240"/>
                    <a:pt x="332" y="237"/>
                  </a:cubicBezTo>
                  <a:cubicBezTo>
                    <a:pt x="331" y="236"/>
                    <a:pt x="330" y="236"/>
                    <a:pt x="251" y="228"/>
                  </a:cubicBezTo>
                  <a:cubicBezTo>
                    <a:pt x="277" y="171"/>
                    <a:pt x="321" y="121"/>
                    <a:pt x="378" y="89"/>
                  </a:cubicBezTo>
                  <a:cubicBezTo>
                    <a:pt x="430" y="59"/>
                    <a:pt x="513" y="40"/>
                    <a:pt x="578" y="45"/>
                  </a:cubicBezTo>
                  <a:close/>
                </a:path>
              </a:pathLst>
            </a:custGeom>
            <a:grpFill/>
            <a:ln>
              <a:noFill/>
            </a:ln>
          </p:spPr>
          <p:txBody>
            <a:bodyPr vert="horz" wrap="square" lIns="68508" tIns="34255" rIns="68508" bIns="34255" numCol="1" anchor="t" anchorCtr="0" compatLnSpc="1">
              <a:prstTxWarp prst="textNoShape">
                <a:avLst/>
              </a:prstTxWarp>
            </a:bodyPr>
            <a:lstStyle/>
            <a:p>
              <a:pPr algn="ctr"/>
              <a:endParaRPr lang="en-US" altLang="zh-CN" sz="900" dirty="0">
                <a:latin typeface="Huawei Sans" panose="020C0503030203020204" pitchFamily="34" charset="0"/>
              </a:endParaRPr>
            </a:p>
          </p:txBody>
        </p:sp>
        <p:sp>
          <p:nvSpPr>
            <p:cNvPr id="120" name="矩形 119"/>
            <p:cNvSpPr/>
            <p:nvPr/>
          </p:nvSpPr>
          <p:spPr>
            <a:xfrm>
              <a:off x="9857505" y="4617930"/>
              <a:ext cx="1002589" cy="369476"/>
            </a:xfrm>
            <a:prstGeom prst="rect">
              <a:avLst/>
            </a:prstGeom>
            <a:noFill/>
            <a:ln>
              <a:noFill/>
            </a:ln>
          </p:spPr>
          <p:txBody>
            <a:bodyPr wrap="square">
              <a:spAutoFit/>
            </a:bodyPr>
            <a:lstStyle/>
            <a:p>
              <a:pPr algn="ctr"/>
              <a:r>
                <a:rPr lang="en-US" sz="900" dirty="0" smtClean="0">
                  <a:latin typeface="Huawei Sans" panose="020C0503030203020204" pitchFamily="34" charset="0"/>
                </a:rPr>
                <a:t>Interactive VR/AR</a:t>
              </a:r>
              <a:endParaRPr lang="en-US" altLang="zh-CN" sz="900" dirty="0">
                <a:latin typeface="Huawei Sans" panose="020C0503030203020204" pitchFamily="34" charset="0"/>
              </a:endParaRPr>
            </a:p>
          </p:txBody>
        </p:sp>
      </p:grpSp>
    </p:spTree>
    <p:extLst>
      <p:ext uri="{BB962C8B-B14F-4D97-AF65-F5344CB8AC3E}">
        <p14:creationId xmlns:p14="http://schemas.microsoft.com/office/powerpoint/2010/main" val="14322990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1662" y="1488737"/>
            <a:ext cx="2976393" cy="399789"/>
          </a:xfrm>
          <a:prstGeom prst="rect">
            <a:avLst/>
          </a:prstGeom>
          <a:noFill/>
        </p:spPr>
        <p:txBody>
          <a:bodyPr wrap="square" rtlCol="0">
            <a:spAutoFit/>
          </a:bodyPr>
          <a:lstStyle/>
          <a:p>
            <a:pPr algn="ctr"/>
            <a:r>
              <a:rPr lang="en-US" sz="1998" b="1" dirty="0" smtClean="0">
                <a:latin typeface="Huawei Sans" panose="020C0503030203020204" pitchFamily="34" charset="0"/>
              </a:rPr>
              <a:t>High Bandwidth</a:t>
            </a:r>
            <a:endParaRPr lang="en-US" sz="1998" b="1" dirty="0">
              <a:latin typeface="Huawei Sans" panose="020C0503030203020204" pitchFamily="34" charset="0"/>
            </a:endParaRPr>
          </a:p>
        </p:txBody>
      </p:sp>
      <p:sp>
        <p:nvSpPr>
          <p:cNvPr id="4" name="文本框 3"/>
          <p:cNvSpPr txBox="1"/>
          <p:nvPr/>
        </p:nvSpPr>
        <p:spPr>
          <a:xfrm>
            <a:off x="6190359" y="1488737"/>
            <a:ext cx="3389782" cy="399789"/>
          </a:xfrm>
          <a:prstGeom prst="rect">
            <a:avLst/>
          </a:prstGeom>
          <a:noFill/>
        </p:spPr>
        <p:txBody>
          <a:bodyPr wrap="square" rtlCol="0">
            <a:spAutoFit/>
          </a:bodyPr>
          <a:lstStyle/>
          <a:p>
            <a:pPr algn="ctr"/>
            <a:r>
              <a:rPr lang="en-US" sz="1998" b="1" dirty="0" smtClean="0">
                <a:latin typeface="Huawei Sans" panose="020C0503030203020204" pitchFamily="34" charset="0"/>
              </a:rPr>
              <a:t>Low Latency</a:t>
            </a:r>
            <a:endParaRPr lang="en-US" sz="1998" b="1" dirty="0">
              <a:latin typeface="Huawei Sans" panose="020C0503030203020204" pitchFamily="34" charset="0"/>
            </a:endParaRPr>
          </a:p>
        </p:txBody>
      </p:sp>
      <p:sp>
        <p:nvSpPr>
          <p:cNvPr id="5" name="文本框 4"/>
          <p:cNvSpPr txBox="1"/>
          <p:nvPr/>
        </p:nvSpPr>
        <p:spPr>
          <a:xfrm>
            <a:off x="3248622" y="1488737"/>
            <a:ext cx="3149588" cy="399789"/>
          </a:xfrm>
          <a:prstGeom prst="rect">
            <a:avLst/>
          </a:prstGeom>
          <a:noFill/>
        </p:spPr>
        <p:txBody>
          <a:bodyPr wrap="square" rtlCol="0">
            <a:spAutoFit/>
          </a:bodyPr>
          <a:lstStyle/>
          <a:p>
            <a:pPr algn="ctr"/>
            <a:r>
              <a:rPr lang="en-US" sz="1998" b="1" dirty="0" smtClean="0">
                <a:latin typeface="Huawei Sans" panose="020C0503030203020204" pitchFamily="34" charset="0"/>
              </a:rPr>
              <a:t>High Concurrency Rate</a:t>
            </a:r>
            <a:endParaRPr lang="en-US" sz="1998" b="1" dirty="0">
              <a:latin typeface="Huawei Sans" panose="020C0503030203020204" pitchFamily="34" charset="0"/>
            </a:endParaRPr>
          </a:p>
        </p:txBody>
      </p:sp>
      <p:sp>
        <p:nvSpPr>
          <p:cNvPr id="6" name="文本框 5"/>
          <p:cNvSpPr txBox="1"/>
          <p:nvPr/>
        </p:nvSpPr>
        <p:spPr>
          <a:xfrm>
            <a:off x="794579" y="5119431"/>
            <a:ext cx="2762474" cy="683264"/>
          </a:xfrm>
          <a:prstGeom prst="rect">
            <a:avLst/>
          </a:prstGeom>
          <a:noFill/>
        </p:spPr>
        <p:txBody>
          <a:bodyPr wrap="square" rtlCol="0">
            <a:spAutoFit/>
          </a:bodyPr>
          <a:lstStyle/>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Rate of up to </a:t>
            </a:r>
            <a:r>
              <a:rPr lang="en-US" sz="1600" b="1" dirty="0" smtClean="0">
                <a:solidFill>
                  <a:srgbClr val="EC7061"/>
                </a:solidFill>
                <a:latin typeface="Huawei Sans" panose="020C0503030203020204" pitchFamily="34" charset="0"/>
              </a:rPr>
              <a:t>9.6</a:t>
            </a:r>
            <a:r>
              <a:rPr lang="en-US" sz="1200" dirty="0" smtClean="0">
                <a:latin typeface="Huawei Sans" panose="020C0503030203020204" pitchFamily="34" charset="0"/>
              </a:rPr>
              <a:t> </a:t>
            </a:r>
            <a:r>
              <a:rPr lang="en-US" sz="1200" dirty="0" err="1" smtClean="0">
                <a:latin typeface="Huawei Sans" panose="020C0503030203020204" pitchFamily="34" charset="0"/>
              </a:rPr>
              <a:t>Gbps</a:t>
            </a:r>
            <a:endParaRPr lang="en-US" altLang="zh-CN" sz="1200" dirty="0" smtClean="0">
              <a:latin typeface="Huawei Sans" panose="020C0503030203020204" pitchFamily="34" charset="0"/>
            </a:endParaRPr>
          </a:p>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Bandwidth increased by </a:t>
            </a:r>
            <a:r>
              <a:rPr lang="en-US" sz="1600" b="1" dirty="0" smtClean="0">
                <a:solidFill>
                  <a:srgbClr val="EC7061"/>
                </a:solidFill>
                <a:latin typeface="Huawei Sans" panose="020C0503030203020204" pitchFamily="34" charset="0"/>
              </a:rPr>
              <a:t>4</a:t>
            </a:r>
            <a:r>
              <a:rPr lang="en-US" sz="1200" dirty="0" smtClean="0">
                <a:latin typeface="Huawei Sans" panose="020C0503030203020204" pitchFamily="34" charset="0"/>
              </a:rPr>
              <a:t> times</a:t>
            </a:r>
            <a:endParaRPr lang="en-US" sz="1200" dirty="0">
              <a:latin typeface="Huawei Sans" panose="020C0503030203020204" pitchFamily="34" charset="0"/>
            </a:endParaRPr>
          </a:p>
        </p:txBody>
      </p:sp>
      <p:sp>
        <p:nvSpPr>
          <p:cNvPr id="7" name="Content Placeholder 22"/>
          <p:cNvSpPr txBox="1"/>
          <p:nvPr/>
        </p:nvSpPr>
        <p:spPr>
          <a:xfrm>
            <a:off x="1587" y="716670"/>
            <a:ext cx="12188827" cy="1711118"/>
          </a:xfrm>
          <a:prstGeom prst="rect">
            <a:avLst/>
          </a:prstGeom>
        </p:spPr>
        <p:txBody>
          <a:bodyPr>
            <a:noAutofit/>
          </a:bodyPr>
          <a:lstStyle>
            <a:lvl1pPr marL="0" indent="0" algn="l" defTabSz="671830" rtl="0" eaLnBrk="1" latinLnBrk="0" hangingPunct="1">
              <a:lnSpc>
                <a:spcPct val="90000"/>
              </a:lnSpc>
              <a:spcBef>
                <a:spcPts val="735"/>
              </a:spcBef>
              <a:buFont typeface="Arial" panose="020B0604020202020204" pitchFamily="34" charset="0"/>
              <a:buNone/>
              <a:defRPr sz="735" kern="1200" baseline="0">
                <a:solidFill>
                  <a:srgbClr val="FFFFFF"/>
                </a:solidFill>
                <a:latin typeface="Arial"/>
                <a:ea typeface="+mn-ea"/>
                <a:cs typeface="Arial" panose="020B0604020202020204" pitchFamily="34" charset="0"/>
              </a:defRPr>
            </a:lvl1pPr>
            <a:lvl2pPr marL="504190" indent="-168275" algn="l" defTabSz="671830" rtl="0" eaLnBrk="1" latinLnBrk="0" hangingPunct="1">
              <a:lnSpc>
                <a:spcPct val="90000"/>
              </a:lnSpc>
              <a:spcBef>
                <a:spcPts val="365"/>
              </a:spcBef>
              <a:buFont typeface="Arial" panose="020B0604020202020204" pitchFamily="34" charset="0"/>
              <a:buChar char="•"/>
              <a:defRPr sz="1765" kern="1200">
                <a:solidFill>
                  <a:schemeClr val="tx1"/>
                </a:solidFill>
                <a:latin typeface="Arial"/>
                <a:ea typeface="+mn-ea"/>
                <a:cs typeface="+mn-cs"/>
              </a:defRPr>
            </a:lvl2pPr>
            <a:lvl3pPr marL="840105" indent="-168275" algn="l" defTabSz="671830" rtl="0" eaLnBrk="1" latinLnBrk="0" hangingPunct="1">
              <a:lnSpc>
                <a:spcPct val="90000"/>
              </a:lnSpc>
              <a:spcBef>
                <a:spcPts val="365"/>
              </a:spcBef>
              <a:buFont typeface="Arial" panose="020B0604020202020204" pitchFamily="34" charset="0"/>
              <a:buChar char="•"/>
              <a:defRPr sz="1470" kern="1200">
                <a:solidFill>
                  <a:schemeClr val="tx1"/>
                </a:solidFill>
                <a:latin typeface="Arial"/>
                <a:ea typeface="+mn-ea"/>
                <a:cs typeface="+mn-cs"/>
              </a:defRPr>
            </a:lvl3pPr>
            <a:lvl4pPr marL="117602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4pPr>
            <a:lvl5pPr marL="151193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5pPr>
            <a:lvl6pPr marL="184785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6pPr>
            <a:lvl7pPr marL="218376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7pPr>
            <a:lvl8pPr marL="252031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8pPr>
            <a:lvl9pPr marL="285623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Arial"/>
                <a:ea typeface="+mn-ea"/>
                <a:cs typeface="+mn-cs"/>
              </a:defRPr>
            </a:lvl9pPr>
          </a:lstStyle>
          <a:p>
            <a:pPr algn="ctr">
              <a:lnSpc>
                <a:spcPct val="100000"/>
              </a:lnSpc>
              <a:spcBef>
                <a:spcPts val="0"/>
              </a:spcBef>
            </a:pPr>
            <a:endParaRPr lang="en-US" altLang="zh-CN" sz="2798" dirty="0">
              <a:solidFill>
                <a:schemeClr val="bg1"/>
              </a:solidFill>
              <a:latin typeface="Huawei Sans" panose="020C0503030203020204" pitchFamily="34" charset="0"/>
            </a:endParaRPr>
          </a:p>
        </p:txBody>
      </p:sp>
      <p:sp>
        <p:nvSpPr>
          <p:cNvPr id="8" name="文本框 7"/>
          <p:cNvSpPr txBox="1"/>
          <p:nvPr/>
        </p:nvSpPr>
        <p:spPr>
          <a:xfrm>
            <a:off x="8967418" y="1393278"/>
            <a:ext cx="2976393" cy="707245"/>
          </a:xfrm>
          <a:prstGeom prst="rect">
            <a:avLst/>
          </a:prstGeom>
          <a:noFill/>
        </p:spPr>
        <p:txBody>
          <a:bodyPr wrap="square" rtlCol="0">
            <a:spAutoFit/>
          </a:bodyPr>
          <a:lstStyle/>
          <a:p>
            <a:pPr algn="ctr"/>
            <a:r>
              <a:rPr lang="en-US" sz="1998" b="1" dirty="0" smtClean="0">
                <a:latin typeface="Huawei Sans" panose="020C0503030203020204" pitchFamily="34" charset="0"/>
              </a:rPr>
              <a:t>Low Power Consumption</a:t>
            </a:r>
            <a:endParaRPr lang="en-US" sz="1998" b="1" dirty="0">
              <a:latin typeface="Huawei Sans" panose="020C0503030203020204" pitchFamily="34" charset="0"/>
            </a:endParaRPr>
          </a:p>
        </p:txBody>
      </p:sp>
      <p:grpSp>
        <p:nvGrpSpPr>
          <p:cNvPr id="9" name="组合 8"/>
          <p:cNvGrpSpPr/>
          <p:nvPr/>
        </p:nvGrpSpPr>
        <p:grpSpPr>
          <a:xfrm>
            <a:off x="1113927" y="2503912"/>
            <a:ext cx="1353751" cy="1269113"/>
            <a:chOff x="1113064" y="2621326"/>
            <a:chExt cx="1354633" cy="1269940"/>
          </a:xfrm>
        </p:grpSpPr>
        <p:sp>
          <p:nvSpPr>
            <p:cNvPr id="10" name="椭圆 9"/>
            <p:cNvSpPr>
              <a:spLocks noChangeAspect="1"/>
            </p:cNvSpPr>
            <p:nvPr/>
          </p:nvSpPr>
          <p:spPr>
            <a:xfrm>
              <a:off x="111306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 name="椭圆 10"/>
            <p:cNvSpPr>
              <a:spLocks noChangeAspect="1"/>
            </p:cNvSpPr>
            <p:nvPr/>
          </p:nvSpPr>
          <p:spPr>
            <a:xfrm>
              <a:off x="120096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 name="椭圆 11"/>
            <p:cNvSpPr>
              <a:spLocks noChangeAspect="1"/>
            </p:cNvSpPr>
            <p:nvPr/>
          </p:nvSpPr>
          <p:spPr>
            <a:xfrm>
              <a:off x="1288875"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 name="椭圆 12"/>
            <p:cNvSpPr>
              <a:spLocks noChangeAspect="1"/>
            </p:cNvSpPr>
            <p:nvPr/>
          </p:nvSpPr>
          <p:spPr>
            <a:xfrm>
              <a:off x="1376780"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 name="椭圆 13"/>
            <p:cNvSpPr>
              <a:spLocks noChangeAspect="1"/>
            </p:cNvSpPr>
            <p:nvPr/>
          </p:nvSpPr>
          <p:spPr>
            <a:xfrm>
              <a:off x="1464686"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 name="椭圆 14"/>
            <p:cNvSpPr>
              <a:spLocks noChangeAspect="1"/>
            </p:cNvSpPr>
            <p:nvPr/>
          </p:nvSpPr>
          <p:spPr>
            <a:xfrm>
              <a:off x="1552591"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 name="椭圆 15"/>
            <p:cNvSpPr>
              <a:spLocks noChangeAspect="1"/>
            </p:cNvSpPr>
            <p:nvPr/>
          </p:nvSpPr>
          <p:spPr>
            <a:xfrm>
              <a:off x="1640496"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 name="椭圆 16"/>
            <p:cNvSpPr>
              <a:spLocks noChangeAspect="1"/>
            </p:cNvSpPr>
            <p:nvPr/>
          </p:nvSpPr>
          <p:spPr>
            <a:xfrm>
              <a:off x="1728402"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 name="椭圆 17"/>
            <p:cNvSpPr>
              <a:spLocks noChangeAspect="1"/>
            </p:cNvSpPr>
            <p:nvPr/>
          </p:nvSpPr>
          <p:spPr>
            <a:xfrm>
              <a:off x="1816307"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 name="椭圆 18"/>
            <p:cNvSpPr>
              <a:spLocks noChangeAspect="1"/>
            </p:cNvSpPr>
            <p:nvPr/>
          </p:nvSpPr>
          <p:spPr>
            <a:xfrm>
              <a:off x="1904212"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 name="椭圆 19"/>
            <p:cNvSpPr>
              <a:spLocks noChangeAspect="1"/>
            </p:cNvSpPr>
            <p:nvPr/>
          </p:nvSpPr>
          <p:spPr>
            <a:xfrm>
              <a:off x="1992118"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 name="椭圆 20"/>
            <p:cNvSpPr>
              <a:spLocks noChangeAspect="1"/>
            </p:cNvSpPr>
            <p:nvPr/>
          </p:nvSpPr>
          <p:spPr>
            <a:xfrm>
              <a:off x="2080023"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 name="椭圆 21"/>
            <p:cNvSpPr>
              <a:spLocks noChangeAspect="1"/>
            </p:cNvSpPr>
            <p:nvPr/>
          </p:nvSpPr>
          <p:spPr>
            <a:xfrm>
              <a:off x="216792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 name="椭圆 22"/>
            <p:cNvSpPr>
              <a:spLocks noChangeAspect="1"/>
            </p:cNvSpPr>
            <p:nvPr/>
          </p:nvSpPr>
          <p:spPr>
            <a:xfrm>
              <a:off x="225583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 name="椭圆 23"/>
            <p:cNvSpPr>
              <a:spLocks noChangeAspect="1"/>
            </p:cNvSpPr>
            <p:nvPr/>
          </p:nvSpPr>
          <p:spPr>
            <a:xfrm>
              <a:off x="2343739"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 name="椭圆 24"/>
            <p:cNvSpPr>
              <a:spLocks noChangeAspect="1"/>
            </p:cNvSpPr>
            <p:nvPr/>
          </p:nvSpPr>
          <p:spPr>
            <a:xfrm>
              <a:off x="2431644" y="336746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 name="椭圆 25"/>
            <p:cNvSpPr>
              <a:spLocks noChangeAspect="1"/>
            </p:cNvSpPr>
            <p:nvPr/>
          </p:nvSpPr>
          <p:spPr>
            <a:xfrm>
              <a:off x="111306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7" name="椭圆 26"/>
            <p:cNvSpPr>
              <a:spLocks noChangeAspect="1"/>
            </p:cNvSpPr>
            <p:nvPr/>
          </p:nvSpPr>
          <p:spPr>
            <a:xfrm>
              <a:off x="120096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8" name="椭圆 27"/>
            <p:cNvSpPr>
              <a:spLocks noChangeAspect="1"/>
            </p:cNvSpPr>
            <p:nvPr/>
          </p:nvSpPr>
          <p:spPr>
            <a:xfrm>
              <a:off x="1288875"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9" name="椭圆 28"/>
            <p:cNvSpPr>
              <a:spLocks noChangeAspect="1"/>
            </p:cNvSpPr>
            <p:nvPr/>
          </p:nvSpPr>
          <p:spPr>
            <a:xfrm>
              <a:off x="1376780"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0" name="椭圆 29"/>
            <p:cNvSpPr>
              <a:spLocks noChangeAspect="1"/>
            </p:cNvSpPr>
            <p:nvPr/>
          </p:nvSpPr>
          <p:spPr>
            <a:xfrm>
              <a:off x="1464686"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1" name="椭圆 30"/>
            <p:cNvSpPr>
              <a:spLocks noChangeAspect="1"/>
            </p:cNvSpPr>
            <p:nvPr/>
          </p:nvSpPr>
          <p:spPr>
            <a:xfrm>
              <a:off x="1552591"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2" name="椭圆 31"/>
            <p:cNvSpPr>
              <a:spLocks noChangeAspect="1"/>
            </p:cNvSpPr>
            <p:nvPr/>
          </p:nvSpPr>
          <p:spPr>
            <a:xfrm>
              <a:off x="1640496"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3" name="椭圆 32"/>
            <p:cNvSpPr>
              <a:spLocks noChangeAspect="1"/>
            </p:cNvSpPr>
            <p:nvPr/>
          </p:nvSpPr>
          <p:spPr>
            <a:xfrm>
              <a:off x="1728402"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4" name="椭圆 33"/>
            <p:cNvSpPr>
              <a:spLocks noChangeAspect="1"/>
            </p:cNvSpPr>
            <p:nvPr/>
          </p:nvSpPr>
          <p:spPr>
            <a:xfrm>
              <a:off x="1816307"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5" name="椭圆 34"/>
            <p:cNvSpPr>
              <a:spLocks noChangeAspect="1"/>
            </p:cNvSpPr>
            <p:nvPr/>
          </p:nvSpPr>
          <p:spPr>
            <a:xfrm>
              <a:off x="1904212"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6" name="椭圆 35"/>
            <p:cNvSpPr>
              <a:spLocks noChangeAspect="1"/>
            </p:cNvSpPr>
            <p:nvPr/>
          </p:nvSpPr>
          <p:spPr>
            <a:xfrm>
              <a:off x="1992118"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7" name="椭圆 36"/>
            <p:cNvSpPr>
              <a:spLocks noChangeAspect="1"/>
            </p:cNvSpPr>
            <p:nvPr/>
          </p:nvSpPr>
          <p:spPr>
            <a:xfrm>
              <a:off x="2080023"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8" name="椭圆 37"/>
            <p:cNvSpPr>
              <a:spLocks noChangeAspect="1"/>
            </p:cNvSpPr>
            <p:nvPr/>
          </p:nvSpPr>
          <p:spPr>
            <a:xfrm>
              <a:off x="216792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39" name="椭圆 38"/>
            <p:cNvSpPr>
              <a:spLocks noChangeAspect="1"/>
            </p:cNvSpPr>
            <p:nvPr/>
          </p:nvSpPr>
          <p:spPr>
            <a:xfrm>
              <a:off x="225583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0" name="椭圆 39"/>
            <p:cNvSpPr>
              <a:spLocks noChangeAspect="1"/>
            </p:cNvSpPr>
            <p:nvPr/>
          </p:nvSpPr>
          <p:spPr>
            <a:xfrm>
              <a:off x="2343739"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1" name="椭圆 40"/>
            <p:cNvSpPr>
              <a:spLocks noChangeAspect="1"/>
            </p:cNvSpPr>
            <p:nvPr/>
          </p:nvSpPr>
          <p:spPr>
            <a:xfrm>
              <a:off x="2431644" y="344869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2" name="椭圆 41"/>
            <p:cNvSpPr>
              <a:spLocks noChangeAspect="1"/>
            </p:cNvSpPr>
            <p:nvPr/>
          </p:nvSpPr>
          <p:spPr>
            <a:xfrm>
              <a:off x="111306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3" name="椭圆 42"/>
            <p:cNvSpPr>
              <a:spLocks noChangeAspect="1"/>
            </p:cNvSpPr>
            <p:nvPr/>
          </p:nvSpPr>
          <p:spPr>
            <a:xfrm>
              <a:off x="120096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4" name="椭圆 43"/>
            <p:cNvSpPr>
              <a:spLocks noChangeAspect="1"/>
            </p:cNvSpPr>
            <p:nvPr/>
          </p:nvSpPr>
          <p:spPr>
            <a:xfrm>
              <a:off x="1288875"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5" name="椭圆 44"/>
            <p:cNvSpPr>
              <a:spLocks noChangeAspect="1"/>
            </p:cNvSpPr>
            <p:nvPr/>
          </p:nvSpPr>
          <p:spPr>
            <a:xfrm>
              <a:off x="1376780"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6" name="椭圆 45"/>
            <p:cNvSpPr>
              <a:spLocks noChangeAspect="1"/>
            </p:cNvSpPr>
            <p:nvPr/>
          </p:nvSpPr>
          <p:spPr>
            <a:xfrm>
              <a:off x="1464686"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7" name="椭圆 46"/>
            <p:cNvSpPr>
              <a:spLocks noChangeAspect="1"/>
            </p:cNvSpPr>
            <p:nvPr/>
          </p:nvSpPr>
          <p:spPr>
            <a:xfrm>
              <a:off x="1552591"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8" name="椭圆 47"/>
            <p:cNvSpPr>
              <a:spLocks noChangeAspect="1"/>
            </p:cNvSpPr>
            <p:nvPr/>
          </p:nvSpPr>
          <p:spPr>
            <a:xfrm>
              <a:off x="1640496"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49" name="椭圆 48"/>
            <p:cNvSpPr>
              <a:spLocks noChangeAspect="1"/>
            </p:cNvSpPr>
            <p:nvPr/>
          </p:nvSpPr>
          <p:spPr>
            <a:xfrm>
              <a:off x="1728402"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0" name="椭圆 49"/>
            <p:cNvSpPr>
              <a:spLocks noChangeAspect="1"/>
            </p:cNvSpPr>
            <p:nvPr/>
          </p:nvSpPr>
          <p:spPr>
            <a:xfrm>
              <a:off x="1816307"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1" name="椭圆 50"/>
            <p:cNvSpPr>
              <a:spLocks noChangeAspect="1"/>
            </p:cNvSpPr>
            <p:nvPr/>
          </p:nvSpPr>
          <p:spPr>
            <a:xfrm>
              <a:off x="1904212"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2" name="椭圆 51"/>
            <p:cNvSpPr>
              <a:spLocks noChangeAspect="1"/>
            </p:cNvSpPr>
            <p:nvPr/>
          </p:nvSpPr>
          <p:spPr>
            <a:xfrm>
              <a:off x="1992118"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3" name="椭圆 52"/>
            <p:cNvSpPr>
              <a:spLocks noChangeAspect="1"/>
            </p:cNvSpPr>
            <p:nvPr/>
          </p:nvSpPr>
          <p:spPr>
            <a:xfrm>
              <a:off x="2080023"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4" name="椭圆 53"/>
            <p:cNvSpPr>
              <a:spLocks noChangeAspect="1"/>
            </p:cNvSpPr>
            <p:nvPr/>
          </p:nvSpPr>
          <p:spPr>
            <a:xfrm>
              <a:off x="216792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5" name="椭圆 54"/>
            <p:cNvSpPr>
              <a:spLocks noChangeAspect="1"/>
            </p:cNvSpPr>
            <p:nvPr/>
          </p:nvSpPr>
          <p:spPr>
            <a:xfrm>
              <a:off x="225583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6" name="椭圆 55"/>
            <p:cNvSpPr>
              <a:spLocks noChangeAspect="1"/>
            </p:cNvSpPr>
            <p:nvPr/>
          </p:nvSpPr>
          <p:spPr>
            <a:xfrm>
              <a:off x="2343739"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7" name="椭圆 56"/>
            <p:cNvSpPr>
              <a:spLocks noChangeAspect="1"/>
            </p:cNvSpPr>
            <p:nvPr/>
          </p:nvSpPr>
          <p:spPr>
            <a:xfrm>
              <a:off x="2431644" y="3529927"/>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8" name="椭圆 57"/>
            <p:cNvSpPr>
              <a:spLocks noChangeAspect="1"/>
            </p:cNvSpPr>
            <p:nvPr/>
          </p:nvSpPr>
          <p:spPr>
            <a:xfrm>
              <a:off x="111306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59" name="椭圆 58"/>
            <p:cNvSpPr>
              <a:spLocks noChangeAspect="1"/>
            </p:cNvSpPr>
            <p:nvPr/>
          </p:nvSpPr>
          <p:spPr>
            <a:xfrm>
              <a:off x="120096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0" name="椭圆 59"/>
            <p:cNvSpPr>
              <a:spLocks noChangeAspect="1"/>
            </p:cNvSpPr>
            <p:nvPr/>
          </p:nvSpPr>
          <p:spPr>
            <a:xfrm>
              <a:off x="1288875"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1" name="椭圆 60"/>
            <p:cNvSpPr>
              <a:spLocks noChangeAspect="1"/>
            </p:cNvSpPr>
            <p:nvPr/>
          </p:nvSpPr>
          <p:spPr>
            <a:xfrm>
              <a:off x="1376780"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2" name="椭圆 61"/>
            <p:cNvSpPr>
              <a:spLocks noChangeAspect="1"/>
            </p:cNvSpPr>
            <p:nvPr/>
          </p:nvSpPr>
          <p:spPr>
            <a:xfrm>
              <a:off x="1464686"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3" name="椭圆 62"/>
            <p:cNvSpPr>
              <a:spLocks noChangeAspect="1"/>
            </p:cNvSpPr>
            <p:nvPr/>
          </p:nvSpPr>
          <p:spPr>
            <a:xfrm>
              <a:off x="1552591"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4" name="椭圆 63"/>
            <p:cNvSpPr>
              <a:spLocks noChangeAspect="1"/>
            </p:cNvSpPr>
            <p:nvPr/>
          </p:nvSpPr>
          <p:spPr>
            <a:xfrm>
              <a:off x="1640496"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5" name="椭圆 64"/>
            <p:cNvSpPr>
              <a:spLocks noChangeAspect="1"/>
            </p:cNvSpPr>
            <p:nvPr/>
          </p:nvSpPr>
          <p:spPr>
            <a:xfrm>
              <a:off x="1728402"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6" name="椭圆 65"/>
            <p:cNvSpPr>
              <a:spLocks noChangeAspect="1"/>
            </p:cNvSpPr>
            <p:nvPr/>
          </p:nvSpPr>
          <p:spPr>
            <a:xfrm>
              <a:off x="1816307"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7" name="椭圆 66"/>
            <p:cNvSpPr>
              <a:spLocks noChangeAspect="1"/>
            </p:cNvSpPr>
            <p:nvPr/>
          </p:nvSpPr>
          <p:spPr>
            <a:xfrm>
              <a:off x="1904212"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8" name="椭圆 67"/>
            <p:cNvSpPr>
              <a:spLocks noChangeAspect="1"/>
            </p:cNvSpPr>
            <p:nvPr/>
          </p:nvSpPr>
          <p:spPr>
            <a:xfrm>
              <a:off x="1992118"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69" name="椭圆 68"/>
            <p:cNvSpPr>
              <a:spLocks noChangeAspect="1"/>
            </p:cNvSpPr>
            <p:nvPr/>
          </p:nvSpPr>
          <p:spPr>
            <a:xfrm>
              <a:off x="2080023"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0" name="椭圆 69"/>
            <p:cNvSpPr>
              <a:spLocks noChangeAspect="1"/>
            </p:cNvSpPr>
            <p:nvPr/>
          </p:nvSpPr>
          <p:spPr>
            <a:xfrm>
              <a:off x="216792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1" name="椭圆 70"/>
            <p:cNvSpPr>
              <a:spLocks noChangeAspect="1"/>
            </p:cNvSpPr>
            <p:nvPr/>
          </p:nvSpPr>
          <p:spPr>
            <a:xfrm>
              <a:off x="225583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2" name="椭圆 71"/>
            <p:cNvSpPr>
              <a:spLocks noChangeAspect="1"/>
            </p:cNvSpPr>
            <p:nvPr/>
          </p:nvSpPr>
          <p:spPr>
            <a:xfrm>
              <a:off x="2343739"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3" name="椭圆 72"/>
            <p:cNvSpPr>
              <a:spLocks noChangeAspect="1"/>
            </p:cNvSpPr>
            <p:nvPr/>
          </p:nvSpPr>
          <p:spPr>
            <a:xfrm>
              <a:off x="2431644" y="3611155"/>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4" name="椭圆 73"/>
            <p:cNvSpPr>
              <a:spLocks noChangeAspect="1"/>
            </p:cNvSpPr>
            <p:nvPr/>
          </p:nvSpPr>
          <p:spPr>
            <a:xfrm>
              <a:off x="111306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5" name="椭圆 74"/>
            <p:cNvSpPr>
              <a:spLocks noChangeAspect="1"/>
            </p:cNvSpPr>
            <p:nvPr/>
          </p:nvSpPr>
          <p:spPr>
            <a:xfrm>
              <a:off x="120096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6" name="椭圆 75"/>
            <p:cNvSpPr>
              <a:spLocks noChangeAspect="1"/>
            </p:cNvSpPr>
            <p:nvPr/>
          </p:nvSpPr>
          <p:spPr>
            <a:xfrm>
              <a:off x="1288875"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7" name="椭圆 76"/>
            <p:cNvSpPr>
              <a:spLocks noChangeAspect="1"/>
            </p:cNvSpPr>
            <p:nvPr/>
          </p:nvSpPr>
          <p:spPr>
            <a:xfrm>
              <a:off x="1376780"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8" name="椭圆 77"/>
            <p:cNvSpPr>
              <a:spLocks noChangeAspect="1"/>
            </p:cNvSpPr>
            <p:nvPr/>
          </p:nvSpPr>
          <p:spPr>
            <a:xfrm>
              <a:off x="1464686"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79" name="椭圆 78"/>
            <p:cNvSpPr>
              <a:spLocks noChangeAspect="1"/>
            </p:cNvSpPr>
            <p:nvPr/>
          </p:nvSpPr>
          <p:spPr>
            <a:xfrm>
              <a:off x="1552591"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0" name="椭圆 79"/>
            <p:cNvSpPr>
              <a:spLocks noChangeAspect="1"/>
            </p:cNvSpPr>
            <p:nvPr/>
          </p:nvSpPr>
          <p:spPr>
            <a:xfrm>
              <a:off x="1640496"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1" name="椭圆 80"/>
            <p:cNvSpPr>
              <a:spLocks noChangeAspect="1"/>
            </p:cNvSpPr>
            <p:nvPr/>
          </p:nvSpPr>
          <p:spPr>
            <a:xfrm>
              <a:off x="1728402"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2" name="椭圆 81"/>
            <p:cNvSpPr>
              <a:spLocks noChangeAspect="1"/>
            </p:cNvSpPr>
            <p:nvPr/>
          </p:nvSpPr>
          <p:spPr>
            <a:xfrm>
              <a:off x="1816307"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3" name="椭圆 82"/>
            <p:cNvSpPr>
              <a:spLocks noChangeAspect="1"/>
            </p:cNvSpPr>
            <p:nvPr/>
          </p:nvSpPr>
          <p:spPr>
            <a:xfrm>
              <a:off x="1904212"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4" name="椭圆 83"/>
            <p:cNvSpPr>
              <a:spLocks noChangeAspect="1"/>
            </p:cNvSpPr>
            <p:nvPr/>
          </p:nvSpPr>
          <p:spPr>
            <a:xfrm>
              <a:off x="1992118"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5" name="椭圆 84"/>
            <p:cNvSpPr>
              <a:spLocks noChangeAspect="1"/>
            </p:cNvSpPr>
            <p:nvPr/>
          </p:nvSpPr>
          <p:spPr>
            <a:xfrm>
              <a:off x="2080023"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6" name="椭圆 85"/>
            <p:cNvSpPr>
              <a:spLocks noChangeAspect="1"/>
            </p:cNvSpPr>
            <p:nvPr/>
          </p:nvSpPr>
          <p:spPr>
            <a:xfrm>
              <a:off x="216792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7" name="椭圆 86"/>
            <p:cNvSpPr>
              <a:spLocks noChangeAspect="1"/>
            </p:cNvSpPr>
            <p:nvPr/>
          </p:nvSpPr>
          <p:spPr>
            <a:xfrm>
              <a:off x="225583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8" name="椭圆 87"/>
            <p:cNvSpPr>
              <a:spLocks noChangeAspect="1"/>
            </p:cNvSpPr>
            <p:nvPr/>
          </p:nvSpPr>
          <p:spPr>
            <a:xfrm>
              <a:off x="2343739"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89" name="椭圆 88"/>
            <p:cNvSpPr>
              <a:spLocks noChangeAspect="1"/>
            </p:cNvSpPr>
            <p:nvPr/>
          </p:nvSpPr>
          <p:spPr>
            <a:xfrm>
              <a:off x="2431644" y="369238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0" name="椭圆 89"/>
            <p:cNvSpPr>
              <a:spLocks noChangeAspect="1"/>
            </p:cNvSpPr>
            <p:nvPr/>
          </p:nvSpPr>
          <p:spPr>
            <a:xfrm>
              <a:off x="111306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1" name="椭圆 90"/>
            <p:cNvSpPr>
              <a:spLocks noChangeAspect="1"/>
            </p:cNvSpPr>
            <p:nvPr/>
          </p:nvSpPr>
          <p:spPr>
            <a:xfrm>
              <a:off x="120096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2" name="椭圆 91"/>
            <p:cNvSpPr>
              <a:spLocks noChangeAspect="1"/>
            </p:cNvSpPr>
            <p:nvPr/>
          </p:nvSpPr>
          <p:spPr>
            <a:xfrm>
              <a:off x="1288875"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3" name="椭圆 92"/>
            <p:cNvSpPr>
              <a:spLocks noChangeAspect="1"/>
            </p:cNvSpPr>
            <p:nvPr/>
          </p:nvSpPr>
          <p:spPr>
            <a:xfrm>
              <a:off x="1376780"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4" name="椭圆 93"/>
            <p:cNvSpPr>
              <a:spLocks noChangeAspect="1"/>
            </p:cNvSpPr>
            <p:nvPr/>
          </p:nvSpPr>
          <p:spPr>
            <a:xfrm>
              <a:off x="1464686"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5" name="椭圆 94"/>
            <p:cNvSpPr>
              <a:spLocks noChangeAspect="1"/>
            </p:cNvSpPr>
            <p:nvPr/>
          </p:nvSpPr>
          <p:spPr>
            <a:xfrm>
              <a:off x="1552591"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6" name="椭圆 95"/>
            <p:cNvSpPr>
              <a:spLocks noChangeAspect="1"/>
            </p:cNvSpPr>
            <p:nvPr/>
          </p:nvSpPr>
          <p:spPr>
            <a:xfrm>
              <a:off x="1640496"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7" name="椭圆 96"/>
            <p:cNvSpPr>
              <a:spLocks noChangeAspect="1"/>
            </p:cNvSpPr>
            <p:nvPr/>
          </p:nvSpPr>
          <p:spPr>
            <a:xfrm>
              <a:off x="1728402"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8" name="椭圆 97"/>
            <p:cNvSpPr>
              <a:spLocks noChangeAspect="1"/>
            </p:cNvSpPr>
            <p:nvPr/>
          </p:nvSpPr>
          <p:spPr>
            <a:xfrm>
              <a:off x="1816307"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99" name="椭圆 98"/>
            <p:cNvSpPr>
              <a:spLocks noChangeAspect="1"/>
            </p:cNvSpPr>
            <p:nvPr/>
          </p:nvSpPr>
          <p:spPr>
            <a:xfrm>
              <a:off x="1904212"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0" name="椭圆 99"/>
            <p:cNvSpPr>
              <a:spLocks noChangeAspect="1"/>
            </p:cNvSpPr>
            <p:nvPr/>
          </p:nvSpPr>
          <p:spPr>
            <a:xfrm>
              <a:off x="1992118"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1" name="椭圆 100"/>
            <p:cNvSpPr>
              <a:spLocks noChangeAspect="1"/>
            </p:cNvSpPr>
            <p:nvPr/>
          </p:nvSpPr>
          <p:spPr>
            <a:xfrm>
              <a:off x="2080023"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2" name="椭圆 101"/>
            <p:cNvSpPr>
              <a:spLocks noChangeAspect="1"/>
            </p:cNvSpPr>
            <p:nvPr/>
          </p:nvSpPr>
          <p:spPr>
            <a:xfrm>
              <a:off x="216792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3" name="椭圆 102"/>
            <p:cNvSpPr>
              <a:spLocks noChangeAspect="1"/>
            </p:cNvSpPr>
            <p:nvPr/>
          </p:nvSpPr>
          <p:spPr>
            <a:xfrm>
              <a:off x="225583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4" name="椭圆 103"/>
            <p:cNvSpPr>
              <a:spLocks noChangeAspect="1"/>
            </p:cNvSpPr>
            <p:nvPr/>
          </p:nvSpPr>
          <p:spPr>
            <a:xfrm>
              <a:off x="2343739"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5" name="椭圆 104"/>
            <p:cNvSpPr>
              <a:spLocks noChangeAspect="1"/>
            </p:cNvSpPr>
            <p:nvPr/>
          </p:nvSpPr>
          <p:spPr>
            <a:xfrm>
              <a:off x="2431644" y="37736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6" name="椭圆 105"/>
            <p:cNvSpPr>
              <a:spLocks noChangeAspect="1"/>
            </p:cNvSpPr>
            <p:nvPr/>
          </p:nvSpPr>
          <p:spPr>
            <a:xfrm>
              <a:off x="111306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7" name="椭圆 106"/>
            <p:cNvSpPr>
              <a:spLocks noChangeAspect="1"/>
            </p:cNvSpPr>
            <p:nvPr/>
          </p:nvSpPr>
          <p:spPr>
            <a:xfrm>
              <a:off x="120096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8" name="椭圆 107"/>
            <p:cNvSpPr>
              <a:spLocks noChangeAspect="1"/>
            </p:cNvSpPr>
            <p:nvPr/>
          </p:nvSpPr>
          <p:spPr>
            <a:xfrm>
              <a:off x="1288875"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09" name="椭圆 108"/>
            <p:cNvSpPr>
              <a:spLocks noChangeAspect="1"/>
            </p:cNvSpPr>
            <p:nvPr/>
          </p:nvSpPr>
          <p:spPr>
            <a:xfrm>
              <a:off x="1376780"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0" name="椭圆 109"/>
            <p:cNvSpPr>
              <a:spLocks noChangeAspect="1"/>
            </p:cNvSpPr>
            <p:nvPr/>
          </p:nvSpPr>
          <p:spPr>
            <a:xfrm>
              <a:off x="1464686"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1" name="椭圆 110"/>
            <p:cNvSpPr>
              <a:spLocks noChangeAspect="1"/>
            </p:cNvSpPr>
            <p:nvPr/>
          </p:nvSpPr>
          <p:spPr>
            <a:xfrm>
              <a:off x="1552591"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2" name="椭圆 111"/>
            <p:cNvSpPr>
              <a:spLocks noChangeAspect="1"/>
            </p:cNvSpPr>
            <p:nvPr/>
          </p:nvSpPr>
          <p:spPr>
            <a:xfrm>
              <a:off x="1640496"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3" name="椭圆 112"/>
            <p:cNvSpPr>
              <a:spLocks noChangeAspect="1"/>
            </p:cNvSpPr>
            <p:nvPr/>
          </p:nvSpPr>
          <p:spPr>
            <a:xfrm>
              <a:off x="1728402"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4" name="椭圆 113"/>
            <p:cNvSpPr>
              <a:spLocks noChangeAspect="1"/>
            </p:cNvSpPr>
            <p:nvPr/>
          </p:nvSpPr>
          <p:spPr>
            <a:xfrm>
              <a:off x="1816307"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5" name="椭圆 114"/>
            <p:cNvSpPr>
              <a:spLocks noChangeAspect="1"/>
            </p:cNvSpPr>
            <p:nvPr/>
          </p:nvSpPr>
          <p:spPr>
            <a:xfrm>
              <a:off x="1904212"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6" name="椭圆 115"/>
            <p:cNvSpPr>
              <a:spLocks noChangeAspect="1"/>
            </p:cNvSpPr>
            <p:nvPr/>
          </p:nvSpPr>
          <p:spPr>
            <a:xfrm>
              <a:off x="1992118"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7" name="椭圆 116"/>
            <p:cNvSpPr>
              <a:spLocks noChangeAspect="1"/>
            </p:cNvSpPr>
            <p:nvPr/>
          </p:nvSpPr>
          <p:spPr>
            <a:xfrm>
              <a:off x="2080023"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8" name="椭圆 117"/>
            <p:cNvSpPr>
              <a:spLocks noChangeAspect="1"/>
            </p:cNvSpPr>
            <p:nvPr/>
          </p:nvSpPr>
          <p:spPr>
            <a:xfrm>
              <a:off x="216792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19" name="椭圆 118"/>
            <p:cNvSpPr>
              <a:spLocks noChangeAspect="1"/>
            </p:cNvSpPr>
            <p:nvPr/>
          </p:nvSpPr>
          <p:spPr>
            <a:xfrm>
              <a:off x="225583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0" name="椭圆 119"/>
            <p:cNvSpPr>
              <a:spLocks noChangeAspect="1"/>
            </p:cNvSpPr>
            <p:nvPr/>
          </p:nvSpPr>
          <p:spPr>
            <a:xfrm>
              <a:off x="2343739"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1" name="椭圆 120"/>
            <p:cNvSpPr>
              <a:spLocks noChangeAspect="1"/>
            </p:cNvSpPr>
            <p:nvPr/>
          </p:nvSpPr>
          <p:spPr>
            <a:xfrm>
              <a:off x="2431644" y="38548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2" name="椭圆 121"/>
            <p:cNvSpPr>
              <a:spLocks noChangeAspect="1"/>
            </p:cNvSpPr>
            <p:nvPr/>
          </p:nvSpPr>
          <p:spPr>
            <a:xfrm>
              <a:off x="111306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3" name="椭圆 122"/>
            <p:cNvSpPr>
              <a:spLocks noChangeAspect="1"/>
            </p:cNvSpPr>
            <p:nvPr/>
          </p:nvSpPr>
          <p:spPr>
            <a:xfrm>
              <a:off x="120096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4" name="椭圆 123"/>
            <p:cNvSpPr>
              <a:spLocks noChangeAspect="1"/>
            </p:cNvSpPr>
            <p:nvPr/>
          </p:nvSpPr>
          <p:spPr>
            <a:xfrm>
              <a:off x="1288875"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5" name="椭圆 124"/>
            <p:cNvSpPr>
              <a:spLocks noChangeAspect="1"/>
            </p:cNvSpPr>
            <p:nvPr/>
          </p:nvSpPr>
          <p:spPr>
            <a:xfrm>
              <a:off x="1376780"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6" name="椭圆 125"/>
            <p:cNvSpPr>
              <a:spLocks noChangeAspect="1"/>
            </p:cNvSpPr>
            <p:nvPr/>
          </p:nvSpPr>
          <p:spPr>
            <a:xfrm>
              <a:off x="1464686"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7" name="椭圆 126"/>
            <p:cNvSpPr>
              <a:spLocks noChangeAspect="1"/>
            </p:cNvSpPr>
            <p:nvPr/>
          </p:nvSpPr>
          <p:spPr>
            <a:xfrm>
              <a:off x="1552591"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8" name="椭圆 127"/>
            <p:cNvSpPr>
              <a:spLocks noChangeAspect="1"/>
            </p:cNvSpPr>
            <p:nvPr/>
          </p:nvSpPr>
          <p:spPr>
            <a:xfrm>
              <a:off x="1640496"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29" name="椭圆 128"/>
            <p:cNvSpPr>
              <a:spLocks noChangeAspect="1"/>
            </p:cNvSpPr>
            <p:nvPr/>
          </p:nvSpPr>
          <p:spPr>
            <a:xfrm>
              <a:off x="1728402"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0" name="椭圆 129"/>
            <p:cNvSpPr>
              <a:spLocks noChangeAspect="1"/>
            </p:cNvSpPr>
            <p:nvPr/>
          </p:nvSpPr>
          <p:spPr>
            <a:xfrm>
              <a:off x="1816307"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1" name="椭圆 130"/>
            <p:cNvSpPr>
              <a:spLocks noChangeAspect="1"/>
            </p:cNvSpPr>
            <p:nvPr/>
          </p:nvSpPr>
          <p:spPr>
            <a:xfrm>
              <a:off x="1904212"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2" name="椭圆 131"/>
            <p:cNvSpPr>
              <a:spLocks noChangeAspect="1"/>
            </p:cNvSpPr>
            <p:nvPr/>
          </p:nvSpPr>
          <p:spPr>
            <a:xfrm>
              <a:off x="1992118"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3" name="椭圆 132"/>
            <p:cNvSpPr>
              <a:spLocks noChangeAspect="1"/>
            </p:cNvSpPr>
            <p:nvPr/>
          </p:nvSpPr>
          <p:spPr>
            <a:xfrm>
              <a:off x="2080023"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4" name="椭圆 133"/>
            <p:cNvSpPr>
              <a:spLocks noChangeAspect="1"/>
            </p:cNvSpPr>
            <p:nvPr/>
          </p:nvSpPr>
          <p:spPr>
            <a:xfrm>
              <a:off x="216792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5" name="椭圆 134"/>
            <p:cNvSpPr>
              <a:spLocks noChangeAspect="1"/>
            </p:cNvSpPr>
            <p:nvPr/>
          </p:nvSpPr>
          <p:spPr>
            <a:xfrm>
              <a:off x="225583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6" name="椭圆 135"/>
            <p:cNvSpPr>
              <a:spLocks noChangeAspect="1"/>
            </p:cNvSpPr>
            <p:nvPr/>
          </p:nvSpPr>
          <p:spPr>
            <a:xfrm>
              <a:off x="2343739"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7" name="椭圆 136"/>
            <p:cNvSpPr>
              <a:spLocks noChangeAspect="1"/>
            </p:cNvSpPr>
            <p:nvPr/>
          </p:nvSpPr>
          <p:spPr>
            <a:xfrm>
              <a:off x="2431644" y="328623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8" name="椭圆 137"/>
            <p:cNvSpPr>
              <a:spLocks noChangeAspect="1"/>
            </p:cNvSpPr>
            <p:nvPr/>
          </p:nvSpPr>
          <p:spPr>
            <a:xfrm>
              <a:off x="111306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39" name="椭圆 138"/>
            <p:cNvSpPr>
              <a:spLocks noChangeAspect="1"/>
            </p:cNvSpPr>
            <p:nvPr/>
          </p:nvSpPr>
          <p:spPr>
            <a:xfrm>
              <a:off x="120096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0" name="椭圆 139"/>
            <p:cNvSpPr>
              <a:spLocks noChangeAspect="1"/>
            </p:cNvSpPr>
            <p:nvPr/>
          </p:nvSpPr>
          <p:spPr>
            <a:xfrm>
              <a:off x="1288875"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1" name="椭圆 140"/>
            <p:cNvSpPr>
              <a:spLocks noChangeAspect="1"/>
            </p:cNvSpPr>
            <p:nvPr/>
          </p:nvSpPr>
          <p:spPr>
            <a:xfrm>
              <a:off x="1376780"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2" name="椭圆 141"/>
            <p:cNvSpPr>
              <a:spLocks noChangeAspect="1"/>
            </p:cNvSpPr>
            <p:nvPr/>
          </p:nvSpPr>
          <p:spPr>
            <a:xfrm>
              <a:off x="1464686"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3" name="椭圆 142"/>
            <p:cNvSpPr>
              <a:spLocks noChangeAspect="1"/>
            </p:cNvSpPr>
            <p:nvPr/>
          </p:nvSpPr>
          <p:spPr>
            <a:xfrm>
              <a:off x="1552591"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4" name="椭圆 143"/>
            <p:cNvSpPr>
              <a:spLocks noChangeAspect="1"/>
            </p:cNvSpPr>
            <p:nvPr/>
          </p:nvSpPr>
          <p:spPr>
            <a:xfrm>
              <a:off x="1640496"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5" name="椭圆 144"/>
            <p:cNvSpPr>
              <a:spLocks noChangeAspect="1"/>
            </p:cNvSpPr>
            <p:nvPr/>
          </p:nvSpPr>
          <p:spPr>
            <a:xfrm>
              <a:off x="1728402"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6" name="椭圆 145"/>
            <p:cNvSpPr>
              <a:spLocks noChangeAspect="1"/>
            </p:cNvSpPr>
            <p:nvPr/>
          </p:nvSpPr>
          <p:spPr>
            <a:xfrm>
              <a:off x="1816307"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7" name="椭圆 146"/>
            <p:cNvSpPr>
              <a:spLocks noChangeAspect="1"/>
            </p:cNvSpPr>
            <p:nvPr/>
          </p:nvSpPr>
          <p:spPr>
            <a:xfrm>
              <a:off x="1904212"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8" name="椭圆 147"/>
            <p:cNvSpPr>
              <a:spLocks noChangeAspect="1"/>
            </p:cNvSpPr>
            <p:nvPr/>
          </p:nvSpPr>
          <p:spPr>
            <a:xfrm>
              <a:off x="1992118"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49" name="椭圆 148"/>
            <p:cNvSpPr>
              <a:spLocks noChangeAspect="1"/>
            </p:cNvSpPr>
            <p:nvPr/>
          </p:nvSpPr>
          <p:spPr>
            <a:xfrm>
              <a:off x="2080023"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0" name="椭圆 149"/>
            <p:cNvSpPr>
              <a:spLocks noChangeAspect="1"/>
            </p:cNvSpPr>
            <p:nvPr/>
          </p:nvSpPr>
          <p:spPr>
            <a:xfrm>
              <a:off x="216792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1" name="椭圆 150"/>
            <p:cNvSpPr>
              <a:spLocks noChangeAspect="1"/>
            </p:cNvSpPr>
            <p:nvPr/>
          </p:nvSpPr>
          <p:spPr>
            <a:xfrm>
              <a:off x="225583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2" name="椭圆 151"/>
            <p:cNvSpPr>
              <a:spLocks noChangeAspect="1"/>
            </p:cNvSpPr>
            <p:nvPr/>
          </p:nvSpPr>
          <p:spPr>
            <a:xfrm>
              <a:off x="2343739"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3" name="椭圆 152"/>
            <p:cNvSpPr>
              <a:spLocks noChangeAspect="1"/>
            </p:cNvSpPr>
            <p:nvPr/>
          </p:nvSpPr>
          <p:spPr>
            <a:xfrm>
              <a:off x="2431644" y="2702554"/>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4" name="椭圆 153"/>
            <p:cNvSpPr>
              <a:spLocks noChangeAspect="1"/>
            </p:cNvSpPr>
            <p:nvPr/>
          </p:nvSpPr>
          <p:spPr>
            <a:xfrm>
              <a:off x="111306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5" name="椭圆 154"/>
            <p:cNvSpPr>
              <a:spLocks noChangeAspect="1"/>
            </p:cNvSpPr>
            <p:nvPr/>
          </p:nvSpPr>
          <p:spPr>
            <a:xfrm>
              <a:off x="120096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6" name="椭圆 155"/>
            <p:cNvSpPr>
              <a:spLocks noChangeAspect="1"/>
            </p:cNvSpPr>
            <p:nvPr/>
          </p:nvSpPr>
          <p:spPr>
            <a:xfrm>
              <a:off x="1288875"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7" name="椭圆 156"/>
            <p:cNvSpPr>
              <a:spLocks noChangeAspect="1"/>
            </p:cNvSpPr>
            <p:nvPr/>
          </p:nvSpPr>
          <p:spPr>
            <a:xfrm>
              <a:off x="1376780"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8" name="椭圆 157"/>
            <p:cNvSpPr>
              <a:spLocks noChangeAspect="1"/>
            </p:cNvSpPr>
            <p:nvPr/>
          </p:nvSpPr>
          <p:spPr>
            <a:xfrm>
              <a:off x="1464686"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59" name="椭圆 158"/>
            <p:cNvSpPr>
              <a:spLocks noChangeAspect="1"/>
            </p:cNvSpPr>
            <p:nvPr/>
          </p:nvSpPr>
          <p:spPr>
            <a:xfrm>
              <a:off x="1552591"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0" name="椭圆 159"/>
            <p:cNvSpPr>
              <a:spLocks noChangeAspect="1"/>
            </p:cNvSpPr>
            <p:nvPr/>
          </p:nvSpPr>
          <p:spPr>
            <a:xfrm>
              <a:off x="1640496"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1" name="椭圆 160"/>
            <p:cNvSpPr>
              <a:spLocks noChangeAspect="1"/>
            </p:cNvSpPr>
            <p:nvPr/>
          </p:nvSpPr>
          <p:spPr>
            <a:xfrm>
              <a:off x="1728402"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2" name="椭圆 161"/>
            <p:cNvSpPr>
              <a:spLocks noChangeAspect="1"/>
            </p:cNvSpPr>
            <p:nvPr/>
          </p:nvSpPr>
          <p:spPr>
            <a:xfrm>
              <a:off x="1816307"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3" name="椭圆 162"/>
            <p:cNvSpPr>
              <a:spLocks noChangeAspect="1"/>
            </p:cNvSpPr>
            <p:nvPr/>
          </p:nvSpPr>
          <p:spPr>
            <a:xfrm>
              <a:off x="1904212"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4" name="椭圆 163"/>
            <p:cNvSpPr>
              <a:spLocks noChangeAspect="1"/>
            </p:cNvSpPr>
            <p:nvPr/>
          </p:nvSpPr>
          <p:spPr>
            <a:xfrm>
              <a:off x="1992118"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5" name="椭圆 164"/>
            <p:cNvSpPr>
              <a:spLocks noChangeAspect="1"/>
            </p:cNvSpPr>
            <p:nvPr/>
          </p:nvSpPr>
          <p:spPr>
            <a:xfrm>
              <a:off x="2080023"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6" name="椭圆 165"/>
            <p:cNvSpPr>
              <a:spLocks noChangeAspect="1"/>
            </p:cNvSpPr>
            <p:nvPr/>
          </p:nvSpPr>
          <p:spPr>
            <a:xfrm>
              <a:off x="216792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7" name="椭圆 166"/>
            <p:cNvSpPr>
              <a:spLocks noChangeAspect="1"/>
            </p:cNvSpPr>
            <p:nvPr/>
          </p:nvSpPr>
          <p:spPr>
            <a:xfrm>
              <a:off x="225583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8" name="椭圆 167"/>
            <p:cNvSpPr>
              <a:spLocks noChangeAspect="1"/>
            </p:cNvSpPr>
            <p:nvPr/>
          </p:nvSpPr>
          <p:spPr>
            <a:xfrm>
              <a:off x="2343739"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69" name="椭圆 168"/>
            <p:cNvSpPr>
              <a:spLocks noChangeAspect="1"/>
            </p:cNvSpPr>
            <p:nvPr/>
          </p:nvSpPr>
          <p:spPr>
            <a:xfrm>
              <a:off x="2431644" y="278378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0" name="椭圆 169"/>
            <p:cNvSpPr>
              <a:spLocks noChangeAspect="1"/>
            </p:cNvSpPr>
            <p:nvPr/>
          </p:nvSpPr>
          <p:spPr>
            <a:xfrm>
              <a:off x="111306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1" name="椭圆 170"/>
            <p:cNvSpPr>
              <a:spLocks noChangeAspect="1"/>
            </p:cNvSpPr>
            <p:nvPr/>
          </p:nvSpPr>
          <p:spPr>
            <a:xfrm>
              <a:off x="120096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2" name="椭圆 171"/>
            <p:cNvSpPr>
              <a:spLocks noChangeAspect="1"/>
            </p:cNvSpPr>
            <p:nvPr/>
          </p:nvSpPr>
          <p:spPr>
            <a:xfrm>
              <a:off x="1288875"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3" name="椭圆 172"/>
            <p:cNvSpPr>
              <a:spLocks noChangeAspect="1"/>
            </p:cNvSpPr>
            <p:nvPr/>
          </p:nvSpPr>
          <p:spPr>
            <a:xfrm>
              <a:off x="1376780"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4" name="椭圆 173"/>
            <p:cNvSpPr>
              <a:spLocks noChangeAspect="1"/>
            </p:cNvSpPr>
            <p:nvPr/>
          </p:nvSpPr>
          <p:spPr>
            <a:xfrm>
              <a:off x="1464686"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5" name="椭圆 174"/>
            <p:cNvSpPr>
              <a:spLocks noChangeAspect="1"/>
            </p:cNvSpPr>
            <p:nvPr/>
          </p:nvSpPr>
          <p:spPr>
            <a:xfrm>
              <a:off x="1552591"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6" name="椭圆 175"/>
            <p:cNvSpPr>
              <a:spLocks noChangeAspect="1"/>
            </p:cNvSpPr>
            <p:nvPr/>
          </p:nvSpPr>
          <p:spPr>
            <a:xfrm>
              <a:off x="1640496"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7" name="椭圆 176"/>
            <p:cNvSpPr>
              <a:spLocks noChangeAspect="1"/>
            </p:cNvSpPr>
            <p:nvPr/>
          </p:nvSpPr>
          <p:spPr>
            <a:xfrm>
              <a:off x="1728402"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8" name="椭圆 177"/>
            <p:cNvSpPr>
              <a:spLocks noChangeAspect="1"/>
            </p:cNvSpPr>
            <p:nvPr/>
          </p:nvSpPr>
          <p:spPr>
            <a:xfrm>
              <a:off x="1816307"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79" name="椭圆 178"/>
            <p:cNvSpPr>
              <a:spLocks noChangeAspect="1"/>
            </p:cNvSpPr>
            <p:nvPr/>
          </p:nvSpPr>
          <p:spPr>
            <a:xfrm>
              <a:off x="1904212"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0" name="椭圆 179"/>
            <p:cNvSpPr>
              <a:spLocks noChangeAspect="1"/>
            </p:cNvSpPr>
            <p:nvPr/>
          </p:nvSpPr>
          <p:spPr>
            <a:xfrm>
              <a:off x="1992118"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1" name="椭圆 180"/>
            <p:cNvSpPr>
              <a:spLocks noChangeAspect="1"/>
            </p:cNvSpPr>
            <p:nvPr/>
          </p:nvSpPr>
          <p:spPr>
            <a:xfrm>
              <a:off x="2080023"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2" name="椭圆 181"/>
            <p:cNvSpPr>
              <a:spLocks noChangeAspect="1"/>
            </p:cNvSpPr>
            <p:nvPr/>
          </p:nvSpPr>
          <p:spPr>
            <a:xfrm>
              <a:off x="216792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3" name="椭圆 182"/>
            <p:cNvSpPr>
              <a:spLocks noChangeAspect="1"/>
            </p:cNvSpPr>
            <p:nvPr/>
          </p:nvSpPr>
          <p:spPr>
            <a:xfrm>
              <a:off x="225583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4" name="椭圆 183"/>
            <p:cNvSpPr>
              <a:spLocks noChangeAspect="1"/>
            </p:cNvSpPr>
            <p:nvPr/>
          </p:nvSpPr>
          <p:spPr>
            <a:xfrm>
              <a:off x="2343739"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5" name="椭圆 184"/>
            <p:cNvSpPr>
              <a:spLocks noChangeAspect="1"/>
            </p:cNvSpPr>
            <p:nvPr/>
          </p:nvSpPr>
          <p:spPr>
            <a:xfrm>
              <a:off x="2431644" y="2865013"/>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6" name="椭圆 185"/>
            <p:cNvSpPr>
              <a:spLocks noChangeAspect="1"/>
            </p:cNvSpPr>
            <p:nvPr/>
          </p:nvSpPr>
          <p:spPr>
            <a:xfrm>
              <a:off x="111306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7" name="椭圆 186"/>
            <p:cNvSpPr>
              <a:spLocks noChangeAspect="1"/>
            </p:cNvSpPr>
            <p:nvPr/>
          </p:nvSpPr>
          <p:spPr>
            <a:xfrm>
              <a:off x="120096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8" name="椭圆 187"/>
            <p:cNvSpPr>
              <a:spLocks noChangeAspect="1"/>
            </p:cNvSpPr>
            <p:nvPr/>
          </p:nvSpPr>
          <p:spPr>
            <a:xfrm>
              <a:off x="1288875"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89" name="椭圆 188"/>
            <p:cNvSpPr>
              <a:spLocks noChangeAspect="1"/>
            </p:cNvSpPr>
            <p:nvPr/>
          </p:nvSpPr>
          <p:spPr>
            <a:xfrm>
              <a:off x="1376780"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0" name="椭圆 189"/>
            <p:cNvSpPr>
              <a:spLocks noChangeAspect="1"/>
            </p:cNvSpPr>
            <p:nvPr/>
          </p:nvSpPr>
          <p:spPr>
            <a:xfrm>
              <a:off x="1464686"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1" name="椭圆 190"/>
            <p:cNvSpPr>
              <a:spLocks noChangeAspect="1"/>
            </p:cNvSpPr>
            <p:nvPr/>
          </p:nvSpPr>
          <p:spPr>
            <a:xfrm>
              <a:off x="1552591"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2" name="椭圆 191"/>
            <p:cNvSpPr>
              <a:spLocks noChangeAspect="1"/>
            </p:cNvSpPr>
            <p:nvPr/>
          </p:nvSpPr>
          <p:spPr>
            <a:xfrm>
              <a:off x="1640496"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3" name="椭圆 192"/>
            <p:cNvSpPr>
              <a:spLocks noChangeAspect="1"/>
            </p:cNvSpPr>
            <p:nvPr/>
          </p:nvSpPr>
          <p:spPr>
            <a:xfrm>
              <a:off x="1728402"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4" name="椭圆 193"/>
            <p:cNvSpPr>
              <a:spLocks noChangeAspect="1"/>
            </p:cNvSpPr>
            <p:nvPr/>
          </p:nvSpPr>
          <p:spPr>
            <a:xfrm>
              <a:off x="1816307"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5" name="椭圆 194"/>
            <p:cNvSpPr>
              <a:spLocks noChangeAspect="1"/>
            </p:cNvSpPr>
            <p:nvPr/>
          </p:nvSpPr>
          <p:spPr>
            <a:xfrm>
              <a:off x="1904212"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6" name="椭圆 195"/>
            <p:cNvSpPr>
              <a:spLocks noChangeAspect="1"/>
            </p:cNvSpPr>
            <p:nvPr/>
          </p:nvSpPr>
          <p:spPr>
            <a:xfrm>
              <a:off x="1992118"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7" name="椭圆 196"/>
            <p:cNvSpPr>
              <a:spLocks noChangeAspect="1"/>
            </p:cNvSpPr>
            <p:nvPr/>
          </p:nvSpPr>
          <p:spPr>
            <a:xfrm>
              <a:off x="2080023"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8" name="椭圆 197"/>
            <p:cNvSpPr>
              <a:spLocks noChangeAspect="1"/>
            </p:cNvSpPr>
            <p:nvPr/>
          </p:nvSpPr>
          <p:spPr>
            <a:xfrm>
              <a:off x="216792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199" name="椭圆 198"/>
            <p:cNvSpPr>
              <a:spLocks noChangeAspect="1"/>
            </p:cNvSpPr>
            <p:nvPr/>
          </p:nvSpPr>
          <p:spPr>
            <a:xfrm>
              <a:off x="225583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0" name="椭圆 199"/>
            <p:cNvSpPr>
              <a:spLocks noChangeAspect="1"/>
            </p:cNvSpPr>
            <p:nvPr/>
          </p:nvSpPr>
          <p:spPr>
            <a:xfrm>
              <a:off x="2343739"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1" name="椭圆 200"/>
            <p:cNvSpPr>
              <a:spLocks noChangeAspect="1"/>
            </p:cNvSpPr>
            <p:nvPr/>
          </p:nvSpPr>
          <p:spPr>
            <a:xfrm>
              <a:off x="2431644" y="2946242"/>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2" name="椭圆 201"/>
            <p:cNvSpPr>
              <a:spLocks noChangeAspect="1"/>
            </p:cNvSpPr>
            <p:nvPr/>
          </p:nvSpPr>
          <p:spPr>
            <a:xfrm>
              <a:off x="111306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3" name="椭圆 202"/>
            <p:cNvSpPr>
              <a:spLocks noChangeAspect="1"/>
            </p:cNvSpPr>
            <p:nvPr/>
          </p:nvSpPr>
          <p:spPr>
            <a:xfrm>
              <a:off x="120096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4" name="椭圆 203"/>
            <p:cNvSpPr>
              <a:spLocks noChangeAspect="1"/>
            </p:cNvSpPr>
            <p:nvPr/>
          </p:nvSpPr>
          <p:spPr>
            <a:xfrm>
              <a:off x="1288875"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5" name="椭圆 204"/>
            <p:cNvSpPr>
              <a:spLocks noChangeAspect="1"/>
            </p:cNvSpPr>
            <p:nvPr/>
          </p:nvSpPr>
          <p:spPr>
            <a:xfrm>
              <a:off x="1376780"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6" name="椭圆 205"/>
            <p:cNvSpPr>
              <a:spLocks noChangeAspect="1"/>
            </p:cNvSpPr>
            <p:nvPr/>
          </p:nvSpPr>
          <p:spPr>
            <a:xfrm>
              <a:off x="1464686"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7" name="椭圆 206"/>
            <p:cNvSpPr>
              <a:spLocks noChangeAspect="1"/>
            </p:cNvSpPr>
            <p:nvPr/>
          </p:nvSpPr>
          <p:spPr>
            <a:xfrm>
              <a:off x="1552591"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8" name="椭圆 207"/>
            <p:cNvSpPr>
              <a:spLocks noChangeAspect="1"/>
            </p:cNvSpPr>
            <p:nvPr/>
          </p:nvSpPr>
          <p:spPr>
            <a:xfrm>
              <a:off x="1640496"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09" name="椭圆 208"/>
            <p:cNvSpPr>
              <a:spLocks noChangeAspect="1"/>
            </p:cNvSpPr>
            <p:nvPr/>
          </p:nvSpPr>
          <p:spPr>
            <a:xfrm>
              <a:off x="1728402"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0" name="椭圆 209"/>
            <p:cNvSpPr>
              <a:spLocks noChangeAspect="1"/>
            </p:cNvSpPr>
            <p:nvPr/>
          </p:nvSpPr>
          <p:spPr>
            <a:xfrm>
              <a:off x="1816307"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1" name="椭圆 210"/>
            <p:cNvSpPr>
              <a:spLocks noChangeAspect="1"/>
            </p:cNvSpPr>
            <p:nvPr/>
          </p:nvSpPr>
          <p:spPr>
            <a:xfrm>
              <a:off x="1904212"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2" name="椭圆 211"/>
            <p:cNvSpPr>
              <a:spLocks noChangeAspect="1"/>
            </p:cNvSpPr>
            <p:nvPr/>
          </p:nvSpPr>
          <p:spPr>
            <a:xfrm>
              <a:off x="1992118"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3" name="椭圆 212"/>
            <p:cNvSpPr>
              <a:spLocks noChangeAspect="1"/>
            </p:cNvSpPr>
            <p:nvPr/>
          </p:nvSpPr>
          <p:spPr>
            <a:xfrm>
              <a:off x="2080023"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4" name="椭圆 213"/>
            <p:cNvSpPr>
              <a:spLocks noChangeAspect="1"/>
            </p:cNvSpPr>
            <p:nvPr/>
          </p:nvSpPr>
          <p:spPr>
            <a:xfrm>
              <a:off x="216792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5" name="椭圆 214"/>
            <p:cNvSpPr>
              <a:spLocks noChangeAspect="1"/>
            </p:cNvSpPr>
            <p:nvPr/>
          </p:nvSpPr>
          <p:spPr>
            <a:xfrm>
              <a:off x="225583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6" name="椭圆 215"/>
            <p:cNvSpPr>
              <a:spLocks noChangeAspect="1"/>
            </p:cNvSpPr>
            <p:nvPr/>
          </p:nvSpPr>
          <p:spPr>
            <a:xfrm>
              <a:off x="2343739"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7" name="椭圆 216"/>
            <p:cNvSpPr>
              <a:spLocks noChangeAspect="1"/>
            </p:cNvSpPr>
            <p:nvPr/>
          </p:nvSpPr>
          <p:spPr>
            <a:xfrm>
              <a:off x="2431644" y="3027470"/>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8" name="椭圆 217"/>
            <p:cNvSpPr>
              <a:spLocks noChangeAspect="1"/>
            </p:cNvSpPr>
            <p:nvPr/>
          </p:nvSpPr>
          <p:spPr>
            <a:xfrm>
              <a:off x="111306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19" name="椭圆 218"/>
            <p:cNvSpPr>
              <a:spLocks noChangeAspect="1"/>
            </p:cNvSpPr>
            <p:nvPr/>
          </p:nvSpPr>
          <p:spPr>
            <a:xfrm>
              <a:off x="120096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0" name="椭圆 219"/>
            <p:cNvSpPr>
              <a:spLocks noChangeAspect="1"/>
            </p:cNvSpPr>
            <p:nvPr/>
          </p:nvSpPr>
          <p:spPr>
            <a:xfrm>
              <a:off x="1288875"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1" name="椭圆 220"/>
            <p:cNvSpPr>
              <a:spLocks noChangeAspect="1"/>
            </p:cNvSpPr>
            <p:nvPr/>
          </p:nvSpPr>
          <p:spPr>
            <a:xfrm>
              <a:off x="1376780"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2" name="椭圆 221"/>
            <p:cNvSpPr>
              <a:spLocks noChangeAspect="1"/>
            </p:cNvSpPr>
            <p:nvPr/>
          </p:nvSpPr>
          <p:spPr>
            <a:xfrm>
              <a:off x="1464686"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3" name="椭圆 222"/>
            <p:cNvSpPr>
              <a:spLocks noChangeAspect="1"/>
            </p:cNvSpPr>
            <p:nvPr/>
          </p:nvSpPr>
          <p:spPr>
            <a:xfrm>
              <a:off x="1552591"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4" name="椭圆 223"/>
            <p:cNvSpPr>
              <a:spLocks noChangeAspect="1"/>
            </p:cNvSpPr>
            <p:nvPr/>
          </p:nvSpPr>
          <p:spPr>
            <a:xfrm>
              <a:off x="1640496"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5" name="椭圆 224"/>
            <p:cNvSpPr>
              <a:spLocks noChangeAspect="1"/>
            </p:cNvSpPr>
            <p:nvPr/>
          </p:nvSpPr>
          <p:spPr>
            <a:xfrm>
              <a:off x="1728402"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6" name="椭圆 225"/>
            <p:cNvSpPr>
              <a:spLocks noChangeAspect="1"/>
            </p:cNvSpPr>
            <p:nvPr/>
          </p:nvSpPr>
          <p:spPr>
            <a:xfrm>
              <a:off x="1816307"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7" name="椭圆 226"/>
            <p:cNvSpPr>
              <a:spLocks noChangeAspect="1"/>
            </p:cNvSpPr>
            <p:nvPr/>
          </p:nvSpPr>
          <p:spPr>
            <a:xfrm>
              <a:off x="1904212"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8" name="椭圆 227"/>
            <p:cNvSpPr>
              <a:spLocks noChangeAspect="1"/>
            </p:cNvSpPr>
            <p:nvPr/>
          </p:nvSpPr>
          <p:spPr>
            <a:xfrm>
              <a:off x="1992118"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29" name="椭圆 228"/>
            <p:cNvSpPr>
              <a:spLocks noChangeAspect="1"/>
            </p:cNvSpPr>
            <p:nvPr/>
          </p:nvSpPr>
          <p:spPr>
            <a:xfrm>
              <a:off x="2080023"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0" name="椭圆 229"/>
            <p:cNvSpPr>
              <a:spLocks noChangeAspect="1"/>
            </p:cNvSpPr>
            <p:nvPr/>
          </p:nvSpPr>
          <p:spPr>
            <a:xfrm>
              <a:off x="216792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1" name="椭圆 230"/>
            <p:cNvSpPr>
              <a:spLocks noChangeAspect="1"/>
            </p:cNvSpPr>
            <p:nvPr/>
          </p:nvSpPr>
          <p:spPr>
            <a:xfrm>
              <a:off x="225583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2" name="椭圆 231"/>
            <p:cNvSpPr>
              <a:spLocks noChangeAspect="1"/>
            </p:cNvSpPr>
            <p:nvPr/>
          </p:nvSpPr>
          <p:spPr>
            <a:xfrm>
              <a:off x="2343739"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3" name="椭圆 232"/>
            <p:cNvSpPr>
              <a:spLocks noChangeAspect="1"/>
            </p:cNvSpPr>
            <p:nvPr/>
          </p:nvSpPr>
          <p:spPr>
            <a:xfrm>
              <a:off x="2431644" y="3108699"/>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4" name="椭圆 233"/>
            <p:cNvSpPr>
              <a:spLocks noChangeAspect="1"/>
            </p:cNvSpPr>
            <p:nvPr/>
          </p:nvSpPr>
          <p:spPr>
            <a:xfrm>
              <a:off x="111306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5" name="椭圆 234"/>
            <p:cNvSpPr>
              <a:spLocks noChangeAspect="1"/>
            </p:cNvSpPr>
            <p:nvPr/>
          </p:nvSpPr>
          <p:spPr>
            <a:xfrm>
              <a:off x="120096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6" name="椭圆 235"/>
            <p:cNvSpPr>
              <a:spLocks noChangeAspect="1"/>
            </p:cNvSpPr>
            <p:nvPr/>
          </p:nvSpPr>
          <p:spPr>
            <a:xfrm>
              <a:off x="1288875"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7" name="椭圆 236"/>
            <p:cNvSpPr>
              <a:spLocks noChangeAspect="1"/>
            </p:cNvSpPr>
            <p:nvPr/>
          </p:nvSpPr>
          <p:spPr>
            <a:xfrm>
              <a:off x="1376780"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8" name="椭圆 237"/>
            <p:cNvSpPr>
              <a:spLocks noChangeAspect="1"/>
            </p:cNvSpPr>
            <p:nvPr/>
          </p:nvSpPr>
          <p:spPr>
            <a:xfrm>
              <a:off x="1464686"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39" name="椭圆 238"/>
            <p:cNvSpPr>
              <a:spLocks noChangeAspect="1"/>
            </p:cNvSpPr>
            <p:nvPr/>
          </p:nvSpPr>
          <p:spPr>
            <a:xfrm>
              <a:off x="1552591"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0" name="椭圆 239"/>
            <p:cNvSpPr>
              <a:spLocks noChangeAspect="1"/>
            </p:cNvSpPr>
            <p:nvPr/>
          </p:nvSpPr>
          <p:spPr>
            <a:xfrm>
              <a:off x="1640496"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1" name="椭圆 240"/>
            <p:cNvSpPr>
              <a:spLocks noChangeAspect="1"/>
            </p:cNvSpPr>
            <p:nvPr/>
          </p:nvSpPr>
          <p:spPr>
            <a:xfrm>
              <a:off x="1728402"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2" name="椭圆 241"/>
            <p:cNvSpPr>
              <a:spLocks noChangeAspect="1"/>
            </p:cNvSpPr>
            <p:nvPr/>
          </p:nvSpPr>
          <p:spPr>
            <a:xfrm>
              <a:off x="1816307"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3" name="椭圆 242"/>
            <p:cNvSpPr>
              <a:spLocks noChangeAspect="1"/>
            </p:cNvSpPr>
            <p:nvPr/>
          </p:nvSpPr>
          <p:spPr>
            <a:xfrm>
              <a:off x="1904212"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4" name="椭圆 243"/>
            <p:cNvSpPr>
              <a:spLocks noChangeAspect="1"/>
            </p:cNvSpPr>
            <p:nvPr/>
          </p:nvSpPr>
          <p:spPr>
            <a:xfrm>
              <a:off x="1992118"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5" name="椭圆 244"/>
            <p:cNvSpPr>
              <a:spLocks noChangeAspect="1"/>
            </p:cNvSpPr>
            <p:nvPr/>
          </p:nvSpPr>
          <p:spPr>
            <a:xfrm>
              <a:off x="2080023"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6" name="椭圆 245"/>
            <p:cNvSpPr>
              <a:spLocks noChangeAspect="1"/>
            </p:cNvSpPr>
            <p:nvPr/>
          </p:nvSpPr>
          <p:spPr>
            <a:xfrm>
              <a:off x="216792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7" name="椭圆 246"/>
            <p:cNvSpPr>
              <a:spLocks noChangeAspect="1"/>
            </p:cNvSpPr>
            <p:nvPr/>
          </p:nvSpPr>
          <p:spPr>
            <a:xfrm>
              <a:off x="225583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8" name="椭圆 247"/>
            <p:cNvSpPr>
              <a:spLocks noChangeAspect="1"/>
            </p:cNvSpPr>
            <p:nvPr/>
          </p:nvSpPr>
          <p:spPr>
            <a:xfrm>
              <a:off x="2343739"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49" name="椭圆 248"/>
            <p:cNvSpPr>
              <a:spLocks noChangeAspect="1"/>
            </p:cNvSpPr>
            <p:nvPr/>
          </p:nvSpPr>
          <p:spPr>
            <a:xfrm>
              <a:off x="2431644" y="3189928"/>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0" name="椭圆 249"/>
            <p:cNvSpPr>
              <a:spLocks noChangeAspect="1"/>
            </p:cNvSpPr>
            <p:nvPr/>
          </p:nvSpPr>
          <p:spPr>
            <a:xfrm>
              <a:off x="111306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1" name="椭圆 250"/>
            <p:cNvSpPr>
              <a:spLocks noChangeAspect="1"/>
            </p:cNvSpPr>
            <p:nvPr/>
          </p:nvSpPr>
          <p:spPr>
            <a:xfrm>
              <a:off x="120096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2" name="椭圆 251"/>
            <p:cNvSpPr>
              <a:spLocks noChangeAspect="1"/>
            </p:cNvSpPr>
            <p:nvPr/>
          </p:nvSpPr>
          <p:spPr>
            <a:xfrm>
              <a:off x="1288875"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3" name="椭圆 252"/>
            <p:cNvSpPr>
              <a:spLocks noChangeAspect="1"/>
            </p:cNvSpPr>
            <p:nvPr/>
          </p:nvSpPr>
          <p:spPr>
            <a:xfrm>
              <a:off x="1376780"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4" name="椭圆 253"/>
            <p:cNvSpPr>
              <a:spLocks noChangeAspect="1"/>
            </p:cNvSpPr>
            <p:nvPr/>
          </p:nvSpPr>
          <p:spPr>
            <a:xfrm>
              <a:off x="1464686"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5" name="椭圆 254"/>
            <p:cNvSpPr>
              <a:spLocks noChangeAspect="1"/>
            </p:cNvSpPr>
            <p:nvPr/>
          </p:nvSpPr>
          <p:spPr>
            <a:xfrm>
              <a:off x="1552591"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6" name="椭圆 255"/>
            <p:cNvSpPr>
              <a:spLocks noChangeAspect="1"/>
            </p:cNvSpPr>
            <p:nvPr/>
          </p:nvSpPr>
          <p:spPr>
            <a:xfrm>
              <a:off x="1640496"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7" name="椭圆 256"/>
            <p:cNvSpPr>
              <a:spLocks noChangeAspect="1"/>
            </p:cNvSpPr>
            <p:nvPr/>
          </p:nvSpPr>
          <p:spPr>
            <a:xfrm>
              <a:off x="1728402"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8" name="椭圆 257"/>
            <p:cNvSpPr>
              <a:spLocks noChangeAspect="1"/>
            </p:cNvSpPr>
            <p:nvPr/>
          </p:nvSpPr>
          <p:spPr>
            <a:xfrm>
              <a:off x="1816307"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59" name="椭圆 258"/>
            <p:cNvSpPr>
              <a:spLocks noChangeAspect="1"/>
            </p:cNvSpPr>
            <p:nvPr/>
          </p:nvSpPr>
          <p:spPr>
            <a:xfrm>
              <a:off x="1904212"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0" name="椭圆 259"/>
            <p:cNvSpPr>
              <a:spLocks noChangeAspect="1"/>
            </p:cNvSpPr>
            <p:nvPr/>
          </p:nvSpPr>
          <p:spPr>
            <a:xfrm>
              <a:off x="1992118"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1" name="椭圆 260"/>
            <p:cNvSpPr>
              <a:spLocks noChangeAspect="1"/>
            </p:cNvSpPr>
            <p:nvPr/>
          </p:nvSpPr>
          <p:spPr>
            <a:xfrm>
              <a:off x="2080023"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2" name="椭圆 261"/>
            <p:cNvSpPr>
              <a:spLocks noChangeAspect="1"/>
            </p:cNvSpPr>
            <p:nvPr/>
          </p:nvSpPr>
          <p:spPr>
            <a:xfrm>
              <a:off x="216792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3" name="椭圆 262"/>
            <p:cNvSpPr>
              <a:spLocks noChangeAspect="1"/>
            </p:cNvSpPr>
            <p:nvPr/>
          </p:nvSpPr>
          <p:spPr>
            <a:xfrm>
              <a:off x="225583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4" name="椭圆 263"/>
            <p:cNvSpPr>
              <a:spLocks noChangeAspect="1"/>
            </p:cNvSpPr>
            <p:nvPr/>
          </p:nvSpPr>
          <p:spPr>
            <a:xfrm>
              <a:off x="2343739"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sp>
          <p:nvSpPr>
            <p:cNvPr id="265" name="椭圆 264"/>
            <p:cNvSpPr>
              <a:spLocks noChangeAspect="1"/>
            </p:cNvSpPr>
            <p:nvPr/>
          </p:nvSpPr>
          <p:spPr>
            <a:xfrm>
              <a:off x="2431644" y="2621326"/>
              <a:ext cx="36053" cy="364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tx1"/>
                </a:solidFill>
                <a:latin typeface="Huawei Sans" panose="020C0503030203020204" pitchFamily="34" charset="0"/>
              </a:endParaRPr>
            </a:p>
          </p:txBody>
        </p:sp>
      </p:grpSp>
      <p:cxnSp>
        <p:nvCxnSpPr>
          <p:cNvPr id="266" name="直接连接符 265"/>
          <p:cNvCxnSpPr/>
          <p:nvPr/>
        </p:nvCxnSpPr>
        <p:spPr>
          <a:xfrm>
            <a:off x="972619" y="3136757"/>
            <a:ext cx="1740294" cy="0"/>
          </a:xfrm>
          <a:prstGeom prst="line">
            <a:avLst/>
          </a:prstGeom>
          <a:solidFill>
            <a:schemeClr val="bg1"/>
          </a:solidFill>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5400000">
            <a:off x="959115" y="3083966"/>
            <a:ext cx="1668023" cy="0"/>
          </a:xfrm>
          <a:prstGeom prst="line">
            <a:avLst/>
          </a:prstGeom>
          <a:solidFill>
            <a:schemeClr val="bg1"/>
          </a:solidFill>
          <a:ln w="127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893613" y="4199201"/>
            <a:ext cx="1744209" cy="683007"/>
          </a:xfrm>
          <a:prstGeom prst="rect">
            <a:avLst/>
          </a:prstGeom>
          <a:noFill/>
        </p:spPr>
        <p:txBody>
          <a:bodyPr wrap="square" rtlCol="0">
            <a:spAutoFit/>
          </a:bodyPr>
          <a:lstStyle/>
          <a:p>
            <a:pPr algn="ctr">
              <a:lnSpc>
                <a:spcPct val="120000"/>
              </a:lnSpc>
            </a:pPr>
            <a:r>
              <a:rPr lang="en-US" sz="1599" b="1" dirty="0" smtClean="0">
                <a:latin typeface="Huawei Sans" panose="020C0503030203020204" pitchFamily="34" charset="0"/>
              </a:rPr>
              <a:t>1024-QAM</a:t>
            </a:r>
          </a:p>
          <a:p>
            <a:pPr algn="ctr">
              <a:lnSpc>
                <a:spcPct val="120000"/>
              </a:lnSpc>
            </a:pPr>
            <a:r>
              <a:rPr lang="en-US" sz="1599" b="1" dirty="0" smtClean="0">
                <a:latin typeface="Huawei Sans" panose="020C0503030203020204" pitchFamily="34" charset="0"/>
              </a:rPr>
              <a:t>8x8 MU-MIMO</a:t>
            </a:r>
            <a:endParaRPr lang="en-US" altLang="zh-CN" sz="1599" b="1" dirty="0">
              <a:latin typeface="Huawei Sans" panose="020C0503030203020204" pitchFamily="34" charset="0"/>
            </a:endParaRPr>
          </a:p>
        </p:txBody>
      </p:sp>
      <p:cxnSp>
        <p:nvCxnSpPr>
          <p:cNvPr id="269" name="直接连接符 268"/>
          <p:cNvCxnSpPr/>
          <p:nvPr/>
        </p:nvCxnSpPr>
        <p:spPr>
          <a:xfrm>
            <a:off x="3980310" y="3773024"/>
            <a:ext cx="143906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V="1">
            <a:off x="3980308" y="2515521"/>
            <a:ext cx="0" cy="125918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1" name="文本框 270"/>
          <p:cNvSpPr txBox="1"/>
          <p:nvPr/>
        </p:nvSpPr>
        <p:spPr>
          <a:xfrm>
            <a:off x="5472176" y="2672729"/>
            <a:ext cx="577402" cy="253916"/>
          </a:xfrm>
          <a:prstGeom prst="rect">
            <a:avLst/>
          </a:prstGeom>
          <a:noFill/>
        </p:spPr>
        <p:txBody>
          <a:bodyPr wrap="none" rtlCol="0">
            <a:spAutoFit/>
          </a:bodyPr>
          <a:lstStyle/>
          <a:p>
            <a:pPr algn="l"/>
            <a:r>
              <a:rPr lang="en-US" sz="1050" dirty="0" smtClean="0">
                <a:solidFill>
                  <a:schemeClr val="accent6">
                    <a:lumMod val="60000"/>
                    <a:lumOff val="40000"/>
                  </a:schemeClr>
                </a:solidFill>
                <a:latin typeface="Huawei Sans" panose="020C0503030203020204" pitchFamily="34" charset="0"/>
              </a:rPr>
              <a:t>User 1</a:t>
            </a:r>
            <a:endParaRPr lang="en-US" altLang="zh-CN" sz="1050" dirty="0">
              <a:solidFill>
                <a:schemeClr val="accent6">
                  <a:lumMod val="60000"/>
                  <a:lumOff val="40000"/>
                </a:schemeClr>
              </a:solidFill>
              <a:latin typeface="Huawei Sans" panose="020C0503030203020204" pitchFamily="34" charset="0"/>
            </a:endParaRPr>
          </a:p>
        </p:txBody>
      </p:sp>
      <p:sp>
        <p:nvSpPr>
          <p:cNvPr id="272" name="文本框 271"/>
          <p:cNvSpPr txBox="1"/>
          <p:nvPr/>
        </p:nvSpPr>
        <p:spPr>
          <a:xfrm>
            <a:off x="5472176" y="2861692"/>
            <a:ext cx="577402" cy="253916"/>
          </a:xfrm>
          <a:prstGeom prst="rect">
            <a:avLst/>
          </a:prstGeom>
          <a:noFill/>
        </p:spPr>
        <p:txBody>
          <a:bodyPr wrap="none" rtlCol="0">
            <a:spAutoFit/>
          </a:bodyPr>
          <a:lstStyle/>
          <a:p>
            <a:pPr algn="l"/>
            <a:r>
              <a:rPr lang="en-US" sz="1050" dirty="0" smtClean="0">
                <a:solidFill>
                  <a:schemeClr val="accent2">
                    <a:lumMod val="75000"/>
                  </a:schemeClr>
                </a:solidFill>
                <a:latin typeface="Huawei Sans" panose="020C0503030203020204" pitchFamily="34" charset="0"/>
              </a:rPr>
              <a:t>User 2</a:t>
            </a:r>
            <a:endParaRPr lang="en-US" altLang="zh-CN" sz="1050" dirty="0">
              <a:solidFill>
                <a:schemeClr val="accent2">
                  <a:lumMod val="75000"/>
                </a:schemeClr>
              </a:solidFill>
              <a:latin typeface="Huawei Sans" panose="020C0503030203020204" pitchFamily="34" charset="0"/>
            </a:endParaRPr>
          </a:p>
        </p:txBody>
      </p:sp>
      <p:sp>
        <p:nvSpPr>
          <p:cNvPr id="273" name="文本框 272"/>
          <p:cNvSpPr txBox="1"/>
          <p:nvPr/>
        </p:nvSpPr>
        <p:spPr>
          <a:xfrm>
            <a:off x="5472176" y="3050654"/>
            <a:ext cx="577402" cy="253916"/>
          </a:xfrm>
          <a:prstGeom prst="rect">
            <a:avLst/>
          </a:prstGeom>
          <a:noFill/>
        </p:spPr>
        <p:txBody>
          <a:bodyPr wrap="none" rtlCol="0">
            <a:spAutoFit/>
          </a:bodyPr>
          <a:lstStyle/>
          <a:p>
            <a:pPr algn="l"/>
            <a:r>
              <a:rPr lang="en-US" sz="1050" dirty="0" smtClean="0">
                <a:solidFill>
                  <a:srgbClr val="8FAADC"/>
                </a:solidFill>
                <a:latin typeface="Huawei Sans" panose="020C0503030203020204" pitchFamily="34" charset="0"/>
              </a:rPr>
              <a:t>User 3</a:t>
            </a:r>
            <a:endParaRPr lang="en-US" altLang="zh-CN" sz="1050" dirty="0">
              <a:solidFill>
                <a:srgbClr val="8FAADC"/>
              </a:solidFill>
              <a:latin typeface="Huawei Sans" panose="020C0503030203020204" pitchFamily="34" charset="0"/>
            </a:endParaRPr>
          </a:p>
        </p:txBody>
      </p:sp>
      <p:sp>
        <p:nvSpPr>
          <p:cNvPr id="274" name="文本框 273"/>
          <p:cNvSpPr txBox="1"/>
          <p:nvPr/>
        </p:nvSpPr>
        <p:spPr>
          <a:xfrm>
            <a:off x="5472176" y="3239616"/>
            <a:ext cx="577402" cy="253916"/>
          </a:xfrm>
          <a:prstGeom prst="rect">
            <a:avLst/>
          </a:prstGeom>
          <a:noFill/>
        </p:spPr>
        <p:txBody>
          <a:bodyPr wrap="none" rtlCol="0">
            <a:spAutoFit/>
          </a:bodyPr>
          <a:lstStyle/>
          <a:p>
            <a:pPr algn="l"/>
            <a:r>
              <a:rPr lang="en-US" sz="1050" dirty="0" smtClean="0">
                <a:solidFill>
                  <a:srgbClr val="FFC000"/>
                </a:solidFill>
                <a:latin typeface="Huawei Sans" panose="020C0503030203020204" pitchFamily="34" charset="0"/>
              </a:rPr>
              <a:t>User 4</a:t>
            </a:r>
            <a:endParaRPr lang="en-US" altLang="zh-CN" sz="1050" dirty="0">
              <a:solidFill>
                <a:srgbClr val="FFC000"/>
              </a:solidFill>
              <a:latin typeface="Huawei Sans" panose="020C0503030203020204" pitchFamily="34" charset="0"/>
            </a:endParaRPr>
          </a:p>
        </p:txBody>
      </p:sp>
      <p:sp>
        <p:nvSpPr>
          <p:cNvPr id="275" name="文本框 274"/>
          <p:cNvSpPr txBox="1"/>
          <p:nvPr/>
        </p:nvSpPr>
        <p:spPr>
          <a:xfrm>
            <a:off x="3669046" y="2268412"/>
            <a:ext cx="780983" cy="246221"/>
          </a:xfrm>
          <a:prstGeom prst="rect">
            <a:avLst/>
          </a:prstGeom>
          <a:noFill/>
        </p:spPr>
        <p:txBody>
          <a:bodyPr wrap="none" rtlCol="0">
            <a:spAutoFit/>
          </a:bodyPr>
          <a:lstStyle/>
          <a:p>
            <a:pPr algn="l"/>
            <a:r>
              <a:rPr lang="en-US" sz="1000" dirty="0" smtClean="0">
                <a:latin typeface="Huawei Sans" panose="020C0503030203020204" pitchFamily="34" charset="0"/>
              </a:rPr>
              <a:t>Frequency</a:t>
            </a:r>
            <a:endParaRPr lang="en-US" altLang="zh-CN" sz="1000" dirty="0">
              <a:latin typeface="Huawei Sans" panose="020C0503030203020204" pitchFamily="34" charset="0"/>
            </a:endParaRPr>
          </a:p>
        </p:txBody>
      </p:sp>
      <p:sp>
        <p:nvSpPr>
          <p:cNvPr id="276" name="文本框 275"/>
          <p:cNvSpPr txBox="1"/>
          <p:nvPr/>
        </p:nvSpPr>
        <p:spPr>
          <a:xfrm>
            <a:off x="5350443" y="3653088"/>
            <a:ext cx="471604" cy="246221"/>
          </a:xfrm>
          <a:prstGeom prst="rect">
            <a:avLst/>
          </a:prstGeom>
          <a:noFill/>
        </p:spPr>
        <p:txBody>
          <a:bodyPr wrap="none" rtlCol="0">
            <a:spAutoFit/>
          </a:bodyPr>
          <a:lstStyle/>
          <a:p>
            <a:pPr algn="l"/>
            <a:r>
              <a:rPr lang="en-US" sz="1000" dirty="0" smtClean="0">
                <a:latin typeface="Huawei Sans" panose="020C0503030203020204" pitchFamily="34" charset="0"/>
              </a:rPr>
              <a:t>Time</a:t>
            </a:r>
            <a:endParaRPr lang="en-US" altLang="zh-CN" sz="1000" dirty="0">
              <a:latin typeface="Huawei Sans" panose="020C0503030203020204" pitchFamily="34" charset="0"/>
            </a:endParaRPr>
          </a:p>
        </p:txBody>
      </p:sp>
      <p:sp>
        <p:nvSpPr>
          <p:cNvPr id="277" name="文本框 276"/>
          <p:cNvSpPr txBox="1"/>
          <p:nvPr/>
        </p:nvSpPr>
        <p:spPr>
          <a:xfrm>
            <a:off x="3570709" y="4199201"/>
            <a:ext cx="2252093" cy="683007"/>
          </a:xfrm>
          <a:prstGeom prst="rect">
            <a:avLst/>
          </a:prstGeom>
          <a:noFill/>
        </p:spPr>
        <p:txBody>
          <a:bodyPr wrap="square" rtlCol="0">
            <a:spAutoFit/>
          </a:bodyPr>
          <a:lstStyle/>
          <a:p>
            <a:pPr algn="ctr">
              <a:lnSpc>
                <a:spcPct val="120000"/>
              </a:lnSpc>
            </a:pPr>
            <a:r>
              <a:rPr lang="en-US" sz="1599" b="1" dirty="0" smtClean="0">
                <a:latin typeface="Huawei Sans" panose="020C0503030203020204" pitchFamily="34" charset="0"/>
              </a:rPr>
              <a:t>UL/DL OFDMA</a:t>
            </a:r>
          </a:p>
          <a:p>
            <a:pPr algn="ctr">
              <a:lnSpc>
                <a:spcPct val="120000"/>
              </a:lnSpc>
            </a:pPr>
            <a:r>
              <a:rPr lang="en-US" sz="1599" b="1" dirty="0" smtClean="0">
                <a:latin typeface="Huawei Sans" panose="020C0503030203020204" pitchFamily="34" charset="0"/>
              </a:rPr>
              <a:t>UL/DL MU-MIMO</a:t>
            </a:r>
            <a:endParaRPr lang="en-US" sz="1599" b="1" dirty="0">
              <a:latin typeface="Huawei Sans" panose="020C0503030203020204" pitchFamily="34" charset="0"/>
            </a:endParaRPr>
          </a:p>
        </p:txBody>
      </p:sp>
      <p:sp>
        <p:nvSpPr>
          <p:cNvPr id="278" name="文本框 277"/>
          <p:cNvSpPr txBox="1"/>
          <p:nvPr/>
        </p:nvSpPr>
        <p:spPr>
          <a:xfrm>
            <a:off x="3557053" y="5119431"/>
            <a:ext cx="2530598" cy="904863"/>
          </a:xfrm>
          <a:prstGeom prst="rect">
            <a:avLst/>
          </a:prstGeom>
          <a:noFill/>
        </p:spPr>
        <p:txBody>
          <a:bodyPr wrap="square" rtlCol="0">
            <a:spAutoFit/>
          </a:bodyPr>
          <a:lstStyle/>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Access of </a:t>
            </a:r>
            <a:r>
              <a:rPr lang="en-US" sz="1600" b="1" dirty="0" smtClean="0">
                <a:solidFill>
                  <a:srgbClr val="EC7061"/>
                </a:solidFill>
                <a:latin typeface="Huawei Sans" panose="020C0503030203020204" pitchFamily="34" charset="0"/>
              </a:rPr>
              <a:t>1024</a:t>
            </a:r>
            <a:r>
              <a:rPr lang="en-US" sz="1200" dirty="0" smtClean="0">
                <a:latin typeface="Huawei Sans" panose="020C0503030203020204" pitchFamily="34" charset="0"/>
              </a:rPr>
              <a:t> STAs per AP</a:t>
            </a:r>
            <a:endParaRPr lang="en-US" altLang="zh-CN" sz="1200" dirty="0" smtClean="0">
              <a:latin typeface="Huawei Sans" panose="020C0503030203020204" pitchFamily="34" charset="0"/>
            </a:endParaRPr>
          </a:p>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Number of concurrent users increased by </a:t>
            </a:r>
            <a:r>
              <a:rPr lang="en-US" sz="1600" b="1" dirty="0">
                <a:solidFill>
                  <a:srgbClr val="EC7061"/>
                </a:solidFill>
                <a:latin typeface="Huawei Sans" panose="020C0503030203020204" pitchFamily="34" charset="0"/>
              </a:rPr>
              <a:t>4</a:t>
            </a:r>
            <a:r>
              <a:rPr lang="en-US" sz="1200" dirty="0" smtClean="0">
                <a:latin typeface="Huawei Sans" panose="020C0503030203020204" pitchFamily="34" charset="0"/>
              </a:rPr>
              <a:t> times</a:t>
            </a:r>
            <a:endParaRPr lang="en-US" sz="1200" dirty="0">
              <a:latin typeface="Huawei Sans" panose="020C0503030203020204" pitchFamily="34" charset="0"/>
            </a:endParaRPr>
          </a:p>
        </p:txBody>
      </p:sp>
      <p:grpSp>
        <p:nvGrpSpPr>
          <p:cNvPr id="279" name="组合 278"/>
          <p:cNvGrpSpPr/>
          <p:nvPr/>
        </p:nvGrpSpPr>
        <p:grpSpPr>
          <a:xfrm>
            <a:off x="6845098" y="2264876"/>
            <a:ext cx="1979159" cy="1774744"/>
            <a:chOff x="6649521" y="2309718"/>
            <a:chExt cx="2156957" cy="2058495"/>
          </a:xfrm>
        </p:grpSpPr>
        <p:grpSp>
          <p:nvGrpSpPr>
            <p:cNvPr id="280" name="组合 279"/>
            <p:cNvGrpSpPr/>
            <p:nvPr/>
          </p:nvGrpSpPr>
          <p:grpSpPr>
            <a:xfrm>
              <a:off x="6649521" y="2309718"/>
              <a:ext cx="2156957" cy="2058495"/>
              <a:chOff x="8101814" y="3752903"/>
              <a:chExt cx="2318057" cy="2244572"/>
            </a:xfrm>
          </p:grpSpPr>
          <p:grpSp>
            <p:nvGrpSpPr>
              <p:cNvPr id="290" name="组合 289"/>
              <p:cNvGrpSpPr/>
              <p:nvPr/>
            </p:nvGrpSpPr>
            <p:grpSpPr>
              <a:xfrm>
                <a:off x="8101814" y="3752903"/>
                <a:ext cx="2290226" cy="2244572"/>
                <a:chOff x="687843" y="2876174"/>
                <a:chExt cx="1299607" cy="1273701"/>
              </a:xfrm>
            </p:grpSpPr>
            <p:grpSp>
              <p:nvGrpSpPr>
                <p:cNvPr id="299" name="组合 298"/>
                <p:cNvGrpSpPr/>
                <p:nvPr/>
              </p:nvGrpSpPr>
              <p:grpSpPr>
                <a:xfrm>
                  <a:off x="696987" y="2876174"/>
                  <a:ext cx="1290463" cy="1273701"/>
                  <a:chOff x="985019" y="3020190"/>
                  <a:chExt cx="1290463" cy="1273701"/>
                </a:xfrm>
              </p:grpSpPr>
              <p:cxnSp>
                <p:nvCxnSpPr>
                  <p:cNvPr id="304" name="直接连接符 303"/>
                  <p:cNvCxnSpPr/>
                  <p:nvPr/>
                </p:nvCxnSpPr>
                <p:spPr>
                  <a:xfrm>
                    <a:off x="985019" y="3398622"/>
                    <a:ext cx="3970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1382024" y="3020190"/>
                    <a:ext cx="0" cy="379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1907543" y="3020190"/>
                    <a:ext cx="0" cy="379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1907543" y="3396117"/>
                    <a:ext cx="3679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1907543" y="3888962"/>
                    <a:ext cx="0" cy="404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1907543" y="3888962"/>
                    <a:ext cx="3679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1003307" y="3888961"/>
                    <a:ext cx="3970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1400312" y="3885367"/>
                    <a:ext cx="0" cy="404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0" name="直接连接符 299"/>
                <p:cNvCxnSpPr/>
                <p:nvPr/>
              </p:nvCxnSpPr>
              <p:spPr>
                <a:xfrm>
                  <a:off x="687843" y="3620552"/>
                  <a:ext cx="37871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1632118" y="3631745"/>
                  <a:ext cx="3553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1364368" y="2906074"/>
                  <a:ext cx="0" cy="33935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1364368" y="3765268"/>
                  <a:ext cx="0" cy="35042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291" name="直接连接符 290"/>
              <p:cNvCxnSpPr/>
              <p:nvPr/>
            </p:nvCxnSpPr>
            <p:spPr>
              <a:xfrm>
                <a:off x="8117928" y="4875189"/>
                <a:ext cx="667392"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101814" y="4662708"/>
                <a:ext cx="66739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9752479" y="4875189"/>
                <a:ext cx="667392"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9763501" y="4642931"/>
                <a:ext cx="6563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9038126" y="3788689"/>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9506068" y="3798242"/>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9059724" y="5339213"/>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9506068" y="5345546"/>
                <a:ext cx="0" cy="598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281" name="图片 2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6608" y="3120265"/>
              <a:ext cx="372045" cy="353442"/>
            </a:xfrm>
            <a:prstGeom prst="rect">
              <a:avLst/>
            </a:prstGeom>
            <a:ln>
              <a:solidFill>
                <a:schemeClr val="tx1"/>
              </a:solidFill>
            </a:ln>
          </p:spPr>
        </p:pic>
        <p:cxnSp>
          <p:nvCxnSpPr>
            <p:cNvPr id="282" name="直接箭头连接符 281"/>
            <p:cNvCxnSpPr/>
            <p:nvPr/>
          </p:nvCxnSpPr>
          <p:spPr>
            <a:xfrm>
              <a:off x="7094368" y="3440559"/>
              <a:ext cx="222073" cy="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3" name="直接箭头连接符 282"/>
            <p:cNvCxnSpPr/>
            <p:nvPr/>
          </p:nvCxnSpPr>
          <p:spPr>
            <a:xfrm>
              <a:off x="7660999" y="2715157"/>
              <a:ext cx="0" cy="18399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4" name="直接箭头连接符 283"/>
            <p:cNvCxnSpPr/>
            <p:nvPr/>
          </p:nvCxnSpPr>
          <p:spPr>
            <a:xfrm>
              <a:off x="7096116" y="3620926"/>
              <a:ext cx="222073" cy="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5" name="直接箭头连接符 284"/>
            <p:cNvCxnSpPr/>
            <p:nvPr/>
          </p:nvCxnSpPr>
          <p:spPr>
            <a:xfrm>
              <a:off x="7429701" y="2715157"/>
              <a:ext cx="0" cy="18399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6" name="直接箭头连接符 285"/>
            <p:cNvCxnSpPr/>
            <p:nvPr/>
          </p:nvCxnSpPr>
          <p:spPr>
            <a:xfrm flipV="1">
              <a:off x="7890967" y="3771453"/>
              <a:ext cx="0" cy="21600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p:cNvCxnSpPr/>
            <p:nvPr/>
          </p:nvCxnSpPr>
          <p:spPr>
            <a:xfrm flipV="1">
              <a:off x="8073847" y="3771679"/>
              <a:ext cx="0" cy="21600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p:cNvCxnSpPr/>
            <p:nvPr/>
          </p:nvCxnSpPr>
          <p:spPr>
            <a:xfrm flipH="1">
              <a:off x="8197917" y="3230268"/>
              <a:ext cx="228600" cy="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89" name="直接箭头连接符 288"/>
            <p:cNvCxnSpPr/>
            <p:nvPr/>
          </p:nvCxnSpPr>
          <p:spPr>
            <a:xfrm flipH="1">
              <a:off x="8197917" y="3033875"/>
              <a:ext cx="228600" cy="1"/>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grpSp>
      <p:sp>
        <p:nvSpPr>
          <p:cNvPr id="312" name="文本框 311"/>
          <p:cNvSpPr txBox="1"/>
          <p:nvPr/>
        </p:nvSpPr>
        <p:spPr>
          <a:xfrm>
            <a:off x="6976544" y="4199201"/>
            <a:ext cx="1744209" cy="683007"/>
          </a:xfrm>
          <a:prstGeom prst="rect">
            <a:avLst/>
          </a:prstGeom>
          <a:noFill/>
        </p:spPr>
        <p:txBody>
          <a:bodyPr wrap="square" rtlCol="0">
            <a:spAutoFit/>
          </a:bodyPr>
          <a:lstStyle/>
          <a:p>
            <a:pPr algn="ctr">
              <a:lnSpc>
                <a:spcPct val="120000"/>
              </a:lnSpc>
            </a:pPr>
            <a:r>
              <a:rPr lang="en-US" sz="1599" b="1" dirty="0" smtClean="0">
                <a:latin typeface="Huawei Sans" panose="020C0503030203020204" pitchFamily="34" charset="0"/>
              </a:rPr>
              <a:t>OFDMA</a:t>
            </a:r>
          </a:p>
          <a:p>
            <a:pPr algn="ctr">
              <a:lnSpc>
                <a:spcPct val="120000"/>
              </a:lnSpc>
            </a:pPr>
            <a:r>
              <a:rPr lang="en-US" sz="1599" b="1" dirty="0" smtClean="0">
                <a:latin typeface="Huawei Sans" panose="020C0503030203020204" pitchFamily="34" charset="0"/>
              </a:rPr>
              <a:t>Spatial Reuse</a:t>
            </a:r>
            <a:endParaRPr lang="en-US" sz="1599" b="1" dirty="0">
              <a:latin typeface="Huawei Sans" panose="020C0503030203020204" pitchFamily="34" charset="0"/>
            </a:endParaRPr>
          </a:p>
        </p:txBody>
      </p:sp>
      <p:sp>
        <p:nvSpPr>
          <p:cNvPr id="313" name="文本框 312"/>
          <p:cNvSpPr txBox="1"/>
          <p:nvPr/>
        </p:nvSpPr>
        <p:spPr>
          <a:xfrm>
            <a:off x="6353385" y="5119431"/>
            <a:ext cx="3226756" cy="683264"/>
          </a:xfrm>
          <a:prstGeom prst="rect">
            <a:avLst/>
          </a:prstGeom>
          <a:noFill/>
        </p:spPr>
        <p:txBody>
          <a:bodyPr wrap="square" rtlCol="0">
            <a:spAutoFit/>
          </a:bodyPr>
          <a:lstStyle/>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Service latency reduced to </a:t>
            </a:r>
            <a:r>
              <a:rPr lang="en-US" sz="1600" b="1" dirty="0">
                <a:solidFill>
                  <a:srgbClr val="EC7061"/>
                </a:solidFill>
                <a:latin typeface="Huawei Sans" panose="020C0503030203020204" pitchFamily="34" charset="0"/>
              </a:rPr>
              <a:t>20 </a:t>
            </a:r>
            <a:r>
              <a:rPr lang="en-US" sz="1600" b="1" dirty="0" err="1">
                <a:solidFill>
                  <a:srgbClr val="EC7061"/>
                </a:solidFill>
                <a:latin typeface="Huawei Sans" panose="020C0503030203020204" pitchFamily="34" charset="0"/>
              </a:rPr>
              <a:t>ms</a:t>
            </a:r>
            <a:endParaRPr lang="en-US" sz="1600" b="1" dirty="0">
              <a:solidFill>
                <a:srgbClr val="EC7061"/>
              </a:solidFill>
              <a:latin typeface="Huawei Sans" panose="020C0503030203020204" pitchFamily="34" charset="0"/>
            </a:endParaRPr>
          </a:p>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Average latency reduced by </a:t>
            </a:r>
            <a:r>
              <a:rPr lang="en-US" sz="1600" b="1" dirty="0">
                <a:solidFill>
                  <a:srgbClr val="EC7061"/>
                </a:solidFill>
                <a:latin typeface="Huawei Sans" panose="020C0503030203020204" pitchFamily="34" charset="0"/>
              </a:rPr>
              <a:t>30%</a:t>
            </a:r>
            <a:endParaRPr lang="en-US" altLang="zh-CN" sz="1600" b="1" dirty="0">
              <a:solidFill>
                <a:srgbClr val="EC7061"/>
              </a:solidFill>
              <a:latin typeface="Huawei Sans" panose="020C0503030203020204" pitchFamily="34" charset="0"/>
            </a:endParaRPr>
          </a:p>
        </p:txBody>
      </p:sp>
      <p:sp>
        <p:nvSpPr>
          <p:cNvPr id="314" name="文本框 313"/>
          <p:cNvSpPr txBox="1"/>
          <p:nvPr/>
        </p:nvSpPr>
        <p:spPr>
          <a:xfrm>
            <a:off x="9599583" y="4199201"/>
            <a:ext cx="1744209" cy="683007"/>
          </a:xfrm>
          <a:prstGeom prst="rect">
            <a:avLst/>
          </a:prstGeom>
          <a:noFill/>
        </p:spPr>
        <p:txBody>
          <a:bodyPr wrap="square" rtlCol="0">
            <a:spAutoFit/>
          </a:bodyPr>
          <a:lstStyle/>
          <a:p>
            <a:pPr algn="ctr">
              <a:lnSpc>
                <a:spcPct val="120000"/>
              </a:lnSpc>
            </a:pPr>
            <a:r>
              <a:rPr lang="en-US" sz="1599" b="1" dirty="0" smtClean="0">
                <a:latin typeface="Huawei Sans" panose="020C0503030203020204" pitchFamily="34" charset="0"/>
              </a:rPr>
              <a:t>TWT</a:t>
            </a:r>
          </a:p>
          <a:p>
            <a:pPr algn="ctr">
              <a:lnSpc>
                <a:spcPct val="120000"/>
              </a:lnSpc>
            </a:pPr>
            <a:r>
              <a:rPr lang="en-US" sz="1599" b="1" dirty="0" smtClean="0">
                <a:latin typeface="Huawei Sans" panose="020C0503030203020204" pitchFamily="34" charset="0"/>
              </a:rPr>
              <a:t>20 MHz-Only</a:t>
            </a:r>
            <a:endParaRPr lang="en-US" altLang="zh-CN" sz="1599" b="1" dirty="0">
              <a:latin typeface="Huawei Sans" panose="020C0503030203020204" pitchFamily="34" charset="0"/>
            </a:endParaRPr>
          </a:p>
        </p:txBody>
      </p:sp>
      <p:sp>
        <p:nvSpPr>
          <p:cNvPr id="315" name="文本框 314"/>
          <p:cNvSpPr txBox="1"/>
          <p:nvPr/>
        </p:nvSpPr>
        <p:spPr>
          <a:xfrm>
            <a:off x="9580141" y="5119431"/>
            <a:ext cx="1973230" cy="1274195"/>
          </a:xfrm>
          <a:prstGeom prst="rect">
            <a:avLst/>
          </a:prstGeom>
          <a:noFill/>
        </p:spPr>
        <p:txBody>
          <a:bodyPr wrap="square" rtlCol="0">
            <a:spAutoFit/>
          </a:bodyPr>
          <a:lstStyle/>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Target wakeup time (TWT) mechanism</a:t>
            </a:r>
            <a:endParaRPr lang="en-US" altLang="zh-CN" sz="1200" dirty="0" smtClean="0">
              <a:latin typeface="Huawei Sans" panose="020C0503030203020204" pitchFamily="34" charset="0"/>
            </a:endParaRPr>
          </a:p>
          <a:p>
            <a:pPr marL="252000" indent="-252000">
              <a:lnSpc>
                <a:spcPct val="120000"/>
              </a:lnSpc>
              <a:buFont typeface="Wingdings" panose="05000000000000000000" pitchFamily="2" charset="2"/>
              <a:buChar char="l"/>
            </a:pPr>
            <a:r>
              <a:rPr lang="en-US" sz="1200" dirty="0" smtClean="0">
                <a:latin typeface="Huawei Sans" panose="020C0503030203020204" pitchFamily="34" charset="0"/>
              </a:rPr>
              <a:t>STA power consumption reduced by </a:t>
            </a:r>
            <a:r>
              <a:rPr lang="en-US" sz="1600" dirty="0">
                <a:solidFill>
                  <a:srgbClr val="EC7061"/>
                </a:solidFill>
                <a:latin typeface="Huawei Sans" panose="020C0503030203020204" pitchFamily="34" charset="0"/>
              </a:rPr>
              <a:t>3</a:t>
            </a:r>
            <a:r>
              <a:rPr lang="en-US" sz="1600" b="1" dirty="0">
                <a:solidFill>
                  <a:srgbClr val="EC7061"/>
                </a:solidFill>
                <a:latin typeface="Huawei Sans" panose="020C0503030203020204" pitchFamily="34" charset="0"/>
              </a:rPr>
              <a:t>0%</a:t>
            </a:r>
            <a:endParaRPr lang="en-US" altLang="zh-CN" sz="1600" b="1" dirty="0">
              <a:solidFill>
                <a:srgbClr val="EC7061"/>
              </a:solidFill>
              <a:latin typeface="Huawei Sans" panose="020C0503030203020204" pitchFamily="34" charset="0"/>
            </a:endParaRPr>
          </a:p>
        </p:txBody>
      </p:sp>
      <p:grpSp>
        <p:nvGrpSpPr>
          <p:cNvPr id="316" name="组合 315"/>
          <p:cNvGrpSpPr/>
          <p:nvPr/>
        </p:nvGrpSpPr>
        <p:grpSpPr>
          <a:xfrm>
            <a:off x="10074343" y="2173932"/>
            <a:ext cx="885248" cy="1865685"/>
            <a:chOff x="10079314" y="2291133"/>
            <a:chExt cx="885825" cy="1866900"/>
          </a:xfrm>
        </p:grpSpPr>
        <p:pic>
          <p:nvPicPr>
            <p:cNvPr id="317" name="图片 316"/>
            <p:cNvPicPr>
              <a:picLocks noChangeAspect="1"/>
            </p:cNvPicPr>
            <p:nvPr/>
          </p:nvPicPr>
          <p:blipFill>
            <a:blip r:embed="rId4">
              <a:duotone>
                <a:prstClr val="black"/>
                <a:schemeClr val="tx1">
                  <a:lumMod val="95000"/>
                  <a:lumOff val="5000"/>
                  <a:tint val="45000"/>
                  <a:satMod val="400000"/>
                </a:schemeClr>
              </a:duotone>
            </a:blip>
            <a:stretch>
              <a:fillRect/>
            </a:stretch>
          </p:blipFill>
          <p:spPr>
            <a:xfrm>
              <a:off x="10079314" y="2291133"/>
              <a:ext cx="885825" cy="1866900"/>
            </a:xfrm>
            <a:prstGeom prst="rect">
              <a:avLst/>
            </a:prstGeom>
          </p:spPr>
        </p:pic>
        <p:sp>
          <p:nvSpPr>
            <p:cNvPr id="318" name="Freeform 542"/>
            <p:cNvSpPr/>
            <p:nvPr/>
          </p:nvSpPr>
          <p:spPr bwMode="auto">
            <a:xfrm>
              <a:off x="10347724" y="2915905"/>
              <a:ext cx="317180" cy="741736"/>
            </a:xfrm>
            <a:custGeom>
              <a:avLst/>
              <a:gdLst/>
              <a:ahLst/>
              <a:cxnLst>
                <a:cxn ang="0">
                  <a:pos x="22" y="148"/>
                </a:cxn>
                <a:cxn ang="0">
                  <a:pos x="88" y="52"/>
                </a:cxn>
                <a:cxn ang="0">
                  <a:pos x="50" y="52"/>
                </a:cxn>
                <a:cxn ang="0">
                  <a:pos x="66" y="0"/>
                </a:cxn>
                <a:cxn ang="0">
                  <a:pos x="22" y="0"/>
                </a:cxn>
                <a:cxn ang="0">
                  <a:pos x="0" y="76"/>
                </a:cxn>
                <a:cxn ang="0">
                  <a:pos x="40" y="76"/>
                </a:cxn>
                <a:cxn ang="0">
                  <a:pos x="22" y="148"/>
                </a:cxn>
              </a:cxnLst>
              <a:rect l="0" t="0" r="r" b="b"/>
              <a:pathLst>
                <a:path w="88" h="148">
                  <a:moveTo>
                    <a:pt x="22" y="148"/>
                  </a:moveTo>
                  <a:lnTo>
                    <a:pt x="88" y="52"/>
                  </a:lnTo>
                  <a:lnTo>
                    <a:pt x="50" y="52"/>
                  </a:lnTo>
                  <a:lnTo>
                    <a:pt x="66" y="0"/>
                  </a:lnTo>
                  <a:lnTo>
                    <a:pt x="22" y="0"/>
                  </a:lnTo>
                  <a:lnTo>
                    <a:pt x="0" y="76"/>
                  </a:lnTo>
                  <a:lnTo>
                    <a:pt x="40" y="76"/>
                  </a:lnTo>
                  <a:lnTo>
                    <a:pt x="22" y="148"/>
                  </a:lnTo>
                  <a:close/>
                </a:path>
              </a:pathLst>
            </a:custGeom>
            <a:solidFill>
              <a:srgbClr val="92D050"/>
            </a:solidFill>
            <a:ln w="9525">
              <a:noFill/>
              <a:round/>
            </a:ln>
          </p:spPr>
          <p:txBody>
            <a:bodyPr vert="horz" wrap="square" lIns="91380" tIns="45690" rIns="91380" bIns="45690" numCol="1" anchor="t" anchorCtr="0" compatLnSpc="1"/>
            <a:lstStyle/>
            <a:p>
              <a:endParaRPr lang="en-US" altLang="zh-CN" sz="1798" dirty="0">
                <a:latin typeface="Huawei Sans" panose="020C0503030203020204" pitchFamily="34" charset="0"/>
              </a:endParaRPr>
            </a:p>
          </p:txBody>
        </p:sp>
        <p:sp>
          <p:nvSpPr>
            <p:cNvPr id="319" name="圆角矩形 318"/>
            <p:cNvSpPr/>
            <p:nvPr/>
          </p:nvSpPr>
          <p:spPr>
            <a:xfrm>
              <a:off x="10195087" y="2829745"/>
              <a:ext cx="637861" cy="1221284"/>
            </a:xfrm>
            <a:prstGeom prst="roundRect">
              <a:avLst>
                <a:gd name="adj" fmla="val 7979"/>
              </a:avLst>
            </a:prstGeom>
            <a:solidFill>
              <a:srgbClr val="92D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endParaRPr>
            </a:p>
          </p:txBody>
        </p:sp>
      </p:grpSp>
      <p:grpSp>
        <p:nvGrpSpPr>
          <p:cNvPr id="320" name="组合 319"/>
          <p:cNvGrpSpPr/>
          <p:nvPr/>
        </p:nvGrpSpPr>
        <p:grpSpPr>
          <a:xfrm>
            <a:off x="3988864" y="2747895"/>
            <a:ext cx="1197504" cy="1022385"/>
            <a:chOff x="3997493" y="2857849"/>
            <a:chExt cx="1198284" cy="1023050"/>
          </a:xfrm>
        </p:grpSpPr>
        <p:sp>
          <p:nvSpPr>
            <p:cNvPr id="321" name="矩形 320"/>
            <p:cNvSpPr/>
            <p:nvPr/>
          </p:nvSpPr>
          <p:spPr>
            <a:xfrm>
              <a:off x="3997493"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2" name="矩形 321"/>
            <p:cNvSpPr/>
            <p:nvPr/>
          </p:nvSpPr>
          <p:spPr>
            <a:xfrm>
              <a:off x="3997493" y="3023871"/>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3" name="矩形 322"/>
            <p:cNvSpPr/>
            <p:nvPr/>
          </p:nvSpPr>
          <p:spPr>
            <a:xfrm>
              <a:off x="3997493"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4" name="矩形 323"/>
            <p:cNvSpPr/>
            <p:nvPr/>
          </p:nvSpPr>
          <p:spPr>
            <a:xfrm>
              <a:off x="3997493" y="3376235"/>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5" name="矩形 324"/>
            <p:cNvSpPr/>
            <p:nvPr/>
          </p:nvSpPr>
          <p:spPr>
            <a:xfrm>
              <a:off x="3997493"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6" name="矩形 325"/>
            <p:cNvSpPr/>
            <p:nvPr/>
          </p:nvSpPr>
          <p:spPr>
            <a:xfrm>
              <a:off x="3997493" y="371844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7" name="矩形 326"/>
            <p:cNvSpPr/>
            <p:nvPr/>
          </p:nvSpPr>
          <p:spPr>
            <a:xfrm>
              <a:off x="4170114"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8" name="矩形 327"/>
            <p:cNvSpPr/>
            <p:nvPr/>
          </p:nvSpPr>
          <p:spPr>
            <a:xfrm>
              <a:off x="4170114" y="3023871"/>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29" name="矩形 328"/>
            <p:cNvSpPr/>
            <p:nvPr/>
          </p:nvSpPr>
          <p:spPr>
            <a:xfrm>
              <a:off x="4170114"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0" name="矩形 329"/>
            <p:cNvSpPr/>
            <p:nvPr/>
          </p:nvSpPr>
          <p:spPr>
            <a:xfrm>
              <a:off x="4170114"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1" name="矩形 330"/>
            <p:cNvSpPr/>
            <p:nvPr/>
          </p:nvSpPr>
          <p:spPr>
            <a:xfrm>
              <a:off x="4170114" y="3542257"/>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2" name="矩形 331"/>
            <p:cNvSpPr/>
            <p:nvPr/>
          </p:nvSpPr>
          <p:spPr>
            <a:xfrm>
              <a:off x="4170114" y="371844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3" name="矩形 332"/>
            <p:cNvSpPr/>
            <p:nvPr/>
          </p:nvSpPr>
          <p:spPr>
            <a:xfrm>
              <a:off x="4342735" y="2857849"/>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4" name="矩形 333"/>
            <p:cNvSpPr/>
            <p:nvPr/>
          </p:nvSpPr>
          <p:spPr>
            <a:xfrm>
              <a:off x="4342735" y="3023871"/>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5" name="矩形 334"/>
            <p:cNvSpPr/>
            <p:nvPr/>
          </p:nvSpPr>
          <p:spPr>
            <a:xfrm>
              <a:off x="4342735" y="3200053"/>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6" name="矩形 335"/>
            <p:cNvSpPr/>
            <p:nvPr/>
          </p:nvSpPr>
          <p:spPr>
            <a:xfrm>
              <a:off x="4342735"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7" name="矩形 336"/>
            <p:cNvSpPr/>
            <p:nvPr/>
          </p:nvSpPr>
          <p:spPr>
            <a:xfrm>
              <a:off x="4342735" y="3542257"/>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8" name="矩形 337"/>
            <p:cNvSpPr/>
            <p:nvPr/>
          </p:nvSpPr>
          <p:spPr>
            <a:xfrm>
              <a:off x="4342735" y="3718441"/>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39" name="矩形 338"/>
            <p:cNvSpPr/>
            <p:nvPr/>
          </p:nvSpPr>
          <p:spPr>
            <a:xfrm>
              <a:off x="4515356" y="2857849"/>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solidFill>
                  <a:schemeClr val="accent1">
                    <a:lumMod val="60000"/>
                    <a:lumOff val="40000"/>
                  </a:schemeClr>
                </a:solidFill>
                <a:latin typeface="Huawei Sans" panose="020C0503030203020204" pitchFamily="34" charset="0"/>
                <a:cs typeface="Arial" panose="020B0604020202020204" pitchFamily="34" charset="0"/>
              </a:endParaRPr>
            </a:p>
          </p:txBody>
        </p:sp>
        <p:sp>
          <p:nvSpPr>
            <p:cNvPr id="340" name="矩形 339"/>
            <p:cNvSpPr/>
            <p:nvPr/>
          </p:nvSpPr>
          <p:spPr>
            <a:xfrm>
              <a:off x="4515356" y="302387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1" name="矩形 340"/>
            <p:cNvSpPr/>
            <p:nvPr/>
          </p:nvSpPr>
          <p:spPr>
            <a:xfrm>
              <a:off x="4515356" y="3200053"/>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2" name="矩形 341"/>
            <p:cNvSpPr/>
            <p:nvPr/>
          </p:nvSpPr>
          <p:spPr>
            <a:xfrm>
              <a:off x="4515356" y="3376235"/>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3" name="矩形 342"/>
            <p:cNvSpPr/>
            <p:nvPr/>
          </p:nvSpPr>
          <p:spPr>
            <a:xfrm>
              <a:off x="4515356" y="3542257"/>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4" name="矩形 343"/>
            <p:cNvSpPr/>
            <p:nvPr/>
          </p:nvSpPr>
          <p:spPr>
            <a:xfrm>
              <a:off x="4515356" y="3718441"/>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5" name="矩形 344"/>
            <p:cNvSpPr/>
            <p:nvPr/>
          </p:nvSpPr>
          <p:spPr>
            <a:xfrm>
              <a:off x="4687977" y="2857849"/>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6" name="矩形 345"/>
            <p:cNvSpPr/>
            <p:nvPr/>
          </p:nvSpPr>
          <p:spPr>
            <a:xfrm>
              <a:off x="4687977"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7" name="矩形 346"/>
            <p:cNvSpPr/>
            <p:nvPr/>
          </p:nvSpPr>
          <p:spPr>
            <a:xfrm>
              <a:off x="4687977" y="3200053"/>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8" name="矩形 347"/>
            <p:cNvSpPr/>
            <p:nvPr/>
          </p:nvSpPr>
          <p:spPr>
            <a:xfrm>
              <a:off x="4687977" y="3376235"/>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49" name="矩形 348"/>
            <p:cNvSpPr/>
            <p:nvPr/>
          </p:nvSpPr>
          <p:spPr>
            <a:xfrm>
              <a:off x="4687977"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0" name="矩形 349"/>
            <p:cNvSpPr/>
            <p:nvPr/>
          </p:nvSpPr>
          <p:spPr>
            <a:xfrm>
              <a:off x="4687977" y="371844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1" name="矩形 350"/>
            <p:cNvSpPr/>
            <p:nvPr/>
          </p:nvSpPr>
          <p:spPr>
            <a:xfrm>
              <a:off x="4860598" y="2857849"/>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2" name="矩形 351"/>
            <p:cNvSpPr/>
            <p:nvPr/>
          </p:nvSpPr>
          <p:spPr>
            <a:xfrm>
              <a:off x="4860598"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3" name="矩形 352"/>
            <p:cNvSpPr/>
            <p:nvPr/>
          </p:nvSpPr>
          <p:spPr>
            <a:xfrm>
              <a:off x="4860598" y="3200053"/>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4" name="矩形 353"/>
            <p:cNvSpPr/>
            <p:nvPr/>
          </p:nvSpPr>
          <p:spPr>
            <a:xfrm>
              <a:off x="4860598" y="3376235"/>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5" name="矩形 354"/>
            <p:cNvSpPr/>
            <p:nvPr/>
          </p:nvSpPr>
          <p:spPr>
            <a:xfrm>
              <a:off x="4860598" y="3542257"/>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6" name="矩形 355"/>
            <p:cNvSpPr/>
            <p:nvPr/>
          </p:nvSpPr>
          <p:spPr>
            <a:xfrm>
              <a:off x="4860598" y="3718441"/>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7" name="矩形 356"/>
            <p:cNvSpPr/>
            <p:nvPr/>
          </p:nvSpPr>
          <p:spPr>
            <a:xfrm>
              <a:off x="5033217" y="2857849"/>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8" name="矩形 357"/>
            <p:cNvSpPr/>
            <p:nvPr/>
          </p:nvSpPr>
          <p:spPr>
            <a:xfrm>
              <a:off x="5033217" y="3023871"/>
              <a:ext cx="162560" cy="16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59" name="矩形 358"/>
            <p:cNvSpPr/>
            <p:nvPr/>
          </p:nvSpPr>
          <p:spPr>
            <a:xfrm>
              <a:off x="5033217" y="3200053"/>
              <a:ext cx="162560" cy="16245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60" name="矩形 359"/>
            <p:cNvSpPr/>
            <p:nvPr/>
          </p:nvSpPr>
          <p:spPr>
            <a:xfrm>
              <a:off x="5033217" y="3376235"/>
              <a:ext cx="162560" cy="1624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61" name="矩形 360"/>
            <p:cNvSpPr/>
            <p:nvPr/>
          </p:nvSpPr>
          <p:spPr>
            <a:xfrm>
              <a:off x="5033217" y="3542257"/>
              <a:ext cx="162560" cy="1624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sp>
          <p:nvSpPr>
            <p:cNvPr id="362" name="矩形 361"/>
            <p:cNvSpPr/>
            <p:nvPr/>
          </p:nvSpPr>
          <p:spPr>
            <a:xfrm>
              <a:off x="5033217" y="3718441"/>
              <a:ext cx="162560" cy="16245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798" dirty="0">
                <a:latin typeface="Huawei Sans" panose="020C0503030203020204" pitchFamily="34" charset="0"/>
                <a:cs typeface="Arial" panose="020B0604020202020204" pitchFamily="34" charset="0"/>
              </a:endParaRPr>
            </a:p>
          </p:txBody>
        </p:sp>
      </p:grpSp>
      <p:sp>
        <p:nvSpPr>
          <p:cNvPr id="363" name="标题 1"/>
          <p:cNvSpPr txBox="1">
            <a:spLocks/>
          </p:cNvSpPr>
          <p:nvPr/>
        </p:nvSpPr>
        <p:spPr bwMode="auto">
          <a:xfrm>
            <a:off x="1571049" y="410400"/>
            <a:ext cx="10458655" cy="640800"/>
          </a:xfrm>
          <a:prstGeom prst="rect">
            <a:avLst/>
          </a:prstGeom>
          <a:noFill/>
          <a:ln w="9525">
            <a:noFill/>
            <a:miter lim="800000"/>
            <a:headEnd/>
            <a:tailEnd/>
          </a:ln>
        </p:spPr>
        <p:txBody>
          <a:bodyPr vert="horz" wrap="square" lIns="100800" tIns="50400" rIns="100800" bIns="50400" numCol="1" anchor="ctr" anchorCtr="0" compatLnSpc="1">
            <a:prstTxWarp prst="textNoShape">
              <a:avLst/>
            </a:prstTxWarp>
          </a:bodyPr>
          <a:lstStyle>
            <a:lvl1pPr defTabSz="914034" fontAlgn="ctr">
              <a:lnSpc>
                <a:spcPct val="100000"/>
              </a:lnSpc>
              <a:spcBef>
                <a:spcPct val="0"/>
              </a:spcBef>
              <a:buNone/>
              <a:defRPr lang="zh-CN" altLang="en-US" sz="3000" b="1" kern="0" baseline="0" dirty="0">
                <a:latin typeface="Huawei Sans" panose="020C0503030203020204" pitchFamily="34" charset="0"/>
                <a:ea typeface="方正兰亭黑简体" panose="02000000000000000000" pitchFamily="2" charset="-122"/>
                <a:cs typeface="+mj-cs"/>
              </a:defRPr>
            </a:lvl1pPr>
          </a:lstStyle>
          <a:p>
            <a:endParaRPr lang="en-US" dirty="0"/>
          </a:p>
        </p:txBody>
      </p:sp>
      <p:sp>
        <p:nvSpPr>
          <p:cNvPr id="2" name="标题 1"/>
          <p:cNvSpPr>
            <a:spLocks noGrp="1"/>
          </p:cNvSpPr>
          <p:nvPr>
            <p:ph type="title"/>
          </p:nvPr>
        </p:nvSpPr>
        <p:spPr/>
        <p:txBody>
          <a:bodyPr/>
          <a:lstStyle/>
          <a:p>
            <a:r>
              <a:rPr lang="en-US" altLang="zh-CN" dirty="0" smtClean="0"/>
              <a:t>Wi-Fi 6 Vs. Wi-Fi 5</a:t>
            </a:r>
            <a:endParaRPr lang="zh-CN" altLang="en-US" dirty="0"/>
          </a:p>
        </p:txBody>
      </p:sp>
    </p:spTree>
    <p:extLst>
      <p:ext uri="{BB962C8B-B14F-4D97-AF65-F5344CB8AC3E}">
        <p14:creationId xmlns:p14="http://schemas.microsoft.com/office/powerpoint/2010/main" val="348970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7" y="1242453"/>
            <a:ext cx="6339105" cy="2473885"/>
          </a:xfrm>
        </p:spPr>
        <p:txBody>
          <a:bodyPr/>
          <a:lstStyle/>
          <a:p>
            <a:r>
              <a:rPr lang="en-US" altLang="zh-CN" sz="1600" dirty="0"/>
              <a:t>IEEE 802.11 suites are standards for WLANs which are </a:t>
            </a:r>
            <a:r>
              <a:rPr lang="en-US" altLang="zh-CN" sz="1600" dirty="0" err="1"/>
              <a:t>definded</a:t>
            </a:r>
            <a:r>
              <a:rPr lang="en-US" altLang="zh-CN" sz="1600" dirty="0"/>
              <a:t> by the Institute of Electrical and Electronics Engineering (IEEE).  </a:t>
            </a:r>
          </a:p>
          <a:p>
            <a:r>
              <a:rPr lang="en-US" altLang="zh-CN" sz="1600" dirty="0"/>
              <a:t>Wi-Fi Alliance was formed by a group of major manufacturers and the logo "Wi-Fi" was created. The Wi-Fi standards are WLAN technologies based on IEEE 802.11 standards. </a:t>
            </a:r>
            <a:endParaRPr lang="zh-CN" altLang="en-US" sz="1600" dirty="0"/>
          </a:p>
        </p:txBody>
      </p:sp>
      <p:sp>
        <p:nvSpPr>
          <p:cNvPr id="3" name="标题 2"/>
          <p:cNvSpPr>
            <a:spLocks noGrp="1"/>
          </p:cNvSpPr>
          <p:nvPr>
            <p:ph type="title"/>
          </p:nvPr>
        </p:nvSpPr>
        <p:spPr/>
        <p:txBody>
          <a:bodyPr/>
          <a:lstStyle/>
          <a:p>
            <a:r>
              <a:rPr lang="en-US" altLang="zh-CN" dirty="0"/>
              <a:t>IEEE 802.11</a:t>
            </a:r>
            <a:r>
              <a:rPr lang="zh-CN" altLang="en-US" dirty="0"/>
              <a:t>、</a:t>
            </a:r>
            <a:r>
              <a:rPr lang="en-US" altLang="zh-CN" dirty="0" smtClean="0"/>
              <a:t>WLAN</a:t>
            </a:r>
            <a:r>
              <a:rPr lang="zh-CN" altLang="en-US" dirty="0"/>
              <a:t> </a:t>
            </a:r>
            <a:r>
              <a:rPr lang="en-US" altLang="zh-CN" dirty="0" smtClean="0"/>
              <a:t>and Wi-Fi</a:t>
            </a:r>
            <a:endParaRPr lang="zh-CN" altLang="en-US" dirty="0"/>
          </a:p>
        </p:txBody>
      </p:sp>
      <p:grpSp>
        <p:nvGrpSpPr>
          <p:cNvPr id="4" name="组合 3"/>
          <p:cNvGrpSpPr/>
          <p:nvPr/>
        </p:nvGrpSpPr>
        <p:grpSpPr>
          <a:xfrm>
            <a:off x="7093043" y="2988731"/>
            <a:ext cx="4094095" cy="698500"/>
            <a:chOff x="7093043" y="2540953"/>
            <a:chExt cx="4094095" cy="698500"/>
          </a:xfrm>
        </p:grpSpPr>
        <p:sp>
          <p:nvSpPr>
            <p:cNvPr id="5" name="ïśļíďê">
              <a:extLst>
                <a:ext uri="{FF2B5EF4-FFF2-40B4-BE49-F238E27FC236}">
                  <a16:creationId xmlns:a16="http://schemas.microsoft.com/office/drawing/2014/main" xmlns="" id="{07601445-3478-45C6-93A5-74FD0D35E416}"/>
                </a:ext>
              </a:extLst>
            </p:cNvPr>
            <p:cNvSpPr/>
            <p:nvPr/>
          </p:nvSpPr>
          <p:spPr bwMode="auto">
            <a:xfrm>
              <a:off x="7093043" y="2583816"/>
              <a:ext cx="4094095" cy="82550"/>
            </a:xfrm>
            <a:custGeom>
              <a:avLst/>
              <a:gdLst>
                <a:gd name="T0" fmla="*/ 6334 w 6364"/>
                <a:gd name="T1" fmla="*/ 52 h 52"/>
                <a:gd name="T2" fmla="*/ 36 w 6364"/>
                <a:gd name="T3" fmla="*/ 52 h 52"/>
                <a:gd name="T4" fmla="*/ 0 w 6364"/>
                <a:gd name="T5" fmla="*/ 26 h 52"/>
                <a:gd name="T6" fmla="*/ 0 w 6364"/>
                <a:gd name="T7" fmla="*/ 0 h 52"/>
                <a:gd name="T8" fmla="*/ 6364 w 6364"/>
                <a:gd name="T9" fmla="*/ 0 h 52"/>
                <a:gd name="T10" fmla="*/ 6364 w 6364"/>
                <a:gd name="T11" fmla="*/ 26 h 52"/>
                <a:gd name="T12" fmla="*/ 6334 w 636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6364" h="52">
                  <a:moveTo>
                    <a:pt x="6334" y="52"/>
                  </a:moveTo>
                  <a:lnTo>
                    <a:pt x="36" y="52"/>
                  </a:lnTo>
                  <a:lnTo>
                    <a:pt x="0" y="26"/>
                  </a:lnTo>
                  <a:lnTo>
                    <a:pt x="0" y="0"/>
                  </a:lnTo>
                  <a:lnTo>
                    <a:pt x="6364" y="0"/>
                  </a:lnTo>
                  <a:lnTo>
                    <a:pt x="6364" y="26"/>
                  </a:lnTo>
                  <a:lnTo>
                    <a:pt x="6334" y="52"/>
                  </a:lnTo>
                  <a:close/>
                </a:path>
              </a:pathLst>
            </a:custGeom>
            <a:solidFill>
              <a:srgbClr val="C00000"/>
            </a:solidFill>
            <a:ln>
              <a:noFill/>
            </a:ln>
          </p:spPr>
          <p:txBody>
            <a:bodyPr anchor="ctr"/>
            <a:lstStyle/>
            <a:p>
              <a:pPr algn="ctr"/>
              <a:endParaRPr/>
            </a:p>
          </p:txBody>
        </p:sp>
        <p:sp>
          <p:nvSpPr>
            <p:cNvPr id="6" name="íṧļîḋe">
              <a:extLst>
                <a:ext uri="{FF2B5EF4-FFF2-40B4-BE49-F238E27FC236}">
                  <a16:creationId xmlns:a16="http://schemas.microsoft.com/office/drawing/2014/main" xmlns="" id="{BB633501-9110-453B-AB41-DBEDB8490C92}"/>
                </a:ext>
              </a:extLst>
            </p:cNvPr>
            <p:cNvSpPr/>
            <p:nvPr/>
          </p:nvSpPr>
          <p:spPr bwMode="auto">
            <a:xfrm>
              <a:off x="7093043" y="2540953"/>
              <a:ext cx="4094095" cy="79375"/>
            </a:xfrm>
            <a:prstGeom prst="rect">
              <a:avLst/>
            </a:prstGeom>
            <a:solidFill>
              <a:schemeClr val="accent2"/>
            </a:solidFill>
            <a:ln>
              <a:noFill/>
            </a:ln>
          </p:spPr>
          <p:txBody>
            <a:bodyPr anchor="ctr"/>
            <a:lstStyle/>
            <a:p>
              <a:pPr algn="ctr"/>
              <a:endParaRPr/>
            </a:p>
          </p:txBody>
        </p:sp>
        <p:sp>
          <p:nvSpPr>
            <p:cNvPr id="7" name="i$1îḋe">
              <a:extLst>
                <a:ext uri="{FF2B5EF4-FFF2-40B4-BE49-F238E27FC236}">
                  <a16:creationId xmlns:a16="http://schemas.microsoft.com/office/drawing/2014/main" xmlns="" id="{C488717A-A312-4E6F-8D92-AC019F0D6F53}"/>
                </a:ext>
              </a:extLst>
            </p:cNvPr>
            <p:cNvSpPr/>
            <p:nvPr/>
          </p:nvSpPr>
          <p:spPr bwMode="auto">
            <a:xfrm>
              <a:off x="8994700" y="2620328"/>
              <a:ext cx="289494" cy="619125"/>
            </a:xfrm>
            <a:custGeom>
              <a:avLst/>
              <a:gdLst>
                <a:gd name="T0" fmla="*/ 0 w 450"/>
                <a:gd name="T1" fmla="*/ 390 h 390"/>
                <a:gd name="T2" fmla="*/ 0 w 450"/>
                <a:gd name="T3" fmla="*/ 368 h 390"/>
                <a:gd name="T4" fmla="*/ 225 w 450"/>
                <a:gd name="T5" fmla="*/ 0 h 390"/>
                <a:gd name="T6" fmla="*/ 450 w 450"/>
                <a:gd name="T7" fmla="*/ 368 h 390"/>
                <a:gd name="T8" fmla="*/ 450 w 450"/>
                <a:gd name="T9" fmla="*/ 390 h 390"/>
                <a:gd name="T10" fmla="*/ 0 w 450"/>
                <a:gd name="T11" fmla="*/ 390 h 390"/>
              </a:gdLst>
              <a:ahLst/>
              <a:cxnLst>
                <a:cxn ang="0">
                  <a:pos x="T0" y="T1"/>
                </a:cxn>
                <a:cxn ang="0">
                  <a:pos x="T2" y="T3"/>
                </a:cxn>
                <a:cxn ang="0">
                  <a:pos x="T4" y="T5"/>
                </a:cxn>
                <a:cxn ang="0">
                  <a:pos x="T6" y="T7"/>
                </a:cxn>
                <a:cxn ang="0">
                  <a:pos x="T8" y="T9"/>
                </a:cxn>
                <a:cxn ang="0">
                  <a:pos x="T10" y="T11"/>
                </a:cxn>
              </a:cxnLst>
              <a:rect l="0" t="0" r="r" b="b"/>
              <a:pathLst>
                <a:path w="450" h="390">
                  <a:moveTo>
                    <a:pt x="0" y="390"/>
                  </a:moveTo>
                  <a:lnTo>
                    <a:pt x="0" y="368"/>
                  </a:lnTo>
                  <a:lnTo>
                    <a:pt x="225" y="0"/>
                  </a:lnTo>
                  <a:lnTo>
                    <a:pt x="450" y="368"/>
                  </a:lnTo>
                  <a:lnTo>
                    <a:pt x="450" y="390"/>
                  </a:lnTo>
                  <a:lnTo>
                    <a:pt x="0" y="390"/>
                  </a:lnTo>
                  <a:close/>
                </a:path>
              </a:pathLst>
            </a:custGeom>
            <a:solidFill>
              <a:schemeClr val="accent2"/>
            </a:solidFill>
            <a:ln>
              <a:noFill/>
            </a:ln>
          </p:spPr>
          <p:txBody>
            <a:bodyPr anchor="ctr"/>
            <a:lstStyle/>
            <a:p>
              <a:pPr algn="ctr"/>
              <a:endParaRPr/>
            </a:p>
          </p:txBody>
        </p:sp>
        <p:sp>
          <p:nvSpPr>
            <p:cNvPr id="8" name="ïṩ1íḍê">
              <a:extLst>
                <a:ext uri="{FF2B5EF4-FFF2-40B4-BE49-F238E27FC236}">
                  <a16:creationId xmlns:a16="http://schemas.microsoft.com/office/drawing/2014/main" xmlns="" id="{DC350F4D-BC32-41D6-B2DE-60550636FEAF}"/>
                </a:ext>
              </a:extLst>
            </p:cNvPr>
            <p:cNvSpPr/>
            <p:nvPr/>
          </p:nvSpPr>
          <p:spPr bwMode="auto">
            <a:xfrm>
              <a:off x="8994700" y="2586991"/>
              <a:ext cx="289494" cy="617538"/>
            </a:xfrm>
            <a:custGeom>
              <a:avLst/>
              <a:gdLst>
                <a:gd name="T0" fmla="*/ 0 w 450"/>
                <a:gd name="T1" fmla="*/ 389 h 389"/>
                <a:gd name="T2" fmla="*/ 225 w 450"/>
                <a:gd name="T3" fmla="*/ 0 h 389"/>
                <a:gd name="T4" fmla="*/ 450 w 450"/>
                <a:gd name="T5" fmla="*/ 389 h 389"/>
                <a:gd name="T6" fmla="*/ 0 w 450"/>
                <a:gd name="T7" fmla="*/ 389 h 389"/>
              </a:gdLst>
              <a:ahLst/>
              <a:cxnLst>
                <a:cxn ang="0">
                  <a:pos x="T0" y="T1"/>
                </a:cxn>
                <a:cxn ang="0">
                  <a:pos x="T2" y="T3"/>
                </a:cxn>
                <a:cxn ang="0">
                  <a:pos x="T4" y="T5"/>
                </a:cxn>
                <a:cxn ang="0">
                  <a:pos x="T6" y="T7"/>
                </a:cxn>
              </a:cxnLst>
              <a:rect l="0" t="0" r="r" b="b"/>
              <a:pathLst>
                <a:path w="450" h="389">
                  <a:moveTo>
                    <a:pt x="0" y="389"/>
                  </a:moveTo>
                  <a:lnTo>
                    <a:pt x="225" y="0"/>
                  </a:lnTo>
                  <a:lnTo>
                    <a:pt x="450" y="389"/>
                  </a:lnTo>
                  <a:lnTo>
                    <a:pt x="0" y="389"/>
                  </a:lnTo>
                  <a:close/>
                </a:path>
              </a:pathLst>
            </a:custGeom>
            <a:solidFill>
              <a:schemeClr val="accent2"/>
            </a:solidFill>
            <a:ln>
              <a:noFill/>
            </a:ln>
          </p:spPr>
          <p:txBody>
            <a:bodyPr anchor="ctr"/>
            <a:lstStyle/>
            <a:p>
              <a:pPr algn="ctr"/>
              <a:endParaRPr/>
            </a:p>
          </p:txBody>
        </p:sp>
      </p:grpSp>
      <p:sp>
        <p:nvSpPr>
          <p:cNvPr id="9" name="iṥḻíḋe">
            <a:extLst>
              <a:ext uri="{FF2B5EF4-FFF2-40B4-BE49-F238E27FC236}">
                <a16:creationId xmlns:a16="http://schemas.microsoft.com/office/drawing/2014/main" xmlns="" id="{C8714C88-63AB-4AD6-816D-935C7090F6C5}"/>
              </a:ext>
            </a:extLst>
          </p:cNvPr>
          <p:cNvSpPr/>
          <p:nvPr/>
        </p:nvSpPr>
        <p:spPr bwMode="auto">
          <a:xfrm>
            <a:off x="6943382" y="1316514"/>
            <a:ext cx="2142477" cy="1610199"/>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bg1">
              <a:lumMod val="75000"/>
            </a:schemeClr>
          </a:solidFill>
          <a:ln>
            <a:noFill/>
          </a:ln>
        </p:spPr>
        <p:txBody>
          <a:bodyPr vert="horz" wrap="none" lIns="91440" tIns="45720" rIns="91440" bIns="45720" anchor="t" anchorCtr="0" compatLnSpc="1">
            <a:prstTxWarp prst="textNoShape">
              <a:avLst/>
            </a:prstTxWarp>
            <a:normAutofit/>
          </a:bodyPr>
          <a:lstStyle/>
          <a:p>
            <a:pPr algn="ctr"/>
            <a:r>
              <a:rPr lang="en-US" altLang="zh-CN" sz="2000" b="1" smtClean="0">
                <a:solidFill>
                  <a:schemeClr val="bg1"/>
                </a:solidFill>
              </a:rPr>
              <a:t>LAN</a:t>
            </a:r>
            <a:endParaRPr lang="zh-CN" altLang="en-US" sz="2000" b="1" dirty="0">
              <a:solidFill>
                <a:schemeClr val="bg1"/>
              </a:solidFill>
            </a:endParaRPr>
          </a:p>
        </p:txBody>
      </p:sp>
      <p:sp>
        <p:nvSpPr>
          <p:cNvPr id="10" name="íṥľîdè">
            <a:extLst>
              <a:ext uri="{FF2B5EF4-FFF2-40B4-BE49-F238E27FC236}">
                <a16:creationId xmlns:a16="http://schemas.microsoft.com/office/drawing/2014/main" xmlns="" id="{5EBB5224-FC4A-4D0B-9778-7073CE563330}"/>
              </a:ext>
            </a:extLst>
          </p:cNvPr>
          <p:cNvSpPr/>
          <p:nvPr/>
        </p:nvSpPr>
        <p:spPr bwMode="auto">
          <a:xfrm>
            <a:off x="7123620" y="1749692"/>
            <a:ext cx="1782000" cy="1036808"/>
          </a:xfrm>
          <a:custGeom>
            <a:avLst/>
            <a:gdLst>
              <a:gd name="T0" fmla="*/ 960 w 960"/>
              <a:gd name="T1" fmla="*/ 182 h 200"/>
              <a:gd name="T2" fmla="*/ 942 w 960"/>
              <a:gd name="T3" fmla="*/ 200 h 200"/>
              <a:gd name="T4" fmla="*/ 18 w 960"/>
              <a:gd name="T5" fmla="*/ 200 h 200"/>
              <a:gd name="T6" fmla="*/ 0 w 960"/>
              <a:gd name="T7" fmla="*/ 182 h 200"/>
              <a:gd name="T8" fmla="*/ 0 w 960"/>
              <a:gd name="T9" fmla="*/ 18 h 200"/>
              <a:gd name="T10" fmla="*/ 18 w 960"/>
              <a:gd name="T11" fmla="*/ 0 h 200"/>
              <a:gd name="T12" fmla="*/ 942 w 960"/>
              <a:gd name="T13" fmla="*/ 0 h 200"/>
              <a:gd name="T14" fmla="*/ 960 w 960"/>
              <a:gd name="T15" fmla="*/ 18 h 200"/>
              <a:gd name="T16" fmla="*/ 960 w 960"/>
              <a:gd name="T17" fmla="*/ 18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200">
                <a:moveTo>
                  <a:pt x="960" y="182"/>
                </a:moveTo>
                <a:cubicBezTo>
                  <a:pt x="960" y="192"/>
                  <a:pt x="952" y="200"/>
                  <a:pt x="942" y="200"/>
                </a:cubicBezTo>
                <a:cubicBezTo>
                  <a:pt x="18" y="200"/>
                  <a:pt x="18" y="200"/>
                  <a:pt x="18" y="200"/>
                </a:cubicBezTo>
                <a:cubicBezTo>
                  <a:pt x="8" y="200"/>
                  <a:pt x="0" y="192"/>
                  <a:pt x="0" y="182"/>
                </a:cubicBezTo>
                <a:cubicBezTo>
                  <a:pt x="0" y="18"/>
                  <a:pt x="0" y="18"/>
                  <a:pt x="0" y="18"/>
                </a:cubicBezTo>
                <a:cubicBezTo>
                  <a:pt x="0" y="8"/>
                  <a:pt x="8" y="0"/>
                  <a:pt x="18" y="0"/>
                </a:cubicBezTo>
                <a:cubicBezTo>
                  <a:pt x="942" y="0"/>
                  <a:pt x="942" y="0"/>
                  <a:pt x="942" y="0"/>
                </a:cubicBezTo>
                <a:cubicBezTo>
                  <a:pt x="952" y="0"/>
                  <a:pt x="960" y="8"/>
                  <a:pt x="960" y="18"/>
                </a:cubicBezTo>
                <a:lnTo>
                  <a:pt x="960" y="182"/>
                </a:lnTo>
                <a:close/>
              </a:path>
            </a:pathLst>
          </a:custGeom>
          <a:solidFill>
            <a:schemeClr val="bg1">
              <a:lumMod val="5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b="1" smtClean="0">
                <a:solidFill>
                  <a:schemeClr val="bg1"/>
                </a:solidFill>
              </a:rPr>
              <a:t>Ethernet</a:t>
            </a:r>
          </a:p>
          <a:p>
            <a:pPr algn="ctr"/>
            <a:r>
              <a:rPr lang="en-US" altLang="zh-CN" b="1" smtClean="0">
                <a:solidFill>
                  <a:schemeClr val="bg1"/>
                </a:solidFill>
              </a:rPr>
              <a:t>IEEE 802.3</a:t>
            </a:r>
            <a:endParaRPr lang="zh-CN" altLang="en-US" b="1" dirty="0">
              <a:solidFill>
                <a:schemeClr val="bg1"/>
              </a:solidFill>
            </a:endParaRPr>
          </a:p>
        </p:txBody>
      </p:sp>
      <p:sp>
        <p:nvSpPr>
          <p:cNvPr id="11" name="iṥḻíḋe">
            <a:extLst>
              <a:ext uri="{FF2B5EF4-FFF2-40B4-BE49-F238E27FC236}">
                <a16:creationId xmlns:a16="http://schemas.microsoft.com/office/drawing/2014/main" xmlns="" id="{C8714C88-63AB-4AD6-816D-935C7090F6C5}"/>
              </a:ext>
            </a:extLst>
          </p:cNvPr>
          <p:cNvSpPr/>
          <p:nvPr/>
        </p:nvSpPr>
        <p:spPr bwMode="auto">
          <a:xfrm>
            <a:off x="9238259" y="1309954"/>
            <a:ext cx="2142477" cy="1610199"/>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2CC"/>
          </a:solidFill>
          <a:ln>
            <a:noFill/>
          </a:ln>
        </p:spPr>
        <p:txBody>
          <a:bodyPr vert="horz" wrap="none" lIns="91440" tIns="45720" rIns="91440" bIns="45720" anchor="t" anchorCtr="0" compatLnSpc="1">
            <a:prstTxWarp prst="textNoShape">
              <a:avLst/>
            </a:prstTxWarp>
            <a:normAutofit/>
          </a:bodyPr>
          <a:lstStyle/>
          <a:p>
            <a:pPr algn="ctr"/>
            <a:r>
              <a:rPr lang="en-US" altLang="zh-CN" sz="2000" b="1" smtClean="0"/>
              <a:t>WLAN</a:t>
            </a:r>
            <a:endParaRPr lang="zh-CN" altLang="en-US" sz="2000" b="1" dirty="0"/>
          </a:p>
        </p:txBody>
      </p:sp>
      <p:sp>
        <p:nvSpPr>
          <p:cNvPr id="12" name="íṥľîdè">
            <a:extLst>
              <a:ext uri="{FF2B5EF4-FFF2-40B4-BE49-F238E27FC236}">
                <a16:creationId xmlns:a16="http://schemas.microsoft.com/office/drawing/2014/main" xmlns="" id="{5EBB5224-FC4A-4D0B-9778-7073CE563330}"/>
              </a:ext>
            </a:extLst>
          </p:cNvPr>
          <p:cNvSpPr/>
          <p:nvPr/>
        </p:nvSpPr>
        <p:spPr bwMode="auto">
          <a:xfrm>
            <a:off x="9418497" y="1743132"/>
            <a:ext cx="1782000" cy="1043368"/>
          </a:xfrm>
          <a:custGeom>
            <a:avLst/>
            <a:gdLst>
              <a:gd name="T0" fmla="*/ 960 w 960"/>
              <a:gd name="T1" fmla="*/ 182 h 200"/>
              <a:gd name="T2" fmla="*/ 942 w 960"/>
              <a:gd name="T3" fmla="*/ 200 h 200"/>
              <a:gd name="T4" fmla="*/ 18 w 960"/>
              <a:gd name="T5" fmla="*/ 200 h 200"/>
              <a:gd name="T6" fmla="*/ 0 w 960"/>
              <a:gd name="T7" fmla="*/ 182 h 200"/>
              <a:gd name="T8" fmla="*/ 0 w 960"/>
              <a:gd name="T9" fmla="*/ 18 h 200"/>
              <a:gd name="T10" fmla="*/ 18 w 960"/>
              <a:gd name="T11" fmla="*/ 0 h 200"/>
              <a:gd name="T12" fmla="*/ 942 w 960"/>
              <a:gd name="T13" fmla="*/ 0 h 200"/>
              <a:gd name="T14" fmla="*/ 960 w 960"/>
              <a:gd name="T15" fmla="*/ 18 h 200"/>
              <a:gd name="T16" fmla="*/ 960 w 960"/>
              <a:gd name="T17" fmla="*/ 18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200">
                <a:moveTo>
                  <a:pt x="960" y="182"/>
                </a:moveTo>
                <a:cubicBezTo>
                  <a:pt x="960" y="192"/>
                  <a:pt x="952" y="200"/>
                  <a:pt x="942" y="200"/>
                </a:cubicBezTo>
                <a:cubicBezTo>
                  <a:pt x="18" y="200"/>
                  <a:pt x="18" y="200"/>
                  <a:pt x="18" y="200"/>
                </a:cubicBezTo>
                <a:cubicBezTo>
                  <a:pt x="8" y="200"/>
                  <a:pt x="0" y="192"/>
                  <a:pt x="0" y="182"/>
                </a:cubicBezTo>
                <a:cubicBezTo>
                  <a:pt x="0" y="18"/>
                  <a:pt x="0" y="18"/>
                  <a:pt x="0" y="18"/>
                </a:cubicBezTo>
                <a:cubicBezTo>
                  <a:pt x="0" y="8"/>
                  <a:pt x="8" y="0"/>
                  <a:pt x="18" y="0"/>
                </a:cubicBezTo>
                <a:cubicBezTo>
                  <a:pt x="942" y="0"/>
                  <a:pt x="942" y="0"/>
                  <a:pt x="942" y="0"/>
                </a:cubicBezTo>
                <a:cubicBezTo>
                  <a:pt x="952" y="0"/>
                  <a:pt x="960" y="8"/>
                  <a:pt x="960" y="18"/>
                </a:cubicBezTo>
                <a:lnTo>
                  <a:pt x="960" y="182"/>
                </a:lnTo>
                <a:close/>
              </a:path>
            </a:pathLst>
          </a:custGeom>
          <a:solidFill>
            <a:srgbClr val="FFD17D"/>
          </a:solidFill>
          <a:ln>
            <a:noFill/>
          </a:ln>
        </p:spPr>
        <p:txBody>
          <a:bodyPr vert="horz" wrap="none" lIns="91440" tIns="45720" rIns="91440" bIns="45720" anchor="ctr" anchorCtr="0" compatLnSpc="1">
            <a:prstTxWarp prst="textNoShape">
              <a:avLst/>
            </a:prstTxWarp>
            <a:normAutofit/>
          </a:bodyPr>
          <a:lstStyle/>
          <a:p>
            <a:pPr algn="ctr"/>
            <a:r>
              <a:rPr lang="en-US" altLang="zh-CN" b="1" smtClean="0"/>
              <a:t>Wi-Fi</a:t>
            </a:r>
          </a:p>
          <a:p>
            <a:pPr algn="ctr"/>
            <a:r>
              <a:rPr lang="en-US" altLang="zh-CN" b="1" smtClean="0"/>
              <a:t>IEEE 802.11</a:t>
            </a:r>
            <a:endParaRPr lang="zh-CN" altLang="en-US" b="1" dirty="0"/>
          </a:p>
        </p:txBody>
      </p:sp>
      <p:sp>
        <p:nvSpPr>
          <p:cNvPr id="13" name="文本占位符 4"/>
          <p:cNvSpPr txBox="1">
            <a:spLocks/>
          </p:cNvSpPr>
          <p:nvPr/>
        </p:nvSpPr>
        <p:spPr bwMode="auto">
          <a:xfrm>
            <a:off x="438091" y="3539418"/>
            <a:ext cx="6345410" cy="56026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b="1" dirty="0"/>
              <a:t>IEEE 802.11 Standards and Wi-Fi Generations</a:t>
            </a:r>
            <a:endParaRPr lang="zh-CN" altLang="en-US" sz="1800" b="1" dirty="0"/>
          </a:p>
        </p:txBody>
      </p:sp>
      <p:cxnSp>
        <p:nvCxnSpPr>
          <p:cNvPr id="14" name="直接连接符 13"/>
          <p:cNvCxnSpPr/>
          <p:nvPr/>
        </p:nvCxnSpPr>
        <p:spPr>
          <a:xfrm>
            <a:off x="769052" y="5917459"/>
            <a:ext cx="10800000" cy="0"/>
          </a:xfrm>
          <a:prstGeom prst="line">
            <a:avLst/>
          </a:prstGeom>
          <a:ln w="28575">
            <a:solidFill>
              <a:schemeClr val="tx1"/>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5" name="íŝḷïḓé"/>
          <p:cNvSpPr txBox="1"/>
          <p:nvPr/>
        </p:nvSpPr>
        <p:spPr bwMode="auto">
          <a:xfrm>
            <a:off x="494075" y="6048055"/>
            <a:ext cx="1085635" cy="307019"/>
          </a:xfrm>
          <a:prstGeom prst="rect">
            <a:avLst/>
          </a:prstGeom>
          <a:noFill/>
        </p:spPr>
        <p:txBody>
          <a:bodyPr wrap="none" lIns="90000" tIns="46800" rIns="90000" bIns="46800">
            <a:noAutofit/>
          </a:bodyPr>
          <a:lstStyle/>
          <a:p>
            <a:pPr algn="r"/>
            <a:r>
              <a:rPr lang="en-US" altLang="zh-CN" sz="1400" dirty="0"/>
              <a:t>Released In</a:t>
            </a:r>
          </a:p>
        </p:txBody>
      </p:sp>
      <p:sp>
        <p:nvSpPr>
          <p:cNvPr id="16" name="íŝḷïḓé"/>
          <p:cNvSpPr txBox="1"/>
          <p:nvPr/>
        </p:nvSpPr>
        <p:spPr bwMode="auto">
          <a:xfrm>
            <a:off x="449831" y="4989645"/>
            <a:ext cx="1085635" cy="307019"/>
          </a:xfrm>
          <a:prstGeom prst="rect">
            <a:avLst/>
          </a:prstGeom>
          <a:noFill/>
        </p:spPr>
        <p:txBody>
          <a:bodyPr wrap="none" lIns="90000" tIns="46800" rIns="90000" bIns="46800">
            <a:noAutofit/>
          </a:bodyPr>
          <a:lstStyle/>
          <a:p>
            <a:pPr algn="r"/>
            <a:r>
              <a:rPr lang="en-US" altLang="zh-CN" sz="1400" dirty="0"/>
              <a:t>Standard</a:t>
            </a:r>
          </a:p>
        </p:txBody>
      </p:sp>
      <p:sp>
        <p:nvSpPr>
          <p:cNvPr id="17" name="íŝḷïḓé"/>
          <p:cNvSpPr txBox="1"/>
          <p:nvPr/>
        </p:nvSpPr>
        <p:spPr bwMode="auto">
          <a:xfrm>
            <a:off x="449831" y="4536147"/>
            <a:ext cx="1085635" cy="307019"/>
          </a:xfrm>
          <a:prstGeom prst="rect">
            <a:avLst/>
          </a:prstGeom>
          <a:noFill/>
        </p:spPr>
        <p:txBody>
          <a:bodyPr wrap="none" lIns="90000" tIns="46800" rIns="90000" bIns="46800">
            <a:noAutofit/>
          </a:bodyPr>
          <a:lstStyle/>
          <a:p>
            <a:pPr algn="r"/>
            <a:r>
              <a:rPr lang="en-US" altLang="zh-CN" sz="1400" dirty="0"/>
              <a:t>Throughput</a:t>
            </a:r>
          </a:p>
        </p:txBody>
      </p:sp>
      <p:sp>
        <p:nvSpPr>
          <p:cNvPr id="18" name="íŝḷïḓé"/>
          <p:cNvSpPr txBox="1"/>
          <p:nvPr/>
        </p:nvSpPr>
        <p:spPr bwMode="auto">
          <a:xfrm>
            <a:off x="449831" y="4012329"/>
            <a:ext cx="1085635" cy="490497"/>
          </a:xfrm>
          <a:prstGeom prst="rect">
            <a:avLst/>
          </a:prstGeom>
          <a:noFill/>
        </p:spPr>
        <p:txBody>
          <a:bodyPr wrap="none" lIns="90000" tIns="46800" rIns="90000" bIns="46800">
            <a:noAutofit/>
          </a:bodyPr>
          <a:lstStyle/>
          <a:p>
            <a:pPr algn="r"/>
            <a:r>
              <a:rPr lang="en-US" altLang="zh-CN" sz="1400" dirty="0" smtClean="0"/>
              <a:t>Frequency</a:t>
            </a:r>
          </a:p>
          <a:p>
            <a:pPr algn="r"/>
            <a:r>
              <a:rPr lang="en-US" altLang="zh-CN" sz="1400" dirty="0" smtClean="0"/>
              <a:t>Band</a:t>
            </a:r>
            <a:endParaRPr lang="en-US" altLang="zh-CN" sz="1400" dirty="0"/>
          </a:p>
        </p:txBody>
      </p:sp>
      <p:sp>
        <p:nvSpPr>
          <p:cNvPr id="19" name="iṥḻíḋe">
            <a:extLst>
              <a:ext uri="{FF2B5EF4-FFF2-40B4-BE49-F238E27FC236}">
                <a16:creationId xmlns:a16="http://schemas.microsoft.com/office/drawing/2014/main" xmlns="" id="{C8714C88-63AB-4AD6-816D-935C7090F6C5}"/>
              </a:ext>
            </a:extLst>
          </p:cNvPr>
          <p:cNvSpPr/>
          <p:nvPr/>
        </p:nvSpPr>
        <p:spPr bwMode="auto">
          <a:xfrm>
            <a:off x="1562554" y="4961988"/>
            <a:ext cx="78164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solidFill>
                  <a:schemeClr val="bg1"/>
                </a:solidFill>
              </a:rPr>
              <a:t>802.11</a:t>
            </a:r>
            <a:endParaRPr lang="zh-CN" altLang="en-US" sz="1400" dirty="0">
              <a:solidFill>
                <a:schemeClr val="bg1"/>
              </a:solidFill>
            </a:endParaRPr>
          </a:p>
        </p:txBody>
      </p:sp>
      <p:sp>
        <p:nvSpPr>
          <p:cNvPr id="20" name="iṥḻíḋe">
            <a:extLst>
              <a:ext uri="{FF2B5EF4-FFF2-40B4-BE49-F238E27FC236}">
                <a16:creationId xmlns:a16="http://schemas.microsoft.com/office/drawing/2014/main" xmlns="" id="{C8714C88-63AB-4AD6-816D-935C7090F6C5}"/>
              </a:ext>
            </a:extLst>
          </p:cNvPr>
          <p:cNvSpPr/>
          <p:nvPr/>
        </p:nvSpPr>
        <p:spPr bwMode="auto">
          <a:xfrm>
            <a:off x="1562554" y="4502826"/>
            <a:ext cx="78164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2Mbit/s</a:t>
            </a:r>
            <a:endParaRPr lang="zh-CN" altLang="en-US" sz="1400" dirty="0"/>
          </a:p>
        </p:txBody>
      </p:sp>
      <p:sp>
        <p:nvSpPr>
          <p:cNvPr id="21" name="iṥḻíḋe">
            <a:extLst>
              <a:ext uri="{FF2B5EF4-FFF2-40B4-BE49-F238E27FC236}">
                <a16:creationId xmlns:a16="http://schemas.microsoft.com/office/drawing/2014/main" xmlns="" id="{C8714C88-63AB-4AD6-816D-935C7090F6C5}"/>
              </a:ext>
            </a:extLst>
          </p:cNvPr>
          <p:cNvSpPr/>
          <p:nvPr/>
        </p:nvSpPr>
        <p:spPr bwMode="auto">
          <a:xfrm>
            <a:off x="1562554" y="4043664"/>
            <a:ext cx="78164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2.4GHz</a:t>
            </a:r>
          </a:p>
        </p:txBody>
      </p:sp>
      <p:sp>
        <p:nvSpPr>
          <p:cNvPr id="22" name="iṥḻíḋe">
            <a:extLst>
              <a:ext uri="{FF2B5EF4-FFF2-40B4-BE49-F238E27FC236}">
                <a16:creationId xmlns:a16="http://schemas.microsoft.com/office/drawing/2014/main" xmlns="" id="{C8714C88-63AB-4AD6-816D-935C7090F6C5}"/>
              </a:ext>
            </a:extLst>
          </p:cNvPr>
          <p:cNvSpPr/>
          <p:nvPr/>
        </p:nvSpPr>
        <p:spPr bwMode="auto">
          <a:xfrm>
            <a:off x="2450945" y="4961988"/>
            <a:ext cx="920273"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smtClean="0">
                <a:solidFill>
                  <a:schemeClr val="bg1"/>
                </a:solidFill>
              </a:rPr>
              <a:t>802.11b</a:t>
            </a:r>
            <a:endParaRPr lang="en-US" altLang="zh-CN" sz="1400" dirty="0">
              <a:solidFill>
                <a:schemeClr val="bg1"/>
              </a:solidFill>
            </a:endParaRPr>
          </a:p>
        </p:txBody>
      </p:sp>
      <p:sp>
        <p:nvSpPr>
          <p:cNvPr id="23" name="iṥḻíḋe">
            <a:extLst>
              <a:ext uri="{FF2B5EF4-FFF2-40B4-BE49-F238E27FC236}">
                <a16:creationId xmlns:a16="http://schemas.microsoft.com/office/drawing/2014/main" xmlns="" id="{C8714C88-63AB-4AD6-816D-935C7090F6C5}"/>
              </a:ext>
            </a:extLst>
          </p:cNvPr>
          <p:cNvSpPr/>
          <p:nvPr/>
        </p:nvSpPr>
        <p:spPr bwMode="auto">
          <a:xfrm>
            <a:off x="2446739" y="4502826"/>
            <a:ext cx="924479"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smtClean="0"/>
              <a:t>11Mbit/s</a:t>
            </a:r>
            <a:endParaRPr lang="zh-CN" altLang="en-US" sz="1400" dirty="0"/>
          </a:p>
        </p:txBody>
      </p:sp>
      <p:sp>
        <p:nvSpPr>
          <p:cNvPr id="24" name="iṥḻíḋe">
            <a:extLst>
              <a:ext uri="{FF2B5EF4-FFF2-40B4-BE49-F238E27FC236}">
                <a16:creationId xmlns:a16="http://schemas.microsoft.com/office/drawing/2014/main" xmlns="" id="{C8714C88-63AB-4AD6-816D-935C7090F6C5}"/>
              </a:ext>
            </a:extLst>
          </p:cNvPr>
          <p:cNvSpPr/>
          <p:nvPr/>
        </p:nvSpPr>
        <p:spPr bwMode="auto">
          <a:xfrm>
            <a:off x="2446987" y="4043664"/>
            <a:ext cx="924232"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smtClean="0"/>
              <a:t>2.4GHz</a:t>
            </a:r>
            <a:endParaRPr lang="en-US" altLang="zh-CN" sz="1400" dirty="0"/>
          </a:p>
        </p:txBody>
      </p:sp>
      <p:sp>
        <p:nvSpPr>
          <p:cNvPr id="25" name="iṥḻíḋe">
            <a:extLst>
              <a:ext uri="{FF2B5EF4-FFF2-40B4-BE49-F238E27FC236}">
                <a16:creationId xmlns:a16="http://schemas.microsoft.com/office/drawing/2014/main" xmlns="" id="{C8714C88-63AB-4AD6-816D-935C7090F6C5}"/>
              </a:ext>
            </a:extLst>
          </p:cNvPr>
          <p:cNvSpPr/>
          <p:nvPr/>
        </p:nvSpPr>
        <p:spPr bwMode="auto">
          <a:xfrm>
            <a:off x="3477670" y="4961988"/>
            <a:ext cx="1660590"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smtClean="0">
                <a:solidFill>
                  <a:schemeClr val="bg1"/>
                </a:solidFill>
              </a:rPr>
              <a:t>802.11a</a:t>
            </a:r>
            <a:r>
              <a:rPr lang="zh-CN" altLang="en-US" sz="1400" smtClean="0">
                <a:solidFill>
                  <a:schemeClr val="bg1"/>
                </a:solidFill>
              </a:rPr>
              <a:t>、</a:t>
            </a:r>
            <a:r>
              <a:rPr lang="en-US" altLang="zh-CN" sz="1400" smtClean="0">
                <a:solidFill>
                  <a:schemeClr val="bg1"/>
                </a:solidFill>
              </a:rPr>
              <a:t>802.11g</a:t>
            </a:r>
            <a:endParaRPr lang="zh-CN" altLang="en-US" sz="1400" dirty="0">
              <a:solidFill>
                <a:schemeClr val="bg1"/>
              </a:solidFill>
            </a:endParaRPr>
          </a:p>
        </p:txBody>
      </p:sp>
      <p:sp>
        <p:nvSpPr>
          <p:cNvPr id="26" name="iṥḻíḋe">
            <a:extLst>
              <a:ext uri="{FF2B5EF4-FFF2-40B4-BE49-F238E27FC236}">
                <a16:creationId xmlns:a16="http://schemas.microsoft.com/office/drawing/2014/main" xmlns="" id="{C8714C88-63AB-4AD6-816D-935C7090F6C5}"/>
              </a:ext>
            </a:extLst>
          </p:cNvPr>
          <p:cNvSpPr/>
          <p:nvPr/>
        </p:nvSpPr>
        <p:spPr bwMode="auto">
          <a:xfrm>
            <a:off x="3473757" y="4502826"/>
            <a:ext cx="166173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54Mbit/s</a:t>
            </a:r>
            <a:endParaRPr lang="zh-CN" altLang="en-US" sz="1400" dirty="0"/>
          </a:p>
        </p:txBody>
      </p:sp>
      <p:sp>
        <p:nvSpPr>
          <p:cNvPr id="27" name="iṥḻíḋe">
            <a:extLst>
              <a:ext uri="{FF2B5EF4-FFF2-40B4-BE49-F238E27FC236}">
                <a16:creationId xmlns:a16="http://schemas.microsoft.com/office/drawing/2014/main" xmlns="" id="{C8714C88-63AB-4AD6-816D-935C7090F6C5}"/>
              </a:ext>
            </a:extLst>
          </p:cNvPr>
          <p:cNvSpPr/>
          <p:nvPr/>
        </p:nvSpPr>
        <p:spPr bwMode="auto">
          <a:xfrm>
            <a:off x="3477670" y="4043664"/>
            <a:ext cx="1657857"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smtClean="0"/>
              <a:t>2.4GHz</a:t>
            </a:r>
            <a:r>
              <a:rPr lang="zh-CN" altLang="en-US" sz="1400" smtClean="0"/>
              <a:t>、</a:t>
            </a:r>
            <a:r>
              <a:rPr lang="en-US" altLang="zh-CN" sz="1400" smtClean="0"/>
              <a:t>5GHz</a:t>
            </a:r>
            <a:endParaRPr lang="en-US" altLang="zh-CN" sz="1400" dirty="0"/>
          </a:p>
        </p:txBody>
      </p:sp>
      <p:sp>
        <p:nvSpPr>
          <p:cNvPr id="28" name="iṥḻíḋe">
            <a:extLst>
              <a:ext uri="{FF2B5EF4-FFF2-40B4-BE49-F238E27FC236}">
                <a16:creationId xmlns:a16="http://schemas.microsoft.com/office/drawing/2014/main" xmlns="" id="{C8714C88-63AB-4AD6-816D-935C7090F6C5}"/>
              </a:ext>
            </a:extLst>
          </p:cNvPr>
          <p:cNvSpPr/>
          <p:nvPr/>
        </p:nvSpPr>
        <p:spPr bwMode="auto">
          <a:xfrm>
            <a:off x="5245005" y="4961988"/>
            <a:ext cx="136450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solidFill>
                  <a:schemeClr val="bg1"/>
                </a:solidFill>
              </a:rPr>
              <a:t>802.11n</a:t>
            </a:r>
          </a:p>
        </p:txBody>
      </p:sp>
      <p:sp>
        <p:nvSpPr>
          <p:cNvPr id="29" name="iṥḻíḋe">
            <a:extLst>
              <a:ext uri="{FF2B5EF4-FFF2-40B4-BE49-F238E27FC236}">
                <a16:creationId xmlns:a16="http://schemas.microsoft.com/office/drawing/2014/main" xmlns="" id="{C8714C88-63AB-4AD6-816D-935C7090F6C5}"/>
              </a:ext>
            </a:extLst>
          </p:cNvPr>
          <p:cNvSpPr/>
          <p:nvPr/>
        </p:nvSpPr>
        <p:spPr bwMode="auto">
          <a:xfrm>
            <a:off x="5238032" y="4502826"/>
            <a:ext cx="1368787"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300Mbit/s</a:t>
            </a:r>
            <a:endParaRPr lang="zh-CN" altLang="en-US" sz="1400" dirty="0"/>
          </a:p>
        </p:txBody>
      </p:sp>
      <p:sp>
        <p:nvSpPr>
          <p:cNvPr id="30" name="iṥḻíḋe">
            <a:extLst>
              <a:ext uri="{FF2B5EF4-FFF2-40B4-BE49-F238E27FC236}">
                <a16:creationId xmlns:a16="http://schemas.microsoft.com/office/drawing/2014/main" xmlns="" id="{C8714C88-63AB-4AD6-816D-935C7090F6C5}"/>
              </a:ext>
            </a:extLst>
          </p:cNvPr>
          <p:cNvSpPr/>
          <p:nvPr/>
        </p:nvSpPr>
        <p:spPr bwMode="auto">
          <a:xfrm>
            <a:off x="5238313" y="4043664"/>
            <a:ext cx="1368438"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2.4GHz</a:t>
            </a:r>
            <a:r>
              <a:rPr lang="zh-CN" altLang="en-US" sz="1400" dirty="0"/>
              <a:t> </a:t>
            </a:r>
            <a:r>
              <a:rPr lang="en-US" altLang="zh-CN" sz="1400" dirty="0"/>
              <a:t>&amp; 5GHz</a:t>
            </a:r>
          </a:p>
        </p:txBody>
      </p:sp>
      <p:sp>
        <p:nvSpPr>
          <p:cNvPr id="31" name="iṥḻíḋe">
            <a:extLst>
              <a:ext uri="{FF2B5EF4-FFF2-40B4-BE49-F238E27FC236}">
                <a16:creationId xmlns:a16="http://schemas.microsoft.com/office/drawing/2014/main" xmlns="" id="{C8714C88-63AB-4AD6-816D-935C7090F6C5}"/>
              </a:ext>
            </a:extLst>
          </p:cNvPr>
          <p:cNvSpPr/>
          <p:nvPr/>
        </p:nvSpPr>
        <p:spPr bwMode="auto">
          <a:xfrm>
            <a:off x="6716257" y="4961988"/>
            <a:ext cx="1553328"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solidFill>
                  <a:schemeClr val="bg1"/>
                </a:solidFill>
              </a:rPr>
              <a:t>802.11ac wave1</a:t>
            </a:r>
          </a:p>
        </p:txBody>
      </p:sp>
      <p:sp>
        <p:nvSpPr>
          <p:cNvPr id="32" name="iṥḻíḋe">
            <a:extLst>
              <a:ext uri="{FF2B5EF4-FFF2-40B4-BE49-F238E27FC236}">
                <a16:creationId xmlns:a16="http://schemas.microsoft.com/office/drawing/2014/main" xmlns="" id="{C8714C88-63AB-4AD6-816D-935C7090F6C5}"/>
              </a:ext>
            </a:extLst>
          </p:cNvPr>
          <p:cNvSpPr/>
          <p:nvPr/>
        </p:nvSpPr>
        <p:spPr bwMode="auto">
          <a:xfrm>
            <a:off x="6709359" y="4502826"/>
            <a:ext cx="1558202"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1300Mbit/s</a:t>
            </a:r>
            <a:endParaRPr lang="zh-CN" altLang="en-US" sz="1400" dirty="0"/>
          </a:p>
        </p:txBody>
      </p:sp>
      <p:sp>
        <p:nvSpPr>
          <p:cNvPr id="33" name="iṥḻíḋe">
            <a:extLst>
              <a:ext uri="{FF2B5EF4-FFF2-40B4-BE49-F238E27FC236}">
                <a16:creationId xmlns:a16="http://schemas.microsoft.com/office/drawing/2014/main" xmlns="" id="{C8714C88-63AB-4AD6-816D-935C7090F6C5}"/>
              </a:ext>
            </a:extLst>
          </p:cNvPr>
          <p:cNvSpPr/>
          <p:nvPr/>
        </p:nvSpPr>
        <p:spPr bwMode="auto">
          <a:xfrm>
            <a:off x="6709537" y="4043664"/>
            <a:ext cx="1557805"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5GHz</a:t>
            </a:r>
          </a:p>
        </p:txBody>
      </p:sp>
      <p:sp>
        <p:nvSpPr>
          <p:cNvPr id="34" name="íŝḷïḓé"/>
          <p:cNvSpPr txBox="1"/>
          <p:nvPr/>
        </p:nvSpPr>
        <p:spPr bwMode="auto">
          <a:xfrm>
            <a:off x="1507708" y="6040459"/>
            <a:ext cx="891339"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1997</a:t>
            </a:r>
            <a:endParaRPr lang="zh-CN" altLang="en-US" sz="1400" b="1" dirty="0">
              <a:solidFill>
                <a:schemeClr val="tx1"/>
              </a:solidFill>
              <a:effectLst/>
            </a:endParaRPr>
          </a:p>
        </p:txBody>
      </p:sp>
      <p:sp>
        <p:nvSpPr>
          <p:cNvPr id="35" name="íŝḷïḓé"/>
          <p:cNvSpPr txBox="1"/>
          <p:nvPr/>
        </p:nvSpPr>
        <p:spPr bwMode="auto">
          <a:xfrm>
            <a:off x="2464988" y="6040459"/>
            <a:ext cx="948459"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1999</a:t>
            </a:r>
            <a:endParaRPr lang="zh-CN" altLang="en-US" sz="1400" b="1" dirty="0">
              <a:solidFill>
                <a:schemeClr val="tx1"/>
              </a:solidFill>
              <a:effectLst/>
            </a:endParaRPr>
          </a:p>
        </p:txBody>
      </p:sp>
      <p:sp>
        <p:nvSpPr>
          <p:cNvPr id="36" name="íŝḷïḓé"/>
          <p:cNvSpPr txBox="1"/>
          <p:nvPr/>
        </p:nvSpPr>
        <p:spPr bwMode="auto">
          <a:xfrm>
            <a:off x="3756153" y="6040459"/>
            <a:ext cx="1085635" cy="307019"/>
          </a:xfrm>
          <a:prstGeom prst="rect">
            <a:avLst/>
          </a:prstGeom>
          <a:noFill/>
        </p:spPr>
        <p:txBody>
          <a:bodyPr wrap="none" lIns="90000" tIns="46800" rIns="90000" bIns="46800">
            <a:noAutofit/>
          </a:bodyPr>
          <a:lstStyle/>
          <a:p>
            <a:pPr algn="ctr" latinLnBrk="0"/>
            <a:r>
              <a:rPr lang="en-US" altLang="zh-CN" sz="1400" b="1" dirty="0"/>
              <a:t>2003</a:t>
            </a:r>
            <a:endParaRPr lang="zh-CN" altLang="en-US" sz="1400" b="1" dirty="0">
              <a:solidFill>
                <a:schemeClr val="tx1"/>
              </a:solidFill>
              <a:effectLst/>
            </a:endParaRPr>
          </a:p>
        </p:txBody>
      </p:sp>
      <p:sp>
        <p:nvSpPr>
          <p:cNvPr id="37" name="íŝḷïḓé"/>
          <p:cNvSpPr txBox="1"/>
          <p:nvPr/>
        </p:nvSpPr>
        <p:spPr bwMode="auto">
          <a:xfrm>
            <a:off x="5498897" y="6040459"/>
            <a:ext cx="899322"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2009</a:t>
            </a:r>
            <a:endParaRPr lang="zh-CN" altLang="en-US" sz="1400" b="1" dirty="0">
              <a:solidFill>
                <a:schemeClr val="tx1"/>
              </a:solidFill>
              <a:effectLst/>
            </a:endParaRPr>
          </a:p>
        </p:txBody>
      </p:sp>
      <p:sp>
        <p:nvSpPr>
          <p:cNvPr id="38" name="íŝḷïḓé"/>
          <p:cNvSpPr txBox="1"/>
          <p:nvPr/>
        </p:nvSpPr>
        <p:spPr bwMode="auto">
          <a:xfrm>
            <a:off x="6945729" y="6040459"/>
            <a:ext cx="1085635"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2013</a:t>
            </a:r>
            <a:endParaRPr lang="zh-CN" altLang="en-US" sz="1400" b="1" dirty="0">
              <a:solidFill>
                <a:schemeClr val="tx1"/>
              </a:solidFill>
              <a:effectLst/>
            </a:endParaRPr>
          </a:p>
        </p:txBody>
      </p:sp>
      <p:sp>
        <p:nvSpPr>
          <p:cNvPr id="39" name="íŝḷïḓé"/>
          <p:cNvSpPr txBox="1"/>
          <p:nvPr/>
        </p:nvSpPr>
        <p:spPr bwMode="auto">
          <a:xfrm>
            <a:off x="8604883" y="6040459"/>
            <a:ext cx="1085635"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2015</a:t>
            </a:r>
            <a:endParaRPr lang="zh-CN" altLang="en-US" sz="1400" b="1" dirty="0">
              <a:solidFill>
                <a:schemeClr val="tx1"/>
              </a:solidFill>
              <a:effectLst/>
            </a:endParaRPr>
          </a:p>
        </p:txBody>
      </p:sp>
      <p:sp>
        <p:nvSpPr>
          <p:cNvPr id="40" name="íŝḷïḓé"/>
          <p:cNvSpPr txBox="1"/>
          <p:nvPr/>
        </p:nvSpPr>
        <p:spPr bwMode="auto">
          <a:xfrm>
            <a:off x="449831" y="5479845"/>
            <a:ext cx="1085635" cy="307019"/>
          </a:xfrm>
          <a:prstGeom prst="rect">
            <a:avLst/>
          </a:prstGeom>
          <a:noFill/>
        </p:spPr>
        <p:txBody>
          <a:bodyPr wrap="none" lIns="90000" tIns="46800" rIns="90000" bIns="46800">
            <a:noAutofit/>
          </a:bodyPr>
          <a:lstStyle/>
          <a:p>
            <a:pPr algn="r" latinLnBrk="0"/>
            <a:r>
              <a:rPr lang="en-US" altLang="zh-CN" sz="1400" dirty="0">
                <a:solidFill>
                  <a:schemeClr val="tx1"/>
                </a:solidFill>
                <a:effectLst/>
              </a:rPr>
              <a:t>Wi-Fi</a:t>
            </a:r>
            <a:endParaRPr lang="zh-CN" altLang="en-US" sz="1400" dirty="0">
              <a:solidFill>
                <a:schemeClr val="tx1"/>
              </a:solidFill>
              <a:effectLst/>
            </a:endParaRPr>
          </a:p>
        </p:txBody>
      </p:sp>
      <p:sp>
        <p:nvSpPr>
          <p:cNvPr id="41" name="iṥḻíḋe">
            <a:extLst>
              <a:ext uri="{FF2B5EF4-FFF2-40B4-BE49-F238E27FC236}">
                <a16:creationId xmlns:a16="http://schemas.microsoft.com/office/drawing/2014/main" xmlns="" id="{C8714C88-63AB-4AD6-816D-935C7090F6C5}"/>
              </a:ext>
            </a:extLst>
          </p:cNvPr>
          <p:cNvSpPr/>
          <p:nvPr/>
        </p:nvSpPr>
        <p:spPr bwMode="auto">
          <a:xfrm>
            <a:off x="5245005" y="5425802"/>
            <a:ext cx="136450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4</a:t>
            </a:r>
          </a:p>
        </p:txBody>
      </p:sp>
      <p:sp>
        <p:nvSpPr>
          <p:cNvPr id="42" name="iṥḻíḋe">
            <a:extLst>
              <a:ext uri="{FF2B5EF4-FFF2-40B4-BE49-F238E27FC236}">
                <a16:creationId xmlns:a16="http://schemas.microsoft.com/office/drawing/2014/main" xmlns="" id="{C8714C88-63AB-4AD6-816D-935C7090F6C5}"/>
              </a:ext>
            </a:extLst>
          </p:cNvPr>
          <p:cNvSpPr/>
          <p:nvPr/>
        </p:nvSpPr>
        <p:spPr bwMode="auto">
          <a:xfrm>
            <a:off x="8376037" y="4961988"/>
            <a:ext cx="1555200"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solidFill>
                  <a:schemeClr val="bg1"/>
                </a:solidFill>
              </a:rPr>
              <a:t>802.11ac wave2</a:t>
            </a:r>
          </a:p>
        </p:txBody>
      </p:sp>
      <p:sp>
        <p:nvSpPr>
          <p:cNvPr id="43" name="iṥḻíḋe">
            <a:extLst>
              <a:ext uri="{FF2B5EF4-FFF2-40B4-BE49-F238E27FC236}">
                <a16:creationId xmlns:a16="http://schemas.microsoft.com/office/drawing/2014/main" xmlns="" id="{C8714C88-63AB-4AD6-816D-935C7090F6C5}"/>
              </a:ext>
            </a:extLst>
          </p:cNvPr>
          <p:cNvSpPr/>
          <p:nvPr/>
        </p:nvSpPr>
        <p:spPr bwMode="auto">
          <a:xfrm>
            <a:off x="8370101" y="4502826"/>
            <a:ext cx="1555200"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6.9Gbit/s</a:t>
            </a:r>
            <a:endParaRPr lang="zh-CN" altLang="en-US" sz="1400" dirty="0"/>
          </a:p>
        </p:txBody>
      </p:sp>
      <p:sp>
        <p:nvSpPr>
          <p:cNvPr id="44" name="iṥḻíḋe">
            <a:extLst>
              <a:ext uri="{FF2B5EF4-FFF2-40B4-BE49-F238E27FC236}">
                <a16:creationId xmlns:a16="http://schemas.microsoft.com/office/drawing/2014/main" xmlns="" id="{C8714C88-63AB-4AD6-816D-935C7090F6C5}"/>
              </a:ext>
            </a:extLst>
          </p:cNvPr>
          <p:cNvSpPr/>
          <p:nvPr/>
        </p:nvSpPr>
        <p:spPr bwMode="auto">
          <a:xfrm>
            <a:off x="8370102" y="4043664"/>
            <a:ext cx="1555200"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5GHz</a:t>
            </a:r>
          </a:p>
        </p:txBody>
      </p:sp>
      <p:sp>
        <p:nvSpPr>
          <p:cNvPr id="45" name="iṥḻíḋe">
            <a:extLst>
              <a:ext uri="{FF2B5EF4-FFF2-40B4-BE49-F238E27FC236}">
                <a16:creationId xmlns:a16="http://schemas.microsoft.com/office/drawing/2014/main" xmlns="" id="{C8714C88-63AB-4AD6-816D-935C7090F6C5}"/>
              </a:ext>
            </a:extLst>
          </p:cNvPr>
          <p:cNvSpPr/>
          <p:nvPr/>
        </p:nvSpPr>
        <p:spPr bwMode="auto">
          <a:xfrm>
            <a:off x="6719973" y="5425802"/>
            <a:ext cx="3211264"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5</a:t>
            </a:r>
          </a:p>
        </p:txBody>
      </p:sp>
      <p:sp>
        <p:nvSpPr>
          <p:cNvPr id="46" name="iṥḻíḋe">
            <a:extLst>
              <a:ext uri="{FF2B5EF4-FFF2-40B4-BE49-F238E27FC236}">
                <a16:creationId xmlns:a16="http://schemas.microsoft.com/office/drawing/2014/main" xmlns="" id="{C8714C88-63AB-4AD6-816D-935C7090F6C5}"/>
              </a:ext>
            </a:extLst>
          </p:cNvPr>
          <p:cNvSpPr/>
          <p:nvPr/>
        </p:nvSpPr>
        <p:spPr bwMode="auto">
          <a:xfrm>
            <a:off x="10037689" y="4961988"/>
            <a:ext cx="1358939"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00B0F0"/>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solidFill>
                  <a:schemeClr val="bg1"/>
                </a:solidFill>
              </a:rPr>
              <a:t>802.11ax</a:t>
            </a:r>
          </a:p>
        </p:txBody>
      </p:sp>
      <p:sp>
        <p:nvSpPr>
          <p:cNvPr id="47" name="iṥḻíḋe">
            <a:extLst>
              <a:ext uri="{FF2B5EF4-FFF2-40B4-BE49-F238E27FC236}">
                <a16:creationId xmlns:a16="http://schemas.microsoft.com/office/drawing/2014/main" xmlns="" id="{C8714C88-63AB-4AD6-816D-935C7090F6C5}"/>
              </a:ext>
            </a:extLst>
          </p:cNvPr>
          <p:cNvSpPr/>
          <p:nvPr/>
        </p:nvSpPr>
        <p:spPr bwMode="auto">
          <a:xfrm>
            <a:off x="10037689" y="5425802"/>
            <a:ext cx="1358939"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6</a:t>
            </a:r>
          </a:p>
        </p:txBody>
      </p:sp>
      <p:sp>
        <p:nvSpPr>
          <p:cNvPr id="48" name="iṥḻíḋe">
            <a:extLst>
              <a:ext uri="{FF2B5EF4-FFF2-40B4-BE49-F238E27FC236}">
                <a16:creationId xmlns:a16="http://schemas.microsoft.com/office/drawing/2014/main" xmlns="" id="{C8714C88-63AB-4AD6-816D-935C7090F6C5}"/>
              </a:ext>
            </a:extLst>
          </p:cNvPr>
          <p:cNvSpPr/>
          <p:nvPr/>
        </p:nvSpPr>
        <p:spPr bwMode="auto">
          <a:xfrm>
            <a:off x="10027841" y="4502826"/>
            <a:ext cx="1368787"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chemeClr val="accent5">
              <a:lumMod val="20000"/>
              <a:lumOff val="80000"/>
            </a:schemeClr>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9.6Gbit/s</a:t>
            </a:r>
            <a:endParaRPr lang="zh-CN" altLang="en-US" sz="1400" dirty="0"/>
          </a:p>
        </p:txBody>
      </p:sp>
      <p:sp>
        <p:nvSpPr>
          <p:cNvPr id="49" name="iṥḻíḋe">
            <a:extLst>
              <a:ext uri="{FF2B5EF4-FFF2-40B4-BE49-F238E27FC236}">
                <a16:creationId xmlns:a16="http://schemas.microsoft.com/office/drawing/2014/main" xmlns="" id="{C8714C88-63AB-4AD6-816D-935C7090F6C5}"/>
              </a:ext>
            </a:extLst>
          </p:cNvPr>
          <p:cNvSpPr/>
          <p:nvPr/>
        </p:nvSpPr>
        <p:spPr bwMode="auto">
          <a:xfrm>
            <a:off x="10028122" y="4043664"/>
            <a:ext cx="1368438"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A6D2FF"/>
          </a:solidFill>
          <a:ln>
            <a:noFill/>
          </a:ln>
        </p:spPr>
        <p:txBody>
          <a:bodyPr vert="horz" wrap="none" lIns="91440" tIns="45720" rIns="91440" bIns="45720" anchor="ctr" anchorCtr="0" compatLnSpc="1">
            <a:prstTxWarp prst="textNoShape">
              <a:avLst/>
            </a:prstTxWarp>
            <a:normAutofit/>
          </a:bodyPr>
          <a:lstStyle/>
          <a:p>
            <a:pPr algn="ctr"/>
            <a:r>
              <a:rPr lang="en-US" altLang="zh-CN" sz="1400" dirty="0"/>
              <a:t>2.4GHz</a:t>
            </a:r>
            <a:r>
              <a:rPr lang="zh-CN" altLang="en-US" sz="1400" dirty="0"/>
              <a:t> </a:t>
            </a:r>
            <a:r>
              <a:rPr lang="en-US" altLang="zh-CN" sz="1400" dirty="0"/>
              <a:t>&amp; 5GHz</a:t>
            </a:r>
          </a:p>
        </p:txBody>
      </p:sp>
      <p:sp>
        <p:nvSpPr>
          <p:cNvPr id="50" name="iṥḻíḋe">
            <a:extLst>
              <a:ext uri="{FF2B5EF4-FFF2-40B4-BE49-F238E27FC236}">
                <a16:creationId xmlns:a16="http://schemas.microsoft.com/office/drawing/2014/main" xmlns="" id="{C8714C88-63AB-4AD6-816D-935C7090F6C5}"/>
              </a:ext>
            </a:extLst>
          </p:cNvPr>
          <p:cNvSpPr/>
          <p:nvPr/>
        </p:nvSpPr>
        <p:spPr bwMode="auto">
          <a:xfrm>
            <a:off x="3481680" y="5425802"/>
            <a:ext cx="1656579"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3</a:t>
            </a:r>
          </a:p>
        </p:txBody>
      </p:sp>
      <p:sp>
        <p:nvSpPr>
          <p:cNvPr id="51" name="iṥḻíḋe">
            <a:extLst>
              <a:ext uri="{FF2B5EF4-FFF2-40B4-BE49-F238E27FC236}">
                <a16:creationId xmlns:a16="http://schemas.microsoft.com/office/drawing/2014/main" xmlns="" id="{C8714C88-63AB-4AD6-816D-935C7090F6C5}"/>
              </a:ext>
            </a:extLst>
          </p:cNvPr>
          <p:cNvSpPr/>
          <p:nvPr/>
        </p:nvSpPr>
        <p:spPr bwMode="auto">
          <a:xfrm>
            <a:off x="1562554" y="5439723"/>
            <a:ext cx="781646"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1</a:t>
            </a:r>
          </a:p>
        </p:txBody>
      </p:sp>
      <p:sp>
        <p:nvSpPr>
          <p:cNvPr id="52" name="iṥḻíḋe">
            <a:extLst>
              <a:ext uri="{FF2B5EF4-FFF2-40B4-BE49-F238E27FC236}">
                <a16:creationId xmlns:a16="http://schemas.microsoft.com/office/drawing/2014/main" xmlns="" id="{C8714C88-63AB-4AD6-816D-935C7090F6C5}"/>
              </a:ext>
            </a:extLst>
          </p:cNvPr>
          <p:cNvSpPr/>
          <p:nvPr/>
        </p:nvSpPr>
        <p:spPr bwMode="auto">
          <a:xfrm>
            <a:off x="2446739" y="5439723"/>
            <a:ext cx="924479" cy="362332"/>
          </a:xfrm>
          <a:custGeom>
            <a:avLst/>
            <a:gdLst>
              <a:gd name="T0" fmla="*/ 475 w 475"/>
              <a:gd name="T1" fmla="*/ 166 h 182"/>
              <a:gd name="T2" fmla="*/ 459 w 475"/>
              <a:gd name="T3" fmla="*/ 182 h 182"/>
              <a:gd name="T4" fmla="*/ 16 w 475"/>
              <a:gd name="T5" fmla="*/ 182 h 182"/>
              <a:gd name="T6" fmla="*/ 0 w 475"/>
              <a:gd name="T7" fmla="*/ 166 h 182"/>
              <a:gd name="T8" fmla="*/ 0 w 475"/>
              <a:gd name="T9" fmla="*/ 16 h 182"/>
              <a:gd name="T10" fmla="*/ 16 w 475"/>
              <a:gd name="T11" fmla="*/ 0 h 182"/>
              <a:gd name="T12" fmla="*/ 459 w 475"/>
              <a:gd name="T13" fmla="*/ 0 h 182"/>
              <a:gd name="T14" fmla="*/ 475 w 475"/>
              <a:gd name="T15" fmla="*/ 16 h 182"/>
              <a:gd name="T16" fmla="*/ 475 w 475"/>
              <a:gd name="T17" fmla="*/ 16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82">
                <a:moveTo>
                  <a:pt x="475" y="166"/>
                </a:moveTo>
                <a:cubicBezTo>
                  <a:pt x="475" y="174"/>
                  <a:pt x="468" y="182"/>
                  <a:pt x="459" y="182"/>
                </a:cubicBezTo>
                <a:cubicBezTo>
                  <a:pt x="16" y="182"/>
                  <a:pt x="16" y="182"/>
                  <a:pt x="16" y="182"/>
                </a:cubicBezTo>
                <a:cubicBezTo>
                  <a:pt x="7" y="182"/>
                  <a:pt x="0" y="174"/>
                  <a:pt x="0" y="166"/>
                </a:cubicBezTo>
                <a:cubicBezTo>
                  <a:pt x="0" y="16"/>
                  <a:pt x="0" y="16"/>
                  <a:pt x="0" y="16"/>
                </a:cubicBezTo>
                <a:cubicBezTo>
                  <a:pt x="0" y="7"/>
                  <a:pt x="7" y="0"/>
                  <a:pt x="16" y="0"/>
                </a:cubicBezTo>
                <a:cubicBezTo>
                  <a:pt x="459" y="0"/>
                  <a:pt x="459" y="0"/>
                  <a:pt x="459" y="0"/>
                </a:cubicBezTo>
                <a:cubicBezTo>
                  <a:pt x="468" y="0"/>
                  <a:pt x="475" y="7"/>
                  <a:pt x="475" y="16"/>
                </a:cubicBezTo>
                <a:lnTo>
                  <a:pt x="475" y="166"/>
                </a:lnTo>
                <a:close/>
              </a:path>
            </a:pathLst>
          </a:custGeom>
          <a:solidFill>
            <a:srgbClr val="FFFFCC"/>
          </a:solidFill>
          <a:ln>
            <a:solidFill>
              <a:srgbClr val="FFC000"/>
            </a:solidFill>
          </a:ln>
        </p:spPr>
        <p:txBody>
          <a:bodyPr vert="horz" wrap="none" lIns="91440" tIns="45720" rIns="91440" bIns="45720" anchor="ctr" anchorCtr="0" compatLnSpc="1">
            <a:prstTxWarp prst="textNoShape">
              <a:avLst/>
            </a:prstTxWarp>
            <a:normAutofit/>
          </a:bodyPr>
          <a:lstStyle/>
          <a:p>
            <a:pPr algn="ctr"/>
            <a:r>
              <a:rPr lang="en-US" altLang="zh-CN" sz="1400" dirty="0"/>
              <a:t>Wi-Fi 2</a:t>
            </a:r>
          </a:p>
        </p:txBody>
      </p:sp>
      <p:sp>
        <p:nvSpPr>
          <p:cNvPr id="53" name="íŝḷïḓé"/>
          <p:cNvSpPr txBox="1"/>
          <p:nvPr/>
        </p:nvSpPr>
        <p:spPr bwMode="auto">
          <a:xfrm>
            <a:off x="10169416" y="6040459"/>
            <a:ext cx="1085635" cy="307019"/>
          </a:xfrm>
          <a:prstGeom prst="rect">
            <a:avLst/>
          </a:prstGeom>
          <a:noFill/>
        </p:spPr>
        <p:txBody>
          <a:bodyPr wrap="none" lIns="90000" tIns="46800" rIns="90000" bIns="46800">
            <a:noAutofit/>
          </a:bodyPr>
          <a:lstStyle/>
          <a:p>
            <a:pPr algn="ctr" latinLnBrk="0"/>
            <a:r>
              <a:rPr lang="en-US" altLang="zh-CN" sz="1400" b="1" dirty="0">
                <a:solidFill>
                  <a:schemeClr val="tx1"/>
                </a:solidFill>
                <a:effectLst/>
              </a:rPr>
              <a:t>2018</a:t>
            </a:r>
            <a:endParaRPr lang="zh-CN" altLang="en-US" sz="1400" b="1" dirty="0">
              <a:solidFill>
                <a:schemeClr val="tx1"/>
              </a:solidFill>
              <a:effectLst/>
            </a:endParaRPr>
          </a:p>
        </p:txBody>
      </p:sp>
    </p:spTree>
    <p:extLst>
      <p:ext uri="{BB962C8B-B14F-4D97-AF65-F5344CB8AC3E}">
        <p14:creationId xmlns:p14="http://schemas.microsoft.com/office/powerpoint/2010/main" val="22671348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Next-Generation Campus Network: Intent-Driven Campus (Small- and Medium-Sized)</a:t>
            </a:r>
            <a:endParaRPr lang="en-US" dirty="0"/>
          </a:p>
        </p:txBody>
      </p:sp>
      <p:sp>
        <p:nvSpPr>
          <p:cNvPr id="43" name="圆角矩形 42"/>
          <p:cNvSpPr/>
          <p:nvPr/>
        </p:nvSpPr>
        <p:spPr>
          <a:xfrm>
            <a:off x="3710993" y="3260457"/>
            <a:ext cx="2163858" cy="3009711"/>
          </a:xfrm>
          <a:prstGeom prst="roundRect">
            <a:avLst>
              <a:gd name="adj" fmla="val 5000"/>
            </a:avLst>
          </a:prstGeom>
          <a:solidFill>
            <a:srgbClr val="FFFFCC"/>
          </a:solidFill>
          <a:ln w="12700">
            <a:solidFill>
              <a:srgbClr val="FFD17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dirty="0">
              <a:latin typeface="Huawei Sans" panose="020C0503030203020204" pitchFamily="34" charset="0"/>
            </a:endParaRPr>
          </a:p>
        </p:txBody>
      </p:sp>
      <p:sp>
        <p:nvSpPr>
          <p:cNvPr id="44" name="圆角矩形 43"/>
          <p:cNvSpPr/>
          <p:nvPr/>
        </p:nvSpPr>
        <p:spPr>
          <a:xfrm>
            <a:off x="561999" y="3260457"/>
            <a:ext cx="2887720" cy="3009711"/>
          </a:xfrm>
          <a:prstGeom prst="roundRect">
            <a:avLst>
              <a:gd name="adj" fmla="val 5000"/>
            </a:avLst>
          </a:prstGeom>
          <a:solidFill>
            <a:srgbClr val="F3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pic>
        <p:nvPicPr>
          <p:cNvPr id="47" name="图片 46" descr="防火墙.png"/>
          <p:cNvPicPr>
            <a:picLocks noChangeAspect="1"/>
          </p:cNvPicPr>
          <p:nvPr/>
        </p:nvPicPr>
        <p:blipFill>
          <a:blip r:embed="rId3" cstate="print"/>
          <a:stretch>
            <a:fillRect/>
          </a:stretch>
        </p:blipFill>
        <p:spPr>
          <a:xfrm>
            <a:off x="1419890" y="3420336"/>
            <a:ext cx="541200" cy="442800"/>
          </a:xfrm>
          <a:prstGeom prst="rect">
            <a:avLst/>
          </a:prstGeom>
          <a:noFill/>
          <a:ln w="9525">
            <a:noFill/>
          </a:ln>
        </p:spPr>
      </p:pic>
      <p:pic>
        <p:nvPicPr>
          <p:cNvPr id="48" name="图片 47" descr="云管理平台蓝.png"/>
          <p:cNvPicPr>
            <a:picLocks noChangeAspect="1"/>
          </p:cNvPicPr>
          <p:nvPr/>
        </p:nvPicPr>
        <p:blipFill>
          <a:blip r:embed="rId4" cstate="print"/>
          <a:stretch>
            <a:fillRect/>
          </a:stretch>
        </p:blipFill>
        <p:spPr>
          <a:xfrm>
            <a:off x="1363618" y="1515421"/>
            <a:ext cx="660000" cy="540000"/>
          </a:xfrm>
          <a:prstGeom prst="rect">
            <a:avLst/>
          </a:prstGeom>
          <a:solidFill>
            <a:srgbClr val="F3FBFE"/>
          </a:solidFill>
          <a:ln w="9525">
            <a:noFill/>
          </a:ln>
        </p:spPr>
      </p:pic>
      <p:pic>
        <p:nvPicPr>
          <p:cNvPr id="50" name="图片 49" descr="笔记本电脑.png"/>
          <p:cNvPicPr>
            <a:picLocks noChangeAspect="1"/>
          </p:cNvPicPr>
          <p:nvPr/>
        </p:nvPicPr>
        <p:blipFill>
          <a:blip r:embed="rId5" cstate="print"/>
          <a:stretch>
            <a:fillRect/>
          </a:stretch>
        </p:blipFill>
        <p:spPr>
          <a:xfrm>
            <a:off x="794550" y="5481742"/>
            <a:ext cx="539779" cy="338400"/>
          </a:xfrm>
          <a:prstGeom prst="rect">
            <a:avLst/>
          </a:prstGeom>
          <a:noFill/>
          <a:ln w="9525">
            <a:noFill/>
          </a:ln>
        </p:spPr>
      </p:pic>
      <p:pic>
        <p:nvPicPr>
          <p:cNvPr id="51" name="图片 50" descr="云AP蓝.png"/>
          <p:cNvPicPr>
            <a:picLocks noChangeAspect="1"/>
          </p:cNvPicPr>
          <p:nvPr/>
        </p:nvPicPr>
        <p:blipFill>
          <a:blip r:embed="rId6" cstate="print"/>
          <a:stretch>
            <a:fillRect/>
          </a:stretch>
        </p:blipFill>
        <p:spPr>
          <a:xfrm>
            <a:off x="2118140" y="4856399"/>
            <a:ext cx="540000" cy="441818"/>
          </a:xfrm>
          <a:prstGeom prst="rect">
            <a:avLst/>
          </a:prstGeom>
          <a:noFill/>
          <a:ln w="9525">
            <a:noFill/>
          </a:ln>
        </p:spPr>
      </p:pic>
      <p:pic>
        <p:nvPicPr>
          <p:cNvPr id="52" name="图片 51" descr="云AP蓝.png"/>
          <p:cNvPicPr>
            <a:picLocks noChangeAspect="1"/>
          </p:cNvPicPr>
          <p:nvPr/>
        </p:nvPicPr>
        <p:blipFill>
          <a:blip r:embed="rId6" cstate="print"/>
          <a:stretch>
            <a:fillRect/>
          </a:stretch>
        </p:blipFill>
        <p:spPr>
          <a:xfrm>
            <a:off x="794329" y="4856399"/>
            <a:ext cx="540000" cy="441818"/>
          </a:xfrm>
          <a:prstGeom prst="rect">
            <a:avLst/>
          </a:prstGeom>
          <a:noFill/>
          <a:ln w="9525">
            <a:noFill/>
          </a:ln>
        </p:spPr>
      </p:pic>
      <p:pic>
        <p:nvPicPr>
          <p:cNvPr id="53" name="图片 52" descr="SAN网络-蓝.png"/>
          <p:cNvPicPr>
            <a:picLocks noChangeAspect="1"/>
          </p:cNvPicPr>
          <p:nvPr/>
        </p:nvPicPr>
        <p:blipFill>
          <a:blip r:embed="rId7" cstate="print"/>
          <a:stretch>
            <a:fillRect/>
          </a:stretch>
        </p:blipFill>
        <p:spPr>
          <a:xfrm>
            <a:off x="2254370" y="5431786"/>
            <a:ext cx="267540" cy="438311"/>
          </a:xfrm>
          <a:prstGeom prst="rect">
            <a:avLst/>
          </a:prstGeom>
          <a:noFill/>
          <a:ln w="9525">
            <a:noFill/>
          </a:ln>
        </p:spPr>
      </p:pic>
      <p:cxnSp>
        <p:nvCxnSpPr>
          <p:cNvPr id="54" name="直接连接符 53"/>
          <p:cNvCxnSpPr>
            <a:stCxn id="48" idx="2"/>
          </p:cNvCxnSpPr>
          <p:nvPr/>
        </p:nvCxnSpPr>
        <p:spPr>
          <a:xfrm flipH="1">
            <a:off x="1693579" y="2055421"/>
            <a:ext cx="39" cy="262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7" idx="0"/>
          </p:cNvCxnSpPr>
          <p:nvPr/>
        </p:nvCxnSpPr>
        <p:spPr>
          <a:xfrm>
            <a:off x="1690490" y="2942302"/>
            <a:ext cx="0" cy="47803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7" idx="2"/>
            <a:endCxn id="61" idx="0"/>
          </p:cNvCxnSpPr>
          <p:nvPr/>
        </p:nvCxnSpPr>
        <p:spPr>
          <a:xfrm>
            <a:off x="1690490" y="3863136"/>
            <a:ext cx="0" cy="32957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1" idx="3"/>
            <a:endCxn id="52" idx="0"/>
          </p:cNvCxnSpPr>
          <p:nvPr/>
        </p:nvCxnSpPr>
        <p:spPr>
          <a:xfrm flipH="1">
            <a:off x="1064329" y="4414113"/>
            <a:ext cx="896761" cy="4422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0"/>
            <a:endCxn id="61" idx="1"/>
          </p:cNvCxnSpPr>
          <p:nvPr/>
        </p:nvCxnSpPr>
        <p:spPr>
          <a:xfrm flipH="1" flipV="1">
            <a:off x="1419890" y="4414113"/>
            <a:ext cx="968250" cy="44228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 name="图片 60" descr="接入交换机.png"/>
          <p:cNvPicPr>
            <a:picLocks noChangeAspect="1"/>
          </p:cNvPicPr>
          <p:nvPr/>
        </p:nvPicPr>
        <p:blipFill>
          <a:blip r:embed="rId8" cstate="print"/>
          <a:stretch>
            <a:fillRect/>
          </a:stretch>
        </p:blipFill>
        <p:spPr>
          <a:xfrm>
            <a:off x="1419890" y="4192713"/>
            <a:ext cx="541200" cy="442800"/>
          </a:xfrm>
          <a:prstGeom prst="rect">
            <a:avLst/>
          </a:prstGeom>
          <a:noFill/>
          <a:ln w="9525">
            <a:noFill/>
          </a:ln>
        </p:spPr>
      </p:pic>
      <p:sp>
        <p:nvSpPr>
          <p:cNvPr id="66" name="Text Box 9"/>
          <p:cNvSpPr txBox="1">
            <a:spLocks noChangeArrowheads="1"/>
          </p:cNvSpPr>
          <p:nvPr/>
        </p:nvSpPr>
        <p:spPr bwMode="auto">
          <a:xfrm>
            <a:off x="1943200" y="3481144"/>
            <a:ext cx="148889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Egress Gateway</a:t>
            </a:r>
            <a:endParaRPr lang="en-US" sz="1400" dirty="0">
              <a:solidFill>
                <a:schemeClr val="tx1"/>
              </a:solidFill>
              <a:latin typeface="Huawei Sans" panose="020C0503030203020204" pitchFamily="34" charset="0"/>
            </a:endParaRPr>
          </a:p>
        </p:txBody>
      </p:sp>
      <p:sp>
        <p:nvSpPr>
          <p:cNvPr id="67" name="Text Box 9"/>
          <p:cNvSpPr txBox="1">
            <a:spLocks noChangeArrowheads="1"/>
          </p:cNvSpPr>
          <p:nvPr/>
        </p:nvSpPr>
        <p:spPr bwMode="auto">
          <a:xfrm>
            <a:off x="1943200" y="4270301"/>
            <a:ext cx="1118628"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Switch</a:t>
            </a:r>
            <a:endParaRPr lang="en-US" sz="1400" dirty="0">
              <a:solidFill>
                <a:schemeClr val="tx1"/>
              </a:solidFill>
              <a:latin typeface="Huawei Sans" panose="020C0503030203020204" pitchFamily="34" charset="0"/>
            </a:endParaRPr>
          </a:p>
        </p:txBody>
      </p:sp>
      <p:sp>
        <p:nvSpPr>
          <p:cNvPr id="72" name="Text Box 9"/>
          <p:cNvSpPr txBox="1">
            <a:spLocks noChangeArrowheads="1"/>
          </p:cNvSpPr>
          <p:nvPr/>
        </p:nvSpPr>
        <p:spPr bwMode="auto">
          <a:xfrm>
            <a:off x="2662456" y="4923419"/>
            <a:ext cx="740610" cy="523220"/>
          </a:xfrm>
          <a:prstGeom prst="rect">
            <a:avLst/>
          </a:prstGeom>
          <a:noFill/>
          <a:ln w="9525">
            <a:noFill/>
            <a:miter lim="800000"/>
            <a:headEnd/>
            <a:tailEnd/>
          </a:ln>
        </p:spPr>
        <p:txBody>
          <a:bodyPr wrap="square">
            <a:spAutoFit/>
          </a:bodyPr>
          <a:lstStyle/>
          <a:p>
            <a:pPr algn="ctr"/>
            <a:r>
              <a:rPr lang="en-US" sz="1400" b="1" dirty="0" smtClean="0">
                <a:solidFill>
                  <a:schemeClr val="tx1"/>
                </a:solidFill>
                <a:latin typeface="Huawei Sans" panose="020C0503030203020204" pitchFamily="34" charset="0"/>
              </a:rPr>
              <a:t>Cloud AP</a:t>
            </a:r>
            <a:endParaRPr lang="en-US" altLang="zh-CN" sz="1400" b="1" dirty="0">
              <a:solidFill>
                <a:schemeClr val="tx1"/>
              </a:solidFill>
              <a:latin typeface="Huawei Sans" panose="020C0503030203020204" pitchFamily="34" charset="0"/>
            </a:endParaRPr>
          </a:p>
        </p:txBody>
      </p:sp>
      <p:sp>
        <p:nvSpPr>
          <p:cNvPr id="74" name="Text Box 9"/>
          <p:cNvSpPr txBox="1">
            <a:spLocks noChangeArrowheads="1"/>
          </p:cNvSpPr>
          <p:nvPr/>
        </p:nvSpPr>
        <p:spPr bwMode="auto">
          <a:xfrm>
            <a:off x="2560857" y="5537227"/>
            <a:ext cx="1118628" cy="307777"/>
          </a:xfrm>
          <a:prstGeom prst="rect">
            <a:avLst/>
          </a:prstGeom>
          <a:noFill/>
          <a:ln w="9525">
            <a:noFill/>
            <a:miter lim="800000"/>
            <a:headEnd/>
            <a:tailEnd/>
          </a:ln>
        </p:spPr>
        <p:txBody>
          <a:bodyPr wrap="square">
            <a:spAutoFit/>
          </a:bodyPr>
          <a:lstStyle/>
          <a:p>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pic>
        <p:nvPicPr>
          <p:cNvPr id="77" name="图片 76" descr="酒店-蓝.png"/>
          <p:cNvPicPr>
            <a:picLocks noChangeAspect="1"/>
          </p:cNvPicPr>
          <p:nvPr/>
        </p:nvPicPr>
        <p:blipFill>
          <a:blip r:embed="rId9" cstate="print"/>
          <a:stretch>
            <a:fillRect/>
          </a:stretch>
        </p:blipFill>
        <p:spPr>
          <a:xfrm>
            <a:off x="4127747" y="3420336"/>
            <a:ext cx="540807" cy="442800"/>
          </a:xfrm>
          <a:prstGeom prst="rect">
            <a:avLst/>
          </a:prstGeom>
          <a:noFill/>
          <a:ln w="9525">
            <a:noFill/>
          </a:ln>
        </p:spPr>
      </p:pic>
      <p:cxnSp>
        <p:nvCxnSpPr>
          <p:cNvPr id="79" name="肘形连接符 78"/>
          <p:cNvCxnSpPr>
            <a:endCxn id="77" idx="0"/>
          </p:cNvCxnSpPr>
          <p:nvPr/>
        </p:nvCxnSpPr>
        <p:spPr>
          <a:xfrm>
            <a:off x="1693618" y="3133688"/>
            <a:ext cx="2704533" cy="28664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0" name="图片 79" descr="云AP蓝.png"/>
          <p:cNvPicPr>
            <a:picLocks noChangeAspect="1"/>
          </p:cNvPicPr>
          <p:nvPr/>
        </p:nvPicPr>
        <p:blipFill>
          <a:blip r:embed="rId6" cstate="print"/>
          <a:stretch>
            <a:fillRect/>
          </a:stretch>
        </p:blipFill>
        <p:spPr>
          <a:xfrm>
            <a:off x="4128150" y="4193204"/>
            <a:ext cx="540000" cy="441818"/>
          </a:xfrm>
          <a:prstGeom prst="rect">
            <a:avLst/>
          </a:prstGeom>
          <a:noFill/>
          <a:ln w="9525">
            <a:noFill/>
          </a:ln>
        </p:spPr>
      </p:pic>
      <p:cxnSp>
        <p:nvCxnSpPr>
          <p:cNvPr id="82" name="直接连接符 81"/>
          <p:cNvCxnSpPr>
            <a:stCxn id="80" idx="0"/>
            <a:endCxn id="77" idx="2"/>
          </p:cNvCxnSpPr>
          <p:nvPr/>
        </p:nvCxnSpPr>
        <p:spPr>
          <a:xfrm flipV="1">
            <a:off x="4398150" y="3863136"/>
            <a:ext cx="1" cy="330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图片 82" descr="笔记本电脑.png"/>
          <p:cNvPicPr>
            <a:picLocks noChangeAspect="1"/>
          </p:cNvPicPr>
          <p:nvPr/>
        </p:nvPicPr>
        <p:blipFill>
          <a:blip r:embed="rId5" cstate="print"/>
          <a:stretch>
            <a:fillRect/>
          </a:stretch>
        </p:blipFill>
        <p:spPr>
          <a:xfrm>
            <a:off x="3811835" y="4998342"/>
            <a:ext cx="539779" cy="338400"/>
          </a:xfrm>
          <a:prstGeom prst="rect">
            <a:avLst/>
          </a:prstGeom>
          <a:noFill/>
          <a:ln w="9525">
            <a:noFill/>
          </a:ln>
        </p:spPr>
      </p:pic>
      <p:sp>
        <p:nvSpPr>
          <p:cNvPr id="84" name="Text Box 9"/>
          <p:cNvSpPr txBox="1">
            <a:spLocks noChangeArrowheads="1"/>
          </p:cNvSpPr>
          <p:nvPr/>
        </p:nvSpPr>
        <p:spPr bwMode="auto">
          <a:xfrm>
            <a:off x="1180703" y="5925833"/>
            <a:ext cx="1560774" cy="338554"/>
          </a:xfrm>
          <a:prstGeom prst="rect">
            <a:avLst/>
          </a:prstGeom>
          <a:noFill/>
          <a:ln w="9525">
            <a:noFill/>
            <a:miter lim="800000"/>
            <a:headEnd/>
            <a:tailEnd/>
          </a:ln>
        </p:spPr>
        <p:txBody>
          <a:bodyPr wrap="square">
            <a:spAutoFit/>
          </a:bodyPr>
          <a:lstStyle/>
          <a:p>
            <a:pPr algn="ctr"/>
            <a:r>
              <a:rPr lang="en-US" sz="1600" b="1" dirty="0" smtClean="0">
                <a:latin typeface="Huawei Sans" panose="020C0503030203020204" pitchFamily="34" charset="0"/>
              </a:rPr>
              <a:t>Campus HQ</a:t>
            </a:r>
            <a:endParaRPr lang="en-US" altLang="zh-CN" sz="1600" b="1" dirty="0">
              <a:latin typeface="Huawei Sans" panose="020C0503030203020204" pitchFamily="34" charset="0"/>
            </a:endParaRPr>
          </a:p>
        </p:txBody>
      </p:sp>
      <p:sp>
        <p:nvSpPr>
          <p:cNvPr id="86" name="Text Box 9"/>
          <p:cNvSpPr txBox="1">
            <a:spLocks noChangeArrowheads="1"/>
          </p:cNvSpPr>
          <p:nvPr/>
        </p:nvSpPr>
        <p:spPr bwMode="auto">
          <a:xfrm>
            <a:off x="4631290" y="3481144"/>
            <a:ext cx="1488894" cy="307777"/>
          </a:xfrm>
          <a:prstGeom prst="rect">
            <a:avLst/>
          </a:prstGeom>
          <a:noFill/>
          <a:ln w="9525">
            <a:noFill/>
            <a:miter lim="800000"/>
            <a:headEnd/>
            <a:tailEnd/>
          </a:ln>
        </p:spPr>
        <p:txBody>
          <a:bodyPr wrap="square">
            <a:spAutoFit/>
          </a:bodyPr>
          <a:lstStyle/>
          <a:p>
            <a:r>
              <a:rPr lang="en-US" sz="1400" dirty="0" smtClean="0">
                <a:solidFill>
                  <a:schemeClr val="tx1"/>
                </a:solidFill>
                <a:latin typeface="Huawei Sans" panose="020C0503030203020204" pitchFamily="34" charset="0"/>
              </a:rPr>
              <a:t>Branch Office</a:t>
            </a:r>
            <a:endParaRPr lang="en-US" altLang="zh-CN" sz="1400" dirty="0">
              <a:solidFill>
                <a:schemeClr val="tx1"/>
              </a:solidFill>
              <a:latin typeface="Huawei Sans" panose="020C0503030203020204" pitchFamily="34" charset="0"/>
            </a:endParaRPr>
          </a:p>
        </p:txBody>
      </p:sp>
      <p:sp>
        <p:nvSpPr>
          <p:cNvPr id="87" name="Text Box 9"/>
          <p:cNvSpPr txBox="1">
            <a:spLocks noChangeArrowheads="1"/>
          </p:cNvSpPr>
          <p:nvPr/>
        </p:nvSpPr>
        <p:spPr bwMode="auto">
          <a:xfrm>
            <a:off x="4631290" y="4273333"/>
            <a:ext cx="1118628" cy="307777"/>
          </a:xfrm>
          <a:prstGeom prst="rect">
            <a:avLst/>
          </a:prstGeom>
          <a:noFill/>
          <a:ln w="9525">
            <a:noFill/>
            <a:miter lim="800000"/>
            <a:headEnd/>
            <a:tailEnd/>
          </a:ln>
        </p:spPr>
        <p:txBody>
          <a:bodyPr wrap="square">
            <a:spAutoFit/>
          </a:bodyPr>
          <a:lstStyle/>
          <a:p>
            <a:r>
              <a:rPr lang="en-US" sz="1400" b="1" dirty="0" smtClean="0">
                <a:solidFill>
                  <a:schemeClr val="tx1"/>
                </a:solidFill>
                <a:latin typeface="Huawei Sans" panose="020C0503030203020204" pitchFamily="34" charset="0"/>
              </a:rPr>
              <a:t>Cloud AP</a:t>
            </a:r>
            <a:endParaRPr lang="en-US" altLang="zh-CN" sz="1400" b="1" dirty="0">
              <a:solidFill>
                <a:schemeClr val="tx1"/>
              </a:solidFill>
              <a:latin typeface="Huawei Sans" panose="020C0503030203020204" pitchFamily="34" charset="0"/>
            </a:endParaRPr>
          </a:p>
        </p:txBody>
      </p:sp>
      <p:pic>
        <p:nvPicPr>
          <p:cNvPr id="89" name="图片 88" descr="SAN网络-蓝.png"/>
          <p:cNvPicPr>
            <a:picLocks noChangeAspect="1"/>
          </p:cNvPicPr>
          <p:nvPr/>
        </p:nvPicPr>
        <p:blipFill>
          <a:blip r:embed="rId7" cstate="print"/>
          <a:stretch>
            <a:fillRect/>
          </a:stretch>
        </p:blipFill>
        <p:spPr>
          <a:xfrm>
            <a:off x="4676432" y="4912474"/>
            <a:ext cx="267540" cy="438311"/>
          </a:xfrm>
          <a:prstGeom prst="rect">
            <a:avLst/>
          </a:prstGeom>
          <a:noFill/>
          <a:ln w="9525">
            <a:noFill/>
          </a:ln>
        </p:spPr>
      </p:pic>
      <p:sp>
        <p:nvSpPr>
          <p:cNvPr id="90" name="Text Box 9"/>
          <p:cNvSpPr txBox="1">
            <a:spLocks noChangeArrowheads="1"/>
          </p:cNvSpPr>
          <p:nvPr/>
        </p:nvSpPr>
        <p:spPr bwMode="auto">
          <a:xfrm>
            <a:off x="5026625" y="5029256"/>
            <a:ext cx="777800" cy="307777"/>
          </a:xfrm>
          <a:prstGeom prst="rect">
            <a:avLst/>
          </a:prstGeom>
          <a:noFill/>
          <a:ln w="9525">
            <a:noFill/>
            <a:miter lim="800000"/>
            <a:headEnd/>
            <a:tailEnd/>
          </a:ln>
        </p:spPr>
        <p:txBody>
          <a:bodyPr wrap="square">
            <a:spAutoFit/>
          </a:bodyPr>
          <a:lstStyle/>
          <a:p>
            <a:r>
              <a:rPr lang="en-US" sz="1400" b="1" dirty="0" smtClean="0">
                <a:solidFill>
                  <a:schemeClr val="tx1"/>
                </a:solidFill>
                <a:latin typeface="Huawei Sans" panose="020C0503030203020204" pitchFamily="34" charset="0"/>
              </a:rPr>
              <a:t>STA</a:t>
            </a:r>
            <a:endParaRPr lang="en-US" altLang="zh-CN" sz="1400" b="1" dirty="0">
              <a:solidFill>
                <a:schemeClr val="tx1"/>
              </a:solidFill>
              <a:latin typeface="Huawei Sans" panose="020C0503030203020204" pitchFamily="34" charset="0"/>
            </a:endParaRPr>
          </a:p>
        </p:txBody>
      </p:sp>
      <p:sp>
        <p:nvSpPr>
          <p:cNvPr id="91" name="Text Box 9"/>
          <p:cNvSpPr txBox="1">
            <a:spLocks noChangeArrowheads="1"/>
          </p:cNvSpPr>
          <p:nvPr/>
        </p:nvSpPr>
        <p:spPr bwMode="auto">
          <a:xfrm>
            <a:off x="3849302" y="5925833"/>
            <a:ext cx="1887240" cy="338554"/>
          </a:xfrm>
          <a:prstGeom prst="rect">
            <a:avLst/>
          </a:prstGeom>
          <a:noFill/>
          <a:ln w="9525">
            <a:noFill/>
            <a:miter lim="800000"/>
            <a:headEnd/>
            <a:tailEnd/>
          </a:ln>
        </p:spPr>
        <p:txBody>
          <a:bodyPr wrap="square">
            <a:spAutoFit/>
          </a:bodyPr>
          <a:lstStyle/>
          <a:p>
            <a:pPr algn="ctr"/>
            <a:r>
              <a:rPr lang="en-US" sz="1600" b="1" dirty="0" smtClean="0">
                <a:latin typeface="Huawei Sans" panose="020C0503030203020204" pitchFamily="34" charset="0"/>
              </a:rPr>
              <a:t>Campus Branch</a:t>
            </a:r>
            <a:endParaRPr lang="en-US" altLang="zh-CN" sz="1600" b="1" dirty="0">
              <a:latin typeface="Huawei Sans" panose="020C0503030203020204" pitchFamily="34" charset="0"/>
            </a:endParaRPr>
          </a:p>
        </p:txBody>
      </p:sp>
      <p:sp>
        <p:nvSpPr>
          <p:cNvPr id="98" name="圆角矩形 75"/>
          <p:cNvSpPr/>
          <p:nvPr/>
        </p:nvSpPr>
        <p:spPr>
          <a:xfrm>
            <a:off x="6106616" y="2075988"/>
            <a:ext cx="5600661"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smtClean="0">
                <a:solidFill>
                  <a:prstClr val="white"/>
                </a:solidFill>
                <a:latin typeface="Huawei Sans" panose="020C0503030203020204" pitchFamily="34" charset="0"/>
              </a:rPr>
              <a:t>Basic Concepts</a:t>
            </a:r>
            <a:endParaRPr lang="en-US" sz="1500" b="1" dirty="0">
              <a:solidFill>
                <a:prstClr val="white"/>
              </a:solidFill>
              <a:latin typeface="Huawei Sans" panose="020C0503030203020204" pitchFamily="34" charset="0"/>
            </a:endParaRPr>
          </a:p>
        </p:txBody>
      </p:sp>
      <p:sp>
        <p:nvSpPr>
          <p:cNvPr id="99" name="圆角矩形 75"/>
          <p:cNvSpPr/>
          <p:nvPr/>
        </p:nvSpPr>
        <p:spPr>
          <a:xfrm>
            <a:off x="6106617" y="2530501"/>
            <a:ext cx="5600660" cy="106944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lstStyle/>
          <a:p>
            <a:pPr marL="176213" lvl="0" indent="-176213">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The cloud management platform allows centralized management and maintenance of devices at any place, greatly reducing network deployment and O&amp;M costs.</a:t>
            </a:r>
            <a:endParaRPr lang="en-US" altLang="zh-CN" sz="1400" dirty="0" smtClean="0">
              <a:solidFill>
                <a:prstClr val="black"/>
              </a:solidFill>
              <a:latin typeface="Huawei Sans" panose="020C0503030203020204" pitchFamily="34" charset="0"/>
            </a:endParaRPr>
          </a:p>
          <a:p>
            <a:pPr marL="176213" lvl="0" indent="-176213">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Applicable scope: small- and medium-sized enterprises</a:t>
            </a:r>
            <a:endParaRPr lang="en-US" sz="1400" dirty="0">
              <a:solidFill>
                <a:prstClr val="black"/>
              </a:solidFill>
              <a:latin typeface="Huawei Sans" panose="020C0503030203020204" pitchFamily="34" charset="0"/>
            </a:endParaRPr>
          </a:p>
        </p:txBody>
      </p:sp>
      <p:sp>
        <p:nvSpPr>
          <p:cNvPr id="105" name="圆角矩形 75"/>
          <p:cNvSpPr/>
          <p:nvPr/>
        </p:nvSpPr>
        <p:spPr>
          <a:xfrm>
            <a:off x="6095198" y="4268111"/>
            <a:ext cx="5612079" cy="160198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lstStyle/>
          <a:p>
            <a:pPr marL="176213" lvl="0" indent="-176213">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Plug-and-play and automatic deployment reduce network deployment costs.</a:t>
            </a:r>
          </a:p>
          <a:p>
            <a:pPr marL="176213" lvl="0" indent="-176213">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All network elements (NEs) are monitored and managed on the cloud management platform in a unified manner.</a:t>
            </a:r>
          </a:p>
          <a:p>
            <a:pPr marL="176213" lvl="0" indent="-176213">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Cloud solutions usually provide various tools on the cloud, reducing costs.</a:t>
            </a:r>
            <a:endParaRPr lang="en-US" sz="1400" dirty="0">
              <a:solidFill>
                <a:prstClr val="black"/>
              </a:solidFill>
              <a:latin typeface="Huawei Sans" panose="020C0503030203020204" pitchFamily="34" charset="0"/>
            </a:endParaRPr>
          </a:p>
        </p:txBody>
      </p:sp>
      <p:sp>
        <p:nvSpPr>
          <p:cNvPr id="106" name="圆角矩形 75"/>
          <p:cNvSpPr/>
          <p:nvPr/>
        </p:nvSpPr>
        <p:spPr>
          <a:xfrm>
            <a:off x="6095198" y="3785915"/>
            <a:ext cx="5612079"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smtClean="0">
                <a:solidFill>
                  <a:prstClr val="white"/>
                </a:solidFill>
                <a:latin typeface="Huawei Sans" panose="020C0503030203020204" pitchFamily="34" charset="0"/>
              </a:rPr>
              <a:t>Advantages (Compared with the AC + Fit AP Architecture)</a:t>
            </a:r>
            <a:endParaRPr lang="en-US" altLang="zh-CN" sz="1500" b="1" dirty="0">
              <a:solidFill>
                <a:prstClr val="white"/>
              </a:solidFill>
              <a:latin typeface="Huawei Sans" panose="020C0503030203020204" pitchFamily="34" charset="0"/>
              <a:ea typeface="方正兰亭黑简体" panose="02000000000000000000" pitchFamily="2" charset="-122"/>
            </a:endParaRPr>
          </a:p>
        </p:txBody>
      </p:sp>
      <p:pic>
        <p:nvPicPr>
          <p:cNvPr id="107" name="图片 10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92224" y="1562394"/>
            <a:ext cx="2163913" cy="399086"/>
          </a:xfrm>
          <a:prstGeom prst="rect">
            <a:avLst/>
          </a:prstGeom>
        </p:spPr>
      </p:pic>
      <p:sp>
        <p:nvSpPr>
          <p:cNvPr id="108" name="Freeform 159"/>
          <p:cNvSpPr/>
          <p:nvPr/>
        </p:nvSpPr>
        <p:spPr>
          <a:xfrm flipH="1">
            <a:off x="1127019" y="2312371"/>
            <a:ext cx="1138411" cy="64885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a:r>
              <a:rPr lang="en-US" sz="1400" b="1" dirty="0" smtClean="0">
                <a:solidFill>
                  <a:schemeClr val="tx1"/>
                </a:solidFill>
                <a:latin typeface="Huawei Sans" panose="020C0503030203020204" pitchFamily="34" charset="0"/>
              </a:rPr>
              <a:t>Internet</a:t>
            </a:r>
            <a:endParaRPr lang="en-US" sz="1400" b="1"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18105016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Next-Generation Campus Network: Intent-Driven Campus (Medium- and Large-Sized)</a:t>
            </a:r>
            <a:endParaRPr lang="en-US" altLang="zh-CN" dirty="0"/>
          </a:p>
        </p:txBody>
      </p:sp>
      <p:cxnSp>
        <p:nvCxnSpPr>
          <p:cNvPr id="3" name="Straight Connector 79"/>
          <p:cNvCxnSpPr/>
          <p:nvPr/>
        </p:nvCxnSpPr>
        <p:spPr>
          <a:xfrm flipH="1">
            <a:off x="3811206" y="2937792"/>
            <a:ext cx="309238" cy="330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79"/>
          <p:cNvCxnSpPr/>
          <p:nvPr/>
        </p:nvCxnSpPr>
        <p:spPr>
          <a:xfrm flipH="1">
            <a:off x="4114556" y="2940015"/>
            <a:ext cx="1185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9"/>
          <p:cNvCxnSpPr/>
          <p:nvPr/>
        </p:nvCxnSpPr>
        <p:spPr>
          <a:xfrm flipH="1">
            <a:off x="2985621" y="2875319"/>
            <a:ext cx="309238" cy="330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79"/>
          <p:cNvCxnSpPr/>
          <p:nvPr/>
        </p:nvCxnSpPr>
        <p:spPr>
          <a:xfrm flipH="1" flipV="1">
            <a:off x="3373833" y="2820096"/>
            <a:ext cx="343673" cy="363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79"/>
          <p:cNvCxnSpPr/>
          <p:nvPr/>
        </p:nvCxnSpPr>
        <p:spPr>
          <a:xfrm flipH="1" flipV="1">
            <a:off x="2618394" y="2877542"/>
            <a:ext cx="343673" cy="363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6"/>
          <p:cNvCxnSpPr/>
          <p:nvPr/>
        </p:nvCxnSpPr>
        <p:spPr>
          <a:xfrm>
            <a:off x="569016" y="2642869"/>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77"/>
          <p:cNvCxnSpPr/>
          <p:nvPr/>
        </p:nvCxnSpPr>
        <p:spPr>
          <a:xfrm>
            <a:off x="569016" y="1747756"/>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78"/>
          <p:cNvCxnSpPr/>
          <p:nvPr/>
        </p:nvCxnSpPr>
        <p:spPr>
          <a:xfrm>
            <a:off x="569016" y="3805705"/>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80"/>
          <p:cNvCxnSpPr/>
          <p:nvPr/>
        </p:nvCxnSpPr>
        <p:spPr>
          <a:xfrm>
            <a:off x="569016" y="4494722"/>
            <a:ext cx="4611636" cy="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 name="图片 105" descr="AP.png"/>
          <p:cNvPicPr>
            <a:picLocks noChangeAspect="1"/>
          </p:cNvPicPr>
          <p:nvPr/>
        </p:nvPicPr>
        <p:blipFill>
          <a:blip r:embed="rId3" cstate="print"/>
          <a:stretch>
            <a:fillRect/>
          </a:stretch>
        </p:blipFill>
        <p:spPr>
          <a:xfrm>
            <a:off x="4624571" y="5394794"/>
            <a:ext cx="335297" cy="274335"/>
          </a:xfrm>
          <a:prstGeom prst="rect">
            <a:avLst/>
          </a:prstGeom>
        </p:spPr>
      </p:pic>
      <p:cxnSp>
        <p:nvCxnSpPr>
          <p:cNvPr id="13" name="Straight Connector 74"/>
          <p:cNvCxnSpPr>
            <a:stCxn id="12" idx="0"/>
            <a:endCxn id="40" idx="2"/>
          </p:cNvCxnSpPr>
          <p:nvPr/>
        </p:nvCxnSpPr>
        <p:spPr>
          <a:xfrm flipV="1">
            <a:off x="4792220" y="5162697"/>
            <a:ext cx="927" cy="232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05" descr="AP.png"/>
          <p:cNvPicPr>
            <a:picLocks noChangeAspect="1"/>
          </p:cNvPicPr>
          <p:nvPr/>
        </p:nvPicPr>
        <p:blipFill>
          <a:blip r:embed="rId3" cstate="print"/>
          <a:stretch>
            <a:fillRect/>
          </a:stretch>
        </p:blipFill>
        <p:spPr>
          <a:xfrm>
            <a:off x="2610005" y="5394794"/>
            <a:ext cx="335297" cy="274335"/>
          </a:xfrm>
          <a:prstGeom prst="rect">
            <a:avLst/>
          </a:prstGeom>
        </p:spPr>
      </p:pic>
      <p:pic>
        <p:nvPicPr>
          <p:cNvPr id="15" name="图片 86" descr="核心交换机.png"/>
          <p:cNvPicPr>
            <a:picLocks noChangeAspect="1"/>
          </p:cNvPicPr>
          <p:nvPr/>
        </p:nvPicPr>
        <p:blipFill>
          <a:blip r:embed="rId4" cstate="print"/>
          <a:stretch>
            <a:fillRect/>
          </a:stretch>
        </p:blipFill>
        <p:spPr>
          <a:xfrm>
            <a:off x="2796523" y="3103541"/>
            <a:ext cx="335297" cy="274335"/>
          </a:xfrm>
          <a:prstGeom prst="rect">
            <a:avLst/>
          </a:prstGeom>
        </p:spPr>
      </p:pic>
      <p:pic>
        <p:nvPicPr>
          <p:cNvPr id="16" name="图片 86" descr="核心交换机.png"/>
          <p:cNvPicPr>
            <a:picLocks noChangeAspect="1"/>
          </p:cNvPicPr>
          <p:nvPr/>
        </p:nvPicPr>
        <p:blipFill>
          <a:blip r:embed="rId4" cstate="print"/>
          <a:stretch>
            <a:fillRect/>
          </a:stretch>
        </p:blipFill>
        <p:spPr>
          <a:xfrm>
            <a:off x="3618245" y="3103541"/>
            <a:ext cx="335297" cy="274335"/>
          </a:xfrm>
          <a:prstGeom prst="rect">
            <a:avLst/>
          </a:prstGeom>
        </p:spPr>
      </p:pic>
      <p:cxnSp>
        <p:nvCxnSpPr>
          <p:cNvPr id="17" name="Straight Connector 13"/>
          <p:cNvCxnSpPr>
            <a:stCxn id="15" idx="3"/>
            <a:endCxn id="16" idx="1"/>
          </p:cNvCxnSpPr>
          <p:nvPr/>
        </p:nvCxnSpPr>
        <p:spPr>
          <a:xfrm>
            <a:off x="3131820" y="3240709"/>
            <a:ext cx="48642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18" name="图片 87" descr="汇聚交换机.png"/>
          <p:cNvPicPr>
            <a:picLocks noChangeAspect="1"/>
          </p:cNvPicPr>
          <p:nvPr/>
        </p:nvPicPr>
        <p:blipFill>
          <a:blip r:embed="rId5" cstate="print"/>
          <a:stretch>
            <a:fillRect/>
          </a:stretch>
        </p:blipFill>
        <p:spPr>
          <a:xfrm>
            <a:off x="1791243" y="4006302"/>
            <a:ext cx="335297" cy="274335"/>
          </a:xfrm>
          <a:prstGeom prst="rect">
            <a:avLst/>
          </a:prstGeom>
        </p:spPr>
      </p:pic>
      <p:pic>
        <p:nvPicPr>
          <p:cNvPr id="19" name="图片 87" descr="汇聚交换机.png"/>
          <p:cNvPicPr>
            <a:picLocks noChangeAspect="1"/>
          </p:cNvPicPr>
          <p:nvPr/>
        </p:nvPicPr>
        <p:blipFill>
          <a:blip r:embed="rId5" cstate="print"/>
          <a:stretch>
            <a:fillRect/>
          </a:stretch>
        </p:blipFill>
        <p:spPr>
          <a:xfrm>
            <a:off x="2610992" y="4006302"/>
            <a:ext cx="335297" cy="274335"/>
          </a:xfrm>
          <a:prstGeom prst="rect">
            <a:avLst/>
          </a:prstGeom>
        </p:spPr>
      </p:pic>
      <p:cxnSp>
        <p:nvCxnSpPr>
          <p:cNvPr id="20" name="Straight Connector 16"/>
          <p:cNvCxnSpPr>
            <a:stCxn id="18" idx="3"/>
            <a:endCxn id="19" idx="1"/>
          </p:cNvCxnSpPr>
          <p:nvPr/>
        </p:nvCxnSpPr>
        <p:spPr>
          <a:xfrm>
            <a:off x="2126540" y="4143470"/>
            <a:ext cx="48445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1" name="图片 87" descr="汇聚交换机.png"/>
          <p:cNvPicPr>
            <a:picLocks noChangeAspect="1"/>
          </p:cNvPicPr>
          <p:nvPr/>
        </p:nvPicPr>
        <p:blipFill>
          <a:blip r:embed="rId5" cstate="print"/>
          <a:stretch>
            <a:fillRect/>
          </a:stretch>
        </p:blipFill>
        <p:spPr>
          <a:xfrm>
            <a:off x="3804762" y="4006302"/>
            <a:ext cx="335297" cy="274335"/>
          </a:xfrm>
          <a:prstGeom prst="rect">
            <a:avLst/>
          </a:prstGeom>
        </p:spPr>
      </p:pic>
      <p:pic>
        <p:nvPicPr>
          <p:cNvPr id="22" name="图片 87" descr="汇聚交换机.png"/>
          <p:cNvPicPr>
            <a:picLocks noChangeAspect="1"/>
          </p:cNvPicPr>
          <p:nvPr/>
        </p:nvPicPr>
        <p:blipFill>
          <a:blip r:embed="rId5" cstate="print"/>
          <a:stretch>
            <a:fillRect/>
          </a:stretch>
        </p:blipFill>
        <p:spPr>
          <a:xfrm>
            <a:off x="4625498" y="4006302"/>
            <a:ext cx="335297" cy="274335"/>
          </a:xfrm>
          <a:prstGeom prst="rect">
            <a:avLst/>
          </a:prstGeom>
        </p:spPr>
      </p:pic>
      <p:cxnSp>
        <p:nvCxnSpPr>
          <p:cNvPr id="23" name="Straight Connector 29"/>
          <p:cNvCxnSpPr>
            <a:stCxn id="21" idx="3"/>
            <a:endCxn id="22" idx="1"/>
          </p:cNvCxnSpPr>
          <p:nvPr/>
        </p:nvCxnSpPr>
        <p:spPr>
          <a:xfrm>
            <a:off x="4140059" y="4143470"/>
            <a:ext cx="48543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a:stCxn id="18" idx="0"/>
            <a:endCxn id="15" idx="2"/>
          </p:cNvCxnSpPr>
          <p:nvPr/>
        </p:nvCxnSpPr>
        <p:spPr>
          <a:xfrm flipV="1">
            <a:off x="1958892" y="3377876"/>
            <a:ext cx="1005280"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3"/>
          <p:cNvCxnSpPr>
            <a:stCxn id="19" idx="0"/>
            <a:endCxn id="16" idx="2"/>
          </p:cNvCxnSpPr>
          <p:nvPr/>
        </p:nvCxnSpPr>
        <p:spPr>
          <a:xfrm flipV="1">
            <a:off x="2778641" y="3377876"/>
            <a:ext cx="1007253"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a:stCxn id="21" idx="0"/>
            <a:endCxn id="15" idx="2"/>
          </p:cNvCxnSpPr>
          <p:nvPr/>
        </p:nvCxnSpPr>
        <p:spPr>
          <a:xfrm flipH="1" flipV="1">
            <a:off x="2964172" y="3377876"/>
            <a:ext cx="1008239"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9"/>
          <p:cNvCxnSpPr>
            <a:stCxn id="22" idx="0"/>
            <a:endCxn id="16" idx="2"/>
          </p:cNvCxnSpPr>
          <p:nvPr/>
        </p:nvCxnSpPr>
        <p:spPr>
          <a:xfrm flipH="1" flipV="1">
            <a:off x="3785894" y="3377876"/>
            <a:ext cx="1007253" cy="628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42"/>
          <p:cNvSpPr/>
          <p:nvPr/>
        </p:nvSpPr>
        <p:spPr>
          <a:xfrm rot="3077028">
            <a:off x="2572200" y="3656615"/>
            <a:ext cx="580554"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pic>
        <p:nvPicPr>
          <p:cNvPr id="29" name="图片 106" descr="堆叠交换机蓝.png"/>
          <p:cNvPicPr>
            <a:picLocks noChangeAspect="1"/>
          </p:cNvPicPr>
          <p:nvPr/>
        </p:nvPicPr>
        <p:blipFill>
          <a:blip r:embed="rId6" cstate="print"/>
          <a:stretch>
            <a:fillRect/>
          </a:stretch>
        </p:blipFill>
        <p:spPr>
          <a:xfrm>
            <a:off x="1790346" y="4886895"/>
            <a:ext cx="337091" cy="275802"/>
          </a:xfrm>
          <a:prstGeom prst="rect">
            <a:avLst/>
          </a:prstGeom>
        </p:spPr>
      </p:pic>
      <p:pic>
        <p:nvPicPr>
          <p:cNvPr id="30" name="图片 106" descr="堆叠交换机蓝.png"/>
          <p:cNvPicPr>
            <a:picLocks noChangeAspect="1"/>
          </p:cNvPicPr>
          <p:nvPr/>
        </p:nvPicPr>
        <p:blipFill>
          <a:blip r:embed="rId6" cstate="print"/>
          <a:stretch>
            <a:fillRect/>
          </a:stretch>
        </p:blipFill>
        <p:spPr>
          <a:xfrm>
            <a:off x="2610095" y="4886895"/>
            <a:ext cx="337091" cy="275802"/>
          </a:xfrm>
          <a:prstGeom prst="rect">
            <a:avLst/>
          </a:prstGeom>
        </p:spPr>
      </p:pic>
      <p:cxnSp>
        <p:nvCxnSpPr>
          <p:cNvPr id="31" name="Straight Connector 34"/>
          <p:cNvCxnSpPr>
            <a:stCxn id="29" idx="0"/>
            <a:endCxn id="18" idx="2"/>
          </p:cNvCxnSpPr>
          <p:nvPr/>
        </p:nvCxnSpPr>
        <p:spPr>
          <a:xfrm flipV="1">
            <a:off x="1958892"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5"/>
          <p:cNvCxnSpPr>
            <a:stCxn id="29" idx="0"/>
            <a:endCxn id="19" idx="2"/>
          </p:cNvCxnSpPr>
          <p:nvPr/>
        </p:nvCxnSpPr>
        <p:spPr>
          <a:xfrm flipV="1">
            <a:off x="1958892" y="4280637"/>
            <a:ext cx="819749"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7"/>
          <p:cNvCxnSpPr>
            <a:stCxn id="30" idx="0"/>
            <a:endCxn id="18" idx="2"/>
          </p:cNvCxnSpPr>
          <p:nvPr/>
        </p:nvCxnSpPr>
        <p:spPr>
          <a:xfrm flipH="1" flipV="1">
            <a:off x="1958892" y="4280637"/>
            <a:ext cx="819749"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8"/>
          <p:cNvCxnSpPr>
            <a:stCxn id="30" idx="0"/>
            <a:endCxn id="19" idx="2"/>
          </p:cNvCxnSpPr>
          <p:nvPr/>
        </p:nvCxnSpPr>
        <p:spPr>
          <a:xfrm flipV="1">
            <a:off x="2778641"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40"/>
          <p:cNvGrpSpPr/>
          <p:nvPr/>
        </p:nvGrpSpPr>
        <p:grpSpPr>
          <a:xfrm>
            <a:off x="2237783" y="4992998"/>
            <a:ext cx="261965" cy="61979"/>
            <a:chOff x="559282" y="6488261"/>
            <a:chExt cx="261965" cy="61979"/>
          </a:xfrm>
          <a:solidFill>
            <a:schemeClr val="bg1">
              <a:lumMod val="50000"/>
            </a:schemeClr>
          </a:solidFill>
        </p:grpSpPr>
        <p:sp>
          <p:nvSpPr>
            <p:cNvPr id="36" name="Oval 4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37" name="Oval 4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38" name="Oval 4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pic>
        <p:nvPicPr>
          <p:cNvPr id="39" name="图片 106" descr="堆叠交换机蓝.png"/>
          <p:cNvPicPr>
            <a:picLocks noChangeAspect="1"/>
          </p:cNvPicPr>
          <p:nvPr/>
        </p:nvPicPr>
        <p:blipFill>
          <a:blip r:embed="rId6" cstate="print"/>
          <a:stretch>
            <a:fillRect/>
          </a:stretch>
        </p:blipFill>
        <p:spPr>
          <a:xfrm>
            <a:off x="3803865" y="4886895"/>
            <a:ext cx="337091" cy="275802"/>
          </a:xfrm>
          <a:prstGeom prst="rect">
            <a:avLst/>
          </a:prstGeom>
        </p:spPr>
      </p:pic>
      <p:pic>
        <p:nvPicPr>
          <p:cNvPr id="40" name="图片 106" descr="堆叠交换机蓝.png"/>
          <p:cNvPicPr>
            <a:picLocks noChangeAspect="1"/>
          </p:cNvPicPr>
          <p:nvPr/>
        </p:nvPicPr>
        <p:blipFill>
          <a:blip r:embed="rId6" cstate="print"/>
          <a:stretch>
            <a:fillRect/>
          </a:stretch>
        </p:blipFill>
        <p:spPr>
          <a:xfrm>
            <a:off x="4624601" y="4886895"/>
            <a:ext cx="337091" cy="275802"/>
          </a:xfrm>
          <a:prstGeom prst="rect">
            <a:avLst/>
          </a:prstGeom>
        </p:spPr>
      </p:pic>
      <p:grpSp>
        <p:nvGrpSpPr>
          <p:cNvPr id="41" name="Group 54"/>
          <p:cNvGrpSpPr/>
          <p:nvPr/>
        </p:nvGrpSpPr>
        <p:grpSpPr>
          <a:xfrm>
            <a:off x="4252289" y="4992998"/>
            <a:ext cx="261965" cy="61979"/>
            <a:chOff x="559282" y="6488261"/>
            <a:chExt cx="261965" cy="61979"/>
          </a:xfrm>
          <a:solidFill>
            <a:schemeClr val="bg1">
              <a:lumMod val="50000"/>
            </a:schemeClr>
          </a:solidFill>
        </p:grpSpPr>
        <p:sp>
          <p:nvSpPr>
            <p:cNvPr id="42" name="Oval 55"/>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43" name="Oval 56"/>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44" name="Oval 57"/>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grpSp>
      <p:cxnSp>
        <p:nvCxnSpPr>
          <p:cNvPr id="45" name="Straight Connector 58"/>
          <p:cNvCxnSpPr>
            <a:stCxn id="39" idx="0"/>
            <a:endCxn id="21" idx="2"/>
          </p:cNvCxnSpPr>
          <p:nvPr/>
        </p:nvCxnSpPr>
        <p:spPr>
          <a:xfrm flipV="1">
            <a:off x="3972411"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61"/>
          <p:cNvCxnSpPr>
            <a:stCxn id="40" idx="0"/>
            <a:endCxn id="22" idx="2"/>
          </p:cNvCxnSpPr>
          <p:nvPr/>
        </p:nvCxnSpPr>
        <p:spPr>
          <a:xfrm flipV="1">
            <a:off x="4793147" y="4280637"/>
            <a:ext cx="0"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64"/>
          <p:cNvCxnSpPr>
            <a:stCxn id="39" idx="0"/>
            <a:endCxn id="22" idx="2"/>
          </p:cNvCxnSpPr>
          <p:nvPr/>
        </p:nvCxnSpPr>
        <p:spPr>
          <a:xfrm flipV="1">
            <a:off x="3972411" y="4280637"/>
            <a:ext cx="820736"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67"/>
          <p:cNvCxnSpPr>
            <a:stCxn id="40" idx="0"/>
            <a:endCxn id="21" idx="2"/>
          </p:cNvCxnSpPr>
          <p:nvPr/>
        </p:nvCxnSpPr>
        <p:spPr>
          <a:xfrm flipH="1" flipV="1">
            <a:off x="3972411" y="4280637"/>
            <a:ext cx="820736" cy="60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0"/>
          <p:cNvCxnSpPr>
            <a:stCxn id="14" idx="0"/>
            <a:endCxn id="30" idx="2"/>
          </p:cNvCxnSpPr>
          <p:nvPr/>
        </p:nvCxnSpPr>
        <p:spPr>
          <a:xfrm flipV="1">
            <a:off x="2777654" y="5162697"/>
            <a:ext cx="987" cy="232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2" descr="G:\做的项目\公共\扁平图标切换\更新2015_01_21\oss扁平图标库2015_01_21更新-04.png"/>
          <p:cNvPicPr>
            <a:picLocks noChangeAspect="1" noChangeArrowheads="1"/>
          </p:cNvPicPr>
          <p:nvPr/>
        </p:nvPicPr>
        <p:blipFill>
          <a:blip r:embed="rId7" cstate="print"/>
          <a:stretch>
            <a:fillRect/>
          </a:stretch>
        </p:blipFill>
        <p:spPr bwMode="auto">
          <a:xfrm>
            <a:off x="2793522" y="1828304"/>
            <a:ext cx="337091" cy="275801"/>
          </a:xfrm>
          <a:prstGeom prst="rect">
            <a:avLst/>
          </a:prstGeom>
          <a:noFill/>
        </p:spPr>
      </p:pic>
      <p:pic>
        <p:nvPicPr>
          <p:cNvPr id="51" name="Picture 2" descr="G:\做的项目\公共\扁平图标切换\更新2015_01_21\oss扁平图标库2015_01_21更新-04.png"/>
          <p:cNvPicPr>
            <a:picLocks noChangeAspect="1" noChangeArrowheads="1"/>
          </p:cNvPicPr>
          <p:nvPr/>
        </p:nvPicPr>
        <p:blipFill>
          <a:blip r:embed="rId7" cstate="print"/>
          <a:stretch>
            <a:fillRect/>
          </a:stretch>
        </p:blipFill>
        <p:spPr bwMode="auto">
          <a:xfrm>
            <a:off x="3617348" y="1828304"/>
            <a:ext cx="337091" cy="275801"/>
          </a:xfrm>
          <a:prstGeom prst="rect">
            <a:avLst/>
          </a:prstGeom>
          <a:noFill/>
        </p:spPr>
      </p:pic>
      <p:cxnSp>
        <p:nvCxnSpPr>
          <p:cNvPr id="52" name="Straight Connector 98"/>
          <p:cNvCxnSpPr>
            <a:stCxn id="51" idx="2"/>
            <a:endCxn id="16" idx="0"/>
          </p:cNvCxnSpPr>
          <p:nvPr/>
        </p:nvCxnSpPr>
        <p:spPr>
          <a:xfrm>
            <a:off x="3785894" y="2104105"/>
            <a:ext cx="0" cy="999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101"/>
          <p:cNvCxnSpPr>
            <a:stCxn id="50" idx="2"/>
            <a:endCxn id="15" idx="0"/>
          </p:cNvCxnSpPr>
          <p:nvPr/>
        </p:nvCxnSpPr>
        <p:spPr>
          <a:xfrm>
            <a:off x="2962068" y="2104105"/>
            <a:ext cx="2104" cy="999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104"/>
          <p:cNvCxnSpPr>
            <a:stCxn id="50" idx="3"/>
            <a:endCxn id="51" idx="1"/>
          </p:cNvCxnSpPr>
          <p:nvPr/>
        </p:nvCxnSpPr>
        <p:spPr>
          <a:xfrm>
            <a:off x="3130613" y="1966205"/>
            <a:ext cx="4867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9"/>
          <p:cNvSpPr/>
          <p:nvPr/>
        </p:nvSpPr>
        <p:spPr>
          <a:xfrm rot="1782887">
            <a:off x="1881708" y="4682354"/>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56" name="Oval 62"/>
          <p:cNvSpPr/>
          <p:nvPr/>
        </p:nvSpPr>
        <p:spPr>
          <a:xfrm rot="19401600">
            <a:off x="2539609" y="4695105"/>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57" name="Oval 63"/>
          <p:cNvSpPr/>
          <p:nvPr/>
        </p:nvSpPr>
        <p:spPr>
          <a:xfrm rot="1782887">
            <a:off x="3883122" y="4714233"/>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58" name="Oval 65"/>
          <p:cNvSpPr/>
          <p:nvPr/>
        </p:nvSpPr>
        <p:spPr>
          <a:xfrm rot="19401600">
            <a:off x="4577946" y="4689421"/>
            <a:ext cx="311619" cy="90813"/>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sp>
        <p:nvSpPr>
          <p:cNvPr id="59" name="TextBox 85"/>
          <p:cNvSpPr txBox="1"/>
          <p:nvPr/>
        </p:nvSpPr>
        <p:spPr>
          <a:xfrm>
            <a:off x="481287" y="2349549"/>
            <a:ext cx="950901" cy="261610"/>
          </a:xfrm>
          <a:prstGeom prst="rect">
            <a:avLst/>
          </a:prstGeom>
          <a:noFill/>
        </p:spPr>
        <p:txBody>
          <a:bodyPr wrap="none" rtlCol="0">
            <a:spAutoFit/>
          </a:bodyPr>
          <a:lstStyle/>
          <a:p>
            <a:r>
              <a:rPr lang="en-US" sz="1100" dirty="0" smtClean="0">
                <a:latin typeface="Huawei Sans" panose="020C0503030203020204" pitchFamily="34" charset="0"/>
              </a:rPr>
              <a:t>Egress Zone</a:t>
            </a:r>
            <a:endParaRPr lang="en-US" altLang="zh-CN" sz="1100" dirty="0">
              <a:latin typeface="Huawei Sans" panose="020C0503030203020204" pitchFamily="34" charset="0"/>
            </a:endParaRPr>
          </a:p>
        </p:txBody>
      </p:sp>
      <p:sp>
        <p:nvSpPr>
          <p:cNvPr id="60" name="TextBox 86"/>
          <p:cNvSpPr txBox="1"/>
          <p:nvPr/>
        </p:nvSpPr>
        <p:spPr>
          <a:xfrm>
            <a:off x="481287" y="3549503"/>
            <a:ext cx="869149" cy="261610"/>
          </a:xfrm>
          <a:prstGeom prst="rect">
            <a:avLst/>
          </a:prstGeom>
          <a:noFill/>
        </p:spPr>
        <p:txBody>
          <a:bodyPr wrap="none" rtlCol="0">
            <a:spAutoFit/>
          </a:bodyPr>
          <a:lstStyle/>
          <a:p>
            <a:r>
              <a:rPr lang="en-US" sz="1100" dirty="0" smtClean="0">
                <a:latin typeface="Huawei Sans" panose="020C0503030203020204" pitchFamily="34" charset="0"/>
              </a:rPr>
              <a:t>Core Layer</a:t>
            </a:r>
            <a:endParaRPr lang="en-US" altLang="zh-CN" sz="1100" dirty="0">
              <a:latin typeface="Huawei Sans" panose="020C0503030203020204" pitchFamily="34" charset="0"/>
            </a:endParaRPr>
          </a:p>
        </p:txBody>
      </p:sp>
      <p:sp>
        <p:nvSpPr>
          <p:cNvPr id="61" name="TextBox 88"/>
          <p:cNvSpPr txBox="1"/>
          <p:nvPr/>
        </p:nvSpPr>
        <p:spPr>
          <a:xfrm>
            <a:off x="481287" y="4189159"/>
            <a:ext cx="1367682" cy="261610"/>
          </a:xfrm>
          <a:prstGeom prst="rect">
            <a:avLst/>
          </a:prstGeom>
          <a:noFill/>
        </p:spPr>
        <p:txBody>
          <a:bodyPr wrap="none" rtlCol="0">
            <a:spAutoFit/>
          </a:bodyPr>
          <a:lstStyle/>
          <a:p>
            <a:r>
              <a:rPr lang="en-US" sz="1100" dirty="0" smtClean="0">
                <a:latin typeface="Huawei Sans" panose="020C0503030203020204" pitchFamily="34" charset="0"/>
              </a:rPr>
              <a:t>Aggregation Layer</a:t>
            </a:r>
            <a:endParaRPr lang="en-US" altLang="zh-CN" sz="1100" dirty="0">
              <a:latin typeface="Huawei Sans" panose="020C0503030203020204" pitchFamily="34" charset="0"/>
            </a:endParaRPr>
          </a:p>
        </p:txBody>
      </p:sp>
      <p:sp>
        <p:nvSpPr>
          <p:cNvPr id="62" name="TextBox 89"/>
          <p:cNvSpPr txBox="1"/>
          <p:nvPr/>
        </p:nvSpPr>
        <p:spPr>
          <a:xfrm>
            <a:off x="481287" y="4845430"/>
            <a:ext cx="987771" cy="261610"/>
          </a:xfrm>
          <a:prstGeom prst="rect">
            <a:avLst/>
          </a:prstGeom>
          <a:noFill/>
        </p:spPr>
        <p:txBody>
          <a:bodyPr wrap="none" rtlCol="0">
            <a:spAutoFit/>
          </a:bodyPr>
          <a:lstStyle/>
          <a:p>
            <a:r>
              <a:rPr lang="en-US" sz="1100" dirty="0" smtClean="0">
                <a:latin typeface="Huawei Sans" panose="020C0503030203020204" pitchFamily="34" charset="0"/>
              </a:rPr>
              <a:t>Access Layer</a:t>
            </a:r>
            <a:endParaRPr lang="en-US" altLang="zh-CN" sz="1100" dirty="0">
              <a:latin typeface="Huawei Sans" panose="020C0503030203020204" pitchFamily="34" charset="0"/>
            </a:endParaRPr>
          </a:p>
        </p:txBody>
      </p:sp>
      <p:sp>
        <p:nvSpPr>
          <p:cNvPr id="63" name="Oval 92"/>
          <p:cNvSpPr/>
          <p:nvPr/>
        </p:nvSpPr>
        <p:spPr>
          <a:xfrm rot="18651691">
            <a:off x="3616508" y="3674103"/>
            <a:ext cx="580554" cy="91395"/>
          </a:xfrm>
          <a:prstGeom prst="ellips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zh-CN" dirty="0">
              <a:latin typeface="Huawei Sans" panose="020C0503030203020204" pitchFamily="34" charset="0"/>
            </a:endParaRPr>
          </a:p>
        </p:txBody>
      </p:sp>
      <p:pic>
        <p:nvPicPr>
          <p:cNvPr id="64"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83053" y="2251656"/>
            <a:ext cx="337091" cy="275801"/>
          </a:xfrm>
          <a:prstGeom prst="rect">
            <a:avLst/>
          </a:prstGeom>
        </p:spPr>
      </p:pic>
      <p:pic>
        <p:nvPicPr>
          <p:cNvPr id="65"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17348" y="2251656"/>
            <a:ext cx="337091" cy="275801"/>
          </a:xfrm>
          <a:prstGeom prst="rect">
            <a:avLst/>
          </a:prstGeom>
        </p:spPr>
      </p:pic>
      <p:cxnSp>
        <p:nvCxnSpPr>
          <p:cNvPr id="66" name="Straight Connector 127"/>
          <p:cNvCxnSpPr>
            <a:stCxn id="64" idx="3"/>
            <a:endCxn id="65" idx="1"/>
          </p:cNvCxnSpPr>
          <p:nvPr/>
        </p:nvCxnSpPr>
        <p:spPr>
          <a:xfrm>
            <a:off x="3120144" y="2389557"/>
            <a:ext cx="49720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79"/>
          <p:cNvCxnSpPr/>
          <p:nvPr/>
        </p:nvCxnSpPr>
        <p:spPr>
          <a:xfrm flipH="1">
            <a:off x="2194496" y="2818171"/>
            <a:ext cx="1190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79"/>
          <p:cNvCxnSpPr/>
          <p:nvPr/>
        </p:nvCxnSpPr>
        <p:spPr>
          <a:xfrm flipH="1">
            <a:off x="2194496" y="2877542"/>
            <a:ext cx="4305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Freeform 159"/>
          <p:cNvSpPr/>
          <p:nvPr/>
        </p:nvSpPr>
        <p:spPr>
          <a:xfrm flipH="1">
            <a:off x="1547878" y="252520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lumMod val="9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a:r>
              <a:rPr lang="en-US" sz="1000" b="1" dirty="0" smtClean="0">
                <a:solidFill>
                  <a:schemeClr val="bg1">
                    <a:lumMod val="50000"/>
                  </a:schemeClr>
                </a:solidFill>
                <a:latin typeface="Huawei Sans" panose="020C0503030203020204" pitchFamily="34" charset="0"/>
              </a:rPr>
              <a:t>DC</a:t>
            </a:r>
            <a:endParaRPr lang="en-US" sz="1000" b="1" dirty="0">
              <a:solidFill>
                <a:schemeClr val="bg1">
                  <a:lumMod val="50000"/>
                </a:schemeClr>
              </a:solidFill>
              <a:latin typeface="Huawei Sans" panose="020C0503030203020204" pitchFamily="34" charset="0"/>
            </a:endParaRPr>
          </a:p>
        </p:txBody>
      </p:sp>
      <p:cxnSp>
        <p:nvCxnSpPr>
          <p:cNvPr id="70" name="Straight Connector 79"/>
          <p:cNvCxnSpPr/>
          <p:nvPr/>
        </p:nvCxnSpPr>
        <p:spPr>
          <a:xfrm flipH="1">
            <a:off x="3288972" y="2877542"/>
            <a:ext cx="15032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86"/>
          <p:cNvSpPr txBox="1"/>
          <p:nvPr/>
        </p:nvSpPr>
        <p:spPr>
          <a:xfrm>
            <a:off x="1883076" y="3171811"/>
            <a:ext cx="923651" cy="276999"/>
          </a:xfrm>
          <a:prstGeom prst="rect">
            <a:avLst/>
          </a:prstGeom>
          <a:noFill/>
        </p:spPr>
        <p:txBody>
          <a:bodyPr wrap="none" rtlCol="0">
            <a:spAutoFit/>
          </a:bodyPr>
          <a:lstStyle/>
          <a:p>
            <a:r>
              <a:rPr lang="en-US" sz="1200" b="1" dirty="0" smtClean="0">
                <a:solidFill>
                  <a:srgbClr val="EC7061"/>
                </a:solidFill>
                <a:latin typeface="Huawei Sans" panose="020C0503030203020204" pitchFamily="34" charset="0"/>
              </a:rPr>
              <a:t>Native AC</a:t>
            </a:r>
            <a:endParaRPr lang="en-US" altLang="zh-CN" sz="1200" b="1" dirty="0">
              <a:solidFill>
                <a:srgbClr val="EC7061"/>
              </a:solidFill>
              <a:latin typeface="Huawei Sans" panose="020C0503030203020204" pitchFamily="34" charset="0"/>
            </a:endParaRPr>
          </a:p>
        </p:txBody>
      </p:sp>
      <p:sp>
        <p:nvSpPr>
          <p:cNvPr id="72" name="TextBox 86"/>
          <p:cNvSpPr txBox="1"/>
          <p:nvPr/>
        </p:nvSpPr>
        <p:spPr>
          <a:xfrm>
            <a:off x="3925644" y="3171811"/>
            <a:ext cx="923651" cy="276999"/>
          </a:xfrm>
          <a:prstGeom prst="rect">
            <a:avLst/>
          </a:prstGeom>
          <a:noFill/>
        </p:spPr>
        <p:txBody>
          <a:bodyPr wrap="none" rtlCol="0">
            <a:spAutoFit/>
          </a:bodyPr>
          <a:lstStyle/>
          <a:p>
            <a:r>
              <a:rPr lang="en-US" sz="1200" b="1" dirty="0" smtClean="0">
                <a:solidFill>
                  <a:srgbClr val="EC7061"/>
                </a:solidFill>
                <a:latin typeface="Huawei Sans" panose="020C0503030203020204" pitchFamily="34" charset="0"/>
              </a:rPr>
              <a:t>Native AC</a:t>
            </a:r>
            <a:endParaRPr lang="en-US" altLang="zh-CN" sz="1200" b="1" dirty="0">
              <a:solidFill>
                <a:srgbClr val="EC7061"/>
              </a:solidFill>
              <a:latin typeface="Huawei Sans" panose="020C0503030203020204" pitchFamily="34" charset="0"/>
            </a:endParaRPr>
          </a:p>
        </p:txBody>
      </p:sp>
      <p:sp>
        <p:nvSpPr>
          <p:cNvPr id="73" name="圆角矩形 72"/>
          <p:cNvSpPr/>
          <p:nvPr/>
        </p:nvSpPr>
        <p:spPr>
          <a:xfrm>
            <a:off x="4718904" y="2171323"/>
            <a:ext cx="1738375" cy="1010467"/>
          </a:xfrm>
          <a:prstGeom prst="roundRect">
            <a:avLst>
              <a:gd name="adj" fmla="val 2563"/>
            </a:avLst>
          </a:prstGeom>
          <a:solidFill>
            <a:srgbClr val="F3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nchorCtr="0"/>
          <a:lstStyle/>
          <a:p>
            <a:pPr marL="176213" indent="-176213">
              <a:lnSpc>
                <a:spcPts val="2400"/>
              </a:lnSpc>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ndParaRPr>
          </a:p>
        </p:txBody>
      </p:sp>
      <p:sp>
        <p:nvSpPr>
          <p:cNvPr id="74" name="TextBox 20"/>
          <p:cNvSpPr txBox="1"/>
          <p:nvPr/>
        </p:nvSpPr>
        <p:spPr>
          <a:xfrm>
            <a:off x="4818489" y="2856955"/>
            <a:ext cx="1539204" cy="307777"/>
          </a:xfrm>
          <a:prstGeom prst="rect">
            <a:avLst/>
          </a:prstGeom>
          <a:noFill/>
        </p:spPr>
        <p:txBody>
          <a:bodyPr wrap="none" rtlCol="0">
            <a:spAutoFit/>
          </a:bodyPr>
          <a:lstStyle/>
          <a:p>
            <a:pPr algn="ctr"/>
            <a:r>
              <a:rPr lang="en-US" sz="1400" dirty="0" smtClean="0">
                <a:latin typeface="Huawei Sans" panose="020C0503030203020204" pitchFamily="34" charset="0"/>
              </a:rPr>
              <a:t>NMS O&amp;M Zone</a:t>
            </a:r>
            <a:endParaRPr lang="en-US" altLang="zh-CN" sz="1400" dirty="0">
              <a:latin typeface="Huawei Sans" panose="020C0503030203020204" pitchFamily="34" charset="0"/>
            </a:endParaRPr>
          </a:p>
        </p:txBody>
      </p:sp>
      <p:pic>
        <p:nvPicPr>
          <p:cNvPr id="75" name="图片 7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57778" y="2440541"/>
            <a:ext cx="1346845" cy="248394"/>
          </a:xfrm>
          <a:prstGeom prst="rect">
            <a:avLst/>
          </a:prstGeom>
        </p:spPr>
      </p:pic>
      <p:cxnSp>
        <p:nvCxnSpPr>
          <p:cNvPr id="76" name="Straight Connector 19"/>
          <p:cNvCxnSpPr/>
          <p:nvPr/>
        </p:nvCxnSpPr>
        <p:spPr>
          <a:xfrm>
            <a:off x="3862773" y="6008752"/>
            <a:ext cx="26848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TextBox 20"/>
          <p:cNvSpPr txBox="1"/>
          <p:nvPr/>
        </p:nvSpPr>
        <p:spPr>
          <a:xfrm>
            <a:off x="4234060" y="5854863"/>
            <a:ext cx="1431802" cy="307777"/>
          </a:xfrm>
          <a:prstGeom prst="rect">
            <a:avLst/>
          </a:prstGeom>
          <a:noFill/>
        </p:spPr>
        <p:txBody>
          <a:bodyPr wrap="none" rtlCol="0">
            <a:spAutoFit/>
          </a:bodyPr>
          <a:lstStyle/>
          <a:p>
            <a:r>
              <a:rPr lang="en-US" sz="1400" dirty="0" err="1" smtClean="0">
                <a:latin typeface="Huawei Sans" panose="020C0503030203020204" pitchFamily="34" charset="0"/>
              </a:rPr>
              <a:t>iStack</a:t>
            </a:r>
            <a:r>
              <a:rPr lang="en-US" sz="1400" dirty="0" smtClean="0">
                <a:latin typeface="Huawei Sans" panose="020C0503030203020204" pitchFamily="34" charset="0"/>
              </a:rPr>
              <a:t>/CSS Link</a:t>
            </a:r>
            <a:endParaRPr lang="en-US" altLang="zh-CN" sz="1400" dirty="0">
              <a:latin typeface="Huawei Sans" panose="020C0503030203020204" pitchFamily="34" charset="0"/>
            </a:endParaRPr>
          </a:p>
        </p:txBody>
      </p:sp>
      <p:grpSp>
        <p:nvGrpSpPr>
          <p:cNvPr id="78" name="Group 6"/>
          <p:cNvGrpSpPr/>
          <p:nvPr/>
        </p:nvGrpSpPr>
        <p:grpSpPr>
          <a:xfrm>
            <a:off x="2608239" y="1315257"/>
            <a:ext cx="661726" cy="375146"/>
            <a:chOff x="8046065" y="4085456"/>
            <a:chExt cx="661726" cy="375146"/>
          </a:xfrm>
        </p:grpSpPr>
        <p:sp>
          <p:nvSpPr>
            <p:cNvPr id="79" name="Freeform 200"/>
            <p:cNvSpPr/>
            <p:nvPr/>
          </p:nvSpPr>
          <p:spPr>
            <a:xfrm>
              <a:off x="8046065" y="4085456"/>
              <a:ext cx="661726" cy="375146"/>
            </a:xfrm>
            <a:custGeom>
              <a:avLst/>
              <a:gdLst>
                <a:gd name="connsiteX0" fmla="*/ 511396 w 823780"/>
                <a:gd name="connsiteY0" fmla="*/ 0 h 467015"/>
                <a:gd name="connsiteX1" fmla="*/ 732475 w 823780"/>
                <a:gd name="connsiteY1" fmla="*/ 223125 h 467015"/>
                <a:gd name="connsiteX2" fmla="*/ 727487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4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7" y="248058"/>
                  </a:lnTo>
                  <a:lnTo>
                    <a:pt x="756693" y="254009"/>
                  </a:lnTo>
                  <a:cubicBezTo>
                    <a:pt x="796117" y="270838"/>
                    <a:pt x="823780" y="310236"/>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19"/>
                    <a:pt x="73795" y="232707"/>
                  </a:cubicBezTo>
                  <a:lnTo>
                    <a:pt x="81613" y="231114"/>
                  </a:lnTo>
                  <a:lnTo>
                    <a:pt x="94608" y="172061"/>
                  </a:lnTo>
                  <a:cubicBezTo>
                    <a:pt x="120214" y="116517"/>
                    <a:pt x="180159" y="77543"/>
                    <a:pt x="250025" y="77543"/>
                  </a:cubicBezTo>
                  <a:cubicBezTo>
                    <a:pt x="273314" y="77543"/>
                    <a:pt x="295500" y="81873"/>
                    <a:pt x="315680" y="89704"/>
                  </a:cubicBezTo>
                  <a:lnTo>
                    <a:pt x="332040" y="99825"/>
                  </a:lnTo>
                  <a:lnTo>
                    <a:pt x="355070" y="65352"/>
                  </a:lnTo>
                  <a:cubicBezTo>
                    <a:pt x="395077" y="24974"/>
                    <a:pt x="450347" y="0"/>
                    <a:pt x="511396" y="0"/>
                  </a:cubicBezTo>
                  <a:close/>
                </a:path>
              </a:pathLst>
            </a:cu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latin typeface="Huawei Sans" panose="020C0503030203020204" pitchFamily="34" charset="0"/>
              </a:endParaRPr>
            </a:p>
          </p:txBody>
        </p:sp>
        <p:sp>
          <p:nvSpPr>
            <p:cNvPr id="80" name="TextBox 2"/>
            <p:cNvSpPr txBox="1"/>
            <p:nvPr/>
          </p:nvSpPr>
          <p:spPr>
            <a:xfrm>
              <a:off x="8081268" y="4174800"/>
              <a:ext cx="599844" cy="230832"/>
            </a:xfrm>
            <a:prstGeom prst="rect">
              <a:avLst/>
            </a:prstGeom>
            <a:noFill/>
          </p:spPr>
          <p:txBody>
            <a:bodyPr wrap="none" rtlCol="0">
              <a:spAutoFit/>
            </a:bodyPr>
            <a:lstStyle/>
            <a:p>
              <a:pPr algn="ctr"/>
              <a:r>
                <a:rPr lang="en-US" sz="900" dirty="0" smtClean="0">
                  <a:latin typeface="Huawei Sans" panose="020C0503030203020204" pitchFamily="34" charset="0"/>
                </a:rPr>
                <a:t>Internet</a:t>
              </a:r>
              <a:endParaRPr lang="en-US" altLang="zh-CN" sz="900" dirty="0">
                <a:latin typeface="Huawei Sans" panose="020C0503030203020204" pitchFamily="34" charset="0"/>
              </a:endParaRPr>
            </a:p>
          </p:txBody>
        </p:sp>
      </p:grpSp>
      <p:grpSp>
        <p:nvGrpSpPr>
          <p:cNvPr id="81" name="Group 6"/>
          <p:cNvGrpSpPr/>
          <p:nvPr/>
        </p:nvGrpSpPr>
        <p:grpSpPr>
          <a:xfrm>
            <a:off x="3439711" y="1315257"/>
            <a:ext cx="661726" cy="375146"/>
            <a:chOff x="8046065" y="4085456"/>
            <a:chExt cx="661726" cy="375146"/>
          </a:xfrm>
        </p:grpSpPr>
        <p:sp>
          <p:nvSpPr>
            <p:cNvPr id="82" name="Freeform 200"/>
            <p:cNvSpPr/>
            <p:nvPr/>
          </p:nvSpPr>
          <p:spPr>
            <a:xfrm>
              <a:off x="8046065" y="4085456"/>
              <a:ext cx="661726" cy="375146"/>
            </a:xfrm>
            <a:custGeom>
              <a:avLst/>
              <a:gdLst>
                <a:gd name="connsiteX0" fmla="*/ 511396 w 823780"/>
                <a:gd name="connsiteY0" fmla="*/ 0 h 467015"/>
                <a:gd name="connsiteX1" fmla="*/ 732475 w 823780"/>
                <a:gd name="connsiteY1" fmla="*/ 223125 h 467015"/>
                <a:gd name="connsiteX2" fmla="*/ 727487 w 823780"/>
                <a:gd name="connsiteY2" fmla="*/ 248058 h 467015"/>
                <a:gd name="connsiteX3" fmla="*/ 756693 w 823780"/>
                <a:gd name="connsiteY3" fmla="*/ 254009 h 467015"/>
                <a:gd name="connsiteX4" fmla="*/ 823780 w 823780"/>
                <a:gd name="connsiteY4" fmla="*/ 356156 h 467015"/>
                <a:gd name="connsiteX5" fmla="*/ 756693 w 823780"/>
                <a:gd name="connsiteY5" fmla="*/ 458303 h 467015"/>
                <a:gd name="connsiteX6" fmla="*/ 732017 w 823780"/>
                <a:gd name="connsiteY6" fmla="*/ 463331 h 467015"/>
                <a:gd name="connsiteX7" fmla="*/ 732017 w 823780"/>
                <a:gd name="connsiteY7" fmla="*/ 467014 h 467015"/>
                <a:gd name="connsiteX8" fmla="*/ 713942 w 823780"/>
                <a:gd name="connsiteY8" fmla="*/ 467014 h 467015"/>
                <a:gd name="connsiteX9" fmla="*/ 713937 w 823780"/>
                <a:gd name="connsiteY9" fmla="*/ 467015 h 467015"/>
                <a:gd name="connsiteX10" fmla="*/ 713932 w 823780"/>
                <a:gd name="connsiteY10" fmla="*/ 467014 h 467015"/>
                <a:gd name="connsiteX11" fmla="*/ 120827 w 823780"/>
                <a:gd name="connsiteY11" fmla="*/ 467014 h 467015"/>
                <a:gd name="connsiteX12" fmla="*/ 100287 w 823780"/>
                <a:gd name="connsiteY12" fmla="*/ 467014 h 467015"/>
                <a:gd name="connsiteX13" fmla="*/ 100287 w 823780"/>
                <a:gd name="connsiteY13" fmla="*/ 462829 h 467015"/>
                <a:gd name="connsiteX14" fmla="*/ 73795 w 823780"/>
                <a:gd name="connsiteY14" fmla="*/ 457431 h 467015"/>
                <a:gd name="connsiteX15" fmla="*/ 0 w 823780"/>
                <a:gd name="connsiteY15" fmla="*/ 345069 h 467015"/>
                <a:gd name="connsiteX16" fmla="*/ 73795 w 823780"/>
                <a:gd name="connsiteY16" fmla="*/ 232707 h 467015"/>
                <a:gd name="connsiteX17" fmla="*/ 81613 w 823780"/>
                <a:gd name="connsiteY17" fmla="*/ 231114 h 467015"/>
                <a:gd name="connsiteX18" fmla="*/ 94608 w 823780"/>
                <a:gd name="connsiteY18" fmla="*/ 172061 h 467015"/>
                <a:gd name="connsiteX19" fmla="*/ 250025 w 823780"/>
                <a:gd name="connsiteY19" fmla="*/ 77543 h 467015"/>
                <a:gd name="connsiteX20" fmla="*/ 315680 w 823780"/>
                <a:gd name="connsiteY20" fmla="*/ 89704 h 467015"/>
                <a:gd name="connsiteX21" fmla="*/ 332040 w 823780"/>
                <a:gd name="connsiteY21" fmla="*/ 99825 h 467015"/>
                <a:gd name="connsiteX22" fmla="*/ 355070 w 823780"/>
                <a:gd name="connsiteY22" fmla="*/ 65352 h 467015"/>
                <a:gd name="connsiteX23" fmla="*/ 511396 w 823780"/>
                <a:gd name="connsiteY23" fmla="*/ 0 h 46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23780" h="467015">
                  <a:moveTo>
                    <a:pt x="511396" y="0"/>
                  </a:moveTo>
                  <a:cubicBezTo>
                    <a:pt x="633495" y="0"/>
                    <a:pt x="732475" y="99896"/>
                    <a:pt x="732475" y="223125"/>
                  </a:cubicBezTo>
                  <a:lnTo>
                    <a:pt x="727487" y="248058"/>
                  </a:lnTo>
                  <a:lnTo>
                    <a:pt x="756693" y="254009"/>
                  </a:lnTo>
                  <a:cubicBezTo>
                    <a:pt x="796117" y="270838"/>
                    <a:pt x="823780" y="310236"/>
                    <a:pt x="823780" y="356156"/>
                  </a:cubicBezTo>
                  <a:cubicBezTo>
                    <a:pt x="823780" y="402076"/>
                    <a:pt x="796117" y="441474"/>
                    <a:pt x="756693" y="458303"/>
                  </a:cubicBezTo>
                  <a:lnTo>
                    <a:pt x="732017" y="463331"/>
                  </a:lnTo>
                  <a:lnTo>
                    <a:pt x="732017" y="467014"/>
                  </a:lnTo>
                  <a:lnTo>
                    <a:pt x="713942" y="467014"/>
                  </a:lnTo>
                  <a:lnTo>
                    <a:pt x="713937" y="467015"/>
                  </a:lnTo>
                  <a:lnTo>
                    <a:pt x="713932" y="467014"/>
                  </a:lnTo>
                  <a:lnTo>
                    <a:pt x="120827" y="467014"/>
                  </a:lnTo>
                  <a:lnTo>
                    <a:pt x="100287" y="467014"/>
                  </a:lnTo>
                  <a:lnTo>
                    <a:pt x="100287" y="462829"/>
                  </a:lnTo>
                  <a:lnTo>
                    <a:pt x="73795" y="457431"/>
                  </a:lnTo>
                  <a:cubicBezTo>
                    <a:pt x="30429" y="438919"/>
                    <a:pt x="0" y="395580"/>
                    <a:pt x="0" y="345069"/>
                  </a:cubicBezTo>
                  <a:cubicBezTo>
                    <a:pt x="0" y="294558"/>
                    <a:pt x="30429" y="251219"/>
                    <a:pt x="73795" y="232707"/>
                  </a:cubicBezTo>
                  <a:lnTo>
                    <a:pt x="81613" y="231114"/>
                  </a:lnTo>
                  <a:lnTo>
                    <a:pt x="94608" y="172061"/>
                  </a:lnTo>
                  <a:cubicBezTo>
                    <a:pt x="120214" y="116517"/>
                    <a:pt x="180159" y="77543"/>
                    <a:pt x="250025" y="77543"/>
                  </a:cubicBezTo>
                  <a:cubicBezTo>
                    <a:pt x="273314" y="77543"/>
                    <a:pt x="295500" y="81873"/>
                    <a:pt x="315680" y="89704"/>
                  </a:cubicBezTo>
                  <a:lnTo>
                    <a:pt x="332040" y="99825"/>
                  </a:lnTo>
                  <a:lnTo>
                    <a:pt x="355070" y="65352"/>
                  </a:lnTo>
                  <a:cubicBezTo>
                    <a:pt x="395077" y="24974"/>
                    <a:pt x="450347" y="0"/>
                    <a:pt x="511396" y="0"/>
                  </a:cubicBezTo>
                  <a:close/>
                </a:path>
              </a:pathLst>
            </a:cu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latin typeface="Huawei Sans" panose="020C0503030203020204" pitchFamily="34" charset="0"/>
              </a:endParaRPr>
            </a:p>
          </p:txBody>
        </p:sp>
        <p:sp>
          <p:nvSpPr>
            <p:cNvPr id="83" name="TextBox 2"/>
            <p:cNvSpPr txBox="1"/>
            <p:nvPr/>
          </p:nvSpPr>
          <p:spPr>
            <a:xfrm>
              <a:off x="8150999" y="4174800"/>
              <a:ext cx="460382" cy="230832"/>
            </a:xfrm>
            <a:prstGeom prst="rect">
              <a:avLst/>
            </a:prstGeom>
            <a:noFill/>
          </p:spPr>
          <p:txBody>
            <a:bodyPr wrap="none" rtlCol="0">
              <a:spAutoFit/>
            </a:bodyPr>
            <a:lstStyle/>
            <a:p>
              <a:pPr algn="ctr"/>
              <a:r>
                <a:rPr lang="en-US" sz="900" dirty="0" smtClean="0">
                  <a:latin typeface="Huawei Sans" panose="020C0503030203020204" pitchFamily="34" charset="0"/>
                </a:rPr>
                <a:t>WAN</a:t>
              </a:r>
              <a:endParaRPr lang="en-US" altLang="zh-CN" sz="900" dirty="0">
                <a:latin typeface="Huawei Sans" panose="020C0503030203020204" pitchFamily="34" charset="0"/>
              </a:endParaRPr>
            </a:p>
          </p:txBody>
        </p:sp>
      </p:grpSp>
      <p:sp>
        <p:nvSpPr>
          <p:cNvPr id="84" name="圆角矩形 75"/>
          <p:cNvSpPr/>
          <p:nvPr/>
        </p:nvSpPr>
        <p:spPr>
          <a:xfrm>
            <a:off x="6668791" y="3357087"/>
            <a:ext cx="4900203" cy="3952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prstClr val="white"/>
                </a:solidFill>
                <a:latin typeface="Huawei Sans" panose="020C0503030203020204" pitchFamily="34" charset="0"/>
              </a:rPr>
              <a:t>Architecture Characteristics</a:t>
            </a:r>
            <a:endParaRPr lang="en-US" b="1" dirty="0">
              <a:solidFill>
                <a:prstClr val="white"/>
              </a:solidFill>
              <a:latin typeface="Huawei Sans" panose="020C0503030203020204" pitchFamily="34" charset="0"/>
            </a:endParaRPr>
          </a:p>
        </p:txBody>
      </p:sp>
      <p:sp>
        <p:nvSpPr>
          <p:cNvPr id="85" name="圆角矩形 75"/>
          <p:cNvSpPr/>
          <p:nvPr/>
        </p:nvSpPr>
        <p:spPr>
          <a:xfrm>
            <a:off x="6668791" y="3811599"/>
            <a:ext cx="4900203" cy="20432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lstStyle/>
          <a:p>
            <a:pPr marL="176213" lvl="0" indent="-176213">
              <a:lnSpc>
                <a:spcPts val="2400"/>
              </a:lnSpc>
              <a:spcAft>
                <a:spcPts val="600"/>
              </a:spcAft>
              <a:buFont typeface="Arial" panose="020B0604020202020204" pitchFamily="34" charset="0"/>
              <a:buChar char="•"/>
            </a:pPr>
            <a:r>
              <a:rPr lang="en-US" sz="1400" dirty="0" err="1" smtClean="0">
                <a:solidFill>
                  <a:prstClr val="black"/>
                </a:solidFill>
                <a:latin typeface="Huawei Sans" panose="020C0503030203020204" pitchFamily="34" charset="0"/>
              </a:rPr>
              <a:t>iMaster</a:t>
            </a:r>
            <a:r>
              <a:rPr lang="en-US" sz="1400" dirty="0" smtClean="0">
                <a:solidFill>
                  <a:prstClr val="black"/>
                </a:solidFill>
                <a:latin typeface="Huawei Sans" panose="020C0503030203020204" pitchFamily="34" charset="0"/>
              </a:rPr>
              <a:t> NCE manages and configures APs in a unified manner and provides various functions. By further integrating with wired networks and leveraging Big Data and AI technologies, this architecture implements simplified, intelligent, and secure campus networks.</a:t>
            </a:r>
          </a:p>
          <a:p>
            <a:pPr marL="176213" lvl="0" indent="-176213">
              <a:lnSpc>
                <a:spcPts val="2400"/>
              </a:lnSpc>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Applicable scope: medium- and large-sized enterprises</a:t>
            </a:r>
            <a:endParaRPr lang="en-US" sz="14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931833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dirty="0" smtClean="0"/>
              <a:t>What are the advantages and disadvantages of in-path and off-path networking modes?</a:t>
            </a:r>
            <a:endParaRPr lang="en-US" altLang="zh-CN" dirty="0" smtClean="0"/>
          </a:p>
          <a:p>
            <a:r>
              <a:rPr lang="en-US" dirty="0" smtClean="0"/>
              <a:t>(Multiple) Which of the following methods are supported by Fit APs to discover an AC?(    )</a:t>
            </a:r>
          </a:p>
          <a:p>
            <a:pPr lvl="1"/>
            <a:r>
              <a:rPr lang="en-US" dirty="0" smtClean="0"/>
              <a:t>Static discovery</a:t>
            </a:r>
            <a:endParaRPr lang="en-US" altLang="zh-CN" dirty="0" smtClean="0"/>
          </a:p>
          <a:p>
            <a:pPr lvl="1"/>
            <a:r>
              <a:rPr lang="en-US" dirty="0" smtClean="0"/>
              <a:t>Dynamic discovery through DHCP</a:t>
            </a:r>
            <a:endParaRPr lang="en-US" altLang="zh-CN" dirty="0" smtClean="0"/>
          </a:p>
          <a:p>
            <a:pPr lvl="1"/>
            <a:r>
              <a:rPr lang="en-US" dirty="0" smtClean="0"/>
              <a:t>Dynamic discovery through FTP</a:t>
            </a:r>
            <a:endParaRPr lang="en-US" altLang="zh-CN" dirty="0" smtClean="0"/>
          </a:p>
          <a:p>
            <a:pPr lvl="1"/>
            <a:r>
              <a:rPr lang="en-US" dirty="0" smtClean="0"/>
              <a:t>Dynamic discovery through DNS</a:t>
            </a:r>
          </a:p>
          <a:p>
            <a:endParaRPr lang="en-US" altLang="zh-CN" dirty="0"/>
          </a:p>
        </p:txBody>
      </p:sp>
    </p:spTree>
    <p:extLst>
      <p:ext uri="{BB962C8B-B14F-4D97-AF65-F5344CB8AC3E}">
        <p14:creationId xmlns:p14="http://schemas.microsoft.com/office/powerpoint/2010/main" val="39626067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WLAN technology allows users to easily access a wireless network and freely move around within the coverage of the wireless network, eliminating the constraints of wired networks.</a:t>
            </a:r>
            <a:endParaRPr lang="en-US" altLang="zh-CN" smtClean="0"/>
          </a:p>
          <a:p>
            <a:r>
              <a:rPr lang="en-US" smtClean="0"/>
              <a:t>In this course, we have learned WLAN technologies on enterprise networks, including the basic concepts, fundamentals, network architectures, configuration implementation, and development trend of WLAN technologies.</a:t>
            </a:r>
          </a:p>
          <a:p>
            <a:endParaRPr lang="en-US" altLang="zh-CN" smtClean="0"/>
          </a:p>
          <a:p>
            <a:endParaRPr lang="en-US" altLang="zh-CN" dirty="0"/>
          </a:p>
        </p:txBody>
      </p:sp>
    </p:spTree>
    <p:extLst>
      <p:ext uri="{BB962C8B-B14F-4D97-AF65-F5344CB8AC3E}">
        <p14:creationId xmlns:p14="http://schemas.microsoft.com/office/powerpoint/2010/main" val="20604172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878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圆角矩形 138"/>
          <p:cNvSpPr/>
          <p:nvPr/>
        </p:nvSpPr>
        <p:spPr>
          <a:xfrm>
            <a:off x="1299724" y="1785953"/>
            <a:ext cx="9005550" cy="423938"/>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a:xfrm>
            <a:off x="1594800" y="452604"/>
            <a:ext cx="10292400" cy="640800"/>
          </a:xfrm>
        </p:spPr>
        <p:txBody>
          <a:bodyPr/>
          <a:lstStyle/>
          <a:p>
            <a:r>
              <a:rPr lang="en-US" dirty="0" smtClean="0"/>
              <a:t>Wi-Fi Development Trends in Office Scenarios</a:t>
            </a:r>
            <a:endParaRPr lang="en-US" dirty="0"/>
          </a:p>
        </p:txBody>
      </p:sp>
      <p:sp>
        <p:nvSpPr>
          <p:cNvPr id="4" name="Freeform 222"/>
          <p:cNvSpPr/>
          <p:nvPr/>
        </p:nvSpPr>
        <p:spPr>
          <a:xfrm flipV="1">
            <a:off x="1198696" y="2160200"/>
            <a:ext cx="9789343" cy="3604976"/>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 name="connsiteX0" fmla="*/ 235692 w 2654532"/>
              <a:gd name="connsiteY0" fmla="*/ 0 h 1119840"/>
              <a:gd name="connsiteX1" fmla="*/ 2474436 w 2654532"/>
              <a:gd name="connsiteY1" fmla="*/ 899338 h 1119840"/>
              <a:gd name="connsiteX2" fmla="*/ 2553628 w 2654532"/>
              <a:gd name="connsiteY2" fmla="*/ 795940 h 1119840"/>
              <a:gd name="connsiteX3" fmla="*/ 2654532 w 2654532"/>
              <a:gd name="connsiteY3" fmla="*/ 1119840 h 1119840"/>
              <a:gd name="connsiteX4" fmla="*/ 2249737 w 2654532"/>
              <a:gd name="connsiteY4" fmla="*/ 1012135 h 1119840"/>
              <a:gd name="connsiteX5" fmla="*/ 2408377 w 2654532"/>
              <a:gd name="connsiteY5" fmla="*/ 935960 h 1119840"/>
              <a:gd name="connsiteX6" fmla="*/ 0 w 2654532"/>
              <a:gd name="connsiteY6" fmla="*/ 522586 h 1119840"/>
              <a:gd name="connsiteX0" fmla="*/ 235692 w 2654532"/>
              <a:gd name="connsiteY0" fmla="*/ 0 h 1119840"/>
              <a:gd name="connsiteX1" fmla="*/ 2474436 w 2654532"/>
              <a:gd name="connsiteY1" fmla="*/ 899338 h 1119840"/>
              <a:gd name="connsiteX2" fmla="*/ 2553628 w 2654532"/>
              <a:gd name="connsiteY2" fmla="*/ 795940 h 1119840"/>
              <a:gd name="connsiteX3" fmla="*/ 2654532 w 2654532"/>
              <a:gd name="connsiteY3" fmla="*/ 1119840 h 1119840"/>
              <a:gd name="connsiteX4" fmla="*/ 2249737 w 2654532"/>
              <a:gd name="connsiteY4" fmla="*/ 1012135 h 1119840"/>
              <a:gd name="connsiteX5" fmla="*/ 2408377 w 2654532"/>
              <a:gd name="connsiteY5" fmla="*/ 935960 h 1119840"/>
              <a:gd name="connsiteX6" fmla="*/ 0 w 2654532"/>
              <a:gd name="connsiteY6" fmla="*/ 522586 h 1119840"/>
              <a:gd name="connsiteX0" fmla="*/ 439278 w 2654532"/>
              <a:gd name="connsiteY0" fmla="*/ 0 h 1117472"/>
              <a:gd name="connsiteX1" fmla="*/ 2474436 w 2654532"/>
              <a:gd name="connsiteY1" fmla="*/ 896970 h 1117472"/>
              <a:gd name="connsiteX2" fmla="*/ 2553628 w 2654532"/>
              <a:gd name="connsiteY2" fmla="*/ 793572 h 1117472"/>
              <a:gd name="connsiteX3" fmla="*/ 2654532 w 2654532"/>
              <a:gd name="connsiteY3" fmla="*/ 1117472 h 1117472"/>
              <a:gd name="connsiteX4" fmla="*/ 2249737 w 2654532"/>
              <a:gd name="connsiteY4" fmla="*/ 1009767 h 1117472"/>
              <a:gd name="connsiteX5" fmla="*/ 2408377 w 2654532"/>
              <a:gd name="connsiteY5" fmla="*/ 933592 h 1117472"/>
              <a:gd name="connsiteX6" fmla="*/ 0 w 2654532"/>
              <a:gd name="connsiteY6" fmla="*/ 520218 h 1117472"/>
              <a:gd name="connsiteX0" fmla="*/ 439278 w 2654532"/>
              <a:gd name="connsiteY0" fmla="*/ 0 h 1117472"/>
              <a:gd name="connsiteX1" fmla="*/ 2474436 w 2654532"/>
              <a:gd name="connsiteY1" fmla="*/ 896970 h 1117472"/>
              <a:gd name="connsiteX2" fmla="*/ 2553628 w 2654532"/>
              <a:gd name="connsiteY2" fmla="*/ 793572 h 1117472"/>
              <a:gd name="connsiteX3" fmla="*/ 2654532 w 2654532"/>
              <a:gd name="connsiteY3" fmla="*/ 1117472 h 1117472"/>
              <a:gd name="connsiteX4" fmla="*/ 2249737 w 2654532"/>
              <a:gd name="connsiteY4" fmla="*/ 1009767 h 1117472"/>
              <a:gd name="connsiteX5" fmla="*/ 2408377 w 2654532"/>
              <a:gd name="connsiteY5" fmla="*/ 933592 h 1117472"/>
              <a:gd name="connsiteX6" fmla="*/ 0 w 2654532"/>
              <a:gd name="connsiteY6" fmla="*/ 520218 h 1117472"/>
              <a:gd name="connsiteX0" fmla="*/ 439278 w 2689291"/>
              <a:gd name="connsiteY0" fmla="*/ 0 h 1134048"/>
              <a:gd name="connsiteX1" fmla="*/ 2474436 w 2689291"/>
              <a:gd name="connsiteY1" fmla="*/ 896970 h 1134048"/>
              <a:gd name="connsiteX2" fmla="*/ 2553628 w 2689291"/>
              <a:gd name="connsiteY2" fmla="*/ 793572 h 1134048"/>
              <a:gd name="connsiteX3" fmla="*/ 2689291 w 2689291"/>
              <a:gd name="connsiteY3" fmla="*/ 1134048 h 1134048"/>
              <a:gd name="connsiteX4" fmla="*/ 2249737 w 2689291"/>
              <a:gd name="connsiteY4" fmla="*/ 1009767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553628 w 2689291"/>
              <a:gd name="connsiteY2" fmla="*/ 793572 h 1134048"/>
              <a:gd name="connsiteX3" fmla="*/ 2689291 w 2689291"/>
              <a:gd name="connsiteY3" fmla="*/ 1134048 h 1134048"/>
              <a:gd name="connsiteX4" fmla="*/ 2418565 w 2689291"/>
              <a:gd name="connsiteY4" fmla="*/ 1041971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611030 w 2689291"/>
              <a:gd name="connsiteY2" fmla="*/ 949763 h 1134048"/>
              <a:gd name="connsiteX3" fmla="*/ 2689291 w 2689291"/>
              <a:gd name="connsiteY3" fmla="*/ 1134048 h 1134048"/>
              <a:gd name="connsiteX4" fmla="*/ 2418565 w 2689291"/>
              <a:gd name="connsiteY4" fmla="*/ 1041971 h 1134048"/>
              <a:gd name="connsiteX5" fmla="*/ 2408377 w 2689291"/>
              <a:gd name="connsiteY5" fmla="*/ 933592 h 1134048"/>
              <a:gd name="connsiteX6" fmla="*/ 0 w 2689291"/>
              <a:gd name="connsiteY6" fmla="*/ 520218 h 1134048"/>
              <a:gd name="connsiteX0" fmla="*/ 439278 w 2689291"/>
              <a:gd name="connsiteY0" fmla="*/ 0 h 1134048"/>
              <a:gd name="connsiteX1" fmla="*/ 2474436 w 2689291"/>
              <a:gd name="connsiteY1" fmla="*/ 896970 h 1134048"/>
              <a:gd name="connsiteX2" fmla="*/ 2611030 w 2689291"/>
              <a:gd name="connsiteY2" fmla="*/ 949763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474436 w 2689291"/>
              <a:gd name="connsiteY1" fmla="*/ 896970 h 1134048"/>
              <a:gd name="connsiteX2" fmla="*/ 2627913 w 2689291"/>
              <a:gd name="connsiteY2" fmla="*/ 940102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27913 w 2689291"/>
              <a:gd name="connsiteY2" fmla="*/ 940102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18565 w 2689291"/>
              <a:gd name="connsiteY4" fmla="*/ 1041971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47266 w 2689291"/>
              <a:gd name="connsiteY4" fmla="*/ 1058073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16095 w 2689291"/>
              <a:gd name="connsiteY2" fmla="*/ 912728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1289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2977 w 2689291"/>
              <a:gd name="connsiteY2" fmla="*/ 933661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8042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689291"/>
              <a:gd name="connsiteY0" fmla="*/ 0 h 1134048"/>
              <a:gd name="connsiteX1" fmla="*/ 2592615 w 2689291"/>
              <a:gd name="connsiteY1" fmla="*/ 996804 h 1134048"/>
              <a:gd name="connsiteX2" fmla="*/ 2638042 w 2689291"/>
              <a:gd name="connsiteY2" fmla="*/ 925610 h 1134048"/>
              <a:gd name="connsiteX3" fmla="*/ 2689291 w 2689291"/>
              <a:gd name="connsiteY3" fmla="*/ 1134048 h 1134048"/>
              <a:gd name="connsiteX4" fmla="*/ 2472590 w 2689291"/>
              <a:gd name="connsiteY4" fmla="*/ 1074175 h 1134048"/>
              <a:gd name="connsiteX5" fmla="*/ 2555257 w 2689291"/>
              <a:gd name="connsiteY5" fmla="*/ 1025375 h 1134048"/>
              <a:gd name="connsiteX6" fmla="*/ 0 w 2689291"/>
              <a:gd name="connsiteY6" fmla="*/ 520218 h 1134048"/>
              <a:gd name="connsiteX0" fmla="*/ 439278 w 2709550"/>
              <a:gd name="connsiteY0" fmla="*/ 0 h 1135658"/>
              <a:gd name="connsiteX1" fmla="*/ 2592615 w 2709550"/>
              <a:gd name="connsiteY1" fmla="*/ 996804 h 1135658"/>
              <a:gd name="connsiteX2" fmla="*/ 2638042 w 2709550"/>
              <a:gd name="connsiteY2" fmla="*/ 925610 h 1135658"/>
              <a:gd name="connsiteX3" fmla="*/ 2709550 w 2709550"/>
              <a:gd name="connsiteY3" fmla="*/ 1135658 h 1135658"/>
              <a:gd name="connsiteX4" fmla="*/ 2472590 w 2709550"/>
              <a:gd name="connsiteY4" fmla="*/ 1074175 h 1135658"/>
              <a:gd name="connsiteX5" fmla="*/ 2555257 w 2709550"/>
              <a:gd name="connsiteY5" fmla="*/ 1025375 h 1135658"/>
              <a:gd name="connsiteX6" fmla="*/ 0 w 2709550"/>
              <a:gd name="connsiteY6" fmla="*/ 520218 h 1135658"/>
              <a:gd name="connsiteX0" fmla="*/ 439278 w 2699420"/>
              <a:gd name="connsiteY0" fmla="*/ 0 h 1137268"/>
              <a:gd name="connsiteX1" fmla="*/ 2592615 w 2699420"/>
              <a:gd name="connsiteY1" fmla="*/ 996804 h 1137268"/>
              <a:gd name="connsiteX2" fmla="*/ 2638042 w 2699420"/>
              <a:gd name="connsiteY2" fmla="*/ 925610 h 1137268"/>
              <a:gd name="connsiteX3" fmla="*/ 2699420 w 2699420"/>
              <a:gd name="connsiteY3" fmla="*/ 1137268 h 1137268"/>
              <a:gd name="connsiteX4" fmla="*/ 2472590 w 2699420"/>
              <a:gd name="connsiteY4" fmla="*/ 1074175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8042 w 2699420"/>
              <a:gd name="connsiteY2" fmla="*/ 925610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439278 w 2699420"/>
              <a:gd name="connsiteY0" fmla="*/ 0 h 1137268"/>
              <a:gd name="connsiteX1" fmla="*/ 2592615 w 2699420"/>
              <a:gd name="connsiteY1" fmla="*/ 996804 h 1137268"/>
              <a:gd name="connsiteX2" fmla="*/ 2634665 w 2699420"/>
              <a:gd name="connsiteY2" fmla="*/ 933661 h 1137268"/>
              <a:gd name="connsiteX3" fmla="*/ 2699420 w 2699420"/>
              <a:gd name="connsiteY3" fmla="*/ 1137268 h 1137268"/>
              <a:gd name="connsiteX4" fmla="*/ 2482720 w 2699420"/>
              <a:gd name="connsiteY4" fmla="*/ 1067734 h 1137268"/>
              <a:gd name="connsiteX5" fmla="*/ 2555257 w 2699420"/>
              <a:gd name="connsiteY5" fmla="*/ 1025375 h 1137268"/>
              <a:gd name="connsiteX6" fmla="*/ 0 w 2699420"/>
              <a:gd name="connsiteY6" fmla="*/ 520218 h 1137268"/>
              <a:gd name="connsiteX0" fmla="*/ 789347 w 2699420"/>
              <a:gd name="connsiteY0" fmla="*/ 0 h 1106484"/>
              <a:gd name="connsiteX1" fmla="*/ 2592615 w 2699420"/>
              <a:gd name="connsiteY1" fmla="*/ 966020 h 1106484"/>
              <a:gd name="connsiteX2" fmla="*/ 2634665 w 2699420"/>
              <a:gd name="connsiteY2" fmla="*/ 902877 h 1106484"/>
              <a:gd name="connsiteX3" fmla="*/ 2699420 w 2699420"/>
              <a:gd name="connsiteY3" fmla="*/ 1106484 h 1106484"/>
              <a:gd name="connsiteX4" fmla="*/ 2482720 w 2699420"/>
              <a:gd name="connsiteY4" fmla="*/ 1036950 h 1106484"/>
              <a:gd name="connsiteX5" fmla="*/ 2555257 w 2699420"/>
              <a:gd name="connsiteY5" fmla="*/ 994591 h 1106484"/>
              <a:gd name="connsiteX6" fmla="*/ 0 w 2699420"/>
              <a:gd name="connsiteY6" fmla="*/ 489434 h 1106484"/>
              <a:gd name="connsiteX0" fmla="*/ 789347 w 2699420"/>
              <a:gd name="connsiteY0" fmla="*/ 0 h 1106484"/>
              <a:gd name="connsiteX1" fmla="*/ 2592615 w 2699420"/>
              <a:gd name="connsiteY1" fmla="*/ 966020 h 1106484"/>
              <a:gd name="connsiteX2" fmla="*/ 2634665 w 2699420"/>
              <a:gd name="connsiteY2" fmla="*/ 902877 h 1106484"/>
              <a:gd name="connsiteX3" fmla="*/ 2699420 w 2699420"/>
              <a:gd name="connsiteY3" fmla="*/ 1106484 h 1106484"/>
              <a:gd name="connsiteX4" fmla="*/ 2482720 w 2699420"/>
              <a:gd name="connsiteY4" fmla="*/ 1036950 h 1106484"/>
              <a:gd name="connsiteX5" fmla="*/ 2555257 w 2699420"/>
              <a:gd name="connsiteY5" fmla="*/ 994591 h 1106484"/>
              <a:gd name="connsiteX6" fmla="*/ 0 w 2699420"/>
              <a:gd name="connsiteY6" fmla="*/ 489434 h 1106484"/>
              <a:gd name="connsiteX0" fmla="*/ 812229 w 2722302"/>
              <a:gd name="connsiteY0" fmla="*/ 0 h 1106484"/>
              <a:gd name="connsiteX1" fmla="*/ 2615497 w 2722302"/>
              <a:gd name="connsiteY1" fmla="*/ 966020 h 1106484"/>
              <a:gd name="connsiteX2" fmla="*/ 2657547 w 2722302"/>
              <a:gd name="connsiteY2" fmla="*/ 902877 h 1106484"/>
              <a:gd name="connsiteX3" fmla="*/ 2722302 w 2722302"/>
              <a:gd name="connsiteY3" fmla="*/ 1106484 h 1106484"/>
              <a:gd name="connsiteX4" fmla="*/ 2505602 w 2722302"/>
              <a:gd name="connsiteY4" fmla="*/ 1036950 h 1106484"/>
              <a:gd name="connsiteX5" fmla="*/ 2578139 w 2722302"/>
              <a:gd name="connsiteY5" fmla="*/ 994591 h 1106484"/>
              <a:gd name="connsiteX6" fmla="*/ 0 w 2722302"/>
              <a:gd name="connsiteY6" fmla="*/ 595673 h 1106484"/>
              <a:gd name="connsiteX0" fmla="*/ 993204 w 2722302"/>
              <a:gd name="connsiteY0" fmla="*/ 0 h 1127270"/>
              <a:gd name="connsiteX1" fmla="*/ 2615497 w 2722302"/>
              <a:gd name="connsiteY1" fmla="*/ 986806 h 1127270"/>
              <a:gd name="connsiteX2" fmla="*/ 2657547 w 2722302"/>
              <a:gd name="connsiteY2" fmla="*/ 923663 h 1127270"/>
              <a:gd name="connsiteX3" fmla="*/ 2722302 w 2722302"/>
              <a:gd name="connsiteY3" fmla="*/ 1127270 h 1127270"/>
              <a:gd name="connsiteX4" fmla="*/ 2505602 w 2722302"/>
              <a:gd name="connsiteY4" fmla="*/ 1057736 h 1127270"/>
              <a:gd name="connsiteX5" fmla="*/ 2578139 w 2722302"/>
              <a:gd name="connsiteY5" fmla="*/ 1015377 h 1127270"/>
              <a:gd name="connsiteX6" fmla="*/ 0 w 2722302"/>
              <a:gd name="connsiteY6" fmla="*/ 616459 h 1127270"/>
              <a:gd name="connsiteX0" fmla="*/ 993204 w 2722302"/>
              <a:gd name="connsiteY0" fmla="*/ 0 h 1127270"/>
              <a:gd name="connsiteX1" fmla="*/ 2615497 w 2722302"/>
              <a:gd name="connsiteY1" fmla="*/ 986806 h 1127270"/>
              <a:gd name="connsiteX2" fmla="*/ 2657547 w 2722302"/>
              <a:gd name="connsiteY2" fmla="*/ 923663 h 1127270"/>
              <a:gd name="connsiteX3" fmla="*/ 2722302 w 2722302"/>
              <a:gd name="connsiteY3" fmla="*/ 1127270 h 1127270"/>
              <a:gd name="connsiteX4" fmla="*/ 2505602 w 2722302"/>
              <a:gd name="connsiteY4" fmla="*/ 1057736 h 1127270"/>
              <a:gd name="connsiteX5" fmla="*/ 2578139 w 2722302"/>
              <a:gd name="connsiteY5" fmla="*/ 1015377 h 1127270"/>
              <a:gd name="connsiteX6" fmla="*/ 0 w 2722302"/>
              <a:gd name="connsiteY6" fmla="*/ 616459 h 1127270"/>
              <a:gd name="connsiteX0" fmla="*/ 993204 w 2707741"/>
              <a:gd name="connsiteY0" fmla="*/ 0 h 1134199"/>
              <a:gd name="connsiteX1" fmla="*/ 2615497 w 2707741"/>
              <a:gd name="connsiteY1" fmla="*/ 986806 h 1134199"/>
              <a:gd name="connsiteX2" fmla="*/ 2657547 w 2707741"/>
              <a:gd name="connsiteY2" fmla="*/ 923663 h 1134199"/>
              <a:gd name="connsiteX3" fmla="*/ 2707741 w 2707741"/>
              <a:gd name="connsiteY3" fmla="*/ 1134199 h 1134199"/>
              <a:gd name="connsiteX4" fmla="*/ 2505602 w 2707741"/>
              <a:gd name="connsiteY4" fmla="*/ 1057736 h 1134199"/>
              <a:gd name="connsiteX5" fmla="*/ 2578139 w 2707741"/>
              <a:gd name="connsiteY5" fmla="*/ 1015377 h 1134199"/>
              <a:gd name="connsiteX6" fmla="*/ 0 w 2707741"/>
              <a:gd name="connsiteY6" fmla="*/ 616459 h 1134199"/>
              <a:gd name="connsiteX0" fmla="*/ 993204 w 2697340"/>
              <a:gd name="connsiteY0" fmla="*/ 0 h 1134199"/>
              <a:gd name="connsiteX1" fmla="*/ 2615497 w 2697340"/>
              <a:gd name="connsiteY1" fmla="*/ 986806 h 1134199"/>
              <a:gd name="connsiteX2" fmla="*/ 2657547 w 2697340"/>
              <a:gd name="connsiteY2" fmla="*/ 923663 h 1134199"/>
              <a:gd name="connsiteX3" fmla="*/ 2697340 w 2697340"/>
              <a:gd name="connsiteY3" fmla="*/ 1134199 h 1134199"/>
              <a:gd name="connsiteX4" fmla="*/ 2505602 w 2697340"/>
              <a:gd name="connsiteY4" fmla="*/ 1057736 h 1134199"/>
              <a:gd name="connsiteX5" fmla="*/ 2578139 w 2697340"/>
              <a:gd name="connsiteY5" fmla="*/ 1015377 h 1134199"/>
              <a:gd name="connsiteX6" fmla="*/ 0 w 2697340"/>
              <a:gd name="connsiteY6" fmla="*/ 616459 h 1134199"/>
              <a:gd name="connsiteX0" fmla="*/ 993204 w 2664057"/>
              <a:gd name="connsiteY0" fmla="*/ 0 h 1094937"/>
              <a:gd name="connsiteX1" fmla="*/ 2615497 w 2664057"/>
              <a:gd name="connsiteY1" fmla="*/ 986806 h 1094937"/>
              <a:gd name="connsiteX2" fmla="*/ 2657547 w 2664057"/>
              <a:gd name="connsiteY2" fmla="*/ 923663 h 1094937"/>
              <a:gd name="connsiteX3" fmla="*/ 2664057 w 2664057"/>
              <a:gd name="connsiteY3" fmla="*/ 1094937 h 1094937"/>
              <a:gd name="connsiteX4" fmla="*/ 2505602 w 2664057"/>
              <a:gd name="connsiteY4" fmla="*/ 1057736 h 1094937"/>
              <a:gd name="connsiteX5" fmla="*/ 2578139 w 2664057"/>
              <a:gd name="connsiteY5" fmla="*/ 1015377 h 1094937"/>
              <a:gd name="connsiteX6" fmla="*/ 0 w 2664057"/>
              <a:gd name="connsiteY6" fmla="*/ 616459 h 1094937"/>
              <a:gd name="connsiteX0" fmla="*/ 993204 w 2664057"/>
              <a:gd name="connsiteY0" fmla="*/ 0 h 1094937"/>
              <a:gd name="connsiteX1" fmla="*/ 2615497 w 2664057"/>
              <a:gd name="connsiteY1" fmla="*/ 986806 h 1094937"/>
              <a:gd name="connsiteX2" fmla="*/ 2657547 w 2664057"/>
              <a:gd name="connsiteY2" fmla="*/ 923663 h 1094937"/>
              <a:gd name="connsiteX3" fmla="*/ 2664057 w 2664057"/>
              <a:gd name="connsiteY3" fmla="*/ 1094937 h 1094937"/>
              <a:gd name="connsiteX4" fmla="*/ 2513923 w 2664057"/>
              <a:gd name="connsiteY4" fmla="*/ 1048498 h 1094937"/>
              <a:gd name="connsiteX5" fmla="*/ 2578139 w 2664057"/>
              <a:gd name="connsiteY5" fmla="*/ 1015377 h 1094937"/>
              <a:gd name="connsiteX6" fmla="*/ 0 w 2664057"/>
              <a:gd name="connsiteY6" fmla="*/ 616459 h 1094937"/>
              <a:gd name="connsiteX0" fmla="*/ 993204 w 2664057"/>
              <a:gd name="connsiteY0" fmla="*/ 0 h 1094937"/>
              <a:gd name="connsiteX1" fmla="*/ 2615497 w 2664057"/>
              <a:gd name="connsiteY1" fmla="*/ 986806 h 1094937"/>
              <a:gd name="connsiteX2" fmla="*/ 2651307 w 2664057"/>
              <a:gd name="connsiteY2" fmla="*/ 932901 h 1094937"/>
              <a:gd name="connsiteX3" fmla="*/ 2664057 w 2664057"/>
              <a:gd name="connsiteY3" fmla="*/ 1094937 h 1094937"/>
              <a:gd name="connsiteX4" fmla="*/ 2513923 w 2664057"/>
              <a:gd name="connsiteY4" fmla="*/ 1048498 h 1094937"/>
              <a:gd name="connsiteX5" fmla="*/ 2578139 w 2664057"/>
              <a:gd name="connsiteY5" fmla="*/ 1015377 h 1094937"/>
              <a:gd name="connsiteX6" fmla="*/ 0 w 2664057"/>
              <a:gd name="connsiteY6" fmla="*/ 616459 h 109493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 name="connsiteX0" fmla="*/ 993204 w 2672378"/>
              <a:gd name="connsiteY0" fmla="*/ 0 h 1092627"/>
              <a:gd name="connsiteX1" fmla="*/ 2615497 w 2672378"/>
              <a:gd name="connsiteY1" fmla="*/ 986806 h 1092627"/>
              <a:gd name="connsiteX2" fmla="*/ 2651307 w 2672378"/>
              <a:gd name="connsiteY2" fmla="*/ 932901 h 1092627"/>
              <a:gd name="connsiteX3" fmla="*/ 2672378 w 2672378"/>
              <a:gd name="connsiteY3" fmla="*/ 1092627 h 1092627"/>
              <a:gd name="connsiteX4" fmla="*/ 2513923 w 2672378"/>
              <a:gd name="connsiteY4" fmla="*/ 1048498 h 1092627"/>
              <a:gd name="connsiteX5" fmla="*/ 2578139 w 2672378"/>
              <a:gd name="connsiteY5" fmla="*/ 1015377 h 1092627"/>
              <a:gd name="connsiteX6" fmla="*/ 0 w 2672378"/>
              <a:gd name="connsiteY6" fmla="*/ 616459 h 10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378" h="1092627">
                <a:moveTo>
                  <a:pt x="993204" y="0"/>
                </a:moveTo>
                <a:cubicBezTo>
                  <a:pt x="1583448" y="200195"/>
                  <a:pt x="2133770" y="398816"/>
                  <a:pt x="2615497" y="986806"/>
                </a:cubicBezTo>
                <a:lnTo>
                  <a:pt x="2651307" y="932901"/>
                </a:lnTo>
                <a:lnTo>
                  <a:pt x="2672378" y="1092627"/>
                </a:lnTo>
                <a:lnTo>
                  <a:pt x="2513923" y="1048498"/>
                </a:lnTo>
                <a:lnTo>
                  <a:pt x="2578139" y="1015377"/>
                </a:lnTo>
                <a:cubicBezTo>
                  <a:pt x="1640476" y="456733"/>
                  <a:pt x="705124" y="542026"/>
                  <a:pt x="0" y="616459"/>
                </a:cubicBezTo>
              </a:path>
            </a:pathLst>
          </a:custGeom>
          <a:gradFill flip="none" rotWithShape="0">
            <a:gsLst>
              <a:gs pos="23000">
                <a:schemeClr val="accent1">
                  <a:lumMod val="5000"/>
                  <a:lumOff val="95000"/>
                  <a:alpha val="0"/>
                </a:schemeClr>
              </a:gs>
              <a:gs pos="100000">
                <a:srgbClr val="99DFF9"/>
              </a:gs>
            </a:gsLst>
            <a:lin ang="18900000" scaled="1"/>
            <a:tileRect/>
          </a:gradFill>
          <a:ln>
            <a:gradFill flip="none" rotWithShape="1">
              <a:gsLst>
                <a:gs pos="0">
                  <a:schemeClr val="accent1">
                    <a:lumMod val="0"/>
                    <a:lumOff val="100000"/>
                    <a:alpha val="0"/>
                  </a:schemeClr>
                </a:gs>
                <a:gs pos="86000">
                  <a:srgbClr val="99DFF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Huawei Sans" panose="020C0503030203020204" pitchFamily="34" charset="0"/>
            </a:endParaRPr>
          </a:p>
        </p:txBody>
      </p:sp>
      <p:sp>
        <p:nvSpPr>
          <p:cNvPr id="5" name="Rectangle 33"/>
          <p:cNvSpPr/>
          <p:nvPr/>
        </p:nvSpPr>
        <p:spPr>
          <a:xfrm>
            <a:off x="2166972" y="1386348"/>
            <a:ext cx="1186488" cy="323135"/>
          </a:xfrm>
          <a:prstGeom prst="rect">
            <a:avLst/>
          </a:prstGeom>
        </p:spPr>
        <p:txBody>
          <a:bodyPr wrap="none" lIns="91413" tIns="45705" rIns="91413" bIns="45705">
            <a:spAutoFit/>
          </a:bodyPr>
          <a:lstStyle/>
          <a:p>
            <a:pPr algn="ctr"/>
            <a:r>
              <a:rPr lang="en-US" sz="1500" dirty="0" smtClean="0">
                <a:latin typeface="Huawei Sans" panose="020C0503030203020204" pitchFamily="34" charset="0"/>
              </a:rPr>
              <a:t>Early 1990s</a:t>
            </a:r>
            <a:endParaRPr lang="en-US" sz="1500" dirty="0">
              <a:latin typeface="Huawei Sans" panose="020C0503030203020204" pitchFamily="34" charset="0"/>
            </a:endParaRPr>
          </a:p>
        </p:txBody>
      </p:sp>
      <p:sp>
        <p:nvSpPr>
          <p:cNvPr id="6" name="Rectangle 33"/>
          <p:cNvSpPr/>
          <p:nvPr/>
        </p:nvSpPr>
        <p:spPr>
          <a:xfrm>
            <a:off x="4771333" y="1386348"/>
            <a:ext cx="1130383" cy="323135"/>
          </a:xfrm>
          <a:prstGeom prst="rect">
            <a:avLst/>
          </a:prstGeom>
        </p:spPr>
        <p:txBody>
          <a:bodyPr wrap="none" lIns="91413" tIns="45705" rIns="91413" bIns="45705">
            <a:spAutoFit/>
          </a:bodyPr>
          <a:lstStyle/>
          <a:p>
            <a:pPr algn="ctr"/>
            <a:r>
              <a:rPr lang="en-US" sz="1500" dirty="0" smtClean="0">
                <a:latin typeface="Huawei Sans" panose="020C0503030203020204" pitchFamily="34" charset="0"/>
              </a:rPr>
              <a:t>Late 1990s</a:t>
            </a:r>
            <a:endParaRPr lang="en-US" sz="1500" dirty="0">
              <a:latin typeface="Huawei Sans" panose="020C0503030203020204" pitchFamily="34" charset="0"/>
            </a:endParaRPr>
          </a:p>
        </p:txBody>
      </p:sp>
      <p:sp>
        <p:nvSpPr>
          <p:cNvPr id="7" name="Rectangle 33"/>
          <p:cNvSpPr/>
          <p:nvPr/>
        </p:nvSpPr>
        <p:spPr>
          <a:xfrm>
            <a:off x="7876912" y="1386348"/>
            <a:ext cx="715206" cy="323135"/>
          </a:xfrm>
          <a:prstGeom prst="rect">
            <a:avLst/>
          </a:prstGeom>
        </p:spPr>
        <p:txBody>
          <a:bodyPr wrap="none" lIns="91413" tIns="45705" rIns="91413" bIns="45705">
            <a:spAutoFit/>
          </a:bodyPr>
          <a:lstStyle/>
          <a:p>
            <a:pPr algn="ctr"/>
            <a:r>
              <a:rPr lang="en-US" sz="1500" dirty="0" smtClean="0">
                <a:latin typeface="Huawei Sans" panose="020C0503030203020204" pitchFamily="34" charset="0"/>
              </a:rPr>
              <a:t>Today</a:t>
            </a:r>
            <a:endParaRPr lang="en-US" sz="1500" dirty="0">
              <a:latin typeface="Huawei Sans" panose="020C0503030203020204" pitchFamily="34" charset="0"/>
            </a:endParaRPr>
          </a:p>
        </p:txBody>
      </p:sp>
      <p:sp>
        <p:nvSpPr>
          <p:cNvPr id="8" name="Rectangle 33"/>
          <p:cNvSpPr/>
          <p:nvPr/>
        </p:nvSpPr>
        <p:spPr>
          <a:xfrm>
            <a:off x="2103808" y="1846726"/>
            <a:ext cx="1173665"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Mobile 1.0</a:t>
            </a:r>
            <a:endParaRPr lang="en-US" altLang="zh-CN" sz="1600" dirty="0">
              <a:latin typeface="Huawei Sans" panose="020C0503030203020204" pitchFamily="34" charset="0"/>
            </a:endParaRPr>
          </a:p>
        </p:txBody>
      </p:sp>
      <p:sp>
        <p:nvSpPr>
          <p:cNvPr id="9" name="Rectangle 33"/>
          <p:cNvSpPr/>
          <p:nvPr/>
        </p:nvSpPr>
        <p:spPr>
          <a:xfrm>
            <a:off x="4749692" y="1846726"/>
            <a:ext cx="1173665"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Mobile 2.0</a:t>
            </a:r>
            <a:endParaRPr lang="en-US" altLang="zh-CN" sz="1600" dirty="0">
              <a:latin typeface="Huawei Sans" panose="020C0503030203020204" pitchFamily="34" charset="0"/>
            </a:endParaRPr>
          </a:p>
        </p:txBody>
      </p:sp>
      <p:sp>
        <p:nvSpPr>
          <p:cNvPr id="10" name="Rectangle 33"/>
          <p:cNvSpPr/>
          <p:nvPr/>
        </p:nvSpPr>
        <p:spPr>
          <a:xfrm>
            <a:off x="7647685" y="1846726"/>
            <a:ext cx="1173665"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Mobile 3.0</a:t>
            </a:r>
            <a:endParaRPr lang="en-US" altLang="zh-CN" sz="1600" dirty="0">
              <a:latin typeface="Huawei Sans" panose="020C0503030203020204" pitchFamily="34" charset="0"/>
            </a:endParaRPr>
          </a:p>
        </p:txBody>
      </p:sp>
      <p:cxnSp>
        <p:nvCxnSpPr>
          <p:cNvPr id="11" name="直接连接符 10"/>
          <p:cNvCxnSpPr/>
          <p:nvPr/>
        </p:nvCxnSpPr>
        <p:spPr>
          <a:xfrm>
            <a:off x="2791195"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82359"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21479" y="2217276"/>
            <a:ext cx="0" cy="3672000"/>
          </a:xfrm>
          <a:prstGeom prst="line">
            <a:avLst/>
          </a:prstGeom>
          <a:ln w="19050">
            <a:solidFill>
              <a:srgbClr val="66CCFF"/>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193"/>
          <p:cNvGrpSpPr>
            <a:grpSpLocks/>
          </p:cNvGrpSpPr>
          <p:nvPr/>
        </p:nvGrpSpPr>
        <p:grpSpPr bwMode="auto">
          <a:xfrm>
            <a:off x="1315752" y="4120190"/>
            <a:ext cx="798499" cy="584851"/>
            <a:chOff x="1836738" y="854075"/>
            <a:chExt cx="720725" cy="528638"/>
          </a:xfrm>
          <a:solidFill>
            <a:srgbClr val="00B0F0"/>
          </a:solidFill>
        </p:grpSpPr>
        <p:sp>
          <p:nvSpPr>
            <p:cNvPr id="17" name="Freeform 40"/>
            <p:cNvSpPr>
              <a:spLocks noEditPoints="1"/>
            </p:cNvSpPr>
            <p:nvPr/>
          </p:nvSpPr>
          <p:spPr bwMode="auto">
            <a:xfrm>
              <a:off x="2054225" y="854075"/>
              <a:ext cx="503238" cy="368300"/>
            </a:xfrm>
            <a:custGeom>
              <a:avLst/>
              <a:gdLst>
                <a:gd name="T0" fmla="*/ 2147483647 w 1199"/>
                <a:gd name="T1" fmla="*/ 2147483647 h 879"/>
                <a:gd name="T2" fmla="*/ 2147483647 w 1199"/>
                <a:gd name="T3" fmla="*/ 2147483647 h 879"/>
                <a:gd name="T4" fmla="*/ 2147483647 w 1199"/>
                <a:gd name="T5" fmla="*/ 2147483647 h 879"/>
                <a:gd name="T6" fmla="*/ 2147483647 w 1199"/>
                <a:gd name="T7" fmla="*/ 2147483647 h 879"/>
                <a:gd name="T8" fmla="*/ 2147483647 w 1199"/>
                <a:gd name="T9" fmla="*/ 2147483647 h 879"/>
                <a:gd name="T10" fmla="*/ 2147483647 w 1199"/>
                <a:gd name="T11" fmla="*/ 2147483647 h 879"/>
                <a:gd name="T12" fmla="*/ 2147483647 w 1199"/>
                <a:gd name="T13" fmla="*/ 2147483647 h 879"/>
                <a:gd name="T14" fmla="*/ 2147483647 w 1199"/>
                <a:gd name="T15" fmla="*/ 2147483647 h 879"/>
                <a:gd name="T16" fmla="*/ 2147483647 w 1199"/>
                <a:gd name="T17" fmla="*/ 2147483647 h 879"/>
                <a:gd name="T18" fmla="*/ 2147483647 w 1199"/>
                <a:gd name="T19" fmla="*/ 2147483647 h 879"/>
                <a:gd name="T20" fmla="*/ 2147483647 w 1199"/>
                <a:gd name="T21" fmla="*/ 0 h 879"/>
                <a:gd name="T22" fmla="*/ 2147483647 w 1199"/>
                <a:gd name="T23" fmla="*/ 0 h 879"/>
                <a:gd name="T24" fmla="*/ 2147483647 w 1199"/>
                <a:gd name="T25" fmla="*/ 0 h 879"/>
                <a:gd name="T26" fmla="*/ 0 w 1199"/>
                <a:gd name="T27" fmla="*/ 2147483647 h 879"/>
                <a:gd name="T28" fmla="*/ 0 w 1199"/>
                <a:gd name="T29" fmla="*/ 2147483647 h 879"/>
                <a:gd name="T30" fmla="*/ 2147483647 w 1199"/>
                <a:gd name="T31" fmla="*/ 2147483647 h 879"/>
                <a:gd name="T32" fmla="*/ 2147483647 w 1199"/>
                <a:gd name="T33" fmla="*/ 2147483647 h 879"/>
                <a:gd name="T34" fmla="*/ 2147483647 w 1199"/>
                <a:gd name="T35" fmla="*/ 2147483647 h 879"/>
                <a:gd name="T36" fmla="*/ 2147483647 w 1199"/>
                <a:gd name="T37" fmla="*/ 2147483647 h 879"/>
                <a:gd name="T38" fmla="*/ 2147483647 w 1199"/>
                <a:gd name="T39" fmla="*/ 0 h 8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9"/>
                <a:gd name="T61" fmla="*/ 0 h 879"/>
                <a:gd name="T62" fmla="*/ 1199 w 1199"/>
                <a:gd name="T63" fmla="*/ 879 h 8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9" h="879">
                  <a:moveTo>
                    <a:pt x="1133" y="787"/>
                  </a:moveTo>
                  <a:lnTo>
                    <a:pt x="1133" y="787"/>
                  </a:lnTo>
                  <a:cubicBezTo>
                    <a:pt x="1133" y="801"/>
                    <a:pt x="1121" y="812"/>
                    <a:pt x="1108" y="812"/>
                  </a:cubicBezTo>
                  <a:lnTo>
                    <a:pt x="91" y="812"/>
                  </a:lnTo>
                  <a:cubicBezTo>
                    <a:pt x="78" y="812"/>
                    <a:pt x="67" y="801"/>
                    <a:pt x="67" y="787"/>
                  </a:cubicBezTo>
                  <a:lnTo>
                    <a:pt x="67" y="91"/>
                  </a:lnTo>
                  <a:cubicBezTo>
                    <a:pt x="67" y="77"/>
                    <a:pt x="78" y="66"/>
                    <a:pt x="91" y="66"/>
                  </a:cubicBezTo>
                  <a:lnTo>
                    <a:pt x="1108" y="66"/>
                  </a:lnTo>
                  <a:cubicBezTo>
                    <a:pt x="1121" y="66"/>
                    <a:pt x="1133" y="77"/>
                    <a:pt x="1133" y="91"/>
                  </a:cubicBezTo>
                  <a:lnTo>
                    <a:pt x="1133" y="787"/>
                  </a:lnTo>
                  <a:close/>
                  <a:moveTo>
                    <a:pt x="1108" y="0"/>
                  </a:moveTo>
                  <a:lnTo>
                    <a:pt x="1108" y="0"/>
                  </a:lnTo>
                  <a:lnTo>
                    <a:pt x="91" y="0"/>
                  </a:lnTo>
                  <a:cubicBezTo>
                    <a:pt x="41" y="0"/>
                    <a:pt x="0" y="41"/>
                    <a:pt x="0" y="91"/>
                  </a:cubicBezTo>
                  <a:lnTo>
                    <a:pt x="0" y="787"/>
                  </a:lnTo>
                  <a:cubicBezTo>
                    <a:pt x="0" y="838"/>
                    <a:pt x="41" y="879"/>
                    <a:pt x="91" y="879"/>
                  </a:cubicBezTo>
                  <a:lnTo>
                    <a:pt x="1108" y="879"/>
                  </a:lnTo>
                  <a:cubicBezTo>
                    <a:pt x="1158" y="879"/>
                    <a:pt x="1199" y="838"/>
                    <a:pt x="1199" y="787"/>
                  </a:cubicBezTo>
                  <a:lnTo>
                    <a:pt x="1199" y="91"/>
                  </a:lnTo>
                  <a:cubicBezTo>
                    <a:pt x="1199" y="41"/>
                    <a:pt x="1158" y="0"/>
                    <a:pt x="1108"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8" name="Freeform 41"/>
            <p:cNvSpPr>
              <a:spLocks/>
            </p:cNvSpPr>
            <p:nvPr/>
          </p:nvSpPr>
          <p:spPr bwMode="auto">
            <a:xfrm>
              <a:off x="2224088" y="1238250"/>
              <a:ext cx="161925" cy="26988"/>
            </a:xfrm>
            <a:custGeom>
              <a:avLst/>
              <a:gdLst>
                <a:gd name="T0" fmla="*/ 2147483647 w 385"/>
                <a:gd name="T1" fmla="*/ 2147483647 h 66"/>
                <a:gd name="T2" fmla="*/ 2147483647 w 385"/>
                <a:gd name="T3" fmla="*/ 2147483647 h 66"/>
                <a:gd name="T4" fmla="*/ 2147483647 w 385"/>
                <a:gd name="T5" fmla="*/ 2147483647 h 66"/>
                <a:gd name="T6" fmla="*/ 2147483647 w 385"/>
                <a:gd name="T7" fmla="*/ 0 h 66"/>
                <a:gd name="T8" fmla="*/ 2147483647 w 385"/>
                <a:gd name="T9" fmla="*/ 0 h 66"/>
                <a:gd name="T10" fmla="*/ 0 w 385"/>
                <a:gd name="T11" fmla="*/ 2147483647 h 66"/>
                <a:gd name="T12" fmla="*/ 2147483647 w 385"/>
                <a:gd name="T13" fmla="*/ 2147483647 h 66"/>
                <a:gd name="T14" fmla="*/ 2147483647 w 385"/>
                <a:gd name="T15" fmla="*/ 2147483647 h 66"/>
                <a:gd name="T16" fmla="*/ 0 60000 65536"/>
                <a:gd name="T17" fmla="*/ 0 60000 65536"/>
                <a:gd name="T18" fmla="*/ 0 60000 65536"/>
                <a:gd name="T19" fmla="*/ 0 60000 65536"/>
                <a:gd name="T20" fmla="*/ 0 60000 65536"/>
                <a:gd name="T21" fmla="*/ 0 60000 65536"/>
                <a:gd name="T22" fmla="*/ 0 60000 65536"/>
                <a:gd name="T23" fmla="*/ 0 60000 65536"/>
                <a:gd name="T24" fmla="*/ 0 w 385"/>
                <a:gd name="T25" fmla="*/ 0 h 66"/>
                <a:gd name="T26" fmla="*/ 385 w 385"/>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 h="66">
                  <a:moveTo>
                    <a:pt x="352" y="66"/>
                  </a:moveTo>
                  <a:lnTo>
                    <a:pt x="352" y="66"/>
                  </a:lnTo>
                  <a:cubicBezTo>
                    <a:pt x="370" y="66"/>
                    <a:pt x="385" y="52"/>
                    <a:pt x="385" y="33"/>
                  </a:cubicBezTo>
                  <a:cubicBezTo>
                    <a:pt x="385" y="15"/>
                    <a:pt x="370" y="0"/>
                    <a:pt x="352" y="0"/>
                  </a:cubicBezTo>
                  <a:lnTo>
                    <a:pt x="33" y="0"/>
                  </a:lnTo>
                  <a:cubicBezTo>
                    <a:pt x="15" y="0"/>
                    <a:pt x="0" y="15"/>
                    <a:pt x="0" y="33"/>
                  </a:cubicBezTo>
                  <a:cubicBezTo>
                    <a:pt x="0" y="52"/>
                    <a:pt x="15" y="66"/>
                    <a:pt x="33" y="66"/>
                  </a:cubicBezTo>
                  <a:lnTo>
                    <a:pt x="352" y="6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9" name="Freeform 42"/>
            <p:cNvSpPr>
              <a:spLocks noEditPoints="1"/>
            </p:cNvSpPr>
            <p:nvPr/>
          </p:nvSpPr>
          <p:spPr bwMode="auto">
            <a:xfrm>
              <a:off x="2105025" y="900113"/>
              <a:ext cx="401638" cy="274638"/>
            </a:xfrm>
            <a:custGeom>
              <a:avLst/>
              <a:gdLst>
                <a:gd name="T0" fmla="*/ 2147483647 w 957"/>
                <a:gd name="T1" fmla="*/ 2147483647 h 653"/>
                <a:gd name="T2" fmla="*/ 2147483647 w 957"/>
                <a:gd name="T3" fmla="*/ 2147483647 h 653"/>
                <a:gd name="T4" fmla="*/ 2147483647 w 957"/>
                <a:gd name="T5" fmla="*/ 2147483647 h 653"/>
                <a:gd name="T6" fmla="*/ 2147483647 w 957"/>
                <a:gd name="T7" fmla="*/ 2147483647 h 653"/>
                <a:gd name="T8" fmla="*/ 2147483647 w 957"/>
                <a:gd name="T9" fmla="*/ 2147483647 h 653"/>
                <a:gd name="T10" fmla="*/ 2147483647 w 957"/>
                <a:gd name="T11" fmla="*/ 2147483647 h 653"/>
                <a:gd name="T12" fmla="*/ 2147483647 w 957"/>
                <a:gd name="T13" fmla="*/ 2147483647 h 653"/>
                <a:gd name="T14" fmla="*/ 2147483647 w 957"/>
                <a:gd name="T15" fmla="*/ 2147483647 h 653"/>
                <a:gd name="T16" fmla="*/ 2147483647 w 957"/>
                <a:gd name="T17" fmla="*/ 2147483647 h 653"/>
                <a:gd name="T18" fmla="*/ 2147483647 w 957"/>
                <a:gd name="T19" fmla="*/ 2147483647 h 653"/>
                <a:gd name="T20" fmla="*/ 2147483647 w 957"/>
                <a:gd name="T21" fmla="*/ 0 h 653"/>
                <a:gd name="T22" fmla="*/ 2147483647 w 957"/>
                <a:gd name="T23" fmla="*/ 0 h 653"/>
                <a:gd name="T24" fmla="*/ 2147483647 w 957"/>
                <a:gd name="T25" fmla="*/ 0 h 653"/>
                <a:gd name="T26" fmla="*/ 0 w 957"/>
                <a:gd name="T27" fmla="*/ 2147483647 h 653"/>
                <a:gd name="T28" fmla="*/ 0 w 957"/>
                <a:gd name="T29" fmla="*/ 2147483647 h 653"/>
                <a:gd name="T30" fmla="*/ 2147483647 w 957"/>
                <a:gd name="T31" fmla="*/ 2147483647 h 653"/>
                <a:gd name="T32" fmla="*/ 2147483647 w 957"/>
                <a:gd name="T33" fmla="*/ 2147483647 h 653"/>
                <a:gd name="T34" fmla="*/ 2147483647 w 957"/>
                <a:gd name="T35" fmla="*/ 2147483647 h 653"/>
                <a:gd name="T36" fmla="*/ 2147483647 w 957"/>
                <a:gd name="T37" fmla="*/ 2147483647 h 653"/>
                <a:gd name="T38" fmla="*/ 2147483647 w 957"/>
                <a:gd name="T39" fmla="*/ 0 h 6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7"/>
                <a:gd name="T61" fmla="*/ 0 h 653"/>
                <a:gd name="T62" fmla="*/ 957 w 957"/>
                <a:gd name="T63" fmla="*/ 653 h 6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7" h="653">
                  <a:moveTo>
                    <a:pt x="917" y="580"/>
                  </a:moveTo>
                  <a:lnTo>
                    <a:pt x="917" y="580"/>
                  </a:lnTo>
                  <a:cubicBezTo>
                    <a:pt x="917" y="598"/>
                    <a:pt x="903" y="613"/>
                    <a:pt x="885" y="613"/>
                  </a:cubicBezTo>
                  <a:lnTo>
                    <a:pt x="72" y="613"/>
                  </a:lnTo>
                  <a:cubicBezTo>
                    <a:pt x="54" y="613"/>
                    <a:pt x="40" y="598"/>
                    <a:pt x="40" y="580"/>
                  </a:cubicBezTo>
                  <a:lnTo>
                    <a:pt x="40" y="72"/>
                  </a:lnTo>
                  <a:cubicBezTo>
                    <a:pt x="40" y="54"/>
                    <a:pt x="54" y="40"/>
                    <a:pt x="72" y="40"/>
                  </a:cubicBezTo>
                  <a:lnTo>
                    <a:pt x="885" y="40"/>
                  </a:lnTo>
                  <a:cubicBezTo>
                    <a:pt x="903" y="40"/>
                    <a:pt x="917" y="54"/>
                    <a:pt x="917" y="72"/>
                  </a:cubicBezTo>
                  <a:lnTo>
                    <a:pt x="917" y="580"/>
                  </a:lnTo>
                  <a:close/>
                  <a:moveTo>
                    <a:pt x="885" y="0"/>
                  </a:moveTo>
                  <a:lnTo>
                    <a:pt x="885" y="0"/>
                  </a:lnTo>
                  <a:lnTo>
                    <a:pt x="72" y="0"/>
                  </a:lnTo>
                  <a:cubicBezTo>
                    <a:pt x="32" y="0"/>
                    <a:pt x="0" y="32"/>
                    <a:pt x="0" y="72"/>
                  </a:cubicBezTo>
                  <a:lnTo>
                    <a:pt x="0" y="580"/>
                  </a:lnTo>
                  <a:cubicBezTo>
                    <a:pt x="0" y="620"/>
                    <a:pt x="32" y="653"/>
                    <a:pt x="72" y="653"/>
                  </a:cubicBezTo>
                  <a:lnTo>
                    <a:pt x="885" y="653"/>
                  </a:lnTo>
                  <a:cubicBezTo>
                    <a:pt x="925" y="653"/>
                    <a:pt x="957" y="620"/>
                    <a:pt x="957" y="580"/>
                  </a:cubicBezTo>
                  <a:lnTo>
                    <a:pt x="957" y="72"/>
                  </a:lnTo>
                  <a:cubicBezTo>
                    <a:pt x="957" y="32"/>
                    <a:pt x="925" y="0"/>
                    <a:pt x="885"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0" name="Freeform 43"/>
            <p:cNvSpPr>
              <a:spLocks/>
            </p:cNvSpPr>
            <p:nvPr/>
          </p:nvSpPr>
          <p:spPr bwMode="auto">
            <a:xfrm>
              <a:off x="2063750" y="1282700"/>
              <a:ext cx="482600" cy="100013"/>
            </a:xfrm>
            <a:custGeom>
              <a:avLst/>
              <a:gdLst>
                <a:gd name="T0" fmla="*/ 2147483647 w 1149"/>
                <a:gd name="T1" fmla="*/ 2147483647 h 240"/>
                <a:gd name="T2" fmla="*/ 2147483647 w 1149"/>
                <a:gd name="T3" fmla="*/ 2147483647 h 240"/>
                <a:gd name="T4" fmla="*/ 2147483647 w 1149"/>
                <a:gd name="T5" fmla="*/ 0 h 240"/>
                <a:gd name="T6" fmla="*/ 2147483647 w 1149"/>
                <a:gd name="T7" fmla="*/ 0 h 240"/>
                <a:gd name="T8" fmla="*/ 2147483647 w 1149"/>
                <a:gd name="T9" fmla="*/ 2147483647 h 240"/>
                <a:gd name="T10" fmla="*/ 2147483647 w 1149"/>
                <a:gd name="T11" fmla="*/ 2147483647 h 240"/>
                <a:gd name="T12" fmla="*/ 2147483647 w 1149"/>
                <a:gd name="T13" fmla="*/ 2147483647 h 240"/>
                <a:gd name="T14" fmla="*/ 2147483647 w 1149"/>
                <a:gd name="T15" fmla="*/ 2147483647 h 240"/>
                <a:gd name="T16" fmla="*/ 2147483647 w 1149"/>
                <a:gd name="T17" fmla="*/ 2147483647 h 240"/>
                <a:gd name="T18" fmla="*/ 2147483647 w 1149"/>
                <a:gd name="T19" fmla="*/ 2147483647 h 240"/>
                <a:gd name="T20" fmla="*/ 2147483647 w 1149"/>
                <a:gd name="T21" fmla="*/ 2147483647 h 240"/>
                <a:gd name="T22" fmla="*/ 2147483647 w 1149"/>
                <a:gd name="T23" fmla="*/ 2147483647 h 240"/>
                <a:gd name="T24" fmla="*/ 2147483647 w 1149"/>
                <a:gd name="T25" fmla="*/ 2147483647 h 240"/>
                <a:gd name="T26" fmla="*/ 2147483647 w 1149"/>
                <a:gd name="T27" fmla="*/ 2147483647 h 240"/>
                <a:gd name="T28" fmla="*/ 2147483647 w 1149"/>
                <a:gd name="T29" fmla="*/ 2147483647 h 240"/>
                <a:gd name="T30" fmla="*/ 2147483647 w 1149"/>
                <a:gd name="T31" fmla="*/ 2147483647 h 240"/>
                <a:gd name="T32" fmla="*/ 2147483647 w 1149"/>
                <a:gd name="T33" fmla="*/ 2147483647 h 240"/>
                <a:gd name="T34" fmla="*/ 2147483647 w 1149"/>
                <a:gd name="T35" fmla="*/ 2147483647 h 240"/>
                <a:gd name="T36" fmla="*/ 2147483647 w 1149"/>
                <a:gd name="T37" fmla="*/ 2147483647 h 240"/>
                <a:gd name="T38" fmla="*/ 2147483647 w 1149"/>
                <a:gd name="T39" fmla="*/ 2147483647 h 240"/>
                <a:gd name="T40" fmla="*/ 2147483647 w 1149"/>
                <a:gd name="T41" fmla="*/ 2147483647 h 240"/>
                <a:gd name="T42" fmla="*/ 2147483647 w 1149"/>
                <a:gd name="T43" fmla="*/ 2147483647 h 240"/>
                <a:gd name="T44" fmla="*/ 2147483647 w 1149"/>
                <a:gd name="T45" fmla="*/ 2147483647 h 240"/>
                <a:gd name="T46" fmla="*/ 2147483647 w 1149"/>
                <a:gd name="T47" fmla="*/ 2147483647 h 240"/>
                <a:gd name="T48" fmla="*/ 2147483647 w 1149"/>
                <a:gd name="T49" fmla="*/ 2147483647 h 240"/>
                <a:gd name="T50" fmla="*/ 2147483647 w 1149"/>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9"/>
                <a:gd name="T79" fmla="*/ 0 h 240"/>
                <a:gd name="T80" fmla="*/ 1149 w 1149"/>
                <a:gd name="T81" fmla="*/ 240 h 2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9" h="240">
                  <a:moveTo>
                    <a:pt x="1048" y="15"/>
                  </a:moveTo>
                  <a:lnTo>
                    <a:pt x="1048" y="15"/>
                  </a:lnTo>
                  <a:cubicBezTo>
                    <a:pt x="1042" y="6"/>
                    <a:pt x="1032" y="0"/>
                    <a:pt x="1021" y="0"/>
                  </a:cubicBezTo>
                  <a:lnTo>
                    <a:pt x="128" y="0"/>
                  </a:lnTo>
                  <a:cubicBezTo>
                    <a:pt x="117" y="0"/>
                    <a:pt x="107" y="6"/>
                    <a:pt x="101" y="15"/>
                  </a:cubicBezTo>
                  <a:lnTo>
                    <a:pt x="7" y="151"/>
                  </a:lnTo>
                  <a:cubicBezTo>
                    <a:pt x="0" y="162"/>
                    <a:pt x="0" y="175"/>
                    <a:pt x="5" y="186"/>
                  </a:cubicBezTo>
                  <a:cubicBezTo>
                    <a:pt x="11" y="197"/>
                    <a:pt x="22" y="204"/>
                    <a:pt x="35" y="204"/>
                  </a:cubicBezTo>
                  <a:lnTo>
                    <a:pt x="662" y="204"/>
                  </a:lnTo>
                  <a:cubicBezTo>
                    <a:pt x="674" y="225"/>
                    <a:pt x="697" y="240"/>
                    <a:pt x="723" y="240"/>
                  </a:cubicBezTo>
                  <a:cubicBezTo>
                    <a:pt x="761" y="240"/>
                    <a:pt x="792" y="208"/>
                    <a:pt x="792" y="170"/>
                  </a:cubicBezTo>
                  <a:cubicBezTo>
                    <a:pt x="792" y="132"/>
                    <a:pt x="761" y="101"/>
                    <a:pt x="723" y="101"/>
                  </a:cubicBezTo>
                  <a:cubicBezTo>
                    <a:pt x="697" y="101"/>
                    <a:pt x="674" y="115"/>
                    <a:pt x="662" y="137"/>
                  </a:cubicBezTo>
                  <a:lnTo>
                    <a:pt x="98" y="137"/>
                  </a:lnTo>
                  <a:lnTo>
                    <a:pt x="146" y="67"/>
                  </a:lnTo>
                  <a:lnTo>
                    <a:pt x="1003" y="67"/>
                  </a:lnTo>
                  <a:lnTo>
                    <a:pt x="1051" y="137"/>
                  </a:lnTo>
                  <a:lnTo>
                    <a:pt x="997" y="137"/>
                  </a:lnTo>
                  <a:cubicBezTo>
                    <a:pt x="985" y="115"/>
                    <a:pt x="962" y="101"/>
                    <a:pt x="936" y="101"/>
                  </a:cubicBezTo>
                  <a:cubicBezTo>
                    <a:pt x="897" y="101"/>
                    <a:pt x="867" y="132"/>
                    <a:pt x="867" y="170"/>
                  </a:cubicBezTo>
                  <a:cubicBezTo>
                    <a:pt x="867" y="208"/>
                    <a:pt x="897" y="240"/>
                    <a:pt x="936" y="240"/>
                  </a:cubicBezTo>
                  <a:cubicBezTo>
                    <a:pt x="962" y="240"/>
                    <a:pt x="985" y="225"/>
                    <a:pt x="997" y="204"/>
                  </a:cubicBezTo>
                  <a:lnTo>
                    <a:pt x="1114" y="204"/>
                  </a:lnTo>
                  <a:cubicBezTo>
                    <a:pt x="1127" y="204"/>
                    <a:pt x="1138" y="197"/>
                    <a:pt x="1144" y="186"/>
                  </a:cubicBezTo>
                  <a:cubicBezTo>
                    <a:pt x="1149" y="175"/>
                    <a:pt x="1149" y="162"/>
                    <a:pt x="1142" y="151"/>
                  </a:cubicBezTo>
                  <a:lnTo>
                    <a:pt x="1048" y="1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1" name="Freeform 44"/>
            <p:cNvSpPr>
              <a:spLocks noEditPoints="1"/>
            </p:cNvSpPr>
            <p:nvPr/>
          </p:nvSpPr>
          <p:spPr bwMode="auto">
            <a:xfrm>
              <a:off x="1836738" y="925513"/>
              <a:ext cx="193675" cy="442913"/>
            </a:xfrm>
            <a:custGeom>
              <a:avLst/>
              <a:gdLst>
                <a:gd name="T0" fmla="*/ 2147483647 w 461"/>
                <a:gd name="T1" fmla="*/ 2147483647 h 1055"/>
                <a:gd name="T2" fmla="*/ 2147483647 w 461"/>
                <a:gd name="T3" fmla="*/ 2147483647 h 1055"/>
                <a:gd name="T4" fmla="*/ 2147483647 w 461"/>
                <a:gd name="T5" fmla="*/ 2147483647 h 1055"/>
                <a:gd name="T6" fmla="*/ 2147483647 w 461"/>
                <a:gd name="T7" fmla="*/ 2147483647 h 1055"/>
                <a:gd name="T8" fmla="*/ 2147483647 w 461"/>
                <a:gd name="T9" fmla="*/ 2147483647 h 1055"/>
                <a:gd name="T10" fmla="*/ 2147483647 w 461"/>
                <a:gd name="T11" fmla="*/ 2147483647 h 1055"/>
                <a:gd name="T12" fmla="*/ 2147483647 w 461"/>
                <a:gd name="T13" fmla="*/ 2147483647 h 1055"/>
                <a:gd name="T14" fmla="*/ 2147483647 w 461"/>
                <a:gd name="T15" fmla="*/ 2147483647 h 1055"/>
                <a:gd name="T16" fmla="*/ 2147483647 w 461"/>
                <a:gd name="T17" fmla="*/ 2147483647 h 1055"/>
                <a:gd name="T18" fmla="*/ 2147483647 w 461"/>
                <a:gd name="T19" fmla="*/ 2147483647 h 1055"/>
                <a:gd name="T20" fmla="*/ 2147483647 w 461"/>
                <a:gd name="T21" fmla="*/ 0 h 1055"/>
                <a:gd name="T22" fmla="*/ 2147483647 w 461"/>
                <a:gd name="T23" fmla="*/ 0 h 1055"/>
                <a:gd name="T24" fmla="*/ 2147483647 w 461"/>
                <a:gd name="T25" fmla="*/ 0 h 1055"/>
                <a:gd name="T26" fmla="*/ 0 w 461"/>
                <a:gd name="T27" fmla="*/ 2147483647 h 1055"/>
                <a:gd name="T28" fmla="*/ 0 w 461"/>
                <a:gd name="T29" fmla="*/ 2147483647 h 1055"/>
                <a:gd name="T30" fmla="*/ 2147483647 w 461"/>
                <a:gd name="T31" fmla="*/ 2147483647 h 1055"/>
                <a:gd name="T32" fmla="*/ 2147483647 w 461"/>
                <a:gd name="T33" fmla="*/ 2147483647 h 1055"/>
                <a:gd name="T34" fmla="*/ 2147483647 w 461"/>
                <a:gd name="T35" fmla="*/ 2147483647 h 1055"/>
                <a:gd name="T36" fmla="*/ 2147483647 w 461"/>
                <a:gd name="T37" fmla="*/ 2147483647 h 1055"/>
                <a:gd name="T38" fmla="*/ 2147483647 w 461"/>
                <a:gd name="T39" fmla="*/ 0 h 10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1"/>
                <a:gd name="T61" fmla="*/ 0 h 1055"/>
                <a:gd name="T62" fmla="*/ 461 w 461"/>
                <a:gd name="T63" fmla="*/ 1055 h 10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1" h="1055">
                  <a:moveTo>
                    <a:pt x="394" y="955"/>
                  </a:moveTo>
                  <a:lnTo>
                    <a:pt x="394" y="955"/>
                  </a:lnTo>
                  <a:cubicBezTo>
                    <a:pt x="394" y="973"/>
                    <a:pt x="379" y="988"/>
                    <a:pt x="361" y="988"/>
                  </a:cubicBezTo>
                  <a:lnTo>
                    <a:pt x="100" y="988"/>
                  </a:lnTo>
                  <a:cubicBezTo>
                    <a:pt x="82" y="988"/>
                    <a:pt x="67" y="973"/>
                    <a:pt x="67" y="955"/>
                  </a:cubicBezTo>
                  <a:lnTo>
                    <a:pt x="67" y="100"/>
                  </a:lnTo>
                  <a:cubicBezTo>
                    <a:pt x="67" y="82"/>
                    <a:pt x="82" y="67"/>
                    <a:pt x="100" y="67"/>
                  </a:cubicBezTo>
                  <a:lnTo>
                    <a:pt x="361" y="67"/>
                  </a:lnTo>
                  <a:cubicBezTo>
                    <a:pt x="379" y="67"/>
                    <a:pt x="394" y="82"/>
                    <a:pt x="394" y="100"/>
                  </a:cubicBezTo>
                  <a:lnTo>
                    <a:pt x="394" y="955"/>
                  </a:lnTo>
                  <a:close/>
                  <a:moveTo>
                    <a:pt x="361" y="0"/>
                  </a:moveTo>
                  <a:lnTo>
                    <a:pt x="361" y="0"/>
                  </a:lnTo>
                  <a:lnTo>
                    <a:pt x="100" y="0"/>
                  </a:lnTo>
                  <a:cubicBezTo>
                    <a:pt x="45" y="0"/>
                    <a:pt x="0" y="45"/>
                    <a:pt x="0" y="100"/>
                  </a:cubicBezTo>
                  <a:lnTo>
                    <a:pt x="0" y="955"/>
                  </a:lnTo>
                  <a:cubicBezTo>
                    <a:pt x="0" y="1010"/>
                    <a:pt x="45" y="1055"/>
                    <a:pt x="100" y="1055"/>
                  </a:cubicBezTo>
                  <a:lnTo>
                    <a:pt x="361" y="1055"/>
                  </a:lnTo>
                  <a:cubicBezTo>
                    <a:pt x="416" y="1055"/>
                    <a:pt x="461" y="1010"/>
                    <a:pt x="461" y="955"/>
                  </a:cubicBezTo>
                  <a:lnTo>
                    <a:pt x="461" y="100"/>
                  </a:lnTo>
                  <a:cubicBezTo>
                    <a:pt x="461" y="45"/>
                    <a:pt x="416" y="0"/>
                    <a:pt x="361"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2" name="Freeform 45"/>
            <p:cNvSpPr>
              <a:spLocks/>
            </p:cNvSpPr>
            <p:nvPr/>
          </p:nvSpPr>
          <p:spPr bwMode="auto">
            <a:xfrm>
              <a:off x="1878013" y="1003300"/>
              <a:ext cx="112713" cy="28575"/>
            </a:xfrm>
            <a:custGeom>
              <a:avLst/>
              <a:gdLst>
                <a:gd name="T0" fmla="*/ 2147483647 w 267"/>
                <a:gd name="T1" fmla="*/ 0 h 66"/>
                <a:gd name="T2" fmla="*/ 2147483647 w 267"/>
                <a:gd name="T3" fmla="*/ 0 h 66"/>
                <a:gd name="T4" fmla="*/ 2147483647 w 267"/>
                <a:gd name="T5" fmla="*/ 0 h 66"/>
                <a:gd name="T6" fmla="*/ 0 w 267"/>
                <a:gd name="T7" fmla="*/ 2147483647 h 66"/>
                <a:gd name="T8" fmla="*/ 2147483647 w 267"/>
                <a:gd name="T9" fmla="*/ 2147483647 h 66"/>
                <a:gd name="T10" fmla="*/ 2147483647 w 267"/>
                <a:gd name="T11" fmla="*/ 2147483647 h 66"/>
                <a:gd name="T12" fmla="*/ 2147483647 w 267"/>
                <a:gd name="T13" fmla="*/ 2147483647 h 66"/>
                <a:gd name="T14" fmla="*/ 2147483647 w 267"/>
                <a:gd name="T15" fmla="*/ 0 h 66"/>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6"/>
                <a:gd name="T26" fmla="*/ 267 w 26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6">
                  <a:moveTo>
                    <a:pt x="233" y="0"/>
                  </a:moveTo>
                  <a:lnTo>
                    <a:pt x="233" y="0"/>
                  </a:lnTo>
                  <a:lnTo>
                    <a:pt x="33" y="0"/>
                  </a:lnTo>
                  <a:cubicBezTo>
                    <a:pt x="15" y="0"/>
                    <a:pt x="0" y="15"/>
                    <a:pt x="0" y="33"/>
                  </a:cubicBezTo>
                  <a:cubicBezTo>
                    <a:pt x="0" y="52"/>
                    <a:pt x="15" y="66"/>
                    <a:pt x="33" y="66"/>
                  </a:cubicBezTo>
                  <a:lnTo>
                    <a:pt x="233" y="66"/>
                  </a:lnTo>
                  <a:cubicBezTo>
                    <a:pt x="252" y="66"/>
                    <a:pt x="267" y="52"/>
                    <a:pt x="267" y="33"/>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3" name="Freeform 46"/>
            <p:cNvSpPr>
              <a:spLocks/>
            </p:cNvSpPr>
            <p:nvPr/>
          </p:nvSpPr>
          <p:spPr bwMode="auto">
            <a:xfrm>
              <a:off x="1878013" y="1042988"/>
              <a:ext cx="112713" cy="28575"/>
            </a:xfrm>
            <a:custGeom>
              <a:avLst/>
              <a:gdLst>
                <a:gd name="T0" fmla="*/ 2147483647 w 267"/>
                <a:gd name="T1" fmla="*/ 0 h 67"/>
                <a:gd name="T2" fmla="*/ 2147483647 w 267"/>
                <a:gd name="T3" fmla="*/ 0 h 67"/>
                <a:gd name="T4" fmla="*/ 2147483647 w 267"/>
                <a:gd name="T5" fmla="*/ 0 h 67"/>
                <a:gd name="T6" fmla="*/ 0 w 267"/>
                <a:gd name="T7" fmla="*/ 2147483647 h 67"/>
                <a:gd name="T8" fmla="*/ 2147483647 w 267"/>
                <a:gd name="T9" fmla="*/ 2147483647 h 67"/>
                <a:gd name="T10" fmla="*/ 2147483647 w 267"/>
                <a:gd name="T11" fmla="*/ 2147483647 h 67"/>
                <a:gd name="T12" fmla="*/ 2147483647 w 267"/>
                <a:gd name="T13" fmla="*/ 2147483647 h 67"/>
                <a:gd name="T14" fmla="*/ 2147483647 w 267"/>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7"/>
                <a:gd name="T26" fmla="*/ 267 w 267"/>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7">
                  <a:moveTo>
                    <a:pt x="233" y="0"/>
                  </a:moveTo>
                  <a:lnTo>
                    <a:pt x="233" y="0"/>
                  </a:lnTo>
                  <a:lnTo>
                    <a:pt x="33" y="0"/>
                  </a:lnTo>
                  <a:cubicBezTo>
                    <a:pt x="15" y="0"/>
                    <a:pt x="0" y="15"/>
                    <a:pt x="0" y="33"/>
                  </a:cubicBezTo>
                  <a:cubicBezTo>
                    <a:pt x="0" y="52"/>
                    <a:pt x="15" y="67"/>
                    <a:pt x="33" y="67"/>
                  </a:cubicBezTo>
                  <a:lnTo>
                    <a:pt x="233" y="67"/>
                  </a:lnTo>
                  <a:cubicBezTo>
                    <a:pt x="252" y="67"/>
                    <a:pt x="267" y="52"/>
                    <a:pt x="267" y="33"/>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4" name="Freeform 47"/>
            <p:cNvSpPr>
              <a:spLocks/>
            </p:cNvSpPr>
            <p:nvPr/>
          </p:nvSpPr>
          <p:spPr bwMode="auto">
            <a:xfrm>
              <a:off x="1878013" y="1081088"/>
              <a:ext cx="112713" cy="28575"/>
            </a:xfrm>
            <a:custGeom>
              <a:avLst/>
              <a:gdLst>
                <a:gd name="T0" fmla="*/ 2147483647 w 267"/>
                <a:gd name="T1" fmla="*/ 0 h 67"/>
                <a:gd name="T2" fmla="*/ 2147483647 w 267"/>
                <a:gd name="T3" fmla="*/ 0 h 67"/>
                <a:gd name="T4" fmla="*/ 2147483647 w 267"/>
                <a:gd name="T5" fmla="*/ 0 h 67"/>
                <a:gd name="T6" fmla="*/ 0 w 267"/>
                <a:gd name="T7" fmla="*/ 2147483647 h 67"/>
                <a:gd name="T8" fmla="*/ 2147483647 w 267"/>
                <a:gd name="T9" fmla="*/ 2147483647 h 67"/>
                <a:gd name="T10" fmla="*/ 2147483647 w 267"/>
                <a:gd name="T11" fmla="*/ 2147483647 h 67"/>
                <a:gd name="T12" fmla="*/ 2147483647 w 267"/>
                <a:gd name="T13" fmla="*/ 2147483647 h 67"/>
                <a:gd name="T14" fmla="*/ 2147483647 w 267"/>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67"/>
                <a:gd name="T25" fmla="*/ 0 h 67"/>
                <a:gd name="T26" fmla="*/ 267 w 267"/>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 h="67">
                  <a:moveTo>
                    <a:pt x="233" y="0"/>
                  </a:moveTo>
                  <a:lnTo>
                    <a:pt x="233" y="0"/>
                  </a:lnTo>
                  <a:lnTo>
                    <a:pt x="33" y="0"/>
                  </a:lnTo>
                  <a:cubicBezTo>
                    <a:pt x="15" y="0"/>
                    <a:pt x="0" y="15"/>
                    <a:pt x="0" y="34"/>
                  </a:cubicBezTo>
                  <a:cubicBezTo>
                    <a:pt x="0" y="52"/>
                    <a:pt x="15" y="67"/>
                    <a:pt x="33" y="67"/>
                  </a:cubicBezTo>
                  <a:lnTo>
                    <a:pt x="233" y="67"/>
                  </a:lnTo>
                  <a:cubicBezTo>
                    <a:pt x="252" y="67"/>
                    <a:pt x="267" y="52"/>
                    <a:pt x="267" y="34"/>
                  </a:cubicBezTo>
                  <a:cubicBezTo>
                    <a:pt x="267" y="15"/>
                    <a:pt x="252" y="0"/>
                    <a:pt x="23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25" name="Freeform 48"/>
            <p:cNvSpPr>
              <a:spLocks noEditPoints="1"/>
            </p:cNvSpPr>
            <p:nvPr/>
          </p:nvSpPr>
          <p:spPr bwMode="auto">
            <a:xfrm>
              <a:off x="1892300" y="1227138"/>
              <a:ext cx="84138" cy="84138"/>
            </a:xfrm>
            <a:custGeom>
              <a:avLst/>
              <a:gdLst>
                <a:gd name="T0" fmla="*/ 2147483647 w 200"/>
                <a:gd name="T1" fmla="*/ 2147483647 h 200"/>
                <a:gd name="T2" fmla="*/ 2147483647 w 200"/>
                <a:gd name="T3" fmla="*/ 2147483647 h 200"/>
                <a:gd name="T4" fmla="*/ 2147483647 w 200"/>
                <a:gd name="T5" fmla="*/ 2147483647 h 200"/>
                <a:gd name="T6" fmla="*/ 2147483647 w 200"/>
                <a:gd name="T7" fmla="*/ 2147483647 h 200"/>
                <a:gd name="T8" fmla="*/ 2147483647 w 200"/>
                <a:gd name="T9" fmla="*/ 2147483647 h 200"/>
                <a:gd name="T10" fmla="*/ 2147483647 w 200"/>
                <a:gd name="T11" fmla="*/ 2147483647 h 200"/>
                <a:gd name="T12" fmla="*/ 2147483647 w 200"/>
                <a:gd name="T13" fmla="*/ 0 h 200"/>
                <a:gd name="T14" fmla="*/ 2147483647 w 200"/>
                <a:gd name="T15" fmla="*/ 0 h 200"/>
                <a:gd name="T16" fmla="*/ 0 w 200"/>
                <a:gd name="T17" fmla="*/ 2147483647 h 200"/>
                <a:gd name="T18" fmla="*/ 2147483647 w 200"/>
                <a:gd name="T19" fmla="*/ 2147483647 h 200"/>
                <a:gd name="T20" fmla="*/ 2147483647 w 200"/>
                <a:gd name="T21" fmla="*/ 2147483647 h 200"/>
                <a:gd name="T22" fmla="*/ 2147483647 w 200"/>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
                <a:gd name="T37" fmla="*/ 0 h 200"/>
                <a:gd name="T38" fmla="*/ 200 w 200"/>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 h="200">
                  <a:moveTo>
                    <a:pt x="100" y="133"/>
                  </a:moveTo>
                  <a:lnTo>
                    <a:pt x="100" y="133"/>
                  </a:lnTo>
                  <a:cubicBezTo>
                    <a:pt x="82" y="133"/>
                    <a:pt x="67" y="118"/>
                    <a:pt x="67" y="100"/>
                  </a:cubicBezTo>
                  <a:cubicBezTo>
                    <a:pt x="67" y="82"/>
                    <a:pt x="82" y="67"/>
                    <a:pt x="100" y="67"/>
                  </a:cubicBezTo>
                  <a:cubicBezTo>
                    <a:pt x="119" y="67"/>
                    <a:pt x="134" y="82"/>
                    <a:pt x="134" y="100"/>
                  </a:cubicBezTo>
                  <a:cubicBezTo>
                    <a:pt x="134" y="118"/>
                    <a:pt x="119" y="133"/>
                    <a:pt x="100" y="133"/>
                  </a:cubicBezTo>
                  <a:close/>
                  <a:moveTo>
                    <a:pt x="100" y="0"/>
                  </a:moveTo>
                  <a:lnTo>
                    <a:pt x="100" y="0"/>
                  </a:lnTo>
                  <a:cubicBezTo>
                    <a:pt x="45" y="0"/>
                    <a:pt x="0" y="45"/>
                    <a:pt x="0" y="100"/>
                  </a:cubicBezTo>
                  <a:cubicBezTo>
                    <a:pt x="0" y="155"/>
                    <a:pt x="45" y="200"/>
                    <a:pt x="100" y="200"/>
                  </a:cubicBezTo>
                  <a:cubicBezTo>
                    <a:pt x="155" y="200"/>
                    <a:pt x="200" y="155"/>
                    <a:pt x="200" y="100"/>
                  </a:cubicBezTo>
                  <a:cubicBezTo>
                    <a:pt x="200" y="45"/>
                    <a:pt x="155" y="0"/>
                    <a:pt x="100"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grpSp>
      <p:sp>
        <p:nvSpPr>
          <p:cNvPr id="26" name="圆角矩形 25"/>
          <p:cNvSpPr/>
          <p:nvPr/>
        </p:nvSpPr>
        <p:spPr>
          <a:xfrm>
            <a:off x="989305" y="4959321"/>
            <a:ext cx="1500976"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chemeClr val="bg1"/>
                </a:solidFill>
                <a:latin typeface="Huawei Sans" panose="020C0503030203020204" pitchFamily="34" charset="0"/>
              </a:rPr>
              <a:t>Fixed office</a:t>
            </a:r>
            <a:endParaRPr lang="en-US" sz="1400" dirty="0">
              <a:solidFill>
                <a:schemeClr val="bg1"/>
              </a:solidFill>
              <a:latin typeface="Huawei Sans" panose="020C0503030203020204" pitchFamily="34" charset="0"/>
            </a:endParaRPr>
          </a:p>
        </p:txBody>
      </p:sp>
      <p:sp>
        <p:nvSpPr>
          <p:cNvPr id="27" name="矩形 26"/>
          <p:cNvSpPr/>
          <p:nvPr/>
        </p:nvSpPr>
        <p:spPr>
          <a:xfrm>
            <a:off x="893819" y="5328944"/>
            <a:ext cx="1513556" cy="461665"/>
          </a:xfrm>
          <a:prstGeom prst="rect">
            <a:avLst/>
          </a:prstGeom>
        </p:spPr>
        <p:txBody>
          <a:bodyPr wrap="none">
            <a:spAutoFit/>
          </a:bodyPr>
          <a:lstStyle/>
          <a:p>
            <a:r>
              <a:rPr lang="en-US" sz="1200" dirty="0" smtClean="0">
                <a:latin typeface="Huawei Sans" panose="020C0503030203020204" pitchFamily="34" charset="0"/>
              </a:rPr>
              <a:t>Desktop computer:</a:t>
            </a:r>
            <a:endParaRPr lang="en-US" altLang="zh-CN" sz="1200" dirty="0" smtClean="0">
              <a:latin typeface="Huawei Sans" panose="020C0503030203020204" pitchFamily="34" charset="0"/>
            </a:endParaRPr>
          </a:p>
          <a:p>
            <a:pPr marL="177800" indent="-177800">
              <a:buFont typeface="Arial" panose="020B0604020202020204" pitchFamily="34" charset="0"/>
              <a:buChar char="•"/>
            </a:pPr>
            <a:r>
              <a:rPr lang="en-US" sz="1200" dirty="0" smtClean="0">
                <a:latin typeface="Huawei Sans" panose="020C0503030203020204" pitchFamily="34" charset="0"/>
              </a:rPr>
              <a:t>Data service</a:t>
            </a:r>
            <a:endParaRPr lang="en-US" sz="1200" dirty="0">
              <a:latin typeface="Huawei Sans" panose="020C0503030203020204" pitchFamily="34" charset="0"/>
            </a:endParaRPr>
          </a:p>
        </p:txBody>
      </p:sp>
      <p:grpSp>
        <p:nvGrpSpPr>
          <p:cNvPr id="30" name="组合 230"/>
          <p:cNvGrpSpPr>
            <a:grpSpLocks/>
          </p:cNvGrpSpPr>
          <p:nvPr/>
        </p:nvGrpSpPr>
        <p:grpSpPr bwMode="auto">
          <a:xfrm>
            <a:off x="3608085" y="3438769"/>
            <a:ext cx="859540" cy="669602"/>
            <a:chOff x="2909888" y="2954338"/>
            <a:chExt cx="790575" cy="617538"/>
          </a:xfrm>
          <a:solidFill>
            <a:srgbClr val="00B0F0"/>
          </a:solidFill>
        </p:grpSpPr>
        <p:sp>
          <p:nvSpPr>
            <p:cNvPr id="31" name="Freeform 211"/>
            <p:cNvSpPr>
              <a:spLocks/>
            </p:cNvSpPr>
            <p:nvPr/>
          </p:nvSpPr>
          <p:spPr bwMode="auto">
            <a:xfrm>
              <a:off x="2909888" y="2954338"/>
              <a:ext cx="790575" cy="601663"/>
            </a:xfrm>
            <a:custGeom>
              <a:avLst/>
              <a:gdLst>
                <a:gd name="T0" fmla="*/ 2147483647 w 1886"/>
                <a:gd name="T1" fmla="*/ 2147483647 h 1433"/>
                <a:gd name="T2" fmla="*/ 2147483647 w 1886"/>
                <a:gd name="T3" fmla="*/ 2147483647 h 1433"/>
                <a:gd name="T4" fmla="*/ 2147483647 w 1886"/>
                <a:gd name="T5" fmla="*/ 2147483647 h 1433"/>
                <a:gd name="T6" fmla="*/ 2147483647 w 1886"/>
                <a:gd name="T7" fmla="*/ 2147483647 h 1433"/>
                <a:gd name="T8" fmla="*/ 2147483647 w 1886"/>
                <a:gd name="T9" fmla="*/ 2147483647 h 1433"/>
                <a:gd name="T10" fmla="*/ 2147483647 w 1886"/>
                <a:gd name="T11" fmla="*/ 2147483647 h 1433"/>
                <a:gd name="T12" fmla="*/ 2147483647 w 1886"/>
                <a:gd name="T13" fmla="*/ 2147483647 h 1433"/>
                <a:gd name="T14" fmla="*/ 2147483647 w 1886"/>
                <a:gd name="T15" fmla="*/ 2147483647 h 1433"/>
                <a:gd name="T16" fmla="*/ 2147483647 w 1886"/>
                <a:gd name="T17" fmla="*/ 2147483647 h 1433"/>
                <a:gd name="T18" fmla="*/ 2147483647 w 1886"/>
                <a:gd name="T19" fmla="*/ 2147483647 h 1433"/>
                <a:gd name="T20" fmla="*/ 2147483647 w 1886"/>
                <a:gd name="T21" fmla="*/ 2147483647 h 1433"/>
                <a:gd name="T22" fmla="*/ 2147483647 w 1886"/>
                <a:gd name="T23" fmla="*/ 2147483647 h 1433"/>
                <a:gd name="T24" fmla="*/ 2147483647 w 1886"/>
                <a:gd name="T25" fmla="*/ 2147483647 h 1433"/>
                <a:gd name="T26" fmla="*/ 2147483647 w 1886"/>
                <a:gd name="T27" fmla="*/ 2147483647 h 1433"/>
                <a:gd name="T28" fmla="*/ 2147483647 w 1886"/>
                <a:gd name="T29" fmla="*/ 2147483647 h 1433"/>
                <a:gd name="T30" fmla="*/ 0 w 1886"/>
                <a:gd name="T31" fmla="*/ 2147483647 h 1433"/>
                <a:gd name="T32" fmla="*/ 0 w 1886"/>
                <a:gd name="T33" fmla="*/ 2147483647 h 1433"/>
                <a:gd name="T34" fmla="*/ 2147483647 w 1886"/>
                <a:gd name="T35" fmla="*/ 0 h 1433"/>
                <a:gd name="T36" fmla="*/ 2147483647 w 1886"/>
                <a:gd name="T37" fmla="*/ 0 h 1433"/>
                <a:gd name="T38" fmla="*/ 2147483647 w 1886"/>
                <a:gd name="T39" fmla="*/ 2147483647 h 1433"/>
                <a:gd name="T40" fmla="*/ 2147483647 w 1886"/>
                <a:gd name="T41" fmla="*/ 2147483647 h 1433"/>
                <a:gd name="T42" fmla="*/ 2147483647 w 1886"/>
                <a:gd name="T43" fmla="*/ 2147483647 h 14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6"/>
                <a:gd name="T67" fmla="*/ 0 h 1433"/>
                <a:gd name="T68" fmla="*/ 1886 w 1886"/>
                <a:gd name="T69" fmla="*/ 1433 h 14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6" h="1433">
                  <a:moveTo>
                    <a:pt x="1780" y="1433"/>
                  </a:moveTo>
                  <a:lnTo>
                    <a:pt x="1780" y="1433"/>
                  </a:lnTo>
                  <a:lnTo>
                    <a:pt x="1601" y="1433"/>
                  </a:lnTo>
                  <a:lnTo>
                    <a:pt x="1601" y="1367"/>
                  </a:lnTo>
                  <a:lnTo>
                    <a:pt x="1780" y="1367"/>
                  </a:lnTo>
                  <a:cubicBezTo>
                    <a:pt x="1802" y="1367"/>
                    <a:pt x="1820" y="1349"/>
                    <a:pt x="1820" y="1327"/>
                  </a:cubicBezTo>
                  <a:lnTo>
                    <a:pt x="1820" y="106"/>
                  </a:lnTo>
                  <a:cubicBezTo>
                    <a:pt x="1820" y="84"/>
                    <a:pt x="1802" y="67"/>
                    <a:pt x="1780" y="67"/>
                  </a:cubicBezTo>
                  <a:lnTo>
                    <a:pt x="106" y="67"/>
                  </a:lnTo>
                  <a:cubicBezTo>
                    <a:pt x="84" y="67"/>
                    <a:pt x="67" y="84"/>
                    <a:pt x="67" y="106"/>
                  </a:cubicBezTo>
                  <a:lnTo>
                    <a:pt x="67" y="1327"/>
                  </a:lnTo>
                  <a:cubicBezTo>
                    <a:pt x="67" y="1349"/>
                    <a:pt x="84" y="1367"/>
                    <a:pt x="106" y="1367"/>
                  </a:cubicBezTo>
                  <a:lnTo>
                    <a:pt x="1401" y="1367"/>
                  </a:lnTo>
                  <a:lnTo>
                    <a:pt x="1401" y="1433"/>
                  </a:lnTo>
                  <a:lnTo>
                    <a:pt x="106" y="1433"/>
                  </a:lnTo>
                  <a:cubicBezTo>
                    <a:pt x="48" y="1433"/>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3"/>
                    <a:pt x="1780" y="143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2" name="Freeform 212"/>
            <p:cNvSpPr>
              <a:spLocks noEditPoints="1"/>
            </p:cNvSpPr>
            <p:nvPr/>
          </p:nvSpPr>
          <p:spPr bwMode="auto">
            <a:xfrm>
              <a:off x="2951163" y="3022601"/>
              <a:ext cx="708025" cy="466725"/>
            </a:xfrm>
            <a:custGeom>
              <a:avLst/>
              <a:gdLst>
                <a:gd name="T0" fmla="*/ 2147483647 w 1687"/>
                <a:gd name="T1" fmla="*/ 2147483647 h 1112"/>
                <a:gd name="T2" fmla="*/ 2147483647 w 1687"/>
                <a:gd name="T3" fmla="*/ 2147483647 h 1112"/>
                <a:gd name="T4" fmla="*/ 2147483647 w 1687"/>
                <a:gd name="T5" fmla="*/ 2147483647 h 1112"/>
                <a:gd name="T6" fmla="*/ 2147483647 w 1687"/>
                <a:gd name="T7" fmla="*/ 2147483647 h 1112"/>
                <a:gd name="T8" fmla="*/ 2147483647 w 1687"/>
                <a:gd name="T9" fmla="*/ 2147483647 h 1112"/>
                <a:gd name="T10" fmla="*/ 2147483647 w 1687"/>
                <a:gd name="T11" fmla="*/ 2147483647 h 1112"/>
                <a:gd name="T12" fmla="*/ 2147483647 w 1687"/>
                <a:gd name="T13" fmla="*/ 2147483647 h 1112"/>
                <a:gd name="T14" fmla="*/ 2147483647 w 1687"/>
                <a:gd name="T15" fmla="*/ 2147483647 h 1112"/>
                <a:gd name="T16" fmla="*/ 0 w 1687"/>
                <a:gd name="T17" fmla="*/ 2147483647 h 1112"/>
                <a:gd name="T18" fmla="*/ 0 w 1687"/>
                <a:gd name="T19" fmla="*/ 0 h 1112"/>
                <a:gd name="T20" fmla="*/ 2147483647 w 1687"/>
                <a:gd name="T21" fmla="*/ 0 h 1112"/>
                <a:gd name="T22" fmla="*/ 2147483647 w 1687"/>
                <a:gd name="T23" fmla="*/ 2147483647 h 1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87"/>
                <a:gd name="T37" fmla="*/ 0 h 1112"/>
                <a:gd name="T38" fmla="*/ 1687 w 1687"/>
                <a:gd name="T39" fmla="*/ 1112 h 1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87" h="1112">
                  <a:moveTo>
                    <a:pt x="27" y="1086"/>
                  </a:moveTo>
                  <a:lnTo>
                    <a:pt x="27" y="1086"/>
                  </a:lnTo>
                  <a:lnTo>
                    <a:pt x="1660" y="1086"/>
                  </a:lnTo>
                  <a:lnTo>
                    <a:pt x="1660" y="27"/>
                  </a:lnTo>
                  <a:lnTo>
                    <a:pt x="27" y="27"/>
                  </a:lnTo>
                  <a:lnTo>
                    <a:pt x="27" y="1086"/>
                  </a:lnTo>
                  <a:close/>
                  <a:moveTo>
                    <a:pt x="1687" y="1112"/>
                  </a:moveTo>
                  <a:lnTo>
                    <a:pt x="1687" y="1112"/>
                  </a:lnTo>
                  <a:lnTo>
                    <a:pt x="0" y="1112"/>
                  </a:lnTo>
                  <a:lnTo>
                    <a:pt x="0" y="0"/>
                  </a:lnTo>
                  <a:lnTo>
                    <a:pt x="1687" y="0"/>
                  </a:lnTo>
                  <a:lnTo>
                    <a:pt x="1687" y="1112"/>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3" name="Freeform 213"/>
            <p:cNvSpPr>
              <a:spLocks/>
            </p:cNvSpPr>
            <p:nvPr/>
          </p:nvSpPr>
          <p:spPr bwMode="auto">
            <a:xfrm>
              <a:off x="3241675" y="2998788"/>
              <a:ext cx="9525" cy="9525"/>
            </a:xfrm>
            <a:custGeom>
              <a:avLst/>
              <a:gdLst>
                <a:gd name="T0" fmla="*/ 2147483647 w 22"/>
                <a:gd name="T1" fmla="*/ 2147483647 h 23"/>
                <a:gd name="T2" fmla="*/ 2147483647 w 22"/>
                <a:gd name="T3" fmla="*/ 2147483647 h 23"/>
                <a:gd name="T4" fmla="*/ 2147483647 w 22"/>
                <a:gd name="T5" fmla="*/ 2147483647 h 23"/>
                <a:gd name="T6" fmla="*/ 0 w 22"/>
                <a:gd name="T7" fmla="*/ 2147483647 h 23"/>
                <a:gd name="T8" fmla="*/ 2147483647 w 22"/>
                <a:gd name="T9" fmla="*/ 0 h 23"/>
                <a:gd name="T10" fmla="*/ 2147483647 w 22"/>
                <a:gd name="T11" fmla="*/ 2147483647 h 23"/>
                <a:gd name="T12" fmla="*/ 0 60000 65536"/>
                <a:gd name="T13" fmla="*/ 0 60000 65536"/>
                <a:gd name="T14" fmla="*/ 0 60000 65536"/>
                <a:gd name="T15" fmla="*/ 0 60000 65536"/>
                <a:gd name="T16" fmla="*/ 0 60000 65536"/>
                <a:gd name="T17" fmla="*/ 0 60000 65536"/>
                <a:gd name="T18" fmla="*/ 0 w 22"/>
                <a:gd name="T19" fmla="*/ 0 h 23"/>
                <a:gd name="T20" fmla="*/ 22 w 22"/>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2" h="23">
                  <a:moveTo>
                    <a:pt x="22" y="12"/>
                  </a:moveTo>
                  <a:lnTo>
                    <a:pt x="22" y="12"/>
                  </a:lnTo>
                  <a:cubicBezTo>
                    <a:pt x="22" y="18"/>
                    <a:pt x="17" y="23"/>
                    <a:pt x="11" y="23"/>
                  </a:cubicBezTo>
                  <a:cubicBezTo>
                    <a:pt x="5" y="23"/>
                    <a:pt x="0" y="18"/>
                    <a:pt x="0" y="12"/>
                  </a:cubicBezTo>
                  <a:cubicBezTo>
                    <a:pt x="0" y="5"/>
                    <a:pt x="5" y="0"/>
                    <a:pt x="11" y="0"/>
                  </a:cubicBezTo>
                  <a:cubicBezTo>
                    <a:pt x="17" y="0"/>
                    <a:pt x="22" y="5"/>
                    <a:pt x="22" y="1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4" name="Freeform 214"/>
            <p:cNvSpPr>
              <a:spLocks/>
            </p:cNvSpPr>
            <p:nvPr/>
          </p:nvSpPr>
          <p:spPr bwMode="auto">
            <a:xfrm>
              <a:off x="3279775" y="3000376"/>
              <a:ext cx="7938" cy="7938"/>
            </a:xfrm>
            <a:custGeom>
              <a:avLst/>
              <a:gdLst>
                <a:gd name="T0" fmla="*/ 2147483647 w 18"/>
                <a:gd name="T1" fmla="*/ 2147483647 h 19"/>
                <a:gd name="T2" fmla="*/ 2147483647 w 18"/>
                <a:gd name="T3" fmla="*/ 2147483647 h 19"/>
                <a:gd name="T4" fmla="*/ 2147483647 w 18"/>
                <a:gd name="T5" fmla="*/ 2147483647 h 19"/>
                <a:gd name="T6" fmla="*/ 2147483647 w 18"/>
                <a:gd name="T7" fmla="*/ 0 h 19"/>
                <a:gd name="T8" fmla="*/ 2147483647 w 18"/>
                <a:gd name="T9" fmla="*/ 0 h 19"/>
                <a:gd name="T10" fmla="*/ 2147483647 w 18"/>
                <a:gd name="T11" fmla="*/ 2147483647 h 19"/>
                <a:gd name="T12" fmla="*/ 2147483647 w 18"/>
                <a:gd name="T13" fmla="*/ 2147483647 h 19"/>
                <a:gd name="T14" fmla="*/ 2147483647 w 18"/>
                <a:gd name="T15" fmla="*/ 2147483647 h 19"/>
                <a:gd name="T16" fmla="*/ 2147483647 w 18"/>
                <a:gd name="T17" fmla="*/ 2147483647 h 19"/>
                <a:gd name="T18" fmla="*/ 2147483647 w 18"/>
                <a:gd name="T19" fmla="*/ 2147483647 h 19"/>
                <a:gd name="T20" fmla="*/ 0 w 18"/>
                <a:gd name="T21" fmla="*/ 2147483647 h 19"/>
                <a:gd name="T22" fmla="*/ 0 w 18"/>
                <a:gd name="T23" fmla="*/ 0 h 19"/>
                <a:gd name="T24" fmla="*/ 2147483647 w 18"/>
                <a:gd name="T25" fmla="*/ 0 h 19"/>
                <a:gd name="T26" fmla="*/ 2147483647 w 18"/>
                <a:gd name="T27" fmla="*/ 214748364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9"/>
                <a:gd name="T44" fmla="*/ 18 w 18"/>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5" name="Freeform 216"/>
            <p:cNvSpPr>
              <a:spLocks/>
            </p:cNvSpPr>
            <p:nvPr/>
          </p:nvSpPr>
          <p:spPr bwMode="auto">
            <a:xfrm>
              <a:off x="3289300" y="3000375"/>
              <a:ext cx="7938" cy="7938"/>
            </a:xfrm>
            <a:custGeom>
              <a:avLst/>
              <a:gdLst>
                <a:gd name="T0" fmla="*/ 2147483647 w 18"/>
                <a:gd name="T1" fmla="*/ 2147483647 h 19"/>
                <a:gd name="T2" fmla="*/ 2147483647 w 18"/>
                <a:gd name="T3" fmla="*/ 2147483647 h 19"/>
                <a:gd name="T4" fmla="*/ 2147483647 w 18"/>
                <a:gd name="T5" fmla="*/ 2147483647 h 19"/>
                <a:gd name="T6" fmla="*/ 2147483647 w 18"/>
                <a:gd name="T7" fmla="*/ 2147483647 h 19"/>
                <a:gd name="T8" fmla="*/ 2147483647 w 18"/>
                <a:gd name="T9" fmla="*/ 0 h 19"/>
                <a:gd name="T10" fmla="*/ 2147483647 w 18"/>
                <a:gd name="T11" fmla="*/ 0 h 19"/>
                <a:gd name="T12" fmla="*/ 2147483647 w 18"/>
                <a:gd name="T13" fmla="*/ 2147483647 h 19"/>
                <a:gd name="T14" fmla="*/ 2147483647 w 18"/>
                <a:gd name="T15" fmla="*/ 2147483647 h 19"/>
                <a:gd name="T16" fmla="*/ 2147483647 w 18"/>
                <a:gd name="T17" fmla="*/ 2147483647 h 19"/>
                <a:gd name="T18" fmla="*/ 2147483647 w 18"/>
                <a:gd name="T19" fmla="*/ 2147483647 h 19"/>
                <a:gd name="T20" fmla="*/ 0 w 18"/>
                <a:gd name="T21" fmla="*/ 2147483647 h 19"/>
                <a:gd name="T22" fmla="*/ 0 w 18"/>
                <a:gd name="T23" fmla="*/ 0 h 19"/>
                <a:gd name="T24" fmla="*/ 2147483647 w 18"/>
                <a:gd name="T25" fmla="*/ 0 h 19"/>
                <a:gd name="T26" fmla="*/ 2147483647 w 18"/>
                <a:gd name="T27" fmla="*/ 214748364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9"/>
                <a:gd name="T44" fmla="*/ 18 w 18"/>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9">
                  <a:moveTo>
                    <a:pt x="4" y="11"/>
                  </a:moveTo>
                  <a:lnTo>
                    <a:pt x="4" y="11"/>
                  </a:lnTo>
                  <a:cubicBezTo>
                    <a:pt x="4" y="15"/>
                    <a:pt x="5" y="16"/>
                    <a:pt x="9" y="16"/>
                  </a:cubicBezTo>
                  <a:cubicBezTo>
                    <a:pt x="12" y="16"/>
                    <a:pt x="13" y="15"/>
                    <a:pt x="13" y="11"/>
                  </a:cubicBezTo>
                  <a:lnTo>
                    <a:pt x="13" y="0"/>
                  </a:lnTo>
                  <a:lnTo>
                    <a:pt x="18" y="0"/>
                  </a:lnTo>
                  <a:lnTo>
                    <a:pt x="18" y="11"/>
                  </a:lnTo>
                  <a:cubicBezTo>
                    <a:pt x="18" y="14"/>
                    <a:pt x="17" y="16"/>
                    <a:pt x="16" y="17"/>
                  </a:cubicBezTo>
                  <a:cubicBezTo>
                    <a:pt x="15" y="18"/>
                    <a:pt x="12" y="19"/>
                    <a:pt x="9" y="19"/>
                  </a:cubicBezTo>
                  <a:cubicBezTo>
                    <a:pt x="5" y="19"/>
                    <a:pt x="3" y="18"/>
                    <a:pt x="1" y="17"/>
                  </a:cubicBezTo>
                  <a:cubicBezTo>
                    <a:pt x="0" y="16"/>
                    <a:pt x="0" y="14"/>
                    <a:pt x="0" y="11"/>
                  </a:cubicBezTo>
                  <a:lnTo>
                    <a:pt x="0" y="0"/>
                  </a:lnTo>
                  <a:lnTo>
                    <a:pt x="4" y="0"/>
                  </a:lnTo>
                  <a:lnTo>
                    <a:pt x="4" y="11"/>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6" name="Freeform 217"/>
            <p:cNvSpPr>
              <a:spLocks noEditPoints="1"/>
            </p:cNvSpPr>
            <p:nvPr/>
          </p:nvSpPr>
          <p:spPr bwMode="auto">
            <a:xfrm>
              <a:off x="3297238" y="3000375"/>
              <a:ext cx="9525" cy="7938"/>
            </a:xfrm>
            <a:custGeom>
              <a:avLst/>
              <a:gdLst>
                <a:gd name="T0" fmla="*/ 2147483647 w 22"/>
                <a:gd name="T1" fmla="*/ 2147483647 h 19"/>
                <a:gd name="T2" fmla="*/ 2147483647 w 22"/>
                <a:gd name="T3" fmla="*/ 2147483647 h 19"/>
                <a:gd name="T4" fmla="*/ 2147483647 w 22"/>
                <a:gd name="T5" fmla="*/ 2147483647 h 19"/>
                <a:gd name="T6" fmla="*/ 2147483647 w 22"/>
                <a:gd name="T7" fmla="*/ 2147483647 h 19"/>
                <a:gd name="T8" fmla="*/ 2147483647 w 22"/>
                <a:gd name="T9" fmla="*/ 2147483647 h 19"/>
                <a:gd name="T10" fmla="*/ 2147483647 w 22"/>
                <a:gd name="T11" fmla="*/ 0 h 19"/>
                <a:gd name="T12" fmla="*/ 2147483647 w 22"/>
                <a:gd name="T13" fmla="*/ 0 h 19"/>
                <a:gd name="T14" fmla="*/ 2147483647 w 22"/>
                <a:gd name="T15" fmla="*/ 2147483647 h 19"/>
                <a:gd name="T16" fmla="*/ 2147483647 w 22"/>
                <a:gd name="T17" fmla="*/ 2147483647 h 19"/>
                <a:gd name="T18" fmla="*/ 2147483647 w 22"/>
                <a:gd name="T19" fmla="*/ 2147483647 h 19"/>
                <a:gd name="T20" fmla="*/ 2147483647 w 22"/>
                <a:gd name="T21" fmla="*/ 2147483647 h 19"/>
                <a:gd name="T22" fmla="*/ 2147483647 w 22"/>
                <a:gd name="T23" fmla="*/ 2147483647 h 19"/>
                <a:gd name="T24" fmla="*/ 0 w 22"/>
                <a:gd name="T25" fmla="*/ 2147483647 h 19"/>
                <a:gd name="T26" fmla="*/ 2147483647 w 22"/>
                <a:gd name="T27" fmla="*/ 0 h 19"/>
                <a:gd name="T28" fmla="*/ 2147483647 w 22"/>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19"/>
                <a:gd name="T47" fmla="*/ 22 w 22"/>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19">
                  <a:moveTo>
                    <a:pt x="8" y="11"/>
                  </a:moveTo>
                  <a:lnTo>
                    <a:pt x="8" y="11"/>
                  </a:lnTo>
                  <a:lnTo>
                    <a:pt x="14" y="11"/>
                  </a:lnTo>
                  <a:lnTo>
                    <a:pt x="11" y="4"/>
                  </a:lnTo>
                  <a:lnTo>
                    <a:pt x="8" y="11"/>
                  </a:lnTo>
                  <a:close/>
                  <a:moveTo>
                    <a:pt x="14" y="0"/>
                  </a:moveTo>
                  <a:lnTo>
                    <a:pt x="14" y="0"/>
                  </a:lnTo>
                  <a:lnTo>
                    <a:pt x="22" y="19"/>
                  </a:lnTo>
                  <a:lnTo>
                    <a:pt x="17" y="19"/>
                  </a:lnTo>
                  <a:lnTo>
                    <a:pt x="16" y="14"/>
                  </a:lnTo>
                  <a:lnTo>
                    <a:pt x="7" y="14"/>
                  </a:lnTo>
                  <a:lnTo>
                    <a:pt x="5" y="19"/>
                  </a:lnTo>
                  <a:lnTo>
                    <a:pt x="0" y="19"/>
                  </a:lnTo>
                  <a:lnTo>
                    <a:pt x="9" y="0"/>
                  </a:lnTo>
                  <a:lnTo>
                    <a:pt x="14"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7" name="Freeform 218"/>
            <p:cNvSpPr>
              <a:spLocks/>
            </p:cNvSpPr>
            <p:nvPr/>
          </p:nvSpPr>
          <p:spPr bwMode="auto">
            <a:xfrm>
              <a:off x="3305175" y="3000375"/>
              <a:ext cx="12700" cy="7938"/>
            </a:xfrm>
            <a:custGeom>
              <a:avLst/>
              <a:gdLst>
                <a:gd name="T0" fmla="*/ 2147483647 w 31"/>
                <a:gd name="T1" fmla="*/ 0 h 19"/>
                <a:gd name="T2" fmla="*/ 2147483647 w 31"/>
                <a:gd name="T3" fmla="*/ 0 h 19"/>
                <a:gd name="T4" fmla="*/ 2147483647 w 31"/>
                <a:gd name="T5" fmla="*/ 2147483647 h 19"/>
                <a:gd name="T6" fmla="*/ 2147483647 w 31"/>
                <a:gd name="T7" fmla="*/ 0 h 19"/>
                <a:gd name="T8" fmla="*/ 2147483647 w 31"/>
                <a:gd name="T9" fmla="*/ 0 h 19"/>
                <a:gd name="T10" fmla="*/ 2147483647 w 31"/>
                <a:gd name="T11" fmla="*/ 2147483647 h 19"/>
                <a:gd name="T12" fmla="*/ 2147483647 w 31"/>
                <a:gd name="T13" fmla="*/ 0 h 19"/>
                <a:gd name="T14" fmla="*/ 2147483647 w 31"/>
                <a:gd name="T15" fmla="*/ 0 h 19"/>
                <a:gd name="T16" fmla="*/ 2147483647 w 31"/>
                <a:gd name="T17" fmla="*/ 2147483647 h 19"/>
                <a:gd name="T18" fmla="*/ 2147483647 w 31"/>
                <a:gd name="T19" fmla="*/ 2147483647 h 19"/>
                <a:gd name="T20" fmla="*/ 2147483647 w 31"/>
                <a:gd name="T21" fmla="*/ 2147483647 h 19"/>
                <a:gd name="T22" fmla="*/ 2147483647 w 31"/>
                <a:gd name="T23" fmla="*/ 2147483647 h 19"/>
                <a:gd name="T24" fmla="*/ 2147483647 w 31"/>
                <a:gd name="T25" fmla="*/ 2147483647 h 19"/>
                <a:gd name="T26" fmla="*/ 0 w 31"/>
                <a:gd name="T27" fmla="*/ 0 h 19"/>
                <a:gd name="T28" fmla="*/ 2147483647 w 31"/>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9"/>
                <a:gd name="T47" fmla="*/ 31 w 31"/>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8" name="Freeform 219"/>
            <p:cNvSpPr>
              <a:spLocks/>
            </p:cNvSpPr>
            <p:nvPr/>
          </p:nvSpPr>
          <p:spPr bwMode="auto">
            <a:xfrm>
              <a:off x="3319463" y="3000375"/>
              <a:ext cx="6350" cy="7938"/>
            </a:xfrm>
            <a:custGeom>
              <a:avLst/>
              <a:gdLst>
                <a:gd name="T0" fmla="*/ 2147483647 w 17"/>
                <a:gd name="T1" fmla="*/ 2147483647 h 19"/>
                <a:gd name="T2" fmla="*/ 2147483647 w 17"/>
                <a:gd name="T3" fmla="*/ 2147483647 h 19"/>
                <a:gd name="T4" fmla="*/ 2147483647 w 17"/>
                <a:gd name="T5" fmla="*/ 2147483647 h 19"/>
                <a:gd name="T6" fmla="*/ 2147483647 w 17"/>
                <a:gd name="T7" fmla="*/ 2147483647 h 19"/>
                <a:gd name="T8" fmla="*/ 2147483647 w 17"/>
                <a:gd name="T9" fmla="*/ 2147483647 h 19"/>
                <a:gd name="T10" fmla="*/ 2147483647 w 17"/>
                <a:gd name="T11" fmla="*/ 2147483647 h 19"/>
                <a:gd name="T12" fmla="*/ 2147483647 w 17"/>
                <a:gd name="T13" fmla="*/ 2147483647 h 19"/>
                <a:gd name="T14" fmla="*/ 2147483647 w 17"/>
                <a:gd name="T15" fmla="*/ 2147483647 h 19"/>
                <a:gd name="T16" fmla="*/ 2147483647 w 17"/>
                <a:gd name="T17" fmla="*/ 2147483647 h 19"/>
                <a:gd name="T18" fmla="*/ 2147483647 w 17"/>
                <a:gd name="T19" fmla="*/ 2147483647 h 19"/>
                <a:gd name="T20" fmla="*/ 0 w 17"/>
                <a:gd name="T21" fmla="*/ 2147483647 h 19"/>
                <a:gd name="T22" fmla="*/ 2147483647 w 17"/>
                <a:gd name="T23" fmla="*/ 0 h 19"/>
                <a:gd name="T24" fmla="*/ 2147483647 w 17"/>
                <a:gd name="T25" fmla="*/ 0 h 19"/>
                <a:gd name="T26" fmla="*/ 2147483647 w 17"/>
                <a:gd name="T27" fmla="*/ 2147483647 h 19"/>
                <a:gd name="T28" fmla="*/ 2147483647 w 17"/>
                <a:gd name="T29" fmla="*/ 2147483647 h 19"/>
                <a:gd name="T30" fmla="*/ 2147483647 w 17"/>
                <a:gd name="T31" fmla="*/ 2147483647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5" y="8"/>
                  </a:moveTo>
                  <a:lnTo>
                    <a:pt x="5" y="8"/>
                  </a:lnTo>
                  <a:lnTo>
                    <a:pt x="17" y="8"/>
                  </a:lnTo>
                  <a:lnTo>
                    <a:pt x="17" y="11"/>
                  </a:lnTo>
                  <a:lnTo>
                    <a:pt x="5" y="11"/>
                  </a:lnTo>
                  <a:cubicBezTo>
                    <a:pt x="5" y="14"/>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3"/>
                  </a:lnTo>
                  <a:lnTo>
                    <a:pt x="10" y="3"/>
                  </a:lnTo>
                  <a:cubicBezTo>
                    <a:pt x="7" y="3"/>
                    <a:pt x="5" y="5"/>
                    <a:pt x="5" y="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39" name="Freeform 220"/>
            <p:cNvSpPr>
              <a:spLocks/>
            </p:cNvSpPr>
            <p:nvPr/>
          </p:nvSpPr>
          <p:spPr bwMode="auto">
            <a:xfrm>
              <a:off x="3327400" y="3000375"/>
              <a:ext cx="1588" cy="7938"/>
            </a:xfrm>
            <a:custGeom>
              <a:avLst/>
              <a:gdLst>
                <a:gd name="T0" fmla="*/ 0 w 5"/>
                <a:gd name="T1" fmla="*/ 0 h 19"/>
                <a:gd name="T2" fmla="*/ 0 w 5"/>
                <a:gd name="T3" fmla="*/ 0 h 19"/>
                <a:gd name="T4" fmla="*/ 2147483647 w 5"/>
                <a:gd name="T5" fmla="*/ 0 h 19"/>
                <a:gd name="T6" fmla="*/ 2147483647 w 5"/>
                <a:gd name="T7" fmla="*/ 2147483647 h 19"/>
                <a:gd name="T8" fmla="*/ 0 w 5"/>
                <a:gd name="T9" fmla="*/ 2147483647 h 19"/>
                <a:gd name="T10" fmla="*/ 0 w 5"/>
                <a:gd name="T11" fmla="*/ 0 h 19"/>
                <a:gd name="T12" fmla="*/ 0 60000 65536"/>
                <a:gd name="T13" fmla="*/ 0 60000 65536"/>
                <a:gd name="T14" fmla="*/ 0 60000 65536"/>
                <a:gd name="T15" fmla="*/ 0 60000 65536"/>
                <a:gd name="T16" fmla="*/ 0 60000 65536"/>
                <a:gd name="T17" fmla="*/ 0 60000 65536"/>
                <a:gd name="T18" fmla="*/ 0 w 5"/>
                <a:gd name="T19" fmla="*/ 0 h 19"/>
                <a:gd name="T20" fmla="*/ 5 w 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 h="19">
                  <a:moveTo>
                    <a:pt x="0" y="0"/>
                  </a:moveTo>
                  <a:lnTo>
                    <a:pt x="0" y="0"/>
                  </a:lnTo>
                  <a:lnTo>
                    <a:pt x="5" y="0"/>
                  </a:lnTo>
                  <a:lnTo>
                    <a:pt x="5" y="19"/>
                  </a:lnTo>
                  <a:lnTo>
                    <a:pt x="0" y="19"/>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40" name="Freeform 221"/>
            <p:cNvSpPr>
              <a:spLocks noEditPoints="1"/>
            </p:cNvSpPr>
            <p:nvPr/>
          </p:nvSpPr>
          <p:spPr bwMode="auto">
            <a:xfrm>
              <a:off x="3273425" y="3494088"/>
              <a:ext cx="61913" cy="28575"/>
            </a:xfrm>
            <a:custGeom>
              <a:avLst/>
              <a:gdLst>
                <a:gd name="T0" fmla="*/ 2147483647 w 146"/>
                <a:gd name="T1" fmla="*/ 2147483647 h 69"/>
                <a:gd name="T2" fmla="*/ 2147483647 w 146"/>
                <a:gd name="T3" fmla="*/ 2147483647 h 69"/>
                <a:gd name="T4" fmla="*/ 2147483647 w 146"/>
                <a:gd name="T5" fmla="*/ 2147483647 h 69"/>
                <a:gd name="T6" fmla="*/ 2147483647 w 146"/>
                <a:gd name="T7" fmla="*/ 2147483647 h 69"/>
                <a:gd name="T8" fmla="*/ 2147483647 w 146"/>
                <a:gd name="T9" fmla="*/ 2147483647 h 69"/>
                <a:gd name="T10" fmla="*/ 2147483647 w 146"/>
                <a:gd name="T11" fmla="*/ 2147483647 h 69"/>
                <a:gd name="T12" fmla="*/ 2147483647 w 146"/>
                <a:gd name="T13" fmla="*/ 2147483647 h 69"/>
                <a:gd name="T14" fmla="*/ 2147483647 w 146"/>
                <a:gd name="T15" fmla="*/ 2147483647 h 69"/>
                <a:gd name="T16" fmla="*/ 2147483647 w 146"/>
                <a:gd name="T17" fmla="*/ 2147483647 h 69"/>
                <a:gd name="T18" fmla="*/ 2147483647 w 146"/>
                <a:gd name="T19" fmla="*/ 2147483647 h 69"/>
                <a:gd name="T20" fmla="*/ 0 w 146"/>
                <a:gd name="T21" fmla="*/ 2147483647 h 69"/>
                <a:gd name="T22" fmla="*/ 0 w 146"/>
                <a:gd name="T23" fmla="*/ 2147483647 h 69"/>
                <a:gd name="T24" fmla="*/ 2147483647 w 146"/>
                <a:gd name="T25" fmla="*/ 0 h 69"/>
                <a:gd name="T26" fmla="*/ 2147483647 w 146"/>
                <a:gd name="T27" fmla="*/ 0 h 69"/>
                <a:gd name="T28" fmla="*/ 2147483647 w 146"/>
                <a:gd name="T29" fmla="*/ 2147483647 h 69"/>
                <a:gd name="T30" fmla="*/ 2147483647 w 146"/>
                <a:gd name="T31" fmla="*/ 2147483647 h 69"/>
                <a:gd name="T32" fmla="*/ 2147483647 w 146"/>
                <a:gd name="T33" fmla="*/ 2147483647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
                <a:gd name="T52" fmla="*/ 0 h 69"/>
                <a:gd name="T53" fmla="*/ 146 w 14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 h="69">
                  <a:moveTo>
                    <a:pt x="27" y="26"/>
                  </a:moveTo>
                  <a:lnTo>
                    <a:pt x="27" y="26"/>
                  </a:lnTo>
                  <a:lnTo>
                    <a:pt x="27" y="42"/>
                  </a:lnTo>
                  <a:lnTo>
                    <a:pt x="118" y="43"/>
                  </a:lnTo>
                  <a:cubicBezTo>
                    <a:pt x="119" y="43"/>
                    <a:pt x="119" y="43"/>
                    <a:pt x="119" y="42"/>
                  </a:cubicBezTo>
                  <a:lnTo>
                    <a:pt x="119" y="27"/>
                  </a:lnTo>
                  <a:lnTo>
                    <a:pt x="27" y="26"/>
                  </a:lnTo>
                  <a:close/>
                  <a:moveTo>
                    <a:pt x="118" y="69"/>
                  </a:moveTo>
                  <a:lnTo>
                    <a:pt x="118" y="69"/>
                  </a:lnTo>
                  <a:lnTo>
                    <a:pt x="27" y="69"/>
                  </a:lnTo>
                  <a:cubicBezTo>
                    <a:pt x="12" y="69"/>
                    <a:pt x="0" y="57"/>
                    <a:pt x="0" y="42"/>
                  </a:cubicBezTo>
                  <a:lnTo>
                    <a:pt x="0" y="27"/>
                  </a:lnTo>
                  <a:cubicBezTo>
                    <a:pt x="0" y="12"/>
                    <a:pt x="12" y="0"/>
                    <a:pt x="27" y="0"/>
                  </a:cubicBezTo>
                  <a:lnTo>
                    <a:pt x="118" y="0"/>
                  </a:lnTo>
                  <a:cubicBezTo>
                    <a:pt x="133" y="0"/>
                    <a:pt x="146" y="12"/>
                    <a:pt x="146" y="27"/>
                  </a:cubicBezTo>
                  <a:lnTo>
                    <a:pt x="146" y="42"/>
                  </a:lnTo>
                  <a:cubicBezTo>
                    <a:pt x="146" y="57"/>
                    <a:pt x="133" y="69"/>
                    <a:pt x="118" y="6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41" name="Freeform 222"/>
            <p:cNvSpPr>
              <a:spLocks/>
            </p:cNvSpPr>
            <p:nvPr/>
          </p:nvSpPr>
          <p:spPr bwMode="auto">
            <a:xfrm>
              <a:off x="3460750" y="3513138"/>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42" name="Freeform 223"/>
            <p:cNvSpPr>
              <a:spLocks/>
            </p:cNvSpPr>
            <p:nvPr/>
          </p:nvSpPr>
          <p:spPr bwMode="auto">
            <a:xfrm>
              <a:off x="3549650" y="3513138"/>
              <a:ext cx="58738" cy="58738"/>
            </a:xfrm>
            <a:custGeom>
              <a:avLst/>
              <a:gdLst>
                <a:gd name="T0" fmla="*/ 2147483647 w 139"/>
                <a:gd name="T1" fmla="*/ 2147483647 h 138"/>
                <a:gd name="T2" fmla="*/ 2147483647 w 139"/>
                <a:gd name="T3" fmla="*/ 2147483647 h 138"/>
                <a:gd name="T4" fmla="*/ 0 w 139"/>
                <a:gd name="T5" fmla="*/ 2147483647 h 138"/>
                <a:gd name="T6" fmla="*/ 2147483647 w 139"/>
                <a:gd name="T7" fmla="*/ 0 h 138"/>
                <a:gd name="T8" fmla="*/ 2147483647 w 139"/>
                <a:gd name="T9" fmla="*/ 2147483647 h 138"/>
                <a:gd name="T10" fmla="*/ 2147483647 w 139"/>
                <a:gd name="T11" fmla="*/ 2147483647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grpSp>
      <p:sp>
        <p:nvSpPr>
          <p:cNvPr id="43" name="圆角矩形 42"/>
          <p:cNvSpPr/>
          <p:nvPr/>
        </p:nvSpPr>
        <p:spPr>
          <a:xfrm>
            <a:off x="3064193" y="4438961"/>
            <a:ext cx="1911142" cy="248157"/>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chemeClr val="bg1"/>
                </a:solidFill>
                <a:latin typeface="Huawei Sans" panose="020C0503030203020204" pitchFamily="34" charset="0"/>
              </a:rPr>
              <a:t>Primary mobile office</a:t>
            </a:r>
            <a:endParaRPr lang="en-US" sz="1400" dirty="0">
              <a:solidFill>
                <a:schemeClr val="bg1"/>
              </a:solidFill>
              <a:latin typeface="Huawei Sans" panose="020C0503030203020204" pitchFamily="34" charset="0"/>
            </a:endParaRPr>
          </a:p>
        </p:txBody>
      </p:sp>
      <p:sp>
        <p:nvSpPr>
          <p:cNvPr id="44" name="矩形 43"/>
          <p:cNvSpPr/>
          <p:nvPr/>
        </p:nvSpPr>
        <p:spPr>
          <a:xfrm>
            <a:off x="2979994" y="4778602"/>
            <a:ext cx="1999265" cy="646331"/>
          </a:xfrm>
          <a:prstGeom prst="rect">
            <a:avLst/>
          </a:prstGeom>
        </p:spPr>
        <p:txBody>
          <a:bodyPr wrap="none">
            <a:spAutoFit/>
          </a:bodyPr>
          <a:lstStyle/>
          <a:p>
            <a:r>
              <a:rPr lang="en-US" sz="1200" dirty="0" smtClean="0">
                <a:latin typeface="Huawei Sans" panose="020C0503030203020204" pitchFamily="34" charset="0"/>
              </a:rPr>
              <a:t>Laptop:</a:t>
            </a:r>
            <a:endParaRPr lang="en-US" altLang="zh-CN" sz="1200" dirty="0" smtClean="0">
              <a:latin typeface="Huawei Sans" panose="020C0503030203020204" pitchFamily="34" charset="0"/>
            </a:endParaRPr>
          </a:p>
          <a:p>
            <a:pPr marL="177800" indent="-177800">
              <a:buFont typeface="Arial" panose="020B0604020202020204" pitchFamily="34" charset="0"/>
              <a:buChar char="•"/>
            </a:pPr>
            <a:r>
              <a:rPr lang="en-US" sz="1200" dirty="0" smtClean="0">
                <a:latin typeface="Huawei Sans" panose="020C0503030203020204" pitchFamily="34" charset="0"/>
              </a:rPr>
              <a:t>Voice and data services</a:t>
            </a:r>
          </a:p>
          <a:p>
            <a:pPr marL="177800" indent="-177800">
              <a:buFont typeface="Arial" panose="020B0604020202020204" pitchFamily="34" charset="0"/>
              <a:buChar char="•"/>
            </a:pPr>
            <a:r>
              <a:rPr lang="en-US" sz="1200" dirty="0" smtClean="0">
                <a:latin typeface="Huawei Sans" panose="020C0503030203020204" pitchFamily="34" charset="0"/>
              </a:rPr>
              <a:t>802.11b/</a:t>
            </a:r>
            <a:r>
              <a:rPr lang="en-US" sz="1200" dirty="0" err="1" smtClean="0">
                <a:latin typeface="Huawei Sans" panose="020C0503030203020204" pitchFamily="34" charset="0"/>
              </a:rPr>
              <a:t>a/g</a:t>
            </a:r>
            <a:endParaRPr lang="en-US" altLang="zh-CN" sz="1200" dirty="0">
              <a:latin typeface="Huawei Sans" panose="020C0503030203020204" pitchFamily="34" charset="0"/>
            </a:endParaRPr>
          </a:p>
        </p:txBody>
      </p:sp>
      <p:grpSp>
        <p:nvGrpSpPr>
          <p:cNvPr id="47" name="组合 229"/>
          <p:cNvGrpSpPr>
            <a:grpSpLocks/>
          </p:cNvGrpSpPr>
          <p:nvPr/>
        </p:nvGrpSpPr>
        <p:grpSpPr bwMode="auto">
          <a:xfrm>
            <a:off x="5842432" y="3334411"/>
            <a:ext cx="902020" cy="676847"/>
            <a:chOff x="1692275" y="2935288"/>
            <a:chExt cx="871538" cy="655638"/>
          </a:xfrm>
          <a:solidFill>
            <a:srgbClr val="00B0F0"/>
          </a:solidFill>
        </p:grpSpPr>
        <p:sp>
          <p:nvSpPr>
            <p:cNvPr id="48" name="Freeform 150"/>
            <p:cNvSpPr>
              <a:spLocks/>
            </p:cNvSpPr>
            <p:nvPr/>
          </p:nvSpPr>
          <p:spPr bwMode="auto">
            <a:xfrm>
              <a:off x="1692275" y="2935288"/>
              <a:ext cx="404813" cy="638175"/>
            </a:xfrm>
            <a:custGeom>
              <a:avLst/>
              <a:gdLst>
                <a:gd name="T0" fmla="*/ 2147483647 w 965"/>
                <a:gd name="T1" fmla="*/ 2147483647 h 1519"/>
                <a:gd name="T2" fmla="*/ 2147483647 w 965"/>
                <a:gd name="T3" fmla="*/ 2147483647 h 1519"/>
                <a:gd name="T4" fmla="*/ 2147483647 w 965"/>
                <a:gd name="T5" fmla="*/ 2147483647 h 1519"/>
                <a:gd name="T6" fmla="*/ 0 w 965"/>
                <a:gd name="T7" fmla="*/ 2147483647 h 1519"/>
                <a:gd name="T8" fmla="*/ 0 w 965"/>
                <a:gd name="T9" fmla="*/ 2147483647 h 1519"/>
                <a:gd name="T10" fmla="*/ 2147483647 w 965"/>
                <a:gd name="T11" fmla="*/ 0 h 1519"/>
                <a:gd name="T12" fmla="*/ 2147483647 w 965"/>
                <a:gd name="T13" fmla="*/ 0 h 1519"/>
                <a:gd name="T14" fmla="*/ 2147483647 w 965"/>
                <a:gd name="T15" fmla="*/ 2147483647 h 1519"/>
                <a:gd name="T16" fmla="*/ 2147483647 w 965"/>
                <a:gd name="T17" fmla="*/ 2147483647 h 1519"/>
                <a:gd name="T18" fmla="*/ 2147483647 w 965"/>
                <a:gd name="T19" fmla="*/ 2147483647 h 1519"/>
                <a:gd name="T20" fmla="*/ 2147483647 w 965"/>
                <a:gd name="T21" fmla="*/ 2147483647 h 1519"/>
                <a:gd name="T22" fmla="*/ 2147483647 w 965"/>
                <a:gd name="T23" fmla="*/ 2147483647 h 1519"/>
                <a:gd name="T24" fmla="*/ 2147483647 w 965"/>
                <a:gd name="T25" fmla="*/ 2147483647 h 1519"/>
                <a:gd name="T26" fmla="*/ 2147483647 w 965"/>
                <a:gd name="T27" fmla="*/ 2147483647 h 1519"/>
                <a:gd name="T28" fmla="*/ 2147483647 w 965"/>
                <a:gd name="T29" fmla="*/ 2147483647 h 1519"/>
                <a:gd name="T30" fmla="*/ 2147483647 w 965"/>
                <a:gd name="T31" fmla="*/ 2147483647 h 1519"/>
                <a:gd name="T32" fmla="*/ 2147483647 w 965"/>
                <a:gd name="T33" fmla="*/ 2147483647 h 1519"/>
                <a:gd name="T34" fmla="*/ 2147483647 w 965"/>
                <a:gd name="T35" fmla="*/ 2147483647 h 15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5"/>
                <a:gd name="T55" fmla="*/ 0 h 1519"/>
                <a:gd name="T56" fmla="*/ 965 w 965"/>
                <a:gd name="T57" fmla="*/ 1519 h 15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5" h="1519">
                  <a:moveTo>
                    <a:pt x="398" y="1519"/>
                  </a:moveTo>
                  <a:lnTo>
                    <a:pt x="398" y="1519"/>
                  </a:lnTo>
                  <a:lnTo>
                    <a:pt x="75" y="1519"/>
                  </a:lnTo>
                  <a:cubicBezTo>
                    <a:pt x="33" y="1519"/>
                    <a:pt x="0" y="1485"/>
                    <a:pt x="0" y="1444"/>
                  </a:cubicBezTo>
                  <a:lnTo>
                    <a:pt x="0" y="75"/>
                  </a:lnTo>
                  <a:cubicBezTo>
                    <a:pt x="0" y="33"/>
                    <a:pt x="33" y="0"/>
                    <a:pt x="75" y="0"/>
                  </a:cubicBezTo>
                  <a:lnTo>
                    <a:pt x="890" y="0"/>
                  </a:lnTo>
                  <a:cubicBezTo>
                    <a:pt x="931" y="0"/>
                    <a:pt x="965" y="33"/>
                    <a:pt x="965" y="75"/>
                  </a:cubicBezTo>
                  <a:lnTo>
                    <a:pt x="965" y="514"/>
                  </a:lnTo>
                  <a:lnTo>
                    <a:pt x="911" y="514"/>
                  </a:lnTo>
                  <a:lnTo>
                    <a:pt x="911" y="75"/>
                  </a:lnTo>
                  <a:cubicBezTo>
                    <a:pt x="911" y="63"/>
                    <a:pt x="902" y="53"/>
                    <a:pt x="890" y="53"/>
                  </a:cubicBezTo>
                  <a:lnTo>
                    <a:pt x="75" y="53"/>
                  </a:lnTo>
                  <a:cubicBezTo>
                    <a:pt x="63" y="53"/>
                    <a:pt x="53" y="63"/>
                    <a:pt x="53" y="75"/>
                  </a:cubicBezTo>
                  <a:lnTo>
                    <a:pt x="53" y="1444"/>
                  </a:lnTo>
                  <a:cubicBezTo>
                    <a:pt x="53" y="1456"/>
                    <a:pt x="63" y="1466"/>
                    <a:pt x="75" y="1466"/>
                  </a:cubicBezTo>
                  <a:lnTo>
                    <a:pt x="398" y="1466"/>
                  </a:lnTo>
                  <a:lnTo>
                    <a:pt x="398" y="1519"/>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49" name="Freeform 151"/>
            <p:cNvSpPr>
              <a:spLocks/>
            </p:cNvSpPr>
            <p:nvPr/>
          </p:nvSpPr>
          <p:spPr bwMode="auto">
            <a:xfrm>
              <a:off x="1933575" y="3546476"/>
              <a:ext cx="157163" cy="26988"/>
            </a:xfrm>
            <a:custGeom>
              <a:avLst/>
              <a:gdLst>
                <a:gd name="T0" fmla="*/ 2147483647 w 374"/>
                <a:gd name="T1" fmla="*/ 2147483647 h 63"/>
                <a:gd name="T2" fmla="*/ 2147483647 w 374"/>
                <a:gd name="T3" fmla="*/ 2147483647 h 63"/>
                <a:gd name="T4" fmla="*/ 0 w 374"/>
                <a:gd name="T5" fmla="*/ 2147483647 h 63"/>
                <a:gd name="T6" fmla="*/ 0 w 374"/>
                <a:gd name="T7" fmla="*/ 2147483647 h 63"/>
                <a:gd name="T8" fmla="*/ 2147483647 w 374"/>
                <a:gd name="T9" fmla="*/ 2147483647 h 63"/>
                <a:gd name="T10" fmla="*/ 2147483647 w 374"/>
                <a:gd name="T11" fmla="*/ 0 h 63"/>
                <a:gd name="T12" fmla="*/ 2147483647 w 374"/>
                <a:gd name="T13" fmla="*/ 2147483647 h 63"/>
                <a:gd name="T14" fmla="*/ 2147483647 w 374"/>
                <a:gd name="T15" fmla="*/ 2147483647 h 63"/>
                <a:gd name="T16" fmla="*/ 0 60000 65536"/>
                <a:gd name="T17" fmla="*/ 0 60000 65536"/>
                <a:gd name="T18" fmla="*/ 0 60000 65536"/>
                <a:gd name="T19" fmla="*/ 0 60000 65536"/>
                <a:gd name="T20" fmla="*/ 0 60000 65536"/>
                <a:gd name="T21" fmla="*/ 0 60000 65536"/>
                <a:gd name="T22" fmla="*/ 0 60000 65536"/>
                <a:gd name="T23" fmla="*/ 0 60000 65536"/>
                <a:gd name="T24" fmla="*/ 0 w 374"/>
                <a:gd name="T25" fmla="*/ 0 h 63"/>
                <a:gd name="T26" fmla="*/ 374 w 37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4" h="63">
                  <a:moveTo>
                    <a:pt x="314" y="63"/>
                  </a:moveTo>
                  <a:lnTo>
                    <a:pt x="314" y="63"/>
                  </a:lnTo>
                  <a:lnTo>
                    <a:pt x="0" y="63"/>
                  </a:lnTo>
                  <a:lnTo>
                    <a:pt x="0" y="10"/>
                  </a:lnTo>
                  <a:lnTo>
                    <a:pt x="314" y="10"/>
                  </a:lnTo>
                  <a:cubicBezTo>
                    <a:pt x="321" y="10"/>
                    <a:pt x="327" y="6"/>
                    <a:pt x="331" y="0"/>
                  </a:cubicBezTo>
                  <a:lnTo>
                    <a:pt x="374" y="32"/>
                  </a:lnTo>
                  <a:cubicBezTo>
                    <a:pt x="360" y="51"/>
                    <a:pt x="338" y="63"/>
                    <a:pt x="314" y="6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0" name="Freeform 152"/>
            <p:cNvSpPr>
              <a:spLocks/>
            </p:cNvSpPr>
            <p:nvPr/>
          </p:nvSpPr>
          <p:spPr bwMode="auto">
            <a:xfrm>
              <a:off x="1703388" y="2986088"/>
              <a:ext cx="382588" cy="11113"/>
            </a:xfrm>
            <a:custGeom>
              <a:avLst/>
              <a:gdLst>
                <a:gd name="T0" fmla="*/ 2147483647 w 912"/>
                <a:gd name="T1" fmla="*/ 2147483647 h 27"/>
                <a:gd name="T2" fmla="*/ 2147483647 w 912"/>
                <a:gd name="T3" fmla="*/ 2147483647 h 27"/>
                <a:gd name="T4" fmla="*/ 0 w 912"/>
                <a:gd name="T5" fmla="*/ 2147483647 h 27"/>
                <a:gd name="T6" fmla="*/ 0 w 912"/>
                <a:gd name="T7" fmla="*/ 0 h 27"/>
                <a:gd name="T8" fmla="*/ 2147483647 w 912"/>
                <a:gd name="T9" fmla="*/ 0 h 27"/>
                <a:gd name="T10" fmla="*/ 2147483647 w 912"/>
                <a:gd name="T11" fmla="*/ 2147483647 h 27"/>
                <a:gd name="T12" fmla="*/ 0 60000 65536"/>
                <a:gd name="T13" fmla="*/ 0 60000 65536"/>
                <a:gd name="T14" fmla="*/ 0 60000 65536"/>
                <a:gd name="T15" fmla="*/ 0 60000 65536"/>
                <a:gd name="T16" fmla="*/ 0 60000 65536"/>
                <a:gd name="T17" fmla="*/ 0 60000 65536"/>
                <a:gd name="T18" fmla="*/ 0 w 912"/>
                <a:gd name="T19" fmla="*/ 0 h 27"/>
                <a:gd name="T20" fmla="*/ 912 w 912"/>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12" h="27">
                  <a:moveTo>
                    <a:pt x="912" y="27"/>
                  </a:moveTo>
                  <a:lnTo>
                    <a:pt x="912" y="27"/>
                  </a:lnTo>
                  <a:lnTo>
                    <a:pt x="0" y="27"/>
                  </a:lnTo>
                  <a:lnTo>
                    <a:pt x="0" y="0"/>
                  </a:lnTo>
                  <a:lnTo>
                    <a:pt x="912" y="0"/>
                  </a:lnTo>
                  <a:lnTo>
                    <a:pt x="912" y="2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1" name="Freeform 153"/>
            <p:cNvSpPr>
              <a:spLocks/>
            </p:cNvSpPr>
            <p:nvPr/>
          </p:nvSpPr>
          <p:spPr bwMode="auto">
            <a:xfrm>
              <a:off x="1703388" y="3509963"/>
              <a:ext cx="342900" cy="11113"/>
            </a:xfrm>
            <a:custGeom>
              <a:avLst/>
              <a:gdLst>
                <a:gd name="T0" fmla="*/ 2147483647 w 818"/>
                <a:gd name="T1" fmla="*/ 2147483647 h 26"/>
                <a:gd name="T2" fmla="*/ 2147483647 w 818"/>
                <a:gd name="T3" fmla="*/ 2147483647 h 26"/>
                <a:gd name="T4" fmla="*/ 0 w 818"/>
                <a:gd name="T5" fmla="*/ 2147483647 h 26"/>
                <a:gd name="T6" fmla="*/ 0 w 818"/>
                <a:gd name="T7" fmla="*/ 0 h 26"/>
                <a:gd name="T8" fmla="*/ 2147483647 w 818"/>
                <a:gd name="T9" fmla="*/ 0 h 26"/>
                <a:gd name="T10" fmla="*/ 2147483647 w 818"/>
                <a:gd name="T11" fmla="*/ 2147483647 h 26"/>
                <a:gd name="T12" fmla="*/ 0 60000 65536"/>
                <a:gd name="T13" fmla="*/ 0 60000 65536"/>
                <a:gd name="T14" fmla="*/ 0 60000 65536"/>
                <a:gd name="T15" fmla="*/ 0 60000 65536"/>
                <a:gd name="T16" fmla="*/ 0 60000 65536"/>
                <a:gd name="T17" fmla="*/ 0 60000 65536"/>
                <a:gd name="T18" fmla="*/ 0 w 818"/>
                <a:gd name="T19" fmla="*/ 0 h 26"/>
                <a:gd name="T20" fmla="*/ 818 w 818"/>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818" h="26">
                  <a:moveTo>
                    <a:pt x="818" y="26"/>
                  </a:moveTo>
                  <a:lnTo>
                    <a:pt x="818" y="26"/>
                  </a:lnTo>
                  <a:lnTo>
                    <a:pt x="0" y="26"/>
                  </a:lnTo>
                  <a:lnTo>
                    <a:pt x="0" y="0"/>
                  </a:lnTo>
                  <a:lnTo>
                    <a:pt x="818" y="0"/>
                  </a:lnTo>
                  <a:lnTo>
                    <a:pt x="818" y="2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2" name="Freeform 154"/>
            <p:cNvSpPr>
              <a:spLocks/>
            </p:cNvSpPr>
            <p:nvPr/>
          </p:nvSpPr>
          <p:spPr bwMode="auto">
            <a:xfrm>
              <a:off x="1727200" y="2963863"/>
              <a:ext cx="19050" cy="20638"/>
            </a:xfrm>
            <a:custGeom>
              <a:avLst/>
              <a:gdLst>
                <a:gd name="T0" fmla="*/ 2147483647 w 48"/>
                <a:gd name="T1" fmla="*/ 2147483647 h 48"/>
                <a:gd name="T2" fmla="*/ 2147483647 w 48"/>
                <a:gd name="T3" fmla="*/ 2147483647 h 48"/>
                <a:gd name="T4" fmla="*/ 2147483647 w 48"/>
                <a:gd name="T5" fmla="*/ 2147483647 h 48"/>
                <a:gd name="T6" fmla="*/ 0 w 48"/>
                <a:gd name="T7" fmla="*/ 2147483647 h 48"/>
                <a:gd name="T8" fmla="*/ 2147483647 w 48"/>
                <a:gd name="T9" fmla="*/ 0 h 48"/>
                <a:gd name="T10" fmla="*/ 2147483647 w 48"/>
                <a:gd name="T11" fmla="*/ 2147483647 h 48"/>
                <a:gd name="T12" fmla="*/ 0 60000 65536"/>
                <a:gd name="T13" fmla="*/ 0 60000 65536"/>
                <a:gd name="T14" fmla="*/ 0 60000 65536"/>
                <a:gd name="T15" fmla="*/ 0 60000 65536"/>
                <a:gd name="T16" fmla="*/ 0 60000 65536"/>
                <a:gd name="T17" fmla="*/ 0 60000 65536"/>
                <a:gd name="T18" fmla="*/ 0 w 48"/>
                <a:gd name="T19" fmla="*/ 0 h 48"/>
                <a:gd name="T20" fmla="*/ 48 w 4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8" h="48">
                  <a:moveTo>
                    <a:pt x="48" y="24"/>
                  </a:moveTo>
                  <a:lnTo>
                    <a:pt x="48" y="24"/>
                  </a:lnTo>
                  <a:cubicBezTo>
                    <a:pt x="48" y="37"/>
                    <a:pt x="38" y="48"/>
                    <a:pt x="24" y="48"/>
                  </a:cubicBezTo>
                  <a:cubicBezTo>
                    <a:pt x="11" y="48"/>
                    <a:pt x="0" y="37"/>
                    <a:pt x="0" y="24"/>
                  </a:cubicBezTo>
                  <a:cubicBezTo>
                    <a:pt x="0" y="11"/>
                    <a:pt x="11" y="0"/>
                    <a:pt x="24" y="0"/>
                  </a:cubicBezTo>
                  <a:cubicBezTo>
                    <a:pt x="38" y="0"/>
                    <a:pt x="48" y="11"/>
                    <a:pt x="48" y="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3" name="Freeform 155"/>
            <p:cNvSpPr>
              <a:spLocks/>
            </p:cNvSpPr>
            <p:nvPr/>
          </p:nvSpPr>
          <p:spPr bwMode="auto">
            <a:xfrm>
              <a:off x="1878013" y="3140076"/>
              <a:ext cx="4763" cy="4763"/>
            </a:xfrm>
            <a:custGeom>
              <a:avLst/>
              <a:gdLst>
                <a:gd name="T0" fmla="*/ 2147483647 w 13"/>
                <a:gd name="T1" fmla="*/ 2147483647 h 13"/>
                <a:gd name="T2" fmla="*/ 2147483647 w 13"/>
                <a:gd name="T3" fmla="*/ 2147483647 h 13"/>
                <a:gd name="T4" fmla="*/ 2147483647 w 13"/>
                <a:gd name="T5" fmla="*/ 2147483647 h 13"/>
                <a:gd name="T6" fmla="*/ 2147483647 w 13"/>
                <a:gd name="T7" fmla="*/ 0 h 13"/>
                <a:gd name="T8" fmla="*/ 2147483647 w 13"/>
                <a:gd name="T9" fmla="*/ 0 h 13"/>
                <a:gd name="T10" fmla="*/ 2147483647 w 13"/>
                <a:gd name="T11" fmla="*/ 2147483647 h 13"/>
                <a:gd name="T12" fmla="*/ 2147483647 w 13"/>
                <a:gd name="T13" fmla="*/ 2147483647 h 13"/>
                <a:gd name="T14" fmla="*/ 2147483647 w 13"/>
                <a:gd name="T15" fmla="*/ 2147483647 h 13"/>
                <a:gd name="T16" fmla="*/ 2147483647 w 13"/>
                <a:gd name="T17" fmla="*/ 2147483647 h 13"/>
                <a:gd name="T18" fmla="*/ 2147483647 w 13"/>
                <a:gd name="T19" fmla="*/ 2147483647 h 13"/>
                <a:gd name="T20" fmla="*/ 0 w 13"/>
                <a:gd name="T21" fmla="*/ 2147483647 h 13"/>
                <a:gd name="T22" fmla="*/ 0 w 13"/>
                <a:gd name="T23" fmla="*/ 0 h 13"/>
                <a:gd name="T24" fmla="*/ 2147483647 w 13"/>
                <a:gd name="T25" fmla="*/ 0 h 13"/>
                <a:gd name="T26" fmla="*/ 2147483647 w 13"/>
                <a:gd name="T27" fmla="*/ 214748364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3"/>
                <a:gd name="T44" fmla="*/ 13 w 13"/>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3">
                  <a:moveTo>
                    <a:pt x="3" y="6"/>
                  </a:moveTo>
                  <a:lnTo>
                    <a:pt x="3" y="6"/>
                  </a:lnTo>
                  <a:lnTo>
                    <a:pt x="10" y="6"/>
                  </a:lnTo>
                  <a:lnTo>
                    <a:pt x="10" y="0"/>
                  </a:lnTo>
                  <a:lnTo>
                    <a:pt x="13" y="0"/>
                  </a:lnTo>
                  <a:lnTo>
                    <a:pt x="13" y="13"/>
                  </a:lnTo>
                  <a:lnTo>
                    <a:pt x="10" y="13"/>
                  </a:lnTo>
                  <a:lnTo>
                    <a:pt x="10" y="8"/>
                  </a:lnTo>
                  <a:lnTo>
                    <a:pt x="3" y="8"/>
                  </a:lnTo>
                  <a:lnTo>
                    <a:pt x="3" y="13"/>
                  </a:lnTo>
                  <a:lnTo>
                    <a:pt x="0" y="13"/>
                  </a:lnTo>
                  <a:lnTo>
                    <a:pt x="0" y="0"/>
                  </a:lnTo>
                  <a:lnTo>
                    <a:pt x="3" y="0"/>
                  </a:lnTo>
                  <a:lnTo>
                    <a:pt x="3" y="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4" name="Freeform 156"/>
            <p:cNvSpPr>
              <a:spLocks/>
            </p:cNvSpPr>
            <p:nvPr/>
          </p:nvSpPr>
          <p:spPr bwMode="auto">
            <a:xfrm>
              <a:off x="1884363" y="3140076"/>
              <a:ext cx="4763" cy="4763"/>
            </a:xfrm>
            <a:custGeom>
              <a:avLst/>
              <a:gdLst>
                <a:gd name="T0" fmla="*/ 2147483647 w 13"/>
                <a:gd name="T1" fmla="*/ 2147483647 h 14"/>
                <a:gd name="T2" fmla="*/ 2147483647 w 13"/>
                <a:gd name="T3" fmla="*/ 2147483647 h 14"/>
                <a:gd name="T4" fmla="*/ 2147483647 w 13"/>
                <a:gd name="T5" fmla="*/ 2147483647 h 14"/>
                <a:gd name="T6" fmla="*/ 2147483647 w 13"/>
                <a:gd name="T7" fmla="*/ 2147483647 h 14"/>
                <a:gd name="T8" fmla="*/ 2147483647 w 13"/>
                <a:gd name="T9" fmla="*/ 0 h 14"/>
                <a:gd name="T10" fmla="*/ 2147483647 w 13"/>
                <a:gd name="T11" fmla="*/ 0 h 14"/>
                <a:gd name="T12" fmla="*/ 2147483647 w 13"/>
                <a:gd name="T13" fmla="*/ 2147483647 h 14"/>
                <a:gd name="T14" fmla="*/ 2147483647 w 13"/>
                <a:gd name="T15" fmla="*/ 2147483647 h 14"/>
                <a:gd name="T16" fmla="*/ 2147483647 w 13"/>
                <a:gd name="T17" fmla="*/ 2147483647 h 14"/>
                <a:gd name="T18" fmla="*/ 2147483647 w 13"/>
                <a:gd name="T19" fmla="*/ 2147483647 h 14"/>
                <a:gd name="T20" fmla="*/ 0 w 13"/>
                <a:gd name="T21" fmla="*/ 2147483647 h 14"/>
                <a:gd name="T22" fmla="*/ 0 w 13"/>
                <a:gd name="T23" fmla="*/ 0 h 14"/>
                <a:gd name="T24" fmla="*/ 2147483647 w 13"/>
                <a:gd name="T25" fmla="*/ 0 h 14"/>
                <a:gd name="T26" fmla="*/ 2147483647 w 13"/>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14"/>
                <a:gd name="T44" fmla="*/ 13 w 13"/>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14">
                  <a:moveTo>
                    <a:pt x="3" y="8"/>
                  </a:moveTo>
                  <a:lnTo>
                    <a:pt x="3" y="8"/>
                  </a:lnTo>
                  <a:cubicBezTo>
                    <a:pt x="3" y="11"/>
                    <a:pt x="4" y="12"/>
                    <a:pt x="7" y="12"/>
                  </a:cubicBezTo>
                  <a:cubicBezTo>
                    <a:pt x="9" y="12"/>
                    <a:pt x="10" y="11"/>
                    <a:pt x="10" y="8"/>
                  </a:cubicBezTo>
                  <a:lnTo>
                    <a:pt x="10" y="0"/>
                  </a:lnTo>
                  <a:lnTo>
                    <a:pt x="13" y="0"/>
                  </a:lnTo>
                  <a:lnTo>
                    <a:pt x="13" y="8"/>
                  </a:lnTo>
                  <a:cubicBezTo>
                    <a:pt x="13" y="10"/>
                    <a:pt x="13" y="11"/>
                    <a:pt x="12" y="12"/>
                  </a:cubicBezTo>
                  <a:cubicBezTo>
                    <a:pt x="11" y="13"/>
                    <a:pt x="9" y="14"/>
                    <a:pt x="7" y="14"/>
                  </a:cubicBezTo>
                  <a:cubicBezTo>
                    <a:pt x="4" y="14"/>
                    <a:pt x="2" y="13"/>
                    <a:pt x="1" y="12"/>
                  </a:cubicBezTo>
                  <a:cubicBezTo>
                    <a:pt x="1" y="11"/>
                    <a:pt x="0" y="10"/>
                    <a:pt x="0" y="8"/>
                  </a:cubicBezTo>
                  <a:lnTo>
                    <a:pt x="0" y="0"/>
                  </a:lnTo>
                  <a:lnTo>
                    <a:pt x="3" y="0"/>
                  </a:lnTo>
                  <a:lnTo>
                    <a:pt x="3" y="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5" name="Freeform 157"/>
            <p:cNvSpPr>
              <a:spLocks noEditPoints="1"/>
            </p:cNvSpPr>
            <p:nvPr/>
          </p:nvSpPr>
          <p:spPr bwMode="auto">
            <a:xfrm>
              <a:off x="1889125" y="3140076"/>
              <a:ext cx="6350" cy="4763"/>
            </a:xfrm>
            <a:custGeom>
              <a:avLst/>
              <a:gdLst>
                <a:gd name="T0" fmla="*/ 2147483647 w 16"/>
                <a:gd name="T1" fmla="*/ 2147483647 h 13"/>
                <a:gd name="T2" fmla="*/ 2147483647 w 16"/>
                <a:gd name="T3" fmla="*/ 2147483647 h 13"/>
                <a:gd name="T4" fmla="*/ 2147483647 w 16"/>
                <a:gd name="T5" fmla="*/ 2147483647 h 13"/>
                <a:gd name="T6" fmla="*/ 2147483647 w 16"/>
                <a:gd name="T7" fmla="*/ 2147483647 h 13"/>
                <a:gd name="T8" fmla="*/ 2147483647 w 16"/>
                <a:gd name="T9" fmla="*/ 2147483647 h 13"/>
                <a:gd name="T10" fmla="*/ 2147483647 w 16"/>
                <a:gd name="T11" fmla="*/ 0 h 13"/>
                <a:gd name="T12" fmla="*/ 2147483647 w 16"/>
                <a:gd name="T13" fmla="*/ 0 h 13"/>
                <a:gd name="T14" fmla="*/ 2147483647 w 16"/>
                <a:gd name="T15" fmla="*/ 2147483647 h 13"/>
                <a:gd name="T16" fmla="*/ 2147483647 w 16"/>
                <a:gd name="T17" fmla="*/ 2147483647 h 13"/>
                <a:gd name="T18" fmla="*/ 2147483647 w 16"/>
                <a:gd name="T19" fmla="*/ 2147483647 h 13"/>
                <a:gd name="T20" fmla="*/ 2147483647 w 16"/>
                <a:gd name="T21" fmla="*/ 2147483647 h 13"/>
                <a:gd name="T22" fmla="*/ 2147483647 w 16"/>
                <a:gd name="T23" fmla="*/ 2147483647 h 13"/>
                <a:gd name="T24" fmla="*/ 0 w 16"/>
                <a:gd name="T25" fmla="*/ 2147483647 h 13"/>
                <a:gd name="T26" fmla="*/ 2147483647 w 16"/>
                <a:gd name="T27" fmla="*/ 0 h 13"/>
                <a:gd name="T28" fmla="*/ 2147483647 w 16"/>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3"/>
                <a:gd name="T47" fmla="*/ 16 w 16"/>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3">
                  <a:moveTo>
                    <a:pt x="6" y="8"/>
                  </a:moveTo>
                  <a:lnTo>
                    <a:pt x="6" y="8"/>
                  </a:lnTo>
                  <a:lnTo>
                    <a:pt x="10" y="8"/>
                  </a:lnTo>
                  <a:lnTo>
                    <a:pt x="8" y="3"/>
                  </a:lnTo>
                  <a:lnTo>
                    <a:pt x="6" y="8"/>
                  </a:lnTo>
                  <a:close/>
                  <a:moveTo>
                    <a:pt x="10" y="0"/>
                  </a:moveTo>
                  <a:lnTo>
                    <a:pt x="10" y="0"/>
                  </a:lnTo>
                  <a:lnTo>
                    <a:pt x="16" y="13"/>
                  </a:lnTo>
                  <a:lnTo>
                    <a:pt x="12" y="13"/>
                  </a:lnTo>
                  <a:lnTo>
                    <a:pt x="11" y="10"/>
                  </a:lnTo>
                  <a:lnTo>
                    <a:pt x="5" y="10"/>
                  </a:lnTo>
                  <a:lnTo>
                    <a:pt x="4" y="13"/>
                  </a:lnTo>
                  <a:lnTo>
                    <a:pt x="0" y="13"/>
                  </a:lnTo>
                  <a:lnTo>
                    <a:pt x="6" y="0"/>
                  </a:lnTo>
                  <a:lnTo>
                    <a:pt x="1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6" name="Freeform 158"/>
            <p:cNvSpPr>
              <a:spLocks/>
            </p:cNvSpPr>
            <p:nvPr/>
          </p:nvSpPr>
          <p:spPr bwMode="auto">
            <a:xfrm>
              <a:off x="1895475" y="3140076"/>
              <a:ext cx="9525" cy="4763"/>
            </a:xfrm>
            <a:custGeom>
              <a:avLst/>
              <a:gdLst>
                <a:gd name="T0" fmla="*/ 2147483647 w 22"/>
                <a:gd name="T1" fmla="*/ 0 h 13"/>
                <a:gd name="T2" fmla="*/ 2147483647 w 22"/>
                <a:gd name="T3" fmla="*/ 0 h 13"/>
                <a:gd name="T4" fmla="*/ 2147483647 w 22"/>
                <a:gd name="T5" fmla="*/ 2147483647 h 13"/>
                <a:gd name="T6" fmla="*/ 2147483647 w 22"/>
                <a:gd name="T7" fmla="*/ 0 h 13"/>
                <a:gd name="T8" fmla="*/ 2147483647 w 22"/>
                <a:gd name="T9" fmla="*/ 0 h 13"/>
                <a:gd name="T10" fmla="*/ 2147483647 w 22"/>
                <a:gd name="T11" fmla="*/ 2147483647 h 13"/>
                <a:gd name="T12" fmla="*/ 2147483647 w 22"/>
                <a:gd name="T13" fmla="*/ 0 h 13"/>
                <a:gd name="T14" fmla="*/ 2147483647 w 22"/>
                <a:gd name="T15" fmla="*/ 0 h 13"/>
                <a:gd name="T16" fmla="*/ 2147483647 w 22"/>
                <a:gd name="T17" fmla="*/ 2147483647 h 13"/>
                <a:gd name="T18" fmla="*/ 2147483647 w 22"/>
                <a:gd name="T19" fmla="*/ 2147483647 h 13"/>
                <a:gd name="T20" fmla="*/ 2147483647 w 22"/>
                <a:gd name="T21" fmla="*/ 2147483647 h 13"/>
                <a:gd name="T22" fmla="*/ 2147483647 w 22"/>
                <a:gd name="T23" fmla="*/ 2147483647 h 13"/>
                <a:gd name="T24" fmla="*/ 2147483647 w 22"/>
                <a:gd name="T25" fmla="*/ 2147483647 h 13"/>
                <a:gd name="T26" fmla="*/ 0 w 22"/>
                <a:gd name="T27" fmla="*/ 0 h 13"/>
                <a:gd name="T28" fmla="*/ 2147483647 w 22"/>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13"/>
                <a:gd name="T47" fmla="*/ 22 w 22"/>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13">
                  <a:moveTo>
                    <a:pt x="3" y="0"/>
                  </a:moveTo>
                  <a:lnTo>
                    <a:pt x="3" y="0"/>
                  </a:lnTo>
                  <a:lnTo>
                    <a:pt x="6" y="10"/>
                  </a:lnTo>
                  <a:lnTo>
                    <a:pt x="9" y="0"/>
                  </a:lnTo>
                  <a:lnTo>
                    <a:pt x="13" y="0"/>
                  </a:lnTo>
                  <a:lnTo>
                    <a:pt x="16" y="10"/>
                  </a:lnTo>
                  <a:lnTo>
                    <a:pt x="19" y="0"/>
                  </a:lnTo>
                  <a:lnTo>
                    <a:pt x="22" y="0"/>
                  </a:lnTo>
                  <a:lnTo>
                    <a:pt x="18" y="13"/>
                  </a:lnTo>
                  <a:lnTo>
                    <a:pt x="14" y="13"/>
                  </a:lnTo>
                  <a:lnTo>
                    <a:pt x="11" y="4"/>
                  </a:lnTo>
                  <a:lnTo>
                    <a:pt x="8" y="13"/>
                  </a:lnTo>
                  <a:lnTo>
                    <a:pt x="5" y="13"/>
                  </a:lnTo>
                  <a:lnTo>
                    <a:pt x="0" y="0"/>
                  </a:lnTo>
                  <a:lnTo>
                    <a:pt x="3"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7" name="Freeform 159"/>
            <p:cNvSpPr>
              <a:spLocks/>
            </p:cNvSpPr>
            <p:nvPr/>
          </p:nvSpPr>
          <p:spPr bwMode="auto">
            <a:xfrm>
              <a:off x="1905000" y="3140076"/>
              <a:ext cx="4763" cy="4763"/>
            </a:xfrm>
            <a:custGeom>
              <a:avLst/>
              <a:gdLst>
                <a:gd name="T0" fmla="*/ 2147483647 w 11"/>
                <a:gd name="T1" fmla="*/ 2147483647 h 13"/>
                <a:gd name="T2" fmla="*/ 2147483647 w 11"/>
                <a:gd name="T3" fmla="*/ 2147483647 h 13"/>
                <a:gd name="T4" fmla="*/ 2147483647 w 11"/>
                <a:gd name="T5" fmla="*/ 2147483647 h 13"/>
                <a:gd name="T6" fmla="*/ 2147483647 w 11"/>
                <a:gd name="T7" fmla="*/ 2147483647 h 13"/>
                <a:gd name="T8" fmla="*/ 2147483647 w 11"/>
                <a:gd name="T9" fmla="*/ 2147483647 h 13"/>
                <a:gd name="T10" fmla="*/ 2147483647 w 11"/>
                <a:gd name="T11" fmla="*/ 2147483647 h 13"/>
                <a:gd name="T12" fmla="*/ 2147483647 w 11"/>
                <a:gd name="T13" fmla="*/ 2147483647 h 13"/>
                <a:gd name="T14" fmla="*/ 2147483647 w 11"/>
                <a:gd name="T15" fmla="*/ 2147483647 h 13"/>
                <a:gd name="T16" fmla="*/ 2147483647 w 11"/>
                <a:gd name="T17" fmla="*/ 2147483647 h 13"/>
                <a:gd name="T18" fmla="*/ 2147483647 w 11"/>
                <a:gd name="T19" fmla="*/ 2147483647 h 13"/>
                <a:gd name="T20" fmla="*/ 0 w 11"/>
                <a:gd name="T21" fmla="*/ 2147483647 h 13"/>
                <a:gd name="T22" fmla="*/ 2147483647 w 11"/>
                <a:gd name="T23" fmla="*/ 0 h 13"/>
                <a:gd name="T24" fmla="*/ 2147483647 w 11"/>
                <a:gd name="T25" fmla="*/ 0 h 13"/>
                <a:gd name="T26" fmla="*/ 2147483647 w 11"/>
                <a:gd name="T27" fmla="*/ 2147483647 h 13"/>
                <a:gd name="T28" fmla="*/ 2147483647 w 11"/>
                <a:gd name="T29" fmla="*/ 2147483647 h 13"/>
                <a:gd name="T30" fmla="*/ 2147483647 w 11"/>
                <a:gd name="T31" fmla="*/ 2147483647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
                <a:gd name="T49" fmla="*/ 0 h 13"/>
                <a:gd name="T50" fmla="*/ 11 w 11"/>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 h="13">
                  <a:moveTo>
                    <a:pt x="3" y="6"/>
                  </a:moveTo>
                  <a:lnTo>
                    <a:pt x="3" y="6"/>
                  </a:lnTo>
                  <a:lnTo>
                    <a:pt x="11" y="6"/>
                  </a:lnTo>
                  <a:lnTo>
                    <a:pt x="11" y="8"/>
                  </a:lnTo>
                  <a:lnTo>
                    <a:pt x="3" y="8"/>
                  </a:lnTo>
                  <a:cubicBezTo>
                    <a:pt x="3" y="10"/>
                    <a:pt x="4" y="11"/>
                    <a:pt x="6" y="11"/>
                  </a:cubicBezTo>
                  <a:lnTo>
                    <a:pt x="11" y="11"/>
                  </a:lnTo>
                  <a:lnTo>
                    <a:pt x="11" y="13"/>
                  </a:lnTo>
                  <a:lnTo>
                    <a:pt x="6" y="13"/>
                  </a:lnTo>
                  <a:cubicBezTo>
                    <a:pt x="5" y="13"/>
                    <a:pt x="3" y="13"/>
                    <a:pt x="2" y="12"/>
                  </a:cubicBezTo>
                  <a:cubicBezTo>
                    <a:pt x="0" y="11"/>
                    <a:pt x="0" y="10"/>
                    <a:pt x="0" y="7"/>
                  </a:cubicBezTo>
                  <a:cubicBezTo>
                    <a:pt x="0" y="3"/>
                    <a:pt x="2" y="0"/>
                    <a:pt x="6" y="0"/>
                  </a:cubicBezTo>
                  <a:lnTo>
                    <a:pt x="11" y="0"/>
                  </a:lnTo>
                  <a:lnTo>
                    <a:pt x="11" y="3"/>
                  </a:lnTo>
                  <a:lnTo>
                    <a:pt x="6" y="3"/>
                  </a:lnTo>
                  <a:cubicBezTo>
                    <a:pt x="4" y="3"/>
                    <a:pt x="3" y="4"/>
                    <a:pt x="3" y="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8" name="Freeform 160"/>
            <p:cNvSpPr>
              <a:spLocks/>
            </p:cNvSpPr>
            <p:nvPr/>
          </p:nvSpPr>
          <p:spPr bwMode="auto">
            <a:xfrm>
              <a:off x="1911350" y="3140076"/>
              <a:ext cx="1588" cy="4763"/>
            </a:xfrm>
            <a:custGeom>
              <a:avLst/>
              <a:gdLst>
                <a:gd name="T0" fmla="*/ 0 w 3"/>
                <a:gd name="T1" fmla="*/ 0 h 13"/>
                <a:gd name="T2" fmla="*/ 0 w 3"/>
                <a:gd name="T3" fmla="*/ 0 h 13"/>
                <a:gd name="T4" fmla="*/ 2147483647 w 3"/>
                <a:gd name="T5" fmla="*/ 0 h 13"/>
                <a:gd name="T6" fmla="*/ 2147483647 w 3"/>
                <a:gd name="T7" fmla="*/ 2147483647 h 13"/>
                <a:gd name="T8" fmla="*/ 0 w 3"/>
                <a:gd name="T9" fmla="*/ 2147483647 h 13"/>
                <a:gd name="T10" fmla="*/ 0 w 3"/>
                <a:gd name="T11" fmla="*/ 0 h 13"/>
                <a:gd name="T12" fmla="*/ 0 60000 65536"/>
                <a:gd name="T13" fmla="*/ 0 60000 65536"/>
                <a:gd name="T14" fmla="*/ 0 60000 65536"/>
                <a:gd name="T15" fmla="*/ 0 60000 65536"/>
                <a:gd name="T16" fmla="*/ 0 60000 65536"/>
                <a:gd name="T17" fmla="*/ 0 60000 65536"/>
                <a:gd name="T18" fmla="*/ 0 w 3"/>
                <a:gd name="T19" fmla="*/ 0 h 13"/>
                <a:gd name="T20" fmla="*/ 3 w 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3" h="13">
                  <a:moveTo>
                    <a:pt x="0" y="0"/>
                  </a:moveTo>
                  <a:lnTo>
                    <a:pt x="0" y="0"/>
                  </a:lnTo>
                  <a:lnTo>
                    <a:pt x="3" y="0"/>
                  </a:lnTo>
                  <a:lnTo>
                    <a:pt x="3" y="13"/>
                  </a:lnTo>
                  <a:lnTo>
                    <a:pt x="0" y="13"/>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59" name="Freeform 161"/>
            <p:cNvSpPr>
              <a:spLocks/>
            </p:cNvSpPr>
            <p:nvPr/>
          </p:nvSpPr>
          <p:spPr bwMode="auto">
            <a:xfrm>
              <a:off x="1879600" y="3116263"/>
              <a:ext cx="12700" cy="14288"/>
            </a:xfrm>
            <a:custGeom>
              <a:avLst/>
              <a:gdLst>
                <a:gd name="T0" fmla="*/ 2147483647 w 30"/>
                <a:gd name="T1" fmla="*/ 2147483647 h 37"/>
                <a:gd name="T2" fmla="*/ 2147483647 w 30"/>
                <a:gd name="T3" fmla="*/ 2147483647 h 37"/>
                <a:gd name="T4" fmla="*/ 2147483647 w 30"/>
                <a:gd name="T5" fmla="*/ 2147483647 h 37"/>
                <a:gd name="T6" fmla="*/ 2147483647 w 30"/>
                <a:gd name="T7" fmla="*/ 0 h 37"/>
                <a:gd name="T8" fmla="*/ 0 w 30"/>
                <a:gd name="T9" fmla="*/ 2147483647 h 37"/>
                <a:gd name="T10" fmla="*/ 2147483647 w 30"/>
                <a:gd name="T11" fmla="*/ 2147483647 h 37"/>
                <a:gd name="T12" fmla="*/ 2147483647 w 30"/>
                <a:gd name="T13" fmla="*/ 2147483647 h 37"/>
                <a:gd name="T14" fmla="*/ 2147483647 w 30"/>
                <a:gd name="T15" fmla="*/ 2147483647 h 37"/>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37"/>
                <a:gd name="T26" fmla="*/ 30 w 30"/>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37">
                  <a:moveTo>
                    <a:pt x="29" y="37"/>
                  </a:moveTo>
                  <a:lnTo>
                    <a:pt x="29" y="37"/>
                  </a:lnTo>
                  <a:cubicBezTo>
                    <a:pt x="29" y="37"/>
                    <a:pt x="30" y="37"/>
                    <a:pt x="30" y="37"/>
                  </a:cubicBezTo>
                  <a:cubicBezTo>
                    <a:pt x="20" y="15"/>
                    <a:pt x="7" y="0"/>
                    <a:pt x="7" y="0"/>
                  </a:cubicBezTo>
                  <a:cubicBezTo>
                    <a:pt x="7" y="0"/>
                    <a:pt x="0" y="6"/>
                    <a:pt x="0" y="13"/>
                  </a:cubicBezTo>
                  <a:cubicBezTo>
                    <a:pt x="0" y="18"/>
                    <a:pt x="4" y="21"/>
                    <a:pt x="4" y="21"/>
                  </a:cubicBezTo>
                  <a:cubicBezTo>
                    <a:pt x="11" y="27"/>
                    <a:pt x="26" y="35"/>
                    <a:pt x="29" y="37"/>
                  </a:cubicBezTo>
                  <a:cubicBezTo>
                    <a:pt x="29" y="37"/>
                    <a:pt x="29" y="37"/>
                    <a:pt x="29" y="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0" name="Freeform 162"/>
            <p:cNvSpPr>
              <a:spLocks/>
            </p:cNvSpPr>
            <p:nvPr/>
          </p:nvSpPr>
          <p:spPr bwMode="auto">
            <a:xfrm>
              <a:off x="1881188" y="3133726"/>
              <a:ext cx="9525" cy="3175"/>
            </a:xfrm>
            <a:custGeom>
              <a:avLst/>
              <a:gdLst>
                <a:gd name="T0" fmla="*/ 2147483647 w 25"/>
                <a:gd name="T1" fmla="*/ 0 h 9"/>
                <a:gd name="T2" fmla="*/ 2147483647 w 25"/>
                <a:gd name="T3" fmla="*/ 0 h 9"/>
                <a:gd name="T4" fmla="*/ 2147483647 w 25"/>
                <a:gd name="T5" fmla="*/ 0 h 9"/>
                <a:gd name="T6" fmla="*/ 0 w 25"/>
                <a:gd name="T7" fmla="*/ 2147483647 h 9"/>
                <a:gd name="T8" fmla="*/ 2147483647 w 25"/>
                <a:gd name="T9" fmla="*/ 2147483647 h 9"/>
                <a:gd name="T10" fmla="*/ 2147483647 w 25"/>
                <a:gd name="T11" fmla="*/ 0 h 9"/>
                <a:gd name="T12" fmla="*/ 2147483647 w 25"/>
                <a:gd name="T13" fmla="*/ 0 h 9"/>
                <a:gd name="T14" fmla="*/ 2147483647 w 25"/>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9"/>
                <a:gd name="T26" fmla="*/ 25 w 25"/>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9">
                  <a:moveTo>
                    <a:pt x="25" y="0"/>
                  </a:moveTo>
                  <a:lnTo>
                    <a:pt x="25" y="0"/>
                  </a:lnTo>
                  <a:cubicBezTo>
                    <a:pt x="25" y="0"/>
                    <a:pt x="25" y="0"/>
                    <a:pt x="25" y="0"/>
                  </a:cubicBezTo>
                  <a:lnTo>
                    <a:pt x="0" y="1"/>
                  </a:lnTo>
                  <a:cubicBezTo>
                    <a:pt x="2" y="6"/>
                    <a:pt x="7" y="9"/>
                    <a:pt x="12" y="8"/>
                  </a:cubicBezTo>
                  <a:cubicBezTo>
                    <a:pt x="15" y="7"/>
                    <a:pt x="23" y="2"/>
                    <a:pt x="25" y="0"/>
                  </a:cubicBezTo>
                  <a:cubicBezTo>
                    <a:pt x="25" y="0"/>
                    <a:pt x="25" y="0"/>
                    <a:pt x="25"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1" name="Freeform 163"/>
            <p:cNvSpPr>
              <a:spLocks/>
            </p:cNvSpPr>
            <p:nvPr/>
          </p:nvSpPr>
          <p:spPr bwMode="auto">
            <a:xfrm>
              <a:off x="1876425" y="3124201"/>
              <a:ext cx="15875" cy="7938"/>
            </a:xfrm>
            <a:custGeom>
              <a:avLst/>
              <a:gdLst>
                <a:gd name="T0" fmla="*/ 2147483647 w 35"/>
                <a:gd name="T1" fmla="*/ 2147483647 h 20"/>
                <a:gd name="T2" fmla="*/ 2147483647 w 35"/>
                <a:gd name="T3" fmla="*/ 2147483647 h 20"/>
                <a:gd name="T4" fmla="*/ 2147483647 w 35"/>
                <a:gd name="T5" fmla="*/ 2147483647 h 20"/>
                <a:gd name="T6" fmla="*/ 2147483647 w 35"/>
                <a:gd name="T7" fmla="*/ 0 h 20"/>
                <a:gd name="T8" fmla="*/ 2147483647 w 35"/>
                <a:gd name="T9" fmla="*/ 2147483647 h 20"/>
                <a:gd name="T10" fmla="*/ 2147483647 w 35"/>
                <a:gd name="T11" fmla="*/ 2147483647 h 20"/>
                <a:gd name="T12" fmla="*/ 2147483647 w 35"/>
                <a:gd name="T13" fmla="*/ 2147483647 h 20"/>
                <a:gd name="T14" fmla="*/ 2147483647 w 35"/>
                <a:gd name="T15" fmla="*/ 2147483647 h 20"/>
                <a:gd name="T16" fmla="*/ 2147483647 w 35"/>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0"/>
                <a:gd name="T29" fmla="*/ 35 w 35"/>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0">
                  <a:moveTo>
                    <a:pt x="35" y="20"/>
                  </a:moveTo>
                  <a:lnTo>
                    <a:pt x="35" y="20"/>
                  </a:lnTo>
                  <a:cubicBezTo>
                    <a:pt x="35" y="20"/>
                    <a:pt x="34" y="19"/>
                    <a:pt x="34" y="19"/>
                  </a:cubicBezTo>
                  <a:cubicBezTo>
                    <a:pt x="23" y="12"/>
                    <a:pt x="2" y="0"/>
                    <a:pt x="2" y="0"/>
                  </a:cubicBezTo>
                  <a:cubicBezTo>
                    <a:pt x="0" y="6"/>
                    <a:pt x="3" y="11"/>
                    <a:pt x="3" y="11"/>
                  </a:cubicBezTo>
                  <a:cubicBezTo>
                    <a:pt x="5" y="17"/>
                    <a:pt x="11" y="19"/>
                    <a:pt x="11" y="19"/>
                  </a:cubicBezTo>
                  <a:cubicBezTo>
                    <a:pt x="13" y="20"/>
                    <a:pt x="15" y="20"/>
                    <a:pt x="15" y="20"/>
                  </a:cubicBezTo>
                  <a:cubicBezTo>
                    <a:pt x="16" y="20"/>
                    <a:pt x="30" y="20"/>
                    <a:pt x="34" y="20"/>
                  </a:cubicBezTo>
                  <a:cubicBezTo>
                    <a:pt x="34" y="20"/>
                    <a:pt x="35" y="20"/>
                    <a:pt x="35" y="2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2" name="Freeform 164"/>
            <p:cNvSpPr>
              <a:spLocks/>
            </p:cNvSpPr>
            <p:nvPr/>
          </p:nvSpPr>
          <p:spPr bwMode="auto">
            <a:xfrm>
              <a:off x="1887538" y="3111501"/>
              <a:ext cx="7938" cy="19050"/>
            </a:xfrm>
            <a:custGeom>
              <a:avLst/>
              <a:gdLst>
                <a:gd name="T0" fmla="*/ 2147483647 w 21"/>
                <a:gd name="T1" fmla="*/ 0 h 46"/>
                <a:gd name="T2" fmla="*/ 2147483647 w 21"/>
                <a:gd name="T3" fmla="*/ 0 h 46"/>
                <a:gd name="T4" fmla="*/ 2147483647 w 21"/>
                <a:gd name="T5" fmla="*/ 0 h 46"/>
                <a:gd name="T6" fmla="*/ 2147483647 w 21"/>
                <a:gd name="T7" fmla="*/ 2147483647 h 46"/>
                <a:gd name="T8" fmla="*/ 2147483647 w 21"/>
                <a:gd name="T9" fmla="*/ 2147483647 h 46"/>
                <a:gd name="T10" fmla="*/ 2147483647 w 21"/>
                <a:gd name="T11" fmla="*/ 2147483647 h 46"/>
                <a:gd name="T12" fmla="*/ 2147483647 w 21"/>
                <a:gd name="T13" fmla="*/ 2147483647 h 46"/>
                <a:gd name="T14" fmla="*/ 2147483647 w 21"/>
                <a:gd name="T15" fmla="*/ 2147483647 h 46"/>
                <a:gd name="T16" fmla="*/ 2147483647 w 21"/>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46"/>
                <a:gd name="T29" fmla="*/ 21 w 21"/>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46">
                  <a:moveTo>
                    <a:pt x="13" y="0"/>
                  </a:moveTo>
                  <a:lnTo>
                    <a:pt x="13" y="0"/>
                  </a:lnTo>
                  <a:cubicBezTo>
                    <a:pt x="12" y="0"/>
                    <a:pt x="9" y="0"/>
                    <a:pt x="9" y="0"/>
                  </a:cubicBezTo>
                  <a:cubicBezTo>
                    <a:pt x="2" y="2"/>
                    <a:pt x="1" y="8"/>
                    <a:pt x="1" y="8"/>
                  </a:cubicBezTo>
                  <a:cubicBezTo>
                    <a:pt x="0" y="12"/>
                    <a:pt x="1" y="16"/>
                    <a:pt x="1" y="16"/>
                  </a:cubicBezTo>
                  <a:cubicBezTo>
                    <a:pt x="3" y="26"/>
                    <a:pt x="14" y="42"/>
                    <a:pt x="16" y="46"/>
                  </a:cubicBezTo>
                  <a:cubicBezTo>
                    <a:pt x="17" y="46"/>
                    <a:pt x="17" y="46"/>
                    <a:pt x="17" y="46"/>
                  </a:cubicBezTo>
                  <a:cubicBezTo>
                    <a:pt x="17" y="46"/>
                    <a:pt x="17" y="45"/>
                    <a:pt x="17" y="45"/>
                  </a:cubicBezTo>
                  <a:cubicBezTo>
                    <a:pt x="21" y="9"/>
                    <a:pt x="13" y="0"/>
                    <a:pt x="13"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3" name="Freeform 165"/>
            <p:cNvSpPr>
              <a:spLocks/>
            </p:cNvSpPr>
            <p:nvPr/>
          </p:nvSpPr>
          <p:spPr bwMode="auto">
            <a:xfrm>
              <a:off x="1893888" y="3111501"/>
              <a:ext cx="9525" cy="19050"/>
            </a:xfrm>
            <a:custGeom>
              <a:avLst/>
              <a:gdLst>
                <a:gd name="T0" fmla="*/ 2147483647 w 21"/>
                <a:gd name="T1" fmla="*/ 2147483647 h 46"/>
                <a:gd name="T2" fmla="*/ 2147483647 w 21"/>
                <a:gd name="T3" fmla="*/ 2147483647 h 46"/>
                <a:gd name="T4" fmla="*/ 2147483647 w 21"/>
                <a:gd name="T5" fmla="*/ 2147483647 h 46"/>
                <a:gd name="T6" fmla="*/ 2147483647 w 21"/>
                <a:gd name="T7" fmla="*/ 2147483647 h 46"/>
                <a:gd name="T8" fmla="*/ 2147483647 w 21"/>
                <a:gd name="T9" fmla="*/ 2147483647 h 46"/>
                <a:gd name="T10" fmla="*/ 2147483647 w 21"/>
                <a:gd name="T11" fmla="*/ 0 h 46"/>
                <a:gd name="T12" fmla="*/ 2147483647 w 21"/>
                <a:gd name="T13" fmla="*/ 0 h 46"/>
                <a:gd name="T14" fmla="*/ 2147483647 w 21"/>
                <a:gd name="T15" fmla="*/ 2147483647 h 46"/>
                <a:gd name="T16" fmla="*/ 2147483647 w 21"/>
                <a:gd name="T17" fmla="*/ 214748364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46"/>
                <a:gd name="T29" fmla="*/ 21 w 21"/>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46">
                  <a:moveTo>
                    <a:pt x="4" y="46"/>
                  </a:moveTo>
                  <a:lnTo>
                    <a:pt x="4" y="46"/>
                  </a:lnTo>
                  <a:cubicBezTo>
                    <a:pt x="4" y="46"/>
                    <a:pt x="4" y="46"/>
                    <a:pt x="4" y="46"/>
                  </a:cubicBezTo>
                  <a:cubicBezTo>
                    <a:pt x="6" y="42"/>
                    <a:pt x="17" y="26"/>
                    <a:pt x="19" y="16"/>
                  </a:cubicBezTo>
                  <a:cubicBezTo>
                    <a:pt x="19" y="16"/>
                    <a:pt x="21" y="11"/>
                    <a:pt x="19" y="8"/>
                  </a:cubicBezTo>
                  <a:cubicBezTo>
                    <a:pt x="19" y="8"/>
                    <a:pt x="18" y="2"/>
                    <a:pt x="11" y="0"/>
                  </a:cubicBezTo>
                  <a:cubicBezTo>
                    <a:pt x="11" y="0"/>
                    <a:pt x="9" y="0"/>
                    <a:pt x="7" y="0"/>
                  </a:cubicBezTo>
                  <a:cubicBezTo>
                    <a:pt x="7" y="0"/>
                    <a:pt x="0" y="9"/>
                    <a:pt x="3" y="46"/>
                  </a:cubicBezTo>
                  <a:cubicBezTo>
                    <a:pt x="3" y="46"/>
                    <a:pt x="4" y="46"/>
                    <a:pt x="4" y="4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4" name="Freeform 166"/>
            <p:cNvSpPr>
              <a:spLocks/>
            </p:cNvSpPr>
            <p:nvPr/>
          </p:nvSpPr>
          <p:spPr bwMode="auto">
            <a:xfrm>
              <a:off x="1898650" y="3133726"/>
              <a:ext cx="11113" cy="3175"/>
            </a:xfrm>
            <a:custGeom>
              <a:avLst/>
              <a:gdLst>
                <a:gd name="T0" fmla="*/ 0 w 26"/>
                <a:gd name="T1" fmla="*/ 0 h 10"/>
                <a:gd name="T2" fmla="*/ 0 w 26"/>
                <a:gd name="T3" fmla="*/ 0 h 10"/>
                <a:gd name="T4" fmla="*/ 0 w 26"/>
                <a:gd name="T5" fmla="*/ 0 h 10"/>
                <a:gd name="T6" fmla="*/ 0 w 26"/>
                <a:gd name="T7" fmla="*/ 0 h 10"/>
                <a:gd name="T8" fmla="*/ 2147483647 w 26"/>
                <a:gd name="T9" fmla="*/ 2147483647 h 10"/>
                <a:gd name="T10" fmla="*/ 2147483647 w 26"/>
                <a:gd name="T11" fmla="*/ 2147483647 h 10"/>
                <a:gd name="T12" fmla="*/ 0 w 26"/>
                <a:gd name="T13" fmla="*/ 0 h 10"/>
                <a:gd name="T14" fmla="*/ 0 w 26"/>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0"/>
                <a:gd name="T26" fmla="*/ 26 w 26"/>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0">
                  <a:moveTo>
                    <a:pt x="0" y="0"/>
                  </a:moveTo>
                  <a:lnTo>
                    <a:pt x="0" y="0"/>
                  </a:lnTo>
                  <a:cubicBezTo>
                    <a:pt x="0" y="0"/>
                    <a:pt x="0" y="0"/>
                    <a:pt x="0" y="0"/>
                  </a:cubicBezTo>
                  <a:cubicBezTo>
                    <a:pt x="0" y="0"/>
                    <a:pt x="0" y="0"/>
                    <a:pt x="0" y="0"/>
                  </a:cubicBezTo>
                  <a:cubicBezTo>
                    <a:pt x="3" y="2"/>
                    <a:pt x="10" y="7"/>
                    <a:pt x="14" y="8"/>
                  </a:cubicBezTo>
                  <a:cubicBezTo>
                    <a:pt x="14" y="8"/>
                    <a:pt x="20" y="10"/>
                    <a:pt x="26" y="1"/>
                  </a:cubicBez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5" name="Freeform 167"/>
            <p:cNvSpPr>
              <a:spLocks/>
            </p:cNvSpPr>
            <p:nvPr/>
          </p:nvSpPr>
          <p:spPr bwMode="auto">
            <a:xfrm>
              <a:off x="1898650" y="3124201"/>
              <a:ext cx="14288" cy="7938"/>
            </a:xfrm>
            <a:custGeom>
              <a:avLst/>
              <a:gdLst>
                <a:gd name="T0" fmla="*/ 2147483647 w 34"/>
                <a:gd name="T1" fmla="*/ 0 h 20"/>
                <a:gd name="T2" fmla="*/ 2147483647 w 34"/>
                <a:gd name="T3" fmla="*/ 0 h 20"/>
                <a:gd name="T4" fmla="*/ 0 w 34"/>
                <a:gd name="T5" fmla="*/ 2147483647 h 20"/>
                <a:gd name="T6" fmla="*/ 0 w 34"/>
                <a:gd name="T7" fmla="*/ 2147483647 h 20"/>
                <a:gd name="T8" fmla="*/ 0 w 34"/>
                <a:gd name="T9" fmla="*/ 2147483647 h 20"/>
                <a:gd name="T10" fmla="*/ 2147483647 w 34"/>
                <a:gd name="T11" fmla="*/ 2147483647 h 20"/>
                <a:gd name="T12" fmla="*/ 2147483647 w 34"/>
                <a:gd name="T13" fmla="*/ 2147483647 h 20"/>
                <a:gd name="T14" fmla="*/ 2147483647 w 34"/>
                <a:gd name="T15" fmla="*/ 2147483647 h 20"/>
                <a:gd name="T16" fmla="*/ 2147483647 w 34"/>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20"/>
                <a:gd name="T29" fmla="*/ 34 w 34"/>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20">
                  <a:moveTo>
                    <a:pt x="32" y="0"/>
                  </a:moveTo>
                  <a:lnTo>
                    <a:pt x="32" y="0"/>
                  </a:lnTo>
                  <a:cubicBezTo>
                    <a:pt x="32" y="0"/>
                    <a:pt x="11" y="12"/>
                    <a:pt x="0" y="19"/>
                  </a:cubicBezTo>
                  <a:cubicBezTo>
                    <a:pt x="0" y="19"/>
                    <a:pt x="0" y="19"/>
                    <a:pt x="0" y="20"/>
                  </a:cubicBezTo>
                  <a:cubicBezTo>
                    <a:pt x="0" y="20"/>
                    <a:pt x="0" y="20"/>
                    <a:pt x="0" y="20"/>
                  </a:cubicBezTo>
                  <a:cubicBezTo>
                    <a:pt x="4" y="20"/>
                    <a:pt x="19" y="20"/>
                    <a:pt x="19" y="20"/>
                  </a:cubicBezTo>
                  <a:cubicBezTo>
                    <a:pt x="19" y="20"/>
                    <a:pt x="21" y="20"/>
                    <a:pt x="24" y="19"/>
                  </a:cubicBezTo>
                  <a:cubicBezTo>
                    <a:pt x="24" y="19"/>
                    <a:pt x="29" y="17"/>
                    <a:pt x="32" y="11"/>
                  </a:cubicBezTo>
                  <a:cubicBezTo>
                    <a:pt x="32" y="11"/>
                    <a:pt x="34" y="6"/>
                    <a:pt x="32"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6" name="Freeform 168"/>
            <p:cNvSpPr>
              <a:spLocks/>
            </p:cNvSpPr>
            <p:nvPr/>
          </p:nvSpPr>
          <p:spPr bwMode="auto">
            <a:xfrm>
              <a:off x="1897063" y="3116263"/>
              <a:ext cx="12700" cy="14288"/>
            </a:xfrm>
            <a:custGeom>
              <a:avLst/>
              <a:gdLst>
                <a:gd name="T0" fmla="*/ 0 w 30"/>
                <a:gd name="T1" fmla="*/ 2147483647 h 37"/>
                <a:gd name="T2" fmla="*/ 0 w 30"/>
                <a:gd name="T3" fmla="*/ 2147483647 h 37"/>
                <a:gd name="T4" fmla="*/ 0 w 30"/>
                <a:gd name="T5" fmla="*/ 2147483647 h 37"/>
                <a:gd name="T6" fmla="*/ 2147483647 w 30"/>
                <a:gd name="T7" fmla="*/ 2147483647 h 37"/>
                <a:gd name="T8" fmla="*/ 2147483647 w 30"/>
                <a:gd name="T9" fmla="*/ 2147483647 h 37"/>
                <a:gd name="T10" fmla="*/ 2147483647 w 30"/>
                <a:gd name="T11" fmla="*/ 0 h 37"/>
                <a:gd name="T12" fmla="*/ 0 w 30"/>
                <a:gd name="T13" fmla="*/ 2147483647 h 37"/>
                <a:gd name="T14" fmla="*/ 0 w 30"/>
                <a:gd name="T15" fmla="*/ 2147483647 h 37"/>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37"/>
                <a:gd name="T26" fmla="*/ 30 w 30"/>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37">
                  <a:moveTo>
                    <a:pt x="0" y="37"/>
                  </a:moveTo>
                  <a:lnTo>
                    <a:pt x="0" y="37"/>
                  </a:lnTo>
                  <a:cubicBezTo>
                    <a:pt x="0" y="37"/>
                    <a:pt x="0" y="37"/>
                    <a:pt x="0" y="37"/>
                  </a:cubicBezTo>
                  <a:cubicBezTo>
                    <a:pt x="4" y="35"/>
                    <a:pt x="19" y="27"/>
                    <a:pt x="25" y="21"/>
                  </a:cubicBezTo>
                  <a:cubicBezTo>
                    <a:pt x="25" y="21"/>
                    <a:pt x="29" y="18"/>
                    <a:pt x="29" y="13"/>
                  </a:cubicBezTo>
                  <a:cubicBezTo>
                    <a:pt x="30" y="6"/>
                    <a:pt x="23" y="0"/>
                    <a:pt x="23" y="0"/>
                  </a:cubicBezTo>
                  <a:cubicBezTo>
                    <a:pt x="23" y="0"/>
                    <a:pt x="9" y="15"/>
                    <a:pt x="0" y="36"/>
                  </a:cubicBezTo>
                  <a:cubicBezTo>
                    <a:pt x="0" y="36"/>
                    <a:pt x="0" y="37"/>
                    <a:pt x="0" y="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7" name="Freeform 169"/>
            <p:cNvSpPr>
              <a:spLocks noEditPoints="1"/>
            </p:cNvSpPr>
            <p:nvPr/>
          </p:nvSpPr>
          <p:spPr bwMode="auto">
            <a:xfrm>
              <a:off x="1952625" y="3135313"/>
              <a:ext cx="611188" cy="430213"/>
            </a:xfrm>
            <a:custGeom>
              <a:avLst/>
              <a:gdLst>
                <a:gd name="T0" fmla="*/ 2147483647 w 1460"/>
                <a:gd name="T1" fmla="*/ 2147483647 h 1024"/>
                <a:gd name="T2" fmla="*/ 2147483647 w 1460"/>
                <a:gd name="T3" fmla="*/ 2147483647 h 1024"/>
                <a:gd name="T4" fmla="*/ 2147483647 w 1460"/>
                <a:gd name="T5" fmla="*/ 2147483647 h 1024"/>
                <a:gd name="T6" fmla="*/ 2147483647 w 1460"/>
                <a:gd name="T7" fmla="*/ 2147483647 h 1024"/>
                <a:gd name="T8" fmla="*/ 2147483647 w 1460"/>
                <a:gd name="T9" fmla="*/ 2147483647 h 1024"/>
                <a:gd name="T10" fmla="*/ 2147483647 w 1460"/>
                <a:gd name="T11" fmla="*/ 2147483647 h 1024"/>
                <a:gd name="T12" fmla="*/ 2147483647 w 1460"/>
                <a:gd name="T13" fmla="*/ 2147483647 h 1024"/>
                <a:gd name="T14" fmla="*/ 2147483647 w 1460"/>
                <a:gd name="T15" fmla="*/ 2147483647 h 1024"/>
                <a:gd name="T16" fmla="*/ 2147483647 w 1460"/>
                <a:gd name="T17" fmla="*/ 2147483647 h 1024"/>
                <a:gd name="T18" fmla="*/ 2147483647 w 1460"/>
                <a:gd name="T19" fmla="*/ 2147483647 h 1024"/>
                <a:gd name="T20" fmla="*/ 2147483647 w 1460"/>
                <a:gd name="T21" fmla="*/ 2147483647 h 1024"/>
                <a:gd name="T22" fmla="*/ 2147483647 w 1460"/>
                <a:gd name="T23" fmla="*/ 2147483647 h 1024"/>
                <a:gd name="T24" fmla="*/ 2147483647 w 1460"/>
                <a:gd name="T25" fmla="*/ 2147483647 h 1024"/>
                <a:gd name="T26" fmla="*/ 2147483647 w 1460"/>
                <a:gd name="T27" fmla="*/ 2147483647 h 1024"/>
                <a:gd name="T28" fmla="*/ 2147483647 w 1460"/>
                <a:gd name="T29" fmla="*/ 2147483647 h 1024"/>
                <a:gd name="T30" fmla="*/ 2147483647 w 1460"/>
                <a:gd name="T31" fmla="*/ 2147483647 h 1024"/>
                <a:gd name="T32" fmla="*/ 2147483647 w 1460"/>
                <a:gd name="T33" fmla="*/ 2147483647 h 1024"/>
                <a:gd name="T34" fmla="*/ 2147483647 w 1460"/>
                <a:gd name="T35" fmla="*/ 2147483647 h 1024"/>
                <a:gd name="T36" fmla="*/ 2147483647 w 1460"/>
                <a:gd name="T37" fmla="*/ 2147483647 h 1024"/>
                <a:gd name="T38" fmla="*/ 2147483647 w 1460"/>
                <a:gd name="T39" fmla="*/ 2147483647 h 1024"/>
                <a:gd name="T40" fmla="*/ 2147483647 w 1460"/>
                <a:gd name="T41" fmla="*/ 2147483647 h 1024"/>
                <a:gd name="T42" fmla="*/ 2147483647 w 1460"/>
                <a:gd name="T43" fmla="*/ 2147483647 h 1024"/>
                <a:gd name="T44" fmla="*/ 2147483647 w 1460"/>
                <a:gd name="T45" fmla="*/ 2147483647 h 1024"/>
                <a:gd name="T46" fmla="*/ 2147483647 w 1460"/>
                <a:gd name="T47" fmla="*/ 2147483647 h 1024"/>
                <a:gd name="T48" fmla="*/ 2147483647 w 1460"/>
                <a:gd name="T49" fmla="*/ 2147483647 h 1024"/>
                <a:gd name="T50" fmla="*/ 2147483647 w 1460"/>
                <a:gd name="T51" fmla="*/ 2147483647 h 1024"/>
                <a:gd name="T52" fmla="*/ 2147483647 w 1460"/>
                <a:gd name="T53" fmla="*/ 2147483647 h 1024"/>
                <a:gd name="T54" fmla="*/ 2147483647 w 1460"/>
                <a:gd name="T55" fmla="*/ 2147483647 h 1024"/>
                <a:gd name="T56" fmla="*/ 2147483647 w 1460"/>
                <a:gd name="T57" fmla="*/ 2147483647 h 1024"/>
                <a:gd name="T58" fmla="*/ 2147483647 w 1460"/>
                <a:gd name="T59" fmla="*/ 0 h 1024"/>
                <a:gd name="T60" fmla="*/ 2147483647 w 1460"/>
                <a:gd name="T61" fmla="*/ 2147483647 h 1024"/>
                <a:gd name="T62" fmla="*/ 2147483647 w 1460"/>
                <a:gd name="T63" fmla="*/ 2147483647 h 1024"/>
                <a:gd name="T64" fmla="*/ 2147483647 w 1460"/>
                <a:gd name="T65" fmla="*/ 2147483647 h 1024"/>
                <a:gd name="T66" fmla="*/ 2147483647 w 1460"/>
                <a:gd name="T67" fmla="*/ 2147483647 h 1024"/>
                <a:gd name="T68" fmla="*/ 2147483647 w 1460"/>
                <a:gd name="T69" fmla="*/ 2147483647 h 1024"/>
                <a:gd name="T70" fmla="*/ 2147483647 w 1460"/>
                <a:gd name="T71" fmla="*/ 2147483647 h 1024"/>
                <a:gd name="T72" fmla="*/ 2147483647 w 1460"/>
                <a:gd name="T73" fmla="*/ 2147483647 h 1024"/>
                <a:gd name="T74" fmla="*/ 2147483647 w 1460"/>
                <a:gd name="T75" fmla="*/ 2147483647 h 10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60"/>
                <a:gd name="T115" fmla="*/ 0 h 1024"/>
                <a:gd name="T116" fmla="*/ 1460 w 1460"/>
                <a:gd name="T117" fmla="*/ 1024 h 10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60" h="1024">
                  <a:moveTo>
                    <a:pt x="120" y="66"/>
                  </a:moveTo>
                  <a:lnTo>
                    <a:pt x="120" y="66"/>
                  </a:lnTo>
                  <a:cubicBezTo>
                    <a:pt x="102" y="66"/>
                    <a:pt x="80" y="70"/>
                    <a:pt x="72" y="81"/>
                  </a:cubicBezTo>
                  <a:cubicBezTo>
                    <a:pt x="57" y="104"/>
                    <a:pt x="56" y="144"/>
                    <a:pt x="71" y="197"/>
                  </a:cubicBezTo>
                  <a:cubicBezTo>
                    <a:pt x="82" y="237"/>
                    <a:pt x="162" y="548"/>
                    <a:pt x="210" y="734"/>
                  </a:cubicBezTo>
                  <a:cubicBezTo>
                    <a:pt x="230" y="810"/>
                    <a:pt x="244" y="868"/>
                    <a:pt x="248" y="881"/>
                  </a:cubicBezTo>
                  <a:cubicBezTo>
                    <a:pt x="249" y="884"/>
                    <a:pt x="250" y="888"/>
                    <a:pt x="250" y="891"/>
                  </a:cubicBezTo>
                  <a:cubicBezTo>
                    <a:pt x="261" y="934"/>
                    <a:pt x="270" y="971"/>
                    <a:pt x="341" y="971"/>
                  </a:cubicBezTo>
                  <a:cubicBezTo>
                    <a:pt x="349" y="971"/>
                    <a:pt x="357" y="970"/>
                    <a:pt x="366" y="970"/>
                  </a:cubicBezTo>
                  <a:cubicBezTo>
                    <a:pt x="489" y="957"/>
                    <a:pt x="1322" y="838"/>
                    <a:pt x="1375" y="829"/>
                  </a:cubicBezTo>
                  <a:cubicBezTo>
                    <a:pt x="1383" y="828"/>
                    <a:pt x="1393" y="825"/>
                    <a:pt x="1396" y="819"/>
                  </a:cubicBezTo>
                  <a:cubicBezTo>
                    <a:pt x="1400" y="814"/>
                    <a:pt x="1402" y="801"/>
                    <a:pt x="1393" y="772"/>
                  </a:cubicBezTo>
                  <a:lnTo>
                    <a:pt x="1377" y="717"/>
                  </a:lnTo>
                  <a:cubicBezTo>
                    <a:pt x="1331" y="559"/>
                    <a:pt x="1208" y="139"/>
                    <a:pt x="1199" y="109"/>
                  </a:cubicBezTo>
                  <a:lnTo>
                    <a:pt x="1198" y="103"/>
                  </a:lnTo>
                  <a:cubicBezTo>
                    <a:pt x="1189" y="71"/>
                    <a:pt x="1184" y="53"/>
                    <a:pt x="1135" y="53"/>
                  </a:cubicBezTo>
                  <a:cubicBezTo>
                    <a:pt x="1063" y="53"/>
                    <a:pt x="141" y="66"/>
                    <a:pt x="131" y="66"/>
                  </a:cubicBezTo>
                  <a:lnTo>
                    <a:pt x="130" y="66"/>
                  </a:lnTo>
                  <a:lnTo>
                    <a:pt x="128" y="66"/>
                  </a:lnTo>
                  <a:cubicBezTo>
                    <a:pt x="128" y="66"/>
                    <a:pt x="125" y="66"/>
                    <a:pt x="120" y="66"/>
                  </a:cubicBezTo>
                  <a:close/>
                  <a:moveTo>
                    <a:pt x="341" y="1024"/>
                  </a:moveTo>
                  <a:lnTo>
                    <a:pt x="341" y="1024"/>
                  </a:lnTo>
                  <a:cubicBezTo>
                    <a:pt x="228" y="1024"/>
                    <a:pt x="209" y="946"/>
                    <a:pt x="199" y="904"/>
                  </a:cubicBezTo>
                  <a:cubicBezTo>
                    <a:pt x="198" y="901"/>
                    <a:pt x="197" y="898"/>
                    <a:pt x="196" y="895"/>
                  </a:cubicBezTo>
                  <a:cubicBezTo>
                    <a:pt x="193" y="881"/>
                    <a:pt x="178" y="824"/>
                    <a:pt x="158" y="747"/>
                  </a:cubicBezTo>
                  <a:cubicBezTo>
                    <a:pt x="110" y="562"/>
                    <a:pt x="30" y="251"/>
                    <a:pt x="19" y="211"/>
                  </a:cubicBezTo>
                  <a:cubicBezTo>
                    <a:pt x="0" y="141"/>
                    <a:pt x="3" y="87"/>
                    <a:pt x="28" y="51"/>
                  </a:cubicBezTo>
                  <a:cubicBezTo>
                    <a:pt x="51" y="18"/>
                    <a:pt x="96" y="13"/>
                    <a:pt x="120" y="13"/>
                  </a:cubicBezTo>
                  <a:cubicBezTo>
                    <a:pt x="126" y="13"/>
                    <a:pt x="130" y="13"/>
                    <a:pt x="132" y="13"/>
                  </a:cubicBezTo>
                  <a:cubicBezTo>
                    <a:pt x="172" y="12"/>
                    <a:pt x="1064" y="0"/>
                    <a:pt x="1135" y="0"/>
                  </a:cubicBezTo>
                  <a:cubicBezTo>
                    <a:pt x="1224" y="0"/>
                    <a:pt x="1239" y="53"/>
                    <a:pt x="1249" y="89"/>
                  </a:cubicBezTo>
                  <a:lnTo>
                    <a:pt x="1251" y="94"/>
                  </a:lnTo>
                  <a:cubicBezTo>
                    <a:pt x="1259" y="124"/>
                    <a:pt x="1382" y="544"/>
                    <a:pt x="1428" y="702"/>
                  </a:cubicBezTo>
                  <a:lnTo>
                    <a:pt x="1445" y="757"/>
                  </a:lnTo>
                  <a:cubicBezTo>
                    <a:pt x="1452" y="782"/>
                    <a:pt x="1460" y="819"/>
                    <a:pt x="1442" y="847"/>
                  </a:cubicBezTo>
                  <a:cubicBezTo>
                    <a:pt x="1430" y="866"/>
                    <a:pt x="1411" y="877"/>
                    <a:pt x="1384" y="882"/>
                  </a:cubicBezTo>
                  <a:cubicBezTo>
                    <a:pt x="1330" y="891"/>
                    <a:pt x="495" y="1010"/>
                    <a:pt x="371" y="1023"/>
                  </a:cubicBezTo>
                  <a:cubicBezTo>
                    <a:pt x="361" y="1024"/>
                    <a:pt x="351" y="1024"/>
                    <a:pt x="341" y="10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8" name="Freeform 170"/>
            <p:cNvSpPr>
              <a:spLocks noEditPoints="1"/>
            </p:cNvSpPr>
            <p:nvPr/>
          </p:nvSpPr>
          <p:spPr bwMode="auto">
            <a:xfrm>
              <a:off x="2012950" y="3162301"/>
              <a:ext cx="508000" cy="368300"/>
            </a:xfrm>
            <a:custGeom>
              <a:avLst/>
              <a:gdLst>
                <a:gd name="T0" fmla="*/ 2147483647 w 1212"/>
                <a:gd name="T1" fmla="*/ 2147483647 h 875"/>
                <a:gd name="T2" fmla="*/ 2147483647 w 1212"/>
                <a:gd name="T3" fmla="*/ 2147483647 h 875"/>
                <a:gd name="T4" fmla="*/ 2147483647 w 1212"/>
                <a:gd name="T5" fmla="*/ 2147483647 h 875"/>
                <a:gd name="T6" fmla="*/ 2147483647 w 1212"/>
                <a:gd name="T7" fmla="*/ 2147483647 h 875"/>
                <a:gd name="T8" fmla="*/ 2147483647 w 1212"/>
                <a:gd name="T9" fmla="*/ 2147483647 h 875"/>
                <a:gd name="T10" fmla="*/ 2147483647 w 1212"/>
                <a:gd name="T11" fmla="*/ 2147483647 h 875"/>
                <a:gd name="T12" fmla="*/ 2147483647 w 1212"/>
                <a:gd name="T13" fmla="*/ 2147483647 h 875"/>
                <a:gd name="T14" fmla="*/ 2147483647 w 1212"/>
                <a:gd name="T15" fmla="*/ 2147483647 h 875"/>
                <a:gd name="T16" fmla="*/ 0 w 1212"/>
                <a:gd name="T17" fmla="*/ 2147483647 h 875"/>
                <a:gd name="T18" fmla="*/ 2147483647 w 1212"/>
                <a:gd name="T19" fmla="*/ 0 h 875"/>
                <a:gd name="T20" fmla="*/ 2147483647 w 1212"/>
                <a:gd name="T21" fmla="*/ 2147483647 h 875"/>
                <a:gd name="T22" fmla="*/ 2147483647 w 1212"/>
                <a:gd name="T23" fmla="*/ 2147483647 h 8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2"/>
                <a:gd name="T37" fmla="*/ 0 h 875"/>
                <a:gd name="T38" fmla="*/ 1212 w 1212"/>
                <a:gd name="T39" fmla="*/ 875 h 8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2" h="875">
                  <a:moveTo>
                    <a:pt x="35" y="51"/>
                  </a:moveTo>
                  <a:lnTo>
                    <a:pt x="35" y="51"/>
                  </a:lnTo>
                  <a:lnTo>
                    <a:pt x="244" y="846"/>
                  </a:lnTo>
                  <a:lnTo>
                    <a:pt x="1178" y="722"/>
                  </a:lnTo>
                  <a:lnTo>
                    <a:pt x="978" y="27"/>
                  </a:lnTo>
                  <a:lnTo>
                    <a:pt x="35" y="51"/>
                  </a:lnTo>
                  <a:close/>
                  <a:moveTo>
                    <a:pt x="224" y="875"/>
                  </a:moveTo>
                  <a:lnTo>
                    <a:pt x="224" y="875"/>
                  </a:lnTo>
                  <a:lnTo>
                    <a:pt x="0" y="25"/>
                  </a:lnTo>
                  <a:lnTo>
                    <a:pt x="998" y="0"/>
                  </a:lnTo>
                  <a:lnTo>
                    <a:pt x="1212" y="744"/>
                  </a:lnTo>
                  <a:lnTo>
                    <a:pt x="224" y="87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69" name="Freeform 171"/>
            <p:cNvSpPr>
              <a:spLocks/>
            </p:cNvSpPr>
            <p:nvPr/>
          </p:nvSpPr>
          <p:spPr bwMode="auto">
            <a:xfrm>
              <a:off x="2036763" y="3321051"/>
              <a:ext cx="22225" cy="58738"/>
            </a:xfrm>
            <a:custGeom>
              <a:avLst/>
              <a:gdLst>
                <a:gd name="T0" fmla="*/ 2147483647 w 54"/>
                <a:gd name="T1" fmla="*/ 2147483647 h 140"/>
                <a:gd name="T2" fmla="*/ 2147483647 w 54"/>
                <a:gd name="T3" fmla="*/ 2147483647 h 140"/>
                <a:gd name="T4" fmla="*/ 2147483647 w 54"/>
                <a:gd name="T5" fmla="*/ 2147483647 h 140"/>
                <a:gd name="T6" fmla="*/ 2147483647 w 54"/>
                <a:gd name="T7" fmla="*/ 2147483647 h 140"/>
                <a:gd name="T8" fmla="*/ 2147483647 w 54"/>
                <a:gd name="T9" fmla="*/ 2147483647 h 140"/>
                <a:gd name="T10" fmla="*/ 2147483647 w 54"/>
                <a:gd name="T11" fmla="*/ 2147483647 h 140"/>
                <a:gd name="T12" fmla="*/ 2147483647 w 54"/>
                <a:gd name="T13" fmla="*/ 2147483647 h 140"/>
                <a:gd name="T14" fmla="*/ 2147483647 w 54"/>
                <a:gd name="T15" fmla="*/ 2147483647 h 140"/>
                <a:gd name="T16" fmla="*/ 2147483647 w 54"/>
                <a:gd name="T17" fmla="*/ 2147483647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140"/>
                <a:gd name="T29" fmla="*/ 54 w 54"/>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140">
                  <a:moveTo>
                    <a:pt x="43" y="140"/>
                  </a:moveTo>
                  <a:lnTo>
                    <a:pt x="43" y="140"/>
                  </a:lnTo>
                  <a:cubicBezTo>
                    <a:pt x="39" y="140"/>
                    <a:pt x="35" y="137"/>
                    <a:pt x="34" y="133"/>
                  </a:cubicBezTo>
                  <a:lnTo>
                    <a:pt x="2" y="13"/>
                  </a:lnTo>
                  <a:cubicBezTo>
                    <a:pt x="0" y="8"/>
                    <a:pt x="3" y="3"/>
                    <a:pt x="9" y="1"/>
                  </a:cubicBezTo>
                  <a:cubicBezTo>
                    <a:pt x="14" y="0"/>
                    <a:pt x="20" y="3"/>
                    <a:pt x="21" y="8"/>
                  </a:cubicBezTo>
                  <a:lnTo>
                    <a:pt x="53" y="127"/>
                  </a:lnTo>
                  <a:cubicBezTo>
                    <a:pt x="54" y="133"/>
                    <a:pt x="51" y="138"/>
                    <a:pt x="46" y="140"/>
                  </a:cubicBezTo>
                  <a:cubicBezTo>
                    <a:pt x="45" y="140"/>
                    <a:pt x="44" y="140"/>
                    <a:pt x="43" y="14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0" name="Freeform 172"/>
            <p:cNvSpPr>
              <a:spLocks/>
            </p:cNvSpPr>
            <p:nvPr/>
          </p:nvSpPr>
          <p:spPr bwMode="auto">
            <a:xfrm>
              <a:off x="2020888" y="3259138"/>
              <a:ext cx="12700" cy="20638"/>
            </a:xfrm>
            <a:custGeom>
              <a:avLst/>
              <a:gdLst>
                <a:gd name="T0" fmla="*/ 2147483647 w 29"/>
                <a:gd name="T1" fmla="*/ 2147483647 h 50"/>
                <a:gd name="T2" fmla="*/ 2147483647 w 29"/>
                <a:gd name="T3" fmla="*/ 2147483647 h 50"/>
                <a:gd name="T4" fmla="*/ 2147483647 w 29"/>
                <a:gd name="T5" fmla="*/ 2147483647 h 50"/>
                <a:gd name="T6" fmla="*/ 2147483647 w 29"/>
                <a:gd name="T7" fmla="*/ 2147483647 h 50"/>
                <a:gd name="T8" fmla="*/ 2147483647 w 29"/>
                <a:gd name="T9" fmla="*/ 2147483647 h 50"/>
                <a:gd name="T10" fmla="*/ 2147483647 w 29"/>
                <a:gd name="T11" fmla="*/ 2147483647 h 50"/>
                <a:gd name="T12" fmla="*/ 2147483647 w 29"/>
                <a:gd name="T13" fmla="*/ 2147483647 h 50"/>
                <a:gd name="T14" fmla="*/ 2147483647 w 29"/>
                <a:gd name="T15" fmla="*/ 2147483647 h 50"/>
                <a:gd name="T16" fmla="*/ 2147483647 w 29"/>
                <a:gd name="T17" fmla="*/ 2147483647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50"/>
                <a:gd name="T29" fmla="*/ 29 w 29"/>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50">
                  <a:moveTo>
                    <a:pt x="18" y="50"/>
                  </a:moveTo>
                  <a:lnTo>
                    <a:pt x="18" y="50"/>
                  </a:lnTo>
                  <a:cubicBezTo>
                    <a:pt x="13" y="50"/>
                    <a:pt x="9" y="47"/>
                    <a:pt x="8" y="42"/>
                  </a:cubicBezTo>
                  <a:lnTo>
                    <a:pt x="1" y="13"/>
                  </a:lnTo>
                  <a:cubicBezTo>
                    <a:pt x="0" y="8"/>
                    <a:pt x="3" y="2"/>
                    <a:pt x="9" y="1"/>
                  </a:cubicBezTo>
                  <a:cubicBezTo>
                    <a:pt x="14" y="0"/>
                    <a:pt x="19" y="3"/>
                    <a:pt x="21" y="8"/>
                  </a:cubicBezTo>
                  <a:lnTo>
                    <a:pt x="28" y="38"/>
                  </a:lnTo>
                  <a:cubicBezTo>
                    <a:pt x="29" y="43"/>
                    <a:pt x="26" y="48"/>
                    <a:pt x="20" y="50"/>
                  </a:cubicBezTo>
                  <a:cubicBezTo>
                    <a:pt x="20" y="50"/>
                    <a:pt x="19" y="50"/>
                    <a:pt x="18" y="5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1" name="Freeform 173"/>
            <p:cNvSpPr>
              <a:spLocks/>
            </p:cNvSpPr>
            <p:nvPr/>
          </p:nvSpPr>
          <p:spPr bwMode="auto">
            <a:xfrm>
              <a:off x="2027238" y="3287713"/>
              <a:ext cx="9525" cy="11113"/>
            </a:xfrm>
            <a:custGeom>
              <a:avLst/>
              <a:gdLst>
                <a:gd name="T0" fmla="*/ 2147483647 w 23"/>
                <a:gd name="T1" fmla="*/ 2147483647 h 25"/>
                <a:gd name="T2" fmla="*/ 2147483647 w 23"/>
                <a:gd name="T3" fmla="*/ 2147483647 h 25"/>
                <a:gd name="T4" fmla="*/ 2147483647 w 23"/>
                <a:gd name="T5" fmla="*/ 2147483647 h 25"/>
                <a:gd name="T6" fmla="*/ 0 w 23"/>
                <a:gd name="T7" fmla="*/ 2147483647 h 25"/>
                <a:gd name="T8" fmla="*/ 2147483647 w 23"/>
                <a:gd name="T9" fmla="*/ 0 h 25"/>
                <a:gd name="T10" fmla="*/ 2147483647 w 23"/>
                <a:gd name="T11" fmla="*/ 2147483647 h 25"/>
                <a:gd name="T12" fmla="*/ 0 60000 65536"/>
                <a:gd name="T13" fmla="*/ 0 60000 65536"/>
                <a:gd name="T14" fmla="*/ 0 60000 65536"/>
                <a:gd name="T15" fmla="*/ 0 60000 65536"/>
                <a:gd name="T16" fmla="*/ 0 60000 65536"/>
                <a:gd name="T17" fmla="*/ 0 60000 65536"/>
                <a:gd name="T18" fmla="*/ 0 w 23"/>
                <a:gd name="T19" fmla="*/ 0 h 25"/>
                <a:gd name="T20" fmla="*/ 23 w 2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3" h="25">
                  <a:moveTo>
                    <a:pt x="23" y="13"/>
                  </a:moveTo>
                  <a:lnTo>
                    <a:pt x="23" y="13"/>
                  </a:lnTo>
                  <a:cubicBezTo>
                    <a:pt x="23" y="20"/>
                    <a:pt x="18" y="25"/>
                    <a:pt x="12" y="25"/>
                  </a:cubicBezTo>
                  <a:cubicBezTo>
                    <a:pt x="5" y="25"/>
                    <a:pt x="0" y="20"/>
                    <a:pt x="0" y="13"/>
                  </a:cubicBezTo>
                  <a:cubicBezTo>
                    <a:pt x="0" y="6"/>
                    <a:pt x="5" y="0"/>
                    <a:pt x="12" y="0"/>
                  </a:cubicBezTo>
                  <a:cubicBezTo>
                    <a:pt x="18" y="0"/>
                    <a:pt x="23" y="6"/>
                    <a:pt x="23" y="1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2" name="Freeform 174"/>
            <p:cNvSpPr>
              <a:spLocks/>
            </p:cNvSpPr>
            <p:nvPr/>
          </p:nvSpPr>
          <p:spPr bwMode="auto">
            <a:xfrm>
              <a:off x="1973263" y="3149601"/>
              <a:ext cx="134938" cy="411163"/>
            </a:xfrm>
            <a:custGeom>
              <a:avLst/>
              <a:gdLst>
                <a:gd name="T0" fmla="*/ 2147483647 w 322"/>
                <a:gd name="T1" fmla="*/ 2147483647 h 976"/>
                <a:gd name="T2" fmla="*/ 2147483647 w 322"/>
                <a:gd name="T3" fmla="*/ 2147483647 h 976"/>
                <a:gd name="T4" fmla="*/ 2147483647 w 322"/>
                <a:gd name="T5" fmla="*/ 2147483647 h 976"/>
                <a:gd name="T6" fmla="*/ 2147483647 w 322"/>
                <a:gd name="T7" fmla="*/ 2147483647 h 976"/>
                <a:gd name="T8" fmla="*/ 2147483647 w 322"/>
                <a:gd name="T9" fmla="*/ 2147483647 h 976"/>
                <a:gd name="T10" fmla="*/ 2147483647 w 322"/>
                <a:gd name="T11" fmla="*/ 0 h 976"/>
                <a:gd name="T12" fmla="*/ 2147483647 w 322"/>
                <a:gd name="T13" fmla="*/ 2147483647 h 976"/>
                <a:gd name="T14" fmla="*/ 2147483647 w 322"/>
                <a:gd name="T15" fmla="*/ 2147483647 h 976"/>
                <a:gd name="T16" fmla="*/ 2147483647 w 322"/>
                <a:gd name="T17" fmla="*/ 2147483647 h 976"/>
                <a:gd name="T18" fmla="*/ 2147483647 w 322"/>
                <a:gd name="T19" fmla="*/ 2147483647 h 976"/>
                <a:gd name="T20" fmla="*/ 2147483647 w 322"/>
                <a:gd name="T21" fmla="*/ 2147483647 h 976"/>
                <a:gd name="T22" fmla="*/ 2147483647 w 322"/>
                <a:gd name="T23" fmla="*/ 2147483647 h 976"/>
                <a:gd name="T24" fmla="*/ 2147483647 w 322"/>
                <a:gd name="T25" fmla="*/ 2147483647 h 976"/>
                <a:gd name="T26" fmla="*/ 2147483647 w 322"/>
                <a:gd name="T27" fmla="*/ 2147483647 h 976"/>
                <a:gd name="T28" fmla="*/ 2147483647 w 322"/>
                <a:gd name="T29" fmla="*/ 2147483647 h 9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2"/>
                <a:gd name="T46" fmla="*/ 0 h 976"/>
                <a:gd name="T47" fmla="*/ 322 w 322"/>
                <a:gd name="T48" fmla="*/ 976 h 9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2" h="976">
                  <a:moveTo>
                    <a:pt x="314" y="976"/>
                  </a:moveTo>
                  <a:lnTo>
                    <a:pt x="314" y="976"/>
                  </a:lnTo>
                  <a:cubicBezTo>
                    <a:pt x="251" y="976"/>
                    <a:pt x="231" y="908"/>
                    <a:pt x="224" y="885"/>
                  </a:cubicBezTo>
                  <a:cubicBezTo>
                    <a:pt x="219" y="868"/>
                    <a:pt x="176" y="700"/>
                    <a:pt x="130" y="524"/>
                  </a:cubicBezTo>
                  <a:cubicBezTo>
                    <a:pt x="83" y="337"/>
                    <a:pt x="33" y="145"/>
                    <a:pt x="23" y="107"/>
                  </a:cubicBezTo>
                  <a:cubicBezTo>
                    <a:pt x="0" y="24"/>
                    <a:pt x="43" y="1"/>
                    <a:pt x="45" y="0"/>
                  </a:cubicBezTo>
                  <a:lnTo>
                    <a:pt x="57" y="24"/>
                  </a:lnTo>
                  <a:lnTo>
                    <a:pt x="51" y="12"/>
                  </a:lnTo>
                  <a:lnTo>
                    <a:pt x="58" y="24"/>
                  </a:lnTo>
                  <a:cubicBezTo>
                    <a:pt x="56" y="24"/>
                    <a:pt x="32" y="39"/>
                    <a:pt x="49" y="100"/>
                  </a:cubicBezTo>
                  <a:cubicBezTo>
                    <a:pt x="59" y="138"/>
                    <a:pt x="108" y="331"/>
                    <a:pt x="156" y="517"/>
                  </a:cubicBezTo>
                  <a:cubicBezTo>
                    <a:pt x="202" y="694"/>
                    <a:pt x="244" y="860"/>
                    <a:pt x="249" y="878"/>
                  </a:cubicBezTo>
                  <a:cubicBezTo>
                    <a:pt x="265" y="930"/>
                    <a:pt x="287" y="952"/>
                    <a:pt x="320" y="949"/>
                  </a:cubicBezTo>
                  <a:lnTo>
                    <a:pt x="322" y="976"/>
                  </a:lnTo>
                  <a:cubicBezTo>
                    <a:pt x="319" y="976"/>
                    <a:pt x="316" y="976"/>
                    <a:pt x="314" y="97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3" name="Freeform 175"/>
            <p:cNvSpPr>
              <a:spLocks/>
            </p:cNvSpPr>
            <p:nvPr/>
          </p:nvSpPr>
          <p:spPr bwMode="auto">
            <a:xfrm>
              <a:off x="1820863" y="353218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4" name="Freeform 176"/>
            <p:cNvSpPr>
              <a:spLocks/>
            </p:cNvSpPr>
            <p:nvPr/>
          </p:nvSpPr>
          <p:spPr bwMode="auto">
            <a:xfrm>
              <a:off x="1909763" y="3532188"/>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grpSp>
      <p:grpSp>
        <p:nvGrpSpPr>
          <p:cNvPr id="77" name="组合 232"/>
          <p:cNvGrpSpPr>
            <a:grpSpLocks/>
          </p:cNvGrpSpPr>
          <p:nvPr/>
        </p:nvGrpSpPr>
        <p:grpSpPr bwMode="auto">
          <a:xfrm>
            <a:off x="6689020" y="2823906"/>
            <a:ext cx="900516" cy="758791"/>
            <a:chOff x="5238750" y="2906713"/>
            <a:chExt cx="869950" cy="735013"/>
          </a:xfrm>
          <a:solidFill>
            <a:srgbClr val="00B0F0"/>
          </a:solidFill>
        </p:grpSpPr>
        <p:sp>
          <p:nvSpPr>
            <p:cNvPr id="78" name="Freeform 117"/>
            <p:cNvSpPr>
              <a:spLocks/>
            </p:cNvSpPr>
            <p:nvPr/>
          </p:nvSpPr>
          <p:spPr bwMode="auto">
            <a:xfrm>
              <a:off x="5238750" y="3003551"/>
              <a:ext cx="677863" cy="638175"/>
            </a:xfrm>
            <a:custGeom>
              <a:avLst/>
              <a:gdLst>
                <a:gd name="T0" fmla="*/ 2147483647 w 1613"/>
                <a:gd name="T1" fmla="*/ 2147483647 h 1520"/>
                <a:gd name="T2" fmla="*/ 2147483647 w 1613"/>
                <a:gd name="T3" fmla="*/ 2147483647 h 1520"/>
                <a:gd name="T4" fmla="*/ 2147483647 w 1613"/>
                <a:gd name="T5" fmla="*/ 2147483647 h 1520"/>
                <a:gd name="T6" fmla="*/ 2147483647 w 1613"/>
                <a:gd name="T7" fmla="*/ 2147483647 h 1520"/>
                <a:gd name="T8" fmla="*/ 2147483647 w 1613"/>
                <a:gd name="T9" fmla="*/ 2147483647 h 1520"/>
                <a:gd name="T10" fmla="*/ 2147483647 w 1613"/>
                <a:gd name="T11" fmla="*/ 2147483647 h 1520"/>
                <a:gd name="T12" fmla="*/ 2147483647 w 1613"/>
                <a:gd name="T13" fmla="*/ 2147483647 h 1520"/>
                <a:gd name="T14" fmla="*/ 2147483647 w 1613"/>
                <a:gd name="T15" fmla="*/ 2147483647 h 1520"/>
                <a:gd name="T16" fmla="*/ 2147483647 w 1613"/>
                <a:gd name="T17" fmla="*/ 2147483647 h 1520"/>
                <a:gd name="T18" fmla="*/ 2147483647 w 1613"/>
                <a:gd name="T19" fmla="*/ 2147483647 h 1520"/>
                <a:gd name="T20" fmla="*/ 2147483647 w 1613"/>
                <a:gd name="T21" fmla="*/ 2147483647 h 1520"/>
                <a:gd name="T22" fmla="*/ 2147483647 w 1613"/>
                <a:gd name="T23" fmla="*/ 2147483647 h 1520"/>
                <a:gd name="T24" fmla="*/ 2147483647 w 1613"/>
                <a:gd name="T25" fmla="*/ 2147483647 h 1520"/>
                <a:gd name="T26" fmla="*/ 2147483647 w 1613"/>
                <a:gd name="T27" fmla="*/ 2147483647 h 1520"/>
                <a:gd name="T28" fmla="*/ 2147483647 w 1613"/>
                <a:gd name="T29" fmla="*/ 2147483647 h 1520"/>
                <a:gd name="T30" fmla="*/ 2147483647 w 1613"/>
                <a:gd name="T31" fmla="*/ 2147483647 h 1520"/>
                <a:gd name="T32" fmla="*/ 2147483647 w 1613"/>
                <a:gd name="T33" fmla="*/ 2147483647 h 1520"/>
                <a:gd name="T34" fmla="*/ 2147483647 w 1613"/>
                <a:gd name="T35" fmla="*/ 2147483647 h 1520"/>
                <a:gd name="T36" fmla="*/ 2147483647 w 1613"/>
                <a:gd name="T37" fmla="*/ 2147483647 h 1520"/>
                <a:gd name="T38" fmla="*/ 2147483647 w 1613"/>
                <a:gd name="T39" fmla="*/ 2147483647 h 1520"/>
                <a:gd name="T40" fmla="*/ 2147483647 w 1613"/>
                <a:gd name="T41" fmla="*/ 2147483647 h 1520"/>
                <a:gd name="T42" fmla="*/ 2147483647 w 1613"/>
                <a:gd name="T43" fmla="*/ 2147483647 h 1520"/>
                <a:gd name="T44" fmla="*/ 2147483647 w 1613"/>
                <a:gd name="T45" fmla="*/ 2147483647 h 1520"/>
                <a:gd name="T46" fmla="*/ 2147483647 w 1613"/>
                <a:gd name="T47" fmla="*/ 2147483647 h 1520"/>
                <a:gd name="T48" fmla="*/ 2147483647 w 1613"/>
                <a:gd name="T49" fmla="*/ 2147483647 h 1520"/>
                <a:gd name="T50" fmla="*/ 2147483647 w 1613"/>
                <a:gd name="T51" fmla="*/ 0 h 1520"/>
                <a:gd name="T52" fmla="*/ 2147483647 w 1613"/>
                <a:gd name="T53" fmla="*/ 2147483647 h 1520"/>
                <a:gd name="T54" fmla="*/ 2147483647 w 1613"/>
                <a:gd name="T55" fmla="*/ 2147483647 h 1520"/>
                <a:gd name="T56" fmla="*/ 2147483647 w 1613"/>
                <a:gd name="T57" fmla="*/ 2147483647 h 1520"/>
                <a:gd name="T58" fmla="*/ 2147483647 w 1613"/>
                <a:gd name="T59" fmla="*/ 2147483647 h 1520"/>
                <a:gd name="T60" fmla="*/ 2147483647 w 1613"/>
                <a:gd name="T61" fmla="*/ 2147483647 h 15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13"/>
                <a:gd name="T94" fmla="*/ 0 h 1520"/>
                <a:gd name="T95" fmla="*/ 1613 w 1613"/>
                <a:gd name="T96" fmla="*/ 1520 h 15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13" h="1520">
                  <a:moveTo>
                    <a:pt x="1192" y="1520"/>
                  </a:moveTo>
                  <a:lnTo>
                    <a:pt x="1192" y="1520"/>
                  </a:lnTo>
                  <a:cubicBezTo>
                    <a:pt x="1173" y="1520"/>
                    <a:pt x="1152" y="1517"/>
                    <a:pt x="1129" y="1510"/>
                  </a:cubicBezTo>
                  <a:cubicBezTo>
                    <a:pt x="1104" y="1503"/>
                    <a:pt x="1037" y="1481"/>
                    <a:pt x="931" y="1447"/>
                  </a:cubicBezTo>
                  <a:lnTo>
                    <a:pt x="952" y="1384"/>
                  </a:lnTo>
                  <a:cubicBezTo>
                    <a:pt x="1057" y="1418"/>
                    <a:pt x="1123" y="1439"/>
                    <a:pt x="1147" y="1446"/>
                  </a:cubicBezTo>
                  <a:cubicBezTo>
                    <a:pt x="1180" y="1456"/>
                    <a:pt x="1204" y="1456"/>
                    <a:pt x="1219" y="1448"/>
                  </a:cubicBezTo>
                  <a:cubicBezTo>
                    <a:pt x="1239" y="1436"/>
                    <a:pt x="1250" y="1407"/>
                    <a:pt x="1260" y="1366"/>
                  </a:cubicBezTo>
                  <a:cubicBezTo>
                    <a:pt x="1278" y="1296"/>
                    <a:pt x="1517" y="241"/>
                    <a:pt x="1532" y="161"/>
                  </a:cubicBezTo>
                  <a:cubicBezTo>
                    <a:pt x="1544" y="95"/>
                    <a:pt x="1535" y="85"/>
                    <a:pt x="1528" y="77"/>
                  </a:cubicBezTo>
                  <a:cubicBezTo>
                    <a:pt x="1524" y="72"/>
                    <a:pt x="1520" y="67"/>
                    <a:pt x="1475" y="67"/>
                  </a:cubicBezTo>
                  <a:cubicBezTo>
                    <a:pt x="1429" y="67"/>
                    <a:pt x="340" y="81"/>
                    <a:pt x="329" y="81"/>
                  </a:cubicBezTo>
                  <a:cubicBezTo>
                    <a:pt x="314" y="81"/>
                    <a:pt x="296" y="108"/>
                    <a:pt x="288" y="144"/>
                  </a:cubicBezTo>
                  <a:cubicBezTo>
                    <a:pt x="285" y="158"/>
                    <a:pt x="264" y="248"/>
                    <a:pt x="234" y="372"/>
                  </a:cubicBezTo>
                  <a:cubicBezTo>
                    <a:pt x="176" y="617"/>
                    <a:pt x="89" y="987"/>
                    <a:pt x="79" y="1032"/>
                  </a:cubicBezTo>
                  <a:cubicBezTo>
                    <a:pt x="66" y="1093"/>
                    <a:pt x="79" y="1097"/>
                    <a:pt x="102" y="1104"/>
                  </a:cubicBezTo>
                  <a:cubicBezTo>
                    <a:pt x="111" y="1107"/>
                    <a:pt x="154" y="1121"/>
                    <a:pt x="218" y="1142"/>
                  </a:cubicBezTo>
                  <a:cubicBezTo>
                    <a:pt x="349" y="1186"/>
                    <a:pt x="569" y="1258"/>
                    <a:pt x="763" y="1322"/>
                  </a:cubicBezTo>
                  <a:lnTo>
                    <a:pt x="742" y="1385"/>
                  </a:lnTo>
                  <a:cubicBezTo>
                    <a:pt x="548" y="1322"/>
                    <a:pt x="328" y="1249"/>
                    <a:pt x="197" y="1206"/>
                  </a:cubicBezTo>
                  <a:cubicBezTo>
                    <a:pt x="133" y="1185"/>
                    <a:pt x="91" y="1171"/>
                    <a:pt x="81" y="1168"/>
                  </a:cubicBezTo>
                  <a:cubicBezTo>
                    <a:pt x="0" y="1141"/>
                    <a:pt x="1" y="1077"/>
                    <a:pt x="14" y="1018"/>
                  </a:cubicBezTo>
                  <a:cubicBezTo>
                    <a:pt x="24" y="972"/>
                    <a:pt x="111" y="602"/>
                    <a:pt x="170" y="356"/>
                  </a:cubicBezTo>
                  <a:cubicBezTo>
                    <a:pt x="198" y="237"/>
                    <a:pt x="220" y="143"/>
                    <a:pt x="223" y="129"/>
                  </a:cubicBezTo>
                  <a:cubicBezTo>
                    <a:pt x="239" y="58"/>
                    <a:pt x="279" y="15"/>
                    <a:pt x="328" y="14"/>
                  </a:cubicBezTo>
                  <a:cubicBezTo>
                    <a:pt x="373" y="14"/>
                    <a:pt x="1428" y="0"/>
                    <a:pt x="1475" y="0"/>
                  </a:cubicBezTo>
                  <a:cubicBezTo>
                    <a:pt x="1525" y="0"/>
                    <a:pt x="1555" y="5"/>
                    <a:pt x="1579" y="33"/>
                  </a:cubicBezTo>
                  <a:cubicBezTo>
                    <a:pt x="1602" y="60"/>
                    <a:pt x="1613" y="92"/>
                    <a:pt x="1597" y="173"/>
                  </a:cubicBezTo>
                  <a:cubicBezTo>
                    <a:pt x="1582" y="254"/>
                    <a:pt x="1342" y="1312"/>
                    <a:pt x="1325" y="1382"/>
                  </a:cubicBezTo>
                  <a:cubicBezTo>
                    <a:pt x="1313" y="1429"/>
                    <a:pt x="1297" y="1480"/>
                    <a:pt x="1252" y="1506"/>
                  </a:cubicBezTo>
                  <a:cubicBezTo>
                    <a:pt x="1235" y="1516"/>
                    <a:pt x="1215" y="1520"/>
                    <a:pt x="1192" y="152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79" name="Freeform 118"/>
            <p:cNvSpPr>
              <a:spLocks/>
            </p:cNvSpPr>
            <p:nvPr/>
          </p:nvSpPr>
          <p:spPr bwMode="auto">
            <a:xfrm>
              <a:off x="5680075" y="3011488"/>
              <a:ext cx="184150" cy="612775"/>
            </a:xfrm>
            <a:custGeom>
              <a:avLst/>
              <a:gdLst>
                <a:gd name="T0" fmla="*/ 2147483647 w 438"/>
                <a:gd name="T1" fmla="*/ 2147483647 h 1460"/>
                <a:gd name="T2" fmla="*/ 2147483647 w 438"/>
                <a:gd name="T3" fmla="*/ 2147483647 h 1460"/>
                <a:gd name="T4" fmla="*/ 0 w 438"/>
                <a:gd name="T5" fmla="*/ 2147483647 h 1460"/>
                <a:gd name="T6" fmla="*/ 2147483647 w 438"/>
                <a:gd name="T7" fmla="*/ 2147483647 h 1460"/>
                <a:gd name="T8" fmla="*/ 2147483647 w 438"/>
                <a:gd name="T9" fmla="*/ 2147483647 h 1460"/>
                <a:gd name="T10" fmla="*/ 2147483647 w 438"/>
                <a:gd name="T11" fmla="*/ 2147483647 h 1460"/>
                <a:gd name="T12" fmla="*/ 2147483647 w 438"/>
                <a:gd name="T13" fmla="*/ 2147483647 h 1460"/>
                <a:gd name="T14" fmla="*/ 2147483647 w 438"/>
                <a:gd name="T15" fmla="*/ 2147483647 h 1460"/>
                <a:gd name="T16" fmla="*/ 2147483647 w 438"/>
                <a:gd name="T17" fmla="*/ 0 h 1460"/>
                <a:gd name="T18" fmla="*/ 2147483647 w 438"/>
                <a:gd name="T19" fmla="*/ 2147483647 h 1460"/>
                <a:gd name="T20" fmla="*/ 2147483647 w 438"/>
                <a:gd name="T21" fmla="*/ 2147483647 h 1460"/>
                <a:gd name="T22" fmla="*/ 2147483647 w 438"/>
                <a:gd name="T23" fmla="*/ 2147483647 h 1460"/>
                <a:gd name="T24" fmla="*/ 2147483647 w 438"/>
                <a:gd name="T25" fmla="*/ 2147483647 h 1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8"/>
                <a:gd name="T40" fmla="*/ 0 h 1460"/>
                <a:gd name="T41" fmla="*/ 438 w 438"/>
                <a:gd name="T42" fmla="*/ 1460 h 14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8" h="1460">
                  <a:moveTo>
                    <a:pt x="47" y="1460"/>
                  </a:moveTo>
                  <a:lnTo>
                    <a:pt x="47" y="1460"/>
                  </a:lnTo>
                  <a:cubicBezTo>
                    <a:pt x="32" y="1460"/>
                    <a:pt x="17" y="1457"/>
                    <a:pt x="0" y="1452"/>
                  </a:cubicBezTo>
                  <a:lnTo>
                    <a:pt x="9" y="1426"/>
                  </a:lnTo>
                  <a:cubicBezTo>
                    <a:pt x="37" y="1436"/>
                    <a:pt x="61" y="1436"/>
                    <a:pt x="79" y="1426"/>
                  </a:cubicBezTo>
                  <a:cubicBezTo>
                    <a:pt x="110" y="1409"/>
                    <a:pt x="123" y="1371"/>
                    <a:pt x="131" y="1339"/>
                  </a:cubicBezTo>
                  <a:cubicBezTo>
                    <a:pt x="144" y="1288"/>
                    <a:pt x="384" y="188"/>
                    <a:pt x="396" y="111"/>
                  </a:cubicBezTo>
                  <a:cubicBezTo>
                    <a:pt x="408" y="38"/>
                    <a:pt x="364" y="26"/>
                    <a:pt x="362" y="26"/>
                  </a:cubicBezTo>
                  <a:lnTo>
                    <a:pt x="369" y="0"/>
                  </a:lnTo>
                  <a:cubicBezTo>
                    <a:pt x="369" y="0"/>
                    <a:pt x="438" y="17"/>
                    <a:pt x="423" y="115"/>
                  </a:cubicBezTo>
                  <a:cubicBezTo>
                    <a:pt x="410" y="198"/>
                    <a:pt x="171" y="1291"/>
                    <a:pt x="157" y="1346"/>
                  </a:cubicBezTo>
                  <a:cubicBezTo>
                    <a:pt x="148" y="1383"/>
                    <a:pt x="131" y="1428"/>
                    <a:pt x="92" y="1449"/>
                  </a:cubicBezTo>
                  <a:cubicBezTo>
                    <a:pt x="78" y="1457"/>
                    <a:pt x="63" y="1460"/>
                    <a:pt x="47" y="146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0" name="Freeform 119"/>
            <p:cNvSpPr>
              <a:spLocks noEditPoints="1"/>
            </p:cNvSpPr>
            <p:nvPr/>
          </p:nvSpPr>
          <p:spPr bwMode="auto">
            <a:xfrm>
              <a:off x="5297488" y="3046413"/>
              <a:ext cx="517525" cy="536575"/>
            </a:xfrm>
            <a:custGeom>
              <a:avLst/>
              <a:gdLst>
                <a:gd name="T0" fmla="*/ 2147483647 w 1236"/>
                <a:gd name="T1" fmla="*/ 2147483647 h 1281"/>
                <a:gd name="T2" fmla="*/ 2147483647 w 1236"/>
                <a:gd name="T3" fmla="*/ 2147483647 h 1281"/>
                <a:gd name="T4" fmla="*/ 2147483647 w 1236"/>
                <a:gd name="T5" fmla="*/ 2147483647 h 1281"/>
                <a:gd name="T6" fmla="*/ 2147483647 w 1236"/>
                <a:gd name="T7" fmla="*/ 2147483647 h 1281"/>
                <a:gd name="T8" fmla="*/ 2147483647 w 1236"/>
                <a:gd name="T9" fmla="*/ 2147483647 h 1281"/>
                <a:gd name="T10" fmla="*/ 2147483647 w 1236"/>
                <a:gd name="T11" fmla="*/ 2147483647 h 1281"/>
                <a:gd name="T12" fmla="*/ 2147483647 w 1236"/>
                <a:gd name="T13" fmla="*/ 2147483647 h 1281"/>
                <a:gd name="T14" fmla="*/ 2147483647 w 1236"/>
                <a:gd name="T15" fmla="*/ 2147483647 h 1281"/>
                <a:gd name="T16" fmla="*/ 0 w 1236"/>
                <a:gd name="T17" fmla="*/ 2147483647 h 1281"/>
                <a:gd name="T18" fmla="*/ 2147483647 w 1236"/>
                <a:gd name="T19" fmla="*/ 0 h 1281"/>
                <a:gd name="T20" fmla="*/ 2147483647 w 1236"/>
                <a:gd name="T21" fmla="*/ 2147483647 h 1281"/>
                <a:gd name="T22" fmla="*/ 2147483647 w 1236"/>
                <a:gd name="T23" fmla="*/ 2147483647 h 1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36"/>
                <a:gd name="T37" fmla="*/ 0 h 1281"/>
                <a:gd name="T38" fmla="*/ 1236 w 1236"/>
                <a:gd name="T39" fmla="*/ 1281 h 1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36" h="1281">
                  <a:moveTo>
                    <a:pt x="31" y="955"/>
                  </a:moveTo>
                  <a:lnTo>
                    <a:pt x="31" y="955"/>
                  </a:lnTo>
                  <a:lnTo>
                    <a:pt x="941" y="1247"/>
                  </a:lnTo>
                  <a:lnTo>
                    <a:pt x="1203" y="29"/>
                  </a:lnTo>
                  <a:lnTo>
                    <a:pt x="240" y="27"/>
                  </a:lnTo>
                  <a:lnTo>
                    <a:pt x="31" y="955"/>
                  </a:lnTo>
                  <a:close/>
                  <a:moveTo>
                    <a:pt x="961" y="1281"/>
                  </a:moveTo>
                  <a:lnTo>
                    <a:pt x="961" y="1281"/>
                  </a:lnTo>
                  <a:lnTo>
                    <a:pt x="0" y="972"/>
                  </a:lnTo>
                  <a:lnTo>
                    <a:pt x="218" y="0"/>
                  </a:lnTo>
                  <a:lnTo>
                    <a:pt x="1236" y="2"/>
                  </a:lnTo>
                  <a:lnTo>
                    <a:pt x="961" y="1281"/>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1" name="Freeform 120"/>
            <p:cNvSpPr>
              <a:spLocks/>
            </p:cNvSpPr>
            <p:nvPr/>
          </p:nvSpPr>
          <p:spPr bwMode="auto">
            <a:xfrm>
              <a:off x="5349875" y="3149601"/>
              <a:ext cx="6350" cy="9525"/>
            </a:xfrm>
            <a:custGeom>
              <a:avLst/>
              <a:gdLst>
                <a:gd name="T0" fmla="*/ 2147483647 w 15"/>
                <a:gd name="T1" fmla="*/ 2147483647 h 20"/>
                <a:gd name="T2" fmla="*/ 2147483647 w 15"/>
                <a:gd name="T3" fmla="*/ 2147483647 h 20"/>
                <a:gd name="T4" fmla="*/ 2147483647 w 15"/>
                <a:gd name="T5" fmla="*/ 2147483647 h 20"/>
                <a:gd name="T6" fmla="*/ 2147483647 w 15"/>
                <a:gd name="T7" fmla="*/ 2147483647 h 20"/>
                <a:gd name="T8" fmla="*/ 2147483647 w 15"/>
                <a:gd name="T9" fmla="*/ 2147483647 h 20"/>
                <a:gd name="T10" fmla="*/ 2147483647 w 15"/>
                <a:gd name="T11" fmla="*/ 2147483647 h 20"/>
                <a:gd name="T12" fmla="*/ 0 60000 65536"/>
                <a:gd name="T13" fmla="*/ 0 60000 65536"/>
                <a:gd name="T14" fmla="*/ 0 60000 65536"/>
                <a:gd name="T15" fmla="*/ 0 60000 65536"/>
                <a:gd name="T16" fmla="*/ 0 60000 65536"/>
                <a:gd name="T17" fmla="*/ 0 60000 65536"/>
                <a:gd name="T18" fmla="*/ 0 w 15"/>
                <a:gd name="T19" fmla="*/ 0 h 20"/>
                <a:gd name="T20" fmla="*/ 15 w 1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5" h="20">
                  <a:moveTo>
                    <a:pt x="14" y="11"/>
                  </a:moveTo>
                  <a:lnTo>
                    <a:pt x="14" y="11"/>
                  </a:lnTo>
                  <a:cubicBezTo>
                    <a:pt x="13" y="16"/>
                    <a:pt x="10" y="20"/>
                    <a:pt x="6" y="19"/>
                  </a:cubicBezTo>
                  <a:cubicBezTo>
                    <a:pt x="2" y="19"/>
                    <a:pt x="0" y="14"/>
                    <a:pt x="1" y="9"/>
                  </a:cubicBezTo>
                  <a:cubicBezTo>
                    <a:pt x="2" y="4"/>
                    <a:pt x="6" y="0"/>
                    <a:pt x="9" y="1"/>
                  </a:cubicBezTo>
                  <a:cubicBezTo>
                    <a:pt x="13" y="1"/>
                    <a:pt x="15" y="6"/>
                    <a:pt x="14" y="11"/>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2" name="Freeform 121"/>
            <p:cNvSpPr>
              <a:spLocks/>
            </p:cNvSpPr>
            <p:nvPr/>
          </p:nvSpPr>
          <p:spPr bwMode="auto">
            <a:xfrm>
              <a:off x="5849938" y="3121026"/>
              <a:ext cx="11113" cy="28575"/>
            </a:xfrm>
            <a:custGeom>
              <a:avLst/>
              <a:gdLst>
                <a:gd name="T0" fmla="*/ 2147483647 w 27"/>
                <a:gd name="T1" fmla="*/ 2147483647 h 68"/>
                <a:gd name="T2" fmla="*/ 2147483647 w 27"/>
                <a:gd name="T3" fmla="*/ 2147483647 h 68"/>
                <a:gd name="T4" fmla="*/ 2147483647 w 27"/>
                <a:gd name="T5" fmla="*/ 2147483647 h 68"/>
                <a:gd name="T6" fmla="*/ 2147483647 w 27"/>
                <a:gd name="T7" fmla="*/ 2147483647 h 68"/>
                <a:gd name="T8" fmla="*/ 2147483647 w 27"/>
                <a:gd name="T9" fmla="*/ 2147483647 h 68"/>
                <a:gd name="T10" fmla="*/ 2147483647 w 27"/>
                <a:gd name="T11" fmla="*/ 0 h 68"/>
                <a:gd name="T12" fmla="*/ 2147483647 w 27"/>
                <a:gd name="T13" fmla="*/ 2147483647 h 68"/>
                <a:gd name="T14" fmla="*/ 2147483647 w 27"/>
                <a:gd name="T15" fmla="*/ 2147483647 h 68"/>
                <a:gd name="T16" fmla="*/ 2147483647 w 27"/>
                <a:gd name="T17" fmla="*/ 214748364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68"/>
                <a:gd name="T29" fmla="*/ 27 w 27"/>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68">
                  <a:moveTo>
                    <a:pt x="8" y="68"/>
                  </a:moveTo>
                  <a:lnTo>
                    <a:pt x="8" y="68"/>
                  </a:lnTo>
                  <a:cubicBezTo>
                    <a:pt x="7" y="68"/>
                    <a:pt x="7" y="68"/>
                    <a:pt x="6" y="68"/>
                  </a:cubicBezTo>
                  <a:cubicBezTo>
                    <a:pt x="3" y="67"/>
                    <a:pt x="0" y="64"/>
                    <a:pt x="1" y="60"/>
                  </a:cubicBezTo>
                  <a:lnTo>
                    <a:pt x="13" y="5"/>
                  </a:lnTo>
                  <a:cubicBezTo>
                    <a:pt x="14" y="2"/>
                    <a:pt x="18" y="0"/>
                    <a:pt x="21" y="0"/>
                  </a:cubicBezTo>
                  <a:cubicBezTo>
                    <a:pt x="25" y="1"/>
                    <a:pt x="27" y="5"/>
                    <a:pt x="26" y="8"/>
                  </a:cubicBezTo>
                  <a:lnTo>
                    <a:pt x="14" y="63"/>
                  </a:lnTo>
                  <a:cubicBezTo>
                    <a:pt x="14" y="66"/>
                    <a:pt x="11" y="68"/>
                    <a:pt x="8" y="6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3" name="Freeform 122"/>
            <p:cNvSpPr>
              <a:spLocks/>
            </p:cNvSpPr>
            <p:nvPr/>
          </p:nvSpPr>
          <p:spPr bwMode="auto">
            <a:xfrm>
              <a:off x="5818188" y="3279776"/>
              <a:ext cx="9525" cy="7938"/>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0 w 26"/>
                <a:gd name="T9" fmla="*/ 2147483647 h 16"/>
                <a:gd name="T10" fmla="*/ 2147483647 w 26"/>
                <a:gd name="T11" fmla="*/ 2147483647 h 16"/>
                <a:gd name="T12" fmla="*/ 2147483647 w 26"/>
                <a:gd name="T13" fmla="*/ 2147483647 h 16"/>
                <a:gd name="T14" fmla="*/ 2147483647 w 26"/>
                <a:gd name="T15" fmla="*/ 2147483647 h 16"/>
                <a:gd name="T16" fmla="*/ 2147483647 w 26"/>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6"/>
                <a:gd name="T29" fmla="*/ 26 w 2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6">
                  <a:moveTo>
                    <a:pt x="19" y="16"/>
                  </a:moveTo>
                  <a:lnTo>
                    <a:pt x="19" y="16"/>
                  </a:lnTo>
                  <a:cubicBezTo>
                    <a:pt x="19" y="16"/>
                    <a:pt x="18" y="16"/>
                    <a:pt x="18" y="16"/>
                  </a:cubicBezTo>
                  <a:lnTo>
                    <a:pt x="6" y="14"/>
                  </a:lnTo>
                  <a:cubicBezTo>
                    <a:pt x="2" y="13"/>
                    <a:pt x="0" y="10"/>
                    <a:pt x="0" y="6"/>
                  </a:cubicBezTo>
                  <a:cubicBezTo>
                    <a:pt x="1" y="2"/>
                    <a:pt x="4" y="0"/>
                    <a:pt x="8" y="1"/>
                  </a:cubicBezTo>
                  <a:lnTo>
                    <a:pt x="20" y="3"/>
                  </a:lnTo>
                  <a:cubicBezTo>
                    <a:pt x="24" y="3"/>
                    <a:pt x="26" y="7"/>
                    <a:pt x="26" y="11"/>
                  </a:cubicBezTo>
                  <a:cubicBezTo>
                    <a:pt x="25" y="14"/>
                    <a:pt x="22"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4" name="Freeform 123"/>
            <p:cNvSpPr>
              <a:spLocks/>
            </p:cNvSpPr>
            <p:nvPr/>
          </p:nvSpPr>
          <p:spPr bwMode="auto">
            <a:xfrm>
              <a:off x="5815013" y="32893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4"/>
                  </a:lnTo>
                  <a:cubicBezTo>
                    <a:pt x="3" y="13"/>
                    <a:pt x="0" y="10"/>
                    <a:pt x="1" y="6"/>
                  </a:cubicBezTo>
                  <a:cubicBezTo>
                    <a:pt x="1" y="2"/>
                    <a:pt x="5" y="0"/>
                    <a:pt x="9" y="1"/>
                  </a:cubicBezTo>
                  <a:lnTo>
                    <a:pt x="21" y="3"/>
                  </a:lnTo>
                  <a:cubicBezTo>
                    <a:pt x="25"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5" name="Freeform 124"/>
            <p:cNvSpPr>
              <a:spLocks/>
            </p:cNvSpPr>
            <p:nvPr/>
          </p:nvSpPr>
          <p:spPr bwMode="auto">
            <a:xfrm>
              <a:off x="5813425" y="3297238"/>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4"/>
                  </a:lnTo>
                  <a:cubicBezTo>
                    <a:pt x="2" y="13"/>
                    <a:pt x="0" y="10"/>
                    <a:pt x="0" y="6"/>
                  </a:cubicBezTo>
                  <a:cubicBezTo>
                    <a:pt x="1" y="3"/>
                    <a:pt x="5" y="0"/>
                    <a:pt x="8" y="1"/>
                  </a:cubicBezTo>
                  <a:lnTo>
                    <a:pt x="21" y="3"/>
                  </a:lnTo>
                  <a:cubicBezTo>
                    <a:pt x="24" y="4"/>
                    <a:pt x="27" y="7"/>
                    <a:pt x="26" y="11"/>
                  </a:cubicBezTo>
                  <a:cubicBezTo>
                    <a:pt x="25" y="14"/>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6" name="Freeform 125"/>
            <p:cNvSpPr>
              <a:spLocks/>
            </p:cNvSpPr>
            <p:nvPr/>
          </p:nvSpPr>
          <p:spPr bwMode="auto">
            <a:xfrm>
              <a:off x="5811838" y="3305176"/>
              <a:ext cx="11113" cy="7938"/>
            </a:xfrm>
            <a:custGeom>
              <a:avLst/>
              <a:gdLst>
                <a:gd name="T0" fmla="*/ 2147483647 w 27"/>
                <a:gd name="T1" fmla="*/ 2147483647 h 17"/>
                <a:gd name="T2" fmla="*/ 2147483647 w 27"/>
                <a:gd name="T3" fmla="*/ 2147483647 h 17"/>
                <a:gd name="T4" fmla="*/ 2147483647 w 27"/>
                <a:gd name="T5" fmla="*/ 2147483647 h 17"/>
                <a:gd name="T6" fmla="*/ 2147483647 w 27"/>
                <a:gd name="T7" fmla="*/ 2147483647 h 17"/>
                <a:gd name="T8" fmla="*/ 2147483647 w 27"/>
                <a:gd name="T9" fmla="*/ 2147483647 h 17"/>
                <a:gd name="T10" fmla="*/ 2147483647 w 27"/>
                <a:gd name="T11" fmla="*/ 2147483647 h 17"/>
                <a:gd name="T12" fmla="*/ 2147483647 w 27"/>
                <a:gd name="T13" fmla="*/ 2147483647 h 17"/>
                <a:gd name="T14" fmla="*/ 2147483647 w 27"/>
                <a:gd name="T15" fmla="*/ 2147483647 h 17"/>
                <a:gd name="T16" fmla="*/ 2147483647 w 27"/>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20" y="17"/>
                  </a:moveTo>
                  <a:lnTo>
                    <a:pt x="20" y="17"/>
                  </a:lnTo>
                  <a:cubicBezTo>
                    <a:pt x="20" y="17"/>
                    <a:pt x="19" y="17"/>
                    <a:pt x="19" y="16"/>
                  </a:cubicBezTo>
                  <a:lnTo>
                    <a:pt x="6" y="14"/>
                  </a:lnTo>
                  <a:cubicBezTo>
                    <a:pt x="3" y="14"/>
                    <a:pt x="0" y="10"/>
                    <a:pt x="1" y="6"/>
                  </a:cubicBezTo>
                  <a:cubicBezTo>
                    <a:pt x="2" y="3"/>
                    <a:pt x="5" y="0"/>
                    <a:pt x="9" y="1"/>
                  </a:cubicBezTo>
                  <a:lnTo>
                    <a:pt x="21" y="3"/>
                  </a:lnTo>
                  <a:cubicBezTo>
                    <a:pt x="25" y="4"/>
                    <a:pt x="27" y="7"/>
                    <a:pt x="27" y="11"/>
                  </a:cubicBezTo>
                  <a:cubicBezTo>
                    <a:pt x="26" y="14"/>
                    <a:pt x="23" y="17"/>
                    <a:pt x="20"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7" name="Freeform 126"/>
            <p:cNvSpPr>
              <a:spLocks/>
            </p:cNvSpPr>
            <p:nvPr/>
          </p:nvSpPr>
          <p:spPr bwMode="auto">
            <a:xfrm>
              <a:off x="5810250" y="33147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6"/>
                  </a:cubicBezTo>
                  <a:cubicBezTo>
                    <a:pt x="1" y="2"/>
                    <a:pt x="5" y="0"/>
                    <a:pt x="8" y="0"/>
                  </a:cubicBezTo>
                  <a:lnTo>
                    <a:pt x="21" y="3"/>
                  </a:lnTo>
                  <a:cubicBezTo>
                    <a:pt x="25" y="3"/>
                    <a:pt x="27" y="7"/>
                    <a:pt x="26" y="10"/>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8" name="Freeform 127"/>
            <p:cNvSpPr>
              <a:spLocks/>
            </p:cNvSpPr>
            <p:nvPr/>
          </p:nvSpPr>
          <p:spPr bwMode="auto">
            <a:xfrm>
              <a:off x="5808663" y="3322638"/>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4"/>
                  </a:lnTo>
                  <a:cubicBezTo>
                    <a:pt x="2" y="13"/>
                    <a:pt x="0" y="9"/>
                    <a:pt x="0" y="6"/>
                  </a:cubicBezTo>
                  <a:cubicBezTo>
                    <a:pt x="1" y="2"/>
                    <a:pt x="4" y="0"/>
                    <a:pt x="8" y="0"/>
                  </a:cubicBezTo>
                  <a:lnTo>
                    <a:pt x="20" y="3"/>
                  </a:lnTo>
                  <a:cubicBezTo>
                    <a:pt x="24" y="3"/>
                    <a:pt x="27" y="7"/>
                    <a:pt x="26" y="11"/>
                  </a:cubicBezTo>
                  <a:cubicBezTo>
                    <a:pt x="25" y="14"/>
                    <a:pt x="22"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89" name="Freeform 128"/>
            <p:cNvSpPr>
              <a:spLocks/>
            </p:cNvSpPr>
            <p:nvPr/>
          </p:nvSpPr>
          <p:spPr bwMode="auto">
            <a:xfrm>
              <a:off x="5805488" y="3330576"/>
              <a:ext cx="12700"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10"/>
                    <a:pt x="1" y="6"/>
                  </a:cubicBezTo>
                  <a:cubicBezTo>
                    <a:pt x="1" y="2"/>
                    <a:pt x="5" y="0"/>
                    <a:pt x="9" y="1"/>
                  </a:cubicBezTo>
                  <a:lnTo>
                    <a:pt x="21" y="3"/>
                  </a:lnTo>
                  <a:cubicBezTo>
                    <a:pt x="25"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0" name="Freeform 129"/>
            <p:cNvSpPr>
              <a:spLocks/>
            </p:cNvSpPr>
            <p:nvPr/>
          </p:nvSpPr>
          <p:spPr bwMode="auto">
            <a:xfrm>
              <a:off x="5803900" y="3340101"/>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0" y="6"/>
                  </a:cubicBezTo>
                  <a:cubicBezTo>
                    <a:pt x="1" y="3"/>
                    <a:pt x="5" y="0"/>
                    <a:pt x="8" y="1"/>
                  </a:cubicBezTo>
                  <a:lnTo>
                    <a:pt x="21" y="3"/>
                  </a:lnTo>
                  <a:cubicBezTo>
                    <a:pt x="24" y="4"/>
                    <a:pt x="27" y="7"/>
                    <a:pt x="26" y="11"/>
                  </a:cubicBezTo>
                  <a:cubicBezTo>
                    <a:pt x="25"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1" name="Freeform 130"/>
            <p:cNvSpPr>
              <a:spLocks/>
            </p:cNvSpPr>
            <p:nvPr/>
          </p:nvSpPr>
          <p:spPr bwMode="auto">
            <a:xfrm>
              <a:off x="5802313" y="3348038"/>
              <a:ext cx="11113" cy="7938"/>
            </a:xfrm>
            <a:custGeom>
              <a:avLst/>
              <a:gdLst>
                <a:gd name="T0" fmla="*/ 2147483647 w 27"/>
                <a:gd name="T1" fmla="*/ 2147483647 h 17"/>
                <a:gd name="T2" fmla="*/ 2147483647 w 27"/>
                <a:gd name="T3" fmla="*/ 2147483647 h 17"/>
                <a:gd name="T4" fmla="*/ 2147483647 w 27"/>
                <a:gd name="T5" fmla="*/ 2147483647 h 17"/>
                <a:gd name="T6" fmla="*/ 2147483647 w 27"/>
                <a:gd name="T7" fmla="*/ 2147483647 h 17"/>
                <a:gd name="T8" fmla="*/ 2147483647 w 27"/>
                <a:gd name="T9" fmla="*/ 2147483647 h 17"/>
                <a:gd name="T10" fmla="*/ 2147483647 w 27"/>
                <a:gd name="T11" fmla="*/ 2147483647 h 17"/>
                <a:gd name="T12" fmla="*/ 2147483647 w 27"/>
                <a:gd name="T13" fmla="*/ 2147483647 h 17"/>
                <a:gd name="T14" fmla="*/ 2147483647 w 27"/>
                <a:gd name="T15" fmla="*/ 2147483647 h 17"/>
                <a:gd name="T16" fmla="*/ 2147483647 w 27"/>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20" y="17"/>
                  </a:moveTo>
                  <a:lnTo>
                    <a:pt x="20" y="17"/>
                  </a:lnTo>
                  <a:cubicBezTo>
                    <a:pt x="20" y="17"/>
                    <a:pt x="19" y="16"/>
                    <a:pt x="19" y="16"/>
                  </a:cubicBezTo>
                  <a:lnTo>
                    <a:pt x="6" y="14"/>
                  </a:lnTo>
                  <a:cubicBezTo>
                    <a:pt x="3" y="13"/>
                    <a:pt x="0" y="10"/>
                    <a:pt x="1" y="6"/>
                  </a:cubicBezTo>
                  <a:cubicBezTo>
                    <a:pt x="2" y="3"/>
                    <a:pt x="5" y="0"/>
                    <a:pt x="9" y="1"/>
                  </a:cubicBezTo>
                  <a:lnTo>
                    <a:pt x="21" y="3"/>
                  </a:lnTo>
                  <a:cubicBezTo>
                    <a:pt x="25" y="4"/>
                    <a:pt x="27" y="7"/>
                    <a:pt x="27" y="11"/>
                  </a:cubicBezTo>
                  <a:cubicBezTo>
                    <a:pt x="26" y="14"/>
                    <a:pt x="23" y="17"/>
                    <a:pt x="20"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2" name="Freeform 131"/>
            <p:cNvSpPr>
              <a:spLocks/>
            </p:cNvSpPr>
            <p:nvPr/>
          </p:nvSpPr>
          <p:spPr bwMode="auto">
            <a:xfrm>
              <a:off x="5800725" y="33575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6"/>
                  </a:cubicBezTo>
                  <a:cubicBezTo>
                    <a:pt x="1" y="2"/>
                    <a:pt x="5" y="0"/>
                    <a:pt x="8" y="0"/>
                  </a:cubicBezTo>
                  <a:lnTo>
                    <a:pt x="21" y="2"/>
                  </a:lnTo>
                  <a:cubicBezTo>
                    <a:pt x="25" y="3"/>
                    <a:pt x="27" y="7"/>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3" name="Freeform 132"/>
            <p:cNvSpPr>
              <a:spLocks/>
            </p:cNvSpPr>
            <p:nvPr/>
          </p:nvSpPr>
          <p:spPr bwMode="auto">
            <a:xfrm>
              <a:off x="6019800" y="31543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10"/>
                    <a:pt x="1" y="6"/>
                  </a:cubicBezTo>
                  <a:cubicBezTo>
                    <a:pt x="2" y="3"/>
                    <a:pt x="5" y="0"/>
                    <a:pt x="9" y="1"/>
                  </a:cubicBezTo>
                  <a:lnTo>
                    <a:pt x="21" y="3"/>
                  </a:lnTo>
                  <a:cubicBezTo>
                    <a:pt x="25" y="4"/>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4" name="Freeform 133"/>
            <p:cNvSpPr>
              <a:spLocks/>
            </p:cNvSpPr>
            <p:nvPr/>
          </p:nvSpPr>
          <p:spPr bwMode="auto">
            <a:xfrm>
              <a:off x="6018213" y="31623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6"/>
                  </a:cubicBezTo>
                  <a:lnTo>
                    <a:pt x="6" y="13"/>
                  </a:lnTo>
                  <a:cubicBezTo>
                    <a:pt x="2" y="13"/>
                    <a:pt x="0" y="9"/>
                    <a:pt x="1" y="5"/>
                  </a:cubicBezTo>
                  <a:cubicBezTo>
                    <a:pt x="1" y="2"/>
                    <a:pt x="5" y="0"/>
                    <a:pt x="8" y="0"/>
                  </a:cubicBezTo>
                  <a:lnTo>
                    <a:pt x="21" y="2"/>
                  </a:lnTo>
                  <a:cubicBezTo>
                    <a:pt x="25" y="3"/>
                    <a:pt x="27" y="7"/>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5" name="Freeform 134"/>
            <p:cNvSpPr>
              <a:spLocks/>
            </p:cNvSpPr>
            <p:nvPr/>
          </p:nvSpPr>
          <p:spPr bwMode="auto">
            <a:xfrm>
              <a:off x="6016625" y="3171826"/>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3"/>
                  </a:lnTo>
                  <a:cubicBezTo>
                    <a:pt x="2" y="13"/>
                    <a:pt x="0" y="9"/>
                    <a:pt x="0" y="6"/>
                  </a:cubicBezTo>
                  <a:cubicBezTo>
                    <a:pt x="1" y="2"/>
                    <a:pt x="4" y="0"/>
                    <a:pt x="8" y="0"/>
                  </a:cubicBezTo>
                  <a:lnTo>
                    <a:pt x="21" y="3"/>
                  </a:lnTo>
                  <a:cubicBezTo>
                    <a:pt x="24" y="3"/>
                    <a:pt x="27" y="7"/>
                    <a:pt x="26" y="10"/>
                  </a:cubicBezTo>
                  <a:cubicBezTo>
                    <a:pt x="25" y="14"/>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6" name="Freeform 135"/>
            <p:cNvSpPr>
              <a:spLocks/>
            </p:cNvSpPr>
            <p:nvPr/>
          </p:nvSpPr>
          <p:spPr bwMode="auto">
            <a:xfrm>
              <a:off x="6013450" y="31797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9"/>
                    <a:pt x="1" y="6"/>
                  </a:cubicBezTo>
                  <a:cubicBezTo>
                    <a:pt x="2" y="2"/>
                    <a:pt x="5" y="0"/>
                    <a:pt x="9" y="0"/>
                  </a:cubicBezTo>
                  <a:lnTo>
                    <a:pt x="21" y="3"/>
                  </a:lnTo>
                  <a:cubicBezTo>
                    <a:pt x="25" y="3"/>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7" name="Freeform 136"/>
            <p:cNvSpPr>
              <a:spLocks/>
            </p:cNvSpPr>
            <p:nvPr/>
          </p:nvSpPr>
          <p:spPr bwMode="auto">
            <a:xfrm>
              <a:off x="6011863" y="31877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1" y="6"/>
                  </a:cubicBezTo>
                  <a:cubicBezTo>
                    <a:pt x="1" y="2"/>
                    <a:pt x="5" y="0"/>
                    <a:pt x="8" y="1"/>
                  </a:cubicBezTo>
                  <a:lnTo>
                    <a:pt x="21" y="3"/>
                  </a:lnTo>
                  <a:cubicBezTo>
                    <a:pt x="24"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8" name="Freeform 137"/>
            <p:cNvSpPr>
              <a:spLocks/>
            </p:cNvSpPr>
            <p:nvPr/>
          </p:nvSpPr>
          <p:spPr bwMode="auto">
            <a:xfrm>
              <a:off x="6010275" y="3197226"/>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7" y="14"/>
                  </a:lnTo>
                  <a:cubicBezTo>
                    <a:pt x="3" y="13"/>
                    <a:pt x="0" y="10"/>
                    <a:pt x="1" y="6"/>
                  </a:cubicBezTo>
                  <a:cubicBezTo>
                    <a:pt x="2" y="3"/>
                    <a:pt x="5" y="0"/>
                    <a:pt x="9" y="1"/>
                  </a:cubicBezTo>
                  <a:lnTo>
                    <a:pt x="21" y="3"/>
                  </a:lnTo>
                  <a:cubicBezTo>
                    <a:pt x="25" y="4"/>
                    <a:pt x="27" y="7"/>
                    <a:pt x="27"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99" name="Freeform 138"/>
            <p:cNvSpPr>
              <a:spLocks/>
            </p:cNvSpPr>
            <p:nvPr/>
          </p:nvSpPr>
          <p:spPr bwMode="auto">
            <a:xfrm>
              <a:off x="6008688" y="32051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9" y="15"/>
                  </a:cubicBezTo>
                  <a:lnTo>
                    <a:pt x="6" y="13"/>
                  </a:lnTo>
                  <a:cubicBezTo>
                    <a:pt x="2" y="13"/>
                    <a:pt x="0" y="9"/>
                    <a:pt x="1" y="5"/>
                  </a:cubicBezTo>
                  <a:cubicBezTo>
                    <a:pt x="1" y="2"/>
                    <a:pt x="5" y="0"/>
                    <a:pt x="9" y="0"/>
                  </a:cubicBezTo>
                  <a:lnTo>
                    <a:pt x="21" y="2"/>
                  </a:lnTo>
                  <a:cubicBezTo>
                    <a:pt x="25" y="3"/>
                    <a:pt x="27" y="6"/>
                    <a:pt x="26" y="10"/>
                  </a:cubicBezTo>
                  <a:cubicBezTo>
                    <a:pt x="26" y="13"/>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0" name="Freeform 139"/>
            <p:cNvSpPr>
              <a:spLocks/>
            </p:cNvSpPr>
            <p:nvPr/>
          </p:nvSpPr>
          <p:spPr bwMode="auto">
            <a:xfrm>
              <a:off x="6007100" y="3213101"/>
              <a:ext cx="11113" cy="7938"/>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0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19" y="16"/>
                  </a:moveTo>
                  <a:lnTo>
                    <a:pt x="19" y="16"/>
                  </a:lnTo>
                  <a:cubicBezTo>
                    <a:pt x="19" y="16"/>
                    <a:pt x="19" y="16"/>
                    <a:pt x="18" y="16"/>
                  </a:cubicBezTo>
                  <a:lnTo>
                    <a:pt x="6" y="13"/>
                  </a:lnTo>
                  <a:cubicBezTo>
                    <a:pt x="2" y="13"/>
                    <a:pt x="0" y="9"/>
                    <a:pt x="0" y="6"/>
                  </a:cubicBezTo>
                  <a:cubicBezTo>
                    <a:pt x="1" y="2"/>
                    <a:pt x="4" y="0"/>
                    <a:pt x="8" y="0"/>
                  </a:cubicBezTo>
                  <a:lnTo>
                    <a:pt x="21" y="3"/>
                  </a:lnTo>
                  <a:cubicBezTo>
                    <a:pt x="24" y="3"/>
                    <a:pt x="27" y="7"/>
                    <a:pt x="26" y="10"/>
                  </a:cubicBezTo>
                  <a:cubicBezTo>
                    <a:pt x="25" y="13"/>
                    <a:pt x="23" y="16"/>
                    <a:pt x="19"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1" name="Freeform 140"/>
            <p:cNvSpPr>
              <a:spLocks/>
            </p:cNvSpPr>
            <p:nvPr/>
          </p:nvSpPr>
          <p:spPr bwMode="auto">
            <a:xfrm>
              <a:off x="6003925" y="3222626"/>
              <a:ext cx="12700"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0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20" y="16"/>
                    <a:pt x="19" y="16"/>
                    <a:pt x="19" y="16"/>
                  </a:cubicBezTo>
                  <a:lnTo>
                    <a:pt x="6" y="14"/>
                  </a:lnTo>
                  <a:cubicBezTo>
                    <a:pt x="3" y="13"/>
                    <a:pt x="0" y="9"/>
                    <a:pt x="1" y="6"/>
                  </a:cubicBezTo>
                  <a:cubicBezTo>
                    <a:pt x="2" y="2"/>
                    <a:pt x="5" y="0"/>
                    <a:pt x="9" y="0"/>
                  </a:cubicBezTo>
                  <a:lnTo>
                    <a:pt x="21" y="3"/>
                  </a:lnTo>
                  <a:cubicBezTo>
                    <a:pt x="25" y="3"/>
                    <a:pt x="27" y="7"/>
                    <a:pt x="27" y="10"/>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2" name="Freeform 141"/>
            <p:cNvSpPr>
              <a:spLocks/>
            </p:cNvSpPr>
            <p:nvPr/>
          </p:nvSpPr>
          <p:spPr bwMode="auto">
            <a:xfrm>
              <a:off x="6002338" y="3230563"/>
              <a:ext cx="11113" cy="6350"/>
            </a:xfrm>
            <a:custGeom>
              <a:avLst/>
              <a:gdLst>
                <a:gd name="T0" fmla="*/ 2147483647 w 27"/>
                <a:gd name="T1" fmla="*/ 2147483647 h 16"/>
                <a:gd name="T2" fmla="*/ 2147483647 w 27"/>
                <a:gd name="T3" fmla="*/ 2147483647 h 16"/>
                <a:gd name="T4" fmla="*/ 2147483647 w 27"/>
                <a:gd name="T5" fmla="*/ 2147483647 h 16"/>
                <a:gd name="T6" fmla="*/ 2147483647 w 27"/>
                <a:gd name="T7" fmla="*/ 2147483647 h 16"/>
                <a:gd name="T8" fmla="*/ 2147483647 w 27"/>
                <a:gd name="T9" fmla="*/ 2147483647 h 16"/>
                <a:gd name="T10" fmla="*/ 2147483647 w 27"/>
                <a:gd name="T11" fmla="*/ 2147483647 h 16"/>
                <a:gd name="T12" fmla="*/ 2147483647 w 27"/>
                <a:gd name="T13" fmla="*/ 2147483647 h 16"/>
                <a:gd name="T14" fmla="*/ 2147483647 w 27"/>
                <a:gd name="T15" fmla="*/ 2147483647 h 16"/>
                <a:gd name="T16" fmla="*/ 2147483647 w 27"/>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20" y="16"/>
                  </a:moveTo>
                  <a:lnTo>
                    <a:pt x="20" y="16"/>
                  </a:lnTo>
                  <a:cubicBezTo>
                    <a:pt x="19" y="16"/>
                    <a:pt x="19" y="16"/>
                    <a:pt x="18" y="16"/>
                  </a:cubicBezTo>
                  <a:lnTo>
                    <a:pt x="6" y="14"/>
                  </a:lnTo>
                  <a:cubicBezTo>
                    <a:pt x="2" y="13"/>
                    <a:pt x="0" y="10"/>
                    <a:pt x="1" y="6"/>
                  </a:cubicBezTo>
                  <a:cubicBezTo>
                    <a:pt x="1" y="2"/>
                    <a:pt x="5" y="0"/>
                    <a:pt x="8" y="1"/>
                  </a:cubicBezTo>
                  <a:lnTo>
                    <a:pt x="21" y="3"/>
                  </a:lnTo>
                  <a:cubicBezTo>
                    <a:pt x="24" y="4"/>
                    <a:pt x="27" y="7"/>
                    <a:pt x="26" y="11"/>
                  </a:cubicBezTo>
                  <a:cubicBezTo>
                    <a:pt x="26" y="14"/>
                    <a:pt x="23" y="16"/>
                    <a:pt x="20" y="1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3" name="Freeform 142"/>
            <p:cNvSpPr>
              <a:spLocks/>
            </p:cNvSpPr>
            <p:nvPr/>
          </p:nvSpPr>
          <p:spPr bwMode="auto">
            <a:xfrm>
              <a:off x="5534025" y="2906713"/>
              <a:ext cx="574675" cy="555625"/>
            </a:xfrm>
            <a:custGeom>
              <a:avLst/>
              <a:gdLst>
                <a:gd name="T0" fmla="*/ 2147483647 w 1367"/>
                <a:gd name="T1" fmla="*/ 2147483647 h 1324"/>
                <a:gd name="T2" fmla="*/ 2147483647 w 1367"/>
                <a:gd name="T3" fmla="*/ 2147483647 h 1324"/>
                <a:gd name="T4" fmla="*/ 2147483647 w 1367"/>
                <a:gd name="T5" fmla="*/ 2147483647 h 1324"/>
                <a:gd name="T6" fmla="*/ 2147483647 w 1367"/>
                <a:gd name="T7" fmla="*/ 2147483647 h 1324"/>
                <a:gd name="T8" fmla="*/ 2147483647 w 1367"/>
                <a:gd name="T9" fmla="*/ 2147483647 h 1324"/>
                <a:gd name="T10" fmla="*/ 2147483647 w 1367"/>
                <a:gd name="T11" fmla="*/ 2147483647 h 1324"/>
                <a:gd name="T12" fmla="*/ 2147483647 w 1367"/>
                <a:gd name="T13" fmla="*/ 2147483647 h 1324"/>
                <a:gd name="T14" fmla="*/ 2147483647 w 1367"/>
                <a:gd name="T15" fmla="*/ 2147483647 h 1324"/>
                <a:gd name="T16" fmla="*/ 2147483647 w 1367"/>
                <a:gd name="T17" fmla="*/ 2147483647 h 1324"/>
                <a:gd name="T18" fmla="*/ 2147483647 w 1367"/>
                <a:gd name="T19" fmla="*/ 2147483647 h 1324"/>
                <a:gd name="T20" fmla="*/ 2147483647 w 1367"/>
                <a:gd name="T21" fmla="*/ 2147483647 h 1324"/>
                <a:gd name="T22" fmla="*/ 2147483647 w 1367"/>
                <a:gd name="T23" fmla="*/ 2147483647 h 1324"/>
                <a:gd name="T24" fmla="*/ 2147483647 w 1367"/>
                <a:gd name="T25" fmla="*/ 2147483647 h 1324"/>
                <a:gd name="T26" fmla="*/ 0 w 1367"/>
                <a:gd name="T27" fmla="*/ 2147483647 h 1324"/>
                <a:gd name="T28" fmla="*/ 2147483647 w 1367"/>
                <a:gd name="T29" fmla="*/ 2147483647 h 1324"/>
                <a:gd name="T30" fmla="*/ 2147483647 w 1367"/>
                <a:gd name="T31" fmla="*/ 2147483647 h 1324"/>
                <a:gd name="T32" fmla="*/ 2147483647 w 1367"/>
                <a:gd name="T33" fmla="*/ 2147483647 h 1324"/>
                <a:gd name="T34" fmla="*/ 2147483647 w 1367"/>
                <a:gd name="T35" fmla="*/ 2147483647 h 1324"/>
                <a:gd name="T36" fmla="*/ 2147483647 w 1367"/>
                <a:gd name="T37" fmla="*/ 2147483647 h 1324"/>
                <a:gd name="T38" fmla="*/ 2147483647 w 1367"/>
                <a:gd name="T39" fmla="*/ 2147483647 h 1324"/>
                <a:gd name="T40" fmla="*/ 2147483647 w 1367"/>
                <a:gd name="T41" fmla="*/ 2147483647 h 13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7"/>
                <a:gd name="T64" fmla="*/ 0 h 1324"/>
                <a:gd name="T65" fmla="*/ 1367 w 1367"/>
                <a:gd name="T66" fmla="*/ 1324 h 13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7" h="1324">
                  <a:moveTo>
                    <a:pt x="986" y="1324"/>
                  </a:moveTo>
                  <a:lnTo>
                    <a:pt x="986" y="1324"/>
                  </a:lnTo>
                  <a:cubicBezTo>
                    <a:pt x="969" y="1324"/>
                    <a:pt x="948" y="1322"/>
                    <a:pt x="926" y="1318"/>
                  </a:cubicBezTo>
                  <a:cubicBezTo>
                    <a:pt x="791" y="1291"/>
                    <a:pt x="660" y="1263"/>
                    <a:pt x="659" y="1262"/>
                  </a:cubicBezTo>
                  <a:lnTo>
                    <a:pt x="673" y="1197"/>
                  </a:lnTo>
                  <a:cubicBezTo>
                    <a:pt x="674" y="1197"/>
                    <a:pt x="805" y="1226"/>
                    <a:pt x="939" y="1252"/>
                  </a:cubicBezTo>
                  <a:cubicBezTo>
                    <a:pt x="1043" y="1273"/>
                    <a:pt x="1053" y="1236"/>
                    <a:pt x="1069" y="1175"/>
                  </a:cubicBezTo>
                  <a:cubicBezTo>
                    <a:pt x="1084" y="1115"/>
                    <a:pt x="1272" y="239"/>
                    <a:pt x="1293" y="137"/>
                  </a:cubicBezTo>
                  <a:cubicBezTo>
                    <a:pt x="1296" y="119"/>
                    <a:pt x="1298" y="95"/>
                    <a:pt x="1288" y="82"/>
                  </a:cubicBezTo>
                  <a:cubicBezTo>
                    <a:pt x="1278" y="71"/>
                    <a:pt x="1255" y="66"/>
                    <a:pt x="1220" y="68"/>
                  </a:cubicBezTo>
                  <a:cubicBezTo>
                    <a:pt x="1173" y="71"/>
                    <a:pt x="220" y="122"/>
                    <a:pt x="156" y="123"/>
                  </a:cubicBezTo>
                  <a:cubicBezTo>
                    <a:pt x="98" y="125"/>
                    <a:pt x="94" y="143"/>
                    <a:pt x="90" y="157"/>
                  </a:cubicBezTo>
                  <a:cubicBezTo>
                    <a:pt x="81" y="194"/>
                    <a:pt x="65" y="257"/>
                    <a:pt x="64" y="259"/>
                  </a:cubicBezTo>
                  <a:lnTo>
                    <a:pt x="0" y="243"/>
                  </a:lnTo>
                  <a:cubicBezTo>
                    <a:pt x="0" y="242"/>
                    <a:pt x="17" y="178"/>
                    <a:pt x="25" y="141"/>
                  </a:cubicBezTo>
                  <a:cubicBezTo>
                    <a:pt x="45" y="59"/>
                    <a:pt x="127" y="57"/>
                    <a:pt x="154" y="56"/>
                  </a:cubicBezTo>
                  <a:cubicBezTo>
                    <a:pt x="215" y="55"/>
                    <a:pt x="1165" y="5"/>
                    <a:pt x="1216" y="2"/>
                  </a:cubicBezTo>
                  <a:cubicBezTo>
                    <a:pt x="1253" y="0"/>
                    <a:pt x="1305" y="1"/>
                    <a:pt x="1338" y="39"/>
                  </a:cubicBezTo>
                  <a:cubicBezTo>
                    <a:pt x="1361" y="65"/>
                    <a:pt x="1367" y="102"/>
                    <a:pt x="1358" y="150"/>
                  </a:cubicBezTo>
                  <a:cubicBezTo>
                    <a:pt x="1337" y="257"/>
                    <a:pt x="1150" y="1128"/>
                    <a:pt x="1133" y="1191"/>
                  </a:cubicBezTo>
                  <a:cubicBezTo>
                    <a:pt x="1120" y="1243"/>
                    <a:pt x="1099" y="1324"/>
                    <a:pt x="986" y="13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4" name="Freeform 143"/>
            <p:cNvSpPr>
              <a:spLocks/>
            </p:cNvSpPr>
            <p:nvPr/>
          </p:nvSpPr>
          <p:spPr bwMode="auto">
            <a:xfrm>
              <a:off x="6003925" y="2947988"/>
              <a:ext cx="26988" cy="31750"/>
            </a:xfrm>
            <a:custGeom>
              <a:avLst/>
              <a:gdLst>
                <a:gd name="T0" fmla="*/ 2147483647 w 61"/>
                <a:gd name="T1" fmla="*/ 2147483647 h 76"/>
                <a:gd name="T2" fmla="*/ 2147483647 w 61"/>
                <a:gd name="T3" fmla="*/ 2147483647 h 76"/>
                <a:gd name="T4" fmla="*/ 2147483647 w 61"/>
                <a:gd name="T5" fmla="*/ 2147483647 h 76"/>
                <a:gd name="T6" fmla="*/ 2147483647 w 61"/>
                <a:gd name="T7" fmla="*/ 2147483647 h 76"/>
                <a:gd name="T8" fmla="*/ 2147483647 w 61"/>
                <a:gd name="T9" fmla="*/ 2147483647 h 76"/>
                <a:gd name="T10" fmla="*/ 2147483647 w 61"/>
                <a:gd name="T11" fmla="*/ 2147483647 h 76"/>
                <a:gd name="T12" fmla="*/ 0 60000 65536"/>
                <a:gd name="T13" fmla="*/ 0 60000 65536"/>
                <a:gd name="T14" fmla="*/ 0 60000 65536"/>
                <a:gd name="T15" fmla="*/ 0 60000 65536"/>
                <a:gd name="T16" fmla="*/ 0 60000 65536"/>
                <a:gd name="T17" fmla="*/ 0 60000 65536"/>
                <a:gd name="T18" fmla="*/ 0 w 61"/>
                <a:gd name="T19" fmla="*/ 0 h 76"/>
                <a:gd name="T20" fmla="*/ 61 w 6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61" h="76">
                  <a:moveTo>
                    <a:pt x="55" y="45"/>
                  </a:moveTo>
                  <a:lnTo>
                    <a:pt x="55" y="45"/>
                  </a:lnTo>
                  <a:cubicBezTo>
                    <a:pt x="50" y="63"/>
                    <a:pt x="35" y="76"/>
                    <a:pt x="21" y="72"/>
                  </a:cubicBezTo>
                  <a:cubicBezTo>
                    <a:pt x="7" y="68"/>
                    <a:pt x="0" y="50"/>
                    <a:pt x="6" y="31"/>
                  </a:cubicBezTo>
                  <a:cubicBezTo>
                    <a:pt x="11" y="12"/>
                    <a:pt x="26" y="0"/>
                    <a:pt x="40" y="4"/>
                  </a:cubicBezTo>
                  <a:cubicBezTo>
                    <a:pt x="54" y="7"/>
                    <a:pt x="61" y="26"/>
                    <a:pt x="55" y="45"/>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5" name="Freeform 144"/>
            <p:cNvSpPr>
              <a:spLocks noEditPoints="1"/>
            </p:cNvSpPr>
            <p:nvPr/>
          </p:nvSpPr>
          <p:spPr bwMode="auto">
            <a:xfrm>
              <a:off x="6002338" y="2995613"/>
              <a:ext cx="11113" cy="14288"/>
            </a:xfrm>
            <a:custGeom>
              <a:avLst/>
              <a:gdLst>
                <a:gd name="T0" fmla="*/ 2147483647 w 29"/>
                <a:gd name="T1" fmla="*/ 2147483647 h 34"/>
                <a:gd name="T2" fmla="*/ 2147483647 w 29"/>
                <a:gd name="T3" fmla="*/ 2147483647 h 34"/>
                <a:gd name="T4" fmla="*/ 2147483647 w 29"/>
                <a:gd name="T5" fmla="*/ 2147483647 h 34"/>
                <a:gd name="T6" fmla="*/ 2147483647 w 29"/>
                <a:gd name="T7" fmla="*/ 2147483647 h 34"/>
                <a:gd name="T8" fmla="*/ 2147483647 w 29"/>
                <a:gd name="T9" fmla="*/ 2147483647 h 34"/>
                <a:gd name="T10" fmla="*/ 2147483647 w 29"/>
                <a:gd name="T11" fmla="*/ 2147483647 h 34"/>
                <a:gd name="T12" fmla="*/ 2147483647 w 29"/>
                <a:gd name="T13" fmla="*/ 2147483647 h 34"/>
                <a:gd name="T14" fmla="*/ 2147483647 w 29"/>
                <a:gd name="T15" fmla="*/ 2147483647 h 34"/>
                <a:gd name="T16" fmla="*/ 2147483647 w 29"/>
                <a:gd name="T17" fmla="*/ 2147483647 h 34"/>
                <a:gd name="T18" fmla="*/ 2147483647 w 29"/>
                <a:gd name="T19" fmla="*/ 2147483647 h 34"/>
                <a:gd name="T20" fmla="*/ 2147483647 w 29"/>
                <a:gd name="T21" fmla="*/ 2147483647 h 34"/>
                <a:gd name="T22" fmla="*/ 2147483647 w 29"/>
                <a:gd name="T23" fmla="*/ 2147483647 h 34"/>
                <a:gd name="T24" fmla="*/ 2147483647 w 29"/>
                <a:gd name="T25" fmla="*/ 2147483647 h 34"/>
                <a:gd name="T26" fmla="*/ 2147483647 w 29"/>
                <a:gd name="T27" fmla="*/ 2147483647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4"/>
                <a:gd name="T44" fmla="*/ 29 w 29"/>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4">
                  <a:moveTo>
                    <a:pt x="17" y="4"/>
                  </a:moveTo>
                  <a:lnTo>
                    <a:pt x="17" y="4"/>
                  </a:lnTo>
                  <a:cubicBezTo>
                    <a:pt x="12" y="4"/>
                    <a:pt x="7" y="9"/>
                    <a:pt x="6" y="15"/>
                  </a:cubicBezTo>
                  <a:cubicBezTo>
                    <a:pt x="4" y="22"/>
                    <a:pt x="6" y="29"/>
                    <a:pt x="11" y="31"/>
                  </a:cubicBezTo>
                  <a:cubicBezTo>
                    <a:pt x="16" y="32"/>
                    <a:pt x="22" y="27"/>
                    <a:pt x="24" y="20"/>
                  </a:cubicBezTo>
                  <a:cubicBezTo>
                    <a:pt x="26" y="13"/>
                    <a:pt x="23" y="6"/>
                    <a:pt x="18" y="5"/>
                  </a:cubicBezTo>
                  <a:cubicBezTo>
                    <a:pt x="18" y="5"/>
                    <a:pt x="17" y="4"/>
                    <a:pt x="17" y="4"/>
                  </a:cubicBezTo>
                  <a:close/>
                  <a:moveTo>
                    <a:pt x="13" y="34"/>
                  </a:moveTo>
                  <a:lnTo>
                    <a:pt x="13" y="34"/>
                  </a:lnTo>
                  <a:cubicBezTo>
                    <a:pt x="12" y="34"/>
                    <a:pt x="11" y="34"/>
                    <a:pt x="10" y="34"/>
                  </a:cubicBezTo>
                  <a:cubicBezTo>
                    <a:pt x="3" y="32"/>
                    <a:pt x="0" y="23"/>
                    <a:pt x="3" y="14"/>
                  </a:cubicBezTo>
                  <a:cubicBezTo>
                    <a:pt x="5" y="6"/>
                    <a:pt x="13" y="0"/>
                    <a:pt x="19" y="2"/>
                  </a:cubicBezTo>
                  <a:cubicBezTo>
                    <a:pt x="26" y="3"/>
                    <a:pt x="29" y="12"/>
                    <a:pt x="27" y="21"/>
                  </a:cubicBezTo>
                  <a:cubicBezTo>
                    <a:pt x="25" y="29"/>
                    <a:pt x="19" y="34"/>
                    <a:pt x="13" y="3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6" name="Freeform 145"/>
            <p:cNvSpPr>
              <a:spLocks/>
            </p:cNvSpPr>
            <p:nvPr/>
          </p:nvSpPr>
          <p:spPr bwMode="auto">
            <a:xfrm>
              <a:off x="6045200" y="3024188"/>
              <a:ext cx="12700" cy="14288"/>
            </a:xfrm>
            <a:custGeom>
              <a:avLst/>
              <a:gdLst>
                <a:gd name="T0" fmla="*/ 2147483647 w 31"/>
                <a:gd name="T1" fmla="*/ 2147483647 h 35"/>
                <a:gd name="T2" fmla="*/ 2147483647 w 31"/>
                <a:gd name="T3" fmla="*/ 2147483647 h 35"/>
                <a:gd name="T4" fmla="*/ 2147483647 w 31"/>
                <a:gd name="T5" fmla="*/ 2147483647 h 35"/>
                <a:gd name="T6" fmla="*/ 0 w 31"/>
                <a:gd name="T7" fmla="*/ 2147483647 h 35"/>
                <a:gd name="T8" fmla="*/ 2147483647 w 31"/>
                <a:gd name="T9" fmla="*/ 0 h 35"/>
                <a:gd name="T10" fmla="*/ 2147483647 w 31"/>
                <a:gd name="T11" fmla="*/ 2147483647 h 35"/>
                <a:gd name="T12" fmla="*/ 0 60000 65536"/>
                <a:gd name="T13" fmla="*/ 0 60000 65536"/>
                <a:gd name="T14" fmla="*/ 0 60000 65536"/>
                <a:gd name="T15" fmla="*/ 0 60000 65536"/>
                <a:gd name="T16" fmla="*/ 0 60000 65536"/>
                <a:gd name="T17" fmla="*/ 0 60000 65536"/>
                <a:gd name="T18" fmla="*/ 0 w 31"/>
                <a:gd name="T19" fmla="*/ 0 h 35"/>
                <a:gd name="T20" fmla="*/ 31 w 31"/>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1" h="35">
                  <a:moveTo>
                    <a:pt x="31" y="17"/>
                  </a:moveTo>
                  <a:lnTo>
                    <a:pt x="31" y="17"/>
                  </a:lnTo>
                  <a:cubicBezTo>
                    <a:pt x="31" y="27"/>
                    <a:pt x="24" y="35"/>
                    <a:pt x="15" y="35"/>
                  </a:cubicBezTo>
                  <a:cubicBezTo>
                    <a:pt x="7" y="35"/>
                    <a:pt x="0" y="27"/>
                    <a:pt x="0" y="17"/>
                  </a:cubicBezTo>
                  <a:cubicBezTo>
                    <a:pt x="0" y="8"/>
                    <a:pt x="7" y="0"/>
                    <a:pt x="15" y="0"/>
                  </a:cubicBezTo>
                  <a:cubicBezTo>
                    <a:pt x="24" y="0"/>
                    <a:pt x="31" y="8"/>
                    <a:pt x="31" y="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7" name="Freeform 146"/>
            <p:cNvSpPr>
              <a:spLocks/>
            </p:cNvSpPr>
            <p:nvPr/>
          </p:nvSpPr>
          <p:spPr bwMode="auto">
            <a:xfrm>
              <a:off x="5519738" y="3538538"/>
              <a:ext cx="66675" cy="65088"/>
            </a:xfrm>
            <a:custGeom>
              <a:avLst/>
              <a:gdLst>
                <a:gd name="T0" fmla="*/ 2147483647 w 156"/>
                <a:gd name="T1" fmla="*/ 2147483647 h 156"/>
                <a:gd name="T2" fmla="*/ 2147483647 w 156"/>
                <a:gd name="T3" fmla="*/ 2147483647 h 156"/>
                <a:gd name="T4" fmla="*/ 2147483647 w 156"/>
                <a:gd name="T5" fmla="*/ 2147483647 h 156"/>
                <a:gd name="T6" fmla="*/ 2147483647 w 156"/>
                <a:gd name="T7" fmla="*/ 2147483647 h 156"/>
                <a:gd name="T8" fmla="*/ 2147483647 w 156"/>
                <a:gd name="T9" fmla="*/ 2147483647 h 156"/>
                <a:gd name="T10" fmla="*/ 2147483647 w 156"/>
                <a:gd name="T11" fmla="*/ 2147483647 h 156"/>
                <a:gd name="T12" fmla="*/ 0 60000 65536"/>
                <a:gd name="T13" fmla="*/ 0 60000 65536"/>
                <a:gd name="T14" fmla="*/ 0 60000 65536"/>
                <a:gd name="T15" fmla="*/ 0 60000 65536"/>
                <a:gd name="T16" fmla="*/ 0 60000 65536"/>
                <a:gd name="T17" fmla="*/ 0 60000 65536"/>
                <a:gd name="T18" fmla="*/ 0 w 156"/>
                <a:gd name="T19" fmla="*/ 0 h 156"/>
                <a:gd name="T20" fmla="*/ 156 w 156"/>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6" h="156">
                  <a:moveTo>
                    <a:pt x="56" y="144"/>
                  </a:moveTo>
                  <a:lnTo>
                    <a:pt x="56" y="144"/>
                  </a:lnTo>
                  <a:cubicBezTo>
                    <a:pt x="20" y="132"/>
                    <a:pt x="0" y="93"/>
                    <a:pt x="12" y="56"/>
                  </a:cubicBezTo>
                  <a:cubicBezTo>
                    <a:pt x="24" y="20"/>
                    <a:pt x="63" y="0"/>
                    <a:pt x="99" y="12"/>
                  </a:cubicBezTo>
                  <a:cubicBezTo>
                    <a:pt x="136" y="24"/>
                    <a:pt x="156" y="63"/>
                    <a:pt x="144" y="99"/>
                  </a:cubicBezTo>
                  <a:cubicBezTo>
                    <a:pt x="132" y="136"/>
                    <a:pt x="93" y="156"/>
                    <a:pt x="56" y="14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8" name="Freeform 147"/>
            <p:cNvSpPr>
              <a:spLocks/>
            </p:cNvSpPr>
            <p:nvPr/>
          </p:nvSpPr>
          <p:spPr bwMode="auto">
            <a:xfrm>
              <a:off x="5605463" y="3565526"/>
              <a:ext cx="65088" cy="65088"/>
            </a:xfrm>
            <a:custGeom>
              <a:avLst/>
              <a:gdLst>
                <a:gd name="T0" fmla="*/ 2147483647 w 155"/>
                <a:gd name="T1" fmla="*/ 2147483647 h 156"/>
                <a:gd name="T2" fmla="*/ 2147483647 w 155"/>
                <a:gd name="T3" fmla="*/ 2147483647 h 156"/>
                <a:gd name="T4" fmla="*/ 2147483647 w 155"/>
                <a:gd name="T5" fmla="*/ 2147483647 h 156"/>
                <a:gd name="T6" fmla="*/ 2147483647 w 155"/>
                <a:gd name="T7" fmla="*/ 2147483647 h 156"/>
                <a:gd name="T8" fmla="*/ 2147483647 w 155"/>
                <a:gd name="T9" fmla="*/ 2147483647 h 156"/>
                <a:gd name="T10" fmla="*/ 2147483647 w 155"/>
                <a:gd name="T11" fmla="*/ 2147483647 h 156"/>
                <a:gd name="T12" fmla="*/ 0 60000 65536"/>
                <a:gd name="T13" fmla="*/ 0 60000 65536"/>
                <a:gd name="T14" fmla="*/ 0 60000 65536"/>
                <a:gd name="T15" fmla="*/ 0 60000 65536"/>
                <a:gd name="T16" fmla="*/ 0 60000 65536"/>
                <a:gd name="T17" fmla="*/ 0 60000 65536"/>
                <a:gd name="T18" fmla="*/ 0 w 155"/>
                <a:gd name="T19" fmla="*/ 0 h 156"/>
                <a:gd name="T20" fmla="*/ 155 w 155"/>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5" h="156">
                  <a:moveTo>
                    <a:pt x="56" y="144"/>
                  </a:moveTo>
                  <a:lnTo>
                    <a:pt x="56" y="144"/>
                  </a:lnTo>
                  <a:cubicBezTo>
                    <a:pt x="19" y="132"/>
                    <a:pt x="0" y="93"/>
                    <a:pt x="11" y="56"/>
                  </a:cubicBezTo>
                  <a:cubicBezTo>
                    <a:pt x="23" y="20"/>
                    <a:pt x="62" y="0"/>
                    <a:pt x="99" y="12"/>
                  </a:cubicBezTo>
                  <a:cubicBezTo>
                    <a:pt x="135" y="24"/>
                    <a:pt x="155" y="63"/>
                    <a:pt x="143" y="99"/>
                  </a:cubicBezTo>
                  <a:cubicBezTo>
                    <a:pt x="132" y="136"/>
                    <a:pt x="92" y="156"/>
                    <a:pt x="56" y="14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09" name="Freeform 148"/>
            <p:cNvSpPr>
              <a:spLocks/>
            </p:cNvSpPr>
            <p:nvPr/>
          </p:nvSpPr>
          <p:spPr bwMode="auto">
            <a:xfrm>
              <a:off x="5903913" y="2916238"/>
              <a:ext cx="157163" cy="530225"/>
            </a:xfrm>
            <a:custGeom>
              <a:avLst/>
              <a:gdLst>
                <a:gd name="T0" fmla="*/ 2147483647 w 376"/>
                <a:gd name="T1" fmla="*/ 2147483647 h 1264"/>
                <a:gd name="T2" fmla="*/ 2147483647 w 376"/>
                <a:gd name="T3" fmla="*/ 2147483647 h 1264"/>
                <a:gd name="T4" fmla="*/ 0 w 376"/>
                <a:gd name="T5" fmla="*/ 2147483647 h 1264"/>
                <a:gd name="T6" fmla="*/ 2147483647 w 376"/>
                <a:gd name="T7" fmla="*/ 2147483647 h 1264"/>
                <a:gd name="T8" fmla="*/ 2147483647 w 376"/>
                <a:gd name="T9" fmla="*/ 2147483647 h 1264"/>
                <a:gd name="T10" fmla="*/ 2147483647 w 376"/>
                <a:gd name="T11" fmla="*/ 2147483647 h 1264"/>
                <a:gd name="T12" fmla="*/ 2147483647 w 376"/>
                <a:gd name="T13" fmla="*/ 2147483647 h 1264"/>
                <a:gd name="T14" fmla="*/ 2147483647 w 376"/>
                <a:gd name="T15" fmla="*/ 2147483647 h 1264"/>
                <a:gd name="T16" fmla="*/ 2147483647 w 376"/>
                <a:gd name="T17" fmla="*/ 2147483647 h 1264"/>
                <a:gd name="T18" fmla="*/ 2147483647 w 376"/>
                <a:gd name="T19" fmla="*/ 0 h 1264"/>
                <a:gd name="T20" fmla="*/ 2147483647 w 376"/>
                <a:gd name="T21" fmla="*/ 2147483647 h 1264"/>
                <a:gd name="T22" fmla="*/ 2147483647 w 376"/>
                <a:gd name="T23" fmla="*/ 2147483647 h 1264"/>
                <a:gd name="T24" fmla="*/ 2147483647 w 376"/>
                <a:gd name="T25" fmla="*/ 2147483647 h 1264"/>
                <a:gd name="T26" fmla="*/ 2147483647 w 376"/>
                <a:gd name="T27" fmla="*/ 2147483647 h 1264"/>
                <a:gd name="T28" fmla="*/ 2147483647 w 376"/>
                <a:gd name="T29" fmla="*/ 2147483647 h 12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6"/>
                <a:gd name="T46" fmla="*/ 0 h 1264"/>
                <a:gd name="T47" fmla="*/ 376 w 376"/>
                <a:gd name="T48" fmla="*/ 1264 h 12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6" h="1264">
                  <a:moveTo>
                    <a:pt x="16" y="1264"/>
                  </a:moveTo>
                  <a:lnTo>
                    <a:pt x="16" y="1264"/>
                  </a:lnTo>
                  <a:cubicBezTo>
                    <a:pt x="11" y="1264"/>
                    <a:pt x="5" y="1263"/>
                    <a:pt x="0" y="1262"/>
                  </a:cubicBezTo>
                  <a:lnTo>
                    <a:pt x="6" y="1236"/>
                  </a:lnTo>
                  <a:cubicBezTo>
                    <a:pt x="23" y="1240"/>
                    <a:pt x="48" y="1233"/>
                    <a:pt x="67" y="1221"/>
                  </a:cubicBezTo>
                  <a:cubicBezTo>
                    <a:pt x="81" y="1212"/>
                    <a:pt x="97" y="1196"/>
                    <a:pt x="102" y="1170"/>
                  </a:cubicBezTo>
                  <a:cubicBezTo>
                    <a:pt x="107" y="1145"/>
                    <a:pt x="144" y="977"/>
                    <a:pt x="187" y="783"/>
                  </a:cubicBezTo>
                  <a:cubicBezTo>
                    <a:pt x="246" y="514"/>
                    <a:pt x="314" y="209"/>
                    <a:pt x="327" y="143"/>
                  </a:cubicBezTo>
                  <a:cubicBezTo>
                    <a:pt x="346" y="44"/>
                    <a:pt x="320" y="24"/>
                    <a:pt x="319" y="23"/>
                  </a:cubicBezTo>
                  <a:lnTo>
                    <a:pt x="331" y="0"/>
                  </a:lnTo>
                  <a:cubicBezTo>
                    <a:pt x="339" y="4"/>
                    <a:pt x="376" y="29"/>
                    <a:pt x="353" y="148"/>
                  </a:cubicBezTo>
                  <a:cubicBezTo>
                    <a:pt x="340" y="214"/>
                    <a:pt x="273" y="520"/>
                    <a:pt x="213" y="789"/>
                  </a:cubicBezTo>
                  <a:cubicBezTo>
                    <a:pt x="170" y="983"/>
                    <a:pt x="133" y="1151"/>
                    <a:pt x="129" y="1175"/>
                  </a:cubicBezTo>
                  <a:cubicBezTo>
                    <a:pt x="123" y="1202"/>
                    <a:pt x="107" y="1226"/>
                    <a:pt x="82" y="1243"/>
                  </a:cubicBezTo>
                  <a:cubicBezTo>
                    <a:pt x="62" y="1256"/>
                    <a:pt x="38" y="1264"/>
                    <a:pt x="16" y="126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grpSp>
      <p:sp>
        <p:nvSpPr>
          <p:cNvPr id="110" name="Rectangle 33"/>
          <p:cNvSpPr/>
          <p:nvPr/>
        </p:nvSpPr>
        <p:spPr>
          <a:xfrm>
            <a:off x="6937172" y="3769782"/>
            <a:ext cx="753678"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BYOD</a:t>
            </a:r>
            <a:endParaRPr lang="en-US" altLang="zh-CN" sz="1600" dirty="0">
              <a:latin typeface="Huawei Sans" panose="020C0503030203020204" pitchFamily="34" charset="0"/>
            </a:endParaRPr>
          </a:p>
        </p:txBody>
      </p:sp>
      <p:sp>
        <p:nvSpPr>
          <p:cNvPr id="111" name="圆角矩形 110"/>
          <p:cNvSpPr/>
          <p:nvPr/>
        </p:nvSpPr>
        <p:spPr>
          <a:xfrm>
            <a:off x="6032178" y="4236625"/>
            <a:ext cx="1651074"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chemeClr val="bg1"/>
                </a:solidFill>
                <a:latin typeface="Huawei Sans" panose="020C0503030203020204" pitchFamily="34" charset="0"/>
              </a:rPr>
              <a:t>Wireless office era</a:t>
            </a:r>
            <a:endParaRPr lang="en-US" sz="1400" dirty="0">
              <a:solidFill>
                <a:schemeClr val="bg1"/>
              </a:solidFill>
              <a:latin typeface="Huawei Sans" panose="020C0503030203020204" pitchFamily="34" charset="0"/>
            </a:endParaRPr>
          </a:p>
        </p:txBody>
      </p:sp>
      <p:sp>
        <p:nvSpPr>
          <p:cNvPr id="112" name="矩形 111"/>
          <p:cNvSpPr/>
          <p:nvPr/>
        </p:nvSpPr>
        <p:spPr>
          <a:xfrm>
            <a:off x="5405300" y="4602345"/>
            <a:ext cx="2916179" cy="830997"/>
          </a:xfrm>
          <a:prstGeom prst="rect">
            <a:avLst/>
          </a:prstGeom>
        </p:spPr>
        <p:txBody>
          <a:bodyPr wrap="square">
            <a:spAutoFit/>
          </a:bodyPr>
          <a:lstStyle/>
          <a:p>
            <a:r>
              <a:rPr lang="en-US" sz="1200" dirty="0" smtClean="0">
                <a:latin typeface="Huawei Sans" panose="020C0503030203020204" pitchFamily="34" charset="0"/>
              </a:rPr>
              <a:t>Mobile phone, tablet, and </a:t>
            </a:r>
            <a:r>
              <a:rPr lang="en-US" sz="1200" dirty="0" err="1" smtClean="0">
                <a:latin typeface="Huawei Sans" panose="020C0503030203020204" pitchFamily="34" charset="0"/>
              </a:rPr>
              <a:t>Ultrabook</a:t>
            </a:r>
            <a:r>
              <a:rPr lang="en-US" sz="1200" dirty="0" smtClean="0">
                <a:latin typeface="Huawei Sans" panose="020C0503030203020204" pitchFamily="34" charset="0"/>
              </a:rPr>
              <a:t>:</a:t>
            </a:r>
            <a:endParaRPr lang="en-US" altLang="zh-CN" sz="1200" dirty="0" smtClean="0">
              <a:latin typeface="Huawei Sans" panose="020C0503030203020204" pitchFamily="34" charset="0"/>
            </a:endParaRPr>
          </a:p>
          <a:p>
            <a:pPr marL="177800" indent="-177800">
              <a:buFont typeface="Arial" panose="020B0604020202020204" pitchFamily="34" charset="0"/>
              <a:buChar char="•"/>
            </a:pPr>
            <a:r>
              <a:rPr lang="en-US" sz="1200" dirty="0" smtClean="0">
                <a:latin typeface="Huawei Sans" panose="020C0503030203020204" pitchFamily="34" charset="0"/>
              </a:rPr>
              <a:t>Video, voice, and data services </a:t>
            </a:r>
            <a:endParaRPr lang="en-US" altLang="zh-CN" sz="1200" dirty="0" smtClean="0">
              <a:latin typeface="Huawei Sans" panose="020C0503030203020204" pitchFamily="34" charset="0"/>
            </a:endParaRPr>
          </a:p>
          <a:p>
            <a:pPr marL="177800" indent="-177800">
              <a:buFont typeface="Arial" panose="020B0604020202020204" pitchFamily="34" charset="0"/>
              <a:buChar char="•"/>
            </a:pPr>
            <a:r>
              <a:rPr lang="en-US" sz="1200" dirty="0" smtClean="0">
                <a:latin typeface="Huawei Sans" panose="020C0503030203020204" pitchFamily="34" charset="0"/>
              </a:rPr>
              <a:t>A large number of real-time services</a:t>
            </a:r>
          </a:p>
          <a:p>
            <a:pPr marL="177800" indent="-177800">
              <a:buFont typeface="Arial" panose="020B0604020202020204" pitchFamily="34" charset="0"/>
              <a:buChar char="•"/>
            </a:pPr>
            <a:r>
              <a:rPr lang="en-US" sz="1200" dirty="0" smtClean="0">
                <a:latin typeface="Huawei Sans" panose="020C0503030203020204" pitchFamily="34" charset="0"/>
              </a:rPr>
              <a:t>802.11n -&gt; 802.11ac</a:t>
            </a:r>
            <a:endParaRPr lang="en-US" altLang="zh-CN" sz="1200" dirty="0">
              <a:latin typeface="Huawei Sans" panose="020C0503030203020204" pitchFamily="34" charset="0"/>
            </a:endParaRPr>
          </a:p>
        </p:txBody>
      </p:sp>
      <p:sp>
        <p:nvSpPr>
          <p:cNvPr id="113" name="圆角矩形 112"/>
          <p:cNvSpPr/>
          <p:nvPr/>
        </p:nvSpPr>
        <p:spPr>
          <a:xfrm>
            <a:off x="9055332" y="3579451"/>
            <a:ext cx="1500976" cy="297454"/>
          </a:xfrm>
          <a:prstGeom prst="roundRect">
            <a:avLst/>
          </a:prstGeom>
          <a:solidFill>
            <a:srgbClr val="00B0F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dirty="0" smtClean="0">
                <a:solidFill>
                  <a:schemeClr val="bg1"/>
                </a:solidFill>
                <a:latin typeface="Huawei Sans" panose="020C0503030203020204" pitchFamily="34" charset="0"/>
              </a:rPr>
              <a:t>All-wireless era</a:t>
            </a:r>
            <a:endParaRPr lang="en-US" sz="1400" dirty="0">
              <a:solidFill>
                <a:schemeClr val="bg1"/>
              </a:solidFill>
              <a:latin typeface="Huawei Sans" panose="020C0503030203020204" pitchFamily="34" charset="0"/>
            </a:endParaRPr>
          </a:p>
        </p:txBody>
      </p:sp>
      <p:sp>
        <p:nvSpPr>
          <p:cNvPr id="114" name="矩形 113"/>
          <p:cNvSpPr/>
          <p:nvPr/>
        </p:nvSpPr>
        <p:spPr>
          <a:xfrm>
            <a:off x="8968644" y="3949074"/>
            <a:ext cx="1890261" cy="830997"/>
          </a:xfrm>
          <a:prstGeom prst="rect">
            <a:avLst/>
          </a:prstGeom>
        </p:spPr>
        <p:txBody>
          <a:bodyPr wrap="none">
            <a:spAutoFit/>
          </a:bodyPr>
          <a:lstStyle/>
          <a:p>
            <a:r>
              <a:rPr lang="en-US" sz="1200" dirty="0" smtClean="0">
                <a:latin typeface="Huawei Sans" panose="020C0503030203020204" pitchFamily="34" charset="0"/>
              </a:rPr>
              <a:t>Diversified terminals:</a:t>
            </a:r>
          </a:p>
          <a:p>
            <a:pPr marL="177800" indent="-177800">
              <a:buFont typeface="Arial" panose="020B0604020202020204" pitchFamily="34" charset="0"/>
              <a:buChar char="•"/>
            </a:pPr>
            <a:r>
              <a:rPr lang="en-US" sz="1200" dirty="0" smtClean="0">
                <a:latin typeface="Huawei Sans" panose="020C0503030203020204" pitchFamily="34" charset="0"/>
              </a:rPr>
              <a:t>Refined online service</a:t>
            </a:r>
          </a:p>
          <a:p>
            <a:pPr marL="177800" indent="-177800">
              <a:buFont typeface="Arial" panose="020B0604020202020204" pitchFamily="34" charset="0"/>
              <a:buChar char="•"/>
            </a:pPr>
            <a:r>
              <a:rPr lang="en-US" sz="1200" dirty="0" smtClean="0">
                <a:latin typeface="Huawei Sans" panose="020C0503030203020204" pitchFamily="34" charset="0"/>
              </a:rPr>
              <a:t>802.11ax/ad...</a:t>
            </a:r>
          </a:p>
          <a:p>
            <a:pPr marL="177800" indent="-177800">
              <a:buFont typeface="Arial" panose="020B0604020202020204" pitchFamily="34" charset="0"/>
              <a:buChar char="•"/>
            </a:pPr>
            <a:r>
              <a:rPr lang="en-US" sz="1200" dirty="0" smtClean="0">
                <a:latin typeface="Huawei Sans" panose="020C0503030203020204" pitchFamily="34" charset="0"/>
              </a:rPr>
              <a:t>VR/4K video</a:t>
            </a:r>
            <a:endParaRPr lang="en-US" sz="1200" dirty="0">
              <a:latin typeface="Huawei Sans" panose="020C0503030203020204" pitchFamily="34" charset="0"/>
            </a:endParaRPr>
          </a:p>
        </p:txBody>
      </p:sp>
      <p:grpSp>
        <p:nvGrpSpPr>
          <p:cNvPr id="121" name="组合 727"/>
          <p:cNvGrpSpPr>
            <a:grpSpLocks/>
          </p:cNvGrpSpPr>
          <p:nvPr/>
        </p:nvGrpSpPr>
        <p:grpSpPr bwMode="auto">
          <a:xfrm>
            <a:off x="9608004" y="2711800"/>
            <a:ext cx="711887" cy="560526"/>
            <a:chOff x="1873250" y="2244726"/>
            <a:chExt cx="635000" cy="500063"/>
          </a:xfrm>
          <a:solidFill>
            <a:srgbClr val="00B0F0"/>
          </a:solidFill>
        </p:grpSpPr>
        <p:sp>
          <p:nvSpPr>
            <p:cNvPr id="122" name="Freeform 49"/>
            <p:cNvSpPr>
              <a:spLocks/>
            </p:cNvSpPr>
            <p:nvPr/>
          </p:nvSpPr>
          <p:spPr bwMode="auto">
            <a:xfrm>
              <a:off x="1873250" y="2493963"/>
              <a:ext cx="635000" cy="233363"/>
            </a:xfrm>
            <a:custGeom>
              <a:avLst/>
              <a:gdLst>
                <a:gd name="T0" fmla="*/ 2147483647 w 1516"/>
                <a:gd name="T1" fmla="*/ 2147483647 h 556"/>
                <a:gd name="T2" fmla="*/ 2147483647 w 1516"/>
                <a:gd name="T3" fmla="*/ 2147483647 h 556"/>
                <a:gd name="T4" fmla="*/ 2147483647 w 1516"/>
                <a:gd name="T5" fmla="*/ 2147483647 h 556"/>
                <a:gd name="T6" fmla="*/ 2147483647 w 1516"/>
                <a:gd name="T7" fmla="*/ 2147483647 h 556"/>
                <a:gd name="T8" fmla="*/ 2147483647 w 1516"/>
                <a:gd name="T9" fmla="*/ 2147483647 h 556"/>
                <a:gd name="T10" fmla="*/ 2147483647 w 1516"/>
                <a:gd name="T11" fmla="*/ 2147483647 h 556"/>
                <a:gd name="T12" fmla="*/ 2147483647 w 1516"/>
                <a:gd name="T13" fmla="*/ 2147483647 h 556"/>
                <a:gd name="T14" fmla="*/ 2147483647 w 1516"/>
                <a:gd name="T15" fmla="*/ 2147483647 h 556"/>
                <a:gd name="T16" fmla="*/ 2147483647 w 1516"/>
                <a:gd name="T17" fmla="*/ 2147483647 h 556"/>
                <a:gd name="T18" fmla="*/ 2147483647 w 1516"/>
                <a:gd name="T19" fmla="*/ 2147483647 h 556"/>
                <a:gd name="T20" fmla="*/ 2147483647 w 1516"/>
                <a:gd name="T21" fmla="*/ 2147483647 h 556"/>
                <a:gd name="T22" fmla="*/ 2147483647 w 1516"/>
                <a:gd name="T23" fmla="*/ 2147483647 h 556"/>
                <a:gd name="T24" fmla="*/ 2147483647 w 1516"/>
                <a:gd name="T25" fmla="*/ 2147483647 h 556"/>
                <a:gd name="T26" fmla="*/ 2147483647 w 1516"/>
                <a:gd name="T27" fmla="*/ 2147483647 h 556"/>
                <a:gd name="T28" fmla="*/ 2147483647 w 1516"/>
                <a:gd name="T29" fmla="*/ 2147483647 h 556"/>
                <a:gd name="T30" fmla="*/ 0 w 1516"/>
                <a:gd name="T31" fmla="*/ 2147483647 h 556"/>
                <a:gd name="T32" fmla="*/ 2147483647 w 1516"/>
                <a:gd name="T33" fmla="*/ 0 h 556"/>
                <a:gd name="T34" fmla="*/ 2147483647 w 1516"/>
                <a:gd name="T35" fmla="*/ 0 h 556"/>
                <a:gd name="T36" fmla="*/ 2147483647 w 1516"/>
                <a:gd name="T37" fmla="*/ 2147483647 h 556"/>
                <a:gd name="T38" fmla="*/ 2147483647 w 1516"/>
                <a:gd name="T39" fmla="*/ 2147483647 h 5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6"/>
                <a:gd name="T61" fmla="*/ 0 h 556"/>
                <a:gd name="T62" fmla="*/ 1516 w 1516"/>
                <a:gd name="T63" fmla="*/ 556 h 5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6" h="556">
                  <a:moveTo>
                    <a:pt x="1238" y="556"/>
                  </a:moveTo>
                  <a:lnTo>
                    <a:pt x="1238" y="556"/>
                  </a:lnTo>
                  <a:lnTo>
                    <a:pt x="1075" y="556"/>
                  </a:lnTo>
                  <a:cubicBezTo>
                    <a:pt x="1057" y="556"/>
                    <a:pt x="1042" y="541"/>
                    <a:pt x="1042" y="523"/>
                  </a:cubicBezTo>
                  <a:cubicBezTo>
                    <a:pt x="1042" y="505"/>
                    <a:pt x="1057" y="490"/>
                    <a:pt x="1075" y="490"/>
                  </a:cubicBezTo>
                  <a:lnTo>
                    <a:pt x="1238" y="490"/>
                  </a:lnTo>
                  <a:cubicBezTo>
                    <a:pt x="1355" y="490"/>
                    <a:pt x="1449" y="395"/>
                    <a:pt x="1449" y="278"/>
                  </a:cubicBezTo>
                  <a:cubicBezTo>
                    <a:pt x="1449" y="162"/>
                    <a:pt x="1355" y="67"/>
                    <a:pt x="1238" y="67"/>
                  </a:cubicBezTo>
                  <a:lnTo>
                    <a:pt x="278" y="67"/>
                  </a:lnTo>
                  <a:cubicBezTo>
                    <a:pt x="161" y="67"/>
                    <a:pt x="67" y="162"/>
                    <a:pt x="67" y="278"/>
                  </a:cubicBezTo>
                  <a:cubicBezTo>
                    <a:pt x="67" y="395"/>
                    <a:pt x="161" y="490"/>
                    <a:pt x="278" y="490"/>
                  </a:cubicBezTo>
                  <a:lnTo>
                    <a:pt x="817" y="490"/>
                  </a:lnTo>
                  <a:cubicBezTo>
                    <a:pt x="835" y="490"/>
                    <a:pt x="850" y="505"/>
                    <a:pt x="850" y="523"/>
                  </a:cubicBezTo>
                  <a:cubicBezTo>
                    <a:pt x="850" y="541"/>
                    <a:pt x="835" y="556"/>
                    <a:pt x="817" y="556"/>
                  </a:cubicBezTo>
                  <a:lnTo>
                    <a:pt x="278" y="556"/>
                  </a:lnTo>
                  <a:cubicBezTo>
                    <a:pt x="125" y="556"/>
                    <a:pt x="0" y="432"/>
                    <a:pt x="0" y="278"/>
                  </a:cubicBezTo>
                  <a:cubicBezTo>
                    <a:pt x="0" y="125"/>
                    <a:pt x="125" y="0"/>
                    <a:pt x="278" y="0"/>
                  </a:cubicBezTo>
                  <a:lnTo>
                    <a:pt x="1238" y="0"/>
                  </a:lnTo>
                  <a:cubicBezTo>
                    <a:pt x="1391" y="0"/>
                    <a:pt x="1516" y="125"/>
                    <a:pt x="1516" y="278"/>
                  </a:cubicBezTo>
                  <a:cubicBezTo>
                    <a:pt x="1516" y="432"/>
                    <a:pt x="1391" y="556"/>
                    <a:pt x="1238" y="55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3" name="Freeform 50"/>
            <p:cNvSpPr>
              <a:spLocks/>
            </p:cNvSpPr>
            <p:nvPr/>
          </p:nvSpPr>
          <p:spPr bwMode="auto">
            <a:xfrm>
              <a:off x="2036763" y="2568576"/>
              <a:ext cx="125413" cy="88900"/>
            </a:xfrm>
            <a:custGeom>
              <a:avLst/>
              <a:gdLst>
                <a:gd name="T0" fmla="*/ 2147483647 w 298"/>
                <a:gd name="T1" fmla="*/ 0 h 213"/>
                <a:gd name="T2" fmla="*/ 2147483647 w 298"/>
                <a:gd name="T3" fmla="*/ 0 h 213"/>
                <a:gd name="T4" fmla="*/ 2147483647 w 298"/>
                <a:gd name="T5" fmla="*/ 2147483647 h 213"/>
                <a:gd name="T6" fmla="*/ 2147483647 w 298"/>
                <a:gd name="T7" fmla="*/ 2147483647 h 213"/>
                <a:gd name="T8" fmla="*/ 2147483647 w 298"/>
                <a:gd name="T9" fmla="*/ 2147483647 h 213"/>
                <a:gd name="T10" fmla="*/ 2147483647 w 298"/>
                <a:gd name="T11" fmla="*/ 2147483647 h 213"/>
                <a:gd name="T12" fmla="*/ 2147483647 w 298"/>
                <a:gd name="T13" fmla="*/ 2147483647 h 213"/>
                <a:gd name="T14" fmla="*/ 2147483647 w 298"/>
                <a:gd name="T15" fmla="*/ 2147483647 h 213"/>
                <a:gd name="T16" fmla="*/ 2147483647 w 298"/>
                <a:gd name="T17" fmla="*/ 2147483647 h 213"/>
                <a:gd name="T18" fmla="*/ 2147483647 w 298"/>
                <a:gd name="T19" fmla="*/ 2147483647 h 213"/>
                <a:gd name="T20" fmla="*/ 0 w 298"/>
                <a:gd name="T21" fmla="*/ 0 h 213"/>
                <a:gd name="T22" fmla="*/ 2147483647 w 298"/>
                <a:gd name="T23" fmla="*/ 0 h 213"/>
                <a:gd name="T24" fmla="*/ 2147483647 w 298"/>
                <a:gd name="T25" fmla="*/ 2147483647 h 213"/>
                <a:gd name="T26" fmla="*/ 2147483647 w 298"/>
                <a:gd name="T27" fmla="*/ 2147483647 h 213"/>
                <a:gd name="T28" fmla="*/ 2147483647 w 298"/>
                <a:gd name="T29" fmla="*/ 2147483647 h 213"/>
                <a:gd name="T30" fmla="*/ 2147483647 w 298"/>
                <a:gd name="T31" fmla="*/ 2147483647 h 213"/>
                <a:gd name="T32" fmla="*/ 2147483647 w 298"/>
                <a:gd name="T33" fmla="*/ 0 h 213"/>
                <a:gd name="T34" fmla="*/ 2147483647 w 298"/>
                <a:gd name="T35" fmla="*/ 0 h 213"/>
                <a:gd name="T36" fmla="*/ 2147483647 w 298"/>
                <a:gd name="T37" fmla="*/ 2147483647 h 213"/>
                <a:gd name="T38" fmla="*/ 2147483647 w 298"/>
                <a:gd name="T39" fmla="*/ 2147483647 h 213"/>
                <a:gd name="T40" fmla="*/ 2147483647 w 298"/>
                <a:gd name="T41" fmla="*/ 2147483647 h 213"/>
                <a:gd name="T42" fmla="*/ 2147483647 w 298"/>
                <a:gd name="T43" fmla="*/ 2147483647 h 213"/>
                <a:gd name="T44" fmla="*/ 2147483647 w 298"/>
                <a:gd name="T45" fmla="*/ 0 h 213"/>
                <a:gd name="T46" fmla="*/ 2147483647 w 298"/>
                <a:gd name="T47" fmla="*/ 0 h 2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8"/>
                <a:gd name="T73" fmla="*/ 0 h 213"/>
                <a:gd name="T74" fmla="*/ 298 w 298"/>
                <a:gd name="T75" fmla="*/ 213 h 2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8" h="213">
                  <a:moveTo>
                    <a:pt x="298" y="0"/>
                  </a:moveTo>
                  <a:lnTo>
                    <a:pt x="298" y="0"/>
                  </a:lnTo>
                  <a:lnTo>
                    <a:pt x="241" y="213"/>
                  </a:lnTo>
                  <a:lnTo>
                    <a:pt x="191" y="213"/>
                  </a:lnTo>
                  <a:lnTo>
                    <a:pt x="154" y="74"/>
                  </a:lnTo>
                  <a:cubicBezTo>
                    <a:pt x="152" y="66"/>
                    <a:pt x="151" y="58"/>
                    <a:pt x="151" y="50"/>
                  </a:cubicBezTo>
                  <a:lnTo>
                    <a:pt x="150" y="50"/>
                  </a:lnTo>
                  <a:cubicBezTo>
                    <a:pt x="150" y="60"/>
                    <a:pt x="148" y="68"/>
                    <a:pt x="147" y="74"/>
                  </a:cubicBezTo>
                  <a:lnTo>
                    <a:pt x="109" y="213"/>
                  </a:lnTo>
                  <a:lnTo>
                    <a:pt x="57" y="213"/>
                  </a:lnTo>
                  <a:lnTo>
                    <a:pt x="0" y="0"/>
                  </a:lnTo>
                  <a:lnTo>
                    <a:pt x="50" y="0"/>
                  </a:lnTo>
                  <a:lnTo>
                    <a:pt x="82" y="144"/>
                  </a:lnTo>
                  <a:cubicBezTo>
                    <a:pt x="83" y="150"/>
                    <a:pt x="84" y="158"/>
                    <a:pt x="85" y="168"/>
                  </a:cubicBezTo>
                  <a:lnTo>
                    <a:pt x="86" y="168"/>
                  </a:lnTo>
                  <a:cubicBezTo>
                    <a:pt x="86" y="160"/>
                    <a:pt x="87" y="152"/>
                    <a:pt x="90" y="143"/>
                  </a:cubicBezTo>
                  <a:lnTo>
                    <a:pt x="129" y="0"/>
                  </a:lnTo>
                  <a:lnTo>
                    <a:pt x="178" y="0"/>
                  </a:lnTo>
                  <a:lnTo>
                    <a:pt x="214" y="145"/>
                  </a:lnTo>
                  <a:cubicBezTo>
                    <a:pt x="215" y="151"/>
                    <a:pt x="216" y="158"/>
                    <a:pt x="217" y="168"/>
                  </a:cubicBezTo>
                  <a:lnTo>
                    <a:pt x="218" y="168"/>
                  </a:lnTo>
                  <a:cubicBezTo>
                    <a:pt x="218" y="160"/>
                    <a:pt x="219" y="152"/>
                    <a:pt x="221" y="144"/>
                  </a:cubicBezTo>
                  <a:lnTo>
                    <a:pt x="252" y="0"/>
                  </a:lnTo>
                  <a:lnTo>
                    <a:pt x="298"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4" name="Freeform 51"/>
            <p:cNvSpPr>
              <a:spLocks noEditPoints="1"/>
            </p:cNvSpPr>
            <p:nvPr/>
          </p:nvSpPr>
          <p:spPr bwMode="auto">
            <a:xfrm>
              <a:off x="2170113" y="2563813"/>
              <a:ext cx="20638" cy="93663"/>
            </a:xfrm>
            <a:custGeom>
              <a:avLst/>
              <a:gdLst>
                <a:gd name="T0" fmla="*/ 2147483647 w 51"/>
                <a:gd name="T1" fmla="*/ 2147483647 h 224"/>
                <a:gd name="T2" fmla="*/ 2147483647 w 51"/>
                <a:gd name="T3" fmla="*/ 2147483647 h 224"/>
                <a:gd name="T4" fmla="*/ 2147483647 w 51"/>
                <a:gd name="T5" fmla="*/ 2147483647 h 224"/>
                <a:gd name="T6" fmla="*/ 2147483647 w 51"/>
                <a:gd name="T7" fmla="*/ 2147483647 h 224"/>
                <a:gd name="T8" fmla="*/ 2147483647 w 51"/>
                <a:gd name="T9" fmla="*/ 2147483647 h 224"/>
                <a:gd name="T10" fmla="*/ 2147483647 w 51"/>
                <a:gd name="T11" fmla="*/ 2147483647 h 224"/>
                <a:gd name="T12" fmla="*/ 0 w 51"/>
                <a:gd name="T13" fmla="*/ 2147483647 h 224"/>
                <a:gd name="T14" fmla="*/ 0 w 51"/>
                <a:gd name="T15" fmla="*/ 2147483647 h 224"/>
                <a:gd name="T16" fmla="*/ 2147483647 w 51"/>
                <a:gd name="T17" fmla="*/ 2147483647 h 224"/>
                <a:gd name="T18" fmla="*/ 2147483647 w 51"/>
                <a:gd name="T19" fmla="*/ 0 h 224"/>
                <a:gd name="T20" fmla="*/ 2147483647 w 51"/>
                <a:gd name="T21" fmla="*/ 2147483647 h 224"/>
                <a:gd name="T22" fmla="*/ 2147483647 w 51"/>
                <a:gd name="T23" fmla="*/ 2147483647 h 224"/>
                <a:gd name="T24" fmla="*/ 2147483647 w 51"/>
                <a:gd name="T25" fmla="*/ 2147483647 h 224"/>
                <a:gd name="T26" fmla="*/ 2147483647 w 51"/>
                <a:gd name="T27" fmla="*/ 2147483647 h 224"/>
                <a:gd name="T28" fmla="*/ 2147483647 w 51"/>
                <a:gd name="T29" fmla="*/ 2147483647 h 224"/>
                <a:gd name="T30" fmla="*/ 0 w 51"/>
                <a:gd name="T31" fmla="*/ 2147483647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
                <a:gd name="T49" fmla="*/ 0 h 224"/>
                <a:gd name="T50" fmla="*/ 51 w 51"/>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 h="224">
                  <a:moveTo>
                    <a:pt x="3" y="72"/>
                  </a:moveTo>
                  <a:lnTo>
                    <a:pt x="3" y="72"/>
                  </a:lnTo>
                  <a:lnTo>
                    <a:pt x="47" y="72"/>
                  </a:lnTo>
                  <a:lnTo>
                    <a:pt x="47" y="224"/>
                  </a:lnTo>
                  <a:lnTo>
                    <a:pt x="3" y="224"/>
                  </a:lnTo>
                  <a:lnTo>
                    <a:pt x="3" y="72"/>
                  </a:lnTo>
                  <a:close/>
                  <a:moveTo>
                    <a:pt x="0" y="23"/>
                  </a:moveTo>
                  <a:lnTo>
                    <a:pt x="0" y="23"/>
                  </a:lnTo>
                  <a:cubicBezTo>
                    <a:pt x="0" y="16"/>
                    <a:pt x="2" y="10"/>
                    <a:pt x="7" y="6"/>
                  </a:cubicBezTo>
                  <a:cubicBezTo>
                    <a:pt x="12" y="2"/>
                    <a:pt x="18" y="0"/>
                    <a:pt x="26" y="0"/>
                  </a:cubicBezTo>
                  <a:cubicBezTo>
                    <a:pt x="33" y="0"/>
                    <a:pt x="39" y="2"/>
                    <a:pt x="44" y="6"/>
                  </a:cubicBezTo>
                  <a:cubicBezTo>
                    <a:pt x="49" y="10"/>
                    <a:pt x="51" y="16"/>
                    <a:pt x="51" y="23"/>
                  </a:cubicBezTo>
                  <a:cubicBezTo>
                    <a:pt x="51" y="29"/>
                    <a:pt x="49" y="35"/>
                    <a:pt x="44" y="39"/>
                  </a:cubicBezTo>
                  <a:cubicBezTo>
                    <a:pt x="39" y="44"/>
                    <a:pt x="33" y="46"/>
                    <a:pt x="26" y="46"/>
                  </a:cubicBezTo>
                  <a:cubicBezTo>
                    <a:pt x="18" y="46"/>
                    <a:pt x="12" y="44"/>
                    <a:pt x="7" y="39"/>
                  </a:cubicBezTo>
                  <a:cubicBezTo>
                    <a:pt x="2" y="35"/>
                    <a:pt x="0" y="29"/>
                    <a:pt x="0" y="2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5" name="Freeform 52"/>
            <p:cNvSpPr>
              <a:spLocks/>
            </p:cNvSpPr>
            <p:nvPr/>
          </p:nvSpPr>
          <p:spPr bwMode="auto">
            <a:xfrm>
              <a:off x="2206625" y="2616201"/>
              <a:ext cx="34925" cy="14288"/>
            </a:xfrm>
            <a:custGeom>
              <a:avLst/>
              <a:gdLst>
                <a:gd name="T0" fmla="*/ 2147483647 w 81"/>
                <a:gd name="T1" fmla="*/ 2147483647 h 32"/>
                <a:gd name="T2" fmla="*/ 2147483647 w 81"/>
                <a:gd name="T3" fmla="*/ 2147483647 h 32"/>
                <a:gd name="T4" fmla="*/ 0 w 81"/>
                <a:gd name="T5" fmla="*/ 2147483647 h 32"/>
                <a:gd name="T6" fmla="*/ 0 w 81"/>
                <a:gd name="T7" fmla="*/ 0 h 32"/>
                <a:gd name="T8" fmla="*/ 2147483647 w 81"/>
                <a:gd name="T9" fmla="*/ 0 h 32"/>
                <a:gd name="T10" fmla="*/ 2147483647 w 81"/>
                <a:gd name="T11" fmla="*/ 2147483647 h 32"/>
                <a:gd name="T12" fmla="*/ 0 60000 65536"/>
                <a:gd name="T13" fmla="*/ 0 60000 65536"/>
                <a:gd name="T14" fmla="*/ 0 60000 65536"/>
                <a:gd name="T15" fmla="*/ 0 60000 65536"/>
                <a:gd name="T16" fmla="*/ 0 60000 65536"/>
                <a:gd name="T17" fmla="*/ 0 60000 65536"/>
                <a:gd name="T18" fmla="*/ 0 w 81"/>
                <a:gd name="T19" fmla="*/ 0 h 32"/>
                <a:gd name="T20" fmla="*/ 81 w 8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1" h="32">
                  <a:moveTo>
                    <a:pt x="81" y="32"/>
                  </a:moveTo>
                  <a:lnTo>
                    <a:pt x="81" y="32"/>
                  </a:lnTo>
                  <a:lnTo>
                    <a:pt x="0" y="32"/>
                  </a:lnTo>
                  <a:lnTo>
                    <a:pt x="0" y="0"/>
                  </a:lnTo>
                  <a:lnTo>
                    <a:pt x="81" y="0"/>
                  </a:lnTo>
                  <a:lnTo>
                    <a:pt x="81" y="32"/>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6" name="Freeform 53"/>
            <p:cNvSpPr>
              <a:spLocks/>
            </p:cNvSpPr>
            <p:nvPr/>
          </p:nvSpPr>
          <p:spPr bwMode="auto">
            <a:xfrm>
              <a:off x="2259013" y="2568576"/>
              <a:ext cx="52388" cy="88900"/>
            </a:xfrm>
            <a:custGeom>
              <a:avLst/>
              <a:gdLst>
                <a:gd name="T0" fmla="*/ 2147483647 w 122"/>
                <a:gd name="T1" fmla="*/ 2147483647 h 213"/>
                <a:gd name="T2" fmla="*/ 2147483647 w 122"/>
                <a:gd name="T3" fmla="*/ 2147483647 h 213"/>
                <a:gd name="T4" fmla="*/ 2147483647 w 122"/>
                <a:gd name="T5" fmla="*/ 2147483647 h 213"/>
                <a:gd name="T6" fmla="*/ 2147483647 w 122"/>
                <a:gd name="T7" fmla="*/ 2147483647 h 213"/>
                <a:gd name="T8" fmla="*/ 2147483647 w 122"/>
                <a:gd name="T9" fmla="*/ 2147483647 h 213"/>
                <a:gd name="T10" fmla="*/ 2147483647 w 122"/>
                <a:gd name="T11" fmla="*/ 2147483647 h 213"/>
                <a:gd name="T12" fmla="*/ 2147483647 w 122"/>
                <a:gd name="T13" fmla="*/ 2147483647 h 213"/>
                <a:gd name="T14" fmla="*/ 2147483647 w 122"/>
                <a:gd name="T15" fmla="*/ 2147483647 h 213"/>
                <a:gd name="T16" fmla="*/ 0 w 122"/>
                <a:gd name="T17" fmla="*/ 2147483647 h 213"/>
                <a:gd name="T18" fmla="*/ 0 w 122"/>
                <a:gd name="T19" fmla="*/ 0 h 213"/>
                <a:gd name="T20" fmla="*/ 2147483647 w 122"/>
                <a:gd name="T21" fmla="*/ 0 h 213"/>
                <a:gd name="T22" fmla="*/ 2147483647 w 122"/>
                <a:gd name="T23" fmla="*/ 2147483647 h 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
                <a:gd name="T37" fmla="*/ 0 h 213"/>
                <a:gd name="T38" fmla="*/ 122 w 122"/>
                <a:gd name="T39" fmla="*/ 213 h 2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 h="213">
                  <a:moveTo>
                    <a:pt x="122" y="37"/>
                  </a:moveTo>
                  <a:lnTo>
                    <a:pt x="122" y="37"/>
                  </a:lnTo>
                  <a:lnTo>
                    <a:pt x="46" y="37"/>
                  </a:lnTo>
                  <a:lnTo>
                    <a:pt x="46" y="92"/>
                  </a:lnTo>
                  <a:lnTo>
                    <a:pt x="116" y="92"/>
                  </a:lnTo>
                  <a:lnTo>
                    <a:pt x="116" y="129"/>
                  </a:lnTo>
                  <a:lnTo>
                    <a:pt x="46" y="129"/>
                  </a:lnTo>
                  <a:lnTo>
                    <a:pt x="46" y="213"/>
                  </a:lnTo>
                  <a:lnTo>
                    <a:pt x="0" y="213"/>
                  </a:lnTo>
                  <a:lnTo>
                    <a:pt x="0" y="0"/>
                  </a:lnTo>
                  <a:lnTo>
                    <a:pt x="122" y="0"/>
                  </a:lnTo>
                  <a:lnTo>
                    <a:pt x="122" y="3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7" name="Freeform 54"/>
            <p:cNvSpPr>
              <a:spLocks noEditPoints="1"/>
            </p:cNvSpPr>
            <p:nvPr/>
          </p:nvSpPr>
          <p:spPr bwMode="auto">
            <a:xfrm>
              <a:off x="2322513" y="2563813"/>
              <a:ext cx="20638" cy="93663"/>
            </a:xfrm>
            <a:custGeom>
              <a:avLst/>
              <a:gdLst>
                <a:gd name="T0" fmla="*/ 2147483647 w 51"/>
                <a:gd name="T1" fmla="*/ 2147483647 h 224"/>
                <a:gd name="T2" fmla="*/ 2147483647 w 51"/>
                <a:gd name="T3" fmla="*/ 2147483647 h 224"/>
                <a:gd name="T4" fmla="*/ 2147483647 w 51"/>
                <a:gd name="T5" fmla="*/ 2147483647 h 224"/>
                <a:gd name="T6" fmla="*/ 2147483647 w 51"/>
                <a:gd name="T7" fmla="*/ 2147483647 h 224"/>
                <a:gd name="T8" fmla="*/ 2147483647 w 51"/>
                <a:gd name="T9" fmla="*/ 2147483647 h 224"/>
                <a:gd name="T10" fmla="*/ 2147483647 w 51"/>
                <a:gd name="T11" fmla="*/ 2147483647 h 224"/>
                <a:gd name="T12" fmla="*/ 0 w 51"/>
                <a:gd name="T13" fmla="*/ 2147483647 h 224"/>
                <a:gd name="T14" fmla="*/ 0 w 51"/>
                <a:gd name="T15" fmla="*/ 2147483647 h 224"/>
                <a:gd name="T16" fmla="*/ 2147483647 w 51"/>
                <a:gd name="T17" fmla="*/ 2147483647 h 224"/>
                <a:gd name="T18" fmla="*/ 2147483647 w 51"/>
                <a:gd name="T19" fmla="*/ 0 h 224"/>
                <a:gd name="T20" fmla="*/ 2147483647 w 51"/>
                <a:gd name="T21" fmla="*/ 2147483647 h 224"/>
                <a:gd name="T22" fmla="*/ 2147483647 w 51"/>
                <a:gd name="T23" fmla="*/ 2147483647 h 224"/>
                <a:gd name="T24" fmla="*/ 2147483647 w 51"/>
                <a:gd name="T25" fmla="*/ 2147483647 h 224"/>
                <a:gd name="T26" fmla="*/ 2147483647 w 51"/>
                <a:gd name="T27" fmla="*/ 2147483647 h 224"/>
                <a:gd name="T28" fmla="*/ 2147483647 w 51"/>
                <a:gd name="T29" fmla="*/ 2147483647 h 224"/>
                <a:gd name="T30" fmla="*/ 0 w 51"/>
                <a:gd name="T31" fmla="*/ 2147483647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
                <a:gd name="T49" fmla="*/ 0 h 224"/>
                <a:gd name="T50" fmla="*/ 51 w 51"/>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 h="224">
                  <a:moveTo>
                    <a:pt x="3" y="72"/>
                  </a:moveTo>
                  <a:lnTo>
                    <a:pt x="3" y="72"/>
                  </a:lnTo>
                  <a:lnTo>
                    <a:pt x="47" y="72"/>
                  </a:lnTo>
                  <a:lnTo>
                    <a:pt x="47" y="224"/>
                  </a:lnTo>
                  <a:lnTo>
                    <a:pt x="3" y="224"/>
                  </a:lnTo>
                  <a:lnTo>
                    <a:pt x="3" y="72"/>
                  </a:lnTo>
                  <a:close/>
                  <a:moveTo>
                    <a:pt x="0" y="23"/>
                  </a:moveTo>
                  <a:lnTo>
                    <a:pt x="0" y="23"/>
                  </a:lnTo>
                  <a:cubicBezTo>
                    <a:pt x="0" y="16"/>
                    <a:pt x="2" y="10"/>
                    <a:pt x="7" y="6"/>
                  </a:cubicBezTo>
                  <a:cubicBezTo>
                    <a:pt x="12" y="2"/>
                    <a:pt x="18" y="0"/>
                    <a:pt x="26" y="0"/>
                  </a:cubicBezTo>
                  <a:cubicBezTo>
                    <a:pt x="33" y="0"/>
                    <a:pt x="40" y="2"/>
                    <a:pt x="44" y="6"/>
                  </a:cubicBezTo>
                  <a:cubicBezTo>
                    <a:pt x="49" y="10"/>
                    <a:pt x="51" y="16"/>
                    <a:pt x="51" y="23"/>
                  </a:cubicBezTo>
                  <a:cubicBezTo>
                    <a:pt x="51" y="29"/>
                    <a:pt x="49" y="35"/>
                    <a:pt x="44" y="39"/>
                  </a:cubicBezTo>
                  <a:cubicBezTo>
                    <a:pt x="39" y="44"/>
                    <a:pt x="33" y="46"/>
                    <a:pt x="26" y="46"/>
                  </a:cubicBezTo>
                  <a:cubicBezTo>
                    <a:pt x="18" y="46"/>
                    <a:pt x="12" y="44"/>
                    <a:pt x="7" y="39"/>
                  </a:cubicBezTo>
                  <a:cubicBezTo>
                    <a:pt x="2" y="35"/>
                    <a:pt x="0" y="29"/>
                    <a:pt x="0" y="2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8" name="Freeform 55"/>
            <p:cNvSpPr>
              <a:spLocks/>
            </p:cNvSpPr>
            <p:nvPr/>
          </p:nvSpPr>
          <p:spPr bwMode="auto">
            <a:xfrm>
              <a:off x="2109788" y="2413001"/>
              <a:ext cx="163513" cy="52388"/>
            </a:xfrm>
            <a:custGeom>
              <a:avLst/>
              <a:gdLst>
                <a:gd name="T0" fmla="*/ 2147483647 w 391"/>
                <a:gd name="T1" fmla="*/ 2147483647 h 127"/>
                <a:gd name="T2" fmla="*/ 2147483647 w 391"/>
                <a:gd name="T3" fmla="*/ 2147483647 h 127"/>
                <a:gd name="T4" fmla="*/ 2147483647 w 391"/>
                <a:gd name="T5" fmla="*/ 2147483647 h 127"/>
                <a:gd name="T6" fmla="*/ 2147483647 w 391"/>
                <a:gd name="T7" fmla="*/ 2147483647 h 127"/>
                <a:gd name="T8" fmla="*/ 2147483647 w 391"/>
                <a:gd name="T9" fmla="*/ 2147483647 h 127"/>
                <a:gd name="T10" fmla="*/ 2147483647 w 391"/>
                <a:gd name="T11" fmla="*/ 2147483647 h 127"/>
                <a:gd name="T12" fmla="*/ 2147483647 w 391"/>
                <a:gd name="T13" fmla="*/ 2147483647 h 127"/>
                <a:gd name="T14" fmla="*/ 2147483647 w 391"/>
                <a:gd name="T15" fmla="*/ 2147483647 h 127"/>
                <a:gd name="T16" fmla="*/ 2147483647 w 391"/>
                <a:gd name="T17" fmla="*/ 2147483647 h 127"/>
                <a:gd name="T18" fmla="*/ 2147483647 w 391"/>
                <a:gd name="T19" fmla="*/ 2147483647 h 127"/>
                <a:gd name="T20" fmla="*/ 2147483647 w 391"/>
                <a:gd name="T21" fmla="*/ 2147483647 h 127"/>
                <a:gd name="T22" fmla="*/ 2147483647 w 391"/>
                <a:gd name="T23" fmla="*/ 2147483647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1"/>
                <a:gd name="T37" fmla="*/ 0 h 127"/>
                <a:gd name="T38" fmla="*/ 391 w 391"/>
                <a:gd name="T39" fmla="*/ 127 h 1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1" h="127">
                  <a:moveTo>
                    <a:pt x="37" y="124"/>
                  </a:moveTo>
                  <a:lnTo>
                    <a:pt x="37" y="124"/>
                  </a:lnTo>
                  <a:cubicBezTo>
                    <a:pt x="28" y="124"/>
                    <a:pt x="19" y="121"/>
                    <a:pt x="13" y="113"/>
                  </a:cubicBezTo>
                  <a:cubicBezTo>
                    <a:pt x="0" y="100"/>
                    <a:pt x="2" y="78"/>
                    <a:pt x="15" y="66"/>
                  </a:cubicBezTo>
                  <a:cubicBezTo>
                    <a:pt x="63" y="24"/>
                    <a:pt x="126" y="1"/>
                    <a:pt x="195" y="1"/>
                  </a:cubicBezTo>
                  <a:cubicBezTo>
                    <a:pt x="264" y="0"/>
                    <a:pt x="328" y="23"/>
                    <a:pt x="375" y="65"/>
                  </a:cubicBezTo>
                  <a:cubicBezTo>
                    <a:pt x="389" y="77"/>
                    <a:pt x="391" y="98"/>
                    <a:pt x="378" y="112"/>
                  </a:cubicBezTo>
                  <a:cubicBezTo>
                    <a:pt x="366" y="126"/>
                    <a:pt x="345" y="127"/>
                    <a:pt x="331" y="115"/>
                  </a:cubicBezTo>
                  <a:cubicBezTo>
                    <a:pt x="297" y="85"/>
                    <a:pt x="248" y="67"/>
                    <a:pt x="196" y="67"/>
                  </a:cubicBezTo>
                  <a:lnTo>
                    <a:pt x="195" y="67"/>
                  </a:lnTo>
                  <a:cubicBezTo>
                    <a:pt x="144" y="67"/>
                    <a:pt x="94" y="85"/>
                    <a:pt x="60" y="116"/>
                  </a:cubicBezTo>
                  <a:cubicBezTo>
                    <a:pt x="53" y="122"/>
                    <a:pt x="45" y="124"/>
                    <a:pt x="37" y="12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29" name="Freeform 56"/>
            <p:cNvSpPr>
              <a:spLocks/>
            </p:cNvSpPr>
            <p:nvPr/>
          </p:nvSpPr>
          <p:spPr bwMode="auto">
            <a:xfrm>
              <a:off x="2054225" y="2332038"/>
              <a:ext cx="274638" cy="79375"/>
            </a:xfrm>
            <a:custGeom>
              <a:avLst/>
              <a:gdLst>
                <a:gd name="T0" fmla="*/ 2147483647 w 657"/>
                <a:gd name="T1" fmla="*/ 2147483647 h 189"/>
                <a:gd name="T2" fmla="*/ 2147483647 w 657"/>
                <a:gd name="T3" fmla="*/ 2147483647 h 189"/>
                <a:gd name="T4" fmla="*/ 2147483647 w 657"/>
                <a:gd name="T5" fmla="*/ 2147483647 h 189"/>
                <a:gd name="T6" fmla="*/ 2147483647 w 657"/>
                <a:gd name="T7" fmla="*/ 2147483647 h 189"/>
                <a:gd name="T8" fmla="*/ 2147483647 w 657"/>
                <a:gd name="T9" fmla="*/ 0 h 189"/>
                <a:gd name="T10" fmla="*/ 2147483647 w 657"/>
                <a:gd name="T11" fmla="*/ 2147483647 h 189"/>
                <a:gd name="T12" fmla="*/ 2147483647 w 657"/>
                <a:gd name="T13" fmla="*/ 2147483647 h 189"/>
                <a:gd name="T14" fmla="*/ 2147483647 w 657"/>
                <a:gd name="T15" fmla="*/ 2147483647 h 189"/>
                <a:gd name="T16" fmla="*/ 2147483647 w 657"/>
                <a:gd name="T17" fmla="*/ 2147483647 h 189"/>
                <a:gd name="T18" fmla="*/ 2147483647 w 657"/>
                <a:gd name="T19" fmla="*/ 2147483647 h 189"/>
                <a:gd name="T20" fmla="*/ 2147483647 w 657"/>
                <a:gd name="T21" fmla="*/ 2147483647 h 189"/>
                <a:gd name="T22" fmla="*/ 2147483647 w 657"/>
                <a:gd name="T23" fmla="*/ 2147483647 h 1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7"/>
                <a:gd name="T37" fmla="*/ 0 h 189"/>
                <a:gd name="T38" fmla="*/ 657 w 657"/>
                <a:gd name="T39" fmla="*/ 189 h 1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7" h="189">
                  <a:moveTo>
                    <a:pt x="37" y="188"/>
                  </a:moveTo>
                  <a:lnTo>
                    <a:pt x="37" y="188"/>
                  </a:lnTo>
                  <a:cubicBezTo>
                    <a:pt x="28" y="188"/>
                    <a:pt x="20" y="184"/>
                    <a:pt x="13" y="178"/>
                  </a:cubicBezTo>
                  <a:cubicBezTo>
                    <a:pt x="0" y="165"/>
                    <a:pt x="0" y="144"/>
                    <a:pt x="13" y="131"/>
                  </a:cubicBezTo>
                  <a:cubicBezTo>
                    <a:pt x="94" y="48"/>
                    <a:pt x="209" y="1"/>
                    <a:pt x="328" y="0"/>
                  </a:cubicBezTo>
                  <a:cubicBezTo>
                    <a:pt x="447" y="0"/>
                    <a:pt x="563" y="47"/>
                    <a:pt x="644" y="129"/>
                  </a:cubicBezTo>
                  <a:cubicBezTo>
                    <a:pt x="657" y="142"/>
                    <a:pt x="657" y="163"/>
                    <a:pt x="644" y="176"/>
                  </a:cubicBezTo>
                  <a:cubicBezTo>
                    <a:pt x="631" y="189"/>
                    <a:pt x="610" y="189"/>
                    <a:pt x="597" y="176"/>
                  </a:cubicBezTo>
                  <a:cubicBezTo>
                    <a:pt x="528" y="107"/>
                    <a:pt x="431" y="67"/>
                    <a:pt x="329" y="67"/>
                  </a:cubicBezTo>
                  <a:lnTo>
                    <a:pt x="328" y="67"/>
                  </a:lnTo>
                  <a:cubicBezTo>
                    <a:pt x="227" y="67"/>
                    <a:pt x="129" y="108"/>
                    <a:pt x="60" y="178"/>
                  </a:cubicBezTo>
                  <a:cubicBezTo>
                    <a:pt x="54" y="184"/>
                    <a:pt x="45" y="188"/>
                    <a:pt x="37" y="18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30" name="Freeform 57"/>
            <p:cNvSpPr>
              <a:spLocks/>
            </p:cNvSpPr>
            <p:nvPr/>
          </p:nvSpPr>
          <p:spPr bwMode="auto">
            <a:xfrm>
              <a:off x="1995488" y="2244726"/>
              <a:ext cx="400050" cy="100013"/>
            </a:xfrm>
            <a:custGeom>
              <a:avLst/>
              <a:gdLst>
                <a:gd name="T0" fmla="*/ 2147483647 w 951"/>
                <a:gd name="T1" fmla="*/ 2147483647 h 237"/>
                <a:gd name="T2" fmla="*/ 2147483647 w 951"/>
                <a:gd name="T3" fmla="*/ 2147483647 h 237"/>
                <a:gd name="T4" fmla="*/ 2147483647 w 951"/>
                <a:gd name="T5" fmla="*/ 2147483647 h 237"/>
                <a:gd name="T6" fmla="*/ 2147483647 w 951"/>
                <a:gd name="T7" fmla="*/ 2147483647 h 237"/>
                <a:gd name="T8" fmla="*/ 2147483647 w 951"/>
                <a:gd name="T9" fmla="*/ 2147483647 h 237"/>
                <a:gd name="T10" fmla="*/ 2147483647 w 951"/>
                <a:gd name="T11" fmla="*/ 2147483647 h 237"/>
                <a:gd name="T12" fmla="*/ 2147483647 w 951"/>
                <a:gd name="T13" fmla="*/ 2147483647 h 237"/>
                <a:gd name="T14" fmla="*/ 2147483647 w 951"/>
                <a:gd name="T15" fmla="*/ 2147483647 h 237"/>
                <a:gd name="T16" fmla="*/ 2147483647 w 951"/>
                <a:gd name="T17" fmla="*/ 2147483647 h 237"/>
                <a:gd name="T18" fmla="*/ 2147483647 w 951"/>
                <a:gd name="T19" fmla="*/ 2147483647 h 237"/>
                <a:gd name="T20" fmla="*/ 2147483647 w 951"/>
                <a:gd name="T21" fmla="*/ 2147483647 h 237"/>
                <a:gd name="T22" fmla="*/ 2147483647 w 951"/>
                <a:gd name="T23" fmla="*/ 2147483647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1"/>
                <a:gd name="T37" fmla="*/ 0 h 237"/>
                <a:gd name="T38" fmla="*/ 951 w 951"/>
                <a:gd name="T39" fmla="*/ 237 h 2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1" h="237">
                  <a:moveTo>
                    <a:pt x="914" y="237"/>
                  </a:moveTo>
                  <a:lnTo>
                    <a:pt x="914" y="237"/>
                  </a:lnTo>
                  <a:cubicBezTo>
                    <a:pt x="906" y="237"/>
                    <a:pt x="898" y="234"/>
                    <a:pt x="892" y="229"/>
                  </a:cubicBezTo>
                  <a:cubicBezTo>
                    <a:pt x="778" y="125"/>
                    <a:pt x="627" y="68"/>
                    <a:pt x="468" y="68"/>
                  </a:cubicBezTo>
                  <a:lnTo>
                    <a:pt x="466" y="68"/>
                  </a:lnTo>
                  <a:cubicBezTo>
                    <a:pt x="316" y="68"/>
                    <a:pt x="171" y="121"/>
                    <a:pt x="59" y="216"/>
                  </a:cubicBezTo>
                  <a:cubicBezTo>
                    <a:pt x="45" y="228"/>
                    <a:pt x="24" y="226"/>
                    <a:pt x="12" y="212"/>
                  </a:cubicBezTo>
                  <a:cubicBezTo>
                    <a:pt x="0" y="198"/>
                    <a:pt x="2" y="177"/>
                    <a:pt x="16" y="165"/>
                  </a:cubicBezTo>
                  <a:cubicBezTo>
                    <a:pt x="140" y="60"/>
                    <a:pt x="300" y="2"/>
                    <a:pt x="466" y="1"/>
                  </a:cubicBezTo>
                  <a:cubicBezTo>
                    <a:pt x="642" y="0"/>
                    <a:pt x="810" y="64"/>
                    <a:pt x="937" y="179"/>
                  </a:cubicBezTo>
                  <a:cubicBezTo>
                    <a:pt x="950" y="192"/>
                    <a:pt x="951" y="213"/>
                    <a:pt x="939" y="226"/>
                  </a:cubicBezTo>
                  <a:cubicBezTo>
                    <a:pt x="932" y="234"/>
                    <a:pt x="923" y="237"/>
                    <a:pt x="914" y="23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31" name="Freeform 58"/>
            <p:cNvSpPr>
              <a:spLocks/>
            </p:cNvSpPr>
            <p:nvPr/>
          </p:nvSpPr>
          <p:spPr bwMode="auto">
            <a:xfrm>
              <a:off x="2200275" y="2687638"/>
              <a:ext cx="58738" cy="57150"/>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8"/>
                    <a:pt x="0" y="69"/>
                  </a:cubicBezTo>
                  <a:cubicBezTo>
                    <a:pt x="0" y="31"/>
                    <a:pt x="31" y="0"/>
                    <a:pt x="69" y="0"/>
                  </a:cubicBezTo>
                  <a:cubicBezTo>
                    <a:pt x="107" y="0"/>
                    <a:pt x="139" y="31"/>
                    <a:pt x="139" y="69"/>
                  </a:cubicBezTo>
                  <a:cubicBezTo>
                    <a:pt x="139" y="108"/>
                    <a:pt x="107" y="139"/>
                    <a:pt x="69"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sp>
          <p:nvSpPr>
            <p:cNvPr id="132" name="Freeform 59"/>
            <p:cNvSpPr>
              <a:spLocks/>
            </p:cNvSpPr>
            <p:nvPr/>
          </p:nvSpPr>
          <p:spPr bwMode="auto">
            <a:xfrm>
              <a:off x="2289175" y="2686051"/>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69"/>
                  </a:cubicBezTo>
                  <a:cubicBezTo>
                    <a:pt x="0" y="31"/>
                    <a:pt x="31" y="0"/>
                    <a:pt x="70" y="0"/>
                  </a:cubicBezTo>
                  <a:cubicBezTo>
                    <a:pt x="108" y="0"/>
                    <a:pt x="139" y="31"/>
                    <a:pt x="139" y="69"/>
                  </a:cubicBezTo>
                  <a:cubicBezTo>
                    <a:pt x="139" y="108"/>
                    <a:pt x="108" y="139"/>
                    <a:pt x="70" y="139"/>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ltLang="zh-CN" dirty="0">
                <a:latin typeface="Huawei Sans" panose="020C0503030203020204" pitchFamily="34" charset="0"/>
              </a:endParaRPr>
            </a:p>
          </p:txBody>
        </p:sp>
      </p:grpSp>
      <p:sp>
        <p:nvSpPr>
          <p:cNvPr id="117" name="Rectangle 33"/>
          <p:cNvSpPr/>
          <p:nvPr/>
        </p:nvSpPr>
        <p:spPr>
          <a:xfrm>
            <a:off x="8760278" y="3118413"/>
            <a:ext cx="777722"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VR/AR</a:t>
            </a:r>
            <a:endParaRPr lang="en-US" altLang="zh-CN" sz="1600" dirty="0">
              <a:latin typeface="Huawei Sans" panose="020C0503030203020204" pitchFamily="34" charset="0"/>
            </a:endParaRPr>
          </a:p>
        </p:txBody>
      </p:sp>
      <p:sp>
        <p:nvSpPr>
          <p:cNvPr id="118" name="Rectangle 33"/>
          <p:cNvSpPr/>
          <p:nvPr/>
        </p:nvSpPr>
        <p:spPr>
          <a:xfrm>
            <a:off x="10422929" y="2702948"/>
            <a:ext cx="437887" cy="338524"/>
          </a:xfrm>
          <a:prstGeom prst="rect">
            <a:avLst/>
          </a:prstGeom>
        </p:spPr>
        <p:txBody>
          <a:bodyPr wrap="none" lIns="91413" tIns="45705" rIns="91413" bIns="45705">
            <a:spAutoFit/>
          </a:bodyPr>
          <a:lstStyle/>
          <a:p>
            <a:pPr algn="ctr"/>
            <a:r>
              <a:rPr lang="en-US" sz="1600" dirty="0" smtClean="0">
                <a:latin typeface="Huawei Sans" panose="020C0503030203020204" pitchFamily="34" charset="0"/>
              </a:rPr>
              <a:t>4K</a:t>
            </a:r>
            <a:endParaRPr lang="en-US" altLang="zh-CN" sz="1600" dirty="0">
              <a:latin typeface="Huawei Sans" panose="020C0503030203020204" pitchFamily="34" charset="0"/>
            </a:endParaRPr>
          </a:p>
        </p:txBody>
      </p:sp>
      <p:sp>
        <p:nvSpPr>
          <p:cNvPr id="119" name="Rectangle 33"/>
          <p:cNvSpPr/>
          <p:nvPr/>
        </p:nvSpPr>
        <p:spPr>
          <a:xfrm>
            <a:off x="10416682" y="3149181"/>
            <a:ext cx="343308" cy="338524"/>
          </a:xfrm>
          <a:prstGeom prst="rect">
            <a:avLst/>
          </a:prstGeom>
        </p:spPr>
        <p:txBody>
          <a:bodyPr wrap="none" lIns="91413" tIns="45705" rIns="91413" bIns="45705">
            <a:spAutoFit/>
          </a:bodyPr>
          <a:lstStyle/>
          <a:p>
            <a:pPr algn="ctr"/>
            <a:r>
              <a:rPr lang="en-US" sz="1600" b="1" dirty="0" smtClean="0">
                <a:solidFill>
                  <a:srgbClr val="15B0E8"/>
                </a:solidFill>
                <a:latin typeface="Huawei Sans" panose="020C0503030203020204" pitchFamily="34" charset="0"/>
              </a:rPr>
              <a:t>...</a:t>
            </a:r>
            <a:endParaRPr lang="en-US" altLang="zh-CN" sz="1600" b="1" dirty="0">
              <a:solidFill>
                <a:srgbClr val="15B0E8"/>
              </a:solidFill>
              <a:latin typeface="Huawei Sans" panose="020C0503030203020204" pitchFamily="34" charset="0"/>
            </a:endParaRPr>
          </a:p>
        </p:txBody>
      </p:sp>
      <p:sp>
        <p:nvSpPr>
          <p:cNvPr id="134" name="圆角矩形 133"/>
          <p:cNvSpPr/>
          <p:nvPr/>
        </p:nvSpPr>
        <p:spPr>
          <a:xfrm>
            <a:off x="2868109" y="5482615"/>
            <a:ext cx="2252120" cy="494391"/>
          </a:xfrm>
          <a:prstGeom prst="roundRect">
            <a:avLst>
              <a:gd name="adj" fmla="val 20656"/>
            </a:avLst>
          </a:prstGeom>
          <a:solidFill>
            <a:srgbClr val="F3FBFE"/>
          </a:solidFill>
          <a:ln>
            <a:solidFill>
              <a:srgbClr val="99DFF9"/>
            </a:solidFill>
          </a:ln>
        </p:spPr>
        <p:txBody>
          <a:bodyPr wrap="square" lIns="0" tIns="0" rIns="0" bIns="0" anchor="ctr" anchorCtr="0">
            <a:noAutofit/>
          </a:bodyPr>
          <a:lstStyle/>
          <a:p>
            <a:pPr algn="ctr"/>
            <a:r>
              <a:rPr lang="en-US" sz="1200" dirty="0" smtClean="0">
                <a:latin typeface="Huawei Sans" panose="020C0503030203020204" pitchFamily="34" charset="0"/>
              </a:rPr>
              <a:t>Wireless networks as a supplement to wired networks</a:t>
            </a:r>
            <a:endParaRPr lang="en-US" sz="1200" dirty="0">
              <a:latin typeface="Huawei Sans" panose="020C0503030203020204" pitchFamily="34" charset="0"/>
            </a:endParaRPr>
          </a:p>
        </p:txBody>
      </p:sp>
      <p:sp>
        <p:nvSpPr>
          <p:cNvPr id="135" name="圆角矩形 134"/>
          <p:cNvSpPr/>
          <p:nvPr/>
        </p:nvSpPr>
        <p:spPr>
          <a:xfrm>
            <a:off x="5567079" y="5482615"/>
            <a:ext cx="2581272" cy="494391"/>
          </a:xfrm>
          <a:prstGeom prst="roundRect">
            <a:avLst>
              <a:gd name="adj" fmla="val 20656"/>
            </a:avLst>
          </a:prstGeom>
          <a:solidFill>
            <a:srgbClr val="F3FBFE"/>
          </a:solidFill>
          <a:ln>
            <a:solidFill>
              <a:srgbClr val="99DFF9"/>
            </a:solidFill>
          </a:ln>
        </p:spPr>
        <p:txBody>
          <a:bodyPr wrap="square" lIns="0" tIns="0" rIns="0" bIns="0" anchor="ctr" anchorCtr="0">
            <a:noAutofit/>
          </a:bodyPr>
          <a:lstStyle/>
          <a:p>
            <a:pPr algn="ctr"/>
            <a:r>
              <a:rPr lang="en-US" sz="1200" dirty="0" smtClean="0">
                <a:latin typeface="Huawei Sans" panose="020C0503030203020204" pitchFamily="34" charset="0"/>
              </a:rPr>
              <a:t>Wired and wireless integration</a:t>
            </a:r>
            <a:endParaRPr lang="en-US" sz="1200" dirty="0">
              <a:latin typeface="Huawei Sans" panose="020C0503030203020204" pitchFamily="34" charset="0"/>
            </a:endParaRPr>
          </a:p>
        </p:txBody>
      </p:sp>
      <p:sp>
        <p:nvSpPr>
          <p:cNvPr id="136" name="圆角矩形 135"/>
          <p:cNvSpPr/>
          <p:nvPr/>
        </p:nvSpPr>
        <p:spPr>
          <a:xfrm>
            <a:off x="8567154" y="5482615"/>
            <a:ext cx="2520000" cy="494391"/>
          </a:xfrm>
          <a:prstGeom prst="roundRect">
            <a:avLst>
              <a:gd name="adj" fmla="val 20656"/>
            </a:avLst>
          </a:prstGeom>
          <a:solidFill>
            <a:srgbClr val="F3FBFE"/>
          </a:solidFill>
          <a:ln>
            <a:solidFill>
              <a:srgbClr val="99DFF9"/>
            </a:solidFill>
          </a:ln>
        </p:spPr>
        <p:txBody>
          <a:bodyPr wrap="square" lIns="0" tIns="0" rIns="0" bIns="0" anchor="ctr" anchorCtr="0">
            <a:noAutofit/>
          </a:bodyPr>
          <a:lstStyle/>
          <a:p>
            <a:pPr algn="ctr"/>
            <a:r>
              <a:rPr lang="en-US" sz="1200" dirty="0" smtClean="0">
                <a:latin typeface="Huawei Sans" panose="020C0503030203020204" pitchFamily="34" charset="0"/>
              </a:rPr>
              <a:t>All-wireless office, wireless-centric</a:t>
            </a:r>
            <a:endParaRPr lang="en-US" sz="1200" dirty="0">
              <a:latin typeface="Huawei Sans" panose="020C0503030203020204" pitchFamily="34" charset="0"/>
            </a:endParaRPr>
          </a:p>
        </p:txBody>
      </p:sp>
    </p:spTree>
    <p:extLst>
      <p:ext uri="{BB962C8B-B14F-4D97-AF65-F5344CB8AC3E}">
        <p14:creationId xmlns:p14="http://schemas.microsoft.com/office/powerpoint/2010/main" val="3367775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1147</TotalTime>
  <Words>16626</Words>
  <Application>Microsoft Office PowerPoint</Application>
  <PresentationFormat>宽屏</PresentationFormat>
  <Paragraphs>1867</Paragraphs>
  <Slides>84</Slides>
  <Notes>84</Notes>
  <HiddenSlides>11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84</vt:i4>
      </vt:variant>
    </vt:vector>
  </HeadingPairs>
  <TitlesOfParts>
    <vt:vector size="91" baseType="lpstr">
      <vt:lpstr>Arial</vt:lpstr>
      <vt:lpstr>微软雅黑</vt:lpstr>
      <vt:lpstr>Courier New</vt:lpstr>
      <vt:lpstr>Huawei Sans</vt:lpstr>
      <vt:lpstr>Wingdings</vt:lpstr>
      <vt:lpstr>方正兰亭黑简体</vt:lpstr>
      <vt:lpstr>1_自定义设计方案</vt:lpstr>
      <vt:lpstr>PowerPoint 演示文稿</vt:lpstr>
      <vt:lpstr>WLAN Overview</vt:lpstr>
      <vt:lpstr>PowerPoint 演示文稿</vt:lpstr>
      <vt:lpstr>PowerPoint 演示文稿</vt:lpstr>
      <vt:lpstr>PowerPoint 演示文稿</vt:lpstr>
      <vt:lpstr>Introduction to WLAN</vt:lpstr>
      <vt:lpstr>PowerPoint 演示文稿</vt:lpstr>
      <vt:lpstr>IEEE 802.11、WLAN and Wi-Fi</vt:lpstr>
      <vt:lpstr>Wi-Fi Development Trends in Office Scenarios</vt:lpstr>
      <vt:lpstr>PowerPoint 演示文稿</vt:lpstr>
      <vt:lpstr>PowerPoint 演示文稿</vt:lpstr>
      <vt:lpstr>WLAN Devices</vt:lpstr>
      <vt:lpstr>PowerPoint 演示文稿</vt:lpstr>
      <vt:lpstr>Basic WLAN Networking Architecture</vt:lpstr>
      <vt:lpstr>PowerPoint 演示文稿</vt:lpstr>
      <vt:lpstr>Agile Distributed Architecture</vt:lpstr>
      <vt:lpstr>CAPWAP</vt:lpstr>
      <vt:lpstr>AP-AC Networking</vt:lpstr>
      <vt:lpstr>AC Connection Mode</vt:lpstr>
      <vt:lpstr>Wireless Communications System</vt:lpstr>
      <vt:lpstr>Radio Wave</vt:lpstr>
      <vt:lpstr>Radio Channel</vt:lpstr>
      <vt:lpstr>BSS/SSID/BSSID</vt:lpstr>
      <vt:lpstr>VAP</vt:lpstr>
      <vt:lpstr>ESS</vt:lpstr>
      <vt:lpstr>PowerPoint 演示文稿</vt:lpstr>
      <vt:lpstr>WLAN Working Process Overview</vt:lpstr>
      <vt:lpstr>WLAN Working Process: Step 1</vt:lpstr>
      <vt:lpstr>APs Obtain IP Addresses</vt:lpstr>
      <vt:lpstr>DHCP IP Address Allocation</vt:lpstr>
      <vt:lpstr>CAPWAP Tunnel Establishment</vt:lpstr>
      <vt:lpstr>Step 1: APs Dynamically Discover the AC</vt:lpstr>
      <vt:lpstr>PowerPoint 演示文稿</vt:lpstr>
      <vt:lpstr>Step 2: CAPWAP Tunnel Establishment</vt:lpstr>
      <vt:lpstr>AP Access Control</vt:lpstr>
      <vt:lpstr>AP Upgrade</vt:lpstr>
      <vt:lpstr>CAPWAP Tunnel Maintenance</vt:lpstr>
      <vt:lpstr>Preconfigurations on the AC for APs to Go Online</vt:lpstr>
      <vt:lpstr>WLAN Working Process: Step 2</vt:lpstr>
      <vt:lpstr>WLAN Profiles</vt:lpstr>
      <vt:lpstr>PowerPoint 演示文稿</vt:lpstr>
      <vt:lpstr>VAP Profile</vt:lpstr>
      <vt:lpstr>PowerPoint 演示文稿</vt:lpstr>
      <vt:lpstr>WLAN Working Process: Step 3</vt:lpstr>
      <vt:lpstr>Scanning</vt:lpstr>
      <vt:lpstr>WLAN Security Protocols</vt:lpstr>
      <vt:lpstr>PowerPoint 演示文稿</vt:lpstr>
      <vt:lpstr>Link Authentication</vt:lpstr>
      <vt:lpstr>Association</vt:lpstr>
      <vt:lpstr>Access Authentication</vt:lpstr>
      <vt:lpstr>STA Address Allocation</vt:lpstr>
      <vt:lpstr>User Authentication</vt:lpstr>
      <vt:lpstr>WLAN Working Process: Step 4</vt:lpstr>
      <vt:lpstr>Data Forwarding Mode</vt:lpstr>
      <vt:lpstr>PowerPoint 演示文稿</vt:lpstr>
      <vt:lpstr>Basic WLAN Configuration Commands: Configuring an AP to Go Online (1)</vt:lpstr>
      <vt:lpstr>PowerPoint 演示文稿</vt:lpstr>
      <vt:lpstr>Basic WLAN Configuration Commands: Configuring an AP to Go Online (2)</vt:lpstr>
      <vt:lpstr>Basic WLAN Configuration Commands: Configuring an AP to Go Online (3)</vt:lpstr>
      <vt:lpstr>Basic WLAN Configuration Commands: Configuring Radios (1)</vt:lpstr>
      <vt:lpstr>Basic WLAN Configuration Commands: Configuring Radios (2)</vt:lpstr>
      <vt:lpstr>Basic WLAN Configuration Commands: Configuring Radios (3)</vt:lpstr>
      <vt:lpstr>Basic WLAN Configuration Commands: Configuring VAPs (1)</vt:lpstr>
      <vt:lpstr>Basic WLAN Configuration Commands: Configuring VAPs (2)</vt:lpstr>
      <vt:lpstr>Basic WLAN Configuration Commands: Configuring VAPs (3)</vt:lpstr>
      <vt:lpstr>Basic WLAN Configuration Commands: Configuring VAPs (4)</vt:lpstr>
      <vt:lpstr>Example for Configuring Layer 2 Tunnel Forwarding in Off-Path Mode</vt:lpstr>
      <vt:lpstr>Configuring Network Connectivity</vt:lpstr>
      <vt:lpstr>PowerPoint 演示文稿</vt:lpstr>
      <vt:lpstr>Configuring APs to Go Online (1)</vt:lpstr>
      <vt:lpstr>Configuring APs to Go Online (2)</vt:lpstr>
      <vt:lpstr>Verifying the AP Onboarding Configuration</vt:lpstr>
      <vt:lpstr>Configuring WLAN Service Parameters (1)</vt:lpstr>
      <vt:lpstr>Configuring WLAN Service Parameters (2)</vt:lpstr>
      <vt:lpstr>Checking VAP Profile Information</vt:lpstr>
      <vt:lpstr>PowerPoint 演示文稿</vt:lpstr>
      <vt:lpstr>Huawei WLAN Solutions Meet Future Wireless Network Construction Requirements</vt:lpstr>
      <vt:lpstr>Dual Drivers (Technology Advances + Application Development) Promote the Arrival of the Wi-Fi 6 Era</vt:lpstr>
      <vt:lpstr>Wi-Fi 6 Vs. Wi-Fi 5</vt:lpstr>
      <vt:lpstr>Next-Generation Campus Network: Intent-Driven Campus (Small- and Medium-Sized)</vt:lpstr>
      <vt:lpstr>Next-Generation Campus Network: Intent-Driven Campus (Medium- and Large-Sized)</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291</cp:revision>
  <dcterms:created xsi:type="dcterms:W3CDTF">2018-11-29T10:16:29Z</dcterms:created>
  <dcterms:modified xsi:type="dcterms:W3CDTF">2020-04-30T06:11:30Z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(3)vXxX936kCnF7s/XWLURtGRvX+v25keI5k4tW14RZ14mIf4Hr1vb5AD9vGvhkWFqTCJiuROQV
JgmGjd3zVLTyWZkiZ4C0Uz1BLZ9HMiHDLO2L/B44PvMObSguZRVr8Tt15qRN/GI2VL5KQ10G
0ah7HQvYyPpo9Wpb7Qg3yO6tCm247vyQYWDU7xlTfcvVVz0wlPADYzuagr82XP5g9fdQKk0C
IJt3v+T0aqAZtyquqs</vt:lpwstr>
  </property>
  <property fmtid="{D5CDD505-2E9C-101B-9397-08002B2CF9AE}" pid="3" name="_2015_ms_pID_7253431">
    <vt:lpwstr>XY+8dq0Y8G0AIkgQflN04hyfQx1LaVu4JJ0gRxHypmKiYCw5kyaNMC
HtE3MABROM9HeFYo6F8Kw3Q1Y92fwXrZzOPAEapvrmFhUV2Q/3NlUM8G3PUEAbDERCnoJdcn
UeCTVaLydni8s0efIIXjfYode+LZhJ/iHVZNHpkpic5wdhvd0ybwXBVVlwq9f2JO2WR4h21p
wgxiJGJODdE8MxPcgO7F9vrpUawW2l877EnK</vt:lpwstr>
  </property>
  <property fmtid="{D5CDD505-2E9C-101B-9397-08002B2CF9AE}" pid="4" name="_2015_ms_pID_7253432">
    <vt:lpwstr>8g==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1588225823</vt:lpwstr>
  </property>
</Properties>
</file>