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13"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11"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12" r:id="rId56"/>
    <p:sldId id="309" r:id="rId57"/>
    <p:sldId id="310" r:id="rId58"/>
  </p:sldIdLst>
  <p:sldSz cx="12192000" cy="6858000"/>
  <p:notesSz cx="6797675" cy="9926638"/>
  <p:embeddedFontLst>
    <p:embeddedFont>
      <p:font typeface="微软雅黑" panose="020B0503020204020204" pitchFamily="34" charset="-122"/>
      <p:regular r:id="rId61"/>
      <p:bold r:id="rId62"/>
    </p:embeddedFont>
    <p:embeddedFont>
      <p:font typeface="Huawei Sans" panose="020C0503030203020204" pitchFamily="34" charset="0"/>
      <p:regular r:id="rId63"/>
      <p:bold r:id="rId64"/>
    </p:embeddedFont>
    <p:embeddedFont>
      <p:font typeface="方正兰亭黑简体" panose="02000000000000000000" pitchFamily="2" charset="-122"/>
      <p:regular r:id="rId65"/>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3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7D"/>
    <a:srgbClr val="FFF2CC"/>
    <a:srgbClr val="151515"/>
    <a:srgbClr val="C7000B"/>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14" autoAdjust="0"/>
  </p:normalViewPr>
  <p:slideViewPr>
    <p:cSldViewPr snapToGrid="0" snapToObjects="1">
      <p:cViewPr varScale="1">
        <p:scale>
          <a:sx n="69" d="100"/>
          <a:sy n="69" d="100"/>
        </p:scale>
        <p:origin x="78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202" y="-1374"/>
      </p:cViewPr>
      <p:guideLst>
        <p:guide orient="horz"/>
        <p:guide pos="2139"/>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3709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150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19874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62206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028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dirty="0"/>
              <a:t>A PPP link can be set up after going through the link establishment, authentication, and network layer negotiation phases. The details are as follows:</a:t>
            </a:r>
          </a:p>
          <a:p>
            <a:pPr marL="588600" lvl="1" indent="-228600">
              <a:lnSpc>
                <a:spcPct val="100000"/>
              </a:lnSpc>
              <a:buFont typeface="+mj-lt"/>
              <a:buAutoNum type="arabicPeriod"/>
            </a:pPr>
            <a:r>
              <a:rPr lang="en-US" dirty="0"/>
              <a:t>Two communicating devices enter the Establish phase when starting to set up a PPP connection.</a:t>
            </a:r>
          </a:p>
          <a:p>
            <a:pPr marL="588600" lvl="1" indent="-228600">
              <a:lnSpc>
                <a:spcPct val="100000"/>
              </a:lnSpc>
              <a:buFont typeface="+mj-lt"/>
              <a:buAutoNum type="arabicPeriod"/>
            </a:pPr>
            <a:r>
              <a:rPr lang="en-US" dirty="0"/>
              <a:t>In the Establish phase, they perform LCP negotiation to negotiate an MRU, authentication mode, magic number, and other options. If the negotiation is successful, the devices enter the Opened state, indicating that the lower-layer link has been established.</a:t>
            </a:r>
          </a:p>
          <a:p>
            <a:pPr marL="588600" lvl="1" indent="-228600">
              <a:lnSpc>
                <a:spcPct val="100000"/>
              </a:lnSpc>
              <a:buFont typeface="+mj-lt"/>
              <a:buAutoNum type="arabicPeriod"/>
            </a:pPr>
            <a:r>
              <a:rPr lang="en-US" dirty="0"/>
              <a:t>If authentication is configured, the devices enter the Authenticate phase. Otherwise, the devices directly enter the Network phase.</a:t>
            </a:r>
          </a:p>
          <a:p>
            <a:pPr marL="588600" lvl="1" indent="-228600">
              <a:lnSpc>
                <a:spcPct val="100000"/>
              </a:lnSpc>
              <a:buFont typeface="+mj-lt"/>
              <a:buAutoNum type="arabicPeriod"/>
            </a:pPr>
            <a:r>
              <a:rPr lang="en-US" dirty="0"/>
              <a:t>In the Authenticate phase, link authentication is performed based on the authentication mode negotiated in the link establishment phase. Two authentication modes are available: PAP and CHAP. If the authentication succeeds, the devices enter the Network phase. Otherwise, the devices enter the Terminate phase, tear down the link, and set the LCP status to Down.</a:t>
            </a:r>
          </a:p>
          <a:p>
            <a:pPr marL="588600" lvl="1" indent="-228600">
              <a:lnSpc>
                <a:spcPct val="100000"/>
              </a:lnSpc>
              <a:buFont typeface="+mj-lt"/>
              <a:buAutoNum type="arabicPeriod"/>
            </a:pPr>
            <a:r>
              <a:rPr lang="en-US" dirty="0"/>
              <a:t>In the Network phase, NCP negotiation is performed on the PPP link to select and configure a network layer protocol and to negotiate network layer parameters. The most common NCP protocol is IPCP, which is used to negotiate IP parameters.</a:t>
            </a:r>
          </a:p>
          <a:p>
            <a:pPr marL="588600" lvl="1" indent="-228600">
              <a:lnSpc>
                <a:spcPct val="100000"/>
              </a:lnSpc>
              <a:buFont typeface="+mj-lt"/>
              <a:buAutoNum type="arabicPeriod"/>
            </a:pPr>
            <a:r>
              <a:rPr lang="en-US" dirty="0"/>
              <a:t>In the Terminate phase, if all resources are released, the two communicating devices return to the Dead phase.</a:t>
            </a:r>
          </a:p>
          <a:p>
            <a:pPr>
              <a:lnSpc>
                <a:spcPct val="100000"/>
              </a:lnSpc>
            </a:pPr>
            <a:r>
              <a:rPr lang="en-US" dirty="0"/>
              <a:t>During the PPP operation, the PPP connection can be terminated at any time. A physical link disconnection, authentication failure, timeout timer expiry, and connection close by administrators through configuration can all cause a PPP connection to enter the Terminate phase.</a:t>
            </a:r>
          </a:p>
          <a:p>
            <a:pPr>
              <a:lnSpc>
                <a:spcPct val="100000"/>
              </a:lnSpc>
            </a:pP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903819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备注占位符 2"/>
          <p:cNvSpPr>
            <a:spLocks noGrp="1"/>
          </p:cNvSpPr>
          <p:nvPr>
            <p:ph type="body" idx="1"/>
          </p:nvPr>
        </p:nvSpPr>
        <p:spPr/>
        <p:txBody>
          <a:bodyPr/>
          <a:lstStyle/>
          <a:p>
            <a:r>
              <a:rPr lang="en-US" dirty="0"/>
              <a:t>PPP frame format:</a:t>
            </a:r>
          </a:p>
          <a:p>
            <a:pPr lvl="1"/>
            <a:r>
              <a:rPr lang="en-US" dirty="0"/>
              <a:t>The Flag field identifies the start and end of a physical frame and is a binary sequence 01111110 (0X7E).</a:t>
            </a:r>
          </a:p>
          <a:p>
            <a:pPr lvl="1"/>
            <a:r>
              <a:rPr lang="en-US" dirty="0"/>
              <a:t>The Address field in a PPP frame represents a broadcast address and has a fixed value of 11111111(0XFF).</a:t>
            </a:r>
          </a:p>
          <a:p>
            <a:pPr lvl="1"/>
            <a:r>
              <a:rPr lang="en-US" dirty="0"/>
              <a:t>The Control field of a PPP data frame is 00000011 (0X03) by default, indicating that the frame is an unordered frame.</a:t>
            </a:r>
          </a:p>
          <a:p>
            <a:pPr lvl="1"/>
            <a:r>
              <a:rPr lang="en-US" dirty="0"/>
              <a:t>The FCS field is a 16-bit checksum used to check the integrity of PPP frames.</a:t>
            </a:r>
          </a:p>
          <a:p>
            <a:pPr lvl="1"/>
            <a:r>
              <a:rPr lang="en-US" dirty="0"/>
              <a:t>The Protocol field indicates the type of protocol packets encapsulated using PPP. 0XC021, 0XC023, and 0XC223 indicate LCP, PAP, and CHAP packets, respectively.</a:t>
            </a:r>
          </a:p>
          <a:p>
            <a:pPr lvl="1"/>
            <a:r>
              <a:rPr lang="en-US" dirty="0"/>
              <a:t>The Information field specifies the content of a protocol specified by the Protocol field. The maximum length of this field is called the MRU. The default value is 1500 bytes.</a:t>
            </a:r>
          </a:p>
          <a:p>
            <a:pPr lvl="1"/>
            <a:r>
              <a:rPr lang="en-US" dirty="0"/>
              <a:t>When the Protocol field is 0XC021, the Information field structure is as follows:</a:t>
            </a:r>
          </a:p>
          <a:p>
            <a:pPr lvl="2"/>
            <a:r>
              <a:rPr lang="en-US" dirty="0"/>
              <a:t>The Identifier field is one byte and is used to match requests and responses.</a:t>
            </a:r>
          </a:p>
          <a:p>
            <a:pPr lvl="2"/>
            <a:r>
              <a:rPr lang="en-US" dirty="0"/>
              <a:t>The Length field specifies the total number of bytes in the LCP packet.</a:t>
            </a:r>
          </a:p>
          <a:p>
            <a:pPr lvl="2"/>
            <a:r>
              <a:rPr lang="en-US" dirty="0"/>
              <a:t>The Data field carries various TLV parameters for negotiating configuration options, including an MRU, authentication protocol, and the like.</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27914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r>
              <a:rPr lang="en-US" altLang="zh-CN" dirty="0"/>
              <a:t>Common configuration parameters carried by LCP packets include the MRU, authentication protocol, and magic number.</a:t>
            </a:r>
          </a:p>
          <a:p>
            <a:pPr lvl="1"/>
            <a:r>
              <a:rPr lang="en-US" altLang="zh-CN" dirty="0"/>
              <a:t>On the versatile routing platform (VRP), the MRU is represented by the maximum transmission unit (MTU) configured on an interface.</a:t>
            </a:r>
          </a:p>
          <a:p>
            <a:pPr lvl="1"/>
            <a:r>
              <a:rPr lang="en-US" altLang="zh-CN" dirty="0"/>
              <a:t>The common PPP authentication protocols are PAP and CHAP. The two ends of a PPP link can use different authentication protocols to authenticate each other. However, the authenticated end must support the authentication protocol required by the authenticating end and be configured with correct authentication information such as the username and password.</a:t>
            </a:r>
          </a:p>
          <a:p>
            <a:pPr lvl="1"/>
            <a:r>
              <a:rPr lang="en-US" altLang="zh-CN" dirty="0"/>
              <a:t>LCP uses magic numbers to detect link loops and other exceptions. A magic number is a random number. The random mechanism must ensure that the probability of generating the same magic number at both ends is almost 0.</a:t>
            </a:r>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2591942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en-US" dirty="0"/>
              <a:t>R1 and R2 are connected through a serial link and run the PPP protocol. After the physical link becomes available, R1 and R2 use LCP to negotiate link parameters.</a:t>
            </a:r>
          </a:p>
          <a:p>
            <a:r>
              <a:rPr lang="en-US" dirty="0"/>
              <a:t>In this example, R1 sends a Configure-Request packet that carries link layer parameters configured on R1. After receiving the Configure-Request packet, R2 returns a Configure-</a:t>
            </a:r>
            <a:r>
              <a:rPr lang="en-US" dirty="0" err="1"/>
              <a:t>Ack</a:t>
            </a:r>
            <a:r>
              <a:rPr lang="en-US" dirty="0"/>
              <a:t> packet to R1 if R2 can identify and accept all parameters in the packet. Similarly, R2 also sends a Configure-Request packet to R1, so that R1 checks whether the parameters on R2 are acceptable.</a:t>
            </a:r>
          </a:p>
          <a:p>
            <a:r>
              <a:rPr lang="en-US" dirty="0"/>
              <a:t>If R1 does not receive any Configure-</a:t>
            </a:r>
            <a:r>
              <a:rPr lang="en-US" dirty="0" err="1"/>
              <a:t>Ack</a:t>
            </a:r>
            <a:r>
              <a:rPr lang="en-US" dirty="0"/>
              <a:t> packet, it retransmits a Configure-Request packet every 3s. If R1 does not receive any Configure-</a:t>
            </a:r>
            <a:r>
              <a:rPr lang="en-US" dirty="0" err="1"/>
              <a:t>Ack</a:t>
            </a:r>
            <a:r>
              <a:rPr lang="en-US" dirty="0"/>
              <a:t> packet after sending 10 Configure-Request packets consecutively, it considers the peer end unavailable and stops sending Configure-Request packets.</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816240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en-US" dirty="0"/>
              <a:t>After R2 receives the Configure-Request packet from R1, if R2 can identify all link layer parameters carried in the packet but considers that some or all parameter values are unacceptable (parameter value negotiation fails), R2 returns a Configure-</a:t>
            </a:r>
            <a:r>
              <a:rPr lang="en-US" dirty="0" err="1"/>
              <a:t>Nak</a:t>
            </a:r>
            <a:r>
              <a:rPr lang="en-US" dirty="0"/>
              <a:t> packet to R1.</a:t>
            </a:r>
          </a:p>
          <a:p>
            <a:r>
              <a:rPr lang="en-US" dirty="0"/>
              <a:t>The Configure-</a:t>
            </a:r>
            <a:r>
              <a:rPr lang="en-US" dirty="0" err="1"/>
              <a:t>Nak</a:t>
            </a:r>
            <a:r>
              <a:rPr lang="en-US" dirty="0"/>
              <a:t> packet contains only unacceptable link layer parameters, with values (or value ranges) changed to those that can be accepted by R2.</a:t>
            </a:r>
          </a:p>
          <a:p>
            <a:r>
              <a:rPr lang="en-US" dirty="0"/>
              <a:t>After receiving the Configure-</a:t>
            </a:r>
            <a:r>
              <a:rPr lang="en-US" dirty="0" err="1"/>
              <a:t>Nak</a:t>
            </a:r>
            <a:r>
              <a:rPr lang="en-US" dirty="0"/>
              <a:t> packet, R1 re-selects other locally configured parameters according to the link layer parameters in the packet and resends a Configure-Request packet.</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88716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en-US" dirty="0"/>
              <a:t>After receiving a Configure-Request packet from R1, R2 returns a Configure-Reject packet to R1 if R2 cannot identify some or all link layer parameters carried in the packet. The Configure-Reject packet contains only the link layer parameters that cannot be identified.</a:t>
            </a:r>
          </a:p>
          <a:p>
            <a:r>
              <a:rPr lang="en-US" dirty="0"/>
              <a:t>After receiving the Configure-Reject packet, R1 resends a Configure-Request packet to R2. This packet contains only parameters that can be identified by R2.</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12109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57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备注占位符 2"/>
          <p:cNvSpPr>
            <a:spLocks noGrp="1"/>
          </p:cNvSpPr>
          <p:nvPr>
            <p:ph type="body" idx="1"/>
          </p:nvPr>
        </p:nvSpPr>
        <p:spPr/>
        <p:txBody>
          <a:bodyPr/>
          <a:lstStyle/>
          <a:p>
            <a:pPr lvl="0"/>
            <a:r>
              <a:rPr lang="en-US"/>
              <a:t>After LCP negotiation is complete, the authenticator requires the peer to use PAP for authentication.</a:t>
            </a:r>
          </a:p>
          <a:p>
            <a:r>
              <a:rPr lang="en-US"/>
              <a:t>PAP is a two-way handshake authentication protocol. The password is transmitted in clear text on the link. The process is as follows:</a:t>
            </a:r>
          </a:p>
          <a:p>
            <a:pPr lvl="1"/>
            <a:r>
              <a:rPr lang="en-US"/>
              <a:t>The peer sends the configured username and password to the authenticator in clear text through an Authenticate-Request packet.</a:t>
            </a:r>
          </a:p>
          <a:p>
            <a:pPr lvl="1"/>
            <a:r>
              <a:rPr lang="en-US"/>
              <a:t>After receiving the username and password from the peer, the authenticator checks whether the username and password match those in the locally configured database. If they match, the authenticator returns an Authenticate-Ack packet, indicating that the authentication is successful. If they do not match, the authenticator returns an Authenticate-Nak packet, indicating that the authentication is unsuccessful.</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46111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备注占位符 2"/>
          <p:cNvSpPr>
            <a:spLocks noGrp="1"/>
          </p:cNvSpPr>
          <p:nvPr>
            <p:ph type="body" idx="1"/>
          </p:nvPr>
        </p:nvSpPr>
        <p:spPr/>
        <p:txBody>
          <a:bodyPr/>
          <a:lstStyle/>
          <a:p>
            <a:pPr lvl="0">
              <a:lnSpc>
                <a:spcPct val="100000"/>
              </a:lnSpc>
            </a:pPr>
            <a:r>
              <a:rPr lang="en-US" dirty="0"/>
              <a:t>After LCP negotiation is complete, the authenticator requires the peer to use CHAP for authentication.</a:t>
            </a:r>
          </a:p>
          <a:p>
            <a:pPr lvl="0">
              <a:lnSpc>
                <a:spcPct val="100000"/>
              </a:lnSpc>
            </a:pPr>
            <a:r>
              <a:rPr lang="en-US" dirty="0"/>
              <a:t>CHAP authentication requires three packet exchanges. The process is as follows:</a:t>
            </a:r>
          </a:p>
          <a:p>
            <a:pPr lvl="1">
              <a:lnSpc>
                <a:spcPct val="100000"/>
              </a:lnSpc>
            </a:pPr>
            <a:r>
              <a:rPr lang="en-US" dirty="0"/>
              <a:t>The authenticator initiates an authentication request and sends a Challenge packet to the peer. The Challenge packet contains a random number and an ID.</a:t>
            </a:r>
          </a:p>
          <a:p>
            <a:pPr lvl="1">
              <a:lnSpc>
                <a:spcPct val="100000"/>
              </a:lnSpc>
            </a:pPr>
            <a:r>
              <a:rPr lang="en-US" dirty="0"/>
              <a:t>After receiving the Challenge packet, the peer performs encryption calculation using the formula MD5{</a:t>
            </a:r>
            <a:r>
              <a:rPr lang="en-US" dirty="0" err="1"/>
              <a:t>ID+random</a:t>
            </a:r>
            <a:r>
              <a:rPr lang="en-US" dirty="0"/>
              <a:t> </a:t>
            </a:r>
            <a:r>
              <a:rPr lang="en-US" dirty="0" err="1"/>
              <a:t>number+password</a:t>
            </a:r>
            <a:r>
              <a:rPr lang="en-US" dirty="0"/>
              <a:t>}. The formula means that the authenticator combines the identifier, random number, and password into a character string and performs an MD5 operation on the character string to obtain a 16-byte digest. The peer then encapsulates the digest and the CHAP username configured on the interface into a Response packet and sends the Response packet to the authenticator.</a:t>
            </a:r>
          </a:p>
          <a:p>
            <a:pPr lvl="1">
              <a:lnSpc>
                <a:spcPct val="100000"/>
              </a:lnSpc>
            </a:pPr>
            <a:r>
              <a:rPr lang="en-US" dirty="0"/>
              <a:t>After receiving the Response packet, the authenticator locally searches for the password corresponding to the username in the Response packet. After obtaining the password, the authenticator encrypts the password using the same formula as that used by the peer. Then, the authenticator compares the digest obtained through encryption with that in the Response packet. If they are the same, the authentication succeeds. If they are different, the authentication fails.</a:t>
            </a:r>
          </a:p>
          <a:p>
            <a:pPr>
              <a:lnSpc>
                <a:spcPct val="100000"/>
              </a:lnSpc>
            </a:pPr>
            <a:r>
              <a:rPr lang="en-US" dirty="0"/>
              <a:t>In CHAP authentication, the password of the peer is encrypted before being transmitted, which greatly improves security.</a:t>
            </a:r>
          </a:p>
          <a:p>
            <a:pPr>
              <a:lnSpc>
                <a:spcPct val="100000"/>
              </a:lnSpc>
            </a:pPr>
            <a:r>
              <a:rPr lang="en-US" dirty="0"/>
              <a:t>Notices About Encryption Algorithms</a:t>
            </a:r>
          </a:p>
          <a:p>
            <a:pPr lvl="1">
              <a:lnSpc>
                <a:spcPct val="100000"/>
              </a:lnSpc>
            </a:pPr>
            <a:r>
              <a:rPr lang="en-US" dirty="0"/>
              <a:t>The MD5 (digital signature scenario and password encryption) encryption algorithm has security risks. You are advised to use more secure encryption algorithms, such as AES, RSA (2048 bits or above), SHA2, and HMAC-SHA2.</a:t>
            </a:r>
          </a:p>
          <a:p>
            <a:pPr>
              <a:lnSpc>
                <a:spcPct val="100000"/>
              </a:lnSpc>
            </a:pPr>
            <a:endParaRPr lang="zh-CN" altLang="en-US" dirty="0"/>
          </a:p>
          <a:p>
            <a:pPr>
              <a:lnSpc>
                <a:spcPct val="100000"/>
              </a:lnSpc>
            </a:pPr>
            <a:endParaRPr lang="zh-CN"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889789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备注占位符 2"/>
          <p:cNvSpPr>
            <a:spLocks noGrp="1"/>
          </p:cNvSpPr>
          <p:nvPr>
            <p:ph type="body" idx="1"/>
          </p:nvPr>
        </p:nvSpPr>
        <p:spPr/>
        <p:txBody>
          <a:bodyPr/>
          <a:lstStyle/>
          <a:p>
            <a:r>
              <a:rPr lang="en-US"/>
              <a:t>NCP is used to establish and configure different network layer protocols and negotiate the format and type of data packets transmitted on a data link. IPCP is a commonly used NCP.</a:t>
            </a:r>
          </a:p>
          <a:p>
            <a:r>
              <a:rPr lang="en-US"/>
              <a:t>The static IP address negotiation process is as follows:</a:t>
            </a:r>
          </a:p>
          <a:p>
            <a:pPr lvl="1"/>
            <a:r>
              <a:rPr lang="en-US"/>
              <a:t> Each end sends a Configure-Request packet carrying the locally configured IP address.</a:t>
            </a:r>
          </a:p>
          <a:p>
            <a:pPr lvl="1"/>
            <a:r>
              <a:rPr lang="en-US"/>
              <a:t> After receiving the packet from the peer end, the local end checks the IP address in the packet. If the IP address is a valid unicast IP address and is different from the locally configured IP address (no IP address conflict), the local end considers that the peer end can use this address and responds with a Configure-Ack packet.</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682335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备注占位符 2"/>
          <p:cNvSpPr>
            <a:spLocks noGrp="1"/>
          </p:cNvSpPr>
          <p:nvPr>
            <p:ph type="body" idx="1"/>
          </p:nvPr>
        </p:nvSpPr>
        <p:spPr/>
        <p:txBody>
          <a:bodyPr/>
          <a:lstStyle/>
          <a:p>
            <a:r>
              <a:rPr lang="en-US" dirty="0"/>
              <a:t>The dynamic IP address negotiation process is as follows:</a:t>
            </a:r>
          </a:p>
          <a:p>
            <a:pPr lvl="1"/>
            <a:r>
              <a:rPr lang="en-US" dirty="0"/>
              <a:t>R1 sends a Configure-Request packet to R2. The packet contains an IP address 0.0.0.0, indicating that R1 requests an IP address from R2.</a:t>
            </a:r>
          </a:p>
          <a:p>
            <a:pPr lvl="1"/>
            <a:r>
              <a:rPr lang="en-US" dirty="0"/>
              <a:t>After receiving the Configure-Request packet, R2 considers the IP address 0.0.0.0 invalid and replies with a Configure-</a:t>
            </a:r>
            <a:r>
              <a:rPr lang="en-US" dirty="0" err="1"/>
              <a:t>Nak</a:t>
            </a:r>
            <a:r>
              <a:rPr lang="en-US" dirty="0"/>
              <a:t> packet carrying a new IP address 10.1.1.1.</a:t>
            </a:r>
          </a:p>
          <a:p>
            <a:pPr lvl="1"/>
            <a:r>
              <a:rPr lang="en-US" dirty="0"/>
              <a:t>After receiving the Configure-</a:t>
            </a:r>
            <a:r>
              <a:rPr lang="en-US" dirty="0" err="1"/>
              <a:t>Nak</a:t>
            </a:r>
            <a:r>
              <a:rPr lang="en-US" dirty="0"/>
              <a:t> packet, R1 updates its local IP address and resends a Configure-Request packet carrying the new IP address 10.1.1.1.</a:t>
            </a:r>
          </a:p>
          <a:p>
            <a:pPr lvl="1"/>
            <a:r>
              <a:rPr lang="en-US" dirty="0"/>
              <a:t>After receiving the Configure-Request packet, R2 considers the IP address contained in the packet valid and returns a Configure-</a:t>
            </a:r>
            <a:r>
              <a:rPr lang="en-US" dirty="0" err="1"/>
              <a:t>Ack</a:t>
            </a:r>
            <a:r>
              <a:rPr lang="en-US" dirty="0"/>
              <a:t> packet.</a:t>
            </a:r>
          </a:p>
          <a:p>
            <a:pPr lvl="1"/>
            <a:r>
              <a:rPr lang="en-US" dirty="0"/>
              <a:t>R2 also sends a Configure-Request packet to R1 to request use of IP address 10.1.1.2. R1 considers the IP address valid and replies with a Configure-</a:t>
            </a:r>
            <a:r>
              <a:rPr lang="en-US" dirty="0" err="1"/>
              <a:t>Ack</a:t>
            </a:r>
            <a:r>
              <a:rPr lang="en-US" dirty="0"/>
              <a:t> packet.</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411423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5906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7287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6061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7227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21333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27775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73231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86752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t>Carriers want to connect multiple hosts at a site to a remote access device, which can provide access control and accounting for these hosts in a manner similar to dial-up access. Ethernet is the most cost-effective technology among all access technologies that connect multiple hosts to an access device. PPP provides good access control and accounting functions. PPPoE therefore was introduced to transmit PPP packets on the Ethernet.</a:t>
            </a:r>
          </a:p>
          <a:p>
            <a:pPr lvl="0"/>
            <a:r>
              <a:rPr lang="en-US"/>
              <a:t>PPPoE uses Ethernet to connect a large number of hosts to the Internet through a remote access device and uses PPP to control each host. PPPoE applies to various scenarios, and provides high security as well as convenient accounting.</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809757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8988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63309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PPPoE packets are encapsulated in Ethernet frames. </a:t>
            </a:r>
            <a:r>
              <a:rPr lang="en-US"/>
              <a:t>The fields in an Ethernet frame are described as follows:</a:t>
            </a:r>
          </a:p>
          <a:p>
            <a:r>
              <a:rPr lang="en-US"/>
              <a:t>DMAC: indicates the MAC address of a destination device, which is usually an Ethernet unicast or broadcast address (0xFFFFFFFF).</a:t>
            </a:r>
          </a:p>
          <a:p>
            <a:r>
              <a:rPr lang="en-US"/>
              <a:t>SMAC: indicates the MAC address of a source device.</a:t>
            </a:r>
          </a:p>
          <a:p>
            <a:r>
              <a:rPr lang="en-US"/>
              <a:t>Eth-Type: indicates the protocol type. The value 0x8863 indicates that PPPoE discovery packets are carried. The value 0x8864 indicates that PPPoE session packets are carried.</a:t>
            </a:r>
          </a:p>
          <a:p>
            <a:r>
              <a:rPr lang="en-US"/>
              <a:t>The fields in a PPPoE packet are described as follows:</a:t>
            </a:r>
          </a:p>
          <a:p>
            <a:pPr lvl="1"/>
            <a:r>
              <a:rPr lang="en-US"/>
              <a:t>VER: indicates a PPPoE version. The value is 0x01.</a:t>
            </a:r>
          </a:p>
          <a:p>
            <a:pPr lvl="1"/>
            <a:r>
              <a:rPr lang="en-US"/>
              <a:t>Type: indicates the PPPoE type. The value is 0x01.</a:t>
            </a:r>
          </a:p>
          <a:p>
            <a:pPr lvl="1"/>
            <a:r>
              <a:rPr lang="en-US"/>
              <a:t>Code: indicates a PPPoE packet type. Different values indicate different PPPoE packet types.</a:t>
            </a:r>
          </a:p>
          <a:p>
            <a:pPr lvl="1"/>
            <a:r>
              <a:rPr lang="en-US"/>
              <a:t>Session ID: indicates a PPPoE session ID. This field defines a PPPoE session, together with the Ethernet SMAC and DMAC fields.</a:t>
            </a:r>
          </a:p>
          <a:p>
            <a:pPr lvl="1"/>
            <a:r>
              <a:rPr lang="en-US"/>
              <a:t>Length: indicates the length of a PPPoE packet.</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367596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lnSpc>
                <a:spcPct val="100000"/>
              </a:lnSpc>
              <a:buFont typeface="+mj-lt"/>
              <a:buAutoNum type="arabicPeriod"/>
            </a:pPr>
            <a:r>
              <a:rPr lang="en-US" dirty="0"/>
              <a:t>The </a:t>
            </a:r>
            <a:r>
              <a:rPr lang="en-US" dirty="0" err="1"/>
              <a:t>PPPoE</a:t>
            </a:r>
            <a:r>
              <a:rPr lang="en-US" dirty="0"/>
              <a:t> client broadcasts a PADI packet that contains the required service information on the local Ethernet. </a:t>
            </a:r>
          </a:p>
          <a:p>
            <a:pPr lvl="1">
              <a:lnSpc>
                <a:spcPct val="100000"/>
              </a:lnSpc>
            </a:pPr>
            <a:r>
              <a:rPr lang="en-US" dirty="0"/>
              <a:t>The destination MAC address of the PADI packet is a broadcast address, the Code field is set to 0x09, and the Session ID field is set to 0x0000.</a:t>
            </a:r>
          </a:p>
          <a:p>
            <a:pPr lvl="1">
              <a:lnSpc>
                <a:spcPct val="100000"/>
              </a:lnSpc>
            </a:pPr>
            <a:r>
              <a:rPr lang="en-US" dirty="0"/>
              <a:t>After receiving the PADI packet, all </a:t>
            </a:r>
            <a:r>
              <a:rPr lang="en-US" dirty="0" err="1"/>
              <a:t>PPPoE</a:t>
            </a:r>
            <a:r>
              <a:rPr lang="en-US" dirty="0"/>
              <a:t> servers compare the requested services with the services that they can provide.</a:t>
            </a:r>
          </a:p>
          <a:p>
            <a:pPr marL="228600" lvl="0" indent="-228600">
              <a:lnSpc>
                <a:spcPct val="100000"/>
              </a:lnSpc>
              <a:buFont typeface="+mj-lt"/>
              <a:buAutoNum type="arabicPeriod"/>
            </a:pPr>
            <a:r>
              <a:rPr lang="en-US" dirty="0"/>
              <a:t>If a server can provide the requested service, it replies with a PADO packet.</a:t>
            </a:r>
          </a:p>
          <a:p>
            <a:pPr lvl="1">
              <a:lnSpc>
                <a:spcPct val="100000"/>
              </a:lnSpc>
            </a:pPr>
            <a:r>
              <a:rPr lang="en-US" dirty="0"/>
              <a:t>The destination address of the PADO packet is the MAC address of the client that sends the PADI packet. The Code field is set to 0x07 and the Session ID field is set to 0x0000.</a:t>
            </a:r>
          </a:p>
          <a:p>
            <a:pPr marL="228600" indent="-228600">
              <a:lnSpc>
                <a:spcPct val="100000"/>
              </a:lnSpc>
              <a:buFont typeface="+mj-lt"/>
              <a:buAutoNum type="arabicPeriod"/>
            </a:pPr>
            <a:r>
              <a:rPr lang="en-US" dirty="0"/>
              <a:t>The </a:t>
            </a:r>
            <a:r>
              <a:rPr lang="en-US" dirty="0" err="1"/>
              <a:t>PPPoE</a:t>
            </a:r>
            <a:r>
              <a:rPr lang="en-US" dirty="0"/>
              <a:t> client may receive multiple PADO packets. In this case, the </a:t>
            </a:r>
            <a:r>
              <a:rPr lang="en-US" dirty="0" err="1"/>
              <a:t>PPPoE</a:t>
            </a:r>
            <a:r>
              <a:rPr lang="en-US" dirty="0"/>
              <a:t> client selects the </a:t>
            </a:r>
            <a:r>
              <a:rPr lang="en-US" dirty="0" err="1"/>
              <a:t>PPPoE</a:t>
            </a:r>
            <a:r>
              <a:rPr lang="en-US" dirty="0"/>
              <a:t> server whose PADO packet is first received by the client and sends a PADR packet to the </a:t>
            </a:r>
            <a:r>
              <a:rPr lang="en-US" dirty="0" err="1"/>
              <a:t>PPPoE</a:t>
            </a:r>
            <a:r>
              <a:rPr lang="en-US" dirty="0"/>
              <a:t> server.</a:t>
            </a:r>
          </a:p>
          <a:p>
            <a:pPr lvl="1">
              <a:lnSpc>
                <a:spcPct val="100000"/>
              </a:lnSpc>
            </a:pPr>
            <a:r>
              <a:rPr lang="en-US" dirty="0"/>
              <a:t>The destination address of the PADR packet is the MAC address of the selected server, the Code field is set to 0x19, and the Session ID field is set to 0x0000.</a:t>
            </a:r>
          </a:p>
          <a:p>
            <a:pPr marL="228600" lvl="0" indent="-228600">
              <a:lnSpc>
                <a:spcPct val="100000"/>
              </a:lnSpc>
              <a:buFont typeface="+mj-lt"/>
              <a:buAutoNum type="arabicPeriod"/>
            </a:pPr>
            <a:r>
              <a:rPr lang="en-US" dirty="0"/>
              <a:t>After receiving the PADR packet, the </a:t>
            </a:r>
            <a:r>
              <a:rPr lang="en-US" dirty="0" err="1"/>
              <a:t>PPPoE</a:t>
            </a:r>
            <a:r>
              <a:rPr lang="en-US" dirty="0"/>
              <a:t> server generates a unique session ID to identify the session with the </a:t>
            </a:r>
            <a:r>
              <a:rPr lang="en-US" dirty="0" err="1"/>
              <a:t>PPPoE</a:t>
            </a:r>
            <a:r>
              <a:rPr lang="en-US" dirty="0"/>
              <a:t> client and sends a PADS packet.</a:t>
            </a:r>
          </a:p>
          <a:p>
            <a:pPr lvl="1">
              <a:lnSpc>
                <a:spcPct val="100000"/>
              </a:lnSpc>
            </a:pPr>
            <a:r>
              <a:rPr lang="en-US" dirty="0"/>
              <a:t>The destination address of the PADS packet is the MAC address of the </a:t>
            </a:r>
            <a:r>
              <a:rPr lang="en-US" dirty="0" err="1"/>
              <a:t>PPPoE</a:t>
            </a:r>
            <a:r>
              <a:rPr lang="en-US" dirty="0"/>
              <a:t> client, the Code field is set to 0x65, and the Session ID field is set to the uniquely generated session ID.</a:t>
            </a:r>
          </a:p>
          <a:p>
            <a:pPr lvl="0">
              <a:lnSpc>
                <a:spcPct val="100000"/>
              </a:lnSpc>
            </a:pPr>
            <a:r>
              <a:rPr lang="en-US" dirty="0"/>
              <a:t>After a </a:t>
            </a:r>
            <a:r>
              <a:rPr lang="en-US" dirty="0" err="1"/>
              <a:t>PPPoE</a:t>
            </a:r>
            <a:r>
              <a:rPr lang="en-US" dirty="0"/>
              <a:t> session is established, the </a:t>
            </a:r>
            <a:r>
              <a:rPr lang="en-US" dirty="0" err="1"/>
              <a:t>PPPoE</a:t>
            </a:r>
            <a:r>
              <a:rPr lang="en-US" dirty="0"/>
              <a:t> client and server enter the </a:t>
            </a:r>
            <a:r>
              <a:rPr lang="en-US" dirty="0" err="1"/>
              <a:t>PPPoE</a:t>
            </a:r>
            <a:r>
              <a:rPr lang="en-US" dirty="0"/>
              <a:t> session stage.</a:t>
            </a:r>
          </a:p>
          <a:p>
            <a:pPr>
              <a:lnSpc>
                <a:spcPct val="100000"/>
              </a:lnSpc>
            </a:pPr>
            <a:endParaRPr lang="en-US" altLang="zh-CN" dirty="0"/>
          </a:p>
          <a:p>
            <a:pPr>
              <a:lnSpc>
                <a:spcPct val="100000"/>
              </a:lnSpc>
            </a:pPr>
            <a:endParaRPr lang="zh-CN" altLang="zh-CN" dirty="0"/>
          </a:p>
          <a:p>
            <a:pPr>
              <a:lnSpc>
                <a:spcPct val="100000"/>
              </a:lnSpc>
            </a:pPr>
            <a:endParaRPr lang="en-US" altLang="zh-CN" dirty="0"/>
          </a:p>
          <a:p>
            <a:pPr>
              <a:lnSpc>
                <a:spcPct val="100000"/>
              </a:lnSpc>
            </a:pP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410140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en-US"/>
              <a:t>In the PPPoE session stage, PPP negotiation and PPP packet transmission are performed.</a:t>
            </a:r>
          </a:p>
          <a:p>
            <a:r>
              <a:rPr lang="en-US"/>
              <a:t>PPP negotiation in the PPPoE session stage is the same as common PPP negotiation, which includes the LCP, authentication, and NCP negotiation phases.</a:t>
            </a:r>
          </a:p>
          <a:p>
            <a:pPr lvl="1"/>
            <a:r>
              <a:rPr lang="en-US"/>
              <a:t>In the LCP phase, the PPPoE server and PPPoE client establish and configure a data link, and verify the data link status.</a:t>
            </a:r>
          </a:p>
          <a:p>
            <a:pPr lvl="1"/>
            <a:r>
              <a:rPr lang="en-US"/>
              <a:t>After LCP negotiation succeeds, authentication starts. The authentication protocol type is determined by the LCP negotiation result.</a:t>
            </a:r>
          </a:p>
          <a:p>
            <a:pPr lvl="1"/>
            <a:r>
              <a:rPr lang="en-US"/>
              <a:t>After authentication succeeds, PPP enters the NCP negotiation phase. NCP is a protocol suite used to configure different network layer protocols. A commonly used network-layer protocol is IPCP, which is responsible for configuring IP addresses for users and domain name servers (DNSs).</a:t>
            </a:r>
          </a:p>
          <a:p>
            <a:r>
              <a:rPr lang="en-US"/>
              <a:t>After PPP negotiation succeeds, PPP data packets can be forwarded over the established PPP link. The data packets transmitted in this phase must contain the session ID determined in the discovery stage, and the session ID must remain unchanged.</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1605170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en-US"/>
              <a:t>In a PADT packet, the destination MAC address is a unicast address, and the session ID is the ID of the session to be closed. Once a PADT packet is received, the session is closed.</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134126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46906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61136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2875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en-US" dirty="0"/>
              <a:t>The configuration of the </a:t>
            </a:r>
            <a:r>
              <a:rPr lang="en-US" dirty="0" err="1"/>
              <a:t>PPPoE</a:t>
            </a:r>
            <a:r>
              <a:rPr lang="en-US" dirty="0"/>
              <a:t> client includes three steps:</a:t>
            </a:r>
          </a:p>
          <a:p>
            <a:r>
              <a:rPr lang="en-US" dirty="0"/>
              <a:t>Step 1: Configure a dialer interface.</a:t>
            </a:r>
          </a:p>
          <a:p>
            <a:pPr lvl="1"/>
            <a:r>
              <a:rPr lang="en-US" dirty="0"/>
              <a:t>The </a:t>
            </a:r>
            <a:r>
              <a:rPr lang="en-US" b="1" dirty="0"/>
              <a:t>dialer-rule</a:t>
            </a:r>
            <a:r>
              <a:rPr lang="en-US" dirty="0"/>
              <a:t> command displays the dialer rule view. In this view, you can configure the conditions for initiating a </a:t>
            </a:r>
            <a:r>
              <a:rPr lang="en-US" dirty="0" err="1"/>
              <a:t>PPPoE</a:t>
            </a:r>
            <a:r>
              <a:rPr lang="en-US" dirty="0"/>
              <a:t> session.</a:t>
            </a:r>
          </a:p>
          <a:p>
            <a:pPr lvl="1"/>
            <a:r>
              <a:rPr lang="en-US" dirty="0"/>
              <a:t>The </a:t>
            </a:r>
            <a:r>
              <a:rPr lang="en-US" b="1" dirty="0"/>
              <a:t>interface dialer</a:t>
            </a:r>
            <a:r>
              <a:rPr lang="en-US" dirty="0"/>
              <a:t> </a:t>
            </a:r>
            <a:r>
              <a:rPr lang="en-US" i="1" dirty="0"/>
              <a:t>number</a:t>
            </a:r>
            <a:r>
              <a:rPr lang="en-US" dirty="0"/>
              <a:t> command creates a dialer interface and displays the dialer interface view.</a:t>
            </a:r>
          </a:p>
          <a:p>
            <a:pPr lvl="1"/>
            <a:r>
              <a:rPr lang="en-US" dirty="0"/>
              <a:t>The </a:t>
            </a:r>
            <a:r>
              <a:rPr lang="en-US" b="1" dirty="0"/>
              <a:t>dialer user </a:t>
            </a:r>
            <a:r>
              <a:rPr lang="en-US" i="1" dirty="0"/>
              <a:t>user-name </a:t>
            </a:r>
            <a:r>
              <a:rPr lang="en-US" dirty="0"/>
              <a:t>command configures a username for the peer end. This username must be the same as the PPP username on the peer server.</a:t>
            </a:r>
          </a:p>
          <a:p>
            <a:pPr lvl="1"/>
            <a:r>
              <a:rPr lang="en-US" dirty="0"/>
              <a:t>The </a:t>
            </a:r>
            <a:r>
              <a:rPr lang="en-US" b="1" dirty="0"/>
              <a:t>dialer-group</a:t>
            </a:r>
            <a:r>
              <a:rPr lang="en-US" dirty="0"/>
              <a:t> </a:t>
            </a:r>
            <a:r>
              <a:rPr lang="en-US" i="1" dirty="0"/>
              <a:t>group-number </a:t>
            </a:r>
            <a:r>
              <a:rPr lang="en-US" dirty="0"/>
              <a:t>command adds an interface to a dialer group.</a:t>
            </a:r>
          </a:p>
          <a:p>
            <a:pPr lvl="1"/>
            <a:r>
              <a:rPr lang="en-US" dirty="0"/>
              <a:t>The </a:t>
            </a:r>
            <a:r>
              <a:rPr lang="en-US" b="1" dirty="0"/>
              <a:t>dialer bundle</a:t>
            </a:r>
            <a:r>
              <a:rPr lang="en-US" b="1" i="1" dirty="0"/>
              <a:t> </a:t>
            </a:r>
            <a:r>
              <a:rPr lang="en-US" i="1" dirty="0"/>
              <a:t>number </a:t>
            </a:r>
            <a:r>
              <a:rPr lang="en-US" dirty="0"/>
              <a:t>command specifies a dialer bundle for the dialer interface. The device associates a physical interface with the dialer interface through the dialer bundle</a:t>
            </a:r>
            <a:r>
              <a:rPr lang="en-US" dirty="0" smtClean="0"/>
              <a:t>.</a:t>
            </a:r>
          </a:p>
          <a:p>
            <a:pPr lvl="0"/>
            <a:r>
              <a:rPr lang="en-US" dirty="0" smtClean="0"/>
              <a:t>Note: Ensure that the </a:t>
            </a:r>
            <a:r>
              <a:rPr lang="en-US" i="1" dirty="0" smtClean="0"/>
              <a:t>group-number </a:t>
            </a:r>
            <a:r>
              <a:rPr lang="en-US" dirty="0" smtClean="0"/>
              <a:t>parameter in the </a:t>
            </a:r>
            <a:r>
              <a:rPr lang="en-US" b="1" dirty="0" smtClean="0"/>
              <a:t>dialer-group</a:t>
            </a:r>
            <a:r>
              <a:rPr lang="en-US" dirty="0" smtClean="0"/>
              <a:t> command is the same as the </a:t>
            </a:r>
            <a:r>
              <a:rPr lang="en-US" i="1" dirty="0" smtClean="0"/>
              <a:t>dialer-rule-number</a:t>
            </a:r>
            <a:r>
              <a:rPr lang="en-US" dirty="0" smtClean="0"/>
              <a:t> parameter in the </a:t>
            </a:r>
            <a:r>
              <a:rPr lang="en-US" b="1" dirty="0" smtClean="0"/>
              <a:t>dialer-rule</a:t>
            </a:r>
            <a:r>
              <a:rPr lang="en-US" dirty="0" smtClean="0"/>
              <a:t> command.</a:t>
            </a:r>
            <a:endParaRPr lang="en-US"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334355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en-US" dirty="0"/>
              <a:t>Step 2: Bind the dialer bundle to a physical interface.</a:t>
            </a:r>
          </a:p>
          <a:p>
            <a:pPr lvl="1"/>
            <a:r>
              <a:rPr lang="en-US" dirty="0"/>
              <a:t>The </a:t>
            </a:r>
            <a:r>
              <a:rPr lang="en-US" b="1" dirty="0" err="1"/>
              <a:t>pppoe</a:t>
            </a:r>
            <a:r>
              <a:rPr lang="en-US" b="1" dirty="0"/>
              <a:t>-client dial-bundle-number </a:t>
            </a:r>
            <a:r>
              <a:rPr lang="en-US" i="1" dirty="0"/>
              <a:t>number</a:t>
            </a:r>
            <a:r>
              <a:rPr lang="en-US" dirty="0"/>
              <a:t> command binds the dialer bundle to a physical interface and specifies the dialer bundle for the </a:t>
            </a:r>
            <a:r>
              <a:rPr lang="en-US" dirty="0" err="1"/>
              <a:t>PPPoE</a:t>
            </a:r>
            <a:r>
              <a:rPr lang="en-US" dirty="0"/>
              <a:t> session. number specifies the dialer bundle number corresponding to the </a:t>
            </a:r>
            <a:r>
              <a:rPr lang="en-US" dirty="0" err="1"/>
              <a:t>PPPoE</a:t>
            </a:r>
            <a:r>
              <a:rPr lang="en-US" dirty="0"/>
              <a:t> session.</a:t>
            </a:r>
          </a:p>
          <a:p>
            <a:pPr lvl="0"/>
            <a:r>
              <a:rPr lang="en-US" dirty="0"/>
              <a:t>Step 3: Configure a default static route. This route allows the traffic that does not match any entry in the routing table to initiate a </a:t>
            </a:r>
            <a:r>
              <a:rPr lang="en-US" dirty="0" err="1"/>
              <a:t>PPPoE</a:t>
            </a:r>
            <a:r>
              <a:rPr lang="en-US" dirty="0"/>
              <a:t> session through the dialer interface.</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242221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en-US" dirty="0" err="1"/>
              <a:t>PPPoE</a:t>
            </a:r>
            <a:r>
              <a:rPr lang="en-US" dirty="0"/>
              <a:t> Server Configurations</a:t>
            </a:r>
          </a:p>
          <a:p>
            <a:pPr lvl="1"/>
            <a:r>
              <a:rPr lang="en-US" dirty="0"/>
              <a:t>The </a:t>
            </a:r>
            <a:r>
              <a:rPr lang="en-US" b="1" dirty="0"/>
              <a:t>interface virtual-template </a:t>
            </a:r>
            <a:r>
              <a:rPr lang="en-US" dirty="0"/>
              <a:t>command creates a virtual template interface or displays the view of an existing virtual template interface.</a:t>
            </a:r>
          </a:p>
          <a:p>
            <a:pPr lvl="1"/>
            <a:r>
              <a:rPr lang="en-US" dirty="0"/>
              <a:t>The </a:t>
            </a:r>
            <a:r>
              <a:rPr lang="en-US" b="1" dirty="0" err="1"/>
              <a:t>pppoe</a:t>
            </a:r>
            <a:r>
              <a:rPr lang="en-US" b="1" dirty="0"/>
              <a:t>-server bind </a:t>
            </a:r>
            <a:r>
              <a:rPr lang="en-US" dirty="0"/>
              <a:t>command binds an interface to the virtual template interface for </a:t>
            </a:r>
            <a:r>
              <a:rPr lang="en-US" dirty="0" err="1"/>
              <a:t>PPPoE</a:t>
            </a:r>
            <a:r>
              <a:rPr lang="en-US" dirty="0"/>
              <a:t> access.</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904238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备注占位符 2"/>
          <p:cNvSpPr>
            <a:spLocks noGrp="1"/>
          </p:cNvSpPr>
          <p:nvPr>
            <p:ph type="body" idx="1"/>
          </p:nvPr>
        </p:nvSpPr>
        <p:spPr/>
        <p:txBody>
          <a:bodyPr/>
          <a:lstStyle/>
          <a:p>
            <a:r>
              <a:rPr lang="en-US" dirty="0"/>
              <a:t>The </a:t>
            </a:r>
            <a:r>
              <a:rPr lang="en-US" b="1" dirty="0"/>
              <a:t>display interface dialer</a:t>
            </a:r>
            <a:r>
              <a:rPr lang="en-US" b="1" i="1" dirty="0"/>
              <a:t> </a:t>
            </a:r>
            <a:r>
              <a:rPr lang="en-US" i="1" dirty="0"/>
              <a:t>number </a:t>
            </a:r>
            <a:r>
              <a:rPr lang="en-US" dirty="0"/>
              <a:t>command displays the configuration of the dialer interface. The command output helps locate faults on the dialer interface.</a:t>
            </a:r>
          </a:p>
          <a:p>
            <a:r>
              <a:rPr lang="en-US" dirty="0"/>
              <a:t>LCP opened, IPCP opened indicates that the link is working properly.</a:t>
            </a:r>
          </a:p>
          <a:p>
            <a:r>
              <a:rPr lang="en-US" dirty="0"/>
              <a:t>The </a:t>
            </a:r>
            <a:r>
              <a:rPr lang="en-US" b="1" dirty="0"/>
              <a:t>display </a:t>
            </a:r>
            <a:r>
              <a:rPr lang="en-US" b="1" dirty="0" err="1"/>
              <a:t>pppoe</a:t>
            </a:r>
            <a:r>
              <a:rPr lang="en-US" b="1" dirty="0"/>
              <a:t>-client session summary</a:t>
            </a:r>
            <a:r>
              <a:rPr lang="en-US" dirty="0"/>
              <a:t> command displays the </a:t>
            </a:r>
            <a:r>
              <a:rPr lang="en-US" dirty="0" err="1"/>
              <a:t>PPPoE</a:t>
            </a:r>
            <a:r>
              <a:rPr lang="en-US" dirty="0"/>
              <a:t> session status and statistics on the </a:t>
            </a:r>
            <a:r>
              <a:rPr lang="en-US" dirty="0" err="1"/>
              <a:t>PPPoE</a:t>
            </a:r>
            <a:r>
              <a:rPr lang="en-US" dirty="0"/>
              <a:t> client.</a:t>
            </a:r>
          </a:p>
          <a:p>
            <a:pPr lvl="1"/>
            <a:r>
              <a:rPr lang="en-US" b="1" dirty="0"/>
              <a:t>ID </a:t>
            </a:r>
            <a:r>
              <a:rPr lang="en-US" dirty="0"/>
              <a:t>indicates a </a:t>
            </a:r>
            <a:r>
              <a:rPr lang="en-US" dirty="0" err="1"/>
              <a:t>PPPoE</a:t>
            </a:r>
            <a:r>
              <a:rPr lang="en-US" dirty="0"/>
              <a:t> session ID. The values of the bundle ID and dialer ID are determined by the configured dialer parameters.</a:t>
            </a:r>
          </a:p>
          <a:p>
            <a:pPr lvl="1"/>
            <a:r>
              <a:rPr lang="en-US" b="1" dirty="0" err="1"/>
              <a:t>Intf</a:t>
            </a:r>
            <a:r>
              <a:rPr lang="en-US" dirty="0"/>
              <a:t> indicates the physical interface used for negotiation on the </a:t>
            </a:r>
            <a:r>
              <a:rPr lang="en-US" dirty="0" err="1"/>
              <a:t>PPPoE</a:t>
            </a:r>
            <a:r>
              <a:rPr lang="en-US" dirty="0"/>
              <a:t> client.</a:t>
            </a:r>
          </a:p>
          <a:p>
            <a:pPr lvl="1"/>
            <a:r>
              <a:rPr lang="en-US" b="1" dirty="0"/>
              <a:t>State</a:t>
            </a:r>
            <a:r>
              <a:rPr lang="en-US" dirty="0"/>
              <a:t> indicates the status of a </a:t>
            </a:r>
            <a:r>
              <a:rPr lang="en-US" dirty="0" err="1"/>
              <a:t>PPPoE</a:t>
            </a:r>
            <a:r>
              <a:rPr lang="en-US" dirty="0"/>
              <a:t> session, which can be:</a:t>
            </a:r>
          </a:p>
          <a:p>
            <a:pPr marL="948600" lvl="2" indent="-228600">
              <a:buFont typeface="+mj-lt"/>
              <a:buAutoNum type="arabicPeriod"/>
            </a:pPr>
            <a:r>
              <a:rPr lang="en-US" dirty="0"/>
              <a:t>IDLE: The current session is idle.</a:t>
            </a:r>
          </a:p>
          <a:p>
            <a:pPr marL="948600" lvl="2" indent="-228600">
              <a:buFont typeface="+mj-lt"/>
              <a:buAutoNum type="arabicPeriod"/>
            </a:pPr>
            <a:r>
              <a:rPr lang="en-US" dirty="0"/>
              <a:t>PADI: The current session is in the discovery stage, and a PADI packet has been sent.</a:t>
            </a:r>
          </a:p>
          <a:p>
            <a:pPr marL="948600" lvl="2" indent="-228600">
              <a:buFont typeface="+mj-lt"/>
              <a:buAutoNum type="arabicPeriod"/>
            </a:pPr>
            <a:r>
              <a:rPr lang="en-US" dirty="0"/>
              <a:t>PADR: The current session is in the discovery stage, and a PADR packet has been sent.</a:t>
            </a:r>
          </a:p>
          <a:p>
            <a:pPr marL="948600" lvl="2" indent="-228600">
              <a:buFont typeface="+mj-lt"/>
              <a:buAutoNum type="arabicPeriod"/>
            </a:pPr>
            <a:r>
              <a:rPr lang="en-US" dirty="0"/>
              <a:t>UP: The current session is set up successfully.</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7216331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399127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722304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055903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780588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76931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1088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24072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t>SIDs are used to identify segments. The format of SIDs depends on the implementation of technologies. For example, SIDs can be MPLS labels, indexes in an MPLS label space, or IPv6 packet headers. SR using MPLS labels is called SR-MPLS and using IPv6 is called SRv6.</a:t>
            </a:r>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5294451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After receiving a packet, the receive end parses the segment list. If the top SID in the segment list identifies the local node, the node removes the SID and proceeds with the follow-up procedures. If the top SID does not identify the local node, the node forwards the packet to a next node in equal cost multiple path (ECMP) mode.</a:t>
            </a:r>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3594393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PCEP: Path Computation Element Communication Protocol</a:t>
            </a:r>
          </a:p>
          <a:p>
            <a:r>
              <a:rPr lang="en-US"/>
              <a:t>NETCONF: Network Configuration Protocol</a:t>
            </a:r>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2225038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024127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t>ABDE</a:t>
            </a:r>
            <a:endParaRPr lang="en-US" dirty="0"/>
          </a:p>
          <a:p>
            <a:pPr marL="228600" indent="-228600">
              <a:buFont typeface="+mj-lt"/>
              <a:buAutoNum type="arabicPeriod"/>
            </a:pPr>
            <a:r>
              <a:rPr lang="en-US"/>
              <a:t>B</a:t>
            </a:r>
            <a:endParaRPr lang="en-US" dirty="0"/>
          </a:p>
          <a:p>
            <a:pPr marL="228600" indent="-228600">
              <a:buFont typeface="+mj-lt"/>
              <a:buAutoNum type="arabicPeriod"/>
            </a:pPr>
            <a:r>
              <a:rPr lang="en-US"/>
              <a:t>C</a:t>
            </a:r>
            <a:endParaRPr lang="en-US" dirty="0"/>
          </a:p>
          <a:p>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161390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81150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93914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5660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8237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a:t>The main differences between a WAN and a LAN are as follows:</a:t>
            </a:r>
          </a:p>
          <a:p>
            <a:pPr lvl="1"/>
            <a:r>
              <a:rPr lang="en-US" dirty="0"/>
              <a:t>A LAN provides high bandwidth but supports only a short transmission distance, which cannot meet the long-distance transmission requirements of a WAN.</a:t>
            </a:r>
          </a:p>
          <a:p>
            <a:pPr lvl="1"/>
            <a:r>
              <a:rPr lang="en-US" dirty="0"/>
              <a:t>LAN devices are usually switches, whereas WAN devices are mostly routers.</a:t>
            </a:r>
          </a:p>
          <a:p>
            <a:pPr lvl="1"/>
            <a:r>
              <a:rPr lang="en-US" dirty="0"/>
              <a:t>A LAN belongs to an institute or organization, whereas most WAN services are provided by ISPs.</a:t>
            </a:r>
          </a:p>
          <a:p>
            <a:pPr lvl="1"/>
            <a:r>
              <a:rPr lang="en-US" altLang="zh-CN" dirty="0"/>
              <a:t>WANs and LANs usually use different protocols or technologies only at the physical layer and data link layer. They do not have notable differences in t</a:t>
            </a:r>
            <a:r>
              <a:rPr lang="en-US" dirty="0"/>
              <a:t>he other layers.</a:t>
            </a:r>
          </a:p>
          <a:p>
            <a:pPr lvl="1"/>
            <a:r>
              <a:rPr lang="en-US" dirty="0"/>
              <a:t>The private networks of banks, governments, military, and large companies are also WANs and </a:t>
            </a:r>
            <a:r>
              <a:rPr lang="en-US" altLang="zh-CN" dirty="0"/>
              <a:t>physically isolated from the Internet. </a:t>
            </a:r>
          </a:p>
          <a:p>
            <a:pPr lvl="1"/>
            <a:r>
              <a:rPr lang="en-US" dirty="0"/>
              <a:t>The Internet is only a type of WAN. Small enterprises use the Internet as the WAN connection.</a:t>
            </a:r>
          </a:p>
          <a:p>
            <a:pPr lvl="1"/>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241356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a:t>At the early stage, the common physical layer standards of WANs include common interface standards EIA/TIA-232 (RS-232) formulated by the Electronic Industries Alliance (EIA), and Telecommunications Industry Association (TIA), serial line interface standards V.24 and V.35 formulated by the International Telecommunication Union (ITU), and the G.703 standards related to the physical and electrical features of various digital interfaces. </a:t>
            </a:r>
          </a:p>
          <a:p>
            <a:r>
              <a:rPr lang="en-US" dirty="0"/>
              <a:t>The common data link layer standards of WANs include High-Level Data Link Control (HDLC), PPP, FR, and ATM.</a:t>
            </a:r>
          </a:p>
          <a:p>
            <a:pPr lvl="1"/>
            <a:r>
              <a:rPr lang="en-US" dirty="0"/>
              <a:t>HDLC is a universal protocol running at the data link layer. Data packets are encapsulated into HDLC frames with the header and tail overheads added. The HDLC frames can be transmitted only on P2P synchronous links and do not support IP address negotiation and authentication. HDLC seeks high reliability by introducing a high overhead, leading to low transmission efficiency.</a:t>
            </a:r>
          </a:p>
          <a:p>
            <a:pPr lvl="1"/>
            <a:r>
              <a:rPr lang="en-US" dirty="0"/>
              <a:t>PPP runs at the data link layer for P2P data transmission over full-duplex synchronous and asynchronous links. PPP is widely used because it provides user authentication, supports synchronous and asynchronous communication, and is easy to extend.</a:t>
            </a:r>
          </a:p>
          <a:p>
            <a:pPr lvl="1"/>
            <a:r>
              <a:rPr lang="en-US" dirty="0"/>
              <a:t>FR is an industry-standard and switched data link protocol. It uses the error-free check mechanism to speed up data forwarding.</a:t>
            </a:r>
          </a:p>
          <a:p>
            <a:pPr lvl="1"/>
            <a:r>
              <a:rPr lang="en-US" dirty="0"/>
              <a:t>ATM is a connection-oriented switching technology based on circuit switching and packet switching. It uses 53-byte ATM cells to transmit information.</a:t>
            </a:r>
          </a:p>
          <a:p>
            <a:pPr lvl="1"/>
            <a:endParaRPr lang="zh-CN" altLang="en-US" dirty="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82326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4155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 xmlns:a16="http://schemas.microsoft.com/office/drawing/2014/main" val="20000"/>
                    </a:ext>
                  </a:extLst>
                </a:gridCol>
                <a:gridCol w="2155444">
                  <a:extLst>
                    <a:ext uri="{9D8B030D-6E8A-4147-A177-3AD203B41FA5}">
                      <a16:colId xmlns="" xmlns:a16="http://schemas.microsoft.com/office/drawing/2014/main" val="20001"/>
                    </a:ext>
                  </a:extLst>
                </a:gridCol>
                <a:gridCol w="2873927">
                  <a:extLst>
                    <a:ext uri="{9D8B030D-6E8A-4147-A177-3AD203B41FA5}">
                      <a16:colId xmlns="" xmlns:a16="http://schemas.microsoft.com/office/drawing/2014/main" val="20002"/>
                    </a:ext>
                  </a:extLst>
                </a:gridCol>
                <a:gridCol w="237642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 xmlns:a16="http://schemas.microsoft.com/office/drawing/2014/main" val="20000"/>
                    </a:ext>
                  </a:extLst>
                </a:gridCol>
                <a:gridCol w="2155920">
                  <a:extLst>
                    <a:ext uri="{9D8B030D-6E8A-4147-A177-3AD203B41FA5}">
                      <a16:colId xmlns="" xmlns:a16="http://schemas.microsoft.com/office/drawing/2014/main" val="20001"/>
                    </a:ext>
                  </a:extLst>
                </a:gridCol>
                <a:gridCol w="2912127">
                  <a:extLst>
                    <a:ext uri="{9D8B030D-6E8A-4147-A177-3AD203B41FA5}">
                      <a16:colId xmlns="" xmlns:a16="http://schemas.microsoft.com/office/drawing/2014/main" val="20002"/>
                    </a:ext>
                  </a:extLst>
                </a:gridCol>
                <a:gridCol w="231094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07361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a:t>Title</a:t>
            </a:r>
            <a:endParaRPr lang="zh-CN" altLang="en-US" dirty="0"/>
          </a:p>
        </p:txBody>
      </p:sp>
    </p:spTree>
    <p:extLst>
      <p:ext uri="{BB962C8B-B14F-4D97-AF65-F5344CB8AC3E}">
        <p14:creationId xmlns:p14="http://schemas.microsoft.com/office/powerpoint/2010/main" val="207669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a:t>Title</a:t>
            </a:r>
            <a:endParaRPr lang="zh-CN" altLang="en-US" dirty="0"/>
          </a:p>
        </p:txBody>
      </p:sp>
    </p:spTree>
    <p:extLst>
      <p:ext uri="{BB962C8B-B14F-4D97-AF65-F5344CB8AC3E}">
        <p14:creationId xmlns:p14="http://schemas.microsoft.com/office/powerpoint/2010/main" val="133039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rPr>
                <a:t>表格表头</a:t>
              </a:r>
            </a:p>
          </p:txBody>
        </p:sp>
        <p:sp>
          <p:nvSpPr>
            <p:cNvPr id="61" name="文本框 60">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表格</a:t>
              </a:r>
              <a:r>
                <a:rPr kumimoji="0" lang="en-US" altLang="zh-CN" sz="900" b="0" i="0" u="none" strike="noStrike" kern="0" cap="none" spc="0" normalizeH="0" baseline="0" noProof="0" dirty="0">
                  <a:ln>
                    <a:noFill/>
                  </a:ln>
                  <a:solidFill>
                    <a:prstClr val="black"/>
                  </a:solidFill>
                  <a:effectLst/>
                  <a:uLnTx/>
                  <a:uFillTx/>
                </a:rPr>
                <a:t>/</a:t>
              </a:r>
              <a:r>
                <a:rPr kumimoji="0" lang="zh-CN" altLang="en-US" sz="900" b="0" i="0" u="none" strike="noStrike" kern="0" cap="none" spc="0" normalizeH="0" baseline="0" noProof="0" dirty="0">
                  <a:ln>
                    <a:noFill/>
                  </a:ln>
                  <a:solidFill>
                    <a:prstClr val="black"/>
                  </a:solidFill>
                  <a:effectLst/>
                  <a:uLnTx/>
                  <a:uFillTx/>
                </a:rPr>
                <a:t>文字边框</a:t>
              </a:r>
            </a:p>
          </p:txBody>
        </p:sp>
        <p:sp>
          <p:nvSpPr>
            <p:cNvPr id="62" name="文本框 61">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导航灰底</a:t>
              </a:r>
            </a:p>
          </p:txBody>
        </p:sp>
        <p:sp>
          <p:nvSpPr>
            <p:cNvPr id="63" name="文本框 62">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rPr>
                <a:t>红</a:t>
              </a:r>
            </a:p>
          </p:txBody>
        </p:sp>
        <p:sp>
          <p:nvSpPr>
            <p:cNvPr id="64" name="文本框 63">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表格</a:t>
              </a:r>
              <a:r>
                <a:rPr kumimoji="0" lang="en-US" altLang="zh-CN" sz="900" b="0" i="0" u="none" strike="noStrike" kern="0" cap="none" spc="0" normalizeH="0" baseline="0" noProof="0" dirty="0">
                  <a:ln>
                    <a:noFill/>
                  </a:ln>
                  <a:solidFill>
                    <a:prstClr val="black"/>
                  </a:solidFill>
                  <a:effectLst/>
                  <a:uLnTx/>
                  <a:uFillTx/>
                </a:rPr>
                <a:t>/</a:t>
              </a:r>
              <a:r>
                <a:rPr kumimoji="0" lang="zh-CN" altLang="en-US" sz="900" b="0" i="0" u="none" strike="noStrike" kern="0" cap="none" spc="0" normalizeH="0" baseline="0" noProof="0" dirty="0">
                  <a:ln>
                    <a:noFill/>
                  </a:ln>
                  <a:solidFill>
                    <a:prstClr val="black"/>
                  </a:solidFill>
                  <a:effectLst/>
                  <a:uLnTx/>
                  <a:uFillTx/>
                </a:rPr>
                <a:t>文字底色</a:t>
              </a:r>
            </a:p>
          </p:txBody>
        </p:sp>
        <p:sp>
          <p:nvSpPr>
            <p:cNvPr id="65" name="矩形 64">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备用</a:t>
              </a:r>
            </a:p>
          </p:txBody>
        </p:sp>
        <p:sp>
          <p:nvSpPr>
            <p:cNvPr id="68" name="矩形 67">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hyperlink" Target="https://support.huawei.com/carrier/docview?nid=DOC1100645168&amp;path=PBI1-7275726/PBI1-21782273/PBI1-7275849/PBI1-7276518/PBI1-15837" TargetMode="External"/><Relationship Id="rId2" Type="http://schemas.openxmlformats.org/officeDocument/2006/relationships/notesSlide" Target="../notesSlides/notesSlide56.xml"/><Relationship Id="rId1" Type="http://schemas.openxmlformats.org/officeDocument/2006/relationships/slideLayout" Target="../slideLayouts/slideLayout13.xml"/><Relationship Id="rId4" Type="http://schemas.openxmlformats.org/officeDocument/2006/relationships/hyperlink" Target="https://support.huawei.com/enterprise/en/doc/EDOC1100133514?idPath=24030814|9856750|22715517|9858933|15837"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4.png"/><Relationship Id="rId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文本占位符 35"/>
          <p:cNvSpPr>
            <a:spLocks noGrp="1"/>
          </p:cNvSpPr>
          <p:nvPr>
            <p:ph type="body" sz="quarter" idx="17"/>
          </p:nvPr>
        </p:nvSpPr>
        <p:spPr/>
        <p:txBody>
          <a:bodyPr/>
          <a:lstStyle/>
          <a:p>
            <a:endParaRPr lang="zh-CN" altLang="en-US"/>
          </a:p>
        </p:txBody>
      </p:sp>
      <p:sp>
        <p:nvSpPr>
          <p:cNvPr id="37" name="文本占位符 36"/>
          <p:cNvSpPr>
            <a:spLocks noGrp="1"/>
          </p:cNvSpPr>
          <p:nvPr>
            <p:ph type="body" sz="quarter" idx="18"/>
          </p:nvPr>
        </p:nvSpPr>
        <p:spPr/>
        <p:txBody>
          <a:bodyPr/>
          <a:lstStyle/>
          <a:p>
            <a:endParaRPr lang="zh-CN" altLang="en-US"/>
          </a:p>
        </p:txBody>
      </p:sp>
      <p:sp>
        <p:nvSpPr>
          <p:cNvPr id="38" name="文本占位符 37"/>
          <p:cNvSpPr>
            <a:spLocks noGrp="1"/>
          </p:cNvSpPr>
          <p:nvPr>
            <p:ph type="body" sz="quarter" idx="19"/>
          </p:nvPr>
        </p:nvSpPr>
        <p:spPr/>
        <p:txBody>
          <a:bodyPr/>
          <a:lstStyle/>
          <a:p>
            <a:endParaRPr lang="zh-CN" altLang="en-US"/>
          </a:p>
        </p:txBody>
      </p:sp>
      <p:sp>
        <p:nvSpPr>
          <p:cNvPr id="39" name="文本占位符 38"/>
          <p:cNvSpPr>
            <a:spLocks noGrp="1"/>
          </p:cNvSpPr>
          <p:nvPr>
            <p:ph type="body" sz="quarter" idx="20"/>
          </p:nvPr>
        </p:nvSpPr>
        <p:spPr/>
        <p:txBody>
          <a:bodyPr/>
          <a:lstStyle/>
          <a:p>
            <a:endParaRPr lang="zh-CN" altLang="en-US"/>
          </a:p>
        </p:txBody>
      </p:sp>
      <p:sp>
        <p:nvSpPr>
          <p:cNvPr id="4" name="文本占位符 3"/>
          <p:cNvSpPr>
            <a:spLocks noGrp="1"/>
          </p:cNvSpPr>
          <p:nvPr>
            <p:ph type="body" sz="quarter" idx="13"/>
          </p:nvPr>
        </p:nvSpPr>
        <p:spPr/>
        <p:txBody>
          <a:bodyPr/>
          <a:lstStyle/>
          <a:p>
            <a:r>
              <a:rPr lang="en-US" altLang="zh-CN">
                <a:sym typeface="Huawei Sans" panose="020C0503030203020204" pitchFamily="34" charset="0"/>
              </a:rPr>
              <a:t>Chen Jianyuan/cwx652820</a:t>
            </a:r>
            <a:endParaRPr lang="en-US" altLang="zh-CN" dirty="0">
              <a:sym typeface="Huawei Sans" panose="020C0503030203020204" pitchFamily="34" charset="0"/>
            </a:endParaRPr>
          </a:p>
        </p:txBody>
      </p:sp>
      <p:sp>
        <p:nvSpPr>
          <p:cNvPr id="5" name="文本占位符 4"/>
          <p:cNvSpPr>
            <a:spLocks noGrp="1"/>
          </p:cNvSpPr>
          <p:nvPr>
            <p:ph type="body" sz="quarter" idx="14"/>
          </p:nvPr>
        </p:nvSpPr>
        <p:spPr/>
        <p:txBody>
          <a:bodyPr/>
          <a:lstStyle/>
          <a:p>
            <a:r>
              <a:rPr lang="en-US">
                <a:sym typeface="Huawei Sans" panose="020C0503030203020204" pitchFamily="34" charset="0"/>
              </a:rPr>
              <a:t>2019.10.23</a:t>
            </a:r>
            <a:endParaRPr lang="en-US" dirty="0">
              <a:sym typeface="Huawei Sans" panose="020C0503030203020204" pitchFamily="34" charset="0"/>
            </a:endParaRPr>
          </a:p>
        </p:txBody>
      </p:sp>
      <p:sp>
        <p:nvSpPr>
          <p:cNvPr id="34" name="文本占位符 33"/>
          <p:cNvSpPr>
            <a:spLocks noGrp="1"/>
          </p:cNvSpPr>
          <p:nvPr>
            <p:ph type="body" sz="quarter" idx="15"/>
          </p:nvPr>
        </p:nvSpPr>
        <p:spPr/>
        <p:txBody>
          <a:bodyPr/>
          <a:lstStyle/>
          <a:p>
            <a:endParaRPr lang="zh-CN" altLang="en-US"/>
          </a:p>
        </p:txBody>
      </p:sp>
      <p:sp>
        <p:nvSpPr>
          <p:cNvPr id="35" name="文本占位符 34"/>
          <p:cNvSpPr>
            <a:spLocks noGrp="1"/>
          </p:cNvSpPr>
          <p:nvPr>
            <p:ph type="body" sz="quarter" idx="16"/>
          </p:nvPr>
        </p:nvSpPr>
        <p:spPr/>
        <p:txBody>
          <a:bodyPr/>
          <a:lstStyle/>
          <a:p>
            <a:endParaRPr lang="zh-CN" altLang="en-US"/>
          </a:p>
        </p:txBody>
      </p:sp>
      <p:sp>
        <p:nvSpPr>
          <p:cNvPr id="40" name="文本占位符 39"/>
          <p:cNvSpPr>
            <a:spLocks noGrp="1"/>
          </p:cNvSpPr>
          <p:nvPr>
            <p:ph type="body" sz="quarter" idx="21"/>
          </p:nvPr>
        </p:nvSpPr>
        <p:spPr/>
        <p:txBody>
          <a:bodyPr/>
          <a:lstStyle/>
          <a:p>
            <a:endParaRPr lang="zh-CN" altLang="en-US"/>
          </a:p>
        </p:txBody>
      </p:sp>
      <p:sp>
        <p:nvSpPr>
          <p:cNvPr id="41" name="文本占位符 40"/>
          <p:cNvSpPr>
            <a:spLocks noGrp="1"/>
          </p:cNvSpPr>
          <p:nvPr>
            <p:ph type="body" sz="quarter" idx="22"/>
          </p:nvPr>
        </p:nvSpPr>
        <p:spPr/>
        <p:txBody>
          <a:bodyPr/>
          <a:lstStyle/>
          <a:p>
            <a:endParaRPr lang="zh-CN" altLang="en-US"/>
          </a:p>
        </p:txBody>
      </p:sp>
      <p:sp>
        <p:nvSpPr>
          <p:cNvPr id="42" name="文本占位符 41"/>
          <p:cNvSpPr>
            <a:spLocks noGrp="1"/>
          </p:cNvSpPr>
          <p:nvPr>
            <p:ph type="body" sz="quarter" idx="23"/>
          </p:nvPr>
        </p:nvSpPr>
        <p:spPr/>
        <p:txBody>
          <a:bodyPr/>
          <a:lstStyle/>
          <a:p>
            <a:endParaRPr lang="zh-CN" altLang="en-US"/>
          </a:p>
        </p:txBody>
      </p:sp>
      <p:sp>
        <p:nvSpPr>
          <p:cNvPr id="43" name="文本占位符 42"/>
          <p:cNvSpPr>
            <a:spLocks noGrp="1"/>
          </p:cNvSpPr>
          <p:nvPr>
            <p:ph type="body" sz="quarter" idx="24"/>
          </p:nvPr>
        </p:nvSpPr>
        <p:spPr/>
        <p:txBody>
          <a:bodyPr/>
          <a:lstStyle/>
          <a:p>
            <a:endParaRPr lang="zh-CN" altLang="en-US"/>
          </a:p>
        </p:txBody>
      </p:sp>
      <p:sp>
        <p:nvSpPr>
          <p:cNvPr id="44" name="文本占位符 43"/>
          <p:cNvSpPr>
            <a:spLocks noGrp="1"/>
          </p:cNvSpPr>
          <p:nvPr>
            <p:ph type="body" sz="quarter" idx="25"/>
          </p:nvPr>
        </p:nvSpPr>
        <p:spPr/>
        <p:txBody>
          <a:bodyPr/>
          <a:lstStyle/>
          <a:p>
            <a:endParaRPr lang="zh-CN" altLang="en-US"/>
          </a:p>
        </p:txBody>
      </p:sp>
      <p:sp>
        <p:nvSpPr>
          <p:cNvPr id="45" name="文本占位符 44"/>
          <p:cNvSpPr>
            <a:spLocks noGrp="1"/>
          </p:cNvSpPr>
          <p:nvPr>
            <p:ph type="body" sz="quarter" idx="26"/>
          </p:nvPr>
        </p:nvSpPr>
        <p:spPr/>
        <p:txBody>
          <a:bodyPr/>
          <a:lstStyle/>
          <a:p>
            <a:endParaRPr lang="zh-CN" altLang="en-US"/>
          </a:p>
        </p:txBody>
      </p:sp>
      <p:sp>
        <p:nvSpPr>
          <p:cNvPr id="46" name="文本占位符 45"/>
          <p:cNvSpPr>
            <a:spLocks noGrp="1"/>
          </p:cNvSpPr>
          <p:nvPr>
            <p:ph type="body" sz="quarter" idx="27"/>
          </p:nvPr>
        </p:nvSpPr>
        <p:spPr/>
        <p:txBody>
          <a:bodyPr/>
          <a:lstStyle/>
          <a:p>
            <a:endParaRPr lang="zh-CN" altLang="en-US"/>
          </a:p>
        </p:txBody>
      </p:sp>
      <p:sp>
        <p:nvSpPr>
          <p:cNvPr id="47" name="文本占位符 46"/>
          <p:cNvSpPr>
            <a:spLocks noGrp="1"/>
          </p:cNvSpPr>
          <p:nvPr>
            <p:ph type="body" sz="quarter" idx="28"/>
          </p:nvPr>
        </p:nvSpPr>
        <p:spPr/>
        <p:txBody>
          <a:bodyPr/>
          <a:lstStyle/>
          <a:p>
            <a:endParaRPr lang="zh-CN" altLang="en-US"/>
          </a:p>
        </p:txBody>
      </p:sp>
      <p:sp>
        <p:nvSpPr>
          <p:cNvPr id="48" name="文本占位符 47"/>
          <p:cNvSpPr>
            <a:spLocks noGrp="1"/>
          </p:cNvSpPr>
          <p:nvPr>
            <p:ph type="body" sz="quarter" idx="29"/>
          </p:nvPr>
        </p:nvSpPr>
        <p:spPr/>
        <p:txBody>
          <a:bodyPr/>
          <a:lstStyle/>
          <a:p>
            <a:endParaRPr lang="zh-CN" altLang="en-US"/>
          </a:p>
        </p:txBody>
      </p:sp>
      <p:sp>
        <p:nvSpPr>
          <p:cNvPr id="49" name="文本占位符 48"/>
          <p:cNvSpPr>
            <a:spLocks noGrp="1"/>
          </p:cNvSpPr>
          <p:nvPr>
            <p:ph type="body" sz="quarter" idx="30"/>
          </p:nvPr>
        </p:nvSpPr>
        <p:spPr/>
        <p:txBody>
          <a:bodyPr/>
          <a:lstStyle/>
          <a:p>
            <a:endParaRPr lang="zh-CN" altLang="en-US"/>
          </a:p>
        </p:txBody>
      </p:sp>
      <p:sp>
        <p:nvSpPr>
          <p:cNvPr id="50" name="文本占位符 49"/>
          <p:cNvSpPr>
            <a:spLocks noGrp="1"/>
          </p:cNvSpPr>
          <p:nvPr>
            <p:ph type="body" sz="quarter" idx="31"/>
          </p:nvPr>
        </p:nvSpPr>
        <p:spPr/>
        <p:txBody>
          <a:bodyPr/>
          <a:lstStyle/>
          <a:p>
            <a:endParaRPr lang="zh-CN" altLang="en-US"/>
          </a:p>
        </p:txBody>
      </p:sp>
      <p:sp>
        <p:nvSpPr>
          <p:cNvPr id="51" name="文本占位符 50"/>
          <p:cNvSpPr>
            <a:spLocks noGrp="1"/>
          </p:cNvSpPr>
          <p:nvPr>
            <p:ph type="body" sz="quarter" idx="32"/>
          </p:nvPr>
        </p:nvSpPr>
        <p:spPr/>
        <p:txBody>
          <a:bodyPr/>
          <a:lstStyle/>
          <a:p>
            <a:endParaRPr lang="zh-CN" altLang="en-US"/>
          </a:p>
        </p:txBody>
      </p:sp>
      <p:sp>
        <p:nvSpPr>
          <p:cNvPr id="52" name="文本占位符 51"/>
          <p:cNvSpPr>
            <a:spLocks noGrp="1"/>
          </p:cNvSpPr>
          <p:nvPr>
            <p:ph type="body" sz="quarter" idx="33"/>
          </p:nvPr>
        </p:nvSpPr>
        <p:spPr/>
        <p:txBody>
          <a:bodyPr/>
          <a:lstStyle/>
          <a:p>
            <a:endParaRPr lang="zh-CN" altLang="en-US"/>
          </a:p>
        </p:txBody>
      </p:sp>
      <p:sp>
        <p:nvSpPr>
          <p:cNvPr id="53" name="文本占位符 52"/>
          <p:cNvSpPr>
            <a:spLocks noGrp="1"/>
          </p:cNvSpPr>
          <p:nvPr>
            <p:ph type="body" sz="quarter" idx="34"/>
          </p:nvPr>
        </p:nvSpPr>
        <p:spPr/>
        <p:txBody>
          <a:bodyPr/>
          <a:lstStyle/>
          <a:p>
            <a:endParaRPr lang="zh-CN" altLang="en-US"/>
          </a:p>
        </p:txBody>
      </p:sp>
      <p:sp>
        <p:nvSpPr>
          <p:cNvPr id="54" name="文本占位符 53"/>
          <p:cNvSpPr>
            <a:spLocks noGrp="1"/>
          </p:cNvSpPr>
          <p:nvPr>
            <p:ph type="body" sz="quarter" idx="35"/>
          </p:nvPr>
        </p:nvSpPr>
        <p:spPr/>
        <p:txBody>
          <a:bodyPr/>
          <a:lstStyle/>
          <a:p>
            <a:endParaRPr lang="zh-CN" altLang="en-US"/>
          </a:p>
        </p:txBody>
      </p:sp>
      <p:sp>
        <p:nvSpPr>
          <p:cNvPr id="55" name="文本占位符 54"/>
          <p:cNvSpPr>
            <a:spLocks noGrp="1"/>
          </p:cNvSpPr>
          <p:nvPr>
            <p:ph type="body" sz="quarter" idx="36"/>
          </p:nvPr>
        </p:nvSpPr>
        <p:spPr/>
        <p:txBody>
          <a:bodyPr/>
          <a:lstStyle/>
          <a:p>
            <a:endParaRPr lang="zh-CN" altLang="en-US"/>
          </a:p>
        </p:txBody>
      </p:sp>
      <p:sp>
        <p:nvSpPr>
          <p:cNvPr id="56" name="文本占位符 55"/>
          <p:cNvSpPr>
            <a:spLocks noGrp="1"/>
          </p:cNvSpPr>
          <p:nvPr>
            <p:ph type="body" sz="quarter" idx="37"/>
          </p:nvPr>
        </p:nvSpPr>
        <p:spPr/>
        <p:txBody>
          <a:bodyPr/>
          <a:lstStyle/>
          <a:p>
            <a:endParaRPr lang="zh-CN" altLang="en-US"/>
          </a:p>
        </p:txBody>
      </p:sp>
      <p:sp>
        <p:nvSpPr>
          <p:cNvPr id="57" name="文本占位符 56"/>
          <p:cNvSpPr>
            <a:spLocks noGrp="1"/>
          </p:cNvSpPr>
          <p:nvPr>
            <p:ph type="body" sz="quarter" idx="38"/>
          </p:nvPr>
        </p:nvSpPr>
        <p:spPr/>
        <p:txBody>
          <a:bodyPr/>
          <a:lstStyle/>
          <a:p>
            <a:endParaRPr lang="zh-CN" altLang="en-US"/>
          </a:p>
        </p:txBody>
      </p:sp>
      <p:sp>
        <p:nvSpPr>
          <p:cNvPr id="58" name="文本占位符 57"/>
          <p:cNvSpPr>
            <a:spLocks noGrp="1"/>
          </p:cNvSpPr>
          <p:nvPr>
            <p:ph type="body" sz="quarter" idx="39"/>
          </p:nvPr>
        </p:nvSpPr>
        <p:spPr/>
        <p:txBody>
          <a:bodyPr/>
          <a:lstStyle/>
          <a:p>
            <a:endParaRPr lang="zh-CN" altLang="en-US"/>
          </a:p>
        </p:txBody>
      </p:sp>
      <p:sp>
        <p:nvSpPr>
          <p:cNvPr id="59" name="文本占位符 58"/>
          <p:cNvSpPr>
            <a:spLocks noGrp="1"/>
          </p:cNvSpPr>
          <p:nvPr>
            <p:ph type="body" sz="quarter" idx="40"/>
          </p:nvPr>
        </p:nvSpPr>
        <p:spPr/>
        <p:txBody>
          <a:bodyPr/>
          <a:lstStyle/>
          <a:p>
            <a:endParaRPr lang="zh-CN" altLang="en-US"/>
          </a:p>
        </p:txBody>
      </p:sp>
    </p:spTree>
    <p:extLst>
      <p:ext uri="{BB962C8B-B14F-4D97-AF65-F5344CB8AC3E}">
        <p14:creationId xmlns:p14="http://schemas.microsoft.com/office/powerpoint/2010/main" val="875954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2000">
                <a:latin typeface="Huawei Sans" panose="020C0503030203020204" pitchFamily="34" charset="0"/>
                <a:ea typeface="方正兰亭黑简体" panose="02000000000000000000" pitchFamily="2" charset="-122"/>
                <a:sym typeface="Huawei Sans" panose="020C0503030203020204" pitchFamily="34" charset="0"/>
              </a:rPr>
              <a:t>The early WAN technologies perform different Layer 2 encapsulation at the data link layer for different types of physical links. PPP, HDLC, and FR are commonly used between CEs and PEs to implement long-distance transmission of user access packets over a WAN. ATM is commonly used on ISP backbone networks for high-speed forwarding.</a:t>
            </a:r>
          </a:p>
          <a:p>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标题 3"/>
          <p:cNvSpPr>
            <a:spLocks noGrp="1"/>
          </p:cNvSpPr>
          <p:nvPr>
            <p:ph type="title"/>
          </p:nvPr>
        </p:nvSpPr>
        <p:spPr/>
        <p:txBody>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Application of Early WAN Technologies</a:t>
            </a:r>
          </a:p>
        </p:txBody>
      </p:sp>
      <p:sp>
        <p:nvSpPr>
          <p:cNvPr id="104" name="Freeform 159">
            <a:extLst>
              <a:ext uri="{FF2B5EF4-FFF2-40B4-BE49-F238E27FC236}">
                <a16:creationId xmlns="" xmlns:a16="http://schemas.microsoft.com/office/drawing/2014/main" id="{8A957864-06AE-4FE6-948B-07D62AC50BA3}"/>
              </a:ext>
            </a:extLst>
          </p:cNvPr>
          <p:cNvSpPr/>
          <p:nvPr/>
        </p:nvSpPr>
        <p:spPr>
          <a:xfrm flipH="1">
            <a:off x="4307365" y="3441320"/>
            <a:ext cx="3264654" cy="158517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Freeform 159">
            <a:extLst>
              <a:ext uri="{FF2B5EF4-FFF2-40B4-BE49-F238E27FC236}">
                <a16:creationId xmlns="" xmlns:a16="http://schemas.microsoft.com/office/drawing/2014/main" id="{2EE933D9-80A1-472A-9BDF-103E1819FD4C}"/>
              </a:ext>
            </a:extLst>
          </p:cNvPr>
          <p:cNvSpPr/>
          <p:nvPr/>
        </p:nvSpPr>
        <p:spPr>
          <a:xfrm flipH="1">
            <a:off x="9702566" y="3500660"/>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Freeform 159">
            <a:extLst>
              <a:ext uri="{FF2B5EF4-FFF2-40B4-BE49-F238E27FC236}">
                <a16:creationId xmlns="" xmlns:a16="http://schemas.microsoft.com/office/drawing/2014/main" id="{2EE933D9-80A1-472A-9BDF-103E1819FD4C}"/>
              </a:ext>
            </a:extLst>
          </p:cNvPr>
          <p:cNvSpPr/>
          <p:nvPr/>
        </p:nvSpPr>
        <p:spPr>
          <a:xfrm flipH="1">
            <a:off x="9702566" y="4884615"/>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Freeform 159">
            <a:extLst>
              <a:ext uri="{FF2B5EF4-FFF2-40B4-BE49-F238E27FC236}">
                <a16:creationId xmlns="" xmlns:a16="http://schemas.microsoft.com/office/drawing/2014/main" id="{2EE933D9-80A1-472A-9BDF-103E1819FD4C}"/>
              </a:ext>
            </a:extLst>
          </p:cNvPr>
          <p:cNvSpPr/>
          <p:nvPr/>
        </p:nvSpPr>
        <p:spPr>
          <a:xfrm flipH="1">
            <a:off x="1268360" y="4873142"/>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Freeform 159">
            <a:extLst>
              <a:ext uri="{FF2B5EF4-FFF2-40B4-BE49-F238E27FC236}">
                <a16:creationId xmlns="" xmlns:a16="http://schemas.microsoft.com/office/drawing/2014/main" id="{2EE933D9-80A1-472A-9BDF-103E1819FD4C}"/>
              </a:ext>
            </a:extLst>
          </p:cNvPr>
          <p:cNvSpPr/>
          <p:nvPr/>
        </p:nvSpPr>
        <p:spPr>
          <a:xfrm flipH="1">
            <a:off x="1263753" y="3488205"/>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336390" y="3557593"/>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86185" y="3557593"/>
            <a:ext cx="540000" cy="442800"/>
          </a:xfrm>
          <a:prstGeom prst="rect">
            <a:avLst/>
          </a:prstGeom>
        </p:spPr>
      </p:pic>
      <p:pic>
        <p:nvPicPr>
          <p:cNvPr id="9" name="图片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332725" y="4909650"/>
            <a:ext cx="540000" cy="442800"/>
          </a:xfrm>
          <a:prstGeom prst="rect">
            <a:avLst/>
          </a:prstGeom>
        </p:spPr>
      </p:pic>
      <p:pic>
        <p:nvPicPr>
          <p:cNvPr id="10" name="图片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82520" y="4909650"/>
            <a:ext cx="540000" cy="442800"/>
          </a:xfrm>
          <a:prstGeom prst="rect">
            <a:avLst/>
          </a:prstGeom>
        </p:spPr>
      </p:pic>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109416" y="4909650"/>
            <a:ext cx="540000" cy="442800"/>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116744" y="3557593"/>
            <a:ext cx="540000" cy="442800"/>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93245" y="4909650"/>
            <a:ext cx="540000" cy="442800"/>
          </a:xfrm>
          <a:prstGeom prst="rect">
            <a:avLst/>
          </a:prstGeom>
        </p:spPr>
      </p:pic>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95980" y="3557593"/>
            <a:ext cx="540000" cy="442800"/>
          </a:xfrm>
          <a:prstGeom prst="rect">
            <a:avLst/>
          </a:prstGeom>
        </p:spPr>
      </p:pic>
      <p:cxnSp>
        <p:nvCxnSpPr>
          <p:cNvPr id="3" name="直接连接符 2"/>
          <p:cNvCxnSpPr>
            <a:stCxn id="12" idx="3"/>
          </p:cNvCxnSpPr>
          <p:nvPr/>
        </p:nvCxnSpPr>
        <p:spPr>
          <a:xfrm>
            <a:off x="2656744" y="3778993"/>
            <a:ext cx="16796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3"/>
          </p:cNvCxnSpPr>
          <p:nvPr/>
        </p:nvCxnSpPr>
        <p:spPr>
          <a:xfrm>
            <a:off x="2649416" y="5131050"/>
            <a:ext cx="1683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gray">
          <a:xfrm>
            <a:off x="4876390" y="3778993"/>
            <a:ext cx="220979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9" idx="3"/>
            <a:endCxn id="10" idx="1"/>
          </p:cNvCxnSpPr>
          <p:nvPr/>
        </p:nvCxnSpPr>
        <p:spPr>
          <a:xfrm>
            <a:off x="4872725" y="5131050"/>
            <a:ext cx="220979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2"/>
            <a:endCxn id="9" idx="0"/>
          </p:cNvCxnSpPr>
          <p:nvPr/>
        </p:nvCxnSpPr>
        <p:spPr bwMode="gray">
          <a:xfrm flipH="1">
            <a:off x="4602725" y="4000393"/>
            <a:ext cx="0" cy="9092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2"/>
            <a:endCxn id="10" idx="0"/>
          </p:cNvCxnSpPr>
          <p:nvPr/>
        </p:nvCxnSpPr>
        <p:spPr bwMode="gray">
          <a:xfrm flipH="1">
            <a:off x="7352520" y="4000393"/>
            <a:ext cx="0" cy="9092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a:endCxn id="14" idx="1"/>
          </p:cNvCxnSpPr>
          <p:nvPr/>
        </p:nvCxnSpPr>
        <p:spPr>
          <a:xfrm>
            <a:off x="7626185" y="3778993"/>
            <a:ext cx="16697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a:endCxn id="13" idx="1"/>
          </p:cNvCxnSpPr>
          <p:nvPr/>
        </p:nvCxnSpPr>
        <p:spPr>
          <a:xfrm>
            <a:off x="7622520" y="5131050"/>
            <a:ext cx="16707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 idx="3"/>
            <a:endCxn id="10" idx="1"/>
          </p:cNvCxnSpPr>
          <p:nvPr/>
        </p:nvCxnSpPr>
        <p:spPr bwMode="gray">
          <a:xfrm>
            <a:off x="4876390" y="3778993"/>
            <a:ext cx="2206130" cy="13520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9" idx="3"/>
            <a:endCxn id="8" idx="1"/>
          </p:cNvCxnSpPr>
          <p:nvPr/>
        </p:nvCxnSpPr>
        <p:spPr bwMode="gray">
          <a:xfrm flipV="1">
            <a:off x="4872725" y="3778993"/>
            <a:ext cx="2213460" cy="13520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2" name="图片 61" descr="大型网管-蓝.png"/>
          <p:cNvPicPr>
            <a:picLocks noChangeAspect="1"/>
          </p:cNvPicPr>
          <p:nvPr/>
        </p:nvPicPr>
        <p:blipFill>
          <a:blip r:embed="rId4" cstate="print"/>
          <a:stretch>
            <a:fillRect/>
          </a:stretch>
        </p:blipFill>
        <p:spPr>
          <a:xfrm>
            <a:off x="801944" y="3603053"/>
            <a:ext cx="539607" cy="441817"/>
          </a:xfrm>
          <a:prstGeom prst="rect">
            <a:avLst/>
          </a:prstGeom>
        </p:spPr>
      </p:pic>
      <p:pic>
        <p:nvPicPr>
          <p:cNvPr id="63" name="图片 62" descr="通用网管-蓝.png"/>
          <p:cNvPicPr>
            <a:picLocks noChangeAspect="1"/>
          </p:cNvPicPr>
          <p:nvPr/>
        </p:nvPicPr>
        <p:blipFill>
          <a:blip r:embed="rId5" cstate="print"/>
          <a:stretch>
            <a:fillRect/>
          </a:stretch>
        </p:blipFill>
        <p:spPr>
          <a:xfrm>
            <a:off x="10743639" y="3561427"/>
            <a:ext cx="559957" cy="458480"/>
          </a:xfrm>
          <a:prstGeom prst="rect">
            <a:avLst/>
          </a:prstGeom>
        </p:spPr>
      </p:pic>
      <p:pic>
        <p:nvPicPr>
          <p:cNvPr id="64" name="图片 63" descr="日志告警服务器-蓝.png"/>
          <p:cNvPicPr>
            <a:picLocks noChangeAspect="1"/>
          </p:cNvPicPr>
          <p:nvPr/>
        </p:nvPicPr>
        <p:blipFill>
          <a:blip r:embed="rId6" cstate="print"/>
          <a:stretch>
            <a:fillRect/>
          </a:stretch>
        </p:blipFill>
        <p:spPr>
          <a:xfrm>
            <a:off x="10743639" y="4972236"/>
            <a:ext cx="539607" cy="441818"/>
          </a:xfrm>
          <a:prstGeom prst="rect">
            <a:avLst/>
          </a:prstGeom>
        </p:spPr>
      </p:pic>
      <p:pic>
        <p:nvPicPr>
          <p:cNvPr id="65" name="图片 64" descr="互联网-蓝.png"/>
          <p:cNvPicPr>
            <a:picLocks noChangeAspect="1"/>
          </p:cNvPicPr>
          <p:nvPr/>
        </p:nvPicPr>
        <p:blipFill>
          <a:blip r:embed="rId7" cstate="print"/>
          <a:stretch>
            <a:fillRect/>
          </a:stretch>
        </p:blipFill>
        <p:spPr>
          <a:xfrm>
            <a:off x="814174" y="4942038"/>
            <a:ext cx="521262" cy="441817"/>
          </a:xfrm>
          <a:prstGeom prst="rect">
            <a:avLst/>
          </a:prstGeom>
        </p:spPr>
      </p:pic>
      <p:grpSp>
        <p:nvGrpSpPr>
          <p:cNvPr id="89" name="组合 88"/>
          <p:cNvGrpSpPr/>
          <p:nvPr/>
        </p:nvGrpSpPr>
        <p:grpSpPr>
          <a:xfrm>
            <a:off x="4919437" y="5267901"/>
            <a:ext cx="2150304" cy="339150"/>
            <a:chOff x="2993490" y="4098826"/>
            <a:chExt cx="2150304" cy="339150"/>
          </a:xfrm>
        </p:grpSpPr>
        <p:cxnSp>
          <p:nvCxnSpPr>
            <p:cNvPr id="90" name="直接连接符 89"/>
            <p:cNvCxnSpPr/>
            <p:nvPr/>
          </p:nvCxnSpPr>
          <p:spPr>
            <a:xfrm>
              <a:off x="5131094" y="4106434"/>
              <a:ext cx="0" cy="33154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997154" y="4098826"/>
              <a:ext cx="0" cy="33154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2993490" y="4197982"/>
              <a:ext cx="2150304" cy="0"/>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4" name="文本框 93"/>
          <p:cNvSpPr txBox="1"/>
          <p:nvPr/>
        </p:nvSpPr>
        <p:spPr>
          <a:xfrm>
            <a:off x="2720136" y="3883546"/>
            <a:ext cx="1460656" cy="338554"/>
          </a:xfrm>
          <a:prstGeom prst="rect">
            <a:avLst/>
          </a:prstGeom>
          <a:noFill/>
        </p:spPr>
        <p:txBody>
          <a:bodyPr wrap="none" rtlCol="0">
            <a:spAutoFit/>
          </a:bodyPr>
          <a:lstStyle/>
          <a:p>
            <a:r>
              <a:rPr lang="en-US"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p>
        </p:txBody>
      </p:sp>
      <p:sp>
        <p:nvSpPr>
          <p:cNvPr id="97" name="文本框 96"/>
          <p:cNvSpPr txBox="1"/>
          <p:nvPr/>
        </p:nvSpPr>
        <p:spPr>
          <a:xfrm>
            <a:off x="5654592" y="4218080"/>
            <a:ext cx="679994" cy="369332"/>
          </a:xfrm>
          <a:prstGeom prst="rect">
            <a:avLst/>
          </a:prstGeom>
          <a:noFill/>
        </p:spPr>
        <p:txBody>
          <a:bodyPr wrap="none" rtlCol="0">
            <a:spAutoFit/>
          </a:bodyPr>
          <a:lstStyle/>
          <a:p>
            <a:r>
              <a:rPr lang="en-US">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ATM</a:t>
            </a:r>
          </a:p>
        </p:txBody>
      </p:sp>
      <p:sp>
        <p:nvSpPr>
          <p:cNvPr id="70" name="文本框 69"/>
          <p:cNvSpPr txBox="1"/>
          <p:nvPr/>
        </p:nvSpPr>
        <p:spPr>
          <a:xfrm>
            <a:off x="2725246" y="5253939"/>
            <a:ext cx="1460656" cy="338554"/>
          </a:xfrm>
          <a:prstGeom prst="rect">
            <a:avLst/>
          </a:prstGeom>
          <a:noFill/>
        </p:spPr>
        <p:txBody>
          <a:bodyPr wrap="none" rtlCol="0">
            <a:spAutoFit/>
          </a:bodyPr>
          <a:lstStyle/>
          <a:p>
            <a:r>
              <a:rPr lang="en-US"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p>
        </p:txBody>
      </p:sp>
      <p:sp>
        <p:nvSpPr>
          <p:cNvPr id="100" name="文本框 99"/>
          <p:cNvSpPr txBox="1"/>
          <p:nvPr/>
        </p:nvSpPr>
        <p:spPr>
          <a:xfrm>
            <a:off x="5190757" y="5485513"/>
            <a:ext cx="1595309" cy="369332"/>
          </a:xfrm>
          <a:prstGeom prst="rect">
            <a:avLst/>
          </a:prstGeom>
          <a:noFill/>
        </p:spPr>
        <p:txBody>
          <a:bodyPr wrap="none" rtlCol="0">
            <a:spAutoFit/>
          </a:bodyPr>
          <a:lstStyle/>
          <a:p>
            <a:r>
              <a:rPr 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ISP backbone</a:t>
            </a:r>
          </a:p>
        </p:txBody>
      </p:sp>
      <p:sp>
        <p:nvSpPr>
          <p:cNvPr id="57" name="文本框 56"/>
          <p:cNvSpPr txBox="1"/>
          <p:nvPr/>
        </p:nvSpPr>
        <p:spPr>
          <a:xfrm>
            <a:off x="2141196" y="3975482"/>
            <a:ext cx="452368" cy="369332"/>
          </a:xfrm>
          <a:prstGeom prst="rect">
            <a:avLst/>
          </a:prstGeom>
          <a:noFill/>
        </p:spPr>
        <p:txBody>
          <a:bodyPr wrap="none" rtlCol="0">
            <a:spAutoFit/>
          </a:bodyPr>
          <a:lstStyle/>
          <a:p>
            <a:r>
              <a:rPr lang="en-US">
                <a:latin typeface="Huawei Sans" panose="020C0503030203020204" pitchFamily="34" charset="0"/>
              </a:rPr>
              <a:t>CE</a:t>
            </a:r>
          </a:p>
        </p:txBody>
      </p:sp>
      <p:sp>
        <p:nvSpPr>
          <p:cNvPr id="66" name="文本框 65"/>
          <p:cNvSpPr txBox="1"/>
          <p:nvPr/>
        </p:nvSpPr>
        <p:spPr>
          <a:xfrm>
            <a:off x="4385015" y="3203124"/>
            <a:ext cx="442750" cy="369332"/>
          </a:xfrm>
          <a:prstGeom prst="rect">
            <a:avLst/>
          </a:prstGeom>
          <a:noFill/>
        </p:spPr>
        <p:txBody>
          <a:bodyPr wrap="none" rtlCol="0">
            <a:spAutoFit/>
          </a:bodyPr>
          <a:lstStyle/>
          <a:p>
            <a:r>
              <a:rPr lang="en-US">
                <a:latin typeface="Huawei Sans" panose="020C0503030203020204" pitchFamily="34" charset="0"/>
              </a:rPr>
              <a:t>PE</a:t>
            </a:r>
          </a:p>
        </p:txBody>
      </p:sp>
      <p:sp>
        <p:nvSpPr>
          <p:cNvPr id="68" name="文本框 67"/>
          <p:cNvSpPr txBox="1"/>
          <p:nvPr/>
        </p:nvSpPr>
        <p:spPr>
          <a:xfrm>
            <a:off x="2181471" y="5318343"/>
            <a:ext cx="452368" cy="369332"/>
          </a:xfrm>
          <a:prstGeom prst="rect">
            <a:avLst/>
          </a:prstGeom>
          <a:noFill/>
        </p:spPr>
        <p:txBody>
          <a:bodyPr wrap="none" rtlCol="0">
            <a:spAutoFit/>
          </a:bodyPr>
          <a:lstStyle/>
          <a:p>
            <a:r>
              <a:rPr lang="en-US">
                <a:latin typeface="Huawei Sans" panose="020C0503030203020204" pitchFamily="34" charset="0"/>
              </a:rPr>
              <a:t>CE</a:t>
            </a:r>
          </a:p>
        </p:txBody>
      </p:sp>
      <p:sp>
        <p:nvSpPr>
          <p:cNvPr id="69" name="文本框 68"/>
          <p:cNvSpPr txBox="1"/>
          <p:nvPr/>
        </p:nvSpPr>
        <p:spPr>
          <a:xfrm>
            <a:off x="4416460" y="5332128"/>
            <a:ext cx="442750" cy="369332"/>
          </a:xfrm>
          <a:prstGeom prst="rect">
            <a:avLst/>
          </a:prstGeom>
          <a:noFill/>
        </p:spPr>
        <p:txBody>
          <a:bodyPr wrap="none" rtlCol="0">
            <a:spAutoFit/>
          </a:bodyPr>
          <a:lstStyle/>
          <a:p>
            <a:r>
              <a:rPr lang="en-US">
                <a:latin typeface="Huawei Sans" panose="020C0503030203020204" pitchFamily="34" charset="0"/>
              </a:rPr>
              <a:t>PE</a:t>
            </a:r>
          </a:p>
        </p:txBody>
      </p:sp>
      <p:sp>
        <p:nvSpPr>
          <p:cNvPr id="93" name="文本框 92"/>
          <p:cNvSpPr txBox="1"/>
          <p:nvPr/>
        </p:nvSpPr>
        <p:spPr>
          <a:xfrm>
            <a:off x="9336132" y="5336220"/>
            <a:ext cx="452368" cy="369332"/>
          </a:xfrm>
          <a:prstGeom prst="rect">
            <a:avLst/>
          </a:prstGeom>
          <a:noFill/>
        </p:spPr>
        <p:txBody>
          <a:bodyPr wrap="none" rtlCol="0">
            <a:spAutoFit/>
          </a:bodyPr>
          <a:lstStyle/>
          <a:p>
            <a:r>
              <a:rPr lang="en-US">
                <a:latin typeface="Huawei Sans" panose="020C0503030203020204" pitchFamily="34" charset="0"/>
              </a:rPr>
              <a:t>CE</a:t>
            </a:r>
          </a:p>
        </p:txBody>
      </p:sp>
      <p:sp>
        <p:nvSpPr>
          <p:cNvPr id="95" name="文本框 94"/>
          <p:cNvSpPr txBox="1"/>
          <p:nvPr/>
        </p:nvSpPr>
        <p:spPr>
          <a:xfrm>
            <a:off x="7088935" y="5336220"/>
            <a:ext cx="442750" cy="369332"/>
          </a:xfrm>
          <a:prstGeom prst="rect">
            <a:avLst/>
          </a:prstGeom>
          <a:noFill/>
        </p:spPr>
        <p:txBody>
          <a:bodyPr wrap="none" rtlCol="0">
            <a:spAutoFit/>
          </a:bodyPr>
          <a:lstStyle/>
          <a:p>
            <a:r>
              <a:rPr lang="en-US">
                <a:latin typeface="Huawei Sans" panose="020C0503030203020204" pitchFamily="34" charset="0"/>
              </a:rPr>
              <a:t>PE</a:t>
            </a:r>
          </a:p>
        </p:txBody>
      </p:sp>
      <p:sp>
        <p:nvSpPr>
          <p:cNvPr id="96" name="文本框 95"/>
          <p:cNvSpPr txBox="1"/>
          <p:nvPr/>
        </p:nvSpPr>
        <p:spPr>
          <a:xfrm>
            <a:off x="9339796" y="3989885"/>
            <a:ext cx="452368" cy="369332"/>
          </a:xfrm>
          <a:prstGeom prst="rect">
            <a:avLst/>
          </a:prstGeom>
          <a:noFill/>
        </p:spPr>
        <p:txBody>
          <a:bodyPr wrap="none" rtlCol="0">
            <a:spAutoFit/>
          </a:bodyPr>
          <a:lstStyle/>
          <a:p>
            <a:r>
              <a:rPr lang="en-US">
                <a:latin typeface="Huawei Sans" panose="020C0503030203020204" pitchFamily="34" charset="0"/>
              </a:rPr>
              <a:t>CE</a:t>
            </a:r>
          </a:p>
        </p:txBody>
      </p:sp>
      <p:sp>
        <p:nvSpPr>
          <p:cNvPr id="98" name="文本框 97"/>
          <p:cNvSpPr txBox="1"/>
          <p:nvPr/>
        </p:nvSpPr>
        <p:spPr>
          <a:xfrm>
            <a:off x="7135643" y="3196490"/>
            <a:ext cx="442750" cy="369332"/>
          </a:xfrm>
          <a:prstGeom prst="rect">
            <a:avLst/>
          </a:prstGeom>
          <a:noFill/>
        </p:spPr>
        <p:txBody>
          <a:bodyPr wrap="none" rtlCol="0">
            <a:spAutoFit/>
          </a:bodyPr>
          <a:lstStyle/>
          <a:p>
            <a:r>
              <a:rPr lang="en-US">
                <a:latin typeface="Huawei Sans" panose="020C0503030203020204" pitchFamily="34" charset="0"/>
              </a:rPr>
              <a:t>PE</a:t>
            </a:r>
          </a:p>
        </p:txBody>
      </p:sp>
      <p:sp>
        <p:nvSpPr>
          <p:cNvPr id="103" name="文本框 102">
            <a:extLst>
              <a:ext uri="{FF2B5EF4-FFF2-40B4-BE49-F238E27FC236}">
                <a16:creationId xmlns="" xmlns:a16="http://schemas.microsoft.com/office/drawing/2014/main" id="{045DC3DE-EC97-44BA-80ED-85D43B9D5823}"/>
              </a:ext>
            </a:extLst>
          </p:cNvPr>
          <p:cNvSpPr txBox="1"/>
          <p:nvPr/>
        </p:nvSpPr>
        <p:spPr>
          <a:xfrm>
            <a:off x="7709016" y="3883546"/>
            <a:ext cx="1460656" cy="338554"/>
          </a:xfrm>
          <a:prstGeom prst="rect">
            <a:avLst/>
          </a:prstGeom>
          <a:noFill/>
        </p:spPr>
        <p:txBody>
          <a:bodyPr wrap="none" rtlCol="0">
            <a:spAutoFit/>
          </a:bodyPr>
          <a:lstStyle/>
          <a:p>
            <a:r>
              <a:rPr lang="en-US"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p>
        </p:txBody>
      </p:sp>
      <p:sp>
        <p:nvSpPr>
          <p:cNvPr id="105" name="文本框 104">
            <a:extLst>
              <a:ext uri="{FF2B5EF4-FFF2-40B4-BE49-F238E27FC236}">
                <a16:creationId xmlns="" xmlns:a16="http://schemas.microsoft.com/office/drawing/2014/main" id="{310F81BF-FEFC-42EF-8578-F2A35526E6CC}"/>
              </a:ext>
            </a:extLst>
          </p:cNvPr>
          <p:cNvSpPr txBox="1"/>
          <p:nvPr/>
        </p:nvSpPr>
        <p:spPr>
          <a:xfrm>
            <a:off x="7714126" y="5253939"/>
            <a:ext cx="1460656" cy="338554"/>
          </a:xfrm>
          <a:prstGeom prst="rect">
            <a:avLst/>
          </a:prstGeom>
          <a:noFill/>
        </p:spPr>
        <p:txBody>
          <a:bodyPr wrap="none" rtlCol="0">
            <a:spAutoFit/>
          </a:bodyPr>
          <a:lstStyle/>
          <a:p>
            <a:r>
              <a:rPr lang="en-US"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p>
        </p:txBody>
      </p:sp>
    </p:spTree>
    <p:extLst>
      <p:ext uri="{BB962C8B-B14F-4D97-AF65-F5344CB8AC3E}">
        <p14:creationId xmlns:p14="http://schemas.microsoft.com/office/powerpoint/2010/main" val="131073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Overview of Early WAN Technologies</a:t>
            </a:r>
          </a:p>
          <a:p>
            <a:r>
              <a:rPr lang="en-US" b="1">
                <a:latin typeface="Huawei Sans" panose="020C0503030203020204" pitchFamily="34" charset="0"/>
                <a:ea typeface="方正兰亭黑简体" panose="02000000000000000000" pitchFamily="2" charset="-122"/>
                <a:sym typeface="Huawei Sans" panose="020C0503030203020204" pitchFamily="34" charset="0"/>
              </a:rPr>
              <a:t>PPP Implementation and Configuration</a:t>
            </a:r>
          </a:p>
          <a:p>
            <a:pPr lvl="1">
              <a:buFont typeface="Huawei Sans" panose="020C0503030203020204" pitchFamily="34" charset="0"/>
              <a:buChar char="▪"/>
            </a:pPr>
            <a:r>
              <a:rPr lang="en-US" b="1">
                <a:latin typeface="Huawei Sans" panose="020C0503030203020204" pitchFamily="34" charset="0"/>
                <a:ea typeface="方正兰亭黑简体" panose="02000000000000000000" pitchFamily="2" charset="-122"/>
                <a:sym typeface="Huawei Sans" panose="020C0503030203020204" pitchFamily="34" charset="0"/>
              </a:rPr>
              <a:t>PPP Implementation</a:t>
            </a:r>
          </a:p>
          <a:p>
            <a:pPr lvl="1"/>
            <a:r>
              <a:rPr 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 Configuration</a:t>
            </a:r>
          </a:p>
          <a:p>
            <a:r>
              <a:rPr 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 Implementation and Configuration</a:t>
            </a:r>
          </a:p>
          <a:p>
            <a:r>
              <a:rPr 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Development of WAN Technologies</a:t>
            </a: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6840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600" dirty="0">
                <a:latin typeface="Huawei Sans" panose="020C0503030203020204" pitchFamily="34" charset="0"/>
              </a:rPr>
              <a:t>PPP is a common WAN data link layer protocol. It is used for P2P data encapsulation and transmission on full-duplex links.</a:t>
            </a:r>
          </a:p>
          <a:p>
            <a:r>
              <a:rPr lang="en-US" sz="1600" dirty="0">
                <a:latin typeface="Huawei Sans" panose="020C0503030203020204" pitchFamily="34" charset="0"/>
                <a:sym typeface="Huawei Sans" panose="020C0503030203020204" pitchFamily="34" charset="0"/>
              </a:rPr>
              <a:t>PPP provides the Password Authentication Protocol (PAP) and Challenge Handshake Authentication Protocol (CHAP).</a:t>
            </a:r>
          </a:p>
          <a:p>
            <a:r>
              <a:rPr lang="en-US" sz="1600" dirty="0">
                <a:latin typeface="Huawei Sans" panose="020C0503030203020204" pitchFamily="34" charset="0"/>
                <a:sym typeface="Huawei Sans" panose="020C0503030203020204" pitchFamily="34" charset="0"/>
              </a:rPr>
              <a:t>PPP features high extensibility. For example, PPP can be extended as Point-to-Point Protocol over Ethernet (</a:t>
            </a:r>
            <a:r>
              <a:rPr lang="en-US" sz="1600" dirty="0" err="1">
                <a:latin typeface="Huawei Sans" panose="020C0503030203020204" pitchFamily="34" charset="0"/>
                <a:sym typeface="Huawei Sans" panose="020C0503030203020204" pitchFamily="34" charset="0"/>
              </a:rPr>
              <a:t>PPPoE</a:t>
            </a:r>
            <a:r>
              <a:rPr lang="en-US" sz="1600" dirty="0">
                <a:latin typeface="Huawei Sans" panose="020C0503030203020204" pitchFamily="34" charset="0"/>
                <a:sym typeface="Huawei Sans" panose="020C0503030203020204" pitchFamily="34" charset="0"/>
              </a:rPr>
              <a:t>) when PPP packets need to be transmitted over an Ethernet.</a:t>
            </a:r>
          </a:p>
          <a:p>
            <a:r>
              <a:rPr lang="en-US" sz="1600" dirty="0">
                <a:latin typeface="Huawei Sans" panose="020C0503030203020204" pitchFamily="34" charset="0"/>
                <a:sym typeface="Huawei Sans" panose="020C0503030203020204" pitchFamily="34" charset="0"/>
              </a:rPr>
              <a:t>PPP provides the Link Control Protocol (LCP), which is used to negotiate link layer parameters, such as the maximum receive unit (MRU) and authentication mode.</a:t>
            </a:r>
          </a:p>
          <a:p>
            <a:r>
              <a:rPr lang="en-US" sz="1600" dirty="0">
                <a:latin typeface="Huawei Sans" panose="020C0503030203020204" pitchFamily="34" charset="0"/>
              </a:rPr>
              <a:t>PPP provides various Network Control Protocols (NCPs), such as IP Control Protocol (IPCP), for negotiation of network layer parameters and better support for network layer protocols.</a:t>
            </a:r>
          </a:p>
          <a:p>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626" name="标题 1"/>
          <p:cNvSpPr>
            <a:spLocks noGrp="1"/>
          </p:cNvSpPr>
          <p:nvPr>
            <p:ph type="title"/>
          </p:nvPr>
        </p:nvSpPr>
        <p:spPr/>
        <p:txBody>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PPP Introduction</a:t>
            </a:r>
          </a:p>
        </p:txBody>
      </p:sp>
      <p:grpSp>
        <p:nvGrpSpPr>
          <p:cNvPr id="36" name="组合 35"/>
          <p:cNvGrpSpPr/>
          <p:nvPr/>
        </p:nvGrpSpPr>
        <p:grpSpPr>
          <a:xfrm>
            <a:off x="3593019" y="5318135"/>
            <a:ext cx="5005962" cy="906204"/>
            <a:chOff x="3126561" y="1899288"/>
            <a:chExt cx="5005962" cy="906204"/>
          </a:xfrm>
        </p:grpSpPr>
        <p:sp>
          <p:nvSpPr>
            <p:cNvPr id="38" name="Text Box 11"/>
            <p:cNvSpPr txBox="1">
              <a:spLocks noChangeArrowheads="1"/>
            </p:cNvSpPr>
            <p:nvPr/>
          </p:nvSpPr>
          <p:spPr bwMode="auto">
            <a:xfrm>
              <a:off x="3126561"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39" name="Text Box 12"/>
            <p:cNvSpPr txBox="1">
              <a:spLocks noChangeArrowheads="1"/>
            </p:cNvSpPr>
            <p:nvPr/>
          </p:nvSpPr>
          <p:spPr bwMode="auto">
            <a:xfrm>
              <a:off x="7433359" y="2540748"/>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40" name="Text Box 7"/>
            <p:cNvSpPr txBox="1">
              <a:spLocks noChangeArrowheads="1"/>
            </p:cNvSpPr>
            <p:nvPr/>
          </p:nvSpPr>
          <p:spPr bwMode="auto">
            <a:xfrm>
              <a:off x="5164304" y="1899288"/>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8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43" name="Text Box 7"/>
            <p:cNvSpPr txBox="1">
              <a:spLocks noChangeArrowheads="1"/>
            </p:cNvSpPr>
            <p:nvPr/>
          </p:nvSpPr>
          <p:spPr bwMode="auto">
            <a:xfrm>
              <a:off x="3631258" y="1913576"/>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sp>
          <p:nvSpPr>
            <p:cNvPr id="44" name="Text Box 7"/>
            <p:cNvSpPr txBox="1">
              <a:spLocks noChangeArrowheads="1"/>
            </p:cNvSpPr>
            <p:nvPr/>
          </p:nvSpPr>
          <p:spPr bwMode="auto">
            <a:xfrm>
              <a:off x="6471958" y="1908294"/>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pic>
          <p:nvPicPr>
            <p:cNvPr id="45" name="图片 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84465" y="2036243"/>
              <a:ext cx="540000" cy="442800"/>
            </a:xfrm>
            <a:prstGeom prst="rect">
              <a:avLst/>
            </a:prstGeom>
          </p:spPr>
        </p:pic>
        <p:pic>
          <p:nvPicPr>
            <p:cNvPr id="46" name="图片 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12941" y="2036243"/>
              <a:ext cx="540000" cy="442800"/>
            </a:xfrm>
            <a:prstGeom prst="rect">
              <a:avLst/>
            </a:prstGeom>
          </p:spPr>
        </p:pic>
      </p:grpSp>
      <p:sp>
        <p:nvSpPr>
          <p:cNvPr id="68" name="五边形 67"/>
          <p:cNvSpPr/>
          <p:nvPr/>
        </p:nvSpPr>
        <p:spPr bwMode="auto">
          <a:xfrm>
            <a:off x="7102073" y="126000"/>
            <a:ext cx="1055909" cy="324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spcBef>
                <a:spcPts val="0"/>
              </a:spcBef>
              <a:defRPr/>
            </a:pPr>
            <a:r>
              <a:rPr lang="en-US" sz="8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Feature Introduction</a:t>
            </a:r>
          </a:p>
        </p:txBody>
      </p:sp>
      <p:sp>
        <p:nvSpPr>
          <p:cNvPr id="69" name="燕尾形 68"/>
          <p:cNvSpPr/>
          <p:nvPr/>
        </p:nvSpPr>
        <p:spPr bwMode="auto">
          <a:xfrm>
            <a:off x="8068857" y="126000"/>
            <a:ext cx="1055909" cy="324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a:latin typeface="Huawei Sans" panose="020C0503030203020204" pitchFamily="34" charset="0"/>
                <a:ea typeface="方正兰亭黑简体" panose="02000000000000000000" pitchFamily="2" charset="-122"/>
                <a:sym typeface="Huawei Sans" panose="020C0503030203020204" pitchFamily="34" charset="0"/>
              </a:rPr>
              <a:t>Link Setup</a:t>
            </a:r>
          </a:p>
        </p:txBody>
      </p:sp>
      <p:sp>
        <p:nvSpPr>
          <p:cNvPr id="71" name="燕尾形 70"/>
          <p:cNvSpPr/>
          <p:nvPr/>
        </p:nvSpPr>
        <p:spPr bwMode="auto">
          <a:xfrm>
            <a:off x="9035641"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a:latin typeface="Huawei Sans" panose="020C0503030203020204" pitchFamily="34" charset="0"/>
                <a:ea typeface="方正兰亭黑简体" panose="02000000000000000000" pitchFamily="2" charset="-122"/>
                <a:sym typeface="Huawei Sans" panose="020C0503030203020204" pitchFamily="34" charset="0"/>
              </a:rPr>
              <a:t>LCP Negotiation</a:t>
            </a:r>
          </a:p>
        </p:txBody>
      </p:sp>
      <p:sp>
        <p:nvSpPr>
          <p:cNvPr id="72" name="燕尾形 71"/>
          <p:cNvSpPr/>
          <p:nvPr/>
        </p:nvSpPr>
        <p:spPr bwMode="auto">
          <a:xfrm>
            <a:off x="10002425"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Authentication Negotiation</a:t>
            </a:r>
          </a:p>
        </p:txBody>
      </p:sp>
      <p:sp>
        <p:nvSpPr>
          <p:cNvPr id="73" name="燕尾形 72"/>
          <p:cNvSpPr/>
          <p:nvPr/>
        </p:nvSpPr>
        <p:spPr bwMode="auto">
          <a:xfrm>
            <a:off x="10969209"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NCP Negotiation</a:t>
            </a:r>
          </a:p>
        </p:txBody>
      </p:sp>
      <p:cxnSp>
        <p:nvCxnSpPr>
          <p:cNvPr id="4" name="直接连接符 3"/>
          <p:cNvCxnSpPr>
            <a:stCxn id="45" idx="3"/>
            <a:endCxn id="46" idx="1"/>
          </p:cNvCxnSpPr>
          <p:nvPr/>
        </p:nvCxnSpPr>
        <p:spPr>
          <a:xfrm>
            <a:off x="4190923" y="5676490"/>
            <a:ext cx="378847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381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左右 2">
            <a:extLst>
              <a:ext uri="{FF2B5EF4-FFF2-40B4-BE49-F238E27FC236}">
                <a16:creationId xmlns="" xmlns:a16="http://schemas.microsoft.com/office/drawing/2014/main" id="{1DD5D190-80A5-44E8-A5F6-AC5FFC413C7D}"/>
              </a:ext>
            </a:extLst>
          </p:cNvPr>
          <p:cNvSpPr/>
          <p:nvPr/>
        </p:nvSpPr>
        <p:spPr bwMode="gray">
          <a:xfrm>
            <a:off x="4000916" y="4736684"/>
            <a:ext cx="4027696" cy="571354"/>
          </a:xfrm>
          <a:prstGeom prst="leftRightArrow">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ndParaRPr>
          </a:p>
        </p:txBody>
      </p:sp>
      <p:sp>
        <p:nvSpPr>
          <p:cNvPr id="2" name="文本占位符 1"/>
          <p:cNvSpPr>
            <a:spLocks noGrp="1"/>
          </p:cNvSpPr>
          <p:nvPr>
            <p:ph type="body" sz="quarter" idx="10"/>
          </p:nvPr>
        </p:nvSpPr>
        <p:spPr/>
        <p:txBody>
          <a:bodyPr/>
          <a:lstStyle/>
          <a:p>
            <a:r>
              <a:rPr lang="en-US" sz="1600" dirty="0">
                <a:latin typeface="Huawei Sans" panose="020C0503030203020204" pitchFamily="34" charset="0"/>
              </a:rPr>
              <a:t>PPP link setup involves link layer negotiation, optional authentication negotiation, and network layer negotiation.</a:t>
            </a:r>
          </a:p>
          <a:p>
            <a:pPr lvl="1"/>
            <a:r>
              <a:rPr lang="en-US" sz="1600" dirty="0">
                <a:latin typeface="Huawei Sans" panose="020C0503030203020204" pitchFamily="34" charset="0"/>
              </a:rPr>
              <a:t>Link layer negotiation: LCP packets are used to negotiate link parameters and establish link layer connections.</a:t>
            </a:r>
          </a:p>
          <a:p>
            <a:pPr lvl="1"/>
            <a:r>
              <a:rPr lang="en-US" sz="1600" dirty="0">
                <a:latin typeface="Huawei Sans" panose="020C0503030203020204" pitchFamily="34" charset="0"/>
              </a:rPr>
              <a:t>(Optional) authentication negotiation: The authentication mode negotiated during </a:t>
            </a:r>
            <a:r>
              <a:rPr lang="en-US" altLang="zh-CN" sz="1600" dirty="0"/>
              <a:t>link layer negotiation </a:t>
            </a:r>
            <a:r>
              <a:rPr lang="en-US" sz="1600" dirty="0">
                <a:latin typeface="Huawei Sans" panose="020C0503030203020204" pitchFamily="34" charset="0"/>
              </a:rPr>
              <a:t>is used for link authentication.</a:t>
            </a:r>
          </a:p>
          <a:p>
            <a:pPr lvl="1"/>
            <a:r>
              <a:rPr lang="en-US" sz="1600" dirty="0">
                <a:latin typeface="Huawei Sans" panose="020C0503030203020204" pitchFamily="34" charset="0"/>
              </a:rPr>
              <a:t>Network layer negotiation: NCP negotiation is used to select and configure a network layer protocol and negotiate network layer parameters.</a:t>
            </a:r>
          </a:p>
          <a:p>
            <a:pPr lvl="1"/>
            <a:endParaRPr lang="en-US" altLang="zh-CN" sz="1600" dirty="0">
              <a:latin typeface="Huawei Sans" panose="020C0503030203020204" pitchFamily="34" charset="0"/>
            </a:endParaRPr>
          </a:p>
        </p:txBody>
      </p:sp>
      <p:sp>
        <p:nvSpPr>
          <p:cNvPr id="12" name="标题 11">
            <a:extLst>
              <a:ext uri="{FF2B5EF4-FFF2-40B4-BE49-F238E27FC236}">
                <a16:creationId xmlns="" xmlns:a16="http://schemas.microsoft.com/office/drawing/2014/main" id="{ADB295A1-274E-4671-993F-01BB31FD6E0A}"/>
              </a:ext>
            </a:extLst>
          </p:cNvPr>
          <p:cNvSpPr>
            <a:spLocks noGrp="1"/>
          </p:cNvSpPr>
          <p:nvPr>
            <p:ph type="title"/>
          </p:nvPr>
        </p:nvSpPr>
        <p:spPr/>
        <p:txBody>
          <a:bodyPr/>
          <a:lstStyle/>
          <a:p>
            <a:r>
              <a:rPr lang="en-US" dirty="0">
                <a:latin typeface="Huawei Sans" panose="020C0503030203020204" pitchFamily="34" charset="0"/>
              </a:rPr>
              <a:t>PPP Link Setup Process</a:t>
            </a:r>
          </a:p>
        </p:txBody>
      </p:sp>
      <p:grpSp>
        <p:nvGrpSpPr>
          <p:cNvPr id="13" name="组合 12">
            <a:extLst>
              <a:ext uri="{FF2B5EF4-FFF2-40B4-BE49-F238E27FC236}">
                <a16:creationId xmlns="" xmlns:a16="http://schemas.microsoft.com/office/drawing/2014/main" id="{3C2ED066-A8D1-45BE-95FC-66983E22064F}"/>
              </a:ext>
            </a:extLst>
          </p:cNvPr>
          <p:cNvGrpSpPr/>
          <p:nvPr/>
        </p:nvGrpSpPr>
        <p:grpSpPr>
          <a:xfrm>
            <a:off x="3591432" y="5288648"/>
            <a:ext cx="5005962" cy="906204"/>
            <a:chOff x="3126561" y="1899288"/>
            <a:chExt cx="5005962" cy="906204"/>
          </a:xfrm>
        </p:grpSpPr>
        <p:sp>
          <p:nvSpPr>
            <p:cNvPr id="14" name="Text Box 11">
              <a:extLst>
                <a:ext uri="{FF2B5EF4-FFF2-40B4-BE49-F238E27FC236}">
                  <a16:creationId xmlns="" xmlns:a16="http://schemas.microsoft.com/office/drawing/2014/main" id="{BBA0EEDF-C37D-4F23-819B-DBDA410C71BE}"/>
                </a:ext>
              </a:extLst>
            </p:cNvPr>
            <p:cNvSpPr txBox="1">
              <a:spLocks noChangeArrowheads="1"/>
            </p:cNvSpPr>
            <p:nvPr/>
          </p:nvSpPr>
          <p:spPr bwMode="auto">
            <a:xfrm>
              <a:off x="3126561"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15" name="Text Box 12">
              <a:extLst>
                <a:ext uri="{FF2B5EF4-FFF2-40B4-BE49-F238E27FC236}">
                  <a16:creationId xmlns="" xmlns:a16="http://schemas.microsoft.com/office/drawing/2014/main" id="{3315BD52-3667-41A6-B4CE-385E53A69D1B}"/>
                </a:ext>
              </a:extLst>
            </p:cNvPr>
            <p:cNvSpPr txBox="1">
              <a:spLocks noChangeArrowheads="1"/>
            </p:cNvSpPr>
            <p:nvPr/>
          </p:nvSpPr>
          <p:spPr bwMode="auto">
            <a:xfrm>
              <a:off x="7433359" y="2540748"/>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16" name="Text Box 7">
              <a:extLst>
                <a:ext uri="{FF2B5EF4-FFF2-40B4-BE49-F238E27FC236}">
                  <a16:creationId xmlns="" xmlns:a16="http://schemas.microsoft.com/office/drawing/2014/main" id="{44306F7C-3072-40D9-8335-5591DF11BFF2}"/>
                </a:ext>
              </a:extLst>
            </p:cNvPr>
            <p:cNvSpPr txBox="1">
              <a:spLocks noChangeArrowheads="1"/>
            </p:cNvSpPr>
            <p:nvPr/>
          </p:nvSpPr>
          <p:spPr bwMode="auto">
            <a:xfrm>
              <a:off x="5164304" y="1899288"/>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8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17" name="Text Box 7">
              <a:extLst>
                <a:ext uri="{FF2B5EF4-FFF2-40B4-BE49-F238E27FC236}">
                  <a16:creationId xmlns="" xmlns:a16="http://schemas.microsoft.com/office/drawing/2014/main" id="{9D7E369F-0616-4CB6-812E-4F7DBAEF92DA}"/>
                </a:ext>
              </a:extLst>
            </p:cNvPr>
            <p:cNvSpPr txBox="1">
              <a:spLocks noChangeArrowheads="1"/>
            </p:cNvSpPr>
            <p:nvPr/>
          </p:nvSpPr>
          <p:spPr bwMode="auto">
            <a:xfrm>
              <a:off x="3598601" y="1946234"/>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sp>
          <p:nvSpPr>
            <p:cNvPr id="18" name="Text Box 7">
              <a:extLst>
                <a:ext uri="{FF2B5EF4-FFF2-40B4-BE49-F238E27FC236}">
                  <a16:creationId xmlns="" xmlns:a16="http://schemas.microsoft.com/office/drawing/2014/main" id="{2B504C2F-5B9A-4F84-9DDC-47888FB58BEB}"/>
                </a:ext>
              </a:extLst>
            </p:cNvPr>
            <p:cNvSpPr txBox="1">
              <a:spLocks noChangeArrowheads="1"/>
            </p:cNvSpPr>
            <p:nvPr/>
          </p:nvSpPr>
          <p:spPr bwMode="auto">
            <a:xfrm>
              <a:off x="6504616" y="1930066"/>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pic>
          <p:nvPicPr>
            <p:cNvPr id="19" name="图片 18">
              <a:extLst>
                <a:ext uri="{FF2B5EF4-FFF2-40B4-BE49-F238E27FC236}">
                  <a16:creationId xmlns="" xmlns:a16="http://schemas.microsoft.com/office/drawing/2014/main" id="{AB455BAF-AAAB-4175-9422-8BDFCCDBF89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84465" y="2036243"/>
              <a:ext cx="540000" cy="442800"/>
            </a:xfrm>
            <a:prstGeom prst="rect">
              <a:avLst/>
            </a:prstGeom>
          </p:spPr>
        </p:pic>
        <p:pic>
          <p:nvPicPr>
            <p:cNvPr id="20" name="图片 19">
              <a:extLst>
                <a:ext uri="{FF2B5EF4-FFF2-40B4-BE49-F238E27FC236}">
                  <a16:creationId xmlns="" xmlns:a16="http://schemas.microsoft.com/office/drawing/2014/main" id="{6CFD9406-40BF-4832-A43D-5802BFADA59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12941" y="2036243"/>
              <a:ext cx="540000" cy="442800"/>
            </a:xfrm>
            <a:prstGeom prst="rect">
              <a:avLst/>
            </a:prstGeom>
          </p:spPr>
        </p:pic>
      </p:grpSp>
      <p:cxnSp>
        <p:nvCxnSpPr>
          <p:cNvPr id="21" name="直接连接符 20">
            <a:extLst>
              <a:ext uri="{FF2B5EF4-FFF2-40B4-BE49-F238E27FC236}">
                <a16:creationId xmlns="" xmlns:a16="http://schemas.microsoft.com/office/drawing/2014/main" id="{92FC782B-7370-496F-A371-5A189D583365}"/>
              </a:ext>
            </a:extLst>
          </p:cNvPr>
          <p:cNvCxnSpPr>
            <a:cxnSpLocks/>
          </p:cNvCxnSpPr>
          <p:nvPr/>
        </p:nvCxnSpPr>
        <p:spPr>
          <a:xfrm>
            <a:off x="4191150" y="5657889"/>
            <a:ext cx="378847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 xmlns:a16="http://schemas.microsoft.com/office/drawing/2014/main" id="{B86C6D83-5D88-43F0-8BE9-821D6F23118C}"/>
              </a:ext>
            </a:extLst>
          </p:cNvPr>
          <p:cNvGrpSpPr/>
          <p:nvPr/>
        </p:nvGrpSpPr>
        <p:grpSpPr>
          <a:xfrm>
            <a:off x="5269164" y="3545448"/>
            <a:ext cx="2888817" cy="307777"/>
            <a:chOff x="5269164" y="3414816"/>
            <a:chExt cx="2888817" cy="307777"/>
          </a:xfrm>
        </p:grpSpPr>
        <p:sp>
          <p:nvSpPr>
            <p:cNvPr id="26" name="文本框 25">
              <a:extLst>
                <a:ext uri="{FF2B5EF4-FFF2-40B4-BE49-F238E27FC236}">
                  <a16:creationId xmlns="" xmlns:a16="http://schemas.microsoft.com/office/drawing/2014/main" id="{3C3FF089-B9AB-42DE-B035-C48333AFF041}"/>
                </a:ext>
              </a:extLst>
            </p:cNvPr>
            <p:cNvSpPr txBox="1"/>
            <p:nvPr/>
          </p:nvSpPr>
          <p:spPr>
            <a:xfrm>
              <a:off x="5595772" y="3414816"/>
              <a:ext cx="2562209" cy="307777"/>
            </a:xfrm>
            <a:prstGeom prst="rect">
              <a:avLst/>
            </a:prstGeom>
            <a:noFill/>
          </p:spPr>
          <p:txBody>
            <a:bodyPr wrap="square" rtlCol="0">
              <a:spAutoFit/>
            </a:bodyPr>
            <a:lstStyle/>
            <a:p>
              <a:r>
                <a:rPr lang="en-US" sz="1400" dirty="0">
                  <a:latin typeface="Huawei Sans" panose="020C0503030203020204" pitchFamily="34" charset="0"/>
                </a:rPr>
                <a:t>Link layer negotiation</a:t>
              </a:r>
            </a:p>
          </p:txBody>
        </p:sp>
        <p:sp>
          <p:nvSpPr>
            <p:cNvPr id="62" name="Oval 4">
              <a:extLst>
                <a:ext uri="{FF2B5EF4-FFF2-40B4-BE49-F238E27FC236}">
                  <a16:creationId xmlns="" xmlns:a16="http://schemas.microsoft.com/office/drawing/2014/main" id="{326250CA-CF09-4735-979F-1C7560E92239}"/>
                </a:ext>
              </a:extLst>
            </p:cNvPr>
            <p:cNvSpPr>
              <a:spLocks noChangeAspect="1"/>
            </p:cNvSpPr>
            <p:nvPr/>
          </p:nvSpPr>
          <p:spPr>
            <a:xfrm>
              <a:off x="5269164" y="3438700"/>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grpSp>
      <p:grpSp>
        <p:nvGrpSpPr>
          <p:cNvPr id="5" name="组合 4">
            <a:extLst>
              <a:ext uri="{FF2B5EF4-FFF2-40B4-BE49-F238E27FC236}">
                <a16:creationId xmlns="" xmlns:a16="http://schemas.microsoft.com/office/drawing/2014/main" id="{9BEEBDB9-1EBF-4AB7-B2E0-931A7402743D}"/>
              </a:ext>
            </a:extLst>
          </p:cNvPr>
          <p:cNvGrpSpPr/>
          <p:nvPr/>
        </p:nvGrpSpPr>
        <p:grpSpPr>
          <a:xfrm>
            <a:off x="5269164" y="3991220"/>
            <a:ext cx="3961922" cy="307777"/>
            <a:chOff x="5269164" y="4053274"/>
            <a:chExt cx="3961922" cy="307777"/>
          </a:xfrm>
        </p:grpSpPr>
        <p:sp>
          <p:nvSpPr>
            <p:cNvPr id="27" name="文本框 26">
              <a:extLst>
                <a:ext uri="{FF2B5EF4-FFF2-40B4-BE49-F238E27FC236}">
                  <a16:creationId xmlns="" xmlns:a16="http://schemas.microsoft.com/office/drawing/2014/main" id="{9F8FF9AC-0966-48FF-9B6A-C55F02E0466D}"/>
                </a:ext>
              </a:extLst>
            </p:cNvPr>
            <p:cNvSpPr txBox="1"/>
            <p:nvPr/>
          </p:nvSpPr>
          <p:spPr>
            <a:xfrm>
              <a:off x="5595772" y="4053274"/>
              <a:ext cx="3635314" cy="307777"/>
            </a:xfrm>
            <a:prstGeom prst="rect">
              <a:avLst/>
            </a:prstGeom>
            <a:noFill/>
          </p:spPr>
          <p:txBody>
            <a:bodyPr wrap="square" rtlCol="0">
              <a:spAutoFit/>
            </a:bodyPr>
            <a:lstStyle/>
            <a:p>
              <a:r>
                <a:rPr lang="en-US" sz="1400" dirty="0">
                  <a:latin typeface="Huawei Sans" panose="020C0503030203020204" pitchFamily="34" charset="0"/>
                </a:rPr>
                <a:t>(Optional) authentication negotiation</a:t>
              </a:r>
            </a:p>
          </p:txBody>
        </p:sp>
        <p:sp>
          <p:nvSpPr>
            <p:cNvPr id="63" name="Oval 4">
              <a:extLst>
                <a:ext uri="{FF2B5EF4-FFF2-40B4-BE49-F238E27FC236}">
                  <a16:creationId xmlns="" xmlns:a16="http://schemas.microsoft.com/office/drawing/2014/main" id="{AB36BB67-50C4-4E49-B8BF-D809C4603A5F}"/>
                </a:ext>
              </a:extLst>
            </p:cNvPr>
            <p:cNvSpPr>
              <a:spLocks noChangeAspect="1"/>
            </p:cNvSpPr>
            <p:nvPr/>
          </p:nvSpPr>
          <p:spPr>
            <a:xfrm>
              <a:off x="5269164" y="405486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grpSp>
      <p:grpSp>
        <p:nvGrpSpPr>
          <p:cNvPr id="6" name="组合 5">
            <a:extLst>
              <a:ext uri="{FF2B5EF4-FFF2-40B4-BE49-F238E27FC236}">
                <a16:creationId xmlns="" xmlns:a16="http://schemas.microsoft.com/office/drawing/2014/main" id="{D1EE8611-47E7-4C95-B9EB-DE65A14963ED}"/>
              </a:ext>
            </a:extLst>
          </p:cNvPr>
          <p:cNvGrpSpPr/>
          <p:nvPr/>
        </p:nvGrpSpPr>
        <p:grpSpPr>
          <a:xfrm>
            <a:off x="5269164" y="4399630"/>
            <a:ext cx="3559150" cy="307777"/>
            <a:chOff x="5269164" y="4691732"/>
            <a:chExt cx="3559150" cy="307777"/>
          </a:xfrm>
        </p:grpSpPr>
        <p:sp>
          <p:nvSpPr>
            <p:cNvPr id="28" name="文本框 27">
              <a:extLst>
                <a:ext uri="{FF2B5EF4-FFF2-40B4-BE49-F238E27FC236}">
                  <a16:creationId xmlns="" xmlns:a16="http://schemas.microsoft.com/office/drawing/2014/main" id="{79F6DA42-39F5-4439-BAD4-D91DC70CB75F}"/>
                </a:ext>
              </a:extLst>
            </p:cNvPr>
            <p:cNvSpPr txBox="1"/>
            <p:nvPr/>
          </p:nvSpPr>
          <p:spPr>
            <a:xfrm>
              <a:off x="5595772" y="4691732"/>
              <a:ext cx="3232542" cy="307777"/>
            </a:xfrm>
            <a:prstGeom prst="rect">
              <a:avLst/>
            </a:prstGeom>
            <a:noFill/>
          </p:spPr>
          <p:txBody>
            <a:bodyPr wrap="square" rtlCol="0">
              <a:spAutoFit/>
            </a:bodyPr>
            <a:lstStyle/>
            <a:p>
              <a:r>
                <a:rPr lang="en-US" sz="1400" dirty="0">
                  <a:latin typeface="Huawei Sans" panose="020C0503030203020204" pitchFamily="34" charset="0"/>
                </a:rPr>
                <a:t>Network layer negotiation</a:t>
              </a:r>
            </a:p>
          </p:txBody>
        </p:sp>
        <p:sp>
          <p:nvSpPr>
            <p:cNvPr id="64" name="Oval 4">
              <a:extLst>
                <a:ext uri="{FF2B5EF4-FFF2-40B4-BE49-F238E27FC236}">
                  <a16:creationId xmlns="" xmlns:a16="http://schemas.microsoft.com/office/drawing/2014/main" id="{0EE1AD7F-68A4-4413-8AFD-75A231DBC65B}"/>
                </a:ext>
              </a:extLst>
            </p:cNvPr>
            <p:cNvSpPr>
              <a:spLocks noChangeAspect="1"/>
            </p:cNvSpPr>
            <p:nvPr/>
          </p:nvSpPr>
          <p:spPr>
            <a:xfrm>
              <a:off x="5269164" y="474423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grpSp>
      <p:sp>
        <p:nvSpPr>
          <p:cNvPr id="29" name="五边形 28"/>
          <p:cNvSpPr/>
          <p:nvPr/>
        </p:nvSpPr>
        <p:spPr bwMode="auto">
          <a:xfrm>
            <a:off x="7102073" y="126000"/>
            <a:ext cx="1055909"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Feature Introduction</a:t>
            </a:r>
          </a:p>
        </p:txBody>
      </p:sp>
      <p:sp>
        <p:nvSpPr>
          <p:cNvPr id="30" name="燕尾形 29"/>
          <p:cNvSpPr/>
          <p:nvPr/>
        </p:nvSpPr>
        <p:spPr bwMode="auto">
          <a:xfrm>
            <a:off x="8068857" y="126000"/>
            <a:ext cx="1055909"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r>
              <a:rPr lang="en-US" sz="8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Link Setup</a:t>
            </a:r>
          </a:p>
        </p:txBody>
      </p:sp>
      <p:sp>
        <p:nvSpPr>
          <p:cNvPr id="31" name="燕尾形 30"/>
          <p:cNvSpPr/>
          <p:nvPr/>
        </p:nvSpPr>
        <p:spPr bwMode="auto">
          <a:xfrm>
            <a:off x="9035641"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a:latin typeface="Huawei Sans" panose="020C0503030203020204" pitchFamily="34" charset="0"/>
                <a:ea typeface="方正兰亭黑简体" panose="02000000000000000000" pitchFamily="2" charset="-122"/>
                <a:sym typeface="Huawei Sans" panose="020C0503030203020204" pitchFamily="34" charset="0"/>
              </a:rPr>
              <a:t>LCP Negotiation</a:t>
            </a:r>
          </a:p>
        </p:txBody>
      </p:sp>
      <p:sp>
        <p:nvSpPr>
          <p:cNvPr id="32" name="燕尾形 31"/>
          <p:cNvSpPr/>
          <p:nvPr/>
        </p:nvSpPr>
        <p:spPr bwMode="auto">
          <a:xfrm>
            <a:off x="10002425"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Authentication Negotiation</a:t>
            </a:r>
          </a:p>
        </p:txBody>
      </p:sp>
      <p:sp>
        <p:nvSpPr>
          <p:cNvPr id="33" name="燕尾形 32"/>
          <p:cNvSpPr/>
          <p:nvPr/>
        </p:nvSpPr>
        <p:spPr bwMode="auto">
          <a:xfrm>
            <a:off x="10969209"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NCP Negotiation</a:t>
            </a:r>
          </a:p>
        </p:txBody>
      </p:sp>
    </p:spTree>
    <p:extLst>
      <p:ext uri="{BB962C8B-B14F-4D97-AF65-F5344CB8AC3E}">
        <p14:creationId xmlns:p14="http://schemas.microsoft.com/office/powerpoint/2010/main" val="826680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1800" dirty="0">
                <a:latin typeface="Huawei Sans" panose="020C0503030203020204" pitchFamily="34" charset="0"/>
              </a:rPr>
              <a:t>PPP negotiation is performed by the interfaces at both ends of a link. The interface status indicates the protocol negotiation phase.</a:t>
            </a:r>
          </a:p>
        </p:txBody>
      </p:sp>
      <p:sp>
        <p:nvSpPr>
          <p:cNvPr id="12" name="标题 11">
            <a:extLst>
              <a:ext uri="{FF2B5EF4-FFF2-40B4-BE49-F238E27FC236}">
                <a16:creationId xmlns="" xmlns:a16="http://schemas.microsoft.com/office/drawing/2014/main" id="{ADB295A1-274E-4671-993F-01BB31FD6E0A}"/>
              </a:ext>
            </a:extLst>
          </p:cNvPr>
          <p:cNvSpPr>
            <a:spLocks noGrp="1"/>
          </p:cNvSpPr>
          <p:nvPr>
            <p:ph type="title"/>
          </p:nvPr>
        </p:nvSpPr>
        <p:spPr/>
        <p:txBody>
          <a:bodyPr/>
          <a:lstStyle/>
          <a:p>
            <a:r>
              <a:rPr lang="en-US" dirty="0">
                <a:latin typeface="Huawei Sans" panose="020C0503030203020204" pitchFamily="34" charset="0"/>
              </a:rPr>
              <a:t>State Machine of the PPP Link Interface</a:t>
            </a:r>
          </a:p>
        </p:txBody>
      </p:sp>
      <p:grpSp>
        <p:nvGrpSpPr>
          <p:cNvPr id="80" name="组合 79"/>
          <p:cNvGrpSpPr/>
          <p:nvPr/>
        </p:nvGrpSpPr>
        <p:grpSpPr>
          <a:xfrm>
            <a:off x="4646125" y="1912258"/>
            <a:ext cx="4926309" cy="4286678"/>
            <a:chOff x="4570390" y="1922180"/>
            <a:chExt cx="4926309" cy="4286678"/>
          </a:xfrm>
        </p:grpSpPr>
        <p:sp>
          <p:nvSpPr>
            <p:cNvPr id="29" name="菱形 28">
              <a:extLst>
                <a:ext uri="{FF2B5EF4-FFF2-40B4-BE49-F238E27FC236}">
                  <a16:creationId xmlns="" xmlns:a16="http://schemas.microsoft.com/office/drawing/2014/main" id="{5C361904-111C-4992-918C-08608D19CA25}"/>
                </a:ext>
              </a:extLst>
            </p:cNvPr>
            <p:cNvSpPr>
              <a:spLocks noChangeAspect="1"/>
            </p:cNvSpPr>
            <p:nvPr/>
          </p:nvSpPr>
          <p:spPr>
            <a:xfrm>
              <a:off x="5173793" y="3058859"/>
              <a:ext cx="1841167" cy="432083"/>
            </a:xfrm>
            <a:prstGeom prst="diamond">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Success?</a:t>
              </a:r>
            </a:p>
          </p:txBody>
        </p:sp>
        <p:sp>
          <p:nvSpPr>
            <p:cNvPr id="30" name="圆角矩形 22">
              <a:extLst>
                <a:ext uri="{FF2B5EF4-FFF2-40B4-BE49-F238E27FC236}">
                  <a16:creationId xmlns="" xmlns:a16="http://schemas.microsoft.com/office/drawing/2014/main" id="{8DD77060-3B45-4F6D-AFA5-A255753311B0}"/>
                </a:ext>
              </a:extLst>
            </p:cNvPr>
            <p:cNvSpPr/>
            <p:nvPr/>
          </p:nvSpPr>
          <p:spPr>
            <a:xfrm>
              <a:off x="5155624" y="1922180"/>
              <a:ext cx="1859336" cy="25862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Dead</a:t>
              </a:r>
            </a:p>
          </p:txBody>
        </p:sp>
        <p:sp>
          <p:nvSpPr>
            <p:cNvPr id="31" name="圆角矩形 23">
              <a:extLst>
                <a:ext uri="{FF2B5EF4-FFF2-40B4-BE49-F238E27FC236}">
                  <a16:creationId xmlns="" xmlns:a16="http://schemas.microsoft.com/office/drawing/2014/main" id="{344D8102-FDA9-4B37-A715-0F78E73A296E}"/>
                </a:ext>
              </a:extLst>
            </p:cNvPr>
            <p:cNvSpPr/>
            <p:nvPr/>
          </p:nvSpPr>
          <p:spPr>
            <a:xfrm>
              <a:off x="5157582" y="2435677"/>
              <a:ext cx="1857377"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Establish</a:t>
              </a:r>
            </a:p>
          </p:txBody>
        </p:sp>
        <p:sp>
          <p:nvSpPr>
            <p:cNvPr id="32" name="圆角矩形 24">
              <a:extLst>
                <a:ext uri="{FF2B5EF4-FFF2-40B4-BE49-F238E27FC236}">
                  <a16:creationId xmlns="" xmlns:a16="http://schemas.microsoft.com/office/drawing/2014/main" id="{B628E53D-1468-4654-A9FB-810CFAA4F2DD}"/>
                </a:ext>
              </a:extLst>
            </p:cNvPr>
            <p:cNvSpPr/>
            <p:nvPr/>
          </p:nvSpPr>
          <p:spPr>
            <a:xfrm>
              <a:off x="5117848" y="4637874"/>
              <a:ext cx="1897112"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Authenticate</a:t>
              </a:r>
            </a:p>
          </p:txBody>
        </p:sp>
        <p:sp>
          <p:nvSpPr>
            <p:cNvPr id="33" name="任意多边形 29">
              <a:extLst>
                <a:ext uri="{FF2B5EF4-FFF2-40B4-BE49-F238E27FC236}">
                  <a16:creationId xmlns="" xmlns:a16="http://schemas.microsoft.com/office/drawing/2014/main" id="{CEDAF3FF-D080-4530-A533-A9E07917C24D}"/>
                </a:ext>
              </a:extLst>
            </p:cNvPr>
            <p:cNvSpPr/>
            <p:nvPr/>
          </p:nvSpPr>
          <p:spPr bwMode="auto">
            <a:xfrm rot="10800000">
              <a:off x="4620050" y="3998117"/>
              <a:ext cx="415965" cy="2063871"/>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31">
              <a:extLst>
                <a:ext uri="{FF2B5EF4-FFF2-40B4-BE49-F238E27FC236}">
                  <a16:creationId xmlns="" xmlns:a16="http://schemas.microsoft.com/office/drawing/2014/main" id="{90F20625-9379-47C7-81B1-9B50C72B7DE3}"/>
                </a:ext>
              </a:extLst>
            </p:cNvPr>
            <p:cNvSpPr/>
            <p:nvPr/>
          </p:nvSpPr>
          <p:spPr>
            <a:xfrm>
              <a:off x="5029664" y="5898275"/>
              <a:ext cx="1985295"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a:t>
              </a:r>
            </a:p>
          </p:txBody>
        </p:sp>
        <p:sp>
          <p:nvSpPr>
            <p:cNvPr id="35" name="圆角矩形 32">
              <a:extLst>
                <a:ext uri="{FF2B5EF4-FFF2-40B4-BE49-F238E27FC236}">
                  <a16:creationId xmlns="" xmlns:a16="http://schemas.microsoft.com/office/drawing/2014/main" id="{25B1EB34-C8B0-4D13-A303-1E76B1D8B83E}"/>
                </a:ext>
              </a:extLst>
            </p:cNvPr>
            <p:cNvSpPr/>
            <p:nvPr/>
          </p:nvSpPr>
          <p:spPr>
            <a:xfrm>
              <a:off x="7968535" y="4021392"/>
              <a:ext cx="1528164"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Terminate</a:t>
              </a:r>
            </a:p>
          </p:txBody>
        </p:sp>
        <p:sp>
          <p:nvSpPr>
            <p:cNvPr id="36" name="任意多边形 38">
              <a:extLst>
                <a:ext uri="{FF2B5EF4-FFF2-40B4-BE49-F238E27FC236}">
                  <a16:creationId xmlns="" xmlns:a16="http://schemas.microsoft.com/office/drawing/2014/main" id="{AA43916A-8CE1-49C6-BAFC-8601EBFFF4D6}"/>
                </a:ext>
              </a:extLst>
            </p:cNvPr>
            <p:cNvSpPr/>
            <p:nvPr/>
          </p:nvSpPr>
          <p:spPr bwMode="auto">
            <a:xfrm flipH="1">
              <a:off x="4570390" y="2080493"/>
              <a:ext cx="613109" cy="1193330"/>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菱形 37">
              <a:extLst>
                <a:ext uri="{FF2B5EF4-FFF2-40B4-BE49-F238E27FC236}">
                  <a16:creationId xmlns="" xmlns:a16="http://schemas.microsoft.com/office/drawing/2014/main" id="{3C7C732F-38AF-4256-AD7C-B872901CF267}"/>
                </a:ext>
              </a:extLst>
            </p:cNvPr>
            <p:cNvSpPr/>
            <p:nvPr/>
          </p:nvSpPr>
          <p:spPr>
            <a:xfrm>
              <a:off x="5099515" y="5161391"/>
              <a:ext cx="1962150" cy="432712"/>
            </a:xfrm>
            <a:prstGeom prst="diamond">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Pass authentication?</a:t>
              </a:r>
            </a:p>
          </p:txBody>
        </p:sp>
        <p:cxnSp>
          <p:nvCxnSpPr>
            <p:cNvPr id="39" name="直接箭头连接符 38">
              <a:extLst>
                <a:ext uri="{FF2B5EF4-FFF2-40B4-BE49-F238E27FC236}">
                  <a16:creationId xmlns="" xmlns:a16="http://schemas.microsoft.com/office/drawing/2014/main" id="{CEA5B235-FEC2-4829-AD37-819A6F848563}"/>
                </a:ext>
              </a:extLst>
            </p:cNvPr>
            <p:cNvCxnSpPr>
              <a:stCxn id="30" idx="2"/>
              <a:endCxn id="31" idx="0"/>
            </p:cNvCxnSpPr>
            <p:nvPr/>
          </p:nvCxnSpPr>
          <p:spPr bwMode="auto">
            <a:xfrm>
              <a:off x="6085292" y="2180803"/>
              <a:ext cx="979" cy="254874"/>
            </a:xfrm>
            <a:prstGeom prst="straightConnector1">
              <a:avLst/>
            </a:prstGeom>
            <a:noFill/>
            <a:ln w="19050" cap="flat" cmpd="sng" algn="ctr">
              <a:solidFill>
                <a:schemeClr val="tx1"/>
              </a:solidFill>
              <a:prstDash val="solid"/>
              <a:round/>
              <a:headEnd type="none" w="med" len="med"/>
              <a:tailEnd type="triangle"/>
            </a:ln>
            <a:effectLst/>
          </p:spPr>
        </p:cxnSp>
        <p:cxnSp>
          <p:nvCxnSpPr>
            <p:cNvPr id="40" name="直接箭头连接符 39">
              <a:extLst>
                <a:ext uri="{FF2B5EF4-FFF2-40B4-BE49-F238E27FC236}">
                  <a16:creationId xmlns="" xmlns:a16="http://schemas.microsoft.com/office/drawing/2014/main" id="{DDC0FDCD-2D69-4344-99AC-991C2F6984B1}"/>
                </a:ext>
              </a:extLst>
            </p:cNvPr>
            <p:cNvCxnSpPr/>
            <p:nvPr/>
          </p:nvCxnSpPr>
          <p:spPr bwMode="auto">
            <a:xfrm>
              <a:off x="6096758" y="3495483"/>
              <a:ext cx="0" cy="306042"/>
            </a:xfrm>
            <a:prstGeom prst="straightConnector1">
              <a:avLst/>
            </a:prstGeom>
            <a:noFill/>
            <a:ln w="19050" cap="flat" cmpd="sng" algn="ctr">
              <a:solidFill>
                <a:schemeClr val="tx1"/>
              </a:solidFill>
              <a:prstDash val="solid"/>
              <a:round/>
              <a:headEnd type="none" w="med" len="med"/>
              <a:tailEnd type="triangle"/>
            </a:ln>
            <a:effectLst/>
          </p:spPr>
        </p:cxnSp>
        <p:cxnSp>
          <p:nvCxnSpPr>
            <p:cNvPr id="41" name="直接箭头连接符 40">
              <a:extLst>
                <a:ext uri="{FF2B5EF4-FFF2-40B4-BE49-F238E27FC236}">
                  <a16:creationId xmlns="" xmlns:a16="http://schemas.microsoft.com/office/drawing/2014/main" id="{61B101F8-CB26-408A-A315-759D8B4A9414}"/>
                </a:ext>
              </a:extLst>
            </p:cNvPr>
            <p:cNvCxnSpPr/>
            <p:nvPr/>
          </p:nvCxnSpPr>
          <p:spPr bwMode="auto">
            <a:xfrm flipH="1">
              <a:off x="6094976" y="4194095"/>
              <a:ext cx="0" cy="443779"/>
            </a:xfrm>
            <a:prstGeom prst="straightConnector1">
              <a:avLst/>
            </a:prstGeom>
            <a:noFill/>
            <a:ln w="19050" cap="flat" cmpd="sng" algn="ctr">
              <a:solidFill>
                <a:schemeClr val="tx1"/>
              </a:solidFill>
              <a:prstDash val="solid"/>
              <a:round/>
              <a:headEnd type="none" w="med" len="med"/>
              <a:tailEnd type="triangle"/>
            </a:ln>
            <a:effectLst/>
          </p:spPr>
        </p:cxnSp>
        <p:cxnSp>
          <p:nvCxnSpPr>
            <p:cNvPr id="42" name="直接箭头连接符 41">
              <a:extLst>
                <a:ext uri="{FF2B5EF4-FFF2-40B4-BE49-F238E27FC236}">
                  <a16:creationId xmlns="" xmlns:a16="http://schemas.microsoft.com/office/drawing/2014/main" id="{44BA70F9-7481-483F-9221-A572F5CE45BD}"/>
                </a:ext>
              </a:extLst>
            </p:cNvPr>
            <p:cNvCxnSpPr/>
            <p:nvPr/>
          </p:nvCxnSpPr>
          <p:spPr bwMode="auto">
            <a:xfrm>
              <a:off x="6094817" y="4957245"/>
              <a:ext cx="0" cy="201765"/>
            </a:xfrm>
            <a:prstGeom prst="straightConnector1">
              <a:avLst/>
            </a:prstGeom>
            <a:noFill/>
            <a:ln w="19050" cap="flat" cmpd="sng" algn="ctr">
              <a:solidFill>
                <a:schemeClr val="tx1"/>
              </a:solidFill>
              <a:prstDash val="solid"/>
              <a:round/>
              <a:headEnd type="none" w="med" len="med"/>
              <a:tailEnd type="triangle"/>
            </a:ln>
            <a:effectLst/>
          </p:spPr>
        </p:cxnSp>
        <p:cxnSp>
          <p:nvCxnSpPr>
            <p:cNvPr id="43" name="直接箭头连接符 42">
              <a:extLst>
                <a:ext uri="{FF2B5EF4-FFF2-40B4-BE49-F238E27FC236}">
                  <a16:creationId xmlns="" xmlns:a16="http://schemas.microsoft.com/office/drawing/2014/main" id="{611AF1AA-9FCD-4246-9647-DC93079E86C0}"/>
                </a:ext>
              </a:extLst>
            </p:cNvPr>
            <p:cNvCxnSpPr>
              <a:endCxn id="29" idx="0"/>
            </p:cNvCxnSpPr>
            <p:nvPr/>
          </p:nvCxnSpPr>
          <p:spPr bwMode="auto">
            <a:xfrm flipH="1">
              <a:off x="6094377" y="2747757"/>
              <a:ext cx="1622" cy="311102"/>
            </a:xfrm>
            <a:prstGeom prst="straightConnector1">
              <a:avLst/>
            </a:prstGeom>
            <a:noFill/>
            <a:ln w="19050" cap="flat" cmpd="sng" algn="ctr">
              <a:solidFill>
                <a:schemeClr val="tx1"/>
              </a:solidFill>
              <a:prstDash val="solid"/>
              <a:round/>
              <a:headEnd type="none" w="med" len="med"/>
              <a:tailEnd type="triangle"/>
            </a:ln>
            <a:effectLst/>
          </p:spPr>
        </p:cxnSp>
        <p:cxnSp>
          <p:nvCxnSpPr>
            <p:cNvPr id="44" name="直接箭头连接符 43">
              <a:extLst>
                <a:ext uri="{FF2B5EF4-FFF2-40B4-BE49-F238E27FC236}">
                  <a16:creationId xmlns="" xmlns:a16="http://schemas.microsoft.com/office/drawing/2014/main" id="{173CAB21-AB3C-477F-AD7C-A41F194A2ECC}"/>
                </a:ext>
              </a:extLst>
            </p:cNvPr>
            <p:cNvCxnSpPr/>
            <p:nvPr/>
          </p:nvCxnSpPr>
          <p:spPr bwMode="auto">
            <a:xfrm>
              <a:off x="6096038" y="5591721"/>
              <a:ext cx="1" cy="301791"/>
            </a:xfrm>
            <a:prstGeom prst="straightConnector1">
              <a:avLst/>
            </a:prstGeom>
            <a:noFill/>
            <a:ln w="19050" cap="flat" cmpd="sng" algn="ctr">
              <a:solidFill>
                <a:schemeClr val="tx1"/>
              </a:solidFill>
              <a:prstDash val="solid"/>
              <a:round/>
              <a:headEnd type="none" w="med" len="med"/>
              <a:tailEnd type="triangle"/>
            </a:ln>
            <a:effectLst/>
          </p:spPr>
        </p:cxnSp>
        <p:cxnSp>
          <p:nvCxnSpPr>
            <p:cNvPr id="45" name="直接箭头连接符 98">
              <a:extLst>
                <a:ext uri="{FF2B5EF4-FFF2-40B4-BE49-F238E27FC236}">
                  <a16:creationId xmlns="" xmlns:a16="http://schemas.microsoft.com/office/drawing/2014/main" id="{489E6AA4-8D47-4671-98FF-9A8F6FD6895B}"/>
                </a:ext>
              </a:extLst>
            </p:cNvPr>
            <p:cNvCxnSpPr>
              <a:stCxn id="34" idx="3"/>
              <a:endCxn id="35" idx="2"/>
            </p:cNvCxnSpPr>
            <p:nvPr/>
          </p:nvCxnSpPr>
          <p:spPr bwMode="auto">
            <a:xfrm flipV="1">
              <a:off x="7014959" y="4331975"/>
              <a:ext cx="1717658" cy="1721592"/>
            </a:xfrm>
            <a:prstGeom prst="bentConnector2">
              <a:avLst/>
            </a:prstGeom>
            <a:noFill/>
            <a:ln w="19050" cap="flat" cmpd="sng" algn="ctr">
              <a:solidFill>
                <a:schemeClr val="tx1"/>
              </a:solidFill>
              <a:prstDash val="solid"/>
              <a:round/>
              <a:headEnd type="none" w="med" len="med"/>
              <a:tailEnd type="triangle"/>
            </a:ln>
            <a:effectLst/>
          </p:spPr>
        </p:cxnSp>
        <p:cxnSp>
          <p:nvCxnSpPr>
            <p:cNvPr id="46" name="肘形连接符 105">
              <a:extLst>
                <a:ext uri="{FF2B5EF4-FFF2-40B4-BE49-F238E27FC236}">
                  <a16:creationId xmlns="" xmlns:a16="http://schemas.microsoft.com/office/drawing/2014/main" id="{40D9838E-4C95-430C-A97B-B69073C23BA2}"/>
                </a:ext>
              </a:extLst>
            </p:cNvPr>
            <p:cNvCxnSpPr>
              <a:stCxn id="38" idx="3"/>
              <a:endCxn id="35" idx="1"/>
            </p:cNvCxnSpPr>
            <p:nvPr/>
          </p:nvCxnSpPr>
          <p:spPr>
            <a:xfrm flipV="1">
              <a:off x="7061665" y="4176684"/>
              <a:ext cx="906870" cy="1201063"/>
            </a:xfrm>
            <a:prstGeom prst="bentConnector3">
              <a:avLst>
                <a:gd name="adj1" fmla="val 50000"/>
              </a:avLst>
            </a:prstGeom>
            <a:ln w="19050">
              <a:solidFill>
                <a:srgbClr val="151515"/>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107">
              <a:extLst>
                <a:ext uri="{FF2B5EF4-FFF2-40B4-BE49-F238E27FC236}">
                  <a16:creationId xmlns="" xmlns:a16="http://schemas.microsoft.com/office/drawing/2014/main" id="{AF09B51A-0B9B-4306-869D-70E0203A3964}"/>
                </a:ext>
              </a:extLst>
            </p:cNvPr>
            <p:cNvCxnSpPr>
              <a:stCxn id="35" idx="0"/>
              <a:endCxn id="30" idx="3"/>
            </p:cNvCxnSpPr>
            <p:nvPr/>
          </p:nvCxnSpPr>
          <p:spPr>
            <a:xfrm rot="16200000" flipV="1">
              <a:off x="6888839" y="2177613"/>
              <a:ext cx="1969900" cy="1717657"/>
            </a:xfrm>
            <a:prstGeom prst="bentConnector2">
              <a:avLst/>
            </a:prstGeom>
            <a:ln w="19050">
              <a:solidFill>
                <a:srgbClr val="151515"/>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 xmlns:a16="http://schemas.microsoft.com/office/drawing/2014/main" id="{95EB673E-F7AB-4EEE-9F48-D9191C5E51B5}"/>
                </a:ext>
              </a:extLst>
            </p:cNvPr>
            <p:cNvSpPr txBox="1"/>
            <p:nvPr/>
          </p:nvSpPr>
          <p:spPr>
            <a:xfrm>
              <a:off x="6089428" y="3514695"/>
              <a:ext cx="982961" cy="246221"/>
            </a:xfrm>
            <a:prstGeom prst="rect">
              <a:avLst/>
            </a:prstGeom>
            <a:noFill/>
          </p:spPr>
          <p:txBody>
            <a:bodyPr wrap="none" rtlCol="0">
              <a:spAutoFit/>
            </a:bodyPr>
            <a:lstStyle/>
            <a:p>
              <a:r>
                <a:rPr lang="en-US" sz="1000" dirty="0">
                  <a:latin typeface="Huawei Sans" panose="020C0503030203020204" pitchFamily="34" charset="0"/>
                  <a:ea typeface="方正兰亭黑简体" panose="02000000000000000000" pitchFamily="2" charset="-122"/>
                  <a:sym typeface="Huawei Sans" panose="020C0503030203020204" pitchFamily="34" charset="0"/>
                </a:rPr>
                <a:t>Yes (Opened)</a:t>
              </a:r>
            </a:p>
          </p:txBody>
        </p:sp>
        <p:sp>
          <p:nvSpPr>
            <p:cNvPr id="49" name="文本框 48">
              <a:extLst>
                <a:ext uri="{FF2B5EF4-FFF2-40B4-BE49-F238E27FC236}">
                  <a16:creationId xmlns="" xmlns:a16="http://schemas.microsoft.com/office/drawing/2014/main" id="{9EA7FDAD-D4EB-4269-9AA2-5CD1E511BEAE}"/>
                </a:ext>
              </a:extLst>
            </p:cNvPr>
            <p:cNvSpPr txBox="1"/>
            <p:nvPr/>
          </p:nvSpPr>
          <p:spPr>
            <a:xfrm>
              <a:off x="4642220" y="2998877"/>
              <a:ext cx="356188" cy="246221"/>
            </a:xfrm>
            <a:prstGeom prst="rect">
              <a:avLst/>
            </a:prstGeom>
            <a:noFill/>
          </p:spPr>
          <p:txBody>
            <a:bodyPr wrap="none" rtlCol="0">
              <a:spAutoFit/>
            </a:bodyPr>
            <a:lstStyle/>
            <a:p>
              <a:r>
                <a:rPr lang="en-US" sz="1000">
                  <a:latin typeface="Huawei Sans" panose="020C0503030203020204" pitchFamily="34" charset="0"/>
                  <a:ea typeface="方正兰亭黑简体" panose="02000000000000000000" pitchFamily="2" charset="-122"/>
                  <a:sym typeface="Huawei Sans" panose="020C0503030203020204" pitchFamily="34" charset="0"/>
                </a:rPr>
                <a:t>No</a:t>
              </a:r>
            </a:p>
          </p:txBody>
        </p:sp>
        <p:sp>
          <p:nvSpPr>
            <p:cNvPr id="50" name="文本框 49">
              <a:extLst>
                <a:ext uri="{FF2B5EF4-FFF2-40B4-BE49-F238E27FC236}">
                  <a16:creationId xmlns="" xmlns:a16="http://schemas.microsoft.com/office/drawing/2014/main" id="{C43FDE10-401F-4405-8C15-AD3FA92C2CCD}"/>
                </a:ext>
              </a:extLst>
            </p:cNvPr>
            <p:cNvSpPr txBox="1"/>
            <p:nvPr/>
          </p:nvSpPr>
          <p:spPr>
            <a:xfrm>
              <a:off x="6086037" y="4252044"/>
              <a:ext cx="378630" cy="246221"/>
            </a:xfrm>
            <a:prstGeom prst="rect">
              <a:avLst/>
            </a:prstGeom>
            <a:noFill/>
          </p:spPr>
          <p:txBody>
            <a:bodyPr wrap="none" rtlCol="0">
              <a:spAutoFit/>
            </a:bodyPr>
            <a:lstStyle/>
            <a:p>
              <a:r>
                <a:rPr lang="en-US" sz="1000">
                  <a:latin typeface="Huawei Sans" panose="020C0503030203020204" pitchFamily="34" charset="0"/>
                  <a:ea typeface="方正兰亭黑简体" panose="02000000000000000000" pitchFamily="2" charset="-122"/>
                  <a:sym typeface="Huawei Sans" panose="020C0503030203020204" pitchFamily="34" charset="0"/>
                </a:rPr>
                <a:t>Yes</a:t>
              </a:r>
            </a:p>
          </p:txBody>
        </p:sp>
        <p:sp>
          <p:nvSpPr>
            <p:cNvPr id="51" name="文本框 50">
              <a:extLst>
                <a:ext uri="{FF2B5EF4-FFF2-40B4-BE49-F238E27FC236}">
                  <a16:creationId xmlns="" xmlns:a16="http://schemas.microsoft.com/office/drawing/2014/main" id="{A37AA029-49E9-483F-8CD5-71DA80B88E97}"/>
                </a:ext>
              </a:extLst>
            </p:cNvPr>
            <p:cNvSpPr txBox="1"/>
            <p:nvPr/>
          </p:nvSpPr>
          <p:spPr>
            <a:xfrm>
              <a:off x="4652916" y="3992225"/>
              <a:ext cx="356188" cy="246221"/>
            </a:xfrm>
            <a:prstGeom prst="rect">
              <a:avLst/>
            </a:prstGeom>
            <a:noFill/>
          </p:spPr>
          <p:txBody>
            <a:bodyPr wrap="none" rtlCol="0">
              <a:spAutoFit/>
            </a:bodyPr>
            <a:lstStyle/>
            <a:p>
              <a:r>
                <a:rPr lang="en-US" sz="1000">
                  <a:latin typeface="Huawei Sans" panose="020C0503030203020204" pitchFamily="34" charset="0"/>
                  <a:ea typeface="方正兰亭黑简体" panose="02000000000000000000" pitchFamily="2" charset="-122"/>
                  <a:sym typeface="Huawei Sans" panose="020C0503030203020204" pitchFamily="34" charset="0"/>
                </a:rPr>
                <a:t>No</a:t>
              </a:r>
            </a:p>
          </p:txBody>
        </p:sp>
        <p:sp>
          <p:nvSpPr>
            <p:cNvPr id="52" name="文本框 51">
              <a:extLst>
                <a:ext uri="{FF2B5EF4-FFF2-40B4-BE49-F238E27FC236}">
                  <a16:creationId xmlns="" xmlns:a16="http://schemas.microsoft.com/office/drawing/2014/main" id="{83F89580-97EA-47A9-B89B-8600044ED57F}"/>
                </a:ext>
              </a:extLst>
            </p:cNvPr>
            <p:cNvSpPr txBox="1"/>
            <p:nvPr/>
          </p:nvSpPr>
          <p:spPr>
            <a:xfrm>
              <a:off x="6094292" y="5588457"/>
              <a:ext cx="819837" cy="246221"/>
            </a:xfrm>
            <a:prstGeom prst="rect">
              <a:avLst/>
            </a:prstGeom>
            <a:noFill/>
          </p:spPr>
          <p:txBody>
            <a:bodyPr wrap="square" rtlCol="0">
              <a:spAutoFit/>
            </a:bodyPr>
            <a:lstStyle/>
            <a:p>
              <a:r>
                <a:rPr lang="en-US" sz="1000" dirty="0">
                  <a:latin typeface="Huawei Sans" panose="020C0503030203020204" pitchFamily="34" charset="0"/>
                  <a:ea typeface="方正兰亭黑简体" panose="02000000000000000000" pitchFamily="2" charset="-122"/>
                  <a:sym typeface="Huawei Sans" panose="020C0503030203020204" pitchFamily="34" charset="0"/>
                </a:rPr>
                <a:t>Success</a:t>
              </a:r>
            </a:p>
          </p:txBody>
        </p:sp>
        <p:sp>
          <p:nvSpPr>
            <p:cNvPr id="53" name="文本框 52">
              <a:extLst>
                <a:ext uri="{FF2B5EF4-FFF2-40B4-BE49-F238E27FC236}">
                  <a16:creationId xmlns="" xmlns:a16="http://schemas.microsoft.com/office/drawing/2014/main" id="{565B61B0-D0A6-4F20-A261-2B2CB242B7B5}"/>
                </a:ext>
              </a:extLst>
            </p:cNvPr>
            <p:cNvSpPr txBox="1"/>
            <p:nvPr/>
          </p:nvSpPr>
          <p:spPr>
            <a:xfrm>
              <a:off x="6998867" y="5082918"/>
              <a:ext cx="389850" cy="246221"/>
            </a:xfrm>
            <a:prstGeom prst="rect">
              <a:avLst/>
            </a:prstGeom>
            <a:noFill/>
          </p:spPr>
          <p:txBody>
            <a:bodyPr wrap="none" rtlCol="0">
              <a:spAutoFit/>
            </a:bodyPr>
            <a:lstStyle/>
            <a:p>
              <a:r>
                <a:rPr lang="en-US" sz="1000">
                  <a:latin typeface="Huawei Sans" panose="020C0503030203020204" pitchFamily="34" charset="0"/>
                  <a:ea typeface="方正兰亭黑简体" panose="02000000000000000000" pitchFamily="2" charset="-122"/>
                  <a:sym typeface="Huawei Sans" panose="020C0503030203020204" pitchFamily="34" charset="0"/>
                </a:rPr>
                <a:t>Fail</a:t>
              </a:r>
            </a:p>
          </p:txBody>
        </p:sp>
        <p:sp>
          <p:nvSpPr>
            <p:cNvPr id="54" name="文本框 53">
              <a:extLst>
                <a:ext uri="{FF2B5EF4-FFF2-40B4-BE49-F238E27FC236}">
                  <a16:creationId xmlns="" xmlns:a16="http://schemas.microsoft.com/office/drawing/2014/main" id="{CF42032D-B9FA-4DE4-AEB0-D7E8E6C81F96}"/>
                </a:ext>
              </a:extLst>
            </p:cNvPr>
            <p:cNvSpPr txBox="1"/>
            <p:nvPr/>
          </p:nvSpPr>
          <p:spPr>
            <a:xfrm>
              <a:off x="8124917" y="3167226"/>
              <a:ext cx="527709" cy="246221"/>
            </a:xfrm>
            <a:prstGeom prst="rect">
              <a:avLst/>
            </a:prstGeom>
            <a:noFill/>
          </p:spPr>
          <p:txBody>
            <a:bodyPr wrap="none" rtlCol="0">
              <a:spAutoFit/>
            </a:bodyPr>
            <a:lstStyle/>
            <a:p>
              <a:r>
                <a:rPr lang="en-US" sz="1000" dirty="0">
                  <a:latin typeface="Huawei Sans" panose="020C0503030203020204" pitchFamily="34" charset="0"/>
                  <a:ea typeface="方正兰亭黑简体" panose="02000000000000000000" pitchFamily="2" charset="-122"/>
                  <a:sym typeface="Huawei Sans" panose="020C0503030203020204" pitchFamily="34" charset="0"/>
                </a:rPr>
                <a:t>Down</a:t>
              </a:r>
            </a:p>
          </p:txBody>
        </p:sp>
        <p:sp>
          <p:nvSpPr>
            <p:cNvPr id="55" name="文本框 54">
              <a:extLst>
                <a:ext uri="{FF2B5EF4-FFF2-40B4-BE49-F238E27FC236}">
                  <a16:creationId xmlns="" xmlns:a16="http://schemas.microsoft.com/office/drawing/2014/main" id="{394875D1-7D48-486E-861A-965C3BD53C3E}"/>
                </a:ext>
              </a:extLst>
            </p:cNvPr>
            <p:cNvSpPr txBox="1"/>
            <p:nvPr/>
          </p:nvSpPr>
          <p:spPr>
            <a:xfrm>
              <a:off x="8008943" y="5081383"/>
              <a:ext cx="607859" cy="246221"/>
            </a:xfrm>
            <a:prstGeom prst="rect">
              <a:avLst/>
            </a:prstGeom>
            <a:noFill/>
          </p:spPr>
          <p:txBody>
            <a:bodyPr wrap="none" rtlCol="0">
              <a:spAutoFit/>
            </a:bodyPr>
            <a:lstStyle/>
            <a:p>
              <a:r>
                <a:rPr lang="en-US" sz="1000">
                  <a:latin typeface="Huawei Sans" panose="020C0503030203020204" pitchFamily="34" charset="0"/>
                  <a:ea typeface="方正兰亭黑简体" panose="02000000000000000000" pitchFamily="2" charset="-122"/>
                  <a:sym typeface="Huawei Sans" panose="020C0503030203020204" pitchFamily="34" charset="0"/>
                </a:rPr>
                <a:t>Closing</a:t>
              </a:r>
            </a:p>
          </p:txBody>
        </p:sp>
        <p:sp>
          <p:nvSpPr>
            <p:cNvPr id="37" name="菱形 36">
              <a:extLst>
                <a:ext uri="{FF2B5EF4-FFF2-40B4-BE49-F238E27FC236}">
                  <a16:creationId xmlns="" xmlns:a16="http://schemas.microsoft.com/office/drawing/2014/main" id="{770416F1-1DC5-4FB4-B9ED-69C74BFDCC53}"/>
                </a:ext>
              </a:extLst>
            </p:cNvPr>
            <p:cNvSpPr>
              <a:spLocks noChangeAspect="1"/>
            </p:cNvSpPr>
            <p:nvPr/>
          </p:nvSpPr>
          <p:spPr>
            <a:xfrm>
              <a:off x="5023315" y="3792244"/>
              <a:ext cx="2139950" cy="421378"/>
            </a:xfrm>
            <a:prstGeom prst="diamond">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Authenticated required?</a:t>
              </a:r>
            </a:p>
          </p:txBody>
        </p:sp>
      </p:grpSp>
      <p:sp>
        <p:nvSpPr>
          <p:cNvPr id="62" name="文本框 61">
            <a:extLst>
              <a:ext uri="{FF2B5EF4-FFF2-40B4-BE49-F238E27FC236}">
                <a16:creationId xmlns="" xmlns:a16="http://schemas.microsoft.com/office/drawing/2014/main" id="{C8536590-3D73-4904-93E9-53A988D5FD04}"/>
              </a:ext>
            </a:extLst>
          </p:cNvPr>
          <p:cNvSpPr txBox="1"/>
          <p:nvPr/>
        </p:nvSpPr>
        <p:spPr>
          <a:xfrm>
            <a:off x="2169391" y="2604071"/>
            <a:ext cx="1635283" cy="246221"/>
          </a:xfrm>
          <a:prstGeom prst="rect">
            <a:avLst/>
          </a:prstGeom>
          <a:noFill/>
        </p:spPr>
        <p:txBody>
          <a:bodyPr wrap="square" rtlCol="0">
            <a:spAutoFit/>
          </a:bodyPr>
          <a:lstStyle/>
          <a:p>
            <a:r>
              <a:rPr lang="en-US" sz="1000" dirty="0">
                <a:latin typeface="Huawei Sans" panose="020C0503030203020204" pitchFamily="34" charset="0"/>
              </a:rPr>
              <a:t>Link layer negotiation</a:t>
            </a:r>
          </a:p>
        </p:txBody>
      </p:sp>
      <p:sp>
        <p:nvSpPr>
          <p:cNvPr id="63" name="文本框 62">
            <a:extLst>
              <a:ext uri="{FF2B5EF4-FFF2-40B4-BE49-F238E27FC236}">
                <a16:creationId xmlns="" xmlns:a16="http://schemas.microsoft.com/office/drawing/2014/main" id="{97729AFE-2DDA-4A87-BB9B-6BD4579D6EBE}"/>
              </a:ext>
            </a:extLst>
          </p:cNvPr>
          <p:cNvSpPr txBox="1"/>
          <p:nvPr/>
        </p:nvSpPr>
        <p:spPr>
          <a:xfrm>
            <a:off x="2183169" y="4609024"/>
            <a:ext cx="1784726" cy="246221"/>
          </a:xfrm>
          <a:prstGeom prst="rect">
            <a:avLst/>
          </a:prstGeom>
          <a:noFill/>
        </p:spPr>
        <p:txBody>
          <a:bodyPr wrap="square" rtlCol="0">
            <a:spAutoFit/>
          </a:bodyPr>
          <a:lstStyle/>
          <a:p>
            <a:r>
              <a:rPr lang="en-US" sz="1000" dirty="0">
                <a:latin typeface="Huawei Sans" panose="020C0503030203020204" pitchFamily="34" charset="0"/>
              </a:rPr>
              <a:t>Authentication negotiation</a:t>
            </a:r>
          </a:p>
        </p:txBody>
      </p:sp>
      <p:sp>
        <p:nvSpPr>
          <p:cNvPr id="64" name="文本框 63">
            <a:extLst>
              <a:ext uri="{FF2B5EF4-FFF2-40B4-BE49-F238E27FC236}">
                <a16:creationId xmlns="" xmlns:a16="http://schemas.microsoft.com/office/drawing/2014/main" id="{320C58E2-CF18-4CBB-A13F-CA37E41430F1}"/>
              </a:ext>
            </a:extLst>
          </p:cNvPr>
          <p:cNvSpPr txBox="1"/>
          <p:nvPr/>
        </p:nvSpPr>
        <p:spPr>
          <a:xfrm>
            <a:off x="2183169" y="5851761"/>
            <a:ext cx="1784726" cy="246221"/>
          </a:xfrm>
          <a:prstGeom prst="rect">
            <a:avLst/>
          </a:prstGeom>
          <a:noFill/>
        </p:spPr>
        <p:txBody>
          <a:bodyPr wrap="square" rtlCol="0">
            <a:spAutoFit/>
          </a:bodyPr>
          <a:lstStyle/>
          <a:p>
            <a:r>
              <a:rPr lang="en-US" sz="1000" dirty="0">
                <a:latin typeface="Huawei Sans" panose="020C0503030203020204" pitchFamily="34" charset="0"/>
              </a:rPr>
              <a:t>Network layer negotiation</a:t>
            </a:r>
          </a:p>
        </p:txBody>
      </p:sp>
      <p:sp>
        <p:nvSpPr>
          <p:cNvPr id="65" name="Oval 4">
            <a:extLst>
              <a:ext uri="{FF2B5EF4-FFF2-40B4-BE49-F238E27FC236}">
                <a16:creationId xmlns="" xmlns:a16="http://schemas.microsoft.com/office/drawing/2014/main" id="{3698410E-C684-4503-BDBA-EBA699A54649}"/>
              </a:ext>
            </a:extLst>
          </p:cNvPr>
          <p:cNvSpPr>
            <a:spLocks noChangeAspect="1"/>
          </p:cNvSpPr>
          <p:nvPr/>
        </p:nvSpPr>
        <p:spPr>
          <a:xfrm>
            <a:off x="1856561" y="259829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0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66" name="Oval 4">
            <a:extLst>
              <a:ext uri="{FF2B5EF4-FFF2-40B4-BE49-F238E27FC236}">
                <a16:creationId xmlns="" xmlns:a16="http://schemas.microsoft.com/office/drawing/2014/main" id="{601FB17F-9A52-48D5-80E5-45CF6C4FCA99}"/>
              </a:ext>
            </a:extLst>
          </p:cNvPr>
          <p:cNvSpPr>
            <a:spLocks noChangeAspect="1"/>
          </p:cNvSpPr>
          <p:nvPr/>
        </p:nvSpPr>
        <p:spPr>
          <a:xfrm>
            <a:off x="1856561" y="460324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0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67" name="Oval 4">
            <a:extLst>
              <a:ext uri="{FF2B5EF4-FFF2-40B4-BE49-F238E27FC236}">
                <a16:creationId xmlns="" xmlns:a16="http://schemas.microsoft.com/office/drawing/2014/main" id="{3BF42686-1ECE-40B2-BBFA-35C8D8FB31DF}"/>
              </a:ext>
            </a:extLst>
          </p:cNvPr>
          <p:cNvSpPr>
            <a:spLocks noChangeAspect="1"/>
          </p:cNvSpPr>
          <p:nvPr/>
        </p:nvSpPr>
        <p:spPr>
          <a:xfrm>
            <a:off x="1856561" y="584598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0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
        <p:nvSpPr>
          <p:cNvPr id="56" name="Right Arrow 157"/>
          <p:cNvSpPr/>
          <p:nvPr/>
        </p:nvSpPr>
        <p:spPr>
          <a:xfrm>
            <a:off x="3664964" y="2504458"/>
            <a:ext cx="1195679" cy="445361"/>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Right Arrow 157"/>
          <p:cNvSpPr/>
          <p:nvPr/>
        </p:nvSpPr>
        <p:spPr>
          <a:xfrm>
            <a:off x="3715482" y="4544612"/>
            <a:ext cx="1195679" cy="445361"/>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Right Arrow 157"/>
          <p:cNvSpPr/>
          <p:nvPr/>
        </p:nvSpPr>
        <p:spPr>
          <a:xfrm>
            <a:off x="3715481" y="5749301"/>
            <a:ext cx="1195679" cy="445361"/>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五边形 56"/>
          <p:cNvSpPr/>
          <p:nvPr/>
        </p:nvSpPr>
        <p:spPr bwMode="auto">
          <a:xfrm>
            <a:off x="7102073" y="126000"/>
            <a:ext cx="1055909"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Feature Introduction</a:t>
            </a:r>
          </a:p>
        </p:txBody>
      </p:sp>
      <p:sp>
        <p:nvSpPr>
          <p:cNvPr id="58" name="燕尾形 57"/>
          <p:cNvSpPr/>
          <p:nvPr/>
        </p:nvSpPr>
        <p:spPr bwMode="auto">
          <a:xfrm>
            <a:off x="8068857" y="126000"/>
            <a:ext cx="1055909"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r>
              <a:rPr lang="en-US" sz="8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Link Setup</a:t>
            </a:r>
          </a:p>
        </p:txBody>
      </p:sp>
      <p:sp>
        <p:nvSpPr>
          <p:cNvPr id="59" name="燕尾形 58"/>
          <p:cNvSpPr/>
          <p:nvPr/>
        </p:nvSpPr>
        <p:spPr bwMode="auto">
          <a:xfrm>
            <a:off x="9035641"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a:latin typeface="Huawei Sans" panose="020C0503030203020204" pitchFamily="34" charset="0"/>
                <a:ea typeface="方正兰亭黑简体" panose="02000000000000000000" pitchFamily="2" charset="-122"/>
                <a:sym typeface="Huawei Sans" panose="020C0503030203020204" pitchFamily="34" charset="0"/>
              </a:rPr>
              <a:t>LCP Negotiation</a:t>
            </a:r>
          </a:p>
        </p:txBody>
      </p:sp>
      <p:sp>
        <p:nvSpPr>
          <p:cNvPr id="60" name="燕尾形 59"/>
          <p:cNvSpPr/>
          <p:nvPr/>
        </p:nvSpPr>
        <p:spPr bwMode="auto">
          <a:xfrm>
            <a:off x="10002425"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Authentication Negotiation</a:t>
            </a:r>
          </a:p>
        </p:txBody>
      </p:sp>
      <p:sp>
        <p:nvSpPr>
          <p:cNvPr id="61" name="燕尾形 60"/>
          <p:cNvSpPr/>
          <p:nvPr/>
        </p:nvSpPr>
        <p:spPr bwMode="auto">
          <a:xfrm>
            <a:off x="10969209"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NCP Negotiation</a:t>
            </a:r>
          </a:p>
        </p:txBody>
      </p:sp>
    </p:spTree>
    <p:extLst>
      <p:ext uri="{BB962C8B-B14F-4D97-AF65-F5344CB8AC3E}">
        <p14:creationId xmlns:p14="http://schemas.microsoft.com/office/powerpoint/2010/main" val="89037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文本占位符 2">
            <a:extLst>
              <a:ext uri="{FF2B5EF4-FFF2-40B4-BE49-F238E27FC236}">
                <a16:creationId xmlns="" xmlns:a16="http://schemas.microsoft.com/office/drawing/2014/main" id="{938B49E9-267D-444F-AED8-3F656FFBD717}"/>
              </a:ext>
            </a:extLst>
          </p:cNvPr>
          <p:cNvSpPr>
            <a:spLocks noGrp="1"/>
          </p:cNvSpPr>
          <p:nvPr>
            <p:ph type="body" sz="quarter" idx="10"/>
          </p:nvPr>
        </p:nvSpPr>
        <p:spPr/>
        <p:txBody>
          <a:bodyPr/>
          <a:lstStyle/>
          <a:p>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Protocol field in a PPP packet identifies the type of the PPP packet. For example, if the Protocol field is 0xC021, the packet is an LCP packet. The Code field is further used to identify different types of LCP packets, as shown in the following table.</a:t>
            </a:r>
          </a:p>
        </p:txBody>
      </p:sp>
      <p:sp>
        <p:nvSpPr>
          <p:cNvPr id="32770" name="标题 1"/>
          <p:cNvSpPr>
            <a:spLocks noGrp="1"/>
          </p:cNvSpPr>
          <p:nvPr>
            <p:ph type="title"/>
          </p:nvPr>
        </p:nvSpPr>
        <p:spPr/>
        <p:txBody>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LCP Packet Format</a:t>
            </a:r>
          </a:p>
        </p:txBody>
      </p:sp>
      <p:graphicFrame>
        <p:nvGraphicFramePr>
          <p:cNvPr id="11" name="表格 10"/>
          <p:cNvGraphicFramePr>
            <a:graphicFrameLocks noGrp="1"/>
          </p:cNvGraphicFramePr>
          <p:nvPr/>
        </p:nvGraphicFramePr>
        <p:xfrm>
          <a:off x="1094802" y="4578198"/>
          <a:ext cx="4304512" cy="1670640"/>
        </p:xfrm>
        <a:graphic>
          <a:graphicData uri="http://schemas.openxmlformats.org/drawingml/2006/table">
            <a:tbl>
              <a:tblPr/>
              <a:tblGrid>
                <a:gridCol w="671758">
                  <a:extLst>
                    <a:ext uri="{9D8B030D-6E8A-4147-A177-3AD203B41FA5}">
                      <a16:colId xmlns="" xmlns:a16="http://schemas.microsoft.com/office/drawing/2014/main" val="20000"/>
                    </a:ext>
                  </a:extLst>
                </a:gridCol>
                <a:gridCol w="1455612">
                  <a:extLst>
                    <a:ext uri="{9D8B030D-6E8A-4147-A177-3AD203B41FA5}">
                      <a16:colId xmlns="" xmlns:a16="http://schemas.microsoft.com/office/drawing/2014/main" val="20001"/>
                    </a:ext>
                  </a:extLst>
                </a:gridCol>
                <a:gridCol w="2177142">
                  <a:extLst>
                    <a:ext uri="{9D8B030D-6E8A-4147-A177-3AD203B41FA5}">
                      <a16:colId xmlns="" xmlns:a16="http://schemas.microsoft.com/office/drawing/2014/main" val="20002"/>
                    </a:ext>
                  </a:extLst>
                </a:gridCol>
              </a:tblGrid>
              <a:tr h="0">
                <a:tc>
                  <a:txBody>
                    <a:bodyPr/>
                    <a:lstStyle/>
                    <a:p>
                      <a:pPr algn="ctr" rtl="0" fontAlgn="ctr"/>
                      <a:r>
                        <a:rPr lang="en-US" sz="1400" b="1" i="0" u="none" strike="noStrike"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Code</a:t>
                      </a:r>
                    </a:p>
                  </a:txBody>
                  <a:tcPr marL="9525"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400" b="1" i="0" u="none" strike="noStrike">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Name</a:t>
                      </a:r>
                    </a:p>
                  </a:txBody>
                  <a:tcPr marL="9525"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400" b="1" i="0" u="none" strike="noStrike">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Content</a:t>
                      </a:r>
                    </a:p>
                  </a:txBody>
                  <a:tcPr marL="9525"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97418">
                <a:tc>
                  <a:txBody>
                    <a:bodyPr/>
                    <a:lstStyle/>
                    <a:p>
                      <a:pPr algn="ctr" rtl="0" fontAlgn="ctr"/>
                      <a:r>
                        <a:rPr lang="en-US" sz="12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0x01</a:t>
                      </a:r>
                    </a:p>
                  </a:txBody>
                  <a:tcPr marL="9525"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Configure-Request</a:t>
                      </a:r>
                    </a:p>
                  </a:txBody>
                  <a:tcPr marL="72000"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Configuration request packet.</a:t>
                      </a:r>
                    </a:p>
                  </a:txBody>
                  <a:tcPr marL="72000"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algn="ctr" rtl="0" fontAlgn="ctr"/>
                      <a:r>
                        <a:rPr lang="en-US" sz="12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0x02</a:t>
                      </a:r>
                    </a:p>
                  </a:txBody>
                  <a:tcPr marL="9525"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Configure-Ack</a:t>
                      </a:r>
                    </a:p>
                  </a:txBody>
                  <a:tcPr marL="72000"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Configuration success packet.</a:t>
                      </a:r>
                    </a:p>
                  </a:txBody>
                  <a:tcPr marL="72000"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r h="108512">
                <a:tc>
                  <a:txBody>
                    <a:bodyPr/>
                    <a:lstStyle/>
                    <a:p>
                      <a:pPr algn="ctr" rtl="0" fontAlgn="ctr"/>
                      <a:r>
                        <a:rPr lang="en-US" sz="12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0x03</a:t>
                      </a:r>
                    </a:p>
                  </a:txBody>
                  <a:tcPr marL="9525"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Configure-Nak</a:t>
                      </a:r>
                    </a:p>
                  </a:txBody>
                  <a:tcPr marL="72000"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Configuration parameters need to be negotiated.</a:t>
                      </a:r>
                    </a:p>
                  </a:txBody>
                  <a:tcPr marL="72000"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3"/>
                  </a:ext>
                </a:extLst>
              </a:tr>
              <a:tr h="108512">
                <a:tc>
                  <a:txBody>
                    <a:bodyPr/>
                    <a:lstStyle/>
                    <a:p>
                      <a:pPr algn="ctr" rtl="0" fontAlgn="ctr"/>
                      <a:r>
                        <a:rPr lang="en-US" sz="12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0x04</a:t>
                      </a:r>
                    </a:p>
                  </a:txBody>
                  <a:tcPr marL="9525"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Configure-Reject</a:t>
                      </a:r>
                    </a:p>
                  </a:txBody>
                  <a:tcPr marL="72000"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Configuration parameters cannot be identified.</a:t>
                      </a:r>
                    </a:p>
                  </a:txBody>
                  <a:tcPr marL="72000" marR="9525"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4" name="圆角矩形标注 3"/>
          <p:cNvSpPr/>
          <p:nvPr/>
        </p:nvSpPr>
        <p:spPr>
          <a:xfrm rot="10800000">
            <a:off x="7004806" y="5516869"/>
            <a:ext cx="3754925" cy="659523"/>
          </a:xfrm>
          <a:prstGeom prst="wedgeRoundRectCallout">
            <a:avLst>
              <a:gd name="adj1" fmla="val -23053"/>
              <a:gd name="adj2" fmla="val 100679"/>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文本框 4"/>
          <p:cNvSpPr txBox="1"/>
          <p:nvPr/>
        </p:nvSpPr>
        <p:spPr>
          <a:xfrm>
            <a:off x="7066956" y="5532474"/>
            <a:ext cx="3638345" cy="646331"/>
          </a:xfrm>
          <a:prstGeom prst="rect">
            <a:avLst/>
          </a:prstGeom>
          <a:noFill/>
        </p:spPr>
        <p:txBody>
          <a:bodyPr wrap="square" rtlCol="0">
            <a:sp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The TLV structure contains common parameters used in LCP negotiation, such as the MRU, authentication protocol, and magic number.</a:t>
            </a:r>
          </a:p>
        </p:txBody>
      </p:sp>
      <p:grpSp>
        <p:nvGrpSpPr>
          <p:cNvPr id="47" name="组合 46"/>
          <p:cNvGrpSpPr/>
          <p:nvPr/>
        </p:nvGrpSpPr>
        <p:grpSpPr>
          <a:xfrm>
            <a:off x="2435887" y="2531737"/>
            <a:ext cx="7240402" cy="333865"/>
            <a:chOff x="1701800" y="1625901"/>
            <a:chExt cx="7240402" cy="333865"/>
          </a:xfrm>
          <a:solidFill>
            <a:srgbClr val="F3FBFE"/>
          </a:solidFill>
        </p:grpSpPr>
        <p:sp>
          <p:nvSpPr>
            <p:cNvPr id="100" name="矩形 99"/>
            <p:cNvSpPr/>
            <p:nvPr/>
          </p:nvSpPr>
          <p:spPr>
            <a:xfrm>
              <a:off x="1701800" y="1625901"/>
              <a:ext cx="7240402" cy="333865"/>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1" name="直接连接符 100"/>
            <p:cNvCxnSpPr/>
            <p:nvPr/>
          </p:nvCxnSpPr>
          <p:spPr>
            <a:xfrm>
              <a:off x="2489931" y="1625901"/>
              <a:ext cx="0" cy="333865"/>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grpSp>
      <p:sp>
        <p:nvSpPr>
          <p:cNvPr id="48" name="文本框 47"/>
          <p:cNvSpPr txBox="1"/>
          <p:nvPr/>
        </p:nvSpPr>
        <p:spPr>
          <a:xfrm>
            <a:off x="2544578" y="2566499"/>
            <a:ext cx="492443" cy="276999"/>
          </a:xfrm>
          <a:prstGeom prst="rect">
            <a:avLst/>
          </a:prstGeom>
          <a:no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Flag</a:t>
            </a:r>
          </a:p>
        </p:txBody>
      </p:sp>
      <p:sp>
        <p:nvSpPr>
          <p:cNvPr id="55" name="文本框 54"/>
          <p:cNvSpPr txBox="1"/>
          <p:nvPr/>
        </p:nvSpPr>
        <p:spPr>
          <a:xfrm>
            <a:off x="3254202" y="2566499"/>
            <a:ext cx="732893" cy="276999"/>
          </a:xfrm>
          <a:prstGeom prst="rect">
            <a:avLst/>
          </a:prstGeom>
          <a:no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Address</a:t>
            </a:r>
          </a:p>
        </p:txBody>
      </p:sp>
      <p:sp>
        <p:nvSpPr>
          <p:cNvPr id="56" name="文本框 55"/>
          <p:cNvSpPr txBox="1"/>
          <p:nvPr/>
        </p:nvSpPr>
        <p:spPr>
          <a:xfrm>
            <a:off x="4296547" y="2566499"/>
            <a:ext cx="723275" cy="276999"/>
          </a:xfrm>
          <a:prstGeom prst="rect">
            <a:avLst/>
          </a:prstGeom>
          <a:no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Control</a:t>
            </a:r>
          </a:p>
        </p:txBody>
      </p:sp>
      <p:sp>
        <p:nvSpPr>
          <p:cNvPr id="57" name="文本框 56"/>
          <p:cNvSpPr txBox="1"/>
          <p:nvPr/>
        </p:nvSpPr>
        <p:spPr>
          <a:xfrm>
            <a:off x="5368913" y="2566499"/>
            <a:ext cx="801823" cy="276999"/>
          </a:xfrm>
          <a:prstGeom prst="rect">
            <a:avLst/>
          </a:prstGeom>
          <a:noFill/>
        </p:spPr>
        <p:txBody>
          <a:bodyPr wrap="none" rtlCol="0">
            <a:spAutoFit/>
          </a:bodyPr>
          <a:lstStyle/>
          <a:p>
            <a:r>
              <a:rPr lang="en-US" sz="1200" b="1">
                <a:latin typeface="Huawei Sans" panose="020C0503030203020204" pitchFamily="34" charset="0"/>
                <a:ea typeface="方正兰亭黑简体" panose="02000000000000000000" pitchFamily="2" charset="-122"/>
                <a:sym typeface="Huawei Sans" panose="020C0503030203020204" pitchFamily="34" charset="0"/>
              </a:rPr>
              <a:t>Protocol</a:t>
            </a:r>
          </a:p>
        </p:txBody>
      </p:sp>
      <p:sp>
        <p:nvSpPr>
          <p:cNvPr id="64" name="文本框 63"/>
          <p:cNvSpPr txBox="1"/>
          <p:nvPr/>
        </p:nvSpPr>
        <p:spPr>
          <a:xfrm>
            <a:off x="6625396" y="2566499"/>
            <a:ext cx="1072730" cy="276999"/>
          </a:xfrm>
          <a:prstGeom prst="rect">
            <a:avLst/>
          </a:prstGeom>
          <a:noFill/>
        </p:spPr>
        <p:txBody>
          <a:bodyPr wrap="none" rtlCol="0">
            <a:spAutoFit/>
          </a:bodyPr>
          <a:lstStyle/>
          <a:p>
            <a:r>
              <a:rPr lang="en-US" sz="1200" b="1">
                <a:latin typeface="Huawei Sans" panose="020C0503030203020204" pitchFamily="34" charset="0"/>
                <a:ea typeface="方正兰亭黑简体" panose="02000000000000000000" pitchFamily="2" charset="-122"/>
                <a:sym typeface="Huawei Sans" panose="020C0503030203020204" pitchFamily="34" charset="0"/>
              </a:rPr>
              <a:t>Information</a:t>
            </a:r>
          </a:p>
        </p:txBody>
      </p:sp>
      <p:sp>
        <p:nvSpPr>
          <p:cNvPr id="65" name="文本框 64"/>
          <p:cNvSpPr txBox="1"/>
          <p:nvPr/>
        </p:nvSpPr>
        <p:spPr>
          <a:xfrm>
            <a:off x="8145066" y="2566499"/>
            <a:ext cx="442750" cy="276999"/>
          </a:xfrm>
          <a:prstGeom prst="rect">
            <a:avLst/>
          </a:prstGeom>
          <a:no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FCS</a:t>
            </a:r>
          </a:p>
        </p:txBody>
      </p:sp>
      <p:sp>
        <p:nvSpPr>
          <p:cNvPr id="66" name="文本框 65"/>
          <p:cNvSpPr txBox="1"/>
          <p:nvPr/>
        </p:nvSpPr>
        <p:spPr>
          <a:xfrm>
            <a:off x="8929675" y="2566499"/>
            <a:ext cx="492443" cy="276999"/>
          </a:xfrm>
          <a:prstGeom prst="rect">
            <a:avLst/>
          </a:prstGeom>
          <a:no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Flag</a:t>
            </a:r>
          </a:p>
        </p:txBody>
      </p:sp>
      <p:grpSp>
        <p:nvGrpSpPr>
          <p:cNvPr id="67" name="组合 66"/>
          <p:cNvGrpSpPr/>
          <p:nvPr/>
        </p:nvGrpSpPr>
        <p:grpSpPr>
          <a:xfrm>
            <a:off x="5254173" y="3628638"/>
            <a:ext cx="3900712" cy="349724"/>
            <a:chOff x="4167232" y="3052206"/>
            <a:chExt cx="3900712" cy="349724"/>
          </a:xfrm>
          <a:solidFill>
            <a:srgbClr val="F3FBFE"/>
          </a:solidFill>
        </p:grpSpPr>
        <p:sp>
          <p:nvSpPr>
            <p:cNvPr id="92" name="矩形 91"/>
            <p:cNvSpPr/>
            <p:nvPr/>
          </p:nvSpPr>
          <p:spPr>
            <a:xfrm>
              <a:off x="4167232" y="3052206"/>
              <a:ext cx="3889375" cy="349724"/>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3" name="直接连接符 92"/>
            <p:cNvCxnSpPr/>
            <p:nvPr/>
          </p:nvCxnSpPr>
          <p:spPr>
            <a:xfrm>
              <a:off x="5011921" y="3052206"/>
              <a:ext cx="0" cy="349724"/>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94" name="直接连接符 93"/>
            <p:cNvCxnSpPr>
              <a:endCxn id="92" idx="2"/>
            </p:cNvCxnSpPr>
            <p:nvPr/>
          </p:nvCxnSpPr>
          <p:spPr>
            <a:xfrm>
              <a:off x="6109702" y="3052206"/>
              <a:ext cx="2218" cy="349724"/>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a:off x="7152240" y="3052206"/>
              <a:ext cx="0" cy="347563"/>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96" name="文本框 95"/>
            <p:cNvSpPr txBox="1"/>
            <p:nvPr/>
          </p:nvSpPr>
          <p:spPr>
            <a:xfrm>
              <a:off x="4347538" y="3087949"/>
              <a:ext cx="551754" cy="276999"/>
            </a:xfrm>
            <a:prstGeom prst="rect">
              <a:avLst/>
            </a:prstGeom>
            <a:grpFill/>
          </p:spPr>
          <p:txBody>
            <a:bodyPr wrap="none" rtlCol="0">
              <a:spAutoFit/>
            </a:bodyPr>
            <a:lstStyle/>
            <a:p>
              <a:r>
                <a:rPr lang="en-US" sz="12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Code</a:t>
              </a:r>
            </a:p>
          </p:txBody>
        </p:sp>
        <p:sp>
          <p:nvSpPr>
            <p:cNvPr id="97" name="文本框 96"/>
            <p:cNvSpPr txBox="1"/>
            <p:nvPr/>
          </p:nvSpPr>
          <p:spPr>
            <a:xfrm>
              <a:off x="5176283" y="3087949"/>
              <a:ext cx="814647" cy="276999"/>
            </a:xfrm>
            <a:prstGeom prst="rect">
              <a:avLst/>
            </a:prstGeom>
            <a:grp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Identifier</a:t>
              </a:r>
            </a:p>
          </p:txBody>
        </p:sp>
        <p:sp>
          <p:nvSpPr>
            <p:cNvPr id="98" name="文本框 97"/>
            <p:cNvSpPr txBox="1"/>
            <p:nvPr/>
          </p:nvSpPr>
          <p:spPr>
            <a:xfrm>
              <a:off x="6291628" y="3087949"/>
              <a:ext cx="668773" cy="276999"/>
            </a:xfrm>
            <a:prstGeom prst="rect">
              <a:avLst/>
            </a:prstGeom>
            <a:grp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Length</a:t>
              </a:r>
            </a:p>
          </p:txBody>
        </p:sp>
        <p:sp>
          <p:nvSpPr>
            <p:cNvPr id="99" name="文本框 98"/>
            <p:cNvSpPr txBox="1"/>
            <p:nvPr/>
          </p:nvSpPr>
          <p:spPr>
            <a:xfrm>
              <a:off x="7170465" y="3087949"/>
              <a:ext cx="897479" cy="276999"/>
            </a:xfrm>
            <a:prstGeom prst="rect">
              <a:avLst/>
            </a:prstGeom>
            <a:grpFill/>
          </p:spPr>
          <p:txBody>
            <a:bodyPr wrap="square" rtlCol="0">
              <a:spAutoFit/>
            </a:bodyPr>
            <a:lstStyle/>
            <a:p>
              <a:pPr algn="ct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Data…</a:t>
              </a:r>
            </a:p>
          </p:txBody>
        </p:sp>
      </p:grpSp>
      <p:grpSp>
        <p:nvGrpSpPr>
          <p:cNvPr id="68" name="组合 67"/>
          <p:cNvGrpSpPr/>
          <p:nvPr/>
        </p:nvGrpSpPr>
        <p:grpSpPr>
          <a:xfrm>
            <a:off x="5858018" y="4699971"/>
            <a:ext cx="4874180" cy="383947"/>
            <a:chOff x="1158427" y="3853065"/>
            <a:chExt cx="4874180" cy="383947"/>
          </a:xfrm>
          <a:solidFill>
            <a:srgbClr val="F3FBFE"/>
          </a:solidFill>
        </p:grpSpPr>
        <p:grpSp>
          <p:nvGrpSpPr>
            <p:cNvPr id="76" name="组合 75"/>
            <p:cNvGrpSpPr/>
            <p:nvPr/>
          </p:nvGrpSpPr>
          <p:grpSpPr>
            <a:xfrm>
              <a:off x="1158427" y="3853065"/>
              <a:ext cx="2185608" cy="383947"/>
              <a:chOff x="1190412" y="4615065"/>
              <a:chExt cx="2185608" cy="383947"/>
            </a:xfrm>
            <a:grpFill/>
          </p:grpSpPr>
          <p:sp>
            <p:nvSpPr>
              <p:cNvPr id="86" name="矩形 85"/>
              <p:cNvSpPr/>
              <p:nvPr/>
            </p:nvSpPr>
            <p:spPr>
              <a:xfrm>
                <a:off x="1190412" y="4615065"/>
                <a:ext cx="2185608" cy="383947"/>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7" name="直接连接符 86"/>
              <p:cNvCxnSpPr/>
              <p:nvPr/>
            </p:nvCxnSpPr>
            <p:spPr>
              <a:xfrm>
                <a:off x="1793575"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2595102"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89" name="文本框 88"/>
              <p:cNvSpPr txBox="1"/>
              <p:nvPr/>
            </p:nvSpPr>
            <p:spPr>
              <a:xfrm>
                <a:off x="1211689" y="4665552"/>
                <a:ext cx="516488" cy="276999"/>
              </a:xfrm>
              <a:prstGeom prst="rect">
                <a:avLst/>
              </a:prstGeom>
              <a:grp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Type</a:t>
                </a:r>
              </a:p>
            </p:txBody>
          </p:sp>
          <p:sp>
            <p:nvSpPr>
              <p:cNvPr id="90" name="文本框 89"/>
              <p:cNvSpPr txBox="1"/>
              <p:nvPr/>
            </p:nvSpPr>
            <p:spPr>
              <a:xfrm>
                <a:off x="1850240" y="4665552"/>
                <a:ext cx="668773" cy="276999"/>
              </a:xfrm>
              <a:prstGeom prst="rect">
                <a:avLst/>
              </a:prstGeom>
              <a:grp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Length</a:t>
                </a:r>
              </a:p>
            </p:txBody>
          </p:sp>
          <p:sp>
            <p:nvSpPr>
              <p:cNvPr id="91" name="文本框 90"/>
              <p:cNvSpPr txBox="1"/>
              <p:nvPr/>
            </p:nvSpPr>
            <p:spPr>
              <a:xfrm>
                <a:off x="2666941" y="4665552"/>
                <a:ext cx="580608" cy="276999"/>
              </a:xfrm>
              <a:prstGeom prst="rect">
                <a:avLst/>
              </a:prstGeom>
              <a:grp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Value</a:t>
                </a:r>
              </a:p>
            </p:txBody>
          </p:sp>
        </p:grpSp>
        <p:grpSp>
          <p:nvGrpSpPr>
            <p:cNvPr id="77" name="组合 76"/>
            <p:cNvGrpSpPr/>
            <p:nvPr/>
          </p:nvGrpSpPr>
          <p:grpSpPr>
            <a:xfrm>
              <a:off x="3342662" y="3853065"/>
              <a:ext cx="2689945" cy="383947"/>
              <a:chOff x="1190411" y="4615065"/>
              <a:chExt cx="2689945" cy="383947"/>
            </a:xfrm>
            <a:grpFill/>
          </p:grpSpPr>
          <p:sp>
            <p:nvSpPr>
              <p:cNvPr id="80" name="矩形 79"/>
              <p:cNvSpPr/>
              <p:nvPr/>
            </p:nvSpPr>
            <p:spPr>
              <a:xfrm>
                <a:off x="1190411" y="4615065"/>
                <a:ext cx="2689945" cy="383947"/>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1" name="直接连接符 80"/>
              <p:cNvCxnSpPr/>
              <p:nvPr/>
            </p:nvCxnSpPr>
            <p:spPr>
              <a:xfrm>
                <a:off x="1793575"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a:off x="2595102"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83" name="文本框 82"/>
              <p:cNvSpPr txBox="1"/>
              <p:nvPr/>
            </p:nvSpPr>
            <p:spPr>
              <a:xfrm>
                <a:off x="1211689" y="4665552"/>
                <a:ext cx="516488" cy="276999"/>
              </a:xfrm>
              <a:prstGeom prst="rect">
                <a:avLst/>
              </a:prstGeom>
              <a:grp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Type</a:t>
                </a:r>
              </a:p>
            </p:txBody>
          </p:sp>
          <p:sp>
            <p:nvSpPr>
              <p:cNvPr id="84" name="文本框 83"/>
              <p:cNvSpPr txBox="1"/>
              <p:nvPr/>
            </p:nvSpPr>
            <p:spPr>
              <a:xfrm>
                <a:off x="1850240" y="4665552"/>
                <a:ext cx="668773" cy="276999"/>
              </a:xfrm>
              <a:prstGeom prst="rect">
                <a:avLst/>
              </a:prstGeom>
              <a:grp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Length</a:t>
                </a:r>
              </a:p>
            </p:txBody>
          </p:sp>
          <p:sp>
            <p:nvSpPr>
              <p:cNvPr id="85" name="文本框 84"/>
              <p:cNvSpPr txBox="1"/>
              <p:nvPr/>
            </p:nvSpPr>
            <p:spPr>
              <a:xfrm>
                <a:off x="2666941" y="4665552"/>
                <a:ext cx="580608" cy="276999"/>
              </a:xfrm>
              <a:prstGeom prst="rect">
                <a:avLst/>
              </a:prstGeom>
              <a:grpFill/>
            </p:spPr>
            <p:txBody>
              <a:bodyPr wrap="none" rtlCol="0">
                <a:sp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Value</a:t>
                </a:r>
              </a:p>
            </p:txBody>
          </p:sp>
        </p:grpSp>
        <p:cxnSp>
          <p:nvCxnSpPr>
            <p:cNvPr id="78" name="直接连接符 77"/>
            <p:cNvCxnSpPr/>
            <p:nvPr/>
          </p:nvCxnSpPr>
          <p:spPr>
            <a:xfrm>
              <a:off x="5477117" y="3853065"/>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79" name="文本框 78"/>
            <p:cNvSpPr txBox="1"/>
            <p:nvPr/>
          </p:nvSpPr>
          <p:spPr>
            <a:xfrm>
              <a:off x="5628387" y="3903552"/>
              <a:ext cx="290464" cy="276999"/>
            </a:xfrm>
            <a:prstGeom prst="rect">
              <a:avLst/>
            </a:prstGeom>
            <a:grpFill/>
          </p:spPr>
          <p:txBody>
            <a:bodyPr wrap="none" rtlCol="0">
              <a:sp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p>
          </p:txBody>
        </p:sp>
      </p:grpSp>
      <p:cxnSp>
        <p:nvCxnSpPr>
          <p:cNvPr id="69" name="直接连接符 68"/>
          <p:cNvCxnSpPr/>
          <p:nvPr/>
        </p:nvCxnSpPr>
        <p:spPr>
          <a:xfrm>
            <a:off x="4191758" y="2533670"/>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0" name="直接连接符 69"/>
          <p:cNvCxnSpPr/>
          <p:nvPr/>
        </p:nvCxnSpPr>
        <p:spPr>
          <a:xfrm>
            <a:off x="5184479" y="2528221"/>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1" name="直接连接符 70"/>
          <p:cNvCxnSpPr/>
          <p:nvPr/>
        </p:nvCxnSpPr>
        <p:spPr>
          <a:xfrm>
            <a:off x="6363513" y="2530282"/>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7963713" y="2528220"/>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a:off x="8893504" y="2530282"/>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sp>
        <p:nvSpPr>
          <p:cNvPr id="75" name="任意多边形 74"/>
          <p:cNvSpPr/>
          <p:nvPr/>
        </p:nvSpPr>
        <p:spPr>
          <a:xfrm>
            <a:off x="5856406" y="3997808"/>
            <a:ext cx="4867275" cy="681990"/>
          </a:xfrm>
          <a:custGeom>
            <a:avLst/>
            <a:gdLst>
              <a:gd name="connsiteX0" fmla="*/ 3467100 w 4867275"/>
              <a:gd name="connsiteY0" fmla="*/ 0 h 628650"/>
              <a:gd name="connsiteX1" fmla="*/ 4381500 w 4867275"/>
              <a:gd name="connsiteY1" fmla="*/ 0 h 628650"/>
              <a:gd name="connsiteX2" fmla="*/ 4867275 w 4867275"/>
              <a:gd name="connsiteY2" fmla="*/ 628650 h 628650"/>
              <a:gd name="connsiteX3" fmla="*/ 0 w 4867275"/>
              <a:gd name="connsiteY3" fmla="*/ 619125 h 628650"/>
              <a:gd name="connsiteX4" fmla="*/ 3467100 w 4867275"/>
              <a:gd name="connsiteY4" fmla="*/ 0 h 628650"/>
              <a:gd name="connsiteX0" fmla="*/ 2377440 w 4867275"/>
              <a:gd name="connsiteY0" fmla="*/ 0 h 689610"/>
              <a:gd name="connsiteX1" fmla="*/ 4381500 w 4867275"/>
              <a:gd name="connsiteY1" fmla="*/ 60960 h 689610"/>
              <a:gd name="connsiteX2" fmla="*/ 4867275 w 4867275"/>
              <a:gd name="connsiteY2" fmla="*/ 689610 h 689610"/>
              <a:gd name="connsiteX3" fmla="*/ 0 w 4867275"/>
              <a:gd name="connsiteY3" fmla="*/ 680085 h 689610"/>
              <a:gd name="connsiteX4" fmla="*/ 2377440 w 4867275"/>
              <a:gd name="connsiteY4" fmla="*/ 0 h 689610"/>
              <a:gd name="connsiteX0" fmla="*/ 2377440 w 4867275"/>
              <a:gd name="connsiteY0" fmla="*/ 0 h 689610"/>
              <a:gd name="connsiteX1" fmla="*/ 3284220 w 4867275"/>
              <a:gd name="connsiteY1" fmla="*/ 7620 h 689610"/>
              <a:gd name="connsiteX2" fmla="*/ 4867275 w 4867275"/>
              <a:gd name="connsiteY2" fmla="*/ 689610 h 689610"/>
              <a:gd name="connsiteX3" fmla="*/ 0 w 4867275"/>
              <a:gd name="connsiteY3" fmla="*/ 680085 h 689610"/>
              <a:gd name="connsiteX4" fmla="*/ 2377440 w 4867275"/>
              <a:gd name="connsiteY4" fmla="*/ 0 h 689610"/>
              <a:gd name="connsiteX0" fmla="*/ 2377440 w 4867275"/>
              <a:gd name="connsiteY0" fmla="*/ 0 h 681990"/>
              <a:gd name="connsiteX1" fmla="*/ 3284220 w 4867275"/>
              <a:gd name="connsiteY1" fmla="*/ 0 h 681990"/>
              <a:gd name="connsiteX2" fmla="*/ 4867275 w 4867275"/>
              <a:gd name="connsiteY2" fmla="*/ 681990 h 681990"/>
              <a:gd name="connsiteX3" fmla="*/ 0 w 4867275"/>
              <a:gd name="connsiteY3" fmla="*/ 672465 h 681990"/>
              <a:gd name="connsiteX4" fmla="*/ 2377440 w 4867275"/>
              <a:gd name="connsiteY4" fmla="*/ 0 h 68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275" h="681990">
                <a:moveTo>
                  <a:pt x="2377440" y="0"/>
                </a:moveTo>
                <a:lnTo>
                  <a:pt x="3284220" y="0"/>
                </a:lnTo>
                <a:lnTo>
                  <a:pt x="4867275" y="681990"/>
                </a:lnTo>
                <a:lnTo>
                  <a:pt x="0" y="672465"/>
                </a:lnTo>
                <a:lnTo>
                  <a:pt x="2377440" y="0"/>
                </a:lnTo>
                <a:close/>
              </a:path>
            </a:pathLst>
          </a:custGeom>
          <a:gradFill>
            <a:gsLst>
              <a:gs pos="0">
                <a:schemeClr val="bg1">
                  <a:lumMod val="95000"/>
                  <a:shade val="30000"/>
                  <a:satMod val="115000"/>
                </a:schemeClr>
              </a:gs>
              <a:gs pos="1000">
                <a:srgbClr val="99DFF9"/>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圆角矩形标注 108"/>
          <p:cNvSpPr/>
          <p:nvPr/>
        </p:nvSpPr>
        <p:spPr>
          <a:xfrm rot="10800000">
            <a:off x="3102429" y="3007662"/>
            <a:ext cx="1649674" cy="1232613"/>
          </a:xfrm>
          <a:prstGeom prst="wedgeRoundRectCallout">
            <a:avLst>
              <a:gd name="adj1" fmla="val -89894"/>
              <a:gd name="adj2" fmla="val 56514"/>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0" name="文本框 109"/>
          <p:cNvSpPr txBox="1"/>
          <p:nvPr/>
        </p:nvSpPr>
        <p:spPr>
          <a:xfrm>
            <a:off x="3167742" y="3000723"/>
            <a:ext cx="1604117" cy="1246495"/>
          </a:xfrm>
          <a:prstGeom prst="rect">
            <a:avLst/>
          </a:prstGeom>
          <a:noFill/>
        </p:spPr>
        <p:txBody>
          <a:bodyPr wrap="square" rtlCol="0">
            <a:spAutoFit/>
          </a:bodyPr>
          <a:lstStyle/>
          <a:p>
            <a:pPr>
              <a:lnSpc>
                <a:spcPts val="18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0x0021: IP packet</a:t>
            </a:r>
          </a:p>
          <a:p>
            <a:pPr>
              <a:lnSpc>
                <a:spcPts val="18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0x8021: IPCP packet</a:t>
            </a:r>
          </a:p>
          <a:p>
            <a:pPr>
              <a:lnSpc>
                <a:spcPts val="18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0xC021: LCP packet</a:t>
            </a:r>
          </a:p>
          <a:p>
            <a:pPr>
              <a:lnSpc>
                <a:spcPts val="18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0xC023: PAP packet</a:t>
            </a:r>
          </a:p>
          <a:p>
            <a:pPr>
              <a:lnSpc>
                <a:spcPts val="1800"/>
              </a:lnSpc>
            </a:pPr>
            <a:r>
              <a:rPr lang="en-US" sz="1100" dirty="0">
                <a:latin typeface="Huawei Sans" panose="020C0503030203020204" pitchFamily="34" charset="0"/>
                <a:ea typeface="方正兰亭黑简体" panose="02000000000000000000" pitchFamily="2" charset="-122"/>
                <a:sym typeface="Huawei Sans" panose="020C0503030203020204" pitchFamily="34" charset="0"/>
              </a:rPr>
              <a:t>0xC223: CHAP packet</a:t>
            </a:r>
          </a:p>
        </p:txBody>
      </p:sp>
      <p:grpSp>
        <p:nvGrpSpPr>
          <p:cNvPr id="3" name="组合 2"/>
          <p:cNvGrpSpPr/>
          <p:nvPr/>
        </p:nvGrpSpPr>
        <p:grpSpPr>
          <a:xfrm>
            <a:off x="2562747" y="2254690"/>
            <a:ext cx="6933940" cy="276999"/>
            <a:chOff x="1828684" y="1671646"/>
            <a:chExt cx="6933940" cy="276999"/>
          </a:xfrm>
        </p:grpSpPr>
        <p:sp>
          <p:nvSpPr>
            <p:cNvPr id="102" name="文本框 101"/>
            <p:cNvSpPr txBox="1"/>
            <p:nvPr/>
          </p:nvSpPr>
          <p:spPr bwMode="auto">
            <a:xfrm>
              <a:off x="1828684" y="1671646"/>
              <a:ext cx="51074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0x7E</a:t>
              </a:r>
            </a:p>
          </p:txBody>
        </p:sp>
        <p:sp>
          <p:nvSpPr>
            <p:cNvPr id="103" name="文本框 102"/>
            <p:cNvSpPr txBox="1"/>
            <p:nvPr/>
          </p:nvSpPr>
          <p:spPr bwMode="auto">
            <a:xfrm>
              <a:off x="2669420" y="1671646"/>
              <a:ext cx="50272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0xFF</a:t>
              </a:r>
            </a:p>
          </p:txBody>
        </p:sp>
        <p:sp>
          <p:nvSpPr>
            <p:cNvPr id="104" name="文本框 103"/>
            <p:cNvSpPr txBox="1"/>
            <p:nvPr/>
          </p:nvSpPr>
          <p:spPr bwMode="auto">
            <a:xfrm>
              <a:off x="3694359" y="1671646"/>
              <a:ext cx="512347"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0x03</a:t>
              </a:r>
            </a:p>
          </p:txBody>
        </p:sp>
        <p:sp>
          <p:nvSpPr>
            <p:cNvPr id="105" name="文本框 104"/>
            <p:cNvSpPr txBox="1"/>
            <p:nvPr/>
          </p:nvSpPr>
          <p:spPr bwMode="auto">
            <a:xfrm>
              <a:off x="5931887" y="1671646"/>
              <a:ext cx="11070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0–1500 bytes</a:t>
              </a:r>
            </a:p>
          </p:txBody>
        </p:sp>
        <p:sp>
          <p:nvSpPr>
            <p:cNvPr id="106" name="文本框 105"/>
            <p:cNvSpPr txBox="1"/>
            <p:nvPr/>
          </p:nvSpPr>
          <p:spPr bwMode="auto">
            <a:xfrm>
              <a:off x="8251881" y="1671646"/>
              <a:ext cx="510743" cy="273325"/>
            </a:xfrm>
            <a:prstGeom prst="rect">
              <a:avLst/>
            </a:prstGeom>
            <a:noFill/>
            <a:ln w="9525" algn="ctr">
              <a:noFill/>
              <a:prstDash val="solid"/>
              <a:miter lim="800000"/>
              <a:headEnd/>
              <a:tailEnd/>
            </a:ln>
          </p:spPr>
          <p:txBody>
            <a:bodyPr vert="horz" wrap="none" lIns="87802" tIns="43901" rIns="87802" bIns="43901" numCol="1" rtlCol="0" anchor="ctr" anchorCtr="0" compatLnSpc="1">
              <a:prstTxWarp prst="textNoShape">
                <a:avLst/>
              </a:prstTxWarp>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0x7E</a:t>
              </a:r>
            </a:p>
          </p:txBody>
        </p:sp>
        <p:sp>
          <p:nvSpPr>
            <p:cNvPr id="107" name="文本框 106"/>
            <p:cNvSpPr txBox="1"/>
            <p:nvPr/>
          </p:nvSpPr>
          <p:spPr bwMode="auto">
            <a:xfrm>
              <a:off x="7327368" y="1671646"/>
              <a:ext cx="67905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4 bytes</a:t>
              </a:r>
            </a:p>
          </p:txBody>
        </p:sp>
        <p:sp>
          <p:nvSpPr>
            <p:cNvPr id="8" name="矩形 7"/>
            <p:cNvSpPr/>
            <p:nvPr/>
          </p:nvSpPr>
          <p:spPr>
            <a:xfrm>
              <a:off x="4682135" y="1671646"/>
              <a:ext cx="700833" cy="276999"/>
            </a:xfrm>
            <a:prstGeom prst="rect">
              <a:avLst/>
            </a:prstGeom>
          </p:spPr>
          <p:txBody>
            <a:bodyPr wrap="none">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0xC021</a:t>
              </a:r>
            </a:p>
          </p:txBody>
        </p:sp>
      </p:grpSp>
      <p:sp>
        <p:nvSpPr>
          <p:cNvPr id="111" name="AutoShape 90"/>
          <p:cNvSpPr>
            <a:spLocks/>
          </p:cNvSpPr>
          <p:nvPr/>
        </p:nvSpPr>
        <p:spPr bwMode="auto">
          <a:xfrm rot="5400000">
            <a:off x="6855243" y="3502511"/>
            <a:ext cx="187917" cy="2172871"/>
          </a:xfrm>
          <a:prstGeom prst="leftBrace">
            <a:avLst>
              <a:gd name="adj1" fmla="val 189561"/>
              <a:gd name="adj2" fmla="val 50000"/>
            </a:avLst>
          </a:prstGeom>
          <a:noFill/>
          <a:ln w="9525">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AutoShape 90"/>
          <p:cNvSpPr>
            <a:spLocks/>
          </p:cNvSpPr>
          <p:nvPr/>
        </p:nvSpPr>
        <p:spPr bwMode="auto">
          <a:xfrm rot="5400000">
            <a:off x="9032322" y="3532358"/>
            <a:ext cx="187916" cy="2113177"/>
          </a:xfrm>
          <a:prstGeom prst="leftBrace">
            <a:avLst>
              <a:gd name="adj1" fmla="val 189561"/>
              <a:gd name="adj2" fmla="val 50000"/>
            </a:avLst>
          </a:prstGeom>
          <a:noFill/>
          <a:ln w="9525">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a:extLst>
              <a:ext uri="{FF2B5EF4-FFF2-40B4-BE49-F238E27FC236}">
                <a16:creationId xmlns="" xmlns:a16="http://schemas.microsoft.com/office/drawing/2014/main" id="{EB370946-3282-4C33-AEC5-D0B3EBEDCC88}"/>
              </a:ext>
            </a:extLst>
          </p:cNvPr>
          <p:cNvSpPr txBox="1"/>
          <p:nvPr/>
        </p:nvSpPr>
        <p:spPr>
          <a:xfrm>
            <a:off x="697778" y="2532574"/>
            <a:ext cx="1798592" cy="307777"/>
          </a:xfrm>
          <a:prstGeom prst="rect">
            <a:avLst/>
          </a:prstGeom>
          <a:noFill/>
        </p:spPr>
        <p:txBody>
          <a:bodyPr wrap="square" rtlCol="0">
            <a:spAutoFit/>
          </a:bodyPr>
          <a:lstStyle/>
          <a:p>
            <a:r>
              <a:rPr lang="en-US" sz="1400" dirty="0">
                <a:latin typeface="Huawei Sans" panose="020C0503030203020204" pitchFamily="34" charset="0"/>
              </a:rPr>
              <a:t>PPP packet format</a:t>
            </a:r>
          </a:p>
        </p:txBody>
      </p:sp>
      <p:sp>
        <p:nvSpPr>
          <p:cNvPr id="114" name="梯形 2"/>
          <p:cNvSpPr/>
          <p:nvPr/>
        </p:nvSpPr>
        <p:spPr>
          <a:xfrm>
            <a:off x="5242559" y="2865139"/>
            <a:ext cx="3914684" cy="752009"/>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840000"/>
              <a:gd name="connsiteY0" fmla="*/ 726886 h 726886"/>
              <a:gd name="connsiteX1" fmla="*/ 1804458 w 6840000"/>
              <a:gd name="connsiteY1" fmla="*/ 0 h 726886"/>
              <a:gd name="connsiteX2" fmla="*/ 3466880 w 6840000"/>
              <a:gd name="connsiteY2" fmla="*/ 23473 h 726886"/>
              <a:gd name="connsiteX3" fmla="*/ 6840000 w 6840000"/>
              <a:gd name="connsiteY3" fmla="*/ 726886 h 726886"/>
              <a:gd name="connsiteX4" fmla="*/ 0 w 6840000"/>
              <a:gd name="connsiteY4" fmla="*/ 726886 h 726886"/>
              <a:gd name="connsiteX0" fmla="*/ 0 w 4745830"/>
              <a:gd name="connsiteY0" fmla="*/ 726886 h 726886"/>
              <a:gd name="connsiteX1" fmla="*/ 1804458 w 4745830"/>
              <a:gd name="connsiteY1" fmla="*/ 0 h 726886"/>
              <a:gd name="connsiteX2" fmla="*/ 3466880 w 4745830"/>
              <a:gd name="connsiteY2" fmla="*/ 23473 h 726886"/>
              <a:gd name="connsiteX3" fmla="*/ 4745830 w 4745830"/>
              <a:gd name="connsiteY3" fmla="*/ 649153 h 726886"/>
              <a:gd name="connsiteX4" fmla="*/ 0 w 4745830"/>
              <a:gd name="connsiteY4" fmla="*/ 726886 h 726886"/>
              <a:gd name="connsiteX0" fmla="*/ 0 w 4083487"/>
              <a:gd name="connsiteY0" fmla="*/ 610287 h 649153"/>
              <a:gd name="connsiteX1" fmla="*/ 1142115 w 4083487"/>
              <a:gd name="connsiteY1" fmla="*/ 0 h 649153"/>
              <a:gd name="connsiteX2" fmla="*/ 2804537 w 4083487"/>
              <a:gd name="connsiteY2" fmla="*/ 23473 h 649153"/>
              <a:gd name="connsiteX3" fmla="*/ 4083487 w 4083487"/>
              <a:gd name="connsiteY3" fmla="*/ 649153 h 649153"/>
              <a:gd name="connsiteX4" fmla="*/ 0 w 4083487"/>
              <a:gd name="connsiteY4" fmla="*/ 610287 h 649153"/>
              <a:gd name="connsiteX0" fmla="*/ 0 w 4064006"/>
              <a:gd name="connsiteY0" fmla="*/ 610287 h 803133"/>
              <a:gd name="connsiteX1" fmla="*/ 1142115 w 4064006"/>
              <a:gd name="connsiteY1" fmla="*/ 0 h 803133"/>
              <a:gd name="connsiteX2" fmla="*/ 2804537 w 4064006"/>
              <a:gd name="connsiteY2" fmla="*/ 23473 h 803133"/>
              <a:gd name="connsiteX3" fmla="*/ 4064006 w 4064006"/>
              <a:gd name="connsiteY3" fmla="*/ 803133 h 803133"/>
              <a:gd name="connsiteX4" fmla="*/ 0 w 4064006"/>
              <a:gd name="connsiteY4" fmla="*/ 610287 h 803133"/>
              <a:gd name="connsiteX0" fmla="*/ 0 w 4064006"/>
              <a:gd name="connsiteY0" fmla="*/ 610287 h 803133"/>
              <a:gd name="connsiteX1" fmla="*/ 1142115 w 4064006"/>
              <a:gd name="connsiteY1" fmla="*/ 0 h 803133"/>
              <a:gd name="connsiteX2" fmla="*/ 2804537 w 4064006"/>
              <a:gd name="connsiteY2" fmla="*/ 23473 h 803133"/>
              <a:gd name="connsiteX3" fmla="*/ 4064006 w 4064006"/>
              <a:gd name="connsiteY3" fmla="*/ 803133 h 803133"/>
              <a:gd name="connsiteX4" fmla="*/ 24099 w 4064006"/>
              <a:gd name="connsiteY4" fmla="*/ 769850 h 803133"/>
              <a:gd name="connsiteX5" fmla="*/ 0 w 4064006"/>
              <a:gd name="connsiteY5" fmla="*/ 610287 h 803133"/>
              <a:gd name="connsiteX0" fmla="*/ 0 w 4064006"/>
              <a:gd name="connsiteY0" fmla="*/ 754002 h 803133"/>
              <a:gd name="connsiteX1" fmla="*/ 1142115 w 4064006"/>
              <a:gd name="connsiteY1" fmla="*/ 0 h 803133"/>
              <a:gd name="connsiteX2" fmla="*/ 2804537 w 4064006"/>
              <a:gd name="connsiteY2" fmla="*/ 23473 h 803133"/>
              <a:gd name="connsiteX3" fmla="*/ 4064006 w 4064006"/>
              <a:gd name="connsiteY3" fmla="*/ 803133 h 803133"/>
              <a:gd name="connsiteX4" fmla="*/ 24099 w 4064006"/>
              <a:gd name="connsiteY4" fmla="*/ 769850 h 803133"/>
              <a:gd name="connsiteX5" fmla="*/ 0 w 4064006"/>
              <a:gd name="connsiteY5" fmla="*/ 754002 h 803133"/>
              <a:gd name="connsiteX0" fmla="*/ 0 w 4067831"/>
              <a:gd name="connsiteY0" fmla="*/ 806410 h 806410"/>
              <a:gd name="connsiteX1" fmla="*/ 1145940 w 4067831"/>
              <a:gd name="connsiteY1" fmla="*/ 0 h 806410"/>
              <a:gd name="connsiteX2" fmla="*/ 2808362 w 4067831"/>
              <a:gd name="connsiteY2" fmla="*/ 23473 h 806410"/>
              <a:gd name="connsiteX3" fmla="*/ 4067831 w 4067831"/>
              <a:gd name="connsiteY3" fmla="*/ 803133 h 806410"/>
              <a:gd name="connsiteX4" fmla="*/ 27924 w 4067831"/>
              <a:gd name="connsiteY4" fmla="*/ 769850 h 806410"/>
              <a:gd name="connsiteX5" fmla="*/ 0 w 4067831"/>
              <a:gd name="connsiteY5" fmla="*/ 806410 h 806410"/>
              <a:gd name="connsiteX0" fmla="*/ 0 w 4067831"/>
              <a:gd name="connsiteY0" fmla="*/ 806410 h 817678"/>
              <a:gd name="connsiteX1" fmla="*/ 1145940 w 4067831"/>
              <a:gd name="connsiteY1" fmla="*/ 0 h 817678"/>
              <a:gd name="connsiteX2" fmla="*/ 2808362 w 4067831"/>
              <a:gd name="connsiteY2" fmla="*/ 23473 h 817678"/>
              <a:gd name="connsiteX3" fmla="*/ 4067831 w 4067831"/>
              <a:gd name="connsiteY3" fmla="*/ 803133 h 817678"/>
              <a:gd name="connsiteX4" fmla="*/ 24099 w 4067831"/>
              <a:gd name="connsiteY4" fmla="*/ 798070 h 817678"/>
              <a:gd name="connsiteX5" fmla="*/ 0 w 4067831"/>
              <a:gd name="connsiteY5" fmla="*/ 806410 h 817678"/>
              <a:gd name="connsiteX0" fmla="*/ 0 w 4044880"/>
              <a:gd name="connsiteY0" fmla="*/ 806410 h 818188"/>
              <a:gd name="connsiteX1" fmla="*/ 1145940 w 4044880"/>
              <a:gd name="connsiteY1" fmla="*/ 0 h 818188"/>
              <a:gd name="connsiteX2" fmla="*/ 2808362 w 4044880"/>
              <a:gd name="connsiteY2" fmla="*/ 23473 h 818188"/>
              <a:gd name="connsiteX3" fmla="*/ 4044880 w 4044880"/>
              <a:gd name="connsiteY3" fmla="*/ 807164 h 818188"/>
              <a:gd name="connsiteX4" fmla="*/ 24099 w 4044880"/>
              <a:gd name="connsiteY4" fmla="*/ 798070 h 818188"/>
              <a:gd name="connsiteX5" fmla="*/ 0 w 4044880"/>
              <a:gd name="connsiteY5" fmla="*/ 806410 h 818188"/>
              <a:gd name="connsiteX0" fmla="*/ 0 w 4044880"/>
              <a:gd name="connsiteY0" fmla="*/ 807124 h 818902"/>
              <a:gd name="connsiteX1" fmla="*/ 1145940 w 4044880"/>
              <a:gd name="connsiteY1" fmla="*/ 714 h 818902"/>
              <a:gd name="connsiteX2" fmla="*/ 2819838 w 4044880"/>
              <a:gd name="connsiteY2" fmla="*/ 0 h 818902"/>
              <a:gd name="connsiteX3" fmla="*/ 4044880 w 4044880"/>
              <a:gd name="connsiteY3" fmla="*/ 807878 h 818902"/>
              <a:gd name="connsiteX4" fmla="*/ 24099 w 4044880"/>
              <a:gd name="connsiteY4" fmla="*/ 798784 h 818902"/>
              <a:gd name="connsiteX5" fmla="*/ 0 w 4044880"/>
              <a:gd name="connsiteY5" fmla="*/ 807124 h 818902"/>
              <a:gd name="connsiteX0" fmla="*/ 0 w 4044880"/>
              <a:gd name="connsiteY0" fmla="*/ 807124 h 818902"/>
              <a:gd name="connsiteX1" fmla="*/ 1149765 w 4044880"/>
              <a:gd name="connsiteY1" fmla="*/ 714 h 818902"/>
              <a:gd name="connsiteX2" fmla="*/ 2819838 w 4044880"/>
              <a:gd name="connsiteY2" fmla="*/ 0 h 818902"/>
              <a:gd name="connsiteX3" fmla="*/ 4044880 w 4044880"/>
              <a:gd name="connsiteY3" fmla="*/ 807878 h 818902"/>
              <a:gd name="connsiteX4" fmla="*/ 24099 w 4044880"/>
              <a:gd name="connsiteY4" fmla="*/ 798784 h 818902"/>
              <a:gd name="connsiteX5" fmla="*/ 0 w 4044880"/>
              <a:gd name="connsiteY5" fmla="*/ 807124 h 81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4880" h="818902">
                <a:moveTo>
                  <a:pt x="0" y="807124"/>
                </a:moveTo>
                <a:lnTo>
                  <a:pt x="1149765" y="714"/>
                </a:lnTo>
                <a:lnTo>
                  <a:pt x="2819838" y="0"/>
                </a:lnTo>
                <a:lnTo>
                  <a:pt x="4044880" y="807878"/>
                </a:lnTo>
                <a:cubicBezTo>
                  <a:pt x="2707984" y="742035"/>
                  <a:pt x="1360995" y="864627"/>
                  <a:pt x="24099" y="798784"/>
                </a:cubicBezTo>
                <a:lnTo>
                  <a:pt x="0" y="80712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ndParaRPr>
          </a:p>
        </p:txBody>
      </p:sp>
      <p:sp>
        <p:nvSpPr>
          <p:cNvPr id="113" name="五边形 112"/>
          <p:cNvSpPr/>
          <p:nvPr/>
        </p:nvSpPr>
        <p:spPr bwMode="auto">
          <a:xfrm>
            <a:off x="7102073" y="126000"/>
            <a:ext cx="1055909"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Feature Introduction</a:t>
            </a:r>
          </a:p>
        </p:txBody>
      </p:sp>
      <p:sp>
        <p:nvSpPr>
          <p:cNvPr id="118" name="燕尾形 117"/>
          <p:cNvSpPr/>
          <p:nvPr/>
        </p:nvSpPr>
        <p:spPr bwMode="auto">
          <a:xfrm>
            <a:off x="8068857"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Link Setup</a:t>
            </a:r>
          </a:p>
        </p:txBody>
      </p:sp>
      <p:sp>
        <p:nvSpPr>
          <p:cNvPr id="119" name="燕尾形 118"/>
          <p:cNvSpPr/>
          <p:nvPr/>
        </p:nvSpPr>
        <p:spPr bwMode="auto">
          <a:xfrm>
            <a:off x="9035641" y="126000"/>
            <a:ext cx="1055909"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r>
              <a:rPr lang="en-US" sz="8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LCP Negotiation</a:t>
            </a:r>
          </a:p>
        </p:txBody>
      </p:sp>
      <p:sp>
        <p:nvSpPr>
          <p:cNvPr id="120" name="燕尾形 119"/>
          <p:cNvSpPr/>
          <p:nvPr/>
        </p:nvSpPr>
        <p:spPr bwMode="auto">
          <a:xfrm>
            <a:off x="10002425"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Authentication Negotiation</a:t>
            </a:r>
          </a:p>
        </p:txBody>
      </p:sp>
      <p:sp>
        <p:nvSpPr>
          <p:cNvPr id="122" name="燕尾形 121"/>
          <p:cNvSpPr/>
          <p:nvPr/>
        </p:nvSpPr>
        <p:spPr bwMode="auto">
          <a:xfrm>
            <a:off x="10969209"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NCP Negotiation</a:t>
            </a:r>
          </a:p>
        </p:txBody>
      </p:sp>
    </p:spTree>
    <p:extLst>
      <p:ext uri="{BB962C8B-B14F-4D97-AF65-F5344CB8AC3E}">
        <p14:creationId xmlns:p14="http://schemas.microsoft.com/office/powerpoint/2010/main" val="841558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44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圆角矩形 50"/>
          <p:cNvSpPr/>
          <p:nvPr/>
        </p:nvSpPr>
        <p:spPr>
          <a:xfrm>
            <a:off x="9427069" y="2347555"/>
            <a:ext cx="1656000" cy="971211"/>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 name="文本占位符 2"/>
          <p:cNvSpPr>
            <a:spLocks noGrp="1"/>
          </p:cNvSpPr>
          <p:nvPr>
            <p:ph type="body" sz="quarter" idx="10"/>
          </p:nvPr>
        </p:nvSpPr>
        <p:spPr/>
        <p:txBody>
          <a:bodyPr/>
          <a:lstStyle/>
          <a:p>
            <a:r>
              <a:rPr lang="en-US" sz="1600" dirty="0">
                <a:sym typeface="Huawei Sans" panose="020C0503030203020204" pitchFamily="34" charset="0"/>
              </a:rPr>
              <a:t>LCP negotiation is implemented by exchanging different LCP packets. The negotiation is initiated by sending a Configure-Request packet from either party. If the peer end identifies and accepts all parameters in the packet, the peer end returns a Configure-</a:t>
            </a:r>
            <a:r>
              <a:rPr lang="en-US" sz="1600" dirty="0" err="1">
                <a:sym typeface="Huawei Sans" panose="020C0503030203020204" pitchFamily="34" charset="0"/>
              </a:rPr>
              <a:t>Ack</a:t>
            </a:r>
            <a:r>
              <a:rPr lang="en-US" sz="1600" dirty="0">
                <a:sym typeface="Huawei Sans" panose="020C0503030203020204" pitchFamily="34" charset="0"/>
              </a:rPr>
              <a:t> packet to the local end, indicating that the negotiation is successful.</a:t>
            </a:r>
          </a:p>
        </p:txBody>
      </p:sp>
      <p:sp>
        <p:nvSpPr>
          <p:cNvPr id="40963" name="标题 1"/>
          <p:cNvSpPr>
            <a:spLocks noGrp="1"/>
          </p:cNvSpPr>
          <p:nvPr>
            <p:ph type="title"/>
          </p:nvPr>
        </p:nvSpPr>
        <p:spPr>
          <a:xfrm>
            <a:off x="1594800" y="452604"/>
            <a:ext cx="10430318" cy="640800"/>
          </a:xfrm>
        </p:spPr>
        <p:txBody>
          <a:bodyPr/>
          <a:lstStyle/>
          <a:p>
            <a:r>
              <a:rPr lang="en-US" dirty="0">
                <a:sym typeface="Huawei Sans" panose="020C0503030203020204" pitchFamily="34" charset="0"/>
              </a:rPr>
              <a:t>LCP Negotiation Process - Normal Negotiation</a:t>
            </a:r>
          </a:p>
        </p:txBody>
      </p:sp>
      <p:grpSp>
        <p:nvGrpSpPr>
          <p:cNvPr id="5" name="组合 4">
            <a:extLst>
              <a:ext uri="{FF2B5EF4-FFF2-40B4-BE49-F238E27FC236}">
                <a16:creationId xmlns="" xmlns:a16="http://schemas.microsoft.com/office/drawing/2014/main" id="{40478878-F1A3-48F1-9800-DA742E4F1C83}"/>
              </a:ext>
            </a:extLst>
          </p:cNvPr>
          <p:cNvGrpSpPr/>
          <p:nvPr/>
        </p:nvGrpSpPr>
        <p:grpSpPr>
          <a:xfrm>
            <a:off x="3735324" y="3429618"/>
            <a:ext cx="4700329" cy="283506"/>
            <a:chOff x="4527571" y="3290021"/>
            <a:chExt cx="3212405" cy="283506"/>
          </a:xfrm>
        </p:grpSpPr>
        <p:sp>
          <p:nvSpPr>
            <p:cNvPr id="40972" name="Text Box 19"/>
            <p:cNvSpPr txBox="1">
              <a:spLocks noChangeArrowheads="1"/>
            </p:cNvSpPr>
            <p:nvPr/>
          </p:nvSpPr>
          <p:spPr bwMode="auto">
            <a:xfrm>
              <a:off x="4527571" y="3290021"/>
              <a:ext cx="32124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p>
          </p:txBody>
        </p:sp>
        <p:cxnSp>
          <p:nvCxnSpPr>
            <p:cNvPr id="21" name="直接箭头连接符 20"/>
            <p:cNvCxnSpPr/>
            <p:nvPr/>
          </p:nvCxnSpPr>
          <p:spPr>
            <a:xfrm flipV="1">
              <a:off x="4640404" y="3557557"/>
              <a:ext cx="2986740" cy="159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 xmlns:a16="http://schemas.microsoft.com/office/drawing/2014/main" id="{FB671A9C-0B32-40D9-A0B7-C6A026EC63BD}"/>
              </a:ext>
            </a:extLst>
          </p:cNvPr>
          <p:cNvGrpSpPr/>
          <p:nvPr/>
        </p:nvGrpSpPr>
        <p:grpSpPr>
          <a:xfrm>
            <a:off x="3730453" y="4133715"/>
            <a:ext cx="4700329" cy="273366"/>
            <a:chOff x="4524242" y="4097155"/>
            <a:chExt cx="3212405" cy="273366"/>
          </a:xfrm>
        </p:grpSpPr>
        <p:sp>
          <p:nvSpPr>
            <p:cNvPr id="40975" name="Text Box 20"/>
            <p:cNvSpPr txBox="1">
              <a:spLocks noChangeArrowheads="1"/>
            </p:cNvSpPr>
            <p:nvPr/>
          </p:nvSpPr>
          <p:spPr bwMode="auto">
            <a:xfrm>
              <a:off x="4524242" y="4097155"/>
              <a:ext cx="32124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p>
          </p:txBody>
        </p:sp>
        <p:cxnSp>
          <p:nvCxnSpPr>
            <p:cNvPr id="22" name="直接箭头连接符 21"/>
            <p:cNvCxnSpPr/>
            <p:nvPr/>
          </p:nvCxnSpPr>
          <p:spPr>
            <a:xfrm flipH="1">
              <a:off x="4661223" y="4370521"/>
              <a:ext cx="298341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 xmlns:a16="http://schemas.microsoft.com/office/drawing/2014/main" id="{68BEDC09-2CFF-408D-9E8C-6F5B237CCD68}"/>
              </a:ext>
            </a:extLst>
          </p:cNvPr>
          <p:cNvGrpSpPr/>
          <p:nvPr/>
        </p:nvGrpSpPr>
        <p:grpSpPr>
          <a:xfrm>
            <a:off x="3730453" y="4827671"/>
            <a:ext cx="4700329" cy="328886"/>
            <a:chOff x="4524242" y="4981755"/>
            <a:chExt cx="3212405" cy="328886"/>
          </a:xfrm>
        </p:grpSpPr>
        <p:sp>
          <p:nvSpPr>
            <p:cNvPr id="97" name="Text Box 19"/>
            <p:cNvSpPr txBox="1">
              <a:spLocks noChangeArrowheads="1"/>
            </p:cNvSpPr>
            <p:nvPr/>
          </p:nvSpPr>
          <p:spPr bwMode="auto">
            <a:xfrm>
              <a:off x="4524242" y="4981755"/>
              <a:ext cx="32124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p>
          </p:txBody>
        </p:sp>
        <p:cxnSp>
          <p:nvCxnSpPr>
            <p:cNvPr id="90" name="直接箭头连接符 89"/>
            <p:cNvCxnSpPr/>
            <p:nvPr/>
          </p:nvCxnSpPr>
          <p:spPr>
            <a:xfrm flipH="1">
              <a:off x="4640404" y="5310641"/>
              <a:ext cx="298341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 xmlns:a16="http://schemas.microsoft.com/office/drawing/2014/main" id="{FA98A534-110A-497C-9D80-8E015CF7DE86}"/>
              </a:ext>
            </a:extLst>
          </p:cNvPr>
          <p:cNvGrpSpPr/>
          <p:nvPr/>
        </p:nvGrpSpPr>
        <p:grpSpPr>
          <a:xfrm>
            <a:off x="3725610" y="5577148"/>
            <a:ext cx="4700329" cy="318513"/>
            <a:chOff x="4520932" y="5856651"/>
            <a:chExt cx="3212405" cy="318513"/>
          </a:xfrm>
        </p:grpSpPr>
        <p:cxnSp>
          <p:nvCxnSpPr>
            <p:cNvPr id="93" name="直接箭头连接符 92"/>
            <p:cNvCxnSpPr/>
            <p:nvPr/>
          </p:nvCxnSpPr>
          <p:spPr>
            <a:xfrm flipV="1">
              <a:off x="4654584" y="6175164"/>
              <a:ext cx="298674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8" name="Text Box 20"/>
            <p:cNvSpPr txBox="1">
              <a:spLocks noChangeArrowheads="1"/>
            </p:cNvSpPr>
            <p:nvPr/>
          </p:nvSpPr>
          <p:spPr bwMode="auto">
            <a:xfrm>
              <a:off x="4520932" y="5856651"/>
              <a:ext cx="32124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p>
          </p:txBody>
        </p:sp>
      </p:grpSp>
      <p:grpSp>
        <p:nvGrpSpPr>
          <p:cNvPr id="15" name="组合 14"/>
          <p:cNvGrpSpPr/>
          <p:nvPr/>
        </p:nvGrpSpPr>
        <p:grpSpPr>
          <a:xfrm>
            <a:off x="2898009" y="2318323"/>
            <a:ext cx="6347553" cy="1001844"/>
            <a:chOff x="2898009" y="2318323"/>
            <a:chExt cx="6347553" cy="1001844"/>
          </a:xfrm>
        </p:grpSpPr>
        <p:grpSp>
          <p:nvGrpSpPr>
            <p:cNvPr id="2" name="组合 1"/>
            <p:cNvGrpSpPr/>
            <p:nvPr/>
          </p:nvGrpSpPr>
          <p:grpSpPr>
            <a:xfrm>
              <a:off x="2898009" y="2318323"/>
              <a:ext cx="6347553" cy="1001844"/>
              <a:chOff x="1170721" y="1759273"/>
              <a:chExt cx="6347553" cy="1001844"/>
            </a:xfrm>
          </p:grpSpPr>
          <p:sp>
            <p:nvSpPr>
              <p:cNvPr id="40965" name="Text Box 11"/>
              <p:cNvSpPr txBox="1">
                <a:spLocks noChangeArrowheads="1"/>
              </p:cNvSpPr>
              <p:nvPr/>
            </p:nvSpPr>
            <p:spPr bwMode="auto">
              <a:xfrm>
                <a:off x="1170721" y="2545673"/>
                <a:ext cx="6558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40966" name="Text Box 12"/>
              <p:cNvSpPr txBox="1">
                <a:spLocks noChangeArrowheads="1"/>
              </p:cNvSpPr>
              <p:nvPr/>
            </p:nvSpPr>
            <p:spPr bwMode="auto">
              <a:xfrm>
                <a:off x="6819110" y="2545673"/>
                <a:ext cx="6991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40969" name="Text Box 7"/>
              <p:cNvSpPr txBox="1">
                <a:spLocks noChangeArrowheads="1"/>
              </p:cNvSpPr>
              <p:nvPr/>
            </p:nvSpPr>
            <p:spPr bwMode="auto">
              <a:xfrm>
                <a:off x="3889674" y="1759273"/>
                <a:ext cx="9580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40970" name="Text Box 7"/>
              <p:cNvSpPr txBox="1">
                <a:spLocks noChangeArrowheads="1"/>
              </p:cNvSpPr>
              <p:nvPr/>
            </p:nvSpPr>
            <p:spPr bwMode="auto">
              <a:xfrm>
                <a:off x="1712120" y="2255260"/>
                <a:ext cx="1270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0971" name="Text Box 7"/>
              <p:cNvSpPr txBox="1">
                <a:spLocks noChangeArrowheads="1"/>
              </p:cNvSpPr>
              <p:nvPr/>
            </p:nvSpPr>
            <p:spPr bwMode="auto">
              <a:xfrm>
                <a:off x="5561748" y="2264104"/>
                <a:ext cx="150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0976" name="Text Box 7"/>
              <p:cNvSpPr txBox="1">
                <a:spLocks noChangeArrowheads="1"/>
              </p:cNvSpPr>
              <p:nvPr/>
            </p:nvSpPr>
            <p:spPr bwMode="auto">
              <a:xfrm>
                <a:off x="1611202" y="1899546"/>
                <a:ext cx="10959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sp>
            <p:nvSpPr>
              <p:cNvPr id="40977" name="Text Box 7"/>
              <p:cNvSpPr txBox="1">
                <a:spLocks noChangeArrowheads="1"/>
              </p:cNvSpPr>
              <p:nvPr/>
            </p:nvSpPr>
            <p:spPr bwMode="auto">
              <a:xfrm>
                <a:off x="5922772" y="1925248"/>
                <a:ext cx="1159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36201" y="2016159"/>
                <a:ext cx="540000" cy="442800"/>
              </a:xfrm>
              <a:prstGeom prst="rect">
                <a:avLst/>
              </a:prstGeom>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1392" y="2029641"/>
                <a:ext cx="540000" cy="442800"/>
              </a:xfrm>
              <a:prstGeom prst="rect">
                <a:avLst/>
              </a:prstGeom>
            </p:spPr>
          </p:pic>
        </p:grpSp>
        <p:cxnSp>
          <p:nvCxnSpPr>
            <p:cNvPr id="38" name="直接连接符 37"/>
            <p:cNvCxnSpPr>
              <a:stCxn id="43" idx="1"/>
              <a:endCxn id="41" idx="3"/>
            </p:cNvCxnSpPr>
            <p:nvPr/>
          </p:nvCxnSpPr>
          <p:spPr>
            <a:xfrm flipH="1" flipV="1">
              <a:off x="3503489" y="2796609"/>
              <a:ext cx="513519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Oval 4">
            <a:extLst>
              <a:ext uri="{FF2B5EF4-FFF2-40B4-BE49-F238E27FC236}">
                <a16:creationId xmlns="" xmlns:a16="http://schemas.microsoft.com/office/drawing/2014/main" id="{B18EF71D-655D-4964-BA79-AEE5A754E296}"/>
              </a:ext>
            </a:extLst>
          </p:cNvPr>
          <p:cNvSpPr>
            <a:spLocks noChangeAspect="1"/>
          </p:cNvSpPr>
          <p:nvPr/>
        </p:nvSpPr>
        <p:spPr>
          <a:xfrm>
            <a:off x="3928637" y="3374287"/>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1</a:t>
            </a:r>
          </a:p>
        </p:txBody>
      </p:sp>
      <p:sp>
        <p:nvSpPr>
          <p:cNvPr id="47" name="Oval 4">
            <a:extLst>
              <a:ext uri="{FF2B5EF4-FFF2-40B4-BE49-F238E27FC236}">
                <a16:creationId xmlns="" xmlns:a16="http://schemas.microsoft.com/office/drawing/2014/main" id="{E3B22FBF-2C56-4276-A84D-BC40306D03EE}"/>
              </a:ext>
            </a:extLst>
          </p:cNvPr>
          <p:cNvSpPr>
            <a:spLocks noChangeAspect="1"/>
          </p:cNvSpPr>
          <p:nvPr/>
        </p:nvSpPr>
        <p:spPr>
          <a:xfrm>
            <a:off x="7891338" y="403283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2</a:t>
            </a:r>
          </a:p>
        </p:txBody>
      </p:sp>
      <p:sp>
        <p:nvSpPr>
          <p:cNvPr id="48" name="Oval 4">
            <a:extLst>
              <a:ext uri="{FF2B5EF4-FFF2-40B4-BE49-F238E27FC236}">
                <a16:creationId xmlns="" xmlns:a16="http://schemas.microsoft.com/office/drawing/2014/main" id="{062ED75B-4CD7-4A3A-9F2B-A951702F4908}"/>
              </a:ext>
            </a:extLst>
          </p:cNvPr>
          <p:cNvSpPr>
            <a:spLocks noChangeAspect="1"/>
          </p:cNvSpPr>
          <p:nvPr/>
        </p:nvSpPr>
        <p:spPr>
          <a:xfrm>
            <a:off x="7891338" y="4769264"/>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1</a:t>
            </a:r>
          </a:p>
        </p:txBody>
      </p:sp>
      <p:sp>
        <p:nvSpPr>
          <p:cNvPr id="49" name="Oval 4">
            <a:extLst>
              <a:ext uri="{FF2B5EF4-FFF2-40B4-BE49-F238E27FC236}">
                <a16:creationId xmlns="" xmlns:a16="http://schemas.microsoft.com/office/drawing/2014/main" id="{F9A9FECF-725E-452F-B668-799026C431C3}"/>
              </a:ext>
            </a:extLst>
          </p:cNvPr>
          <p:cNvSpPr>
            <a:spLocks noChangeAspect="1"/>
          </p:cNvSpPr>
          <p:nvPr/>
        </p:nvSpPr>
        <p:spPr>
          <a:xfrm>
            <a:off x="3935237" y="552171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2</a:t>
            </a:r>
          </a:p>
        </p:txBody>
      </p:sp>
      <p:sp>
        <p:nvSpPr>
          <p:cNvPr id="96" name="文本框 95"/>
          <p:cNvSpPr txBox="1"/>
          <p:nvPr/>
        </p:nvSpPr>
        <p:spPr>
          <a:xfrm>
            <a:off x="9437545" y="2412407"/>
            <a:ext cx="1686680" cy="830997"/>
          </a:xfrm>
          <a:prstGeom prst="rect">
            <a:avLst/>
          </a:prstGeom>
          <a:noFill/>
        </p:spPr>
        <p:txBody>
          <a:bodyPr wrap="none" rtlCol="0">
            <a:sp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Interface parameters:</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Auth_Type</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=PAP</a:t>
            </a: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Magic_Num</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4" name="圆角矩形 3"/>
          <p:cNvSpPr/>
          <p:nvPr/>
        </p:nvSpPr>
        <p:spPr>
          <a:xfrm>
            <a:off x="1140069" y="2362758"/>
            <a:ext cx="1656000" cy="984472"/>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0" name="文本框 49"/>
          <p:cNvSpPr txBox="1"/>
          <p:nvPr/>
        </p:nvSpPr>
        <p:spPr>
          <a:xfrm>
            <a:off x="1145862" y="2429975"/>
            <a:ext cx="1686680" cy="830997"/>
          </a:xfrm>
          <a:prstGeom prst="rect">
            <a:avLst/>
          </a:prstGeom>
          <a:no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Interface parameters:</a:t>
            </a:r>
          </a:p>
          <a:p>
            <a:r>
              <a:rPr lang="en-US" sz="120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sz="120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sz="1200">
                <a:latin typeface="Huawei Sans" panose="020C0503030203020204" pitchFamily="34" charset="0"/>
                <a:ea typeface="方正兰亭黑简体" panose="02000000000000000000" pitchFamily="2" charset="-122"/>
                <a:sym typeface="Huawei Sans" panose="020C0503030203020204" pitchFamily="34" charset="0"/>
              </a:rPr>
              <a:t>Magic_Num=a</a:t>
            </a:r>
          </a:p>
        </p:txBody>
      </p:sp>
      <p:sp>
        <p:nvSpPr>
          <p:cNvPr id="52" name="文本框 51">
            <a:extLst>
              <a:ext uri="{FF2B5EF4-FFF2-40B4-BE49-F238E27FC236}">
                <a16:creationId xmlns="" xmlns:a16="http://schemas.microsoft.com/office/drawing/2014/main" id="{D9CC3AF6-3ACD-4568-95AA-B5B937AB8AD9}"/>
              </a:ext>
            </a:extLst>
          </p:cNvPr>
          <p:cNvSpPr txBox="1"/>
          <p:nvPr/>
        </p:nvSpPr>
        <p:spPr>
          <a:xfrm>
            <a:off x="442914" y="3495547"/>
            <a:ext cx="2769128" cy="738664"/>
          </a:xfrm>
          <a:prstGeom prst="rect">
            <a:avLst/>
          </a:prstGeom>
          <a:noFill/>
        </p:spPr>
        <p:txBody>
          <a:bodyPr wrap="square" rtlCol="0">
            <a:spAutoFit/>
          </a:bodyPr>
          <a:lstStyle/>
          <a:p>
            <a:pPr marL="198000" indent="-198000"/>
            <a:r>
              <a:rPr lang="en-US" sz="1400" dirty="0">
                <a:latin typeface="Huawei Sans" panose="020C0503030203020204" pitchFamily="34" charset="0"/>
              </a:rPr>
              <a:t>1. Sends a Configure-Request packet that carries local parameters.</a:t>
            </a:r>
          </a:p>
        </p:txBody>
      </p:sp>
      <p:sp>
        <p:nvSpPr>
          <p:cNvPr id="53" name="文本框 52">
            <a:extLst>
              <a:ext uri="{FF2B5EF4-FFF2-40B4-BE49-F238E27FC236}">
                <a16:creationId xmlns="" xmlns:a16="http://schemas.microsoft.com/office/drawing/2014/main" id="{2165E72D-5798-40D5-A9C0-E1C12029917C}"/>
              </a:ext>
            </a:extLst>
          </p:cNvPr>
          <p:cNvSpPr txBox="1"/>
          <p:nvPr/>
        </p:nvSpPr>
        <p:spPr>
          <a:xfrm>
            <a:off x="8841971" y="4203285"/>
            <a:ext cx="2907117" cy="523220"/>
          </a:xfrm>
          <a:prstGeom prst="rect">
            <a:avLst/>
          </a:prstGeom>
          <a:noFill/>
        </p:spPr>
        <p:txBody>
          <a:bodyPr wrap="square" rtlCol="0">
            <a:spAutoFit/>
          </a:bodyPr>
          <a:lstStyle/>
          <a:p>
            <a:pPr marL="198000" indent="-198000"/>
            <a:r>
              <a:rPr lang="en-US" sz="1400" dirty="0">
                <a:latin typeface="Huawei Sans" panose="020C0503030203020204" pitchFamily="34" charset="0"/>
              </a:rPr>
              <a:t>2. Verifies that the parameters of the peer end are valid.</a:t>
            </a:r>
          </a:p>
        </p:txBody>
      </p:sp>
      <p:cxnSp>
        <p:nvCxnSpPr>
          <p:cNvPr id="54" name="直接连接符 53"/>
          <p:cNvCxnSpPr>
            <a:cxnSpLocks/>
          </p:cNvCxnSpPr>
          <p:nvPr/>
        </p:nvCxnSpPr>
        <p:spPr>
          <a:xfrm flipH="1">
            <a:off x="3237632" y="3411440"/>
            <a:ext cx="0" cy="278409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a:cxnSpLocks/>
          </p:cNvCxnSpPr>
          <p:nvPr/>
        </p:nvCxnSpPr>
        <p:spPr>
          <a:xfrm flipH="1">
            <a:off x="8816380" y="3414230"/>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45" name="五边形 44"/>
          <p:cNvSpPr/>
          <p:nvPr/>
        </p:nvSpPr>
        <p:spPr bwMode="auto">
          <a:xfrm>
            <a:off x="7102073" y="126000"/>
            <a:ext cx="1055909"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Feature Introduction</a:t>
            </a:r>
          </a:p>
        </p:txBody>
      </p:sp>
      <p:sp>
        <p:nvSpPr>
          <p:cNvPr id="61" name="燕尾形 60"/>
          <p:cNvSpPr/>
          <p:nvPr/>
        </p:nvSpPr>
        <p:spPr bwMode="auto">
          <a:xfrm>
            <a:off x="8068857"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Link Setup</a:t>
            </a:r>
          </a:p>
        </p:txBody>
      </p:sp>
      <p:sp>
        <p:nvSpPr>
          <p:cNvPr id="62" name="燕尾形 61"/>
          <p:cNvSpPr/>
          <p:nvPr/>
        </p:nvSpPr>
        <p:spPr bwMode="auto">
          <a:xfrm>
            <a:off x="9035641" y="126000"/>
            <a:ext cx="1055909"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LCP Negotiation</a:t>
            </a:r>
          </a:p>
        </p:txBody>
      </p:sp>
      <p:sp>
        <p:nvSpPr>
          <p:cNvPr id="63" name="燕尾形 62"/>
          <p:cNvSpPr/>
          <p:nvPr/>
        </p:nvSpPr>
        <p:spPr bwMode="auto">
          <a:xfrm>
            <a:off x="10002425"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Authentication Negotiation</a:t>
            </a:r>
          </a:p>
        </p:txBody>
      </p:sp>
      <p:sp>
        <p:nvSpPr>
          <p:cNvPr id="64" name="燕尾形 63"/>
          <p:cNvSpPr/>
          <p:nvPr/>
        </p:nvSpPr>
        <p:spPr bwMode="auto">
          <a:xfrm>
            <a:off x="10969209"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NCP Negotiation</a:t>
            </a:r>
          </a:p>
        </p:txBody>
      </p:sp>
    </p:spTree>
    <p:extLst>
      <p:ext uri="{BB962C8B-B14F-4D97-AF65-F5344CB8AC3E}">
        <p14:creationId xmlns:p14="http://schemas.microsoft.com/office/powerpoint/2010/main" val="3221743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占位符 2"/>
          <p:cNvSpPr>
            <a:spLocks noGrp="1"/>
          </p:cNvSpPr>
          <p:nvPr>
            <p:ph type="body" sz="quarter" idx="10"/>
          </p:nvPr>
        </p:nvSpPr>
        <p:spPr/>
        <p:txBody>
          <a:bodyPr/>
          <a:lstStyle/>
          <a:p>
            <a:r>
              <a:rPr lang="en-US" sz="1600" dirty="0">
                <a:sym typeface="Huawei Sans" panose="020C0503030203020204" pitchFamily="34" charset="0"/>
              </a:rPr>
              <a:t>If LCP parameters do not match during LCP packet exchange, the receiver responds with a Configure-</a:t>
            </a:r>
            <a:r>
              <a:rPr lang="en-US" sz="1600" dirty="0" err="1">
                <a:sym typeface="Huawei Sans" panose="020C0503030203020204" pitchFamily="34" charset="0"/>
              </a:rPr>
              <a:t>Nak</a:t>
            </a:r>
            <a:r>
              <a:rPr lang="en-US" sz="1600" dirty="0">
                <a:sym typeface="Huawei Sans" panose="020C0503030203020204" pitchFamily="34" charset="0"/>
              </a:rPr>
              <a:t> packet to instruct the peer end to modify parameters and perform renegotiation.</a:t>
            </a:r>
          </a:p>
        </p:txBody>
      </p:sp>
      <p:sp>
        <p:nvSpPr>
          <p:cNvPr id="40963" name="标题 1"/>
          <p:cNvSpPr>
            <a:spLocks noGrp="1"/>
          </p:cNvSpPr>
          <p:nvPr>
            <p:ph type="title"/>
          </p:nvPr>
        </p:nvSpPr>
        <p:spPr>
          <a:xfrm>
            <a:off x="1594800" y="452604"/>
            <a:ext cx="10430318" cy="640800"/>
          </a:xfrm>
        </p:spPr>
        <p:txBody>
          <a:bodyPr/>
          <a:lstStyle/>
          <a:p>
            <a:r>
              <a:rPr lang="en-US" dirty="0">
                <a:sym typeface="Huawei Sans" panose="020C0503030203020204" pitchFamily="34" charset="0"/>
              </a:rPr>
              <a:t>LCP Negotiation Process - Parameter Mismatch</a:t>
            </a:r>
          </a:p>
        </p:txBody>
      </p:sp>
      <p:sp>
        <p:nvSpPr>
          <p:cNvPr id="53" name="圆角矩形 52"/>
          <p:cNvSpPr/>
          <p:nvPr/>
        </p:nvSpPr>
        <p:spPr>
          <a:xfrm>
            <a:off x="1171702" y="2316398"/>
            <a:ext cx="1656000"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 name="文本框 2"/>
          <p:cNvSpPr txBox="1"/>
          <p:nvPr/>
        </p:nvSpPr>
        <p:spPr>
          <a:xfrm>
            <a:off x="1176239" y="2403422"/>
            <a:ext cx="1686680" cy="830997"/>
          </a:xfrm>
          <a:prstGeom prst="rect">
            <a:avLst/>
          </a:prstGeom>
          <a:noFill/>
        </p:spPr>
        <p:txBody>
          <a:bodyPr wrap="none" rtlCol="0">
            <a:spAutoFit/>
          </a:bodyPr>
          <a:lstStyle/>
          <a:p>
            <a:r>
              <a:rPr lang="en-US" sz="1200" dirty="0">
                <a:latin typeface="Huawei Sans" panose="020C0503030203020204" pitchFamily="34" charset="0"/>
              </a:rPr>
              <a:t>Interface parameters:</a:t>
            </a:r>
          </a:p>
          <a:p>
            <a:r>
              <a:rPr lang="en-US"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MRU=2000</a:t>
            </a: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Auth_Type</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=PAP</a:t>
            </a: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Magic_Num</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54" name="圆角矩形 53"/>
          <p:cNvSpPr/>
          <p:nvPr/>
        </p:nvSpPr>
        <p:spPr>
          <a:xfrm>
            <a:off x="9391331" y="2332494"/>
            <a:ext cx="1437347"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5" name="文本框 54"/>
          <p:cNvSpPr txBox="1"/>
          <p:nvPr/>
        </p:nvSpPr>
        <p:spPr>
          <a:xfrm>
            <a:off x="9391331" y="2396800"/>
            <a:ext cx="1475084" cy="830997"/>
          </a:xfrm>
          <a:prstGeom prst="rect">
            <a:avLst/>
          </a:prstGeom>
          <a:noFill/>
        </p:spPr>
        <p:txBody>
          <a:bodyPr wrap="square" rtlCol="0">
            <a:spAutoFit/>
          </a:bodyPr>
          <a:lstStyle/>
          <a:p>
            <a:r>
              <a:rPr lang="en-US" sz="1200" dirty="0">
                <a:latin typeface="Huawei Sans" panose="020C0503030203020204" pitchFamily="34" charset="0"/>
              </a:rPr>
              <a:t>Interface parameters:</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Auth_Type</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=PAP</a:t>
            </a:r>
          </a:p>
        </p:txBody>
      </p:sp>
      <p:grpSp>
        <p:nvGrpSpPr>
          <p:cNvPr id="76" name="组合 75"/>
          <p:cNvGrpSpPr/>
          <p:nvPr/>
        </p:nvGrpSpPr>
        <p:grpSpPr>
          <a:xfrm>
            <a:off x="2898009" y="2318323"/>
            <a:ext cx="6347553" cy="1001844"/>
            <a:chOff x="2898009" y="2318323"/>
            <a:chExt cx="6347553" cy="1001844"/>
          </a:xfrm>
        </p:grpSpPr>
        <p:grpSp>
          <p:nvGrpSpPr>
            <p:cNvPr id="77" name="组合 76"/>
            <p:cNvGrpSpPr/>
            <p:nvPr/>
          </p:nvGrpSpPr>
          <p:grpSpPr>
            <a:xfrm>
              <a:off x="2898009" y="2318323"/>
              <a:ext cx="6347553" cy="1001844"/>
              <a:chOff x="1170721" y="1759273"/>
              <a:chExt cx="6347553" cy="1001844"/>
            </a:xfrm>
          </p:grpSpPr>
          <p:sp>
            <p:nvSpPr>
              <p:cNvPr id="79" name="Text Box 11"/>
              <p:cNvSpPr txBox="1">
                <a:spLocks noChangeArrowheads="1"/>
              </p:cNvSpPr>
              <p:nvPr/>
            </p:nvSpPr>
            <p:spPr bwMode="auto">
              <a:xfrm>
                <a:off x="1170721" y="2545673"/>
                <a:ext cx="6558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80" name="Text Box 12"/>
              <p:cNvSpPr txBox="1">
                <a:spLocks noChangeArrowheads="1"/>
              </p:cNvSpPr>
              <p:nvPr/>
            </p:nvSpPr>
            <p:spPr bwMode="auto">
              <a:xfrm>
                <a:off x="6819110" y="2545673"/>
                <a:ext cx="6991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81" name="Text Box 7"/>
              <p:cNvSpPr txBox="1">
                <a:spLocks noChangeArrowheads="1"/>
              </p:cNvSpPr>
              <p:nvPr/>
            </p:nvSpPr>
            <p:spPr bwMode="auto">
              <a:xfrm>
                <a:off x="3889674" y="1759273"/>
                <a:ext cx="9580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82" name="Text Box 7"/>
              <p:cNvSpPr txBox="1">
                <a:spLocks noChangeArrowheads="1"/>
              </p:cNvSpPr>
              <p:nvPr/>
            </p:nvSpPr>
            <p:spPr bwMode="auto">
              <a:xfrm>
                <a:off x="1712120" y="2255260"/>
                <a:ext cx="1270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83" name="Text Box 7"/>
              <p:cNvSpPr txBox="1">
                <a:spLocks noChangeArrowheads="1"/>
              </p:cNvSpPr>
              <p:nvPr/>
            </p:nvSpPr>
            <p:spPr bwMode="auto">
              <a:xfrm>
                <a:off x="5561748" y="2264104"/>
                <a:ext cx="150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84" name="Text Box 7"/>
              <p:cNvSpPr txBox="1">
                <a:spLocks noChangeArrowheads="1"/>
              </p:cNvSpPr>
              <p:nvPr/>
            </p:nvSpPr>
            <p:spPr bwMode="auto">
              <a:xfrm>
                <a:off x="1611202" y="1899546"/>
                <a:ext cx="10959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sp>
            <p:nvSpPr>
              <p:cNvPr id="85" name="Text Box 7"/>
              <p:cNvSpPr txBox="1">
                <a:spLocks noChangeArrowheads="1"/>
              </p:cNvSpPr>
              <p:nvPr/>
            </p:nvSpPr>
            <p:spPr bwMode="auto">
              <a:xfrm>
                <a:off x="5922772" y="1925248"/>
                <a:ext cx="1159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pic>
            <p:nvPicPr>
              <p:cNvPr id="86" name="图片 8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36201" y="2016159"/>
                <a:ext cx="540000" cy="442800"/>
              </a:xfrm>
              <a:prstGeom prst="rect">
                <a:avLst/>
              </a:prstGeom>
            </p:spPr>
          </p:pic>
          <p:pic>
            <p:nvPicPr>
              <p:cNvPr id="87" name="图片 8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1392" y="2029641"/>
                <a:ext cx="540000" cy="442800"/>
              </a:xfrm>
              <a:prstGeom prst="rect">
                <a:avLst/>
              </a:prstGeom>
            </p:spPr>
          </p:pic>
        </p:grpSp>
        <p:cxnSp>
          <p:nvCxnSpPr>
            <p:cNvPr id="78" name="直接连接符 77"/>
            <p:cNvCxnSpPr>
              <a:stCxn id="87" idx="1"/>
              <a:endCxn id="86" idx="3"/>
            </p:cNvCxnSpPr>
            <p:nvPr/>
          </p:nvCxnSpPr>
          <p:spPr>
            <a:xfrm flipH="1" flipV="1">
              <a:off x="3503489" y="2796609"/>
              <a:ext cx="513519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Oval 4">
            <a:extLst>
              <a:ext uri="{FF2B5EF4-FFF2-40B4-BE49-F238E27FC236}">
                <a16:creationId xmlns="" xmlns:a16="http://schemas.microsoft.com/office/drawing/2014/main" id="{B18EF71D-655D-4964-BA79-AEE5A754E296}"/>
              </a:ext>
            </a:extLst>
          </p:cNvPr>
          <p:cNvSpPr>
            <a:spLocks noChangeAspect="1"/>
          </p:cNvSpPr>
          <p:nvPr/>
        </p:nvSpPr>
        <p:spPr>
          <a:xfrm>
            <a:off x="3944721" y="336546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1</a:t>
            </a:r>
          </a:p>
        </p:txBody>
      </p:sp>
      <p:sp>
        <p:nvSpPr>
          <p:cNvPr id="89" name="Oval 4">
            <a:extLst>
              <a:ext uri="{FF2B5EF4-FFF2-40B4-BE49-F238E27FC236}">
                <a16:creationId xmlns="" xmlns:a16="http://schemas.microsoft.com/office/drawing/2014/main" id="{B18EF71D-655D-4964-BA79-AEE5A754E296}"/>
              </a:ext>
            </a:extLst>
          </p:cNvPr>
          <p:cNvSpPr>
            <a:spLocks noChangeAspect="1"/>
          </p:cNvSpPr>
          <p:nvPr/>
        </p:nvSpPr>
        <p:spPr>
          <a:xfrm>
            <a:off x="8017812" y="4051323"/>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2</a:t>
            </a:r>
          </a:p>
        </p:txBody>
      </p:sp>
      <p:grpSp>
        <p:nvGrpSpPr>
          <p:cNvPr id="10" name="组合 9"/>
          <p:cNvGrpSpPr/>
          <p:nvPr/>
        </p:nvGrpSpPr>
        <p:grpSpPr>
          <a:xfrm>
            <a:off x="3676861" y="3421571"/>
            <a:ext cx="4951486" cy="2459191"/>
            <a:chOff x="3769679" y="3393760"/>
            <a:chExt cx="3424851" cy="2459191"/>
          </a:xfrm>
        </p:grpSpPr>
        <p:sp>
          <p:nvSpPr>
            <p:cNvPr id="38" name="Text Box 19"/>
            <p:cNvSpPr txBox="1">
              <a:spLocks noChangeArrowheads="1"/>
            </p:cNvSpPr>
            <p:nvPr/>
          </p:nvSpPr>
          <p:spPr bwMode="auto">
            <a:xfrm>
              <a:off x="3769679" y="3393760"/>
              <a:ext cx="34248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p>
          </p:txBody>
        </p:sp>
        <p:sp>
          <p:nvSpPr>
            <p:cNvPr id="39" name="Text Box 20"/>
            <p:cNvSpPr txBox="1">
              <a:spLocks noChangeArrowheads="1"/>
            </p:cNvSpPr>
            <p:nvPr/>
          </p:nvSpPr>
          <p:spPr bwMode="auto">
            <a:xfrm>
              <a:off x="3769679" y="4120970"/>
              <a:ext cx="34248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Configure-Nak</a:t>
              </a:r>
            </a:p>
          </p:txBody>
        </p:sp>
        <p:sp>
          <p:nvSpPr>
            <p:cNvPr id="40" name="Text Box 28"/>
            <p:cNvSpPr txBox="1">
              <a:spLocks noChangeArrowheads="1"/>
            </p:cNvSpPr>
            <p:nvPr/>
          </p:nvSpPr>
          <p:spPr bwMode="auto">
            <a:xfrm>
              <a:off x="4003605" y="4738316"/>
              <a:ext cx="2976480" cy="331566"/>
            </a:xfrm>
            <a:prstGeom prst="rect">
              <a:avLst/>
            </a:prstGeom>
            <a:noFill/>
            <a:ln w="9525">
              <a:noFill/>
              <a:miter lim="800000"/>
              <a:headEnd/>
              <a:tailEnd/>
            </a:ln>
          </p:spPr>
          <p:txBody>
            <a:bodyPr wrap="square" lIns="0" tIns="0" rIns="0" bIns="0" anchor="ctr" anchorCtr="1">
              <a:spAutoFit/>
            </a:bodyPr>
            <a:lstStyle/>
            <a:p>
              <a:pPr algn="ctr" eaLnBrk="1" hangingPunct="1">
                <a:lnSpc>
                  <a:spcPts val="800"/>
                </a:lnSpc>
                <a:spcBef>
                  <a:spcPct val="50000"/>
                </a:spcBef>
                <a:defRPr/>
              </a:pPr>
              <a:r>
                <a:rPr lang="en-US" sz="14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Configure-Request  </a:t>
              </a:r>
            </a:p>
            <a:p>
              <a:pPr algn="ctr" eaLnBrk="1" hangingPunct="1">
                <a:lnSpc>
                  <a:spcPts val="800"/>
                </a:lnSpc>
                <a:spcBef>
                  <a:spcPct val="50000"/>
                </a:spcBef>
                <a:defRPr/>
              </a:pPr>
              <a:r>
                <a:rPr lang="en-US" sz="14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(With a configuration parameter modified)</a:t>
              </a:r>
            </a:p>
          </p:txBody>
        </p:sp>
        <p:cxnSp>
          <p:nvCxnSpPr>
            <p:cNvPr id="42" name="直接箭头连接符 41"/>
            <p:cNvCxnSpPr/>
            <p:nvPr/>
          </p:nvCxnSpPr>
          <p:spPr>
            <a:xfrm>
              <a:off x="3919913" y="3680958"/>
              <a:ext cx="300937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3912804" y="4367957"/>
              <a:ext cx="305458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973541" y="5165949"/>
              <a:ext cx="300654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3886453" y="5852951"/>
              <a:ext cx="305458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Text Box 20"/>
            <p:cNvSpPr txBox="1">
              <a:spLocks noChangeArrowheads="1"/>
            </p:cNvSpPr>
            <p:nvPr/>
          </p:nvSpPr>
          <p:spPr bwMode="auto">
            <a:xfrm>
              <a:off x="3920050" y="5589253"/>
              <a:ext cx="32124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p>
          </p:txBody>
        </p:sp>
      </p:grpSp>
      <p:sp>
        <p:nvSpPr>
          <p:cNvPr id="91" name="Oval 4">
            <a:extLst>
              <a:ext uri="{FF2B5EF4-FFF2-40B4-BE49-F238E27FC236}">
                <a16:creationId xmlns="" xmlns:a16="http://schemas.microsoft.com/office/drawing/2014/main" id="{B18EF71D-655D-4964-BA79-AEE5A754E296}"/>
              </a:ext>
            </a:extLst>
          </p:cNvPr>
          <p:cNvSpPr>
            <a:spLocks noChangeAspect="1"/>
          </p:cNvSpPr>
          <p:nvPr/>
        </p:nvSpPr>
        <p:spPr>
          <a:xfrm>
            <a:off x="8006873" y="551843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4</a:t>
            </a:r>
          </a:p>
        </p:txBody>
      </p:sp>
      <p:sp>
        <p:nvSpPr>
          <p:cNvPr id="92" name="圆角矩形 91"/>
          <p:cNvSpPr/>
          <p:nvPr/>
        </p:nvSpPr>
        <p:spPr>
          <a:xfrm>
            <a:off x="1171701" y="4105737"/>
            <a:ext cx="1656000"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 name="文本框 4"/>
          <p:cNvSpPr txBox="1"/>
          <p:nvPr/>
        </p:nvSpPr>
        <p:spPr>
          <a:xfrm>
            <a:off x="1165353" y="4200375"/>
            <a:ext cx="1686680" cy="830997"/>
          </a:xfrm>
          <a:prstGeom prst="rect">
            <a:avLst/>
          </a:prstGeom>
          <a:noFill/>
        </p:spPr>
        <p:txBody>
          <a:bodyPr wrap="none" rtlCol="0">
            <a:spAutoFit/>
          </a:bodyPr>
          <a:lstStyle/>
          <a:p>
            <a:r>
              <a:rPr lang="en-US" sz="1200" dirty="0">
                <a:latin typeface="Huawei Sans" panose="020C0503030203020204" pitchFamily="34" charset="0"/>
              </a:rPr>
              <a:t>Interface parameters:</a:t>
            </a:r>
          </a:p>
          <a:p>
            <a:r>
              <a:rPr lang="en-US" sz="1200" dirty="0">
                <a:latin typeface="Huawei Sans" panose="020C0503030203020204" pitchFamily="34" charset="0"/>
              </a:rPr>
              <a:t>MRU=1500</a:t>
            </a:r>
          </a:p>
          <a:p>
            <a:r>
              <a:rPr lang="en-US" sz="1200" dirty="0" err="1">
                <a:latin typeface="Huawei Sans" panose="020C0503030203020204" pitchFamily="34" charset="0"/>
              </a:rPr>
              <a:t>Auth_Type</a:t>
            </a:r>
            <a:r>
              <a:rPr lang="en-US" sz="1200" dirty="0">
                <a:latin typeface="Huawei Sans" panose="020C0503030203020204" pitchFamily="34" charset="0"/>
              </a:rPr>
              <a:t>=PAP</a:t>
            </a:r>
          </a:p>
          <a:p>
            <a:r>
              <a:rPr lang="en-US" sz="1200" dirty="0" err="1">
                <a:latin typeface="Huawei Sans" panose="020C0503030203020204" pitchFamily="34" charset="0"/>
              </a:rPr>
              <a:t>Magic_Num</a:t>
            </a:r>
            <a:r>
              <a:rPr lang="en-US" sz="1200" dirty="0">
                <a:latin typeface="Huawei Sans" panose="020C0503030203020204" pitchFamily="34" charset="0"/>
              </a:rPr>
              <a:t>=a</a:t>
            </a:r>
          </a:p>
        </p:txBody>
      </p:sp>
      <p:sp>
        <p:nvSpPr>
          <p:cNvPr id="46" name="文本框 45">
            <a:extLst>
              <a:ext uri="{FF2B5EF4-FFF2-40B4-BE49-F238E27FC236}">
                <a16:creationId xmlns="" xmlns:a16="http://schemas.microsoft.com/office/drawing/2014/main" id="{D9CC3AF6-3ACD-4568-95AA-B5B937AB8AD9}"/>
              </a:ext>
            </a:extLst>
          </p:cNvPr>
          <p:cNvSpPr txBox="1"/>
          <p:nvPr/>
        </p:nvSpPr>
        <p:spPr>
          <a:xfrm>
            <a:off x="442913" y="3342363"/>
            <a:ext cx="2804310" cy="738664"/>
          </a:xfrm>
          <a:prstGeom prst="rect">
            <a:avLst/>
          </a:prstGeom>
          <a:noFill/>
        </p:spPr>
        <p:txBody>
          <a:bodyPr wrap="square" rtlCol="0">
            <a:spAutoFit/>
          </a:bodyPr>
          <a:lstStyle/>
          <a:p>
            <a:pPr marL="198000" indent="-198000"/>
            <a:r>
              <a:rPr lang="en-US" sz="1400" dirty="0">
                <a:latin typeface="Huawei Sans" panose="020C0503030203020204" pitchFamily="34" charset="0"/>
              </a:rPr>
              <a:t>1. Sends a Configure-Request packet that carries local parameters.</a:t>
            </a:r>
          </a:p>
        </p:txBody>
      </p:sp>
      <p:sp>
        <p:nvSpPr>
          <p:cNvPr id="47" name="文本框 46">
            <a:extLst>
              <a:ext uri="{FF2B5EF4-FFF2-40B4-BE49-F238E27FC236}">
                <a16:creationId xmlns="" xmlns:a16="http://schemas.microsoft.com/office/drawing/2014/main" id="{9CE19A53-E045-4653-9798-2A987E440601}"/>
              </a:ext>
            </a:extLst>
          </p:cNvPr>
          <p:cNvSpPr txBox="1"/>
          <p:nvPr/>
        </p:nvSpPr>
        <p:spPr>
          <a:xfrm>
            <a:off x="9034106" y="4103380"/>
            <a:ext cx="2714981" cy="738664"/>
          </a:xfrm>
          <a:prstGeom prst="rect">
            <a:avLst/>
          </a:prstGeom>
          <a:noFill/>
        </p:spPr>
        <p:txBody>
          <a:bodyPr wrap="square" rtlCol="0">
            <a:spAutoFit/>
          </a:bodyPr>
          <a:lstStyle/>
          <a:p>
            <a:pPr marL="198000" indent="-198000"/>
            <a:r>
              <a:rPr lang="en-US" sz="1400" dirty="0">
                <a:latin typeface="Huawei Sans" panose="020C0503030203020204" pitchFamily="34" charset="0"/>
              </a:rPr>
              <a:t>2. Finds that a peer parameter is invalid and performs parameter negotiation.</a:t>
            </a:r>
          </a:p>
        </p:txBody>
      </p:sp>
      <p:sp>
        <p:nvSpPr>
          <p:cNvPr id="48" name="文本框 47">
            <a:extLst>
              <a:ext uri="{FF2B5EF4-FFF2-40B4-BE49-F238E27FC236}">
                <a16:creationId xmlns="" xmlns:a16="http://schemas.microsoft.com/office/drawing/2014/main" id="{D9CC3AF6-3ACD-4568-95AA-B5B937AB8AD9}"/>
              </a:ext>
            </a:extLst>
          </p:cNvPr>
          <p:cNvSpPr txBox="1"/>
          <p:nvPr/>
        </p:nvSpPr>
        <p:spPr>
          <a:xfrm>
            <a:off x="451878" y="5193165"/>
            <a:ext cx="2795346" cy="738664"/>
          </a:xfrm>
          <a:prstGeom prst="rect">
            <a:avLst/>
          </a:prstGeom>
          <a:noFill/>
        </p:spPr>
        <p:txBody>
          <a:bodyPr wrap="square" rtlCol="0">
            <a:spAutoFit/>
          </a:bodyPr>
          <a:lstStyle/>
          <a:p>
            <a:pPr marL="198000" indent="-198000"/>
            <a:r>
              <a:rPr lang="en-US" sz="1400" dirty="0">
                <a:latin typeface="Huawei Sans" panose="020C0503030203020204" pitchFamily="34" charset="0"/>
              </a:rPr>
              <a:t>3. Resends a Configure-Request packet that carries the negotiated parameters.</a:t>
            </a:r>
          </a:p>
        </p:txBody>
      </p:sp>
      <p:sp>
        <p:nvSpPr>
          <p:cNvPr id="49" name="文本框 48">
            <a:extLst>
              <a:ext uri="{FF2B5EF4-FFF2-40B4-BE49-F238E27FC236}">
                <a16:creationId xmlns="" xmlns:a16="http://schemas.microsoft.com/office/drawing/2014/main" id="{2165E72D-5798-40D5-A9C0-E1C12029917C}"/>
              </a:ext>
            </a:extLst>
          </p:cNvPr>
          <p:cNvSpPr txBox="1"/>
          <p:nvPr/>
        </p:nvSpPr>
        <p:spPr>
          <a:xfrm>
            <a:off x="9075683" y="5711485"/>
            <a:ext cx="2694169" cy="523220"/>
          </a:xfrm>
          <a:prstGeom prst="rect">
            <a:avLst/>
          </a:prstGeom>
          <a:noFill/>
        </p:spPr>
        <p:txBody>
          <a:bodyPr wrap="square" rtlCol="0">
            <a:spAutoFit/>
          </a:bodyPr>
          <a:lstStyle/>
          <a:p>
            <a:pPr marL="198000" indent="-198000"/>
            <a:r>
              <a:rPr lang="en-US" sz="1400" dirty="0">
                <a:latin typeface="Huawei Sans" panose="020C0503030203020204" pitchFamily="34" charset="0"/>
              </a:rPr>
              <a:t>4. Verifies that the parameters of the peer end are valid.</a:t>
            </a:r>
          </a:p>
        </p:txBody>
      </p:sp>
      <p:cxnSp>
        <p:nvCxnSpPr>
          <p:cNvPr id="56" name="直接连接符 55"/>
          <p:cNvCxnSpPr>
            <a:cxnSpLocks/>
          </p:cNvCxnSpPr>
          <p:nvPr/>
        </p:nvCxnSpPr>
        <p:spPr>
          <a:xfrm flipH="1">
            <a:off x="3259023" y="3426210"/>
            <a:ext cx="0" cy="278409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a:cxnSpLocks/>
          </p:cNvCxnSpPr>
          <p:nvPr/>
        </p:nvCxnSpPr>
        <p:spPr>
          <a:xfrm flipH="1">
            <a:off x="8915066" y="3429000"/>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58" name="Oval 4">
            <a:extLst>
              <a:ext uri="{FF2B5EF4-FFF2-40B4-BE49-F238E27FC236}">
                <a16:creationId xmlns="" xmlns:a16="http://schemas.microsoft.com/office/drawing/2014/main" id="{B18EF71D-655D-4964-BA79-AEE5A754E296}"/>
              </a:ext>
            </a:extLst>
          </p:cNvPr>
          <p:cNvSpPr>
            <a:spLocks noChangeAspect="1"/>
          </p:cNvSpPr>
          <p:nvPr/>
        </p:nvSpPr>
        <p:spPr>
          <a:xfrm>
            <a:off x="3963274" y="4832075"/>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3</a:t>
            </a:r>
          </a:p>
        </p:txBody>
      </p:sp>
      <p:sp>
        <p:nvSpPr>
          <p:cNvPr id="50" name="五边形 49"/>
          <p:cNvSpPr/>
          <p:nvPr/>
        </p:nvSpPr>
        <p:spPr bwMode="auto">
          <a:xfrm>
            <a:off x="7102073" y="126000"/>
            <a:ext cx="1055909"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Feature Introduction</a:t>
            </a:r>
          </a:p>
        </p:txBody>
      </p:sp>
      <p:sp>
        <p:nvSpPr>
          <p:cNvPr id="64" name="燕尾形 63"/>
          <p:cNvSpPr/>
          <p:nvPr/>
        </p:nvSpPr>
        <p:spPr bwMode="auto">
          <a:xfrm>
            <a:off x="8068857"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Link Setup</a:t>
            </a:r>
          </a:p>
        </p:txBody>
      </p:sp>
      <p:sp>
        <p:nvSpPr>
          <p:cNvPr id="65" name="燕尾形 64"/>
          <p:cNvSpPr/>
          <p:nvPr/>
        </p:nvSpPr>
        <p:spPr bwMode="auto">
          <a:xfrm>
            <a:off x="9035641" y="126000"/>
            <a:ext cx="1055909"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LCP Negotiation</a:t>
            </a:r>
          </a:p>
        </p:txBody>
      </p:sp>
      <p:sp>
        <p:nvSpPr>
          <p:cNvPr id="66" name="燕尾形 65"/>
          <p:cNvSpPr/>
          <p:nvPr/>
        </p:nvSpPr>
        <p:spPr bwMode="auto">
          <a:xfrm>
            <a:off x="10002425"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Authentication Negotiation</a:t>
            </a:r>
          </a:p>
        </p:txBody>
      </p:sp>
      <p:sp>
        <p:nvSpPr>
          <p:cNvPr id="67" name="燕尾形 66"/>
          <p:cNvSpPr/>
          <p:nvPr/>
        </p:nvSpPr>
        <p:spPr bwMode="auto">
          <a:xfrm>
            <a:off x="10969209"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NCP Negotiation</a:t>
            </a:r>
          </a:p>
        </p:txBody>
      </p:sp>
    </p:spTree>
    <p:extLst>
      <p:ext uri="{BB962C8B-B14F-4D97-AF65-F5344CB8AC3E}">
        <p14:creationId xmlns:p14="http://schemas.microsoft.com/office/powerpoint/2010/main" val="4269789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占位符 2"/>
          <p:cNvSpPr>
            <a:spLocks noGrp="1"/>
          </p:cNvSpPr>
          <p:nvPr>
            <p:ph type="body" sz="quarter" idx="10"/>
          </p:nvPr>
        </p:nvSpPr>
        <p:spPr/>
        <p:txBody>
          <a:bodyPr/>
          <a:lstStyle/>
          <a:p>
            <a:r>
              <a:rPr lang="en-US" sz="1600" dirty="0">
                <a:sym typeface="Huawei Sans" panose="020C0503030203020204" pitchFamily="34" charset="0"/>
              </a:rPr>
              <a:t>If LCP parameters cannot be identified during LCP packet exchange, the receiver responds with a Configure-Reject packet to instruct the peer end to delete the unidentifiable parameters and renegotiates with the peer end.</a:t>
            </a:r>
          </a:p>
        </p:txBody>
      </p:sp>
      <p:sp>
        <p:nvSpPr>
          <p:cNvPr id="40963" name="标题 1"/>
          <p:cNvSpPr>
            <a:spLocks noGrp="1"/>
          </p:cNvSpPr>
          <p:nvPr>
            <p:ph type="title"/>
          </p:nvPr>
        </p:nvSpPr>
        <p:spPr/>
        <p:txBody>
          <a:bodyPr/>
          <a:lstStyle/>
          <a:p>
            <a:r>
              <a:rPr lang="en-US" dirty="0">
                <a:sym typeface="Huawei Sans" panose="020C0503030203020204" pitchFamily="34" charset="0"/>
              </a:rPr>
              <a:t>LCP Negotiation - Unrecognized Parameters</a:t>
            </a:r>
          </a:p>
        </p:txBody>
      </p:sp>
      <p:sp>
        <p:nvSpPr>
          <p:cNvPr id="38" name="Text Box 19"/>
          <p:cNvSpPr txBox="1">
            <a:spLocks noChangeArrowheads="1"/>
          </p:cNvSpPr>
          <p:nvPr/>
        </p:nvSpPr>
        <p:spPr bwMode="auto">
          <a:xfrm>
            <a:off x="3679858" y="3527163"/>
            <a:ext cx="48665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p>
        </p:txBody>
      </p:sp>
      <p:sp>
        <p:nvSpPr>
          <p:cNvPr id="39" name="Text Box 20"/>
          <p:cNvSpPr txBox="1">
            <a:spLocks noChangeArrowheads="1"/>
          </p:cNvSpPr>
          <p:nvPr/>
        </p:nvSpPr>
        <p:spPr bwMode="auto">
          <a:xfrm>
            <a:off x="3672610" y="4299189"/>
            <a:ext cx="48665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Configure-Reject</a:t>
            </a:r>
          </a:p>
        </p:txBody>
      </p:sp>
      <p:sp>
        <p:nvSpPr>
          <p:cNvPr id="40" name="Text Box 28"/>
          <p:cNvSpPr txBox="1">
            <a:spLocks noChangeArrowheads="1"/>
          </p:cNvSpPr>
          <p:nvPr/>
        </p:nvSpPr>
        <p:spPr bwMode="auto">
          <a:xfrm>
            <a:off x="4067790" y="4924359"/>
            <a:ext cx="4229426" cy="331566"/>
          </a:xfrm>
          <a:prstGeom prst="rect">
            <a:avLst/>
          </a:prstGeom>
          <a:noFill/>
          <a:ln w="9525">
            <a:noFill/>
            <a:miter lim="800000"/>
            <a:headEnd/>
            <a:tailEnd/>
          </a:ln>
        </p:spPr>
        <p:txBody>
          <a:bodyPr wrap="square" lIns="0" tIns="0" rIns="0" bIns="0" anchor="ctr" anchorCtr="1">
            <a:spAutoFit/>
          </a:bodyPr>
          <a:lstStyle/>
          <a:p>
            <a:pPr algn="ctr" eaLnBrk="1" hangingPunct="1">
              <a:lnSpc>
                <a:spcPts val="800"/>
              </a:lnSpc>
              <a:spcBef>
                <a:spcPct val="50000"/>
              </a:spcBef>
              <a:defRPr/>
            </a:pPr>
            <a:r>
              <a:rPr lang="en-US" sz="14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Configure-Request  </a:t>
            </a:r>
          </a:p>
          <a:p>
            <a:pPr algn="ctr" eaLnBrk="1" hangingPunct="1">
              <a:lnSpc>
                <a:spcPts val="800"/>
              </a:lnSpc>
              <a:spcBef>
                <a:spcPct val="50000"/>
              </a:spcBef>
              <a:defRPr/>
            </a:pPr>
            <a:r>
              <a:rPr lang="en-US" sz="14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(With a parameter deleted)</a:t>
            </a:r>
          </a:p>
        </p:txBody>
      </p:sp>
      <p:cxnSp>
        <p:nvCxnSpPr>
          <p:cNvPr id="42" name="直接箭头连接符 41"/>
          <p:cNvCxnSpPr/>
          <p:nvPr/>
        </p:nvCxnSpPr>
        <p:spPr>
          <a:xfrm>
            <a:off x="3981872" y="3835560"/>
            <a:ext cx="427616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3935679" y="4585518"/>
            <a:ext cx="434040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4003937" y="5324469"/>
            <a:ext cx="4272146"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3942926" y="5968079"/>
            <a:ext cx="434040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Text Box 20"/>
          <p:cNvSpPr txBox="1">
            <a:spLocks noChangeArrowheads="1"/>
          </p:cNvSpPr>
          <p:nvPr/>
        </p:nvSpPr>
        <p:spPr bwMode="auto">
          <a:xfrm>
            <a:off x="3900171" y="5681525"/>
            <a:ext cx="45646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p>
        </p:txBody>
      </p:sp>
      <p:grpSp>
        <p:nvGrpSpPr>
          <p:cNvPr id="47" name="组合 46"/>
          <p:cNvGrpSpPr/>
          <p:nvPr/>
        </p:nvGrpSpPr>
        <p:grpSpPr>
          <a:xfrm>
            <a:off x="2898009" y="2318323"/>
            <a:ext cx="6347553" cy="1001844"/>
            <a:chOff x="2898009" y="2318323"/>
            <a:chExt cx="6347553" cy="1001844"/>
          </a:xfrm>
        </p:grpSpPr>
        <p:grpSp>
          <p:nvGrpSpPr>
            <p:cNvPr id="48" name="组合 47"/>
            <p:cNvGrpSpPr/>
            <p:nvPr/>
          </p:nvGrpSpPr>
          <p:grpSpPr>
            <a:xfrm>
              <a:off x="2898009" y="2318323"/>
              <a:ext cx="6347553" cy="1001844"/>
              <a:chOff x="1170721" y="1759273"/>
              <a:chExt cx="6347553" cy="1001844"/>
            </a:xfrm>
          </p:grpSpPr>
          <p:sp>
            <p:nvSpPr>
              <p:cNvPr id="53" name="Text Box 11"/>
              <p:cNvSpPr txBox="1">
                <a:spLocks noChangeArrowheads="1"/>
              </p:cNvSpPr>
              <p:nvPr/>
            </p:nvSpPr>
            <p:spPr bwMode="auto">
              <a:xfrm>
                <a:off x="1170721" y="2545673"/>
                <a:ext cx="6558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69" name="Text Box 12"/>
              <p:cNvSpPr txBox="1">
                <a:spLocks noChangeArrowheads="1"/>
              </p:cNvSpPr>
              <p:nvPr/>
            </p:nvSpPr>
            <p:spPr bwMode="auto">
              <a:xfrm>
                <a:off x="6819110" y="2545673"/>
                <a:ext cx="6991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70" name="Text Box 7"/>
              <p:cNvSpPr txBox="1">
                <a:spLocks noChangeArrowheads="1"/>
              </p:cNvSpPr>
              <p:nvPr/>
            </p:nvSpPr>
            <p:spPr bwMode="auto">
              <a:xfrm>
                <a:off x="3889674" y="1759273"/>
                <a:ext cx="9580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71" name="Text Box 7"/>
              <p:cNvSpPr txBox="1">
                <a:spLocks noChangeArrowheads="1"/>
              </p:cNvSpPr>
              <p:nvPr/>
            </p:nvSpPr>
            <p:spPr bwMode="auto">
              <a:xfrm>
                <a:off x="1712120" y="2255260"/>
                <a:ext cx="1270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72" name="Text Box 7"/>
              <p:cNvSpPr txBox="1">
                <a:spLocks noChangeArrowheads="1"/>
              </p:cNvSpPr>
              <p:nvPr/>
            </p:nvSpPr>
            <p:spPr bwMode="auto">
              <a:xfrm>
                <a:off x="5561748" y="2264104"/>
                <a:ext cx="150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73" name="Text Box 7"/>
              <p:cNvSpPr txBox="1">
                <a:spLocks noChangeArrowheads="1"/>
              </p:cNvSpPr>
              <p:nvPr/>
            </p:nvSpPr>
            <p:spPr bwMode="auto">
              <a:xfrm>
                <a:off x="1611202" y="1899546"/>
                <a:ext cx="10959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sp>
            <p:nvSpPr>
              <p:cNvPr id="74" name="Text Box 7"/>
              <p:cNvSpPr txBox="1">
                <a:spLocks noChangeArrowheads="1"/>
              </p:cNvSpPr>
              <p:nvPr/>
            </p:nvSpPr>
            <p:spPr bwMode="auto">
              <a:xfrm>
                <a:off x="5922772" y="1925248"/>
                <a:ext cx="1159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pic>
            <p:nvPicPr>
              <p:cNvPr id="75" name="图片 7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36201" y="2016159"/>
                <a:ext cx="540000" cy="442800"/>
              </a:xfrm>
              <a:prstGeom prst="rect">
                <a:avLst/>
              </a:prstGeom>
            </p:spPr>
          </p:pic>
          <p:pic>
            <p:nvPicPr>
              <p:cNvPr id="76" name="图片 7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1392" y="2029641"/>
                <a:ext cx="540000" cy="442800"/>
              </a:xfrm>
              <a:prstGeom prst="rect">
                <a:avLst/>
              </a:prstGeom>
            </p:spPr>
          </p:pic>
        </p:grpSp>
        <p:cxnSp>
          <p:nvCxnSpPr>
            <p:cNvPr id="50" name="直接连接符 49"/>
            <p:cNvCxnSpPr>
              <a:stCxn id="76" idx="1"/>
              <a:endCxn id="75" idx="3"/>
            </p:cNvCxnSpPr>
            <p:nvPr/>
          </p:nvCxnSpPr>
          <p:spPr>
            <a:xfrm flipH="1" flipV="1">
              <a:off x="3503489" y="2796609"/>
              <a:ext cx="513519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圆角矩形 76"/>
          <p:cNvSpPr/>
          <p:nvPr/>
        </p:nvSpPr>
        <p:spPr>
          <a:xfrm>
            <a:off x="1164096" y="2288314"/>
            <a:ext cx="1656000" cy="1155198"/>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8" name="文本框 77"/>
          <p:cNvSpPr txBox="1"/>
          <p:nvPr/>
        </p:nvSpPr>
        <p:spPr>
          <a:xfrm>
            <a:off x="1176617" y="2360785"/>
            <a:ext cx="1686680" cy="1015663"/>
          </a:xfrm>
          <a:prstGeom prst="rect">
            <a:avLst/>
          </a:prstGeom>
          <a:noFill/>
        </p:spPr>
        <p:txBody>
          <a:bodyPr wrap="none" rtlCol="0">
            <a:spAutoFit/>
          </a:bodyPr>
          <a:lstStyle/>
          <a:p>
            <a:r>
              <a:rPr lang="en-US" sz="1200" dirty="0">
                <a:latin typeface="Huawei Sans" panose="020C0503030203020204" pitchFamily="34" charset="0"/>
              </a:rPr>
              <a:t>Interface parameters:</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Auth_Type</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=PAP</a:t>
            </a: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Magic_Num</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=a</a:t>
            </a:r>
          </a:p>
          <a:p>
            <a:r>
              <a:rPr lang="en-US"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XXX=xxx</a:t>
            </a:r>
          </a:p>
        </p:txBody>
      </p:sp>
      <p:sp>
        <p:nvSpPr>
          <p:cNvPr id="79" name="圆角矩形 78"/>
          <p:cNvSpPr/>
          <p:nvPr/>
        </p:nvSpPr>
        <p:spPr>
          <a:xfrm>
            <a:off x="9391331" y="2426948"/>
            <a:ext cx="1437347" cy="1080000"/>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0" name="圆角矩形 79"/>
          <p:cNvSpPr/>
          <p:nvPr/>
        </p:nvSpPr>
        <p:spPr>
          <a:xfrm>
            <a:off x="1182965" y="4265049"/>
            <a:ext cx="1656000"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1" name="文本框 80"/>
          <p:cNvSpPr txBox="1"/>
          <p:nvPr/>
        </p:nvSpPr>
        <p:spPr>
          <a:xfrm>
            <a:off x="1176617" y="4337916"/>
            <a:ext cx="1686680" cy="830997"/>
          </a:xfrm>
          <a:prstGeom prst="rect">
            <a:avLst/>
          </a:prstGeom>
          <a:noFill/>
        </p:spPr>
        <p:txBody>
          <a:bodyPr wrap="none" rtlCol="0">
            <a:spAutoFit/>
          </a:bodyPr>
          <a:lstStyle/>
          <a:p>
            <a:r>
              <a:rPr lang="en-US" sz="1200" dirty="0">
                <a:latin typeface="Huawei Sans" panose="020C0503030203020204" pitchFamily="34" charset="0"/>
              </a:rPr>
              <a:t>Interface parameters:</a:t>
            </a:r>
          </a:p>
          <a:p>
            <a:r>
              <a:rPr lang="en-US" sz="1200" dirty="0">
                <a:latin typeface="Huawei Sans" panose="020C0503030203020204" pitchFamily="34" charset="0"/>
              </a:rPr>
              <a:t>MRU=1500</a:t>
            </a:r>
          </a:p>
          <a:p>
            <a:r>
              <a:rPr lang="en-US" sz="1200" dirty="0" err="1">
                <a:latin typeface="Huawei Sans" panose="020C0503030203020204" pitchFamily="34" charset="0"/>
              </a:rPr>
              <a:t>Auth_Type</a:t>
            </a:r>
            <a:r>
              <a:rPr lang="en-US" sz="1200" dirty="0">
                <a:latin typeface="Huawei Sans" panose="020C0503030203020204" pitchFamily="34" charset="0"/>
              </a:rPr>
              <a:t>=PAP</a:t>
            </a:r>
          </a:p>
          <a:p>
            <a:r>
              <a:rPr lang="en-US" sz="1200" dirty="0" err="1">
                <a:latin typeface="Huawei Sans" panose="020C0503030203020204" pitchFamily="34" charset="0"/>
              </a:rPr>
              <a:t>Magic_Num</a:t>
            </a:r>
            <a:r>
              <a:rPr lang="en-US" sz="1200" dirty="0">
                <a:latin typeface="Huawei Sans" panose="020C0503030203020204" pitchFamily="34" charset="0"/>
              </a:rPr>
              <a:t>=a</a:t>
            </a:r>
          </a:p>
        </p:txBody>
      </p:sp>
      <p:sp>
        <p:nvSpPr>
          <p:cNvPr id="82" name="文本框 81"/>
          <p:cNvSpPr txBox="1"/>
          <p:nvPr/>
        </p:nvSpPr>
        <p:spPr>
          <a:xfrm>
            <a:off x="9402217" y="2458596"/>
            <a:ext cx="1475084" cy="1015663"/>
          </a:xfrm>
          <a:prstGeom prst="rect">
            <a:avLst/>
          </a:prstGeom>
          <a:noFill/>
        </p:spPr>
        <p:txBody>
          <a:bodyPr wrap="square" rtlCol="0">
            <a:spAutoFit/>
          </a:bodyPr>
          <a:lstStyle/>
          <a:p>
            <a:r>
              <a:rPr lang="en-US" sz="1200" dirty="0">
                <a:latin typeface="Huawei Sans" panose="020C0503030203020204" pitchFamily="34" charset="0"/>
              </a:rPr>
              <a:t>Interface parameters:</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Auth_Type</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=PAP</a:t>
            </a: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Magic_Num</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83" name="Oval 4">
            <a:extLst>
              <a:ext uri="{FF2B5EF4-FFF2-40B4-BE49-F238E27FC236}">
                <a16:creationId xmlns="" xmlns:a16="http://schemas.microsoft.com/office/drawing/2014/main" id="{B18EF71D-655D-4964-BA79-AEE5A754E296}"/>
              </a:ext>
            </a:extLst>
          </p:cNvPr>
          <p:cNvSpPr>
            <a:spLocks noChangeAspect="1"/>
          </p:cNvSpPr>
          <p:nvPr/>
        </p:nvSpPr>
        <p:spPr>
          <a:xfrm>
            <a:off x="3981872" y="3455692"/>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1</a:t>
            </a:r>
          </a:p>
        </p:txBody>
      </p:sp>
      <p:sp>
        <p:nvSpPr>
          <p:cNvPr id="84" name="Oval 4">
            <a:extLst>
              <a:ext uri="{FF2B5EF4-FFF2-40B4-BE49-F238E27FC236}">
                <a16:creationId xmlns="" xmlns:a16="http://schemas.microsoft.com/office/drawing/2014/main" id="{B18EF71D-655D-4964-BA79-AEE5A754E296}"/>
              </a:ext>
            </a:extLst>
          </p:cNvPr>
          <p:cNvSpPr>
            <a:spLocks noChangeAspect="1"/>
          </p:cNvSpPr>
          <p:nvPr/>
        </p:nvSpPr>
        <p:spPr>
          <a:xfrm>
            <a:off x="8042123" y="422920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2</a:t>
            </a:r>
          </a:p>
        </p:txBody>
      </p:sp>
      <p:sp>
        <p:nvSpPr>
          <p:cNvPr id="85" name="Oval 4">
            <a:extLst>
              <a:ext uri="{FF2B5EF4-FFF2-40B4-BE49-F238E27FC236}">
                <a16:creationId xmlns="" xmlns:a16="http://schemas.microsoft.com/office/drawing/2014/main" id="{B18EF71D-655D-4964-BA79-AEE5A754E296}"/>
              </a:ext>
            </a:extLst>
          </p:cNvPr>
          <p:cNvSpPr>
            <a:spLocks noChangeAspect="1"/>
          </p:cNvSpPr>
          <p:nvPr/>
        </p:nvSpPr>
        <p:spPr>
          <a:xfrm>
            <a:off x="4008435" y="4962377"/>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3</a:t>
            </a:r>
          </a:p>
        </p:txBody>
      </p:sp>
      <p:sp>
        <p:nvSpPr>
          <p:cNvPr id="86" name="Oval 4">
            <a:extLst>
              <a:ext uri="{FF2B5EF4-FFF2-40B4-BE49-F238E27FC236}">
                <a16:creationId xmlns="" xmlns:a16="http://schemas.microsoft.com/office/drawing/2014/main" id="{B18EF71D-655D-4964-BA79-AEE5A754E296}"/>
              </a:ext>
            </a:extLst>
          </p:cNvPr>
          <p:cNvSpPr>
            <a:spLocks noChangeAspect="1"/>
          </p:cNvSpPr>
          <p:nvPr/>
        </p:nvSpPr>
        <p:spPr>
          <a:xfrm>
            <a:off x="8042123" y="5619970"/>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4</a:t>
            </a:r>
          </a:p>
        </p:txBody>
      </p:sp>
      <p:sp>
        <p:nvSpPr>
          <p:cNvPr id="46" name="文本框 45">
            <a:extLst>
              <a:ext uri="{FF2B5EF4-FFF2-40B4-BE49-F238E27FC236}">
                <a16:creationId xmlns="" xmlns:a16="http://schemas.microsoft.com/office/drawing/2014/main" id="{D9CC3AF6-3ACD-4568-95AA-B5B937AB8AD9}"/>
              </a:ext>
            </a:extLst>
          </p:cNvPr>
          <p:cNvSpPr txBox="1"/>
          <p:nvPr/>
        </p:nvSpPr>
        <p:spPr>
          <a:xfrm>
            <a:off x="442914" y="3492568"/>
            <a:ext cx="2707174" cy="738664"/>
          </a:xfrm>
          <a:prstGeom prst="rect">
            <a:avLst/>
          </a:prstGeom>
          <a:noFill/>
        </p:spPr>
        <p:txBody>
          <a:bodyPr wrap="square" rtlCol="0">
            <a:spAutoFit/>
          </a:bodyPr>
          <a:lstStyle/>
          <a:p>
            <a:pPr marL="198000" indent="-198000"/>
            <a:r>
              <a:rPr lang="en-US" sz="1400" dirty="0">
                <a:latin typeface="Huawei Sans" panose="020C0503030203020204" pitchFamily="34" charset="0"/>
              </a:rPr>
              <a:t>1. Sends a Configure-Request packet that carries local parameters.</a:t>
            </a:r>
          </a:p>
        </p:txBody>
      </p:sp>
      <p:sp>
        <p:nvSpPr>
          <p:cNvPr id="49" name="文本框 48">
            <a:extLst>
              <a:ext uri="{FF2B5EF4-FFF2-40B4-BE49-F238E27FC236}">
                <a16:creationId xmlns="" xmlns:a16="http://schemas.microsoft.com/office/drawing/2014/main" id="{9CE19A53-E045-4653-9798-2A987E440601}"/>
              </a:ext>
            </a:extLst>
          </p:cNvPr>
          <p:cNvSpPr txBox="1"/>
          <p:nvPr/>
        </p:nvSpPr>
        <p:spPr>
          <a:xfrm>
            <a:off x="8956862" y="4283801"/>
            <a:ext cx="2810153" cy="954107"/>
          </a:xfrm>
          <a:prstGeom prst="rect">
            <a:avLst/>
          </a:prstGeom>
          <a:noFill/>
        </p:spPr>
        <p:txBody>
          <a:bodyPr wrap="square" rtlCol="0">
            <a:spAutoFit/>
          </a:bodyPr>
          <a:lstStyle/>
          <a:p>
            <a:pPr marL="198000" indent="-198000"/>
            <a:r>
              <a:rPr lang="en-US" sz="1400" dirty="0">
                <a:latin typeface="Huawei Sans" panose="020C0503030203020204" pitchFamily="34" charset="0"/>
              </a:rPr>
              <a:t>2. Finds that a peer parameter cannot be identified and performs parameter negotiation.</a:t>
            </a:r>
          </a:p>
        </p:txBody>
      </p:sp>
      <p:sp>
        <p:nvSpPr>
          <p:cNvPr id="55" name="文本框 54">
            <a:extLst>
              <a:ext uri="{FF2B5EF4-FFF2-40B4-BE49-F238E27FC236}">
                <a16:creationId xmlns="" xmlns:a16="http://schemas.microsoft.com/office/drawing/2014/main" id="{D9CC3AF6-3ACD-4568-95AA-B5B937AB8AD9}"/>
              </a:ext>
            </a:extLst>
          </p:cNvPr>
          <p:cNvSpPr txBox="1"/>
          <p:nvPr/>
        </p:nvSpPr>
        <p:spPr>
          <a:xfrm>
            <a:off x="451878" y="5268347"/>
            <a:ext cx="2698210" cy="738664"/>
          </a:xfrm>
          <a:prstGeom prst="rect">
            <a:avLst/>
          </a:prstGeom>
          <a:noFill/>
        </p:spPr>
        <p:txBody>
          <a:bodyPr wrap="square" rtlCol="0">
            <a:spAutoFit/>
          </a:bodyPr>
          <a:lstStyle/>
          <a:p>
            <a:pPr marL="198000" indent="-198000"/>
            <a:r>
              <a:rPr lang="en-US" sz="1400" dirty="0">
                <a:latin typeface="Huawei Sans" panose="020C0503030203020204" pitchFamily="34" charset="0"/>
              </a:rPr>
              <a:t>3. Resends a Configure-Request packet that carries the negotiated parameters.</a:t>
            </a:r>
          </a:p>
        </p:txBody>
      </p:sp>
      <p:sp>
        <p:nvSpPr>
          <p:cNvPr id="56" name="文本框 55">
            <a:extLst>
              <a:ext uri="{FF2B5EF4-FFF2-40B4-BE49-F238E27FC236}">
                <a16:creationId xmlns="" xmlns:a16="http://schemas.microsoft.com/office/drawing/2014/main" id="{2165E72D-5798-40D5-A9C0-E1C12029917C}"/>
              </a:ext>
            </a:extLst>
          </p:cNvPr>
          <p:cNvSpPr txBox="1"/>
          <p:nvPr/>
        </p:nvSpPr>
        <p:spPr>
          <a:xfrm>
            <a:off x="9003348" y="5743081"/>
            <a:ext cx="2745740" cy="523220"/>
          </a:xfrm>
          <a:prstGeom prst="rect">
            <a:avLst/>
          </a:prstGeom>
          <a:noFill/>
        </p:spPr>
        <p:txBody>
          <a:bodyPr wrap="square" rtlCol="0">
            <a:spAutoFit/>
          </a:bodyPr>
          <a:lstStyle/>
          <a:p>
            <a:pPr marL="198000" indent="-198000"/>
            <a:r>
              <a:rPr lang="en-US" sz="1400" dirty="0">
                <a:latin typeface="Huawei Sans" panose="020C0503030203020204" pitchFamily="34" charset="0"/>
              </a:rPr>
              <a:t>4. Verifies that the parameters of the peer end are valid.</a:t>
            </a:r>
          </a:p>
        </p:txBody>
      </p:sp>
      <p:cxnSp>
        <p:nvCxnSpPr>
          <p:cNvPr id="57" name="直接连接符 56"/>
          <p:cNvCxnSpPr>
            <a:cxnSpLocks/>
          </p:cNvCxnSpPr>
          <p:nvPr/>
        </p:nvCxnSpPr>
        <p:spPr>
          <a:xfrm flipH="1">
            <a:off x="3227418" y="3426210"/>
            <a:ext cx="0" cy="278409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a:cxnSpLocks/>
          </p:cNvCxnSpPr>
          <p:nvPr/>
        </p:nvCxnSpPr>
        <p:spPr>
          <a:xfrm flipH="1">
            <a:off x="8908680" y="3429000"/>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58" name="五边形 57"/>
          <p:cNvSpPr/>
          <p:nvPr/>
        </p:nvSpPr>
        <p:spPr bwMode="auto">
          <a:xfrm>
            <a:off x="7102073" y="126000"/>
            <a:ext cx="1055909"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Feature Introduction</a:t>
            </a:r>
          </a:p>
        </p:txBody>
      </p:sp>
      <p:sp>
        <p:nvSpPr>
          <p:cNvPr id="65" name="燕尾形 64"/>
          <p:cNvSpPr/>
          <p:nvPr/>
        </p:nvSpPr>
        <p:spPr bwMode="auto">
          <a:xfrm>
            <a:off x="8068857"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Link Setup</a:t>
            </a:r>
          </a:p>
        </p:txBody>
      </p:sp>
      <p:sp>
        <p:nvSpPr>
          <p:cNvPr id="66" name="燕尾形 65"/>
          <p:cNvSpPr/>
          <p:nvPr/>
        </p:nvSpPr>
        <p:spPr bwMode="auto">
          <a:xfrm>
            <a:off x="9035641" y="126000"/>
            <a:ext cx="1055909"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LCP Negotiation</a:t>
            </a:r>
          </a:p>
        </p:txBody>
      </p:sp>
      <p:sp>
        <p:nvSpPr>
          <p:cNvPr id="67" name="燕尾形 66"/>
          <p:cNvSpPr/>
          <p:nvPr/>
        </p:nvSpPr>
        <p:spPr bwMode="auto">
          <a:xfrm>
            <a:off x="10002425"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Authentication Negotiation</a:t>
            </a:r>
          </a:p>
        </p:txBody>
      </p:sp>
      <p:sp>
        <p:nvSpPr>
          <p:cNvPr id="68" name="燕尾形 67"/>
          <p:cNvSpPr/>
          <p:nvPr/>
        </p:nvSpPr>
        <p:spPr bwMode="auto">
          <a:xfrm>
            <a:off x="10969209"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NCP Negotiation</a:t>
            </a:r>
          </a:p>
        </p:txBody>
      </p:sp>
    </p:spTree>
    <p:extLst>
      <p:ext uri="{BB962C8B-B14F-4D97-AF65-F5344CB8AC3E}">
        <p14:creationId xmlns:p14="http://schemas.microsoft.com/office/powerpoint/2010/main" val="2104876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a:sym typeface="Huawei Sans" panose="020C0503030203020204" pitchFamily="34" charset="0"/>
              </a:rPr>
              <a:t>WAN Technologies</a:t>
            </a:r>
            <a:endParaRPr lang="en-US" dirty="0">
              <a:sym typeface="Huawei Sans" panose="020C0503030203020204" pitchFamily="34" charset="0"/>
            </a:endParaRPr>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412720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8931814" y="2687283"/>
            <a:ext cx="2146995" cy="684376"/>
          </a:xfrm>
          <a:prstGeom prst="roundRect">
            <a:avLst>
              <a:gd name="adj" fmla="val 9432"/>
            </a:avLst>
          </a:prstGeom>
          <a:solidFill>
            <a:srgbClr val="F3FBFE"/>
          </a:solidFill>
          <a:ln w="12700" cap="flat" cmpd="sng" algn="ctr">
            <a:solidFill>
              <a:srgbClr val="99DFF9"/>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占位符 25"/>
          <p:cNvSpPr>
            <a:spLocks noGrp="1"/>
          </p:cNvSpPr>
          <p:nvPr>
            <p:ph type="body" sz="quarter" idx="10"/>
          </p:nvPr>
        </p:nvSpPr>
        <p:spPr/>
        <p:txBody>
          <a:bodyPr/>
          <a:lstStyle/>
          <a:p>
            <a:r>
              <a:rPr lang="en-US" sz="1600" dirty="0">
                <a:sym typeface="Huawei Sans" panose="020C0503030203020204" pitchFamily="34" charset="0"/>
              </a:rPr>
              <a:t>After the link negotiation is successful, authentication negotiation can be performed. There are two authentication negotiation modes: PAP and CHAP.</a:t>
            </a:r>
          </a:p>
          <a:p>
            <a:r>
              <a:rPr lang="en-US" sz="1600" dirty="0">
                <a:sym typeface="Huawei Sans" panose="020C0503030203020204" pitchFamily="34" charset="0"/>
              </a:rPr>
              <a:t>PAP authentication requires a two-way handshake. Negotiation packets are transmitted on the link in clear text.</a:t>
            </a:r>
          </a:p>
        </p:txBody>
      </p:sp>
      <p:sp>
        <p:nvSpPr>
          <p:cNvPr id="49154" name="标题 1"/>
          <p:cNvSpPr>
            <a:spLocks noGrp="1"/>
          </p:cNvSpPr>
          <p:nvPr>
            <p:ph type="title"/>
          </p:nvPr>
        </p:nvSpPr>
        <p:spPr/>
        <p:txBody>
          <a:bodyPr/>
          <a:lstStyle/>
          <a:p>
            <a:r>
              <a:rPr lang="en-US" dirty="0">
                <a:sym typeface="Huawei Sans" panose="020C0503030203020204" pitchFamily="34" charset="0"/>
              </a:rPr>
              <a:t>PPP Authentication Mode - PAP</a:t>
            </a:r>
          </a:p>
        </p:txBody>
      </p:sp>
      <p:cxnSp>
        <p:nvCxnSpPr>
          <p:cNvPr id="35" name="直接箭头连接符 34"/>
          <p:cNvCxnSpPr/>
          <p:nvPr/>
        </p:nvCxnSpPr>
        <p:spPr>
          <a:xfrm>
            <a:off x="3914705" y="5662425"/>
            <a:ext cx="46685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3914705" y="3883857"/>
            <a:ext cx="4643253"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293629" y="2391622"/>
            <a:ext cx="5977009" cy="1070715"/>
            <a:chOff x="1371491" y="1787817"/>
            <a:chExt cx="5977009" cy="1070715"/>
          </a:xfrm>
        </p:grpSpPr>
        <p:sp>
          <p:nvSpPr>
            <p:cNvPr id="24584" name="Text Box 14"/>
            <p:cNvSpPr txBox="1">
              <a:spLocks noChangeArrowheads="1"/>
            </p:cNvSpPr>
            <p:nvPr/>
          </p:nvSpPr>
          <p:spPr bwMode="auto">
            <a:xfrm>
              <a:off x="1371491" y="1787817"/>
              <a:ext cx="1178454" cy="215444"/>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Authenticator </a:t>
              </a:r>
            </a:p>
          </p:txBody>
        </p:sp>
        <p:sp>
          <p:nvSpPr>
            <p:cNvPr id="24585" name="Text Box 15"/>
            <p:cNvSpPr txBox="1">
              <a:spLocks noChangeArrowheads="1"/>
            </p:cNvSpPr>
            <p:nvPr/>
          </p:nvSpPr>
          <p:spPr bwMode="auto">
            <a:xfrm>
              <a:off x="5973819" y="1790309"/>
              <a:ext cx="1374681" cy="215444"/>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Peer</a:t>
              </a:r>
            </a:p>
          </p:txBody>
        </p:sp>
        <p:grpSp>
          <p:nvGrpSpPr>
            <p:cNvPr id="23" name="组合 22"/>
            <p:cNvGrpSpPr/>
            <p:nvPr/>
          </p:nvGrpSpPr>
          <p:grpSpPr>
            <a:xfrm>
              <a:off x="1655139" y="1961155"/>
              <a:ext cx="5329198" cy="897377"/>
              <a:chOff x="2790156" y="1892726"/>
              <a:chExt cx="5329198" cy="897377"/>
            </a:xfrm>
          </p:grpSpPr>
          <p:sp>
            <p:nvSpPr>
              <p:cNvPr id="39" name="Text Box 11"/>
              <p:cNvSpPr txBox="1">
                <a:spLocks noChangeArrowheads="1"/>
              </p:cNvSpPr>
              <p:nvPr/>
            </p:nvSpPr>
            <p:spPr bwMode="auto">
              <a:xfrm>
                <a:off x="2790156" y="2574659"/>
                <a:ext cx="6558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40" name="Text Box 12"/>
              <p:cNvSpPr txBox="1">
                <a:spLocks noChangeArrowheads="1"/>
              </p:cNvSpPr>
              <p:nvPr/>
            </p:nvSpPr>
            <p:spPr bwMode="auto">
              <a:xfrm>
                <a:off x="7420190" y="2542404"/>
                <a:ext cx="6991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41" name="Text Box 7"/>
              <p:cNvSpPr txBox="1">
                <a:spLocks noChangeArrowheads="1"/>
              </p:cNvSpPr>
              <p:nvPr/>
            </p:nvSpPr>
            <p:spPr bwMode="auto">
              <a:xfrm>
                <a:off x="4829841" y="1892726"/>
                <a:ext cx="9580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42" name="Text Box 7"/>
              <p:cNvSpPr txBox="1">
                <a:spLocks noChangeArrowheads="1"/>
              </p:cNvSpPr>
              <p:nvPr/>
            </p:nvSpPr>
            <p:spPr bwMode="auto">
              <a:xfrm>
                <a:off x="3265312" y="2249265"/>
                <a:ext cx="1270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3" name="Text Box 7"/>
              <p:cNvSpPr txBox="1">
                <a:spLocks noChangeArrowheads="1"/>
              </p:cNvSpPr>
              <p:nvPr/>
            </p:nvSpPr>
            <p:spPr bwMode="auto">
              <a:xfrm>
                <a:off x="6190463" y="2252548"/>
                <a:ext cx="150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4" name="Text Box 7"/>
              <p:cNvSpPr txBox="1">
                <a:spLocks noChangeArrowheads="1"/>
              </p:cNvSpPr>
              <p:nvPr/>
            </p:nvSpPr>
            <p:spPr bwMode="auto">
              <a:xfrm>
                <a:off x="3194750" y="1931357"/>
                <a:ext cx="10959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sp>
            <p:nvSpPr>
              <p:cNvPr id="45" name="Text Box 7"/>
              <p:cNvSpPr txBox="1">
                <a:spLocks noChangeArrowheads="1"/>
              </p:cNvSpPr>
              <p:nvPr/>
            </p:nvSpPr>
            <p:spPr bwMode="auto">
              <a:xfrm>
                <a:off x="6611708" y="1970674"/>
                <a:ext cx="1159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pic>
            <p:nvPicPr>
              <p:cNvPr id="46" name="图片 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48060" y="2028450"/>
                <a:ext cx="540000" cy="442800"/>
              </a:xfrm>
              <a:prstGeom prst="rect">
                <a:avLst/>
              </a:prstGeom>
            </p:spPr>
          </p:pic>
          <p:pic>
            <p:nvPicPr>
              <p:cNvPr id="47" name="图片 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26177" y="2029637"/>
                <a:ext cx="540000" cy="442800"/>
              </a:xfrm>
              <a:prstGeom prst="rect">
                <a:avLst/>
              </a:prstGeom>
            </p:spPr>
          </p:pic>
        </p:grpSp>
      </p:grpSp>
      <p:cxnSp>
        <p:nvCxnSpPr>
          <p:cNvPr id="3" name="直接连接符 2"/>
          <p:cNvCxnSpPr>
            <a:stCxn id="46" idx="3"/>
            <a:endCxn id="47" idx="1"/>
          </p:cNvCxnSpPr>
          <p:nvPr/>
        </p:nvCxnSpPr>
        <p:spPr>
          <a:xfrm>
            <a:off x="4175181" y="2922084"/>
            <a:ext cx="4138117" cy="1187"/>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extLst>
              <p:ext uri="{D42A27DB-BD31-4B8C-83A1-F6EECF244321}">
                <p14:modId xmlns:p14="http://schemas.microsoft.com/office/powerpoint/2010/main" val="1866091164"/>
              </p:ext>
            </p:extLst>
          </p:nvPr>
        </p:nvGraphicFramePr>
        <p:xfrm>
          <a:off x="1200856" y="2749626"/>
          <a:ext cx="2092772" cy="892179"/>
        </p:xfrm>
        <a:graphic>
          <a:graphicData uri="http://schemas.openxmlformats.org/drawingml/2006/table">
            <a:tbl>
              <a:tblPr/>
              <a:tblGrid>
                <a:gridCol w="1019830">
                  <a:extLst>
                    <a:ext uri="{9D8B030D-6E8A-4147-A177-3AD203B41FA5}">
                      <a16:colId xmlns="" xmlns:a16="http://schemas.microsoft.com/office/drawing/2014/main" val="20000"/>
                    </a:ext>
                  </a:extLst>
                </a:gridCol>
                <a:gridCol w="1072942">
                  <a:extLst>
                    <a:ext uri="{9D8B030D-6E8A-4147-A177-3AD203B41FA5}">
                      <a16:colId xmlns="" xmlns:a16="http://schemas.microsoft.com/office/drawing/2014/main" val="20001"/>
                    </a:ext>
                  </a:extLst>
                </a:gridCol>
              </a:tblGrid>
              <a:tr h="312263">
                <a:tc gridSpan="2">
                  <a:txBody>
                    <a:bodyPr/>
                    <a:lstStyle/>
                    <a:p>
                      <a:pPr algn="ctr" rtl="0" fontAlgn="ctr"/>
                      <a:r>
                        <a:rPr lang="en-US" sz="1600" b="1" i="0" u="none" strike="noStrike"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Database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 xmlns:a16="http://schemas.microsoft.com/office/drawing/2014/main" val="10000"/>
                  </a:ext>
                </a:extLst>
              </a:tr>
              <a:tr h="289958">
                <a:tc>
                  <a:txBody>
                    <a:bodyPr/>
                    <a:lstStyle/>
                    <a:p>
                      <a:pPr algn="ctr" rtl="0" fontAlgn="ctr"/>
                      <a:r>
                        <a:rPr lang="en-US" sz="1400" b="0" i="0" u="none" strike="noStrike"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Username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Password</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289958">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hcia</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Huawei123</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cxnSp>
        <p:nvCxnSpPr>
          <p:cNvPr id="10" name="直接连接符 9"/>
          <p:cNvCxnSpPr>
            <a:cxnSpLocks/>
            <a:stCxn id="39" idx="2"/>
          </p:cNvCxnSpPr>
          <p:nvPr/>
        </p:nvCxnSpPr>
        <p:spPr>
          <a:xfrm flipH="1">
            <a:off x="3880731" y="3462337"/>
            <a:ext cx="24450" cy="2799479"/>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a:cxnSpLocks/>
          </p:cNvCxnSpPr>
          <p:nvPr/>
        </p:nvCxnSpPr>
        <p:spPr>
          <a:xfrm flipH="1">
            <a:off x="8557958" y="3480516"/>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894707" y="3526965"/>
            <a:ext cx="2642070" cy="307777"/>
          </a:xfrm>
          <a:prstGeom prst="rect">
            <a:avLst/>
          </a:prstGeom>
          <a:noFill/>
        </p:spPr>
        <p:txBody>
          <a:bodyPr wrap="none" rtlCol="0">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LCP link negotiation succeeds.</a:t>
            </a:r>
          </a:p>
        </p:txBody>
      </p:sp>
      <p:sp>
        <p:nvSpPr>
          <p:cNvPr id="14" name="文本框 13"/>
          <p:cNvSpPr txBox="1"/>
          <p:nvPr/>
        </p:nvSpPr>
        <p:spPr>
          <a:xfrm>
            <a:off x="3875314" y="3885339"/>
            <a:ext cx="4680857" cy="523220"/>
          </a:xfrm>
          <a:prstGeom prst="rect">
            <a:avLst/>
          </a:prstGeom>
          <a:noFill/>
        </p:spPr>
        <p:txBody>
          <a:bodyPr wrap="square" rtlCol="0">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The lower-layer link is established, and the authentication mode is determined as PAP.</a:t>
            </a:r>
          </a:p>
        </p:txBody>
      </p:sp>
      <p:cxnSp>
        <p:nvCxnSpPr>
          <p:cNvPr id="78" name="直接箭头连接符 77"/>
          <p:cNvCxnSpPr/>
          <p:nvPr/>
        </p:nvCxnSpPr>
        <p:spPr>
          <a:xfrm flipH="1">
            <a:off x="3880731" y="4795297"/>
            <a:ext cx="46644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928314" y="2708168"/>
            <a:ext cx="2161381" cy="646331"/>
          </a:xfrm>
          <a:prstGeom prst="rect">
            <a:avLst/>
          </a:prstGeom>
          <a:noFill/>
          <a:ln>
            <a:noFill/>
          </a:ln>
        </p:spPr>
        <p:txBody>
          <a:bodyPr wrap="square" rtlCol="0">
            <a:sp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Configure a username and password for authentication on S 1/0/0.</a:t>
            </a:r>
          </a:p>
        </p:txBody>
      </p:sp>
      <p:sp>
        <p:nvSpPr>
          <p:cNvPr id="81" name="矩形 80"/>
          <p:cNvSpPr/>
          <p:nvPr/>
        </p:nvSpPr>
        <p:spPr>
          <a:xfrm>
            <a:off x="5715000" y="4509778"/>
            <a:ext cx="2830199" cy="56156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Authenticate-Request</a:t>
            </a:r>
          </a:p>
          <a:p>
            <a:pPr 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Username=</a:t>
            </a:r>
            <a:r>
              <a:rPr lang="en-US" sz="1200" dirty="0" err="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hcia</a:t>
            </a: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password=Huawei123</a:t>
            </a:r>
          </a:p>
        </p:txBody>
      </p:sp>
      <p:sp>
        <p:nvSpPr>
          <p:cNvPr id="88" name="矩形 87"/>
          <p:cNvSpPr/>
          <p:nvPr/>
        </p:nvSpPr>
        <p:spPr>
          <a:xfrm>
            <a:off x="4753076" y="4509779"/>
            <a:ext cx="982961" cy="561568"/>
          </a:xfrm>
          <a:prstGeom prst="rect">
            <a:avLst/>
          </a:prstGeom>
          <a:solidFill>
            <a:srgbClr val="00B0F0"/>
          </a:solidFill>
          <a:ln w="19050">
            <a:noFill/>
          </a:ln>
        </p:spPr>
        <p:txBody>
          <a:bodyPr wrap="none" anchor="ctr" anchorCtr="0">
            <a:noAutofit/>
          </a:bodyPr>
          <a:lstStyle/>
          <a:p>
            <a:pPr lvl="0" algn="ctr"/>
            <a:r>
              <a:rPr 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 frame</a:t>
            </a:r>
          </a:p>
          <a:p>
            <a:pPr lvl="0" algn="ctr"/>
            <a:r>
              <a:rPr lang="en-US" sz="11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Protocol=PAP</a:t>
            </a:r>
          </a:p>
        </p:txBody>
      </p:sp>
      <p:sp>
        <p:nvSpPr>
          <p:cNvPr id="89" name="矩形 88"/>
          <p:cNvSpPr/>
          <p:nvPr/>
        </p:nvSpPr>
        <p:spPr>
          <a:xfrm>
            <a:off x="4876890" y="5379805"/>
            <a:ext cx="1669332" cy="56156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Authenticate-</a:t>
            </a:r>
            <a:r>
              <a:rPr lang="en-US" sz="1200" dirty="0" err="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Ack</a:t>
            </a:r>
            <a:endPar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矩形 89"/>
          <p:cNvSpPr/>
          <p:nvPr/>
        </p:nvSpPr>
        <p:spPr>
          <a:xfrm>
            <a:off x="3893929" y="5379806"/>
            <a:ext cx="982961" cy="561568"/>
          </a:xfrm>
          <a:prstGeom prst="rect">
            <a:avLst/>
          </a:prstGeom>
          <a:solidFill>
            <a:srgbClr val="00B0F0"/>
          </a:solidFill>
          <a:ln w="19050">
            <a:solidFill>
              <a:schemeClr val="bg2">
                <a:lumMod val="90000"/>
              </a:schemeClr>
            </a:solidFill>
          </a:ln>
        </p:spPr>
        <p:txBody>
          <a:bodyPr wrap="none" anchor="ctr" anchorCtr="0">
            <a:noAutofit/>
          </a:bodyPr>
          <a:lstStyle/>
          <a:p>
            <a:pPr lvl="0" algn="ctr"/>
            <a:r>
              <a:rPr lang="en-US" sz="140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 frame</a:t>
            </a:r>
          </a:p>
          <a:p>
            <a:pPr lvl="0" algn="ctr"/>
            <a:r>
              <a:rPr lang="en-US" sz="110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Protocol=PAP</a:t>
            </a:r>
          </a:p>
        </p:txBody>
      </p:sp>
      <p:sp>
        <p:nvSpPr>
          <p:cNvPr id="53" name="Oval 4">
            <a:extLst>
              <a:ext uri="{FF2B5EF4-FFF2-40B4-BE49-F238E27FC236}">
                <a16:creationId xmlns="" xmlns:a16="http://schemas.microsoft.com/office/drawing/2014/main" id="{B18EF71D-655D-4964-BA79-AEE5A754E296}"/>
              </a:ext>
            </a:extLst>
          </p:cNvPr>
          <p:cNvSpPr>
            <a:spLocks noChangeAspect="1"/>
          </p:cNvSpPr>
          <p:nvPr/>
        </p:nvSpPr>
        <p:spPr>
          <a:xfrm>
            <a:off x="4361762" y="465422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dirty="0">
                <a:solidFill>
                  <a:schemeClr val="bg1"/>
                </a:solidFill>
                <a:latin typeface="Huawei Sans" panose="020C0503030203020204" pitchFamily="34" charset="0"/>
                <a:ea typeface="方正兰亭黑简体" panose="02000000000000000000" pitchFamily="2" charset="-122"/>
              </a:rPr>
              <a:t>1</a:t>
            </a:r>
          </a:p>
        </p:txBody>
      </p:sp>
      <p:sp>
        <p:nvSpPr>
          <p:cNvPr id="54" name="Oval 4">
            <a:extLst>
              <a:ext uri="{FF2B5EF4-FFF2-40B4-BE49-F238E27FC236}">
                <a16:creationId xmlns="" xmlns:a16="http://schemas.microsoft.com/office/drawing/2014/main" id="{B18EF71D-655D-4964-BA79-AEE5A754E296}"/>
              </a:ext>
            </a:extLst>
          </p:cNvPr>
          <p:cNvSpPr>
            <a:spLocks noChangeAspect="1"/>
          </p:cNvSpPr>
          <p:nvPr/>
        </p:nvSpPr>
        <p:spPr>
          <a:xfrm>
            <a:off x="6608970" y="5541464"/>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2</a:t>
            </a:r>
          </a:p>
        </p:txBody>
      </p:sp>
      <p:sp>
        <p:nvSpPr>
          <p:cNvPr id="2" name="文本框 1">
            <a:extLst>
              <a:ext uri="{FF2B5EF4-FFF2-40B4-BE49-F238E27FC236}">
                <a16:creationId xmlns="" xmlns:a16="http://schemas.microsoft.com/office/drawing/2014/main" id="{175382A7-1141-41F7-AAC9-329D85FBA1F5}"/>
              </a:ext>
            </a:extLst>
          </p:cNvPr>
          <p:cNvSpPr txBox="1"/>
          <p:nvPr/>
        </p:nvSpPr>
        <p:spPr>
          <a:xfrm>
            <a:off x="1469572" y="5273775"/>
            <a:ext cx="2411160" cy="738664"/>
          </a:xfrm>
          <a:prstGeom prst="rect">
            <a:avLst/>
          </a:prstGeom>
          <a:noFill/>
        </p:spPr>
        <p:txBody>
          <a:bodyPr wrap="square" rtlCol="0">
            <a:spAutoFit/>
          </a:bodyPr>
          <a:lstStyle/>
          <a:p>
            <a:pPr marL="198000" indent="-198000"/>
            <a:r>
              <a:rPr lang="en-US" sz="1400" dirty="0">
                <a:latin typeface="Huawei Sans" panose="020C0503030203020204" pitchFamily="34" charset="0"/>
              </a:rPr>
              <a:t>2. The username and password matching in the database succeeds.</a:t>
            </a:r>
          </a:p>
        </p:txBody>
      </p:sp>
      <p:sp>
        <p:nvSpPr>
          <p:cNvPr id="55" name="文本框 54">
            <a:extLst>
              <a:ext uri="{FF2B5EF4-FFF2-40B4-BE49-F238E27FC236}">
                <a16:creationId xmlns="" xmlns:a16="http://schemas.microsoft.com/office/drawing/2014/main" id="{4BB7BFAF-EE8F-477F-A45A-5AF5E7FBD07D}"/>
              </a:ext>
            </a:extLst>
          </p:cNvPr>
          <p:cNvSpPr txBox="1"/>
          <p:nvPr/>
        </p:nvSpPr>
        <p:spPr>
          <a:xfrm>
            <a:off x="8705208" y="4597814"/>
            <a:ext cx="3087705" cy="307777"/>
          </a:xfrm>
          <a:prstGeom prst="rect">
            <a:avLst/>
          </a:prstGeom>
          <a:noFill/>
        </p:spPr>
        <p:txBody>
          <a:bodyPr wrap="none" rtlCol="0">
            <a:spAutoFit/>
          </a:bodyPr>
          <a:lstStyle/>
          <a:p>
            <a:pPr marL="198000" indent="-198000"/>
            <a:r>
              <a:rPr lang="en-US" sz="1400">
                <a:latin typeface="Huawei Sans" panose="020C0503030203020204" pitchFamily="34" charset="0"/>
              </a:rPr>
              <a:t>1. The peer initiates authentication.</a:t>
            </a:r>
          </a:p>
        </p:txBody>
      </p:sp>
      <p:sp>
        <p:nvSpPr>
          <p:cNvPr id="48" name="五边形 47"/>
          <p:cNvSpPr/>
          <p:nvPr/>
        </p:nvSpPr>
        <p:spPr bwMode="auto">
          <a:xfrm>
            <a:off x="7102073" y="126000"/>
            <a:ext cx="1055909"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Feature Introduction</a:t>
            </a:r>
          </a:p>
        </p:txBody>
      </p:sp>
      <p:sp>
        <p:nvSpPr>
          <p:cNvPr id="49" name="燕尾形 48"/>
          <p:cNvSpPr/>
          <p:nvPr/>
        </p:nvSpPr>
        <p:spPr bwMode="auto">
          <a:xfrm>
            <a:off x="8068857"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Link Setup</a:t>
            </a:r>
          </a:p>
        </p:txBody>
      </p:sp>
      <p:sp>
        <p:nvSpPr>
          <p:cNvPr id="50" name="燕尾形 49"/>
          <p:cNvSpPr/>
          <p:nvPr/>
        </p:nvSpPr>
        <p:spPr bwMode="auto">
          <a:xfrm>
            <a:off x="9035641"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LCP Negotiation</a:t>
            </a:r>
          </a:p>
        </p:txBody>
      </p:sp>
      <p:sp>
        <p:nvSpPr>
          <p:cNvPr id="51" name="燕尾形 50"/>
          <p:cNvSpPr/>
          <p:nvPr/>
        </p:nvSpPr>
        <p:spPr bwMode="auto">
          <a:xfrm>
            <a:off x="10002425" y="126000"/>
            <a:ext cx="1055909"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spcBef>
                <a:spcPts val="0"/>
              </a:spcBef>
              <a:defRPr/>
            </a:pP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Authentication Negotiation</a:t>
            </a:r>
          </a:p>
        </p:txBody>
      </p:sp>
      <p:sp>
        <p:nvSpPr>
          <p:cNvPr id="52" name="燕尾形 51"/>
          <p:cNvSpPr/>
          <p:nvPr/>
        </p:nvSpPr>
        <p:spPr bwMode="auto">
          <a:xfrm>
            <a:off x="10969209"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NCP Negotiation</a:t>
            </a:r>
          </a:p>
        </p:txBody>
      </p:sp>
    </p:spTree>
    <p:extLst>
      <p:ext uri="{BB962C8B-B14F-4D97-AF65-F5344CB8AC3E}">
        <p14:creationId xmlns:p14="http://schemas.microsoft.com/office/powerpoint/2010/main" val="3155377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圆角矩形 104"/>
          <p:cNvSpPr/>
          <p:nvPr/>
        </p:nvSpPr>
        <p:spPr>
          <a:xfrm>
            <a:off x="8707511" y="2260618"/>
            <a:ext cx="2146995" cy="648000"/>
          </a:xfrm>
          <a:prstGeom prst="roundRect">
            <a:avLst>
              <a:gd name="adj" fmla="val 9432"/>
            </a:avLst>
          </a:prstGeom>
          <a:solidFill>
            <a:srgbClr val="F3FBFE"/>
          </a:solidFill>
          <a:ln w="12700" cap="flat" cmpd="sng" algn="ctr">
            <a:solidFill>
              <a:srgbClr val="99DFF9"/>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0" name="文本占位符 25"/>
          <p:cNvSpPr>
            <a:spLocks noGrp="1"/>
          </p:cNvSpPr>
          <p:nvPr>
            <p:ph type="body" sz="quarter" idx="10"/>
          </p:nvPr>
        </p:nvSpPr>
        <p:spPr/>
        <p:txBody>
          <a:bodyPr/>
          <a:lstStyle/>
          <a:p>
            <a:r>
              <a:rPr lang="en-US" sz="1600" dirty="0">
                <a:sym typeface="Huawei Sans" panose="020C0503030203020204" pitchFamily="34" charset="0"/>
              </a:rPr>
              <a:t>CHAP authentication requires a three-way handshake. Negotiation packets are encrypted before being transmitted on a link.</a:t>
            </a:r>
          </a:p>
        </p:txBody>
      </p:sp>
      <p:sp>
        <p:nvSpPr>
          <p:cNvPr id="49154" name="标题 1"/>
          <p:cNvSpPr>
            <a:spLocks noGrp="1"/>
          </p:cNvSpPr>
          <p:nvPr>
            <p:ph type="title"/>
          </p:nvPr>
        </p:nvSpPr>
        <p:spPr/>
        <p:txBody>
          <a:bodyPr/>
          <a:lstStyle/>
          <a:p>
            <a:r>
              <a:rPr lang="en-US" dirty="0">
                <a:sym typeface="Huawei Sans" panose="020C0503030203020204" pitchFamily="34" charset="0"/>
              </a:rPr>
              <a:t>PPP Authentication Mode </a:t>
            </a:r>
            <a:r>
              <a:rPr lang="en-US" altLang="zh-CN" dirty="0">
                <a:sym typeface="Huawei Sans" panose="020C0503030203020204" pitchFamily="34" charset="0"/>
              </a:rPr>
              <a:t>-</a:t>
            </a:r>
            <a:r>
              <a:rPr lang="en-US" dirty="0">
                <a:sym typeface="Huawei Sans" panose="020C0503030203020204" pitchFamily="34" charset="0"/>
              </a:rPr>
              <a:t> CHAP</a:t>
            </a:r>
          </a:p>
        </p:txBody>
      </p:sp>
      <p:cxnSp>
        <p:nvCxnSpPr>
          <p:cNvPr id="76" name="直接箭头连接符 75"/>
          <p:cNvCxnSpPr/>
          <p:nvPr/>
        </p:nvCxnSpPr>
        <p:spPr>
          <a:xfrm>
            <a:off x="3715742" y="6018000"/>
            <a:ext cx="46685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3181746" y="1840055"/>
            <a:ext cx="5889929" cy="1070715"/>
            <a:chOff x="1458571" y="1787817"/>
            <a:chExt cx="5889929" cy="1070715"/>
          </a:xfrm>
        </p:grpSpPr>
        <p:sp>
          <p:nvSpPr>
            <p:cNvPr id="79" name="Text Box 14"/>
            <p:cNvSpPr txBox="1">
              <a:spLocks noChangeArrowheads="1"/>
            </p:cNvSpPr>
            <p:nvPr/>
          </p:nvSpPr>
          <p:spPr bwMode="auto">
            <a:xfrm>
              <a:off x="1458571" y="1787817"/>
              <a:ext cx="1194311" cy="215444"/>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Authenticator </a:t>
              </a:r>
            </a:p>
          </p:txBody>
        </p:sp>
        <p:sp>
          <p:nvSpPr>
            <p:cNvPr id="80" name="Text Box 15"/>
            <p:cNvSpPr txBox="1">
              <a:spLocks noChangeArrowheads="1"/>
            </p:cNvSpPr>
            <p:nvPr/>
          </p:nvSpPr>
          <p:spPr bwMode="auto">
            <a:xfrm>
              <a:off x="5973819" y="1790309"/>
              <a:ext cx="1374681" cy="215444"/>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Peer</a:t>
              </a:r>
            </a:p>
          </p:txBody>
        </p:sp>
        <p:grpSp>
          <p:nvGrpSpPr>
            <p:cNvPr id="81" name="组合 80"/>
            <p:cNvGrpSpPr/>
            <p:nvPr/>
          </p:nvGrpSpPr>
          <p:grpSpPr>
            <a:xfrm>
              <a:off x="1655139" y="1984397"/>
              <a:ext cx="5329198" cy="874135"/>
              <a:chOff x="2790156" y="1915968"/>
              <a:chExt cx="5329198" cy="874135"/>
            </a:xfrm>
          </p:grpSpPr>
          <p:sp>
            <p:nvSpPr>
              <p:cNvPr id="88" name="Text Box 11"/>
              <p:cNvSpPr txBox="1">
                <a:spLocks noChangeArrowheads="1"/>
              </p:cNvSpPr>
              <p:nvPr/>
            </p:nvSpPr>
            <p:spPr bwMode="auto">
              <a:xfrm>
                <a:off x="2790156" y="2574659"/>
                <a:ext cx="6558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89" name="Text Box 12"/>
              <p:cNvSpPr txBox="1">
                <a:spLocks noChangeArrowheads="1"/>
              </p:cNvSpPr>
              <p:nvPr/>
            </p:nvSpPr>
            <p:spPr bwMode="auto">
              <a:xfrm>
                <a:off x="7420190" y="2542404"/>
                <a:ext cx="6991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90" name="Text Box 7"/>
              <p:cNvSpPr txBox="1">
                <a:spLocks noChangeArrowheads="1"/>
              </p:cNvSpPr>
              <p:nvPr/>
            </p:nvSpPr>
            <p:spPr bwMode="auto">
              <a:xfrm>
                <a:off x="5028804" y="1915968"/>
                <a:ext cx="9580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91" name="Text Box 7"/>
              <p:cNvSpPr txBox="1">
                <a:spLocks noChangeArrowheads="1"/>
              </p:cNvSpPr>
              <p:nvPr/>
            </p:nvSpPr>
            <p:spPr bwMode="auto">
              <a:xfrm>
                <a:off x="3265312" y="2249265"/>
                <a:ext cx="1270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92" name="Text Box 7"/>
              <p:cNvSpPr txBox="1">
                <a:spLocks noChangeArrowheads="1"/>
              </p:cNvSpPr>
              <p:nvPr/>
            </p:nvSpPr>
            <p:spPr bwMode="auto">
              <a:xfrm>
                <a:off x="6161826" y="2238380"/>
                <a:ext cx="150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93" name="Text Box 7"/>
              <p:cNvSpPr txBox="1">
                <a:spLocks noChangeArrowheads="1"/>
              </p:cNvSpPr>
              <p:nvPr/>
            </p:nvSpPr>
            <p:spPr bwMode="auto">
              <a:xfrm>
                <a:off x="3194750" y="1931357"/>
                <a:ext cx="10959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sp>
            <p:nvSpPr>
              <p:cNvPr id="94" name="Text Box 7"/>
              <p:cNvSpPr txBox="1">
                <a:spLocks noChangeArrowheads="1"/>
              </p:cNvSpPr>
              <p:nvPr/>
            </p:nvSpPr>
            <p:spPr bwMode="auto">
              <a:xfrm>
                <a:off x="6589936" y="1970674"/>
                <a:ext cx="1159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pic>
            <p:nvPicPr>
              <p:cNvPr id="95" name="图片 9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48060" y="2028450"/>
                <a:ext cx="540000" cy="442800"/>
              </a:xfrm>
              <a:prstGeom prst="rect">
                <a:avLst/>
              </a:prstGeom>
            </p:spPr>
          </p:pic>
          <p:pic>
            <p:nvPicPr>
              <p:cNvPr id="96" name="图片 9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26177" y="2029637"/>
                <a:ext cx="540000" cy="442800"/>
              </a:xfrm>
              <a:prstGeom prst="rect">
                <a:avLst/>
              </a:prstGeom>
            </p:spPr>
          </p:pic>
        </p:grpSp>
      </p:grpSp>
      <p:cxnSp>
        <p:nvCxnSpPr>
          <p:cNvPr id="97" name="直接连接符 96"/>
          <p:cNvCxnSpPr>
            <a:stCxn id="95" idx="3"/>
            <a:endCxn id="96" idx="1"/>
          </p:cNvCxnSpPr>
          <p:nvPr/>
        </p:nvCxnSpPr>
        <p:spPr>
          <a:xfrm>
            <a:off x="3976218" y="2370517"/>
            <a:ext cx="4138117" cy="1187"/>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aphicFrame>
        <p:nvGraphicFramePr>
          <p:cNvPr id="98" name="表格 97"/>
          <p:cNvGraphicFramePr>
            <a:graphicFrameLocks noGrp="1"/>
          </p:cNvGraphicFramePr>
          <p:nvPr/>
        </p:nvGraphicFramePr>
        <p:xfrm>
          <a:off x="1145231" y="2251002"/>
          <a:ext cx="2107801" cy="892179"/>
        </p:xfrm>
        <a:graphic>
          <a:graphicData uri="http://schemas.openxmlformats.org/drawingml/2006/table">
            <a:tbl>
              <a:tblPr/>
              <a:tblGrid>
                <a:gridCol w="966598">
                  <a:extLst>
                    <a:ext uri="{9D8B030D-6E8A-4147-A177-3AD203B41FA5}">
                      <a16:colId xmlns="" xmlns:a16="http://schemas.microsoft.com/office/drawing/2014/main" val="20000"/>
                    </a:ext>
                  </a:extLst>
                </a:gridCol>
                <a:gridCol w="1141203">
                  <a:extLst>
                    <a:ext uri="{9D8B030D-6E8A-4147-A177-3AD203B41FA5}">
                      <a16:colId xmlns="" xmlns:a16="http://schemas.microsoft.com/office/drawing/2014/main" val="20001"/>
                    </a:ext>
                  </a:extLst>
                </a:gridCol>
              </a:tblGrid>
              <a:tr h="312263">
                <a:tc gridSpan="2">
                  <a:txBody>
                    <a:bodyPr/>
                    <a:lstStyle/>
                    <a:p>
                      <a:pPr algn="ctr" rtl="0" fontAlgn="ctr"/>
                      <a:r>
                        <a:rPr lang="en-US" sz="1600" b="1" i="0" u="none" strike="noStrike"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Database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 xmlns:a16="http://schemas.microsoft.com/office/drawing/2014/main" val="10000"/>
                  </a:ext>
                </a:extLst>
              </a:tr>
              <a:tr h="289958">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Username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Password</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289958">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hcia</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Huawei123</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cxnSp>
        <p:nvCxnSpPr>
          <p:cNvPr id="99" name="直接连接符 98"/>
          <p:cNvCxnSpPr>
            <a:stCxn id="88" idx="2"/>
          </p:cNvCxnSpPr>
          <p:nvPr/>
        </p:nvCxnSpPr>
        <p:spPr>
          <a:xfrm>
            <a:off x="3706218" y="2910770"/>
            <a:ext cx="0" cy="3498036"/>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8384336" y="2899921"/>
            <a:ext cx="1" cy="3479857"/>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3706218" y="5004493"/>
            <a:ext cx="46644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8723219" y="2265715"/>
            <a:ext cx="2140252" cy="646331"/>
          </a:xfrm>
          <a:prstGeom prst="rect">
            <a:avLst/>
          </a:prstGeom>
          <a:noFill/>
          <a:ln>
            <a:noFill/>
          </a:ln>
        </p:spPr>
        <p:txBody>
          <a:bodyPr wrap="square" rtlCol="0">
            <a:sp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Configure a username and password for authentication on S 1/0/0.</a:t>
            </a:r>
          </a:p>
        </p:txBody>
      </p:sp>
      <p:cxnSp>
        <p:nvCxnSpPr>
          <p:cNvPr id="110" name="直接箭头连接符 109"/>
          <p:cNvCxnSpPr/>
          <p:nvPr/>
        </p:nvCxnSpPr>
        <p:spPr>
          <a:xfrm flipH="1">
            <a:off x="3715742" y="3165487"/>
            <a:ext cx="4643253"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4719481" y="2808595"/>
            <a:ext cx="2642070" cy="307777"/>
          </a:xfrm>
          <a:prstGeom prst="rect">
            <a:avLst/>
          </a:prstGeom>
          <a:noFill/>
        </p:spPr>
        <p:txBody>
          <a:bodyPr wrap="none" rtlCol="0">
            <a:spAutoFit/>
          </a:bodyPr>
          <a:lstStyle/>
          <a:p>
            <a:pPr algn="ctr"/>
            <a:r>
              <a:rPr lang="en-US" sz="1400">
                <a:latin typeface="Huawei Sans" panose="020C0503030203020204" pitchFamily="34" charset="0"/>
                <a:ea typeface="方正兰亭黑简体" panose="02000000000000000000" pitchFamily="2" charset="-122"/>
                <a:sym typeface="Huawei Sans" panose="020C0503030203020204" pitchFamily="34" charset="0"/>
              </a:rPr>
              <a:t>LCP link negotiation succeeds.</a:t>
            </a:r>
          </a:p>
        </p:txBody>
      </p:sp>
      <p:sp>
        <p:nvSpPr>
          <p:cNvPr id="112" name="文本框 111"/>
          <p:cNvSpPr txBox="1"/>
          <p:nvPr/>
        </p:nvSpPr>
        <p:spPr>
          <a:xfrm>
            <a:off x="3692072" y="3189719"/>
            <a:ext cx="4696888" cy="523220"/>
          </a:xfrm>
          <a:prstGeom prst="rect">
            <a:avLst/>
          </a:prstGeom>
          <a:noFill/>
        </p:spPr>
        <p:txBody>
          <a:bodyPr wrap="square" rtlCol="0">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The lower-layer link is established, and the authentication mode is determined as CHAP.</a:t>
            </a:r>
          </a:p>
        </p:txBody>
      </p:sp>
      <p:cxnSp>
        <p:nvCxnSpPr>
          <p:cNvPr id="113" name="直接箭头连接符 112"/>
          <p:cNvCxnSpPr/>
          <p:nvPr/>
        </p:nvCxnSpPr>
        <p:spPr>
          <a:xfrm>
            <a:off x="3720366" y="4042219"/>
            <a:ext cx="46685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4703327" y="3804737"/>
            <a:ext cx="2362340" cy="4608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Code=1 (Challenge)</a:t>
            </a:r>
          </a:p>
          <a:p>
            <a:pPr algn="ctr"/>
            <a:r>
              <a:rPr lang="en-US" sz="1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 name= ""; random</a:t>
            </a:r>
          </a:p>
        </p:txBody>
      </p:sp>
      <p:sp>
        <p:nvSpPr>
          <p:cNvPr id="115" name="矩形 114"/>
          <p:cNvSpPr/>
          <p:nvPr/>
        </p:nvSpPr>
        <p:spPr>
          <a:xfrm>
            <a:off x="3720366" y="3804737"/>
            <a:ext cx="982961" cy="460800"/>
          </a:xfrm>
          <a:prstGeom prst="rect">
            <a:avLst/>
          </a:prstGeom>
          <a:solidFill>
            <a:srgbClr val="00B0F0"/>
          </a:solidFill>
          <a:ln w="19050">
            <a:noFill/>
          </a:ln>
        </p:spPr>
        <p:txBody>
          <a:bodyPr wrap="none" anchor="ctr" anchorCtr="0">
            <a:noAutofit/>
          </a:bodyPr>
          <a:lstStyle/>
          <a:p>
            <a:pPr lvl="0" algn="ctr"/>
            <a:r>
              <a:rPr 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 frame</a:t>
            </a:r>
          </a:p>
          <a:p>
            <a:pPr lvl="0" algn="ctr"/>
            <a:r>
              <a:rPr lang="en-US"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Protocol=CHAP</a:t>
            </a:r>
          </a:p>
        </p:txBody>
      </p:sp>
      <p:sp>
        <p:nvSpPr>
          <p:cNvPr id="135" name="矩形 134"/>
          <p:cNvSpPr/>
          <p:nvPr/>
        </p:nvSpPr>
        <p:spPr>
          <a:xfrm>
            <a:off x="5550494" y="4774093"/>
            <a:ext cx="2820315" cy="4608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Code=2 (Response)</a:t>
            </a:r>
          </a:p>
          <a:p>
            <a:pPr 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 Name="</a:t>
            </a:r>
            <a:r>
              <a:rPr lang="en-US" sz="1200" dirty="0" err="1">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hcia</a:t>
            </a: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 MD5 result</a:t>
            </a:r>
          </a:p>
        </p:txBody>
      </p:sp>
      <p:sp>
        <p:nvSpPr>
          <p:cNvPr id="136" name="矩形 135"/>
          <p:cNvSpPr/>
          <p:nvPr/>
        </p:nvSpPr>
        <p:spPr>
          <a:xfrm>
            <a:off x="4577639" y="4774093"/>
            <a:ext cx="982961" cy="460800"/>
          </a:xfrm>
          <a:prstGeom prst="rect">
            <a:avLst/>
          </a:prstGeom>
          <a:solidFill>
            <a:srgbClr val="00B0F0"/>
          </a:solidFill>
          <a:ln w="19050">
            <a:noFill/>
          </a:ln>
        </p:spPr>
        <p:txBody>
          <a:bodyPr wrap="none" anchor="ctr" anchorCtr="0">
            <a:noAutofit/>
          </a:bodyPr>
          <a:lstStyle/>
          <a:p>
            <a:pPr lvl="0" algn="ctr"/>
            <a:r>
              <a:rPr lang="en-US" sz="140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 frame</a:t>
            </a:r>
          </a:p>
          <a:p>
            <a:pPr lvl="0" algn="ctr"/>
            <a:r>
              <a:rPr lang="en-US" sz="100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Protocol=CHAP</a:t>
            </a:r>
          </a:p>
        </p:txBody>
      </p:sp>
      <p:sp>
        <p:nvSpPr>
          <p:cNvPr id="137" name="矩形 136"/>
          <p:cNvSpPr/>
          <p:nvPr/>
        </p:nvSpPr>
        <p:spPr>
          <a:xfrm>
            <a:off x="4701857" y="5787600"/>
            <a:ext cx="2584112" cy="4608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Code=3 (Success)</a:t>
            </a:r>
          </a:p>
          <a:p>
            <a:pPr algn="ctr"/>
            <a:r>
              <a:rPr lang="en-US" sz="1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 Message="Welcome"</a:t>
            </a:r>
          </a:p>
        </p:txBody>
      </p:sp>
      <p:sp>
        <p:nvSpPr>
          <p:cNvPr id="138" name="矩形 137"/>
          <p:cNvSpPr/>
          <p:nvPr/>
        </p:nvSpPr>
        <p:spPr>
          <a:xfrm>
            <a:off x="3718896" y="5787600"/>
            <a:ext cx="982961" cy="460800"/>
          </a:xfrm>
          <a:prstGeom prst="rect">
            <a:avLst/>
          </a:prstGeom>
          <a:solidFill>
            <a:srgbClr val="00B0F0"/>
          </a:solidFill>
          <a:ln w="19050">
            <a:noFill/>
          </a:ln>
        </p:spPr>
        <p:txBody>
          <a:bodyPr wrap="none" anchor="ctr" anchorCtr="0">
            <a:noAutofit/>
          </a:bodyPr>
          <a:lstStyle/>
          <a:p>
            <a:pPr lvl="0" algn="ctr"/>
            <a:r>
              <a:rPr lang="en-US" sz="140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 frame</a:t>
            </a:r>
          </a:p>
          <a:p>
            <a:pPr lvl="0" algn="ctr"/>
            <a:r>
              <a:rPr lang="en-US" sz="100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Protocol=CHAP</a:t>
            </a:r>
          </a:p>
        </p:txBody>
      </p:sp>
      <p:grpSp>
        <p:nvGrpSpPr>
          <p:cNvPr id="6" name="组合 5">
            <a:extLst>
              <a:ext uri="{FF2B5EF4-FFF2-40B4-BE49-F238E27FC236}">
                <a16:creationId xmlns="" xmlns:a16="http://schemas.microsoft.com/office/drawing/2014/main" id="{7CBAFE42-E6CB-4900-B72D-079D2B313C32}"/>
              </a:ext>
            </a:extLst>
          </p:cNvPr>
          <p:cNvGrpSpPr/>
          <p:nvPr/>
        </p:nvGrpSpPr>
        <p:grpSpPr>
          <a:xfrm>
            <a:off x="8793181" y="3151354"/>
            <a:ext cx="2327635" cy="2054193"/>
            <a:chOff x="8807570" y="4166433"/>
            <a:chExt cx="2327635" cy="2054193"/>
          </a:xfrm>
        </p:grpSpPr>
        <p:sp>
          <p:nvSpPr>
            <p:cNvPr id="122" name="矩形 121"/>
            <p:cNvSpPr/>
            <p:nvPr/>
          </p:nvSpPr>
          <p:spPr>
            <a:xfrm>
              <a:off x="8807570" y="4692481"/>
              <a:ext cx="435877" cy="27699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a:t>
              </a:r>
            </a:p>
          </p:txBody>
        </p:sp>
        <p:grpSp>
          <p:nvGrpSpPr>
            <p:cNvPr id="5" name="组合 4">
              <a:extLst>
                <a:ext uri="{FF2B5EF4-FFF2-40B4-BE49-F238E27FC236}">
                  <a16:creationId xmlns="" xmlns:a16="http://schemas.microsoft.com/office/drawing/2014/main" id="{5DBA1E99-2680-46E3-948B-2BF973F9904B}"/>
                </a:ext>
              </a:extLst>
            </p:cNvPr>
            <p:cNvGrpSpPr/>
            <p:nvPr/>
          </p:nvGrpSpPr>
          <p:grpSpPr>
            <a:xfrm>
              <a:off x="9068836" y="4166433"/>
              <a:ext cx="2066369" cy="2054193"/>
              <a:chOff x="9068836" y="4166433"/>
              <a:chExt cx="2066369" cy="2054193"/>
            </a:xfrm>
          </p:grpSpPr>
          <p:grpSp>
            <p:nvGrpSpPr>
              <p:cNvPr id="4" name="组合 3">
                <a:extLst>
                  <a:ext uri="{FF2B5EF4-FFF2-40B4-BE49-F238E27FC236}">
                    <a16:creationId xmlns="" xmlns:a16="http://schemas.microsoft.com/office/drawing/2014/main" id="{847D13EF-6EF6-4A91-8183-95F29DF9950B}"/>
                  </a:ext>
                </a:extLst>
              </p:cNvPr>
              <p:cNvGrpSpPr/>
              <p:nvPr/>
            </p:nvGrpSpPr>
            <p:grpSpPr>
              <a:xfrm>
                <a:off x="9068836" y="4684041"/>
                <a:ext cx="2066369" cy="1536585"/>
                <a:chOff x="9068836" y="4684041"/>
                <a:chExt cx="2066369" cy="1536585"/>
              </a:xfrm>
            </p:grpSpPr>
            <p:sp>
              <p:nvSpPr>
                <p:cNvPr id="116" name="流程图: 手动操作 115"/>
                <p:cNvSpPr/>
                <p:nvPr/>
              </p:nvSpPr>
              <p:spPr>
                <a:xfrm>
                  <a:off x="9440354" y="5247072"/>
                  <a:ext cx="771518" cy="360040"/>
                </a:xfrm>
                <a:prstGeom prst="flowChartManualOperation">
                  <a:avLst/>
                </a:prstGeom>
                <a:solidFill>
                  <a:srgbClr val="FFFFCC"/>
                </a:solidFill>
                <a:ln w="22225">
                  <a:solidFill>
                    <a:srgbClr val="FFC000"/>
                  </a:solidFill>
                </a:ln>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sz="12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Hash</a:t>
                  </a:r>
                </a:p>
              </p:txBody>
            </p:sp>
            <p:sp>
              <p:nvSpPr>
                <p:cNvPr id="117" name="任意多边形 116"/>
                <p:cNvSpPr/>
                <p:nvPr/>
              </p:nvSpPr>
              <p:spPr>
                <a:xfrm>
                  <a:off x="9068836" y="4969480"/>
                  <a:ext cx="596900" cy="272780"/>
                </a:xfrm>
                <a:custGeom>
                  <a:avLst/>
                  <a:gdLst>
                    <a:gd name="connsiteX0" fmla="*/ 0 w 596900"/>
                    <a:gd name="connsiteY0" fmla="*/ 0 h 317500"/>
                    <a:gd name="connsiteX1" fmla="*/ 0 w 596900"/>
                    <a:gd name="connsiteY1" fmla="*/ 190500 h 317500"/>
                    <a:gd name="connsiteX2" fmla="*/ 596900 w 596900"/>
                    <a:gd name="connsiteY2" fmla="*/ 190500 h 317500"/>
                    <a:gd name="connsiteX3" fmla="*/ 596900 w 5969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596900" h="317500">
                      <a:moveTo>
                        <a:pt x="0" y="0"/>
                      </a:moveTo>
                      <a:lnTo>
                        <a:pt x="0" y="190500"/>
                      </a:lnTo>
                      <a:lnTo>
                        <a:pt x="596900" y="190500"/>
                      </a:lnTo>
                      <a:lnTo>
                        <a:pt x="596900" y="3175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8" name="任意多边形 117"/>
                <p:cNvSpPr/>
                <p:nvPr/>
              </p:nvSpPr>
              <p:spPr>
                <a:xfrm>
                  <a:off x="9830836" y="4954972"/>
                  <a:ext cx="0" cy="292100"/>
                </a:xfrm>
                <a:custGeom>
                  <a:avLst/>
                  <a:gdLst>
                    <a:gd name="connsiteX0" fmla="*/ 0 w 0"/>
                    <a:gd name="connsiteY0" fmla="*/ 0 h 292100"/>
                    <a:gd name="connsiteX1" fmla="*/ 0 w 0"/>
                    <a:gd name="connsiteY1" fmla="*/ 292100 h 292100"/>
                  </a:gdLst>
                  <a:ahLst/>
                  <a:cxnLst>
                    <a:cxn ang="0">
                      <a:pos x="connsiteX0" y="connsiteY0"/>
                    </a:cxn>
                    <a:cxn ang="0">
                      <a:pos x="connsiteX1" y="connsiteY1"/>
                    </a:cxn>
                  </a:cxnLst>
                  <a:rect l="l" t="t" r="r" b="b"/>
                  <a:pathLst>
                    <a:path h="292100">
                      <a:moveTo>
                        <a:pt x="0" y="0"/>
                      </a:moveTo>
                      <a:lnTo>
                        <a:pt x="0" y="2921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任意多边形 118"/>
                <p:cNvSpPr/>
                <p:nvPr/>
              </p:nvSpPr>
              <p:spPr>
                <a:xfrm>
                  <a:off x="9957836" y="4912060"/>
                  <a:ext cx="625554" cy="330200"/>
                </a:xfrm>
                <a:custGeom>
                  <a:avLst/>
                  <a:gdLst>
                    <a:gd name="connsiteX0" fmla="*/ 520700 w 520700"/>
                    <a:gd name="connsiteY0" fmla="*/ 0 h 330200"/>
                    <a:gd name="connsiteX1" fmla="*/ 520700 w 520700"/>
                    <a:gd name="connsiteY1" fmla="*/ 203200 h 330200"/>
                    <a:gd name="connsiteX2" fmla="*/ 0 w 520700"/>
                    <a:gd name="connsiteY2" fmla="*/ 203200 h 330200"/>
                    <a:gd name="connsiteX3" fmla="*/ 0 w 520700"/>
                    <a:gd name="connsiteY3" fmla="*/ 330200 h 330200"/>
                  </a:gdLst>
                  <a:ahLst/>
                  <a:cxnLst>
                    <a:cxn ang="0">
                      <a:pos x="connsiteX0" y="connsiteY0"/>
                    </a:cxn>
                    <a:cxn ang="0">
                      <a:pos x="connsiteX1" y="connsiteY1"/>
                    </a:cxn>
                    <a:cxn ang="0">
                      <a:pos x="connsiteX2" y="connsiteY2"/>
                    </a:cxn>
                    <a:cxn ang="0">
                      <a:pos x="connsiteX3" y="connsiteY3"/>
                    </a:cxn>
                  </a:cxnLst>
                  <a:rect l="l" t="t" r="r" b="b"/>
                  <a:pathLst>
                    <a:path w="520700" h="330200">
                      <a:moveTo>
                        <a:pt x="520700" y="0"/>
                      </a:moveTo>
                      <a:lnTo>
                        <a:pt x="520700" y="203200"/>
                      </a:lnTo>
                      <a:lnTo>
                        <a:pt x="0" y="203200"/>
                      </a:lnTo>
                      <a:lnTo>
                        <a:pt x="0" y="3302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任意多边形 119"/>
                <p:cNvSpPr/>
                <p:nvPr/>
              </p:nvSpPr>
              <p:spPr>
                <a:xfrm>
                  <a:off x="9843536" y="5607112"/>
                  <a:ext cx="0" cy="292100"/>
                </a:xfrm>
                <a:custGeom>
                  <a:avLst/>
                  <a:gdLst>
                    <a:gd name="connsiteX0" fmla="*/ 0 w 0"/>
                    <a:gd name="connsiteY0" fmla="*/ 0 h 292100"/>
                    <a:gd name="connsiteX1" fmla="*/ 0 w 0"/>
                    <a:gd name="connsiteY1" fmla="*/ 292100 h 292100"/>
                  </a:gdLst>
                  <a:ahLst/>
                  <a:cxnLst>
                    <a:cxn ang="0">
                      <a:pos x="connsiteX0" y="connsiteY0"/>
                    </a:cxn>
                    <a:cxn ang="0">
                      <a:pos x="connsiteX1" y="connsiteY1"/>
                    </a:cxn>
                  </a:cxnLst>
                  <a:rect l="l" t="t" r="r" b="b"/>
                  <a:pathLst>
                    <a:path h="292100">
                      <a:moveTo>
                        <a:pt x="0" y="0"/>
                      </a:moveTo>
                      <a:lnTo>
                        <a:pt x="0" y="2921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矩形 120"/>
                <p:cNvSpPr/>
                <p:nvPr/>
              </p:nvSpPr>
              <p:spPr>
                <a:xfrm>
                  <a:off x="9325600" y="5899212"/>
                  <a:ext cx="1050289" cy="32141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MD5 result</a:t>
                  </a:r>
                </a:p>
              </p:txBody>
            </p:sp>
            <p:sp>
              <p:nvSpPr>
                <p:cNvPr id="123" name="矩形 122"/>
                <p:cNvSpPr/>
                <p:nvPr/>
              </p:nvSpPr>
              <p:spPr>
                <a:xfrm>
                  <a:off x="9367286" y="4690075"/>
                  <a:ext cx="780739" cy="27699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Random</a:t>
                  </a:r>
                </a:p>
              </p:txBody>
            </p:sp>
            <p:sp>
              <p:nvSpPr>
                <p:cNvPr id="124" name="矩形 123"/>
                <p:cNvSpPr/>
                <p:nvPr/>
              </p:nvSpPr>
              <p:spPr>
                <a:xfrm>
                  <a:off x="10263381" y="4684041"/>
                  <a:ext cx="871824" cy="27699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Huawei123</a:t>
                  </a:r>
                </a:p>
              </p:txBody>
            </p:sp>
          </p:grpSp>
          <p:sp>
            <p:nvSpPr>
              <p:cNvPr id="139" name="文本框 138"/>
              <p:cNvSpPr txBox="1"/>
              <p:nvPr/>
            </p:nvSpPr>
            <p:spPr>
              <a:xfrm>
                <a:off x="9232570" y="4166433"/>
                <a:ext cx="1878566" cy="523220"/>
              </a:xfrm>
              <a:prstGeom prst="rect">
                <a:avLst/>
              </a:prstGeom>
              <a:noFill/>
            </p:spPr>
            <p:txBody>
              <a:bodyPr wrap="square" rtlCol="0">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Password configured on the interface</a:t>
                </a:r>
              </a:p>
            </p:txBody>
          </p:sp>
        </p:grpSp>
      </p:grpSp>
      <p:sp>
        <p:nvSpPr>
          <p:cNvPr id="61" name="Oval 4">
            <a:extLst>
              <a:ext uri="{FF2B5EF4-FFF2-40B4-BE49-F238E27FC236}">
                <a16:creationId xmlns="" xmlns:a16="http://schemas.microsoft.com/office/drawing/2014/main" id="{B18EF71D-655D-4964-BA79-AEE5A754E296}"/>
              </a:ext>
            </a:extLst>
          </p:cNvPr>
          <p:cNvSpPr>
            <a:spLocks noChangeAspect="1"/>
          </p:cNvSpPr>
          <p:nvPr/>
        </p:nvSpPr>
        <p:spPr>
          <a:xfrm>
            <a:off x="7144449" y="390034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1</a:t>
            </a:r>
          </a:p>
        </p:txBody>
      </p:sp>
      <p:sp>
        <p:nvSpPr>
          <p:cNvPr id="62" name="Oval 4">
            <a:extLst>
              <a:ext uri="{FF2B5EF4-FFF2-40B4-BE49-F238E27FC236}">
                <a16:creationId xmlns="" xmlns:a16="http://schemas.microsoft.com/office/drawing/2014/main" id="{B18EF71D-655D-4964-BA79-AEE5A754E296}"/>
              </a:ext>
            </a:extLst>
          </p:cNvPr>
          <p:cNvSpPr>
            <a:spLocks noChangeAspect="1"/>
          </p:cNvSpPr>
          <p:nvPr/>
        </p:nvSpPr>
        <p:spPr>
          <a:xfrm>
            <a:off x="4224373" y="4863422"/>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2</a:t>
            </a:r>
          </a:p>
        </p:txBody>
      </p:sp>
      <p:sp>
        <p:nvSpPr>
          <p:cNvPr id="63" name="Oval 4">
            <a:extLst>
              <a:ext uri="{FF2B5EF4-FFF2-40B4-BE49-F238E27FC236}">
                <a16:creationId xmlns="" xmlns:a16="http://schemas.microsoft.com/office/drawing/2014/main" id="{B18EF71D-655D-4964-BA79-AEE5A754E296}"/>
              </a:ext>
            </a:extLst>
          </p:cNvPr>
          <p:cNvSpPr>
            <a:spLocks noChangeAspect="1"/>
          </p:cNvSpPr>
          <p:nvPr/>
        </p:nvSpPr>
        <p:spPr>
          <a:xfrm>
            <a:off x="7346045" y="587692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3</a:t>
            </a:r>
          </a:p>
        </p:txBody>
      </p:sp>
      <p:sp>
        <p:nvSpPr>
          <p:cNvPr id="69" name="文本框 68">
            <a:extLst>
              <a:ext uri="{FF2B5EF4-FFF2-40B4-BE49-F238E27FC236}">
                <a16:creationId xmlns="" xmlns:a16="http://schemas.microsoft.com/office/drawing/2014/main" id="{E0142E4A-3687-420E-9F49-AD9EE621BC33}"/>
              </a:ext>
            </a:extLst>
          </p:cNvPr>
          <p:cNvSpPr txBox="1"/>
          <p:nvPr/>
        </p:nvSpPr>
        <p:spPr>
          <a:xfrm>
            <a:off x="442912" y="3642870"/>
            <a:ext cx="3258683" cy="738664"/>
          </a:xfrm>
          <a:prstGeom prst="rect">
            <a:avLst/>
          </a:prstGeom>
          <a:noFill/>
        </p:spPr>
        <p:txBody>
          <a:bodyPr wrap="square" rtlCol="0">
            <a:spAutoFit/>
          </a:bodyPr>
          <a:lstStyle/>
          <a:p>
            <a:pPr marL="198000" indent="-198000"/>
            <a:r>
              <a:rPr lang="en-US" sz="1400" dirty="0">
                <a:latin typeface="Huawei Sans" panose="020C0503030203020204" pitchFamily="34" charset="0"/>
              </a:rPr>
              <a:t>1. The authenticator initiates a challenge carrying a random number.</a:t>
            </a:r>
          </a:p>
        </p:txBody>
      </p:sp>
      <p:sp>
        <p:nvSpPr>
          <p:cNvPr id="70" name="文本框 69">
            <a:extLst>
              <a:ext uri="{FF2B5EF4-FFF2-40B4-BE49-F238E27FC236}">
                <a16:creationId xmlns="" xmlns:a16="http://schemas.microsoft.com/office/drawing/2014/main" id="{8026135B-C426-43C8-95F7-918B8299B00C}"/>
              </a:ext>
            </a:extLst>
          </p:cNvPr>
          <p:cNvSpPr txBox="1"/>
          <p:nvPr/>
        </p:nvSpPr>
        <p:spPr>
          <a:xfrm>
            <a:off x="8479062" y="5285958"/>
            <a:ext cx="2729009" cy="738664"/>
          </a:xfrm>
          <a:prstGeom prst="rect">
            <a:avLst/>
          </a:prstGeom>
          <a:noFill/>
        </p:spPr>
        <p:txBody>
          <a:bodyPr wrap="square" rtlCol="0">
            <a:spAutoFit/>
          </a:bodyPr>
          <a:lstStyle/>
          <a:p>
            <a:pPr marL="198000" indent="-198000"/>
            <a:r>
              <a:rPr lang="en-US" sz="1400" dirty="0">
                <a:latin typeface="Huawei Sans" panose="020C0503030203020204" pitchFamily="34" charset="0"/>
              </a:rPr>
              <a:t>2. The peer calculates an MD5 value locally and replies with the MD5 value.</a:t>
            </a:r>
          </a:p>
        </p:txBody>
      </p:sp>
      <p:sp>
        <p:nvSpPr>
          <p:cNvPr id="71" name="文本框 70">
            <a:extLst>
              <a:ext uri="{FF2B5EF4-FFF2-40B4-BE49-F238E27FC236}">
                <a16:creationId xmlns="" xmlns:a16="http://schemas.microsoft.com/office/drawing/2014/main" id="{D287D23E-38A8-41B1-94D8-F550C8271D5D}"/>
              </a:ext>
            </a:extLst>
          </p:cNvPr>
          <p:cNvSpPr txBox="1"/>
          <p:nvPr/>
        </p:nvSpPr>
        <p:spPr>
          <a:xfrm>
            <a:off x="442913" y="5626558"/>
            <a:ext cx="3249158" cy="738664"/>
          </a:xfrm>
          <a:prstGeom prst="rect">
            <a:avLst/>
          </a:prstGeom>
          <a:noFill/>
        </p:spPr>
        <p:txBody>
          <a:bodyPr wrap="square" rtlCol="0">
            <a:spAutoFit/>
          </a:bodyPr>
          <a:lstStyle/>
          <a:p>
            <a:pPr marL="198000" indent="-198000"/>
            <a:r>
              <a:rPr lang="en-US" sz="1400" dirty="0">
                <a:latin typeface="Huawei Sans" panose="020C0503030203020204" pitchFamily="34" charset="0"/>
              </a:rPr>
              <a:t>3. The authenticator performs local calculation and verifies the received MD5 value.</a:t>
            </a:r>
          </a:p>
        </p:txBody>
      </p:sp>
      <p:sp>
        <p:nvSpPr>
          <p:cNvPr id="64" name="五边形 63"/>
          <p:cNvSpPr/>
          <p:nvPr/>
        </p:nvSpPr>
        <p:spPr bwMode="auto">
          <a:xfrm>
            <a:off x="7102073" y="126000"/>
            <a:ext cx="1055909"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Feature Introduction</a:t>
            </a:r>
          </a:p>
        </p:txBody>
      </p:sp>
      <p:sp>
        <p:nvSpPr>
          <p:cNvPr id="65" name="燕尾形 64"/>
          <p:cNvSpPr/>
          <p:nvPr/>
        </p:nvSpPr>
        <p:spPr bwMode="auto">
          <a:xfrm>
            <a:off x="8068857"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Link Setup</a:t>
            </a:r>
          </a:p>
        </p:txBody>
      </p:sp>
      <p:sp>
        <p:nvSpPr>
          <p:cNvPr id="66" name="燕尾形 65"/>
          <p:cNvSpPr/>
          <p:nvPr/>
        </p:nvSpPr>
        <p:spPr bwMode="auto">
          <a:xfrm>
            <a:off x="9035641"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LCP Negotiation</a:t>
            </a:r>
          </a:p>
        </p:txBody>
      </p:sp>
      <p:sp>
        <p:nvSpPr>
          <p:cNvPr id="67" name="燕尾形 66"/>
          <p:cNvSpPr/>
          <p:nvPr/>
        </p:nvSpPr>
        <p:spPr bwMode="auto">
          <a:xfrm>
            <a:off x="10002425" y="126000"/>
            <a:ext cx="1055909"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spcBef>
                <a:spcPts val="0"/>
              </a:spcBef>
              <a:defRPr/>
            </a:pP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Authentication Negotiation</a:t>
            </a:r>
          </a:p>
        </p:txBody>
      </p:sp>
      <p:sp>
        <p:nvSpPr>
          <p:cNvPr id="68" name="燕尾形 67"/>
          <p:cNvSpPr/>
          <p:nvPr/>
        </p:nvSpPr>
        <p:spPr bwMode="auto">
          <a:xfrm>
            <a:off x="10969209"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NCP Negotiation</a:t>
            </a:r>
          </a:p>
        </p:txBody>
      </p:sp>
    </p:spTree>
    <p:extLst>
      <p:ext uri="{BB962C8B-B14F-4D97-AF65-F5344CB8AC3E}">
        <p14:creationId xmlns:p14="http://schemas.microsoft.com/office/powerpoint/2010/main" val="2874114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p:txBody>
          <a:bodyPr/>
          <a:lstStyle/>
          <a:p>
            <a:r>
              <a:rPr lang="en-US" sz="1600" dirty="0">
                <a:sym typeface="Huawei Sans" panose="020C0503030203020204" pitchFamily="34" charset="0"/>
              </a:rPr>
              <a:t>After PPP authentication negotiation, the two ends enter the NCP negotiation phase to negotiate the format and type of data packets transmitted on the data link. IPCP, for example, is classified into static and dynamic IP address negotiation.</a:t>
            </a:r>
          </a:p>
          <a:p>
            <a:r>
              <a:rPr lang="en-US" sz="1600" dirty="0">
                <a:sym typeface="Huawei Sans" panose="020C0503030203020204" pitchFamily="34" charset="0"/>
              </a:rPr>
              <a:t>Static IP address negotiation requires manual configuration of IP addresses at both ends of a link.</a:t>
            </a:r>
          </a:p>
        </p:txBody>
      </p:sp>
      <p:sp>
        <p:nvSpPr>
          <p:cNvPr id="53251" name="标题 1"/>
          <p:cNvSpPr>
            <a:spLocks noGrp="1"/>
          </p:cNvSpPr>
          <p:nvPr>
            <p:ph type="title"/>
          </p:nvPr>
        </p:nvSpPr>
        <p:spPr>
          <a:xfrm>
            <a:off x="1594800" y="452604"/>
            <a:ext cx="10597200" cy="640800"/>
          </a:xfrm>
        </p:spPr>
        <p:txBody>
          <a:bodyPr/>
          <a:lstStyle/>
          <a:p>
            <a:r>
              <a:rPr lang="en-US" sz="3200" dirty="0">
                <a:sym typeface="Huawei Sans" panose="020C0503030203020204" pitchFamily="34" charset="0"/>
              </a:rPr>
              <a:t>NCP Negotiation </a:t>
            </a:r>
            <a:r>
              <a:rPr lang="en-US" altLang="zh-CN" sz="3200" dirty="0">
                <a:sym typeface="Huawei Sans" panose="020C0503030203020204" pitchFamily="34" charset="0"/>
              </a:rPr>
              <a:t>-</a:t>
            </a:r>
            <a:r>
              <a:rPr lang="en-US" sz="3200" dirty="0">
                <a:sym typeface="Huawei Sans" panose="020C0503030203020204" pitchFamily="34" charset="0"/>
              </a:rPr>
              <a:t> Static IP Address Negotiation</a:t>
            </a:r>
          </a:p>
        </p:txBody>
      </p:sp>
      <p:cxnSp>
        <p:nvCxnSpPr>
          <p:cNvPr id="23" name="直接连接符 22"/>
          <p:cNvCxnSpPr/>
          <p:nvPr/>
        </p:nvCxnSpPr>
        <p:spPr bwMode="auto">
          <a:xfrm>
            <a:off x="3760650" y="3684774"/>
            <a:ext cx="0" cy="2559269"/>
          </a:xfrm>
          <a:prstGeom prst="line">
            <a:avLst/>
          </a:prstGeom>
          <a:solidFill>
            <a:schemeClr val="accent1"/>
          </a:solidFill>
          <a:ln w="19050" cap="flat" cmpd="sng" algn="ctr">
            <a:solidFill>
              <a:srgbClr val="EC7061"/>
            </a:solidFill>
            <a:prstDash val="dash"/>
            <a:round/>
            <a:headEnd type="none" w="med" len="med"/>
            <a:tailEnd type="none" w="med" len="med"/>
          </a:ln>
          <a:effectLst/>
        </p:spPr>
      </p:cxnSp>
      <p:cxnSp>
        <p:nvCxnSpPr>
          <p:cNvPr id="61" name="直接连接符 60"/>
          <p:cNvCxnSpPr/>
          <p:nvPr/>
        </p:nvCxnSpPr>
        <p:spPr bwMode="auto">
          <a:xfrm>
            <a:off x="8534748" y="3622424"/>
            <a:ext cx="0" cy="2656102"/>
          </a:xfrm>
          <a:prstGeom prst="line">
            <a:avLst/>
          </a:prstGeom>
          <a:solidFill>
            <a:schemeClr val="accent1"/>
          </a:solidFill>
          <a:ln w="19050" cap="flat" cmpd="sng" algn="ctr">
            <a:solidFill>
              <a:srgbClr val="EC7061"/>
            </a:solidFill>
            <a:prstDash val="dash"/>
            <a:round/>
            <a:headEnd type="none" w="med" len="med"/>
            <a:tailEnd type="none" w="med" len="med"/>
          </a:ln>
          <a:effectLst/>
        </p:spPr>
      </p:cxnSp>
      <p:grpSp>
        <p:nvGrpSpPr>
          <p:cNvPr id="20" name="组合 19"/>
          <p:cNvGrpSpPr/>
          <p:nvPr/>
        </p:nvGrpSpPr>
        <p:grpSpPr>
          <a:xfrm>
            <a:off x="3982607" y="3668209"/>
            <a:ext cx="4324232" cy="1003326"/>
            <a:chOff x="2193183" y="2388353"/>
            <a:chExt cx="2447575" cy="1003326"/>
          </a:xfrm>
        </p:grpSpPr>
        <p:sp>
          <p:nvSpPr>
            <p:cNvPr id="53259" name="Text Box 15"/>
            <p:cNvSpPr txBox="1">
              <a:spLocks noChangeArrowheads="1"/>
            </p:cNvSpPr>
            <p:nvPr/>
          </p:nvSpPr>
          <p:spPr bwMode="auto">
            <a:xfrm>
              <a:off x="2315421" y="2388353"/>
              <a:ext cx="21668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 Configure-Request (10.1.1.1)</a:t>
              </a:r>
            </a:p>
          </p:txBody>
        </p:sp>
        <p:sp>
          <p:nvSpPr>
            <p:cNvPr id="53261" name="Text Box 17"/>
            <p:cNvSpPr txBox="1">
              <a:spLocks noChangeArrowheads="1"/>
            </p:cNvSpPr>
            <p:nvPr/>
          </p:nvSpPr>
          <p:spPr bwMode="auto">
            <a:xfrm>
              <a:off x="2471848" y="3122969"/>
              <a:ext cx="17341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p>
          </p:txBody>
        </p:sp>
        <p:cxnSp>
          <p:nvCxnSpPr>
            <p:cNvPr id="26" name="直接箭头连接符 25"/>
            <p:cNvCxnSpPr/>
            <p:nvPr/>
          </p:nvCxnSpPr>
          <p:spPr>
            <a:xfrm>
              <a:off x="2200864" y="2711519"/>
              <a:ext cx="243989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2193183" y="3391679"/>
              <a:ext cx="244757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960414" y="5072932"/>
            <a:ext cx="4372429" cy="958924"/>
            <a:chOff x="2185625" y="3893432"/>
            <a:chExt cx="2474855" cy="958924"/>
          </a:xfrm>
        </p:grpSpPr>
        <p:sp>
          <p:nvSpPr>
            <p:cNvPr id="53263" name="Text Box 19"/>
            <p:cNvSpPr txBox="1">
              <a:spLocks noChangeArrowheads="1"/>
            </p:cNvSpPr>
            <p:nvPr/>
          </p:nvSpPr>
          <p:spPr bwMode="auto">
            <a:xfrm>
              <a:off x="2318208" y="3893432"/>
              <a:ext cx="21668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(10.1.1.2)</a:t>
              </a:r>
            </a:p>
          </p:txBody>
        </p:sp>
        <p:sp>
          <p:nvSpPr>
            <p:cNvPr id="53265" name="Text Box 21"/>
            <p:cNvSpPr txBox="1">
              <a:spLocks noChangeArrowheads="1"/>
            </p:cNvSpPr>
            <p:nvPr/>
          </p:nvSpPr>
          <p:spPr bwMode="auto">
            <a:xfrm>
              <a:off x="2436171" y="4553271"/>
              <a:ext cx="17341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p>
          </p:txBody>
        </p:sp>
        <p:cxnSp>
          <p:nvCxnSpPr>
            <p:cNvPr id="28" name="直接箭头连接符 27"/>
            <p:cNvCxnSpPr/>
            <p:nvPr/>
          </p:nvCxnSpPr>
          <p:spPr>
            <a:xfrm flipH="1">
              <a:off x="2185625" y="4172195"/>
              <a:ext cx="246576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215076" y="4852356"/>
              <a:ext cx="244540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390965" y="2659416"/>
            <a:ext cx="5483096" cy="857462"/>
            <a:chOff x="4238306" y="2659416"/>
            <a:chExt cx="5483096" cy="857462"/>
          </a:xfrm>
        </p:grpSpPr>
        <p:sp>
          <p:nvSpPr>
            <p:cNvPr id="30" name="Text Box 11"/>
            <p:cNvSpPr txBox="1">
              <a:spLocks noChangeArrowheads="1"/>
            </p:cNvSpPr>
            <p:nvPr/>
          </p:nvSpPr>
          <p:spPr bwMode="auto">
            <a:xfrm>
              <a:off x="4238306" y="3301434"/>
              <a:ext cx="6558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31" name="Text Box 12"/>
            <p:cNvSpPr txBox="1">
              <a:spLocks noChangeArrowheads="1"/>
            </p:cNvSpPr>
            <p:nvPr/>
          </p:nvSpPr>
          <p:spPr bwMode="auto">
            <a:xfrm>
              <a:off x="9022238" y="3299190"/>
              <a:ext cx="6991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32" name="Text Box 7"/>
            <p:cNvSpPr txBox="1">
              <a:spLocks noChangeArrowheads="1"/>
            </p:cNvSpPr>
            <p:nvPr/>
          </p:nvSpPr>
          <p:spPr bwMode="auto">
            <a:xfrm>
              <a:off x="6464303" y="2659416"/>
              <a:ext cx="9580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33" name="Text Box 7"/>
            <p:cNvSpPr txBox="1">
              <a:spLocks noChangeArrowheads="1"/>
            </p:cNvSpPr>
            <p:nvPr/>
          </p:nvSpPr>
          <p:spPr bwMode="auto">
            <a:xfrm>
              <a:off x="4686663" y="3028748"/>
              <a:ext cx="12707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5" name="Text Box 7"/>
            <p:cNvSpPr txBox="1">
              <a:spLocks noChangeArrowheads="1"/>
            </p:cNvSpPr>
            <p:nvPr/>
          </p:nvSpPr>
          <p:spPr bwMode="auto">
            <a:xfrm>
              <a:off x="7867421" y="3041226"/>
              <a:ext cx="1506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6" name="Text Box 7"/>
            <p:cNvSpPr txBox="1">
              <a:spLocks noChangeArrowheads="1"/>
            </p:cNvSpPr>
            <p:nvPr/>
          </p:nvSpPr>
          <p:spPr bwMode="auto">
            <a:xfrm>
              <a:off x="4607991" y="2712287"/>
              <a:ext cx="1095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sp>
          <p:nvSpPr>
            <p:cNvPr id="47" name="Text Box 7"/>
            <p:cNvSpPr txBox="1">
              <a:spLocks noChangeArrowheads="1"/>
            </p:cNvSpPr>
            <p:nvPr/>
          </p:nvSpPr>
          <p:spPr bwMode="auto">
            <a:xfrm>
              <a:off x="8202172" y="2699404"/>
              <a:ext cx="11599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2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pic>
          <p:nvPicPr>
            <p:cNvPr id="48" name="图片 4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96210" y="2787923"/>
              <a:ext cx="540000" cy="442800"/>
            </a:xfrm>
            <a:prstGeom prst="rect">
              <a:avLst/>
            </a:prstGeom>
          </p:spPr>
        </p:pic>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12089" y="2789981"/>
              <a:ext cx="540000" cy="442800"/>
            </a:xfrm>
            <a:prstGeom prst="rect">
              <a:avLst/>
            </a:prstGeom>
          </p:spPr>
        </p:pic>
        <p:cxnSp>
          <p:nvCxnSpPr>
            <p:cNvPr id="5" name="直接连接符 4"/>
            <p:cNvCxnSpPr>
              <a:stCxn id="48" idx="3"/>
              <a:endCxn id="49" idx="1"/>
            </p:cNvCxnSpPr>
            <p:nvPr/>
          </p:nvCxnSpPr>
          <p:spPr>
            <a:xfrm>
              <a:off x="4836210" y="3009323"/>
              <a:ext cx="4275879"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sp>
        <p:nvSpPr>
          <p:cNvPr id="82" name="Oval 4">
            <a:extLst>
              <a:ext uri="{FF2B5EF4-FFF2-40B4-BE49-F238E27FC236}">
                <a16:creationId xmlns="" xmlns:a16="http://schemas.microsoft.com/office/drawing/2014/main" id="{B18EF71D-655D-4964-BA79-AEE5A754E296}"/>
              </a:ext>
            </a:extLst>
          </p:cNvPr>
          <p:cNvSpPr>
            <a:spLocks noChangeAspect="1"/>
          </p:cNvSpPr>
          <p:nvPr/>
        </p:nvSpPr>
        <p:spPr>
          <a:xfrm>
            <a:off x="4036146" y="366950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1</a:t>
            </a:r>
          </a:p>
        </p:txBody>
      </p:sp>
      <p:sp>
        <p:nvSpPr>
          <p:cNvPr id="83" name="Oval 4">
            <a:extLst>
              <a:ext uri="{FF2B5EF4-FFF2-40B4-BE49-F238E27FC236}">
                <a16:creationId xmlns="" xmlns:a16="http://schemas.microsoft.com/office/drawing/2014/main" id="{B18EF71D-655D-4964-BA79-AEE5A754E296}"/>
              </a:ext>
            </a:extLst>
          </p:cNvPr>
          <p:cNvSpPr>
            <a:spLocks noChangeAspect="1"/>
          </p:cNvSpPr>
          <p:nvPr/>
        </p:nvSpPr>
        <p:spPr>
          <a:xfrm>
            <a:off x="7982606" y="4333217"/>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dirty="0">
                <a:solidFill>
                  <a:schemeClr val="bg1"/>
                </a:solidFill>
                <a:latin typeface="Huawei Sans" panose="020C0503030203020204" pitchFamily="34" charset="0"/>
                <a:ea typeface="方正兰亭黑简体" panose="02000000000000000000" pitchFamily="2" charset="-122"/>
              </a:rPr>
              <a:t>2</a:t>
            </a:r>
          </a:p>
        </p:txBody>
      </p:sp>
      <p:sp>
        <p:nvSpPr>
          <p:cNvPr id="88" name="Oval 4">
            <a:extLst>
              <a:ext uri="{FF2B5EF4-FFF2-40B4-BE49-F238E27FC236}">
                <a16:creationId xmlns="" xmlns:a16="http://schemas.microsoft.com/office/drawing/2014/main" id="{B18EF71D-655D-4964-BA79-AEE5A754E296}"/>
              </a:ext>
            </a:extLst>
          </p:cNvPr>
          <p:cNvSpPr>
            <a:spLocks noChangeAspect="1"/>
          </p:cNvSpPr>
          <p:nvPr/>
        </p:nvSpPr>
        <p:spPr>
          <a:xfrm>
            <a:off x="7982295" y="5018934"/>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1</a:t>
            </a:r>
          </a:p>
        </p:txBody>
      </p:sp>
      <p:sp>
        <p:nvSpPr>
          <p:cNvPr id="89" name="Oval 4">
            <a:extLst>
              <a:ext uri="{FF2B5EF4-FFF2-40B4-BE49-F238E27FC236}">
                <a16:creationId xmlns="" xmlns:a16="http://schemas.microsoft.com/office/drawing/2014/main" id="{B18EF71D-655D-4964-BA79-AEE5A754E296}"/>
              </a:ext>
            </a:extLst>
          </p:cNvPr>
          <p:cNvSpPr>
            <a:spLocks noChangeAspect="1"/>
          </p:cNvSpPr>
          <p:nvPr/>
        </p:nvSpPr>
        <p:spPr>
          <a:xfrm>
            <a:off x="4102329" y="571335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2</a:t>
            </a:r>
          </a:p>
        </p:txBody>
      </p:sp>
      <p:sp>
        <p:nvSpPr>
          <p:cNvPr id="98" name="文本框 97">
            <a:extLst>
              <a:ext uri="{FF2B5EF4-FFF2-40B4-BE49-F238E27FC236}">
                <a16:creationId xmlns="" xmlns:a16="http://schemas.microsoft.com/office/drawing/2014/main" id="{CD8829C1-85DE-46AF-8C53-0BEA9AE1831C}"/>
              </a:ext>
            </a:extLst>
          </p:cNvPr>
          <p:cNvSpPr txBox="1"/>
          <p:nvPr/>
        </p:nvSpPr>
        <p:spPr>
          <a:xfrm>
            <a:off x="544285" y="3751955"/>
            <a:ext cx="3190506" cy="523220"/>
          </a:xfrm>
          <a:prstGeom prst="rect">
            <a:avLst/>
          </a:prstGeom>
          <a:noFill/>
        </p:spPr>
        <p:txBody>
          <a:bodyPr wrap="square" rtlCol="0">
            <a:spAutoFit/>
          </a:bodyPr>
          <a:lstStyle/>
          <a:p>
            <a:pPr marL="198000" indent="-198000"/>
            <a:r>
              <a:rPr lang="en-US" sz="1400" dirty="0">
                <a:latin typeface="Huawei Sans" panose="020C0503030203020204" pitchFamily="34" charset="0"/>
              </a:rPr>
              <a:t>1. Sends a Configure-Request packet carrying the local IP address.</a:t>
            </a:r>
          </a:p>
        </p:txBody>
      </p:sp>
      <p:sp>
        <p:nvSpPr>
          <p:cNvPr id="99" name="文本框 98">
            <a:extLst>
              <a:ext uri="{FF2B5EF4-FFF2-40B4-BE49-F238E27FC236}">
                <a16:creationId xmlns="" xmlns:a16="http://schemas.microsoft.com/office/drawing/2014/main" id="{2D789976-0FB7-4BC4-B903-03C45DA9997F}"/>
              </a:ext>
            </a:extLst>
          </p:cNvPr>
          <p:cNvSpPr txBox="1"/>
          <p:nvPr/>
        </p:nvSpPr>
        <p:spPr>
          <a:xfrm>
            <a:off x="8708632" y="4502258"/>
            <a:ext cx="2260578" cy="523220"/>
          </a:xfrm>
          <a:prstGeom prst="rect">
            <a:avLst/>
          </a:prstGeom>
          <a:noFill/>
        </p:spPr>
        <p:txBody>
          <a:bodyPr wrap="square" rtlCol="0">
            <a:spAutoFit/>
          </a:bodyPr>
          <a:lstStyle/>
          <a:p>
            <a:pPr marL="198000" indent="-198000"/>
            <a:r>
              <a:rPr lang="en-US" sz="1400" dirty="0">
                <a:latin typeface="Huawei Sans" panose="020C0503030203020204" pitchFamily="34" charset="0"/>
              </a:rPr>
              <a:t>2. Verifies that the peer IP address is valid.</a:t>
            </a:r>
          </a:p>
        </p:txBody>
      </p:sp>
      <p:sp>
        <p:nvSpPr>
          <p:cNvPr id="43" name="五边形 42"/>
          <p:cNvSpPr/>
          <p:nvPr/>
        </p:nvSpPr>
        <p:spPr bwMode="auto">
          <a:xfrm>
            <a:off x="7102073" y="126000"/>
            <a:ext cx="1055909"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Feature Introduction</a:t>
            </a:r>
          </a:p>
        </p:txBody>
      </p:sp>
      <p:sp>
        <p:nvSpPr>
          <p:cNvPr id="44" name="燕尾形 43"/>
          <p:cNvSpPr/>
          <p:nvPr/>
        </p:nvSpPr>
        <p:spPr bwMode="auto">
          <a:xfrm>
            <a:off x="8068857"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Link Setup</a:t>
            </a:r>
          </a:p>
        </p:txBody>
      </p:sp>
      <p:sp>
        <p:nvSpPr>
          <p:cNvPr id="50" name="燕尾形 49"/>
          <p:cNvSpPr/>
          <p:nvPr/>
        </p:nvSpPr>
        <p:spPr bwMode="auto">
          <a:xfrm>
            <a:off x="9035641"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LCP Negotiation</a:t>
            </a:r>
          </a:p>
        </p:txBody>
      </p:sp>
      <p:sp>
        <p:nvSpPr>
          <p:cNvPr id="51" name="燕尾形 50"/>
          <p:cNvSpPr/>
          <p:nvPr/>
        </p:nvSpPr>
        <p:spPr bwMode="auto">
          <a:xfrm>
            <a:off x="10002425"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Authentication Negotiation</a:t>
            </a:r>
          </a:p>
        </p:txBody>
      </p:sp>
      <p:sp>
        <p:nvSpPr>
          <p:cNvPr id="52" name="燕尾形 51"/>
          <p:cNvSpPr/>
          <p:nvPr/>
        </p:nvSpPr>
        <p:spPr bwMode="auto">
          <a:xfrm>
            <a:off x="10969209" y="126000"/>
            <a:ext cx="1055909"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NCP Negotiation</a:t>
            </a:r>
          </a:p>
        </p:txBody>
      </p:sp>
    </p:spTree>
    <p:extLst>
      <p:ext uri="{BB962C8B-B14F-4D97-AF65-F5344CB8AC3E}">
        <p14:creationId xmlns:p14="http://schemas.microsoft.com/office/powerpoint/2010/main" val="2162155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p:txBody>
          <a:bodyPr/>
          <a:lstStyle/>
          <a:p>
            <a:r>
              <a:rPr lang="en-US" sz="1600" dirty="0">
                <a:sym typeface="Huawei Sans" panose="020C0503030203020204" pitchFamily="34" charset="0"/>
              </a:rPr>
              <a:t>In dynamic IP address negotiation, one end of a PPP link can assign an IP address to the other end.</a:t>
            </a:r>
          </a:p>
        </p:txBody>
      </p:sp>
      <p:sp>
        <p:nvSpPr>
          <p:cNvPr id="53251" name="标题 1"/>
          <p:cNvSpPr>
            <a:spLocks noGrp="1"/>
          </p:cNvSpPr>
          <p:nvPr>
            <p:ph type="title"/>
          </p:nvPr>
        </p:nvSpPr>
        <p:spPr>
          <a:xfrm>
            <a:off x="1594800" y="452604"/>
            <a:ext cx="10292400" cy="640800"/>
          </a:xfrm>
        </p:spPr>
        <p:txBody>
          <a:bodyPr/>
          <a:lstStyle/>
          <a:p>
            <a:r>
              <a:rPr lang="en-US" sz="3200" dirty="0">
                <a:sym typeface="Huawei Sans" panose="020C0503030203020204" pitchFamily="34" charset="0"/>
              </a:rPr>
              <a:t>NCP Negotiation </a:t>
            </a:r>
            <a:r>
              <a:rPr lang="en-US" altLang="zh-CN" sz="3200" dirty="0">
                <a:sym typeface="Huawei Sans" panose="020C0503030203020204" pitchFamily="34" charset="0"/>
              </a:rPr>
              <a:t>-</a:t>
            </a:r>
            <a:r>
              <a:rPr lang="en-US" sz="3200" dirty="0">
                <a:sym typeface="Huawei Sans" panose="020C0503030203020204" pitchFamily="34" charset="0"/>
              </a:rPr>
              <a:t> Dynamic IP Address Negotiation</a:t>
            </a:r>
          </a:p>
        </p:txBody>
      </p:sp>
      <p:cxnSp>
        <p:nvCxnSpPr>
          <p:cNvPr id="75" name="直接连接符 74"/>
          <p:cNvCxnSpPr>
            <a:stCxn id="83" idx="2"/>
          </p:cNvCxnSpPr>
          <p:nvPr/>
        </p:nvCxnSpPr>
        <p:spPr bwMode="auto">
          <a:xfrm>
            <a:off x="3718869" y="2856478"/>
            <a:ext cx="0" cy="3369775"/>
          </a:xfrm>
          <a:prstGeom prst="line">
            <a:avLst/>
          </a:prstGeom>
          <a:solidFill>
            <a:schemeClr val="accent1"/>
          </a:solidFill>
          <a:ln w="19050" cap="flat" cmpd="sng" algn="ctr">
            <a:solidFill>
              <a:srgbClr val="EC7061"/>
            </a:solidFill>
            <a:prstDash val="dash"/>
            <a:round/>
            <a:headEnd type="none" w="med" len="med"/>
            <a:tailEnd type="none" w="med" len="med"/>
          </a:ln>
          <a:effectLst/>
        </p:spPr>
      </p:cxnSp>
      <p:cxnSp>
        <p:nvCxnSpPr>
          <p:cNvPr id="76" name="直接连接符 75"/>
          <p:cNvCxnSpPr/>
          <p:nvPr/>
        </p:nvCxnSpPr>
        <p:spPr bwMode="auto">
          <a:xfrm>
            <a:off x="8539107" y="2871867"/>
            <a:ext cx="0" cy="3314328"/>
          </a:xfrm>
          <a:prstGeom prst="line">
            <a:avLst/>
          </a:prstGeom>
          <a:solidFill>
            <a:schemeClr val="accent1"/>
          </a:solidFill>
          <a:ln w="19050" cap="flat" cmpd="sng" algn="ctr">
            <a:solidFill>
              <a:srgbClr val="EC7061"/>
            </a:solidFill>
            <a:prstDash val="dash"/>
            <a:round/>
            <a:headEnd type="none" w="med" len="med"/>
            <a:tailEnd type="none" w="med" len="med"/>
          </a:ln>
          <a:effectLst/>
        </p:spPr>
      </p:cxnSp>
      <p:sp>
        <p:nvSpPr>
          <p:cNvPr id="63" name="Text Box 15"/>
          <p:cNvSpPr txBox="1">
            <a:spLocks noChangeArrowheads="1"/>
          </p:cNvSpPr>
          <p:nvPr/>
        </p:nvSpPr>
        <p:spPr bwMode="auto">
          <a:xfrm>
            <a:off x="4327834" y="2905819"/>
            <a:ext cx="3735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(0.0.0.0)</a:t>
            </a:r>
          </a:p>
        </p:txBody>
      </p:sp>
      <p:sp>
        <p:nvSpPr>
          <p:cNvPr id="64" name="Text Box 17"/>
          <p:cNvSpPr txBox="1">
            <a:spLocks noChangeArrowheads="1"/>
          </p:cNvSpPr>
          <p:nvPr/>
        </p:nvSpPr>
        <p:spPr bwMode="auto">
          <a:xfrm>
            <a:off x="4566728" y="3458668"/>
            <a:ext cx="32385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Configure-Nak (10.1.1.1)</a:t>
            </a:r>
          </a:p>
        </p:txBody>
      </p:sp>
      <p:sp>
        <p:nvSpPr>
          <p:cNvPr id="65" name="Text Box 21"/>
          <p:cNvSpPr txBox="1">
            <a:spLocks noChangeArrowheads="1"/>
          </p:cNvSpPr>
          <p:nvPr/>
        </p:nvSpPr>
        <p:spPr bwMode="auto">
          <a:xfrm>
            <a:off x="4607465" y="4604296"/>
            <a:ext cx="29892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p>
        </p:txBody>
      </p:sp>
      <p:sp>
        <p:nvSpPr>
          <p:cNvPr id="66" name="Text Box 22"/>
          <p:cNvSpPr txBox="1">
            <a:spLocks noChangeArrowheads="1"/>
          </p:cNvSpPr>
          <p:nvPr/>
        </p:nvSpPr>
        <p:spPr bwMode="auto">
          <a:xfrm>
            <a:off x="4364871" y="4046828"/>
            <a:ext cx="3735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(10.1.1.1)</a:t>
            </a:r>
          </a:p>
        </p:txBody>
      </p:sp>
      <p:cxnSp>
        <p:nvCxnSpPr>
          <p:cNvPr id="69" name="直接箭头连接符 68"/>
          <p:cNvCxnSpPr/>
          <p:nvPr/>
        </p:nvCxnSpPr>
        <p:spPr>
          <a:xfrm>
            <a:off x="3952324" y="3176960"/>
            <a:ext cx="430327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3965024" y="4317970"/>
            <a:ext cx="430327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3939624" y="3747465"/>
            <a:ext cx="430327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3952326" y="4888475"/>
            <a:ext cx="43032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7" name="Text Box 19"/>
          <p:cNvSpPr txBox="1">
            <a:spLocks noChangeArrowheads="1"/>
          </p:cNvSpPr>
          <p:nvPr/>
        </p:nvSpPr>
        <p:spPr bwMode="auto">
          <a:xfrm>
            <a:off x="4234493" y="5187838"/>
            <a:ext cx="3735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(10.1.1.2)</a:t>
            </a:r>
          </a:p>
        </p:txBody>
      </p:sp>
      <p:sp>
        <p:nvSpPr>
          <p:cNvPr id="68" name="Text Box 25"/>
          <p:cNvSpPr txBox="1">
            <a:spLocks noChangeArrowheads="1"/>
          </p:cNvSpPr>
          <p:nvPr/>
        </p:nvSpPr>
        <p:spPr bwMode="auto">
          <a:xfrm>
            <a:off x="4553940" y="5741122"/>
            <a:ext cx="29892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p>
        </p:txBody>
      </p:sp>
      <p:cxnSp>
        <p:nvCxnSpPr>
          <p:cNvPr id="73" name="直接箭头连接符 72"/>
          <p:cNvCxnSpPr/>
          <p:nvPr/>
        </p:nvCxnSpPr>
        <p:spPr>
          <a:xfrm flipH="1">
            <a:off x="3955402" y="5458980"/>
            <a:ext cx="431289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3950983" y="6029484"/>
            <a:ext cx="4309629"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Oval 4">
            <a:extLst>
              <a:ext uri="{FF2B5EF4-FFF2-40B4-BE49-F238E27FC236}">
                <a16:creationId xmlns="" xmlns:a16="http://schemas.microsoft.com/office/drawing/2014/main" id="{B18EF71D-655D-4964-BA79-AEE5A754E296}"/>
              </a:ext>
            </a:extLst>
          </p:cNvPr>
          <p:cNvSpPr>
            <a:spLocks noChangeAspect="1"/>
          </p:cNvSpPr>
          <p:nvPr/>
        </p:nvSpPr>
        <p:spPr>
          <a:xfrm>
            <a:off x="4052238" y="284802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1</a:t>
            </a:r>
          </a:p>
        </p:txBody>
      </p:sp>
      <p:sp>
        <p:nvSpPr>
          <p:cNvPr id="93" name="Oval 4">
            <a:extLst>
              <a:ext uri="{FF2B5EF4-FFF2-40B4-BE49-F238E27FC236}">
                <a16:creationId xmlns="" xmlns:a16="http://schemas.microsoft.com/office/drawing/2014/main" id="{B18EF71D-655D-4964-BA79-AEE5A754E296}"/>
              </a:ext>
            </a:extLst>
          </p:cNvPr>
          <p:cNvSpPr>
            <a:spLocks noChangeAspect="1"/>
          </p:cNvSpPr>
          <p:nvPr/>
        </p:nvSpPr>
        <p:spPr>
          <a:xfrm>
            <a:off x="7934798" y="340124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2</a:t>
            </a:r>
          </a:p>
        </p:txBody>
      </p:sp>
      <p:sp>
        <p:nvSpPr>
          <p:cNvPr id="94" name="Oval 4">
            <a:extLst>
              <a:ext uri="{FF2B5EF4-FFF2-40B4-BE49-F238E27FC236}">
                <a16:creationId xmlns="" xmlns:a16="http://schemas.microsoft.com/office/drawing/2014/main" id="{B18EF71D-655D-4964-BA79-AEE5A754E296}"/>
              </a:ext>
            </a:extLst>
          </p:cNvPr>
          <p:cNvSpPr>
            <a:spLocks noChangeAspect="1"/>
          </p:cNvSpPr>
          <p:nvPr/>
        </p:nvSpPr>
        <p:spPr>
          <a:xfrm>
            <a:off x="4052238" y="3980130"/>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3</a:t>
            </a:r>
          </a:p>
        </p:txBody>
      </p:sp>
      <p:sp>
        <p:nvSpPr>
          <p:cNvPr id="95" name="Oval 4">
            <a:extLst>
              <a:ext uri="{FF2B5EF4-FFF2-40B4-BE49-F238E27FC236}">
                <a16:creationId xmlns="" xmlns:a16="http://schemas.microsoft.com/office/drawing/2014/main" id="{B18EF71D-655D-4964-BA79-AEE5A754E296}"/>
              </a:ext>
            </a:extLst>
          </p:cNvPr>
          <p:cNvSpPr>
            <a:spLocks noChangeAspect="1"/>
          </p:cNvSpPr>
          <p:nvPr/>
        </p:nvSpPr>
        <p:spPr>
          <a:xfrm>
            <a:off x="7958549" y="453407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4</a:t>
            </a:r>
          </a:p>
        </p:txBody>
      </p:sp>
      <p:sp>
        <p:nvSpPr>
          <p:cNvPr id="96" name="Oval 4">
            <a:extLst>
              <a:ext uri="{FF2B5EF4-FFF2-40B4-BE49-F238E27FC236}">
                <a16:creationId xmlns="" xmlns:a16="http://schemas.microsoft.com/office/drawing/2014/main" id="{B18EF71D-655D-4964-BA79-AEE5A754E296}"/>
              </a:ext>
            </a:extLst>
          </p:cNvPr>
          <p:cNvSpPr>
            <a:spLocks noChangeAspect="1"/>
          </p:cNvSpPr>
          <p:nvPr/>
        </p:nvSpPr>
        <p:spPr>
          <a:xfrm>
            <a:off x="7974683" y="5127365"/>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5</a:t>
            </a:r>
          </a:p>
        </p:txBody>
      </p:sp>
      <p:sp>
        <p:nvSpPr>
          <p:cNvPr id="97" name="Oval 4">
            <a:extLst>
              <a:ext uri="{FF2B5EF4-FFF2-40B4-BE49-F238E27FC236}">
                <a16:creationId xmlns="" xmlns:a16="http://schemas.microsoft.com/office/drawing/2014/main" id="{B18EF71D-655D-4964-BA79-AEE5A754E296}"/>
              </a:ext>
            </a:extLst>
          </p:cNvPr>
          <p:cNvSpPr>
            <a:spLocks noChangeAspect="1"/>
          </p:cNvSpPr>
          <p:nvPr/>
        </p:nvSpPr>
        <p:spPr>
          <a:xfrm>
            <a:off x="4056503" y="571270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6</a:t>
            </a:r>
          </a:p>
        </p:txBody>
      </p:sp>
      <p:sp>
        <p:nvSpPr>
          <p:cNvPr id="98" name="文本框 97">
            <a:extLst>
              <a:ext uri="{FF2B5EF4-FFF2-40B4-BE49-F238E27FC236}">
                <a16:creationId xmlns="" xmlns:a16="http://schemas.microsoft.com/office/drawing/2014/main" id="{0AFD08AB-DB71-428C-A3EE-56DF4685DC69}"/>
              </a:ext>
            </a:extLst>
          </p:cNvPr>
          <p:cNvSpPr txBox="1"/>
          <p:nvPr/>
        </p:nvSpPr>
        <p:spPr>
          <a:xfrm>
            <a:off x="457834" y="3072469"/>
            <a:ext cx="3210978" cy="738664"/>
          </a:xfrm>
          <a:prstGeom prst="rect">
            <a:avLst/>
          </a:prstGeom>
          <a:noFill/>
        </p:spPr>
        <p:txBody>
          <a:bodyPr wrap="square" rtlCol="0">
            <a:spAutoFit/>
          </a:bodyPr>
          <a:lstStyle/>
          <a:p>
            <a:pPr marL="198000" indent="-198000"/>
            <a:r>
              <a:rPr lang="en-US" sz="1400" dirty="0">
                <a:latin typeface="Huawei Sans" panose="020C0503030203020204" pitchFamily="34" charset="0"/>
              </a:rPr>
              <a:t>1. Sends a Configure-Request packet to notify the peer end that it has no available IP address.</a:t>
            </a:r>
          </a:p>
        </p:txBody>
      </p:sp>
      <p:sp>
        <p:nvSpPr>
          <p:cNvPr id="99" name="文本框 98">
            <a:extLst>
              <a:ext uri="{FF2B5EF4-FFF2-40B4-BE49-F238E27FC236}">
                <a16:creationId xmlns="" xmlns:a16="http://schemas.microsoft.com/office/drawing/2014/main" id="{9CE19A53-E045-4653-9798-2A987E440601}"/>
              </a:ext>
            </a:extLst>
          </p:cNvPr>
          <p:cNvSpPr txBox="1"/>
          <p:nvPr/>
        </p:nvSpPr>
        <p:spPr>
          <a:xfrm>
            <a:off x="8542260" y="3566390"/>
            <a:ext cx="3203654" cy="738664"/>
          </a:xfrm>
          <a:prstGeom prst="rect">
            <a:avLst/>
          </a:prstGeom>
          <a:noFill/>
        </p:spPr>
        <p:txBody>
          <a:bodyPr wrap="square" rtlCol="0">
            <a:spAutoFit/>
          </a:bodyPr>
          <a:lstStyle/>
          <a:p>
            <a:pPr marL="198000" indent="-198000"/>
            <a:r>
              <a:rPr lang="en-US" sz="1400" dirty="0">
                <a:latin typeface="Huawei Sans" panose="020C0503030203020204" pitchFamily="34" charset="0"/>
              </a:rPr>
              <a:t>2. Determines that the peer IP address is invalid and returns an IP address for negotiation.</a:t>
            </a:r>
          </a:p>
        </p:txBody>
      </p:sp>
      <p:sp>
        <p:nvSpPr>
          <p:cNvPr id="100" name="文本框 99">
            <a:extLst>
              <a:ext uri="{FF2B5EF4-FFF2-40B4-BE49-F238E27FC236}">
                <a16:creationId xmlns="" xmlns:a16="http://schemas.microsoft.com/office/drawing/2014/main" id="{23EF2D28-0FCD-4E63-ABBB-565423AB9262}"/>
              </a:ext>
            </a:extLst>
          </p:cNvPr>
          <p:cNvSpPr txBox="1"/>
          <p:nvPr/>
        </p:nvSpPr>
        <p:spPr>
          <a:xfrm>
            <a:off x="449298" y="4161712"/>
            <a:ext cx="3163930" cy="738664"/>
          </a:xfrm>
          <a:prstGeom prst="rect">
            <a:avLst/>
          </a:prstGeom>
          <a:noFill/>
        </p:spPr>
        <p:txBody>
          <a:bodyPr wrap="square" rtlCol="0">
            <a:spAutoFit/>
          </a:bodyPr>
          <a:lstStyle/>
          <a:p>
            <a:pPr marL="198000" indent="-198000"/>
            <a:r>
              <a:rPr lang="en-US" sz="1400" dirty="0">
                <a:latin typeface="Huawei Sans" panose="020C0503030203020204" pitchFamily="34" charset="0"/>
              </a:rPr>
              <a:t>3. Resends a Configure-Request packet that carries the negotiated IP address.</a:t>
            </a:r>
          </a:p>
        </p:txBody>
      </p:sp>
      <p:sp>
        <p:nvSpPr>
          <p:cNvPr id="101" name="文本框 100">
            <a:extLst>
              <a:ext uri="{FF2B5EF4-FFF2-40B4-BE49-F238E27FC236}">
                <a16:creationId xmlns="" xmlns:a16="http://schemas.microsoft.com/office/drawing/2014/main" id="{C492D866-EA2F-4537-9B2B-D17057A4C6C3}"/>
              </a:ext>
            </a:extLst>
          </p:cNvPr>
          <p:cNvSpPr txBox="1"/>
          <p:nvPr/>
        </p:nvSpPr>
        <p:spPr>
          <a:xfrm>
            <a:off x="8555417" y="4674357"/>
            <a:ext cx="3052486" cy="523220"/>
          </a:xfrm>
          <a:prstGeom prst="rect">
            <a:avLst/>
          </a:prstGeom>
          <a:noFill/>
        </p:spPr>
        <p:txBody>
          <a:bodyPr wrap="square" rtlCol="0">
            <a:spAutoFit/>
          </a:bodyPr>
          <a:lstStyle/>
          <a:p>
            <a:pPr marL="198000" indent="-198000"/>
            <a:r>
              <a:rPr lang="en-US" sz="1400" dirty="0">
                <a:latin typeface="Huawei Sans" panose="020C0503030203020204" pitchFamily="34" charset="0"/>
              </a:rPr>
              <a:t>4. Verifies that the peer IP address is valid.</a:t>
            </a:r>
          </a:p>
        </p:txBody>
      </p:sp>
      <p:grpSp>
        <p:nvGrpSpPr>
          <p:cNvPr id="82" name="组合 81"/>
          <p:cNvGrpSpPr/>
          <p:nvPr/>
        </p:nvGrpSpPr>
        <p:grpSpPr>
          <a:xfrm>
            <a:off x="3390965" y="1999016"/>
            <a:ext cx="5483096" cy="857462"/>
            <a:chOff x="4238306" y="2659416"/>
            <a:chExt cx="5483096" cy="857462"/>
          </a:xfrm>
        </p:grpSpPr>
        <p:sp>
          <p:nvSpPr>
            <p:cNvPr id="83" name="Text Box 11"/>
            <p:cNvSpPr txBox="1">
              <a:spLocks noChangeArrowheads="1"/>
            </p:cNvSpPr>
            <p:nvPr/>
          </p:nvSpPr>
          <p:spPr bwMode="auto">
            <a:xfrm>
              <a:off x="4238306" y="3301434"/>
              <a:ext cx="6558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84" name="Text Box 12"/>
            <p:cNvSpPr txBox="1">
              <a:spLocks noChangeArrowheads="1"/>
            </p:cNvSpPr>
            <p:nvPr/>
          </p:nvSpPr>
          <p:spPr bwMode="auto">
            <a:xfrm>
              <a:off x="9022238" y="3299190"/>
              <a:ext cx="6991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88" name="Text Box 7"/>
            <p:cNvSpPr txBox="1">
              <a:spLocks noChangeArrowheads="1"/>
            </p:cNvSpPr>
            <p:nvPr/>
          </p:nvSpPr>
          <p:spPr bwMode="auto">
            <a:xfrm>
              <a:off x="6495111" y="2659416"/>
              <a:ext cx="9580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91" name="Text Box 7"/>
            <p:cNvSpPr txBox="1">
              <a:spLocks noChangeArrowheads="1"/>
            </p:cNvSpPr>
            <p:nvPr/>
          </p:nvSpPr>
          <p:spPr bwMode="auto">
            <a:xfrm>
              <a:off x="7867421" y="3041226"/>
              <a:ext cx="1506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2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92" name="Text Box 7"/>
            <p:cNvSpPr txBox="1">
              <a:spLocks noChangeArrowheads="1"/>
            </p:cNvSpPr>
            <p:nvPr/>
          </p:nvSpPr>
          <p:spPr bwMode="auto">
            <a:xfrm>
              <a:off x="4607991" y="2712287"/>
              <a:ext cx="1095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2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sp>
          <p:nvSpPr>
            <p:cNvPr id="102" name="Text Box 7"/>
            <p:cNvSpPr txBox="1">
              <a:spLocks noChangeArrowheads="1"/>
            </p:cNvSpPr>
            <p:nvPr/>
          </p:nvSpPr>
          <p:spPr bwMode="auto">
            <a:xfrm>
              <a:off x="8202172" y="2699404"/>
              <a:ext cx="11599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2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pic>
          <p:nvPicPr>
            <p:cNvPr id="103" name="图片 10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96210" y="2787923"/>
              <a:ext cx="540000" cy="442800"/>
            </a:xfrm>
            <a:prstGeom prst="rect">
              <a:avLst/>
            </a:prstGeom>
          </p:spPr>
        </p:pic>
        <p:pic>
          <p:nvPicPr>
            <p:cNvPr id="104" name="图片 10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12089" y="2789981"/>
              <a:ext cx="540000" cy="442800"/>
            </a:xfrm>
            <a:prstGeom prst="rect">
              <a:avLst/>
            </a:prstGeom>
          </p:spPr>
        </p:pic>
        <p:cxnSp>
          <p:nvCxnSpPr>
            <p:cNvPr id="105" name="直接连接符 104"/>
            <p:cNvCxnSpPr>
              <a:stCxn id="103" idx="3"/>
              <a:endCxn id="104" idx="1"/>
            </p:cNvCxnSpPr>
            <p:nvPr/>
          </p:nvCxnSpPr>
          <p:spPr>
            <a:xfrm>
              <a:off x="4836210" y="3009323"/>
              <a:ext cx="4275879"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sp>
        <p:nvSpPr>
          <p:cNvPr id="43" name="文本框 42">
            <a:extLst>
              <a:ext uri="{FF2B5EF4-FFF2-40B4-BE49-F238E27FC236}">
                <a16:creationId xmlns="" xmlns:a16="http://schemas.microsoft.com/office/drawing/2014/main" id="{C492D866-EA2F-4537-9B2B-D17057A4C6C3}"/>
              </a:ext>
            </a:extLst>
          </p:cNvPr>
          <p:cNvSpPr txBox="1"/>
          <p:nvPr/>
        </p:nvSpPr>
        <p:spPr>
          <a:xfrm>
            <a:off x="8555416" y="5225335"/>
            <a:ext cx="3190497" cy="523220"/>
          </a:xfrm>
          <a:prstGeom prst="rect">
            <a:avLst/>
          </a:prstGeom>
          <a:noFill/>
        </p:spPr>
        <p:txBody>
          <a:bodyPr wrap="square" rtlCol="0">
            <a:spAutoFit/>
          </a:bodyPr>
          <a:lstStyle/>
          <a:p>
            <a:pPr marL="198000" indent="-198000"/>
            <a:r>
              <a:rPr lang="en-US" sz="1400" dirty="0">
                <a:latin typeface="Huawei Sans" panose="020C0503030203020204" pitchFamily="34" charset="0"/>
              </a:rPr>
              <a:t>5. Sends a Configure-Request packet carrying the local IP address.</a:t>
            </a:r>
          </a:p>
        </p:txBody>
      </p:sp>
      <p:sp>
        <p:nvSpPr>
          <p:cNvPr id="44" name="文本框 43">
            <a:extLst>
              <a:ext uri="{FF2B5EF4-FFF2-40B4-BE49-F238E27FC236}">
                <a16:creationId xmlns="" xmlns:a16="http://schemas.microsoft.com/office/drawing/2014/main" id="{2D789976-0FB7-4BC4-B903-03C45DA9997F}"/>
              </a:ext>
            </a:extLst>
          </p:cNvPr>
          <p:cNvSpPr txBox="1"/>
          <p:nvPr/>
        </p:nvSpPr>
        <p:spPr>
          <a:xfrm>
            <a:off x="435362" y="5621757"/>
            <a:ext cx="2945874" cy="523220"/>
          </a:xfrm>
          <a:prstGeom prst="rect">
            <a:avLst/>
          </a:prstGeom>
          <a:noFill/>
        </p:spPr>
        <p:txBody>
          <a:bodyPr wrap="square" rtlCol="0">
            <a:spAutoFit/>
          </a:bodyPr>
          <a:lstStyle/>
          <a:p>
            <a:pPr marL="198000" indent="-198000"/>
            <a:r>
              <a:rPr lang="en-US" sz="1400" dirty="0">
                <a:latin typeface="Huawei Sans" panose="020C0503030203020204" pitchFamily="34" charset="0"/>
              </a:rPr>
              <a:t>6. Verifies that the peer IP address is valid.</a:t>
            </a:r>
          </a:p>
        </p:txBody>
      </p:sp>
      <p:sp>
        <p:nvSpPr>
          <p:cNvPr id="50" name="五边形 49"/>
          <p:cNvSpPr/>
          <p:nvPr/>
        </p:nvSpPr>
        <p:spPr bwMode="auto">
          <a:xfrm>
            <a:off x="7102073" y="126000"/>
            <a:ext cx="1055909"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Feature Introduction</a:t>
            </a:r>
          </a:p>
        </p:txBody>
      </p:sp>
      <p:sp>
        <p:nvSpPr>
          <p:cNvPr id="51" name="燕尾形 50"/>
          <p:cNvSpPr/>
          <p:nvPr/>
        </p:nvSpPr>
        <p:spPr bwMode="auto">
          <a:xfrm>
            <a:off x="8068857"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Link Setup</a:t>
            </a:r>
          </a:p>
        </p:txBody>
      </p:sp>
      <p:sp>
        <p:nvSpPr>
          <p:cNvPr id="52" name="燕尾形 51"/>
          <p:cNvSpPr/>
          <p:nvPr/>
        </p:nvSpPr>
        <p:spPr bwMode="auto">
          <a:xfrm>
            <a:off x="9035641"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LCP Negotiation</a:t>
            </a:r>
          </a:p>
        </p:txBody>
      </p:sp>
      <p:sp>
        <p:nvSpPr>
          <p:cNvPr id="53" name="燕尾形 52"/>
          <p:cNvSpPr/>
          <p:nvPr/>
        </p:nvSpPr>
        <p:spPr bwMode="auto">
          <a:xfrm>
            <a:off x="10002425" y="126000"/>
            <a:ext cx="1055909"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Authentication Negotiation</a:t>
            </a:r>
          </a:p>
        </p:txBody>
      </p:sp>
      <p:sp>
        <p:nvSpPr>
          <p:cNvPr id="54" name="燕尾形 53"/>
          <p:cNvSpPr/>
          <p:nvPr/>
        </p:nvSpPr>
        <p:spPr bwMode="auto">
          <a:xfrm>
            <a:off x="10969209" y="126000"/>
            <a:ext cx="1055909"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NCP Negotiation</a:t>
            </a:r>
          </a:p>
        </p:txBody>
      </p:sp>
    </p:spTree>
    <p:extLst>
      <p:ext uri="{BB962C8B-B14F-4D97-AF65-F5344CB8AC3E}">
        <p14:creationId xmlns:p14="http://schemas.microsoft.com/office/powerpoint/2010/main" val="673870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2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Overview of Early WAN Technologies</a:t>
            </a:r>
          </a:p>
          <a:p>
            <a:r>
              <a:rPr lang="en-US" sz="2200" b="1">
                <a:latin typeface="Huawei Sans" panose="020C0503030203020204" pitchFamily="34" charset="0"/>
                <a:ea typeface="方正兰亭黑简体" panose="02000000000000000000" pitchFamily="2" charset="-122"/>
                <a:sym typeface="Huawei Sans" panose="020C0503030203020204" pitchFamily="34" charset="0"/>
              </a:rPr>
              <a:t>PPP Implementation and Configuration</a:t>
            </a:r>
          </a:p>
          <a:p>
            <a:pPr lvl="1"/>
            <a:r>
              <a:rPr lang="en-US" sz="2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 Implementation</a:t>
            </a:r>
          </a:p>
          <a:p>
            <a:pPr lvl="1">
              <a:buFont typeface="Huawei Sans" panose="020C0503030203020204" pitchFamily="34" charset="0"/>
              <a:buChar char="▪"/>
            </a:pPr>
            <a:r>
              <a:rPr lang="en-US" sz="2200" b="1">
                <a:latin typeface="Huawei Sans" panose="020C0503030203020204" pitchFamily="34" charset="0"/>
                <a:ea typeface="方正兰亭黑简体" panose="02000000000000000000" pitchFamily="2" charset="-122"/>
                <a:sym typeface="Huawei Sans" panose="020C0503030203020204" pitchFamily="34" charset="0"/>
              </a:rPr>
              <a:t>PPP Configuration</a:t>
            </a:r>
          </a:p>
          <a:p>
            <a:r>
              <a:rPr lang="en-US" sz="2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 Implementation and Configuration</a:t>
            </a:r>
          </a:p>
          <a:p>
            <a:r>
              <a:rPr lang="en-US" sz="2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Development of WAN Technologies</a:t>
            </a:r>
          </a:p>
          <a:p>
            <a:endParaRPr lang="en-US" altLang="zh-CN" sz="2200" dirty="0">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en-US" altLang="zh-CN" sz="22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19542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sym typeface="Huawei Sans" panose="020C0503030203020204" pitchFamily="34" charset="0"/>
              </a:rPr>
              <a:t>Configuring Basic PPP Functions</a:t>
            </a:r>
          </a:p>
        </p:txBody>
      </p:sp>
      <p:sp>
        <p:nvSpPr>
          <p:cNvPr id="3" name="矩形 2"/>
          <p:cNvSpPr/>
          <p:nvPr/>
        </p:nvSpPr>
        <p:spPr>
          <a:xfrm>
            <a:off x="454984" y="1234001"/>
            <a:ext cx="3773790" cy="338554"/>
          </a:xfrm>
          <a:prstGeom prst="rect">
            <a:avLst/>
          </a:prstGeom>
        </p:spPr>
        <p:txBody>
          <a:bodyPr wrap="none">
            <a:spAutoFit/>
          </a:bodyPr>
          <a:lstStyle/>
          <a:p>
            <a:pPr marL="342900" lvl="0" indent="-342900" fontAlgn="auto">
              <a:buFont typeface="+mj-lt"/>
              <a:buAutoNum type="arabicPeriod"/>
            </a:pPr>
            <a:r>
              <a:rPr 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Encapsulate an interface with PPP.</a:t>
            </a:r>
          </a:p>
        </p:txBody>
      </p:sp>
      <p:sp>
        <p:nvSpPr>
          <p:cNvPr id="17" name="矩形 16"/>
          <p:cNvSpPr/>
          <p:nvPr/>
        </p:nvSpPr>
        <p:spPr>
          <a:xfrm>
            <a:off x="904633" y="1668556"/>
            <a:ext cx="10844455" cy="338554"/>
          </a:xfrm>
          <a:prstGeom prst="rect">
            <a:avLst/>
          </a:prstGeom>
          <a:solidFill>
            <a:srgbClr val="F4FBFE"/>
          </a:solidFill>
          <a:ln>
            <a:solidFill>
              <a:srgbClr val="99DFF9"/>
            </a:solidFill>
          </a:ln>
        </p:spPr>
        <p:txBody>
          <a:bodyPr wrap="square">
            <a:spAutoFit/>
          </a:bodyPr>
          <a:lstStyle/>
          <a:p>
            <a:pPr fontAlgn="base"/>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link-protocol</a:t>
            </a: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8" name="矩形 17"/>
          <p:cNvSpPr/>
          <p:nvPr/>
        </p:nvSpPr>
        <p:spPr>
          <a:xfrm>
            <a:off x="904633" y="2018552"/>
            <a:ext cx="10844455" cy="675249"/>
          </a:xfrm>
          <a:prstGeom prst="rect">
            <a:avLst/>
          </a:prstGeom>
        </p:spPr>
        <p:txBody>
          <a:bodyPr wrap="square">
            <a:spAutoFit/>
          </a:bodyPr>
          <a:lstStyle/>
          <a:p>
            <a:pPr fontAlgn="auto">
              <a:lnSpc>
                <a:spcPts val="2400"/>
              </a:lnSpc>
            </a:pPr>
            <a:r>
              <a:rPr 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 the interface view, change the interface encapsulation protocol to PPP. The default encapsulation protocol of Huawei devices' serial interfaces is PPP.</a:t>
            </a:r>
          </a:p>
        </p:txBody>
      </p:sp>
      <p:sp>
        <p:nvSpPr>
          <p:cNvPr id="28" name="矩形 27"/>
          <p:cNvSpPr/>
          <p:nvPr/>
        </p:nvSpPr>
        <p:spPr>
          <a:xfrm>
            <a:off x="417913" y="2692498"/>
            <a:ext cx="4285147" cy="338554"/>
          </a:xfrm>
          <a:prstGeom prst="rect">
            <a:avLst/>
          </a:prstGeom>
        </p:spPr>
        <p:txBody>
          <a:bodyPr wrap="none">
            <a:spAutoFit/>
          </a:bodyPr>
          <a:lstStyle/>
          <a:p>
            <a:pPr marL="358775" lvl="0" indent="-358775" fontAlgn="auto">
              <a:buFont typeface="+mj-lt"/>
              <a:buAutoNum type="arabicPeriod" startAt="2"/>
            </a:pPr>
            <a:r>
              <a:rPr 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a negotiation timeout period.</a:t>
            </a:r>
          </a:p>
        </p:txBody>
      </p:sp>
      <p:sp>
        <p:nvSpPr>
          <p:cNvPr id="32" name="矩形 31"/>
          <p:cNvSpPr/>
          <p:nvPr/>
        </p:nvSpPr>
        <p:spPr>
          <a:xfrm>
            <a:off x="904633" y="3125150"/>
            <a:ext cx="10844455" cy="338554"/>
          </a:xfrm>
          <a:prstGeom prst="rect">
            <a:avLst/>
          </a:prstGeom>
          <a:solidFill>
            <a:srgbClr val="F4FBFE"/>
          </a:solidFill>
          <a:ln>
            <a:solidFill>
              <a:srgbClr val="99DFF9"/>
            </a:solidFill>
          </a:ln>
        </p:spPr>
        <p:txBody>
          <a:bodyPr wrap="square">
            <a:spAutoFit/>
          </a:bodyPr>
          <a:lstStyle/>
          <a:p>
            <a:pPr fontAlgn="base"/>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timer negotiate</a:t>
            </a: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seconds</a:t>
            </a:r>
          </a:p>
        </p:txBody>
      </p:sp>
      <p:sp>
        <p:nvSpPr>
          <p:cNvPr id="35" name="矩形 34"/>
          <p:cNvSpPr/>
          <p:nvPr/>
        </p:nvSpPr>
        <p:spPr>
          <a:xfrm>
            <a:off x="904633" y="3487486"/>
            <a:ext cx="10844455" cy="707886"/>
          </a:xfrm>
          <a:prstGeom prst="rect">
            <a:avLst/>
          </a:prstGeom>
        </p:spPr>
        <p:txBody>
          <a:bodyPr wrap="square">
            <a:spAutoFit/>
          </a:bodyPr>
          <a:lstStyle/>
          <a:p>
            <a:pPr fontAlgn="auto">
              <a:lnSpc>
                <a:spcPts val="2400"/>
              </a:lnSpc>
            </a:pPr>
            <a:r>
              <a:rPr 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During LCP negotiation, the local end sends an LCP negotiation packet to the peer end. If the local end does not receive a reply packet from the peer end within the specified negotiation timeout period, the local end resends an LCP negotiation packet.</a:t>
            </a:r>
          </a:p>
        </p:txBody>
      </p:sp>
    </p:spTree>
    <p:extLst>
      <p:ext uri="{BB962C8B-B14F-4D97-AF65-F5344CB8AC3E}">
        <p14:creationId xmlns:p14="http://schemas.microsoft.com/office/powerpoint/2010/main" val="2477711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Configuring PAP Authentication</a:t>
            </a:r>
          </a:p>
        </p:txBody>
      </p:sp>
      <p:sp>
        <p:nvSpPr>
          <p:cNvPr id="4" name="矩形 3"/>
          <p:cNvSpPr/>
          <p:nvPr/>
        </p:nvSpPr>
        <p:spPr>
          <a:xfrm>
            <a:off x="441396" y="1485755"/>
            <a:ext cx="7237879" cy="338554"/>
          </a:xfrm>
          <a:prstGeom prst="rect">
            <a:avLst/>
          </a:prstGeom>
        </p:spPr>
        <p:txBody>
          <a:bodyPr wrap="none">
            <a:spAutoFit/>
          </a:bodyPr>
          <a:lstStyle/>
          <a:p>
            <a:pPr marL="342900" lvl="0" indent="-342900" fontAlgn="auto">
              <a:buFont typeface="+mj-lt"/>
              <a:buAutoNum type="arabicPeriod"/>
            </a:pPr>
            <a:r>
              <a:rPr 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an authenticator to authenticate a peer using the PAP mode.</a:t>
            </a:r>
          </a:p>
        </p:txBody>
      </p:sp>
      <p:sp>
        <p:nvSpPr>
          <p:cNvPr id="5" name="矩形 4"/>
          <p:cNvSpPr/>
          <p:nvPr/>
        </p:nvSpPr>
        <p:spPr>
          <a:xfrm>
            <a:off x="900955" y="2655292"/>
            <a:ext cx="10848133" cy="338554"/>
          </a:xfrm>
          <a:prstGeom prst="rect">
            <a:avLst/>
          </a:prstGeom>
          <a:solidFill>
            <a:srgbClr val="F4FBFE"/>
          </a:solidFill>
          <a:ln>
            <a:solidFill>
              <a:srgbClr val="99DFF9"/>
            </a:solidFill>
          </a:ln>
        </p:spPr>
        <p:txBody>
          <a:bodyPr wrap="square">
            <a:spAutoFit/>
          </a:bodyPr>
          <a:lstStyle/>
          <a:p>
            <a:pPr fontAlgn="base"/>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authentication-mode pap</a:t>
            </a:r>
          </a:p>
        </p:txBody>
      </p:sp>
      <p:sp>
        <p:nvSpPr>
          <p:cNvPr id="6" name="矩形 5"/>
          <p:cNvSpPr/>
          <p:nvPr/>
        </p:nvSpPr>
        <p:spPr>
          <a:xfrm>
            <a:off x="900955" y="3062225"/>
            <a:ext cx="10848133" cy="707886"/>
          </a:xfrm>
          <a:prstGeom prst="rect">
            <a:avLst/>
          </a:prstGeom>
        </p:spPr>
        <p:txBody>
          <a:bodyPr wrap="square">
            <a:spAutoFit/>
          </a:bodyPr>
          <a:lstStyle/>
          <a:p>
            <a:pPr fontAlgn="auto">
              <a:lnSpc>
                <a:spcPts val="2400"/>
              </a:lnSpc>
            </a:pP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Before configuring the authenticator to authenticate a peer using the PAP mode, add the username and password of the peer to the local user list in the AAA view. Then select the PAP authentication mode.</a:t>
            </a:r>
          </a:p>
        </p:txBody>
      </p:sp>
      <p:sp>
        <p:nvSpPr>
          <p:cNvPr id="7" name="矩形 6"/>
          <p:cNvSpPr/>
          <p:nvPr/>
        </p:nvSpPr>
        <p:spPr>
          <a:xfrm>
            <a:off x="441396" y="3927433"/>
            <a:ext cx="7499169" cy="338554"/>
          </a:xfrm>
          <a:prstGeom prst="rect">
            <a:avLst/>
          </a:prstGeom>
        </p:spPr>
        <p:txBody>
          <a:bodyPr wrap="none">
            <a:spAutoFit/>
          </a:bodyPr>
          <a:lstStyle/>
          <a:p>
            <a:pPr marL="342900" indent="-342900">
              <a:buFont typeface="+mj-lt"/>
              <a:buAutoNum type="arabicPeriod" startAt="2"/>
            </a:pPr>
            <a:r>
              <a:rPr 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the peer to be authenticated by the authenticator in PAP mode.</a:t>
            </a:r>
          </a:p>
        </p:txBody>
      </p:sp>
      <p:sp>
        <p:nvSpPr>
          <p:cNvPr id="8" name="矩形 7"/>
          <p:cNvSpPr/>
          <p:nvPr/>
        </p:nvSpPr>
        <p:spPr>
          <a:xfrm>
            <a:off x="900955" y="4366066"/>
            <a:ext cx="1084813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cipher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simple</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矩形 8"/>
          <p:cNvSpPr/>
          <p:nvPr/>
        </p:nvSpPr>
        <p:spPr>
          <a:xfrm>
            <a:off x="900955" y="4750786"/>
            <a:ext cx="10848133" cy="400110"/>
          </a:xfrm>
          <a:prstGeom prst="rect">
            <a:avLst/>
          </a:prstGeom>
        </p:spPr>
        <p:txBody>
          <a:bodyPr wrap="square">
            <a:spAutoFit/>
          </a:bodyPr>
          <a:lstStyle/>
          <a:p>
            <a:pPr fontAlgn="auto">
              <a:lnSpc>
                <a:spcPts val="2400"/>
              </a:lnSpc>
            </a:pPr>
            <a:r>
              <a:rPr lang="en-US"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This command configures the peer to send its username and password to the authenticator.</a:t>
            </a:r>
          </a:p>
        </p:txBody>
      </p:sp>
      <p:sp>
        <p:nvSpPr>
          <p:cNvPr id="10" name="矩形 9"/>
          <p:cNvSpPr/>
          <p:nvPr/>
        </p:nvSpPr>
        <p:spPr>
          <a:xfrm>
            <a:off x="900955" y="1946434"/>
            <a:ext cx="10848133" cy="584775"/>
          </a:xfrm>
          <a:prstGeom prst="rect">
            <a:avLst/>
          </a:prstGeom>
          <a:solidFill>
            <a:srgbClr val="F4FBFE"/>
          </a:solidFill>
          <a:ln>
            <a:solidFill>
              <a:srgbClr val="99DFF9"/>
            </a:solidFill>
          </a:ln>
        </p:spPr>
        <p:txBody>
          <a:bodyPr wrap="square" rIns="216000">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password { cipher | irreversible-cipher }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p>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service-type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385114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Configuring CHAP Authentication</a:t>
            </a:r>
          </a:p>
        </p:txBody>
      </p:sp>
      <p:sp>
        <p:nvSpPr>
          <p:cNvPr id="4" name="矩形 3"/>
          <p:cNvSpPr/>
          <p:nvPr/>
        </p:nvSpPr>
        <p:spPr>
          <a:xfrm>
            <a:off x="457189" y="1457507"/>
            <a:ext cx="7032694" cy="338554"/>
          </a:xfrm>
          <a:prstGeom prst="rect">
            <a:avLst/>
          </a:prstGeom>
        </p:spPr>
        <p:txBody>
          <a:bodyPr wrap="none">
            <a:spAutoFit/>
          </a:bodyPr>
          <a:lstStyle/>
          <a:p>
            <a:pPr marL="342900" lvl="0" indent="-342900" fontAlgn="auto">
              <a:buFont typeface="+mj-lt"/>
              <a:buAutoNum type="arabicPeriod"/>
            </a:pPr>
            <a:r>
              <a:rPr 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an authenticator to authenticate a peer using CHAP mode.</a:t>
            </a:r>
          </a:p>
        </p:txBody>
      </p:sp>
      <p:sp>
        <p:nvSpPr>
          <p:cNvPr id="5" name="矩形 4"/>
          <p:cNvSpPr/>
          <p:nvPr/>
        </p:nvSpPr>
        <p:spPr>
          <a:xfrm>
            <a:off x="926974" y="2686237"/>
            <a:ext cx="10822114" cy="338554"/>
          </a:xfrm>
          <a:prstGeom prst="rect">
            <a:avLst/>
          </a:prstGeom>
          <a:solidFill>
            <a:srgbClr val="F4FBFE"/>
          </a:solidFill>
          <a:ln>
            <a:solidFill>
              <a:srgbClr val="99DFF9"/>
            </a:solidFill>
          </a:ln>
        </p:spPr>
        <p:txBody>
          <a:bodyPr wrap="square">
            <a:spAutoFit/>
          </a:bodyPr>
          <a:lstStyle/>
          <a:p>
            <a:pPr fontAlgn="base"/>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authentication-mode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endPar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矩形 6"/>
          <p:cNvSpPr/>
          <p:nvPr/>
        </p:nvSpPr>
        <p:spPr>
          <a:xfrm>
            <a:off x="457189" y="3130331"/>
            <a:ext cx="7890302" cy="338554"/>
          </a:xfrm>
          <a:prstGeom prst="rect">
            <a:avLst/>
          </a:prstGeom>
        </p:spPr>
        <p:txBody>
          <a:bodyPr wrap="none">
            <a:spAutoFit/>
          </a:bodyPr>
          <a:lstStyle/>
          <a:p>
            <a:pPr marL="342900" lvl="0" indent="-342900" fontAlgn="auto">
              <a:buFont typeface="+mj-lt"/>
              <a:buAutoNum type="arabicPeriod" startAt="2"/>
            </a:pPr>
            <a:r>
              <a:rPr 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the peer to be authenticated by the authenticator in CHAP mode.</a:t>
            </a:r>
          </a:p>
        </p:txBody>
      </p:sp>
      <p:sp>
        <p:nvSpPr>
          <p:cNvPr id="8" name="矩形 7"/>
          <p:cNvSpPr/>
          <p:nvPr/>
        </p:nvSpPr>
        <p:spPr>
          <a:xfrm>
            <a:off x="926974" y="3638162"/>
            <a:ext cx="10822114" cy="338554"/>
          </a:xfrm>
          <a:prstGeom prst="rect">
            <a:avLst/>
          </a:prstGeom>
          <a:solidFill>
            <a:srgbClr val="F4FBFE"/>
          </a:solidFill>
          <a:ln>
            <a:solidFill>
              <a:srgbClr val="99DFF9"/>
            </a:solidFill>
          </a:ln>
        </p:spPr>
        <p:txBody>
          <a:bodyPr wrap="square">
            <a:spAutoFit/>
          </a:bodyPr>
          <a:lstStyle/>
          <a:p>
            <a:pPr fontAlgn="base"/>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chap user </a:t>
            </a:r>
            <a:r>
              <a:rPr 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p>
        </p:txBody>
      </p:sp>
      <p:sp>
        <p:nvSpPr>
          <p:cNvPr id="9" name="矩形 8"/>
          <p:cNvSpPr/>
          <p:nvPr/>
        </p:nvSpPr>
        <p:spPr>
          <a:xfrm>
            <a:off x="926974" y="4600742"/>
            <a:ext cx="10742512" cy="400110"/>
          </a:xfrm>
          <a:prstGeom prst="rect">
            <a:avLst/>
          </a:prstGeom>
        </p:spPr>
        <p:txBody>
          <a:bodyPr wrap="square">
            <a:spAutoFit/>
          </a:bodyPr>
          <a:lstStyle/>
          <a:p>
            <a:pPr fontAlgn="auto">
              <a:lnSpc>
                <a:spcPts val="2400"/>
              </a:lnSpc>
            </a:pPr>
            <a:r>
              <a:rPr lang="en-US"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This command configures a local username and a password for CHAP authentication.</a:t>
            </a:r>
          </a:p>
        </p:txBody>
      </p:sp>
      <p:sp>
        <p:nvSpPr>
          <p:cNvPr id="10" name="矩形 9"/>
          <p:cNvSpPr/>
          <p:nvPr/>
        </p:nvSpPr>
        <p:spPr>
          <a:xfrm>
            <a:off x="926974" y="1935548"/>
            <a:ext cx="10822114" cy="584775"/>
          </a:xfrm>
          <a:prstGeom prst="rect">
            <a:avLst/>
          </a:prstGeom>
          <a:solidFill>
            <a:srgbClr val="F4FBFE"/>
          </a:solidFill>
          <a:ln>
            <a:solidFill>
              <a:srgbClr val="99DFF9"/>
            </a:solidFill>
          </a:ln>
        </p:spPr>
        <p:txBody>
          <a:bodyPr wrap="square" rIns="180000">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password { cipher | irreversible-cipher }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p>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service-type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1" name="矩形 10"/>
          <p:cNvSpPr/>
          <p:nvPr/>
        </p:nvSpPr>
        <p:spPr>
          <a:xfrm>
            <a:off x="926974" y="4137014"/>
            <a:ext cx="10822114" cy="338554"/>
          </a:xfrm>
          <a:prstGeom prst="rect">
            <a:avLst/>
          </a:prstGeom>
          <a:solidFill>
            <a:srgbClr val="F4FBFE"/>
          </a:solidFill>
          <a:ln>
            <a:solidFill>
              <a:srgbClr val="99DFF9"/>
            </a:solidFill>
          </a:ln>
        </p:spPr>
        <p:txBody>
          <a:bodyPr wrap="square">
            <a:spAutoFit/>
          </a:bodyPr>
          <a:lstStyle/>
          <a:p>
            <a:pPr fontAlgn="base"/>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chap password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cipher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simple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t>password</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3993181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3728089"/>
            <a:ext cx="5480837" cy="2194364"/>
          </a:xfrm>
        </p:spPr>
        <p:txBody>
          <a:bodyPr/>
          <a:lstStyle/>
          <a:p>
            <a:pPr marL="358775" indent="-358775"/>
            <a:r>
              <a:rPr lang="en-US" sz="1800" dirty="0">
                <a:latin typeface="Huawei Sans" panose="020C0503030203020204" pitchFamily="34" charset="0"/>
                <a:ea typeface="方正兰亭黑简体" panose="02000000000000000000" pitchFamily="2" charset="-122"/>
                <a:sym typeface="Huawei Sans" panose="020C0503030203020204" pitchFamily="34" charset="0"/>
              </a:rPr>
              <a:t>Experiment requirements:</a:t>
            </a:r>
          </a:p>
          <a:p>
            <a:pPr marL="719138" lvl="1" indent="-360363">
              <a:buSzPct val="100000"/>
              <a:buFont typeface="+mj-lt"/>
              <a:buAutoNum type="arabicPeriod"/>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Enable PAP authentication on the PPP link between R1 and R2.</a:t>
            </a:r>
          </a:p>
          <a:p>
            <a:pPr marL="719138" lvl="1" indent="-360363">
              <a:buSzPct val="100000"/>
              <a:buFont typeface="+mj-lt"/>
              <a:buAutoNum type="arabicPeriod"/>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Configure R1 as the authenticator.</a:t>
            </a:r>
          </a:p>
          <a:p>
            <a:pPr marL="719138" lvl="1" indent="-360363">
              <a:buSzPct val="100000"/>
              <a:buFont typeface="+mj-lt"/>
              <a:buAutoNum type="arabicPeriod"/>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Configure R2 as the peer.</a:t>
            </a:r>
          </a:p>
          <a:p>
            <a:pPr marL="719138" indent="-360363">
              <a:buSzPct val="100000"/>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347" name="标题 1"/>
          <p:cNvSpPr>
            <a:spLocks noGrp="1"/>
          </p:cNvSpPr>
          <p:nvPr>
            <p:ph type="title"/>
          </p:nvPr>
        </p:nvSpPr>
        <p:spPr/>
        <p:txBody>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Example for Configuring PAP Authentication</a:t>
            </a:r>
          </a:p>
        </p:txBody>
      </p:sp>
      <p:sp>
        <p:nvSpPr>
          <p:cNvPr id="57357" name="Rectangle 4"/>
          <p:cNvSpPr>
            <a:spLocks noChangeArrowheads="1"/>
          </p:cNvSpPr>
          <p:nvPr/>
        </p:nvSpPr>
        <p:spPr bwMode="auto">
          <a:xfrm>
            <a:off x="6104591" y="1588397"/>
            <a:ext cx="5649912" cy="2862322"/>
          </a:xfrm>
          <a:prstGeom prst="rect">
            <a:avLst/>
          </a:prstGeom>
          <a:solidFill>
            <a:srgbClr val="F4FBFE"/>
          </a:solidFill>
          <a:ln>
            <a:solidFill>
              <a:srgbClr val="99DFF9"/>
            </a:solidFill>
          </a:ln>
        </p:spPr>
        <p:txBody>
          <a:bodyPr wrap="square" rtlCol="0">
            <a:spAutoFit/>
          </a:bodyPr>
          <a:lstStyle/>
          <a:p>
            <a:pPr defTabSz="784225">
              <a:lnSpc>
                <a:spcPts val="2400"/>
              </a:lnSpc>
            </a:pPr>
            <a:r>
              <a:rPr 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sz="14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 Add information about the user to be authenticated.</a:t>
            </a: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password cipher huawei123</a:t>
            </a: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service-type </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Specify the service type of the user to be authenticated.</a:t>
            </a:r>
          </a:p>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Serial 1/0/0  </a:t>
            </a:r>
          </a:p>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[R1-Serial1/0/0]link-protocol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authentication-mode pap</a:t>
            </a: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Set the authentication mode to PAP.</a:t>
            </a:r>
          </a:p>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10.1.1.1 30</a:t>
            </a:r>
          </a:p>
        </p:txBody>
      </p:sp>
      <p:sp>
        <p:nvSpPr>
          <p:cNvPr id="57358" name="Rectangle 4"/>
          <p:cNvSpPr>
            <a:spLocks noChangeArrowheads="1"/>
          </p:cNvSpPr>
          <p:nvPr/>
        </p:nvSpPr>
        <p:spPr bwMode="auto">
          <a:xfrm>
            <a:off x="6112967" y="4820353"/>
            <a:ext cx="5641536" cy="1631216"/>
          </a:xfrm>
          <a:prstGeom prst="rect">
            <a:avLst/>
          </a:prstGeom>
          <a:solidFill>
            <a:srgbClr val="F4FBFE"/>
          </a:solidFill>
          <a:ln>
            <a:solidFill>
              <a:srgbClr val="99DFF9"/>
            </a:solidFill>
          </a:ln>
        </p:spPr>
        <p:txBody>
          <a:bodyPr wrap="square" rtlCol="0">
            <a:spAutoFit/>
          </a:bodyPr>
          <a:lstStyle/>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[R2-Serial1/0/0]link-protocol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pap local-user </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password cipher huawei123 # Add user information for PPP authentication.</a:t>
            </a:r>
          </a:p>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10.1.1.2 30</a:t>
            </a:r>
          </a:p>
        </p:txBody>
      </p:sp>
      <p:grpSp>
        <p:nvGrpSpPr>
          <p:cNvPr id="20" name="组合 19"/>
          <p:cNvGrpSpPr/>
          <p:nvPr/>
        </p:nvGrpSpPr>
        <p:grpSpPr>
          <a:xfrm>
            <a:off x="859971" y="1929665"/>
            <a:ext cx="4774919" cy="1058207"/>
            <a:chOff x="1379055" y="1800325"/>
            <a:chExt cx="4774919" cy="1058207"/>
          </a:xfrm>
        </p:grpSpPr>
        <p:sp>
          <p:nvSpPr>
            <p:cNvPr id="21" name="Text Box 14"/>
            <p:cNvSpPr txBox="1">
              <a:spLocks noChangeArrowheads="1"/>
            </p:cNvSpPr>
            <p:nvPr/>
          </p:nvSpPr>
          <p:spPr bwMode="auto">
            <a:xfrm>
              <a:off x="1379055" y="1800325"/>
              <a:ext cx="1164301" cy="215444"/>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Authenticator </a:t>
              </a:r>
            </a:p>
          </p:txBody>
        </p:sp>
        <p:sp>
          <p:nvSpPr>
            <p:cNvPr id="33" name="Text Box 15"/>
            <p:cNvSpPr txBox="1">
              <a:spLocks noChangeArrowheads="1"/>
            </p:cNvSpPr>
            <p:nvPr/>
          </p:nvSpPr>
          <p:spPr bwMode="auto">
            <a:xfrm>
              <a:off x="4779293" y="1806400"/>
              <a:ext cx="1374681" cy="215444"/>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Peer</a:t>
              </a:r>
            </a:p>
          </p:txBody>
        </p:sp>
        <p:grpSp>
          <p:nvGrpSpPr>
            <p:cNvPr id="34" name="组合 33"/>
            <p:cNvGrpSpPr/>
            <p:nvPr/>
          </p:nvGrpSpPr>
          <p:grpSpPr>
            <a:xfrm>
              <a:off x="1655139" y="1832998"/>
              <a:ext cx="4100307" cy="1025534"/>
              <a:chOff x="2790156" y="1764569"/>
              <a:chExt cx="4100307" cy="1025534"/>
            </a:xfrm>
          </p:grpSpPr>
          <p:sp>
            <p:nvSpPr>
              <p:cNvPr id="36" name="Text Box 11"/>
              <p:cNvSpPr txBox="1">
                <a:spLocks noChangeArrowheads="1"/>
              </p:cNvSpPr>
              <p:nvPr/>
            </p:nvSpPr>
            <p:spPr bwMode="auto">
              <a:xfrm>
                <a:off x="2790156" y="2574659"/>
                <a:ext cx="6558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37" name="Text Box 12"/>
              <p:cNvSpPr txBox="1">
                <a:spLocks noChangeArrowheads="1"/>
              </p:cNvSpPr>
              <p:nvPr/>
            </p:nvSpPr>
            <p:spPr bwMode="auto">
              <a:xfrm>
                <a:off x="6191299" y="2542404"/>
                <a:ext cx="6991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38" name="Text Box 7"/>
              <p:cNvSpPr txBox="1">
                <a:spLocks noChangeArrowheads="1"/>
              </p:cNvSpPr>
              <p:nvPr/>
            </p:nvSpPr>
            <p:spPr bwMode="auto">
              <a:xfrm>
                <a:off x="4322961" y="1764569"/>
                <a:ext cx="9580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39" name="Text Box 7"/>
              <p:cNvSpPr txBox="1">
                <a:spLocks noChangeArrowheads="1"/>
              </p:cNvSpPr>
              <p:nvPr/>
            </p:nvSpPr>
            <p:spPr bwMode="auto">
              <a:xfrm>
                <a:off x="3265312" y="2322034"/>
                <a:ext cx="1270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0" name="Text Box 7"/>
              <p:cNvSpPr txBox="1">
                <a:spLocks noChangeArrowheads="1"/>
              </p:cNvSpPr>
              <p:nvPr/>
            </p:nvSpPr>
            <p:spPr bwMode="auto">
              <a:xfrm>
                <a:off x="4995178" y="2312469"/>
                <a:ext cx="150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1" name="Text Box 7"/>
              <p:cNvSpPr txBox="1">
                <a:spLocks noChangeArrowheads="1"/>
              </p:cNvSpPr>
              <p:nvPr/>
            </p:nvSpPr>
            <p:spPr bwMode="auto">
              <a:xfrm>
                <a:off x="3194750" y="1931357"/>
                <a:ext cx="10959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sp>
            <p:nvSpPr>
              <p:cNvPr id="42" name="Text Box 7"/>
              <p:cNvSpPr txBox="1">
                <a:spLocks noChangeArrowheads="1"/>
              </p:cNvSpPr>
              <p:nvPr/>
            </p:nvSpPr>
            <p:spPr bwMode="auto">
              <a:xfrm>
                <a:off x="5339273" y="1970674"/>
                <a:ext cx="1159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48060" y="2028450"/>
                <a:ext cx="540000" cy="442800"/>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87881" y="2042098"/>
                <a:ext cx="540000" cy="442800"/>
              </a:xfrm>
              <a:prstGeom prst="rect">
                <a:avLst/>
              </a:prstGeom>
            </p:spPr>
          </p:pic>
        </p:grpSp>
      </p:grpSp>
      <p:sp>
        <p:nvSpPr>
          <p:cNvPr id="45" name="文本框 44"/>
          <p:cNvSpPr txBox="1"/>
          <p:nvPr/>
        </p:nvSpPr>
        <p:spPr>
          <a:xfrm>
            <a:off x="6015413" y="1242501"/>
            <a:ext cx="2164375" cy="338554"/>
          </a:xfrm>
          <a:prstGeom prst="rect">
            <a:avLst/>
          </a:prstGeom>
          <a:noFill/>
        </p:spPr>
        <p:txBody>
          <a:bodyPr wrap="none" rtlCol="0">
            <a:spAutoFit/>
          </a:bodyPr>
          <a:lstStyle/>
          <a:p>
            <a:pPr fontAlgn="auto">
              <a:spcBef>
                <a:spcPts val="0"/>
              </a:spcBef>
              <a:spcAft>
                <a:spcPts val="0"/>
              </a:spcAft>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Configurations on R1</a:t>
            </a:r>
          </a:p>
        </p:txBody>
      </p:sp>
      <p:sp>
        <p:nvSpPr>
          <p:cNvPr id="46" name="文本框 45"/>
          <p:cNvSpPr txBox="1"/>
          <p:nvPr/>
        </p:nvSpPr>
        <p:spPr>
          <a:xfrm>
            <a:off x="6029840" y="4472916"/>
            <a:ext cx="2164375" cy="338554"/>
          </a:xfrm>
          <a:prstGeom prst="rect">
            <a:avLst/>
          </a:prstGeom>
          <a:noFill/>
        </p:spPr>
        <p:txBody>
          <a:bodyPr wrap="none" rtlCol="0">
            <a:spAutoFit/>
          </a:bodyPr>
          <a:lstStyle/>
          <a:p>
            <a:pPr fontAlgn="auto">
              <a:spcBef>
                <a:spcPts val="0"/>
              </a:spcBef>
              <a:spcAft>
                <a:spcPts val="0"/>
              </a:spcAft>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Configurations on R2</a:t>
            </a:r>
          </a:p>
        </p:txBody>
      </p:sp>
      <p:cxnSp>
        <p:nvCxnSpPr>
          <p:cNvPr id="26" name="直接连接符 25"/>
          <p:cNvCxnSpPr>
            <a:stCxn id="43" idx="3"/>
          </p:cNvCxnSpPr>
          <p:nvPr/>
        </p:nvCxnSpPr>
        <p:spPr>
          <a:xfrm>
            <a:off x="1733959" y="2447619"/>
            <a:ext cx="2900052"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104962" y="4894727"/>
            <a:ext cx="2994731" cy="307777"/>
          </a:xfrm>
          <a:prstGeom prst="rect">
            <a:avLst/>
          </a:prstGeom>
          <a:noFill/>
        </p:spPr>
        <p:txBody>
          <a:bodyPr wrap="square" rtlCol="0">
            <a:spAutoFit/>
          </a:bodyPr>
          <a:lstStyle/>
          <a:p>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[R2]interface Serial 1/0/0</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endParaRPr>
          </a:p>
        </p:txBody>
      </p:sp>
    </p:spTree>
    <p:extLst>
      <p:ext uri="{BB962C8B-B14F-4D97-AF65-F5344CB8AC3E}">
        <p14:creationId xmlns:p14="http://schemas.microsoft.com/office/powerpoint/2010/main" val="1669076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2"/>
          <p:cNvSpPr>
            <a:spLocks noGrp="1"/>
          </p:cNvSpPr>
          <p:nvPr>
            <p:ph type="body" sz="quarter" idx="10"/>
          </p:nvPr>
        </p:nvSpPr>
        <p:spPr>
          <a:xfrm>
            <a:off x="451878" y="3725449"/>
            <a:ext cx="5382866" cy="2197004"/>
          </a:xfrm>
        </p:spPr>
        <p:txBody>
          <a:bodyPr/>
          <a:lstStyle/>
          <a:p>
            <a:pPr marL="358775" indent="-358775"/>
            <a:r>
              <a:rPr lang="en-US" sz="1800" dirty="0">
                <a:latin typeface="Huawei Sans" panose="020C0503030203020204" pitchFamily="34" charset="0"/>
                <a:ea typeface="方正兰亭黑简体" panose="02000000000000000000" pitchFamily="2" charset="-122"/>
                <a:sym typeface="Huawei Sans" panose="020C0503030203020204" pitchFamily="34" charset="0"/>
              </a:rPr>
              <a:t>Experiment requirements:</a:t>
            </a:r>
          </a:p>
          <a:p>
            <a:pPr marL="719138" lvl="1" indent="-360363">
              <a:buSzPct val="100000"/>
              <a:buFont typeface="+mj-lt"/>
              <a:buAutoNum type="arabicPeriod"/>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Enable CHAP authentication on the PPP link between R1 and R2.</a:t>
            </a:r>
          </a:p>
          <a:p>
            <a:pPr marL="719138" lvl="1" indent="-360363">
              <a:buSzPct val="100000"/>
              <a:buFont typeface="+mj-lt"/>
              <a:buAutoNum type="arabicPeriod"/>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Configure R1 as the authenticator.</a:t>
            </a:r>
          </a:p>
          <a:p>
            <a:pPr marL="719138" lvl="1" indent="-360363">
              <a:buSzPct val="100000"/>
              <a:buFont typeface="+mj-lt"/>
              <a:buAutoNum type="arabicPeriod"/>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Configure R2 as the peer.</a:t>
            </a:r>
          </a:p>
          <a:p>
            <a:pPr marL="719138" indent="-360363"/>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443" name="标题 1"/>
          <p:cNvSpPr>
            <a:spLocks noGrp="1"/>
          </p:cNvSpPr>
          <p:nvPr>
            <p:ph type="title"/>
          </p:nvPr>
        </p:nvSpPr>
        <p:spPr>
          <a:xfrm>
            <a:off x="1594800" y="410400"/>
            <a:ext cx="10597200" cy="640800"/>
          </a:xfrm>
        </p:spPr>
        <p:txBody>
          <a:bodyPr/>
          <a:lstStyle/>
          <a:p>
            <a:r>
              <a:rPr lang="en-US" dirty="0">
                <a:latin typeface="Huawei Sans" panose="020C0503030203020204" pitchFamily="34" charset="0"/>
                <a:ea typeface="方正兰亭黑简体" panose="02000000000000000000" pitchFamily="2" charset="-122"/>
                <a:sym typeface="Huawei Sans" panose="020C0503030203020204" pitchFamily="34" charset="0"/>
              </a:rPr>
              <a:t>Example for Configuring CHAP Authentication</a:t>
            </a:r>
          </a:p>
        </p:txBody>
      </p:sp>
      <p:sp>
        <p:nvSpPr>
          <p:cNvPr id="61445" name="Rectangle 4"/>
          <p:cNvSpPr>
            <a:spLocks noChangeArrowheads="1"/>
          </p:cNvSpPr>
          <p:nvPr/>
        </p:nvSpPr>
        <p:spPr bwMode="auto">
          <a:xfrm>
            <a:off x="6096000" y="1570634"/>
            <a:ext cx="5649913" cy="2554545"/>
          </a:xfrm>
          <a:prstGeom prst="rect">
            <a:avLst/>
          </a:prstGeom>
          <a:solidFill>
            <a:srgbClr val="F4FBFE"/>
          </a:solidFill>
          <a:ln>
            <a:solidFill>
              <a:srgbClr val="99DFF9"/>
            </a:solidFill>
          </a:ln>
        </p:spPr>
        <p:txBody>
          <a:bodyPr wrap="square" rtlCol="0">
            <a:spAutoFit/>
          </a:bodyPr>
          <a:lstStyle/>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 Add information about the user to be authenticated.</a:t>
            </a: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password cipher huawei123</a:t>
            </a: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service-type </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Specify the service type of the user to be authenticated.</a:t>
            </a:r>
          </a:p>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Serial 1/0/0  </a:t>
            </a:r>
          </a:p>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[R1-Serial1/0/0]link-protocol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authentication-mode chap	</a:t>
            </a:r>
          </a:p>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Set the authentication mode to CHAP.</a:t>
            </a:r>
          </a:p>
        </p:txBody>
      </p:sp>
      <p:sp>
        <p:nvSpPr>
          <p:cNvPr id="61446" name="Rectangle 4"/>
          <p:cNvSpPr>
            <a:spLocks noChangeArrowheads="1"/>
          </p:cNvSpPr>
          <p:nvPr/>
        </p:nvSpPr>
        <p:spPr bwMode="auto">
          <a:xfrm>
            <a:off x="6095999" y="4550755"/>
            <a:ext cx="5649913" cy="1631216"/>
          </a:xfrm>
          <a:prstGeom prst="rect">
            <a:avLst/>
          </a:prstGeom>
          <a:solidFill>
            <a:srgbClr val="F4FBFE"/>
          </a:solidFill>
          <a:ln>
            <a:solidFill>
              <a:srgbClr val="99DFF9"/>
            </a:solidFill>
          </a:ln>
        </p:spPr>
        <p:txBody>
          <a:bodyPr wrap="square" rtlCol="0">
            <a:spAutoFit/>
          </a:bodyPr>
          <a:lstStyle/>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[R2]interface Serial 1/0/0  </a:t>
            </a:r>
          </a:p>
          <a:p>
            <a:pPr defTabSz="784225">
              <a:lnSpc>
                <a:spcPts val="24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[R2-Serial1/0/0]link-protocol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chap user </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endPar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chap password cipher huawei123</a:t>
            </a:r>
          </a:p>
          <a:p>
            <a:pPr defTabSz="784225">
              <a:lnSpc>
                <a:spcPts val="24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 user information for PPP authentication.</a:t>
            </a:r>
          </a:p>
        </p:txBody>
      </p:sp>
      <p:grpSp>
        <p:nvGrpSpPr>
          <p:cNvPr id="19" name="组合 18"/>
          <p:cNvGrpSpPr/>
          <p:nvPr/>
        </p:nvGrpSpPr>
        <p:grpSpPr>
          <a:xfrm>
            <a:off x="849086" y="1940799"/>
            <a:ext cx="4740500" cy="1038929"/>
            <a:chOff x="1367939" y="1819603"/>
            <a:chExt cx="4740500" cy="1038929"/>
          </a:xfrm>
        </p:grpSpPr>
        <p:sp>
          <p:nvSpPr>
            <p:cNvPr id="20" name="Text Box 14"/>
            <p:cNvSpPr txBox="1">
              <a:spLocks noChangeArrowheads="1"/>
            </p:cNvSpPr>
            <p:nvPr/>
          </p:nvSpPr>
          <p:spPr bwMode="auto">
            <a:xfrm>
              <a:off x="1367939" y="1825009"/>
              <a:ext cx="1160789" cy="215444"/>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Authenticator </a:t>
              </a:r>
            </a:p>
          </p:txBody>
        </p:sp>
        <p:sp>
          <p:nvSpPr>
            <p:cNvPr id="21" name="Text Box 15"/>
            <p:cNvSpPr txBox="1">
              <a:spLocks noChangeArrowheads="1"/>
            </p:cNvSpPr>
            <p:nvPr/>
          </p:nvSpPr>
          <p:spPr bwMode="auto">
            <a:xfrm>
              <a:off x="4733758" y="1819603"/>
              <a:ext cx="1374681" cy="215444"/>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Peer</a:t>
              </a:r>
            </a:p>
          </p:txBody>
        </p:sp>
        <p:grpSp>
          <p:nvGrpSpPr>
            <p:cNvPr id="22" name="组合 21"/>
            <p:cNvGrpSpPr/>
            <p:nvPr/>
          </p:nvGrpSpPr>
          <p:grpSpPr>
            <a:xfrm>
              <a:off x="1655139" y="1832998"/>
              <a:ext cx="4100307" cy="1025534"/>
              <a:chOff x="2790156" y="1764569"/>
              <a:chExt cx="4100307" cy="1025534"/>
            </a:xfrm>
          </p:grpSpPr>
          <p:sp>
            <p:nvSpPr>
              <p:cNvPr id="24" name="Text Box 11"/>
              <p:cNvSpPr txBox="1">
                <a:spLocks noChangeArrowheads="1"/>
              </p:cNvSpPr>
              <p:nvPr/>
            </p:nvSpPr>
            <p:spPr bwMode="auto">
              <a:xfrm>
                <a:off x="2790156" y="2574659"/>
                <a:ext cx="6558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25" name="Text Box 12"/>
              <p:cNvSpPr txBox="1">
                <a:spLocks noChangeArrowheads="1"/>
              </p:cNvSpPr>
              <p:nvPr/>
            </p:nvSpPr>
            <p:spPr bwMode="auto">
              <a:xfrm>
                <a:off x="6191299" y="2542404"/>
                <a:ext cx="6991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sp>
            <p:nvSpPr>
              <p:cNvPr id="26" name="Text Box 7"/>
              <p:cNvSpPr txBox="1">
                <a:spLocks noChangeArrowheads="1"/>
              </p:cNvSpPr>
              <p:nvPr/>
            </p:nvSpPr>
            <p:spPr bwMode="auto">
              <a:xfrm>
                <a:off x="4322961" y="1764569"/>
                <a:ext cx="9580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27" name="Text Box 7"/>
              <p:cNvSpPr txBox="1">
                <a:spLocks noChangeArrowheads="1"/>
              </p:cNvSpPr>
              <p:nvPr/>
            </p:nvSpPr>
            <p:spPr bwMode="auto">
              <a:xfrm>
                <a:off x="3271451" y="2337872"/>
                <a:ext cx="1270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28" name="Text Box 7"/>
              <p:cNvSpPr txBox="1">
                <a:spLocks noChangeArrowheads="1"/>
              </p:cNvSpPr>
              <p:nvPr/>
            </p:nvSpPr>
            <p:spPr bwMode="auto">
              <a:xfrm>
                <a:off x="4995178" y="2312469"/>
                <a:ext cx="150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29" name="Text Box 7"/>
              <p:cNvSpPr txBox="1">
                <a:spLocks noChangeArrowheads="1"/>
              </p:cNvSpPr>
              <p:nvPr/>
            </p:nvSpPr>
            <p:spPr bwMode="auto">
              <a:xfrm>
                <a:off x="3194750" y="1931357"/>
                <a:ext cx="10959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sp>
            <p:nvSpPr>
              <p:cNvPr id="30" name="Text Box 7"/>
              <p:cNvSpPr txBox="1">
                <a:spLocks noChangeArrowheads="1"/>
              </p:cNvSpPr>
              <p:nvPr/>
            </p:nvSpPr>
            <p:spPr bwMode="auto">
              <a:xfrm>
                <a:off x="5350159" y="1970674"/>
                <a:ext cx="1159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 1/0/0</a:t>
                </a:r>
              </a:p>
            </p:txBody>
          </p:sp>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55587" y="2042098"/>
                <a:ext cx="540000" cy="442800"/>
              </a:xfrm>
              <a:prstGeom prst="rect">
                <a:avLst/>
              </a:prstGeom>
            </p:spPr>
          </p:pic>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87881" y="2042098"/>
                <a:ext cx="540000" cy="442800"/>
              </a:xfrm>
              <a:prstGeom prst="rect">
                <a:avLst/>
              </a:prstGeom>
            </p:spPr>
          </p:pic>
        </p:grpSp>
      </p:grpSp>
      <p:sp>
        <p:nvSpPr>
          <p:cNvPr id="47" name="文本框 46"/>
          <p:cNvSpPr txBox="1"/>
          <p:nvPr/>
        </p:nvSpPr>
        <p:spPr>
          <a:xfrm>
            <a:off x="6034968" y="1231932"/>
            <a:ext cx="2164375" cy="338554"/>
          </a:xfrm>
          <a:prstGeom prst="rect">
            <a:avLst/>
          </a:prstGeom>
          <a:noFill/>
        </p:spPr>
        <p:txBody>
          <a:bodyPr wrap="none" rtlCol="0">
            <a:spAutoFit/>
          </a:bodyPr>
          <a:lstStyle/>
          <a:p>
            <a:pPr fontAlgn="auto">
              <a:spcBef>
                <a:spcPts val="0"/>
              </a:spcBef>
              <a:spcAft>
                <a:spcPts val="0"/>
              </a:spcAft>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Configurations on R1</a:t>
            </a:r>
          </a:p>
        </p:txBody>
      </p:sp>
      <p:sp>
        <p:nvSpPr>
          <p:cNvPr id="48" name="文本框 47"/>
          <p:cNvSpPr txBox="1"/>
          <p:nvPr/>
        </p:nvSpPr>
        <p:spPr>
          <a:xfrm>
            <a:off x="6060726" y="4208740"/>
            <a:ext cx="2164375" cy="338554"/>
          </a:xfrm>
          <a:prstGeom prst="rect">
            <a:avLst/>
          </a:prstGeom>
          <a:noFill/>
        </p:spPr>
        <p:txBody>
          <a:bodyPr wrap="none" rtlCol="0">
            <a:spAutoFit/>
          </a:bodyPr>
          <a:lstStyle/>
          <a:p>
            <a:pPr fontAlgn="auto">
              <a:spcBef>
                <a:spcPts val="0"/>
              </a:spcBef>
              <a:spcAft>
                <a:spcPts val="0"/>
              </a:spcAft>
            </a:pP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Configurations on R2</a:t>
            </a:r>
          </a:p>
        </p:txBody>
      </p:sp>
      <p:cxnSp>
        <p:nvCxnSpPr>
          <p:cNvPr id="3" name="直接连接符 2"/>
          <p:cNvCxnSpPr>
            <a:stCxn id="31" idx="3"/>
            <a:endCxn id="32" idx="1"/>
          </p:cNvCxnSpPr>
          <p:nvPr/>
        </p:nvCxnSpPr>
        <p:spPr>
          <a:xfrm>
            <a:off x="1741717" y="2453123"/>
            <a:ext cx="2892294"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933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sz="1800">
                <a:sym typeface="Huawei Sans" panose="020C0503030203020204" pitchFamily="34" charset="0"/>
              </a:rPr>
              <a:t>As economic globalization and digital transformation accelerate, enterprises keep expanding their scales. More and more branches locate in different regions, with each branch</a:t>
            </a:r>
            <a:r>
              <a:rPr lang="en-US" altLang="zh-CN" sz="1800">
                <a:sym typeface="Huawei Sans" panose="020C0503030203020204" pitchFamily="34" charset="0"/>
              </a:rPr>
              <a:t> network</a:t>
            </a:r>
            <a:r>
              <a:rPr lang="en-US" sz="1800">
                <a:sym typeface="Huawei Sans" panose="020C0503030203020204" pitchFamily="34" charset="0"/>
              </a:rPr>
              <a:t> being </a:t>
            </a:r>
            <a:r>
              <a:rPr lang="en-US" altLang="zh-CN" sz="1800"/>
              <a:t>considered as</a:t>
            </a:r>
            <a:r>
              <a:rPr lang="en-US" sz="1800">
                <a:sym typeface="Huawei Sans" panose="020C0503030203020204" pitchFamily="34" charset="0"/>
              </a:rPr>
              <a:t> a local area network (LAN). The headquarters and branches need to cross geographical locations to communicate with each other. To better carry out services, an enterprise needs to connect these geographically dispersed branches through a wide area network (WAN).</a:t>
            </a:r>
          </a:p>
          <a:p>
            <a:r>
              <a:rPr lang="en-US" sz="1800"/>
              <a:t>The development of the WAN technologies is accompanied by the continuously increased bandwidth. In the early stage, X.25 provided only the bandwidth of 64 kbit/s. Later, the digital data network (DDN) and Frame Relay (FR) increased the bandwidth to 2 Mbit/s. Synchronous digital hierarchy (SDH) and asynchronous transfer mode (ATM) further increased the bandwidth to 10 Gbit/s. Now, the current IP-based WANs provide 10 Gbit/s or even higher bandwidth.</a:t>
            </a:r>
          </a:p>
          <a:p>
            <a:r>
              <a:rPr lang="en-US" sz="1800">
                <a:sym typeface="Huawei Sans" panose="020C0503030203020204" pitchFamily="34" charset="0"/>
              </a:rPr>
              <a:t>This course describes the </a:t>
            </a:r>
            <a:r>
              <a:rPr lang="en-US" altLang="zh-CN" sz="1800"/>
              <a:t>development history of WAN technologies, especially the </a:t>
            </a:r>
            <a:r>
              <a:rPr lang="en-US" altLang="zh-CN" sz="1800">
                <a:sym typeface="Huawei Sans" panose="020C0503030203020204" pitchFamily="34" charset="0"/>
              </a:rPr>
              <a:t>implementations </a:t>
            </a:r>
            <a:r>
              <a:rPr lang="en-US" altLang="zh-CN" sz="1800"/>
              <a:t>and configurations of Point-to-Point Protocol (PPP) and Point-to-Point Protocol over Ethernet (PPPoE). </a:t>
            </a:r>
            <a:endParaRPr lang="en-US" sz="1800" dirty="0">
              <a:sym typeface="Huawei Sans" panose="020C0503030203020204" pitchFamily="34" charset="0"/>
            </a:endParaRPr>
          </a:p>
        </p:txBody>
      </p:sp>
    </p:spTree>
    <p:extLst>
      <p:ext uri="{BB962C8B-B14F-4D97-AF65-F5344CB8AC3E}">
        <p14:creationId xmlns:p14="http://schemas.microsoft.com/office/powerpoint/2010/main" val="4231141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2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Overview of Early WAN Technologies</a:t>
            </a:r>
          </a:p>
          <a:p>
            <a:r>
              <a:rPr lang="en-US" sz="2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 Implementation and Configuration</a:t>
            </a:r>
          </a:p>
          <a:p>
            <a:r>
              <a:rPr lang="en-US" sz="2200" b="1">
                <a:latin typeface="Huawei Sans" panose="020C0503030203020204" pitchFamily="34" charset="0"/>
                <a:ea typeface="方正兰亭黑简体" panose="02000000000000000000" pitchFamily="2" charset="-122"/>
                <a:sym typeface="Huawei Sans" panose="020C0503030203020204" pitchFamily="34" charset="0"/>
              </a:rPr>
              <a:t>PPPoE Implementation and Configuration</a:t>
            </a:r>
          </a:p>
          <a:p>
            <a:pPr lvl="1">
              <a:buFont typeface="Huawei Sans" panose="020C0503030203020204" pitchFamily="34" charset="0"/>
              <a:buChar char="▪"/>
            </a:pPr>
            <a:r>
              <a:rPr lang="en-US" sz="2000" b="1">
                <a:latin typeface="Huawei Sans" panose="020C0503030203020204" pitchFamily="34" charset="0"/>
                <a:ea typeface="方正兰亭黑简体" panose="02000000000000000000" pitchFamily="2" charset="-122"/>
                <a:sym typeface="Huawei Sans" panose="020C0503030203020204" pitchFamily="34" charset="0"/>
              </a:rPr>
              <a:t>PPPoE Overview</a:t>
            </a:r>
          </a:p>
          <a:p>
            <a:pPr lvl="1"/>
            <a:r>
              <a:rPr lang="en-US" sz="20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Basic PPPoE Configuration</a:t>
            </a:r>
          </a:p>
          <a:p>
            <a:r>
              <a:rPr lang="en-US" sz="2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Development of WAN Technologies</a:t>
            </a:r>
          </a:p>
        </p:txBody>
      </p:sp>
    </p:spTree>
    <p:extLst>
      <p:ext uri="{BB962C8B-B14F-4D97-AF65-F5344CB8AC3E}">
        <p14:creationId xmlns:p14="http://schemas.microsoft.com/office/powerpoint/2010/main" val="3044375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1600" dirty="0">
                <a:sym typeface="Huawei Sans" panose="020C0503030203020204" pitchFamily="34" charset="0"/>
              </a:rPr>
              <a:t>PPP over Ethernet (</a:t>
            </a:r>
            <a:r>
              <a:rPr lang="en-US" sz="1600" dirty="0" err="1">
                <a:sym typeface="Huawei Sans" panose="020C0503030203020204" pitchFamily="34" charset="0"/>
              </a:rPr>
              <a:t>PPPoE</a:t>
            </a:r>
            <a:r>
              <a:rPr lang="en-US" sz="1600" dirty="0">
                <a:sym typeface="Huawei Sans" panose="020C0503030203020204" pitchFamily="34" charset="0"/>
              </a:rPr>
              <a:t>) is a link layer protocol that encapsulates PPP frames into Ethernet frames. </a:t>
            </a:r>
            <a:r>
              <a:rPr lang="en-US" sz="1600" dirty="0" err="1">
                <a:sym typeface="Huawei Sans" panose="020C0503030203020204" pitchFamily="34" charset="0"/>
              </a:rPr>
              <a:t>PPPoE</a:t>
            </a:r>
            <a:r>
              <a:rPr lang="en-US" sz="1600" dirty="0">
                <a:sym typeface="Huawei Sans" panose="020C0503030203020204" pitchFamily="34" charset="0"/>
              </a:rPr>
              <a:t> enables multiple hosts on an Ethernet to connect to a broadband remote access server (BRAS).</a:t>
            </a:r>
          </a:p>
          <a:p>
            <a:r>
              <a:rPr lang="en-US" sz="1600" dirty="0" err="1">
                <a:sym typeface="Huawei Sans" panose="020C0503030203020204" pitchFamily="34" charset="0"/>
              </a:rPr>
              <a:t>PPPoE</a:t>
            </a:r>
            <a:r>
              <a:rPr lang="en-US" sz="1600" dirty="0">
                <a:sym typeface="Huawei Sans" panose="020C0503030203020204" pitchFamily="34" charset="0"/>
              </a:rPr>
              <a:t> integrates the advantages of Ethernet and PPP. It has the flexible networking advantage of Ethernet and can use PPP to implement authentication and accounting.</a:t>
            </a:r>
          </a:p>
          <a:p>
            <a:endParaRPr lang="zh-CN" altLang="en-US" sz="1600" dirty="0">
              <a:sym typeface="Huawei Sans" panose="020C0503030203020204" pitchFamily="34" charset="0"/>
            </a:endParaRPr>
          </a:p>
        </p:txBody>
      </p:sp>
      <p:sp>
        <p:nvSpPr>
          <p:cNvPr id="32" name="标题 31"/>
          <p:cNvSpPr>
            <a:spLocks noGrp="1"/>
          </p:cNvSpPr>
          <p:nvPr>
            <p:ph type="title"/>
          </p:nvPr>
        </p:nvSpPr>
        <p:spPr/>
        <p:txBody>
          <a:bodyPr/>
          <a:lstStyle/>
          <a:p>
            <a:r>
              <a:rPr lang="en-US">
                <a:sym typeface="Huawei Sans" panose="020C0503030203020204" pitchFamily="34" charset="0"/>
              </a:rPr>
              <a:t>What Is PPPoE?</a:t>
            </a:r>
          </a:p>
        </p:txBody>
      </p:sp>
      <p:sp>
        <p:nvSpPr>
          <p:cNvPr id="18" name="文本框 17"/>
          <p:cNvSpPr txBox="1"/>
          <p:nvPr/>
        </p:nvSpPr>
        <p:spPr>
          <a:xfrm>
            <a:off x="454637" y="3703496"/>
            <a:ext cx="2282997" cy="369332"/>
          </a:xfrm>
          <a:prstGeom prst="rect">
            <a:avLst/>
          </a:prstGeom>
          <a:noFill/>
        </p:spPr>
        <p:txBody>
          <a:bodyPr wrap="none" rtlCol="0">
            <a:spAutoFit/>
          </a:bodyPr>
          <a:lstStyle/>
          <a:p>
            <a:r>
              <a:rPr lang="en-US" dirty="0">
                <a:latin typeface="Huawei Sans" panose="020C0503030203020204" pitchFamily="34" charset="0"/>
              </a:rPr>
              <a:t>PPP frame structure</a:t>
            </a:r>
          </a:p>
        </p:txBody>
      </p:sp>
      <p:sp>
        <p:nvSpPr>
          <p:cNvPr id="33" name="文本框 32"/>
          <p:cNvSpPr txBox="1"/>
          <p:nvPr/>
        </p:nvSpPr>
        <p:spPr>
          <a:xfrm>
            <a:off x="454637" y="5017935"/>
            <a:ext cx="2626020" cy="369332"/>
          </a:xfrm>
          <a:prstGeom prst="rect">
            <a:avLst/>
          </a:prstGeom>
          <a:noFill/>
        </p:spPr>
        <p:txBody>
          <a:bodyPr wrap="square" rtlCol="0">
            <a:spAutoFit/>
          </a:bodyPr>
          <a:lstStyle/>
          <a:p>
            <a:r>
              <a:rPr lang="en-US" dirty="0" err="1">
                <a:latin typeface="Huawei Sans" panose="020C0503030203020204" pitchFamily="34" charset="0"/>
              </a:rPr>
              <a:t>PPPoE</a:t>
            </a:r>
            <a:r>
              <a:rPr lang="en-US" dirty="0">
                <a:latin typeface="Huawei Sans" panose="020C0503030203020204" pitchFamily="34" charset="0"/>
              </a:rPr>
              <a:t> frame structure</a:t>
            </a:r>
          </a:p>
        </p:txBody>
      </p:sp>
      <p:graphicFrame>
        <p:nvGraphicFramePr>
          <p:cNvPr id="19" name="表格 24">
            <a:extLst>
              <a:ext uri="{FF2B5EF4-FFF2-40B4-BE49-F238E27FC236}">
                <a16:creationId xmlns="" xmlns:a16="http://schemas.microsoft.com/office/drawing/2014/main" id="{5D3546CE-9DA5-4A18-836C-E436D85D5D9A}"/>
              </a:ext>
            </a:extLst>
          </p:cNvPr>
          <p:cNvGraphicFramePr>
            <a:graphicFrameLocks noGrp="1"/>
          </p:cNvGraphicFramePr>
          <p:nvPr/>
        </p:nvGraphicFramePr>
        <p:xfrm>
          <a:off x="2827049" y="3687646"/>
          <a:ext cx="7781082" cy="365760"/>
        </p:xfrm>
        <a:graphic>
          <a:graphicData uri="http://schemas.openxmlformats.org/drawingml/2006/table">
            <a:tbl>
              <a:tblPr firstRow="1" bandRow="1">
                <a:tableStyleId>{72833802-FEF1-4C79-8D5D-14CF1EAF98D9}</a:tableStyleId>
              </a:tblPr>
              <a:tblGrid>
                <a:gridCol w="1111583">
                  <a:extLst>
                    <a:ext uri="{9D8B030D-6E8A-4147-A177-3AD203B41FA5}">
                      <a16:colId xmlns="" xmlns:a16="http://schemas.microsoft.com/office/drawing/2014/main" val="419583146"/>
                    </a:ext>
                  </a:extLst>
                </a:gridCol>
                <a:gridCol w="1111583">
                  <a:extLst>
                    <a:ext uri="{9D8B030D-6E8A-4147-A177-3AD203B41FA5}">
                      <a16:colId xmlns="" xmlns:a16="http://schemas.microsoft.com/office/drawing/2014/main" val="1185486753"/>
                    </a:ext>
                  </a:extLst>
                </a:gridCol>
                <a:gridCol w="1111583">
                  <a:extLst>
                    <a:ext uri="{9D8B030D-6E8A-4147-A177-3AD203B41FA5}">
                      <a16:colId xmlns="" xmlns:a16="http://schemas.microsoft.com/office/drawing/2014/main" val="970593004"/>
                    </a:ext>
                  </a:extLst>
                </a:gridCol>
                <a:gridCol w="1111583">
                  <a:extLst>
                    <a:ext uri="{9D8B030D-6E8A-4147-A177-3AD203B41FA5}">
                      <a16:colId xmlns="" xmlns:a16="http://schemas.microsoft.com/office/drawing/2014/main" val="833416940"/>
                    </a:ext>
                  </a:extLst>
                </a:gridCol>
                <a:gridCol w="1580159">
                  <a:extLst>
                    <a:ext uri="{9D8B030D-6E8A-4147-A177-3AD203B41FA5}">
                      <a16:colId xmlns="" xmlns:a16="http://schemas.microsoft.com/office/drawing/2014/main" val="2229599493"/>
                    </a:ext>
                  </a:extLst>
                </a:gridCol>
                <a:gridCol w="643008">
                  <a:extLst>
                    <a:ext uri="{9D8B030D-6E8A-4147-A177-3AD203B41FA5}">
                      <a16:colId xmlns="" xmlns:a16="http://schemas.microsoft.com/office/drawing/2014/main" val="2263784489"/>
                    </a:ext>
                  </a:extLst>
                </a:gridCol>
                <a:gridCol w="1111583">
                  <a:extLst>
                    <a:ext uri="{9D8B030D-6E8A-4147-A177-3AD203B41FA5}">
                      <a16:colId xmlns="" xmlns:a16="http://schemas.microsoft.com/office/drawing/2014/main" val="2239796129"/>
                    </a:ext>
                  </a:extLst>
                </a:gridCol>
              </a:tblGrid>
              <a:tr h="330536">
                <a:tc>
                  <a:txBody>
                    <a:bodyPr/>
                    <a:lstStyle/>
                    <a:p>
                      <a:pPr algn="ctr"/>
                      <a:r>
                        <a:rPr 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Flag</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Address</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Control</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Protocol</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Information</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FCS</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Flag</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754315261"/>
                  </a:ext>
                </a:extLst>
              </a:tr>
            </a:tbl>
          </a:graphicData>
        </a:graphic>
      </p:graphicFrame>
      <p:graphicFrame>
        <p:nvGraphicFramePr>
          <p:cNvPr id="28" name="表格 33">
            <a:extLst>
              <a:ext uri="{FF2B5EF4-FFF2-40B4-BE49-F238E27FC236}">
                <a16:creationId xmlns="" xmlns:a16="http://schemas.microsoft.com/office/drawing/2014/main" id="{A418DCCA-752D-4C55-A670-FEE9AEAB7B08}"/>
              </a:ext>
            </a:extLst>
          </p:cNvPr>
          <p:cNvGraphicFramePr>
            <a:graphicFrameLocks noGrp="1"/>
          </p:cNvGraphicFramePr>
          <p:nvPr/>
        </p:nvGraphicFramePr>
        <p:xfrm>
          <a:off x="3038930" y="5016427"/>
          <a:ext cx="6052435" cy="370840"/>
        </p:xfrm>
        <a:graphic>
          <a:graphicData uri="http://schemas.openxmlformats.org/drawingml/2006/table">
            <a:tbl>
              <a:tblPr firstRow="1" bandRow="1">
                <a:tableStyleId>{72833802-FEF1-4C79-8D5D-14CF1EAF98D9}</a:tableStyleId>
              </a:tblPr>
              <a:tblGrid>
                <a:gridCol w="1028700">
                  <a:extLst>
                    <a:ext uri="{9D8B030D-6E8A-4147-A177-3AD203B41FA5}">
                      <a16:colId xmlns="" xmlns:a16="http://schemas.microsoft.com/office/drawing/2014/main" val="1122095002"/>
                    </a:ext>
                  </a:extLst>
                </a:gridCol>
                <a:gridCol w="1092200">
                  <a:extLst>
                    <a:ext uri="{9D8B030D-6E8A-4147-A177-3AD203B41FA5}">
                      <a16:colId xmlns="" xmlns:a16="http://schemas.microsoft.com/office/drawing/2014/main" val="1120719357"/>
                    </a:ext>
                  </a:extLst>
                </a:gridCol>
                <a:gridCol w="1244600">
                  <a:extLst>
                    <a:ext uri="{9D8B030D-6E8A-4147-A177-3AD203B41FA5}">
                      <a16:colId xmlns="" xmlns:a16="http://schemas.microsoft.com/office/drawing/2014/main" val="888808775"/>
                    </a:ext>
                  </a:extLst>
                </a:gridCol>
                <a:gridCol w="1778000">
                  <a:extLst>
                    <a:ext uri="{9D8B030D-6E8A-4147-A177-3AD203B41FA5}">
                      <a16:colId xmlns="" xmlns:a16="http://schemas.microsoft.com/office/drawing/2014/main" val="3392098425"/>
                    </a:ext>
                  </a:extLst>
                </a:gridCol>
                <a:gridCol w="908935">
                  <a:extLst>
                    <a:ext uri="{9D8B030D-6E8A-4147-A177-3AD203B41FA5}">
                      <a16:colId xmlns="" xmlns:a16="http://schemas.microsoft.com/office/drawing/2014/main" val="4054461125"/>
                    </a:ext>
                  </a:extLst>
                </a:gridCol>
              </a:tblGrid>
              <a:tr h="37084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DMAC</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marL="0" algn="ctr" defTabSz="914034" rtl="0" eaLnBrk="1" latinLnBrk="0" hangingPunct="1"/>
                      <a:r>
                        <a:rPr lang="en-US"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SMAC</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marL="0" algn="ctr" defTabSz="914034" rtl="0" eaLnBrk="1" latinLnBrk="0" hangingPunct="1"/>
                      <a:r>
                        <a:rPr lang="en-US"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Eth-Type</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sz="1800" b="1"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en-US" sz="18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-Packet</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r>
                        <a:rPr lang="en-US"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FCS</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3164076382"/>
                  </a:ext>
                </a:extLst>
              </a:tr>
            </a:tbl>
          </a:graphicData>
        </a:graphic>
      </p:graphicFrame>
      <p:sp>
        <p:nvSpPr>
          <p:cNvPr id="9" name="五边形 8"/>
          <p:cNvSpPr/>
          <p:nvPr/>
        </p:nvSpPr>
        <p:spPr bwMode="auto">
          <a:xfrm>
            <a:off x="6678547" y="126000"/>
            <a:ext cx="900100" cy="324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spcBef>
                <a:spcPts val="0"/>
              </a:spcBef>
              <a:defRPr/>
            </a:pPr>
            <a:r>
              <a:rPr lang="en-US" sz="800" b="1"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en-US" sz="800" b="1"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 Overview</a:t>
            </a:r>
          </a:p>
        </p:txBody>
      </p:sp>
      <p:sp>
        <p:nvSpPr>
          <p:cNvPr id="10" name="燕尾形 9"/>
          <p:cNvSpPr/>
          <p:nvPr/>
        </p:nvSpPr>
        <p:spPr bwMode="auto">
          <a:xfrm>
            <a:off x="9095935" y="126000"/>
            <a:ext cx="106055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a:latin typeface="Huawei Sans" panose="020C0503030203020204" pitchFamily="34" charset="0"/>
                <a:ea typeface="方正兰亭黑简体" panose="02000000000000000000" pitchFamily="2" charset="-122"/>
                <a:sym typeface="Huawei Sans" panose="020C0503030203020204" pitchFamily="34" charset="0"/>
              </a:rPr>
              <a:t>PPPoE Discovery</a:t>
            </a:r>
          </a:p>
        </p:txBody>
      </p:sp>
      <p:sp>
        <p:nvSpPr>
          <p:cNvPr id="11" name="燕尾形 10"/>
          <p:cNvSpPr/>
          <p:nvPr/>
        </p:nvSpPr>
        <p:spPr bwMode="auto">
          <a:xfrm>
            <a:off x="10041752" y="126000"/>
            <a:ext cx="102455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Session</a:t>
            </a:r>
          </a:p>
        </p:txBody>
      </p:sp>
      <p:sp>
        <p:nvSpPr>
          <p:cNvPr id="12" name="燕尾形 11"/>
          <p:cNvSpPr/>
          <p:nvPr/>
        </p:nvSpPr>
        <p:spPr bwMode="auto">
          <a:xfrm>
            <a:off x="10958450" y="126000"/>
            <a:ext cx="106552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Termination</a:t>
            </a:r>
          </a:p>
        </p:txBody>
      </p:sp>
      <p:sp>
        <p:nvSpPr>
          <p:cNvPr id="13" name="燕尾形 12"/>
          <p:cNvSpPr/>
          <p:nvPr/>
        </p:nvSpPr>
        <p:spPr bwMode="auto">
          <a:xfrm>
            <a:off x="8299053" y="126000"/>
            <a:ext cx="91053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a:latin typeface="Huawei Sans" panose="020C0503030203020204" pitchFamily="34" charset="0"/>
                <a:ea typeface="方正兰亭黑简体" panose="02000000000000000000" pitchFamily="2" charset="-122"/>
                <a:sym typeface="Huawei Sans" panose="020C0503030203020204" pitchFamily="34" charset="0"/>
              </a:rPr>
              <a:t>Packet Format</a:t>
            </a:r>
          </a:p>
        </p:txBody>
      </p:sp>
      <p:sp>
        <p:nvSpPr>
          <p:cNvPr id="14" name="燕尾形 13"/>
          <p:cNvSpPr/>
          <p:nvPr/>
        </p:nvSpPr>
        <p:spPr bwMode="auto">
          <a:xfrm>
            <a:off x="7466887" y="126000"/>
            <a:ext cx="94636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36000" tIns="0" rIns="0" bIns="0" numCol="1" rtlCol="0" anchor="ctr" anchorCtr="0" compatLnSpc="1">
            <a:prstTxWarp prst="textNoShape">
              <a:avLst/>
            </a:prstTxWarp>
          </a:bodyPr>
          <a:lstStyle/>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Session </a:t>
            </a:r>
          </a:p>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Establishment</a:t>
            </a:r>
          </a:p>
        </p:txBody>
      </p:sp>
      <p:sp>
        <p:nvSpPr>
          <p:cNvPr id="16" name="梯形 4"/>
          <p:cNvSpPr/>
          <p:nvPr/>
        </p:nvSpPr>
        <p:spPr bwMode="auto">
          <a:xfrm flipV="1">
            <a:off x="2789963" y="4067924"/>
            <a:ext cx="7844711" cy="93993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867432 w 5168418"/>
              <a:gd name="connsiteY2" fmla="*/ 16354 h 861325"/>
              <a:gd name="connsiteX3" fmla="*/ 5168418 w 5168418"/>
              <a:gd name="connsiteY3" fmla="*/ 861325 h 861325"/>
              <a:gd name="connsiteX4" fmla="*/ 0 w 5168418"/>
              <a:gd name="connsiteY4" fmla="*/ 837617 h 861325"/>
              <a:gd name="connsiteX0" fmla="*/ 0 w 8602994"/>
              <a:gd name="connsiteY0" fmla="*/ 1377296 h 1377296"/>
              <a:gd name="connsiteX1" fmla="*/ 3639445 w 8602994"/>
              <a:gd name="connsiteY1" fmla="*/ 0 h 1377296"/>
              <a:gd name="connsiteX2" fmla="*/ 5302008 w 8602994"/>
              <a:gd name="connsiteY2" fmla="*/ 16354 h 1377296"/>
              <a:gd name="connsiteX3" fmla="*/ 8602994 w 8602994"/>
              <a:gd name="connsiteY3" fmla="*/ 861325 h 1377296"/>
              <a:gd name="connsiteX4" fmla="*/ 0 w 8602994"/>
              <a:gd name="connsiteY4" fmla="*/ 1377296 h 1377296"/>
              <a:gd name="connsiteX0" fmla="*/ 0 w 7844711"/>
              <a:gd name="connsiteY0" fmla="*/ 1377296 h 1377296"/>
              <a:gd name="connsiteX1" fmla="*/ 3639445 w 7844711"/>
              <a:gd name="connsiteY1" fmla="*/ 0 h 1377296"/>
              <a:gd name="connsiteX2" fmla="*/ 5302008 w 7844711"/>
              <a:gd name="connsiteY2" fmla="*/ 16354 h 1377296"/>
              <a:gd name="connsiteX3" fmla="*/ 7844711 w 7844711"/>
              <a:gd name="connsiteY3" fmla="*/ 1368296 h 1377296"/>
              <a:gd name="connsiteX4" fmla="*/ 0 w 7844711"/>
              <a:gd name="connsiteY4" fmla="*/ 1377296 h 1377296"/>
              <a:gd name="connsiteX0" fmla="*/ 0 w 7844711"/>
              <a:gd name="connsiteY0" fmla="*/ 1378472 h 1378472"/>
              <a:gd name="connsiteX1" fmla="*/ 3639445 w 7844711"/>
              <a:gd name="connsiteY1" fmla="*/ 1176 h 1378472"/>
              <a:gd name="connsiteX2" fmla="*/ 5385678 w 7844711"/>
              <a:gd name="connsiteY2" fmla="*/ 0 h 1378472"/>
              <a:gd name="connsiteX3" fmla="*/ 7844711 w 7844711"/>
              <a:gd name="connsiteY3" fmla="*/ 1369472 h 1378472"/>
              <a:gd name="connsiteX4" fmla="*/ 0 w 7844711"/>
              <a:gd name="connsiteY4" fmla="*/ 1378472 h 1378472"/>
              <a:gd name="connsiteX0" fmla="*/ 0 w 7844711"/>
              <a:gd name="connsiteY0" fmla="*/ 1378472 h 1378472"/>
              <a:gd name="connsiteX1" fmla="*/ 3621516 w 7844711"/>
              <a:gd name="connsiteY1" fmla="*/ 1176 h 1378472"/>
              <a:gd name="connsiteX2" fmla="*/ 5385678 w 7844711"/>
              <a:gd name="connsiteY2" fmla="*/ 0 h 1378472"/>
              <a:gd name="connsiteX3" fmla="*/ 7844711 w 7844711"/>
              <a:gd name="connsiteY3" fmla="*/ 1369472 h 1378472"/>
              <a:gd name="connsiteX4" fmla="*/ 0 w 7844711"/>
              <a:gd name="connsiteY4" fmla="*/ 1378472 h 137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4711" h="1378472">
                <a:moveTo>
                  <a:pt x="0" y="1378472"/>
                </a:moveTo>
                <a:lnTo>
                  <a:pt x="3621516" y="1176"/>
                </a:lnTo>
                <a:lnTo>
                  <a:pt x="5385678" y="0"/>
                </a:lnTo>
                <a:lnTo>
                  <a:pt x="7844711" y="1369472"/>
                </a:lnTo>
                <a:lnTo>
                  <a:pt x="0" y="1378472"/>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ndParaRPr>
          </a:p>
        </p:txBody>
      </p:sp>
    </p:spTree>
    <p:extLst>
      <p:ext uri="{BB962C8B-B14F-4D97-AF65-F5344CB8AC3E}">
        <p14:creationId xmlns:p14="http://schemas.microsoft.com/office/powerpoint/2010/main" val="653654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600"/>
              <a:t>PPPoE provides P2P connections on an Ethernet. A PPPoE client and a PPPoE server establish a PPP session to encapsulate PPP data packets and provide access services for hosts on the Ethernet, implementing user control and accounting. PPPoE is widely used on enterprise and carrier networks.</a:t>
            </a:r>
          </a:p>
          <a:p>
            <a:r>
              <a:rPr lang="en-US" altLang="zh-CN" sz="1600"/>
              <a:t>PPPoE is usually used by home users and enterprise users to dial up to access the Internet.</a:t>
            </a:r>
          </a:p>
          <a:p>
            <a:endParaRPr lang="zh-CN" altLang="en-US" sz="1600" dirty="0"/>
          </a:p>
        </p:txBody>
      </p:sp>
      <p:sp>
        <p:nvSpPr>
          <p:cNvPr id="16386" name="标题 9"/>
          <p:cNvSpPr>
            <a:spLocks noGrp="1"/>
          </p:cNvSpPr>
          <p:nvPr>
            <p:ph type="title"/>
          </p:nvPr>
        </p:nvSpPr>
        <p:spPr/>
        <p:txBody>
          <a:bodyPr/>
          <a:lstStyle/>
          <a:p>
            <a:r>
              <a:rPr lang="en-US">
                <a:sym typeface="Huawei Sans" panose="020C0503030203020204" pitchFamily="34" charset="0"/>
              </a:rPr>
              <a:t>PPPoE Application Scenarios</a:t>
            </a:r>
          </a:p>
        </p:txBody>
      </p:sp>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99777" y="4425875"/>
            <a:ext cx="516136" cy="408507"/>
          </a:xfrm>
          <a:prstGeom prst="rect">
            <a:avLst/>
          </a:prstGeom>
        </p:spPr>
      </p:pic>
      <p:cxnSp>
        <p:nvCxnSpPr>
          <p:cNvPr id="7" name="直接连接符 6"/>
          <p:cNvCxnSpPr/>
          <p:nvPr/>
        </p:nvCxnSpPr>
        <p:spPr bwMode="auto">
          <a:xfrm flipH="1">
            <a:off x="8015913" y="4630128"/>
            <a:ext cx="115551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3" name="文本框 82"/>
          <p:cNvSpPr txBox="1"/>
          <p:nvPr/>
        </p:nvSpPr>
        <p:spPr bwMode="auto">
          <a:xfrm>
            <a:off x="7005278" y="4871194"/>
            <a:ext cx="1382777"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 server</a:t>
            </a:r>
          </a:p>
        </p:txBody>
      </p:sp>
      <p:sp>
        <p:nvSpPr>
          <p:cNvPr id="100" name="文本框 99"/>
          <p:cNvSpPr txBox="1"/>
          <p:nvPr/>
        </p:nvSpPr>
        <p:spPr bwMode="auto">
          <a:xfrm>
            <a:off x="1826261" y="3115001"/>
            <a:ext cx="1374763"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 client</a:t>
            </a:r>
          </a:p>
        </p:txBody>
      </p:sp>
      <p:cxnSp>
        <p:nvCxnSpPr>
          <p:cNvPr id="93" name="直接连接符 92"/>
          <p:cNvCxnSpPr/>
          <p:nvPr/>
        </p:nvCxnSpPr>
        <p:spPr>
          <a:xfrm>
            <a:off x="3459712" y="5719711"/>
            <a:ext cx="0" cy="33488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459712" y="5887152"/>
            <a:ext cx="4372801" cy="0"/>
          </a:xfrm>
          <a:prstGeom prst="line">
            <a:avLst/>
          </a:prstGeom>
          <a:ln w="9525">
            <a:solidFill>
              <a:srgbClr val="00B0F0"/>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7814225" y="5719710"/>
            <a:ext cx="0" cy="33488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
        <p:nvSpPr>
          <p:cNvPr id="107" name="圆角矩形 106"/>
          <p:cNvSpPr/>
          <p:nvPr/>
        </p:nvSpPr>
        <p:spPr>
          <a:xfrm>
            <a:off x="5377543" y="5927976"/>
            <a:ext cx="1441854" cy="403200"/>
          </a:xfrm>
          <a:prstGeom prst="roundRect">
            <a:avLst>
              <a:gd name="adj" fmla="val 15000"/>
            </a:avLst>
          </a:prstGeom>
          <a:solidFill>
            <a:srgbClr val="F4FBFE"/>
          </a:solidFill>
          <a:ln>
            <a:solidFill>
              <a:srgbClr val="99DFF9"/>
            </a:solidFill>
          </a:ln>
        </p:spPr>
        <p:txBody>
          <a:bodyPr wrap="square" rtlCol="0" anchor="ctr" anchorCtr="0">
            <a:noAutofit/>
          </a:bodyPr>
          <a:lstStyle/>
          <a:p>
            <a:pPr algn="ctr" defTabSz="784225">
              <a:lnSpc>
                <a:spcPts val="2400"/>
              </a:lnSpc>
            </a:pP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packets</a:t>
            </a:r>
          </a:p>
        </p:txBody>
      </p:sp>
      <p:cxnSp>
        <p:nvCxnSpPr>
          <p:cNvPr id="56" name="直接连接符 55"/>
          <p:cNvCxnSpPr/>
          <p:nvPr/>
        </p:nvCxnSpPr>
        <p:spPr bwMode="auto">
          <a:xfrm flipH="1">
            <a:off x="5565169" y="4630129"/>
            <a:ext cx="193927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5" name="组合 14"/>
          <p:cNvGrpSpPr/>
          <p:nvPr/>
        </p:nvGrpSpPr>
        <p:grpSpPr>
          <a:xfrm>
            <a:off x="3148235" y="2840823"/>
            <a:ext cx="2416934" cy="2903073"/>
            <a:chOff x="1483159" y="2705101"/>
            <a:chExt cx="2416934" cy="2903073"/>
          </a:xfrm>
        </p:grpSpPr>
        <p:pic>
          <p:nvPicPr>
            <p:cNvPr id="41" name="图片 40" descr="PC.png"/>
            <p:cNvPicPr>
              <a:picLocks noChangeAspect="1"/>
            </p:cNvPicPr>
            <p:nvPr/>
          </p:nvPicPr>
          <p:blipFill>
            <a:blip r:embed="rId4" cstate="print"/>
            <a:stretch>
              <a:fillRect/>
            </a:stretch>
          </p:blipFill>
          <p:spPr>
            <a:xfrm>
              <a:off x="1559747" y="2991979"/>
              <a:ext cx="515240" cy="381938"/>
            </a:xfrm>
            <a:prstGeom prst="rect">
              <a:avLst/>
            </a:prstGeom>
          </p:spPr>
        </p:pic>
        <p:pic>
          <p:nvPicPr>
            <p:cNvPr id="42" name="图片 41" descr="PC.png"/>
            <p:cNvPicPr>
              <a:picLocks noChangeAspect="1"/>
            </p:cNvPicPr>
            <p:nvPr/>
          </p:nvPicPr>
          <p:blipFill>
            <a:blip r:embed="rId4" cstate="print"/>
            <a:stretch>
              <a:fillRect/>
            </a:stretch>
          </p:blipFill>
          <p:spPr>
            <a:xfrm>
              <a:off x="1529386" y="3730986"/>
              <a:ext cx="515240" cy="381938"/>
            </a:xfrm>
            <a:prstGeom prst="rect">
              <a:avLst/>
            </a:prstGeom>
          </p:spPr>
        </p:pic>
        <p:pic>
          <p:nvPicPr>
            <p:cNvPr id="43" name="图片 42" descr="PC.png"/>
            <p:cNvPicPr>
              <a:picLocks noChangeAspect="1"/>
            </p:cNvPicPr>
            <p:nvPr/>
          </p:nvPicPr>
          <p:blipFill>
            <a:blip r:embed="rId4" cstate="print"/>
            <a:stretch>
              <a:fillRect/>
            </a:stretch>
          </p:blipFill>
          <p:spPr>
            <a:xfrm>
              <a:off x="1529386" y="4909915"/>
              <a:ext cx="515240" cy="381938"/>
            </a:xfrm>
            <a:prstGeom prst="rect">
              <a:avLst/>
            </a:prstGeom>
          </p:spPr>
        </p:pic>
        <p:sp>
          <p:nvSpPr>
            <p:cNvPr id="46" name="文本框 45"/>
            <p:cNvSpPr txBox="1"/>
            <p:nvPr/>
          </p:nvSpPr>
          <p:spPr bwMode="auto">
            <a:xfrm>
              <a:off x="1500279" y="3362700"/>
              <a:ext cx="634175"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600" dirty="0">
                  <a:latin typeface="Huawei Sans" panose="020C0503030203020204" pitchFamily="34" charset="0"/>
                  <a:ea typeface="方正兰亭黑简体" panose="02000000000000000000" pitchFamily="2" charset="-122"/>
                  <a:sym typeface="Huawei Sans" panose="020C0503030203020204" pitchFamily="34" charset="0"/>
                </a:rPr>
                <a:t>PC-A</a:t>
              </a:r>
            </a:p>
          </p:txBody>
        </p:sp>
        <p:sp>
          <p:nvSpPr>
            <p:cNvPr id="66" name="文本框 65"/>
            <p:cNvSpPr txBox="1"/>
            <p:nvPr/>
          </p:nvSpPr>
          <p:spPr bwMode="auto">
            <a:xfrm>
              <a:off x="1483159" y="4134538"/>
              <a:ext cx="622954"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600" dirty="0">
                  <a:latin typeface="Huawei Sans" panose="020C0503030203020204" pitchFamily="34" charset="0"/>
                  <a:ea typeface="方正兰亭黑简体" panose="02000000000000000000" pitchFamily="2" charset="-122"/>
                  <a:sym typeface="Huawei Sans" panose="020C0503030203020204" pitchFamily="34" charset="0"/>
                </a:rPr>
                <a:t>PC-B</a:t>
              </a:r>
            </a:p>
          </p:txBody>
        </p:sp>
        <p:sp>
          <p:nvSpPr>
            <p:cNvPr id="67" name="文本框 66"/>
            <p:cNvSpPr txBox="1"/>
            <p:nvPr/>
          </p:nvSpPr>
          <p:spPr bwMode="auto">
            <a:xfrm>
              <a:off x="1505576" y="5273293"/>
              <a:ext cx="624557"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600" dirty="0">
                  <a:latin typeface="Huawei Sans" panose="020C0503030203020204" pitchFamily="34" charset="0"/>
                  <a:ea typeface="方正兰亭黑简体" panose="02000000000000000000" pitchFamily="2" charset="-122"/>
                  <a:sym typeface="Huawei Sans" panose="020C0503030203020204" pitchFamily="34" charset="0"/>
                </a:rPr>
                <a:t>PC-C</a:t>
              </a:r>
            </a:p>
          </p:txBody>
        </p:sp>
        <p:cxnSp>
          <p:nvCxnSpPr>
            <p:cNvPr id="47" name="直接连接符 46"/>
            <p:cNvCxnSpPr>
              <a:stCxn id="41" idx="3"/>
            </p:cNvCxnSpPr>
            <p:nvPr/>
          </p:nvCxnSpPr>
          <p:spPr>
            <a:xfrm>
              <a:off x="2074987" y="3182948"/>
              <a:ext cx="18206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2" idx="3"/>
            </p:cNvCxnSpPr>
            <p:nvPr/>
          </p:nvCxnSpPr>
          <p:spPr>
            <a:xfrm>
              <a:off x="2044626" y="3921955"/>
              <a:ext cx="18528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3" idx="3"/>
            </p:cNvCxnSpPr>
            <p:nvPr/>
          </p:nvCxnSpPr>
          <p:spPr>
            <a:xfrm>
              <a:off x="2044626" y="5100884"/>
              <a:ext cx="18509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auto">
            <a:xfrm flipV="1">
              <a:off x="3900093" y="2705101"/>
              <a:ext cx="0" cy="288289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 name="文本框 11"/>
            <p:cNvSpPr txBox="1"/>
            <p:nvPr/>
          </p:nvSpPr>
          <p:spPr>
            <a:xfrm>
              <a:off x="1644448" y="4484859"/>
              <a:ext cx="461665" cy="251031"/>
            </a:xfrm>
            <a:prstGeom prst="rect">
              <a:avLst/>
            </a:prstGeom>
            <a:noFill/>
          </p:spPr>
          <p:txBody>
            <a:bodyPr vert="eaVert" wrap="none" rtlCol="0">
              <a:spAutoFit/>
            </a:bodyPr>
            <a:lstStyle/>
            <a:p>
              <a:r>
                <a:rPr lang="en-US">
                  <a:latin typeface="Huawei Sans" panose="020C0503030203020204" pitchFamily="34" charset="0"/>
                </a:rPr>
                <a:t>...</a:t>
              </a:r>
            </a:p>
          </p:txBody>
        </p:sp>
      </p:grpSp>
      <p:sp>
        <p:nvSpPr>
          <p:cNvPr id="57" name="文本框 56"/>
          <p:cNvSpPr txBox="1"/>
          <p:nvPr/>
        </p:nvSpPr>
        <p:spPr bwMode="auto">
          <a:xfrm>
            <a:off x="1826261" y="3894436"/>
            <a:ext cx="1374763"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 client</a:t>
            </a:r>
          </a:p>
        </p:txBody>
      </p:sp>
      <p:sp>
        <p:nvSpPr>
          <p:cNvPr id="58" name="文本框 57"/>
          <p:cNvSpPr txBox="1"/>
          <p:nvPr/>
        </p:nvSpPr>
        <p:spPr bwMode="auto">
          <a:xfrm>
            <a:off x="1824272" y="5058222"/>
            <a:ext cx="1374763"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600" dirty="0" err="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client</a:t>
            </a:r>
          </a:p>
        </p:txBody>
      </p:sp>
      <p:grpSp>
        <p:nvGrpSpPr>
          <p:cNvPr id="17" name="组合 16"/>
          <p:cNvGrpSpPr/>
          <p:nvPr/>
        </p:nvGrpSpPr>
        <p:grpSpPr>
          <a:xfrm>
            <a:off x="9171432" y="4259714"/>
            <a:ext cx="1245792" cy="773801"/>
            <a:chOff x="8854065" y="4906270"/>
            <a:chExt cx="1245792" cy="773801"/>
          </a:xfrm>
        </p:grpSpPr>
        <p:pic>
          <p:nvPicPr>
            <p:cNvPr id="61" name="图片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54065" y="4906270"/>
              <a:ext cx="1245792" cy="773801"/>
            </a:xfrm>
            <a:prstGeom prst="rect">
              <a:avLst/>
            </a:prstGeom>
          </p:spPr>
        </p:pic>
        <p:sp>
          <p:nvSpPr>
            <p:cNvPr id="16" name="文本框 15"/>
            <p:cNvSpPr txBox="1"/>
            <p:nvPr/>
          </p:nvSpPr>
          <p:spPr>
            <a:xfrm>
              <a:off x="8985552" y="5121839"/>
              <a:ext cx="1016625" cy="369332"/>
            </a:xfrm>
            <a:prstGeom prst="rect">
              <a:avLst/>
            </a:prstGeom>
            <a:noFill/>
          </p:spPr>
          <p:txBody>
            <a:bodyPr wrap="none" rtlCol="0">
              <a:spAutoFit/>
            </a:bodyPr>
            <a:lstStyle/>
            <a:p>
              <a:r>
                <a:rPr lang="en-US" dirty="0">
                  <a:latin typeface="Huawei Sans" panose="020C0503030203020204" pitchFamily="34" charset="0"/>
                </a:rPr>
                <a:t>Internet</a:t>
              </a:r>
            </a:p>
          </p:txBody>
        </p:sp>
      </p:grpSp>
      <p:sp>
        <p:nvSpPr>
          <p:cNvPr id="24" name="文本框 23"/>
          <p:cNvSpPr txBox="1"/>
          <p:nvPr/>
        </p:nvSpPr>
        <p:spPr>
          <a:xfrm>
            <a:off x="7499777" y="2829229"/>
            <a:ext cx="3917491" cy="1324800"/>
          </a:xfrm>
          <a:prstGeom prst="rect">
            <a:avLst/>
          </a:prstGeom>
          <a:solidFill>
            <a:srgbClr val="F4FBFE"/>
          </a:solidFill>
          <a:ln>
            <a:solidFill>
              <a:srgbClr val="99DFF9"/>
            </a:solidFill>
          </a:ln>
        </p:spPr>
        <p:txBody>
          <a:bodyPr wrap="square" rtlCol="0" anchor="ctr" anchorCtr="0">
            <a:noAutofit/>
          </a:bodyPr>
          <a:lstStyle>
            <a:defPPr>
              <a:defRPr lang="en-US"/>
            </a:defPPr>
            <a:lvl1pPr defTabSz="784225">
              <a:lnSpc>
                <a:spcPts val="2400"/>
              </a:lnSpc>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a:lnSpc>
                <a:spcPts val="1800"/>
              </a:lnSpc>
            </a:pPr>
            <a:r>
              <a:rPr lang="en-US" sz="1200" dirty="0">
                <a:latin typeface="Huawei Sans" panose="020C0503030203020204" pitchFamily="34" charset="0"/>
              </a:rPr>
              <a:t>After installed with </a:t>
            </a:r>
            <a:r>
              <a:rPr lang="en-US" sz="1200" dirty="0" err="1">
                <a:latin typeface="Huawei Sans" panose="020C0503030203020204" pitchFamily="34" charset="0"/>
              </a:rPr>
              <a:t>PPPoE</a:t>
            </a:r>
            <a:r>
              <a:rPr lang="en-US" sz="1200" dirty="0">
                <a:latin typeface="Huawei Sans" panose="020C0503030203020204" pitchFamily="34" charset="0"/>
              </a:rPr>
              <a:t> client dial-up software, each host becomes a </a:t>
            </a:r>
            <a:r>
              <a:rPr lang="en-US" sz="1200" dirty="0" err="1">
                <a:latin typeface="Huawei Sans" panose="020C0503030203020204" pitchFamily="34" charset="0"/>
              </a:rPr>
              <a:t>PPPoE</a:t>
            </a:r>
            <a:r>
              <a:rPr lang="en-US" sz="1200" dirty="0">
                <a:latin typeface="Huawei Sans" panose="020C0503030203020204" pitchFamily="34" charset="0"/>
              </a:rPr>
              <a:t> client and establishes a </a:t>
            </a:r>
            <a:r>
              <a:rPr lang="en-US" sz="1200" dirty="0" err="1">
                <a:latin typeface="Huawei Sans" panose="020C0503030203020204" pitchFamily="34" charset="0"/>
              </a:rPr>
              <a:t>PPPoE</a:t>
            </a:r>
            <a:r>
              <a:rPr lang="en-US" sz="1200" dirty="0">
                <a:latin typeface="Huawei Sans" panose="020C0503030203020204" pitchFamily="34" charset="0"/>
              </a:rPr>
              <a:t> session with the </a:t>
            </a:r>
            <a:r>
              <a:rPr lang="en-US" sz="1200" dirty="0" err="1">
                <a:latin typeface="Huawei Sans" panose="020C0503030203020204" pitchFamily="34" charset="0"/>
              </a:rPr>
              <a:t>PPPoE</a:t>
            </a:r>
            <a:r>
              <a:rPr lang="en-US" sz="1200" dirty="0">
                <a:latin typeface="Huawei Sans" panose="020C0503030203020204" pitchFamily="34" charset="0"/>
              </a:rPr>
              <a:t> server. Each host uses a unique account, which facilitates user accounting and control by the carrier.</a:t>
            </a:r>
          </a:p>
        </p:txBody>
      </p:sp>
      <p:sp>
        <p:nvSpPr>
          <p:cNvPr id="38" name="五边形 37"/>
          <p:cNvSpPr/>
          <p:nvPr/>
        </p:nvSpPr>
        <p:spPr bwMode="auto">
          <a:xfrm>
            <a:off x="6678547" y="126000"/>
            <a:ext cx="900100" cy="324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spcBef>
                <a:spcPts val="0"/>
              </a:spcBef>
              <a:defRPr/>
            </a:pPr>
            <a:r>
              <a:rPr lang="en-US" sz="800" b="1" dirty="0" err="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en-US" sz="800" b="1"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 Overview</a:t>
            </a:r>
          </a:p>
        </p:txBody>
      </p:sp>
      <p:sp>
        <p:nvSpPr>
          <p:cNvPr id="45" name="燕尾形 44"/>
          <p:cNvSpPr/>
          <p:nvPr/>
        </p:nvSpPr>
        <p:spPr bwMode="auto">
          <a:xfrm>
            <a:off x="9095935" y="126000"/>
            <a:ext cx="106055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a:latin typeface="Huawei Sans" panose="020C0503030203020204" pitchFamily="34" charset="0"/>
                <a:ea typeface="方正兰亭黑简体" panose="02000000000000000000" pitchFamily="2" charset="-122"/>
                <a:sym typeface="Huawei Sans" panose="020C0503030203020204" pitchFamily="34" charset="0"/>
              </a:rPr>
              <a:t>PPPoE Discovery</a:t>
            </a:r>
          </a:p>
        </p:txBody>
      </p:sp>
      <p:sp>
        <p:nvSpPr>
          <p:cNvPr id="48" name="燕尾形 47"/>
          <p:cNvSpPr/>
          <p:nvPr/>
        </p:nvSpPr>
        <p:spPr bwMode="auto">
          <a:xfrm>
            <a:off x="10041752" y="126000"/>
            <a:ext cx="102455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Session</a:t>
            </a:r>
          </a:p>
        </p:txBody>
      </p:sp>
      <p:sp>
        <p:nvSpPr>
          <p:cNvPr id="49" name="燕尾形 48"/>
          <p:cNvSpPr/>
          <p:nvPr/>
        </p:nvSpPr>
        <p:spPr bwMode="auto">
          <a:xfrm>
            <a:off x="10958450" y="126000"/>
            <a:ext cx="106552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Termination</a:t>
            </a:r>
          </a:p>
        </p:txBody>
      </p:sp>
      <p:sp>
        <p:nvSpPr>
          <p:cNvPr id="51" name="燕尾形 50"/>
          <p:cNvSpPr/>
          <p:nvPr/>
        </p:nvSpPr>
        <p:spPr bwMode="auto">
          <a:xfrm>
            <a:off x="8299053" y="126000"/>
            <a:ext cx="91053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a:latin typeface="Huawei Sans" panose="020C0503030203020204" pitchFamily="34" charset="0"/>
                <a:ea typeface="方正兰亭黑简体" panose="02000000000000000000" pitchFamily="2" charset="-122"/>
                <a:sym typeface="Huawei Sans" panose="020C0503030203020204" pitchFamily="34" charset="0"/>
              </a:rPr>
              <a:t>Packet Format</a:t>
            </a:r>
          </a:p>
        </p:txBody>
      </p:sp>
      <p:sp>
        <p:nvSpPr>
          <p:cNvPr id="52" name="燕尾形 51"/>
          <p:cNvSpPr/>
          <p:nvPr/>
        </p:nvSpPr>
        <p:spPr bwMode="auto">
          <a:xfrm>
            <a:off x="7466887" y="126000"/>
            <a:ext cx="94636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36000" tIns="0" rIns="0" bIns="0" numCol="1" rtlCol="0" anchor="ctr" anchorCtr="0" compatLnSpc="1">
            <a:prstTxWarp prst="textNoShape">
              <a:avLst/>
            </a:prstTxWarp>
          </a:bodyPr>
          <a:lstStyle/>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Session </a:t>
            </a:r>
          </a:p>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Establishment</a:t>
            </a:r>
          </a:p>
        </p:txBody>
      </p:sp>
    </p:spTree>
    <p:extLst>
      <p:ext uri="{BB962C8B-B14F-4D97-AF65-F5344CB8AC3E}">
        <p14:creationId xmlns:p14="http://schemas.microsoft.com/office/powerpoint/2010/main" val="3871126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2422988" y="2113106"/>
            <a:ext cx="1983347" cy="759854"/>
          </a:xfrm>
          <a:prstGeom prst="roundRect">
            <a:avLst>
              <a:gd name="adj" fmla="val 9887"/>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8"/>
          <p:cNvSpPr/>
          <p:nvPr/>
        </p:nvSpPr>
        <p:spPr>
          <a:xfrm>
            <a:off x="2422988" y="3417743"/>
            <a:ext cx="1983347" cy="759854"/>
          </a:xfrm>
          <a:prstGeom prst="roundRect">
            <a:avLst>
              <a:gd name="adj" fmla="val 9887"/>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9"/>
          <p:cNvSpPr/>
          <p:nvPr/>
        </p:nvSpPr>
        <p:spPr>
          <a:xfrm>
            <a:off x="2422988" y="4809843"/>
            <a:ext cx="1983347" cy="759854"/>
          </a:xfrm>
          <a:prstGeom prst="roundRect">
            <a:avLst>
              <a:gd name="adj" fmla="val 9887"/>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圆角矩形 15"/>
          <p:cNvSpPr/>
          <p:nvPr/>
        </p:nvSpPr>
        <p:spPr>
          <a:xfrm>
            <a:off x="5230583" y="2131037"/>
            <a:ext cx="1300356" cy="759854"/>
          </a:xfrm>
          <a:prstGeom prst="roundRect">
            <a:avLst>
              <a:gd name="adj" fmla="val 9887"/>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7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圆角矩形 16"/>
          <p:cNvSpPr/>
          <p:nvPr/>
        </p:nvSpPr>
        <p:spPr>
          <a:xfrm>
            <a:off x="5230583" y="3435674"/>
            <a:ext cx="1300356" cy="759854"/>
          </a:xfrm>
          <a:prstGeom prst="roundRect">
            <a:avLst>
              <a:gd name="adj" fmla="val 9887"/>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7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17"/>
          <p:cNvSpPr/>
          <p:nvPr/>
        </p:nvSpPr>
        <p:spPr>
          <a:xfrm>
            <a:off x="5230583" y="4827774"/>
            <a:ext cx="1300356" cy="759854"/>
          </a:xfrm>
          <a:prstGeom prst="roundRect">
            <a:avLst>
              <a:gd name="adj" fmla="val 9887"/>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7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占位符 1">
            <a:extLst>
              <a:ext uri="{FF2B5EF4-FFF2-40B4-BE49-F238E27FC236}">
                <a16:creationId xmlns="" xmlns:a16="http://schemas.microsoft.com/office/drawing/2014/main" id="{20A45E3D-F4C9-4239-8CDD-55F08DA35DB0}"/>
              </a:ext>
            </a:extLst>
          </p:cNvPr>
          <p:cNvSpPr>
            <a:spLocks noGrp="1"/>
          </p:cNvSpPr>
          <p:nvPr>
            <p:ph type="body" sz="quarter" idx="10"/>
          </p:nvPr>
        </p:nvSpPr>
        <p:spPr/>
        <p:txBody>
          <a:bodyPr/>
          <a:lstStyle/>
          <a:p>
            <a:r>
              <a:rPr lang="en-US" sz="2000">
                <a:sym typeface="Huawei Sans" panose="020C0503030203020204" pitchFamily="34" charset="0"/>
              </a:rPr>
              <a:t>PPPoE session establishment involves three stages: PPPoE discovery, session, and termination stages.</a:t>
            </a:r>
            <a:endParaRPr lang="en-US" sz="2000" dirty="0">
              <a:sym typeface="Huawei Sans" panose="020C0503030203020204" pitchFamily="34" charset="0"/>
            </a:endParaRPr>
          </a:p>
        </p:txBody>
      </p:sp>
      <p:sp>
        <p:nvSpPr>
          <p:cNvPr id="2" name="标题 1"/>
          <p:cNvSpPr>
            <a:spLocks noGrp="1"/>
          </p:cNvSpPr>
          <p:nvPr>
            <p:ph type="title"/>
          </p:nvPr>
        </p:nvSpPr>
        <p:spPr/>
        <p:txBody>
          <a:bodyPr/>
          <a:lstStyle/>
          <a:p>
            <a:r>
              <a:rPr lang="en-US">
                <a:sym typeface="Huawei Sans" panose="020C0503030203020204" pitchFamily="34" charset="0"/>
              </a:rPr>
              <a:t>PPPoE Session Establishment</a:t>
            </a:r>
          </a:p>
        </p:txBody>
      </p:sp>
      <p:sp>
        <p:nvSpPr>
          <p:cNvPr id="5" name="文本框 4"/>
          <p:cNvSpPr txBox="1"/>
          <p:nvPr/>
        </p:nvSpPr>
        <p:spPr>
          <a:xfrm>
            <a:off x="2435994" y="2319168"/>
            <a:ext cx="1983606" cy="338554"/>
          </a:xfrm>
          <a:prstGeom prst="rect">
            <a:avLst/>
          </a:prstGeom>
          <a:noFill/>
        </p:spPr>
        <p:txBody>
          <a:bodyPr wrap="square" rtlCol="0">
            <a:spAutoFit/>
          </a:bodyPr>
          <a:lstStyle/>
          <a:p>
            <a:pPr algn="ctr"/>
            <a:r>
              <a:rPr lang="en-US"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 discovery</a:t>
            </a:r>
          </a:p>
        </p:txBody>
      </p:sp>
      <p:sp>
        <p:nvSpPr>
          <p:cNvPr id="6" name="文本框 5"/>
          <p:cNvSpPr txBox="1"/>
          <p:nvPr/>
        </p:nvSpPr>
        <p:spPr>
          <a:xfrm>
            <a:off x="2435994" y="3618547"/>
            <a:ext cx="1983606" cy="338554"/>
          </a:xfrm>
          <a:prstGeom prst="rect">
            <a:avLst/>
          </a:prstGeom>
          <a:noFill/>
        </p:spPr>
        <p:txBody>
          <a:bodyPr wrap="square" rtlCol="0">
            <a:spAutoFit/>
          </a:bodyPr>
          <a:lstStyle/>
          <a:p>
            <a:pPr algn="ctr"/>
            <a:r>
              <a:rPr lang="en-US" sz="1600">
                <a:latin typeface="Huawei Sans" panose="020C0503030203020204" pitchFamily="34" charset="0"/>
                <a:ea typeface="方正兰亭黑简体" panose="02000000000000000000" pitchFamily="2" charset="-122"/>
                <a:sym typeface="Huawei Sans" panose="020C0503030203020204" pitchFamily="34" charset="0"/>
              </a:rPr>
              <a:t>PPPoE session</a:t>
            </a:r>
          </a:p>
        </p:txBody>
      </p:sp>
      <p:sp>
        <p:nvSpPr>
          <p:cNvPr id="7" name="文本框 6"/>
          <p:cNvSpPr txBox="1"/>
          <p:nvPr/>
        </p:nvSpPr>
        <p:spPr>
          <a:xfrm>
            <a:off x="2435994" y="5005104"/>
            <a:ext cx="1983606" cy="338554"/>
          </a:xfrm>
          <a:prstGeom prst="rect">
            <a:avLst/>
          </a:prstGeom>
          <a:noFill/>
        </p:spPr>
        <p:txBody>
          <a:bodyPr wrap="square" rtlCol="0">
            <a:spAutoFit/>
          </a:bodyPr>
          <a:lstStyle/>
          <a:p>
            <a:pPr algn="ctr"/>
            <a:r>
              <a:rPr lang="en-US" sz="1600">
                <a:latin typeface="Huawei Sans" panose="020C0503030203020204" pitchFamily="34" charset="0"/>
                <a:ea typeface="方正兰亭黑简体" panose="02000000000000000000" pitchFamily="2" charset="-122"/>
                <a:sym typeface="Huawei Sans" panose="020C0503030203020204" pitchFamily="34" charset="0"/>
              </a:rPr>
              <a:t>PPPoE termination</a:t>
            </a:r>
          </a:p>
        </p:txBody>
      </p:sp>
      <p:sp>
        <p:nvSpPr>
          <p:cNvPr id="12" name="文本框 11"/>
          <p:cNvSpPr txBox="1"/>
          <p:nvPr/>
        </p:nvSpPr>
        <p:spPr>
          <a:xfrm>
            <a:off x="5230581" y="2253937"/>
            <a:ext cx="1289961" cy="523220"/>
          </a:xfrm>
          <a:prstGeom prst="rect">
            <a:avLst/>
          </a:prstGeom>
          <a:noFill/>
        </p:spPr>
        <p:txBody>
          <a:bodyPr wrap="square" rtlCol="0">
            <a:spAutoFit/>
          </a:bodyPr>
          <a:lstStyle/>
          <a:p>
            <a:pPr algn="ctr"/>
            <a:r>
              <a:rPr lang="en-US" sz="1400">
                <a:latin typeface="Huawei Sans" panose="020C0503030203020204" pitchFamily="34" charset="0"/>
                <a:ea typeface="方正兰亭黑简体" panose="02000000000000000000" pitchFamily="2" charset="-122"/>
                <a:sym typeface="Huawei Sans" panose="020C0503030203020204" pitchFamily="34" charset="0"/>
              </a:rPr>
              <a:t>PPPoE negotiation</a:t>
            </a:r>
          </a:p>
        </p:txBody>
      </p:sp>
      <p:sp>
        <p:nvSpPr>
          <p:cNvPr id="13" name="文本框 12"/>
          <p:cNvSpPr txBox="1"/>
          <p:nvPr/>
        </p:nvSpPr>
        <p:spPr>
          <a:xfrm>
            <a:off x="5230581" y="3564117"/>
            <a:ext cx="1289961" cy="523220"/>
          </a:xfrm>
          <a:prstGeom prst="rect">
            <a:avLst/>
          </a:prstGeom>
          <a:noFill/>
        </p:spPr>
        <p:txBody>
          <a:bodyPr wrap="square" rtlCol="0">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PPP negotiation</a:t>
            </a:r>
          </a:p>
        </p:txBody>
      </p:sp>
      <p:sp>
        <p:nvSpPr>
          <p:cNvPr id="15" name="文本框 14"/>
          <p:cNvSpPr txBox="1"/>
          <p:nvPr/>
        </p:nvSpPr>
        <p:spPr>
          <a:xfrm>
            <a:off x="5230581" y="4959804"/>
            <a:ext cx="1289961" cy="523220"/>
          </a:xfrm>
          <a:prstGeom prst="rect">
            <a:avLst/>
          </a:prstGeom>
          <a:noFill/>
        </p:spPr>
        <p:txBody>
          <a:bodyPr wrap="square" rtlCol="0">
            <a:spAutoFit/>
          </a:bodyPr>
          <a:lstStyle/>
          <a:p>
            <a:pPr algn="ctr"/>
            <a:r>
              <a:rPr lang="en-US" sz="1400">
                <a:latin typeface="Huawei Sans" panose="020C0503030203020204" pitchFamily="34" charset="0"/>
                <a:ea typeface="方正兰亭黑简体" panose="02000000000000000000" pitchFamily="2" charset="-122"/>
                <a:sym typeface="Huawei Sans" panose="020C0503030203020204" pitchFamily="34" charset="0"/>
              </a:rPr>
              <a:t>PPPoE disconnection</a:t>
            </a:r>
          </a:p>
        </p:txBody>
      </p:sp>
      <p:sp>
        <p:nvSpPr>
          <p:cNvPr id="19" name="圆角矩形 18"/>
          <p:cNvSpPr/>
          <p:nvPr/>
        </p:nvSpPr>
        <p:spPr>
          <a:xfrm>
            <a:off x="6608828" y="2131037"/>
            <a:ext cx="4133912" cy="759854"/>
          </a:xfrm>
          <a:prstGeom prst="roundRect">
            <a:avLst>
              <a:gd name="adj" fmla="val 9887"/>
            </a:avLst>
          </a:pr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圆角矩形 19"/>
          <p:cNvSpPr/>
          <p:nvPr/>
        </p:nvSpPr>
        <p:spPr>
          <a:xfrm>
            <a:off x="6608828" y="3435674"/>
            <a:ext cx="4133912" cy="759854"/>
          </a:xfrm>
          <a:prstGeom prst="roundRect">
            <a:avLst>
              <a:gd name="adj" fmla="val 9887"/>
            </a:avLst>
          </a:pr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圆角矩形 20"/>
          <p:cNvSpPr/>
          <p:nvPr/>
        </p:nvSpPr>
        <p:spPr>
          <a:xfrm>
            <a:off x="6608828" y="4827774"/>
            <a:ext cx="4133912" cy="759854"/>
          </a:xfrm>
          <a:prstGeom prst="roundRect">
            <a:avLst>
              <a:gd name="adj" fmla="val 9887"/>
            </a:avLst>
          </a:pr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p:cNvSpPr txBox="1"/>
          <p:nvPr/>
        </p:nvSpPr>
        <p:spPr>
          <a:xfrm>
            <a:off x="6642182" y="3532941"/>
            <a:ext cx="4100558" cy="523220"/>
          </a:xfrm>
          <a:prstGeom prst="rect">
            <a:avLst/>
          </a:prstGeom>
          <a:noFill/>
        </p:spPr>
        <p:txBody>
          <a:bodyPr wrap="square" rtlCol="0">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PPP negotiation includes LCP negotiation, PAP/CHAP authentication, and NCP negotiation.</a:t>
            </a:r>
          </a:p>
        </p:txBody>
      </p:sp>
      <p:sp>
        <p:nvSpPr>
          <p:cNvPr id="24" name="文本框 23"/>
          <p:cNvSpPr txBox="1"/>
          <p:nvPr/>
        </p:nvSpPr>
        <p:spPr>
          <a:xfrm>
            <a:off x="6642182" y="4945166"/>
            <a:ext cx="4243330" cy="523220"/>
          </a:xfrm>
          <a:prstGeom prst="rect">
            <a:avLst/>
          </a:prstGeom>
          <a:noFill/>
        </p:spPr>
        <p:txBody>
          <a:bodyPr wrap="square" rtlCol="0">
            <a:spAutoFit/>
          </a:body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The user goes offline, and the client or server then terminates the connection.</a:t>
            </a:r>
          </a:p>
        </p:txBody>
      </p:sp>
      <p:sp>
        <p:nvSpPr>
          <p:cNvPr id="29" name="Oval 4">
            <a:extLst>
              <a:ext uri="{FF2B5EF4-FFF2-40B4-BE49-F238E27FC236}">
                <a16:creationId xmlns="" xmlns:a16="http://schemas.microsoft.com/office/drawing/2014/main" id="{875F2B3F-1B45-4C93-9AB7-758BD3C69F1E}"/>
              </a:ext>
            </a:extLst>
          </p:cNvPr>
          <p:cNvSpPr>
            <a:spLocks noChangeAspect="1"/>
          </p:cNvSpPr>
          <p:nvPr/>
        </p:nvSpPr>
        <p:spPr>
          <a:xfrm>
            <a:off x="1757764" y="2351962"/>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1</a:t>
            </a:r>
          </a:p>
        </p:txBody>
      </p:sp>
      <p:sp>
        <p:nvSpPr>
          <p:cNvPr id="30" name="Oval 4">
            <a:extLst>
              <a:ext uri="{FF2B5EF4-FFF2-40B4-BE49-F238E27FC236}">
                <a16:creationId xmlns="" xmlns:a16="http://schemas.microsoft.com/office/drawing/2014/main" id="{5BA11451-04BE-4158-BE03-DC8EAADA10FB}"/>
              </a:ext>
            </a:extLst>
          </p:cNvPr>
          <p:cNvSpPr>
            <a:spLocks noChangeAspect="1"/>
          </p:cNvSpPr>
          <p:nvPr/>
        </p:nvSpPr>
        <p:spPr>
          <a:xfrm>
            <a:off x="1757764" y="366303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2</a:t>
            </a:r>
          </a:p>
        </p:txBody>
      </p:sp>
      <p:sp>
        <p:nvSpPr>
          <p:cNvPr id="31" name="Oval 4">
            <a:extLst>
              <a:ext uri="{FF2B5EF4-FFF2-40B4-BE49-F238E27FC236}">
                <a16:creationId xmlns="" xmlns:a16="http://schemas.microsoft.com/office/drawing/2014/main" id="{AD82ED15-5E5F-4389-9937-EB0235A083E5}"/>
              </a:ext>
            </a:extLst>
          </p:cNvPr>
          <p:cNvSpPr>
            <a:spLocks noChangeAspect="1"/>
          </p:cNvSpPr>
          <p:nvPr/>
        </p:nvSpPr>
        <p:spPr>
          <a:xfrm>
            <a:off x="1753201" y="499958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b="1">
                <a:solidFill>
                  <a:schemeClr val="bg1"/>
                </a:solidFill>
                <a:latin typeface="Huawei Sans" panose="020C0503030203020204" pitchFamily="34" charset="0"/>
                <a:ea typeface="方正兰亭黑简体" panose="02000000000000000000" pitchFamily="2" charset="-122"/>
              </a:rPr>
              <a:t>3</a:t>
            </a:r>
          </a:p>
        </p:txBody>
      </p:sp>
      <p:sp>
        <p:nvSpPr>
          <p:cNvPr id="32" name="文本框 31">
            <a:extLst>
              <a:ext uri="{FF2B5EF4-FFF2-40B4-BE49-F238E27FC236}">
                <a16:creationId xmlns="" xmlns:a16="http://schemas.microsoft.com/office/drawing/2014/main" id="{340629E6-E932-40E9-B539-6358D7302CA8}"/>
              </a:ext>
            </a:extLst>
          </p:cNvPr>
          <p:cNvSpPr txBox="1"/>
          <p:nvPr/>
        </p:nvSpPr>
        <p:spPr>
          <a:xfrm>
            <a:off x="6642182" y="2362799"/>
            <a:ext cx="4211802" cy="307777"/>
          </a:xfrm>
          <a:prstGeom prst="rect">
            <a:avLst/>
          </a:prstGeom>
          <a:noFill/>
        </p:spPr>
        <p:txBody>
          <a:bodyPr wrap="square" rtlCol="0">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A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virtual link is created for user access.</a:t>
            </a:r>
          </a:p>
        </p:txBody>
      </p:sp>
      <p:cxnSp>
        <p:nvCxnSpPr>
          <p:cNvPr id="4" name="直接箭头连接符 3"/>
          <p:cNvCxnSpPr>
            <a:stCxn id="8" idx="2"/>
            <a:endCxn id="9" idx="0"/>
          </p:cNvCxnSpPr>
          <p:nvPr/>
        </p:nvCxnSpPr>
        <p:spPr>
          <a:xfrm>
            <a:off x="3414662" y="2872960"/>
            <a:ext cx="0" cy="5447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2"/>
            <a:endCxn id="10" idx="0"/>
          </p:cNvCxnSpPr>
          <p:nvPr/>
        </p:nvCxnSpPr>
        <p:spPr>
          <a:xfrm>
            <a:off x="3414662" y="4177597"/>
            <a:ext cx="0" cy="632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ight Arrow 157"/>
          <p:cNvSpPr/>
          <p:nvPr/>
        </p:nvSpPr>
        <p:spPr>
          <a:xfrm>
            <a:off x="4467196" y="235196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Right Arrow 157"/>
          <p:cNvSpPr/>
          <p:nvPr/>
        </p:nvSpPr>
        <p:spPr>
          <a:xfrm>
            <a:off x="4465745" y="3616248"/>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Right Arrow 157"/>
          <p:cNvSpPr/>
          <p:nvPr/>
        </p:nvSpPr>
        <p:spPr>
          <a:xfrm>
            <a:off x="4465744" y="5029580"/>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五边形 42"/>
          <p:cNvSpPr/>
          <p:nvPr/>
        </p:nvSpPr>
        <p:spPr bwMode="auto">
          <a:xfrm>
            <a:off x="6678547" y="126000"/>
            <a:ext cx="900100"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defRPr/>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Overview</a:t>
            </a:r>
          </a:p>
        </p:txBody>
      </p:sp>
      <p:sp>
        <p:nvSpPr>
          <p:cNvPr id="44" name="燕尾形 43"/>
          <p:cNvSpPr/>
          <p:nvPr/>
        </p:nvSpPr>
        <p:spPr bwMode="auto">
          <a:xfrm>
            <a:off x="9095935" y="126000"/>
            <a:ext cx="106055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Discovery</a:t>
            </a:r>
          </a:p>
        </p:txBody>
      </p:sp>
      <p:sp>
        <p:nvSpPr>
          <p:cNvPr id="45" name="燕尾形 44"/>
          <p:cNvSpPr/>
          <p:nvPr/>
        </p:nvSpPr>
        <p:spPr bwMode="auto">
          <a:xfrm>
            <a:off x="10041752" y="126000"/>
            <a:ext cx="102455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Session</a:t>
            </a:r>
          </a:p>
        </p:txBody>
      </p:sp>
      <p:sp>
        <p:nvSpPr>
          <p:cNvPr id="46" name="燕尾形 45"/>
          <p:cNvSpPr/>
          <p:nvPr/>
        </p:nvSpPr>
        <p:spPr bwMode="auto">
          <a:xfrm>
            <a:off x="10958450" y="126000"/>
            <a:ext cx="106552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Termination</a:t>
            </a:r>
          </a:p>
        </p:txBody>
      </p:sp>
      <p:sp>
        <p:nvSpPr>
          <p:cNvPr id="47" name="燕尾形 46"/>
          <p:cNvSpPr/>
          <p:nvPr/>
        </p:nvSpPr>
        <p:spPr bwMode="auto">
          <a:xfrm>
            <a:off x="8299053" y="126000"/>
            <a:ext cx="91053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a:latin typeface="Huawei Sans" panose="020C0503030203020204" pitchFamily="34" charset="0"/>
                <a:ea typeface="方正兰亭黑简体" panose="02000000000000000000" pitchFamily="2" charset="-122"/>
                <a:sym typeface="Huawei Sans" panose="020C0503030203020204" pitchFamily="34" charset="0"/>
              </a:rPr>
              <a:t>Packet Format</a:t>
            </a:r>
          </a:p>
        </p:txBody>
      </p:sp>
      <p:sp>
        <p:nvSpPr>
          <p:cNvPr id="48" name="燕尾形 47"/>
          <p:cNvSpPr/>
          <p:nvPr/>
        </p:nvSpPr>
        <p:spPr bwMode="auto">
          <a:xfrm>
            <a:off x="7466887" y="126000"/>
            <a:ext cx="946360" cy="324000"/>
          </a:xfrm>
          <a:prstGeom prst="chevron">
            <a:avLst/>
          </a:prstGeom>
          <a:solidFill>
            <a:srgbClr val="00B0F0"/>
          </a:solidFill>
          <a:ln w="9525" cap="flat" cmpd="sng" algn="ctr">
            <a:noFill/>
            <a:prstDash val="solid"/>
            <a:round/>
            <a:headEnd type="none" w="med" len="med"/>
            <a:tailEnd type="none" w="med" len="med"/>
          </a:ln>
          <a:effectLst/>
        </p:spPr>
        <p:txBody>
          <a:bodyPr vert="horz" wrap="none" lIns="36000" tIns="0" rIns="0" bIns="0" numCol="1" rtlCol="0" anchor="ctr" anchorCtr="0" compatLnSpc="1">
            <a:prstTxWarp prst="textNoShape">
              <a:avLst/>
            </a:prstTxWarp>
          </a:bodyPr>
          <a:lstStyle/>
          <a:p>
            <a:pPr algn="ctr" fontAlgn="ctr">
              <a:spcBef>
                <a:spcPts val="0"/>
              </a:spcBef>
            </a:pP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Session </a:t>
            </a:r>
          </a:p>
          <a:p>
            <a:pPr algn="ctr" fontAlgn="ctr">
              <a:spcBef>
                <a:spcPts val="0"/>
              </a:spcBef>
            </a:pP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Establishment</a:t>
            </a:r>
          </a:p>
        </p:txBody>
      </p:sp>
    </p:spTree>
    <p:extLst>
      <p:ext uri="{BB962C8B-B14F-4D97-AF65-F5344CB8AC3E}">
        <p14:creationId xmlns:p14="http://schemas.microsoft.com/office/powerpoint/2010/main" val="2091195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r>
              <a:rPr lang="en-US" sz="1600" dirty="0"/>
              <a:t>A </a:t>
            </a:r>
            <a:r>
              <a:rPr lang="en-US" sz="1600" dirty="0" err="1"/>
              <a:t>PPPoE</a:t>
            </a:r>
            <a:r>
              <a:rPr lang="en-US" sz="1600" dirty="0"/>
              <a:t> session is established by exchanging different </a:t>
            </a:r>
            <a:r>
              <a:rPr lang="en-US" sz="1600" dirty="0" err="1"/>
              <a:t>PPPoE</a:t>
            </a:r>
            <a:r>
              <a:rPr lang="en-US" sz="1600" dirty="0"/>
              <a:t> packets. The </a:t>
            </a:r>
            <a:r>
              <a:rPr lang="en-US" sz="1600" dirty="0" err="1"/>
              <a:t>PPPoE</a:t>
            </a:r>
            <a:r>
              <a:rPr lang="en-US" sz="1600" dirty="0"/>
              <a:t> packet structure and common packet types are as follows.</a:t>
            </a:r>
          </a:p>
        </p:txBody>
      </p:sp>
      <p:sp>
        <p:nvSpPr>
          <p:cNvPr id="2" name="标题 1"/>
          <p:cNvSpPr>
            <a:spLocks noGrp="1"/>
          </p:cNvSpPr>
          <p:nvPr>
            <p:ph type="title"/>
          </p:nvPr>
        </p:nvSpPr>
        <p:spPr/>
        <p:txBody>
          <a:bodyPr/>
          <a:lstStyle/>
          <a:p>
            <a:r>
              <a:rPr lang="en-US">
                <a:sym typeface="Huawei Sans" panose="020C0503030203020204" pitchFamily="34" charset="0"/>
              </a:rPr>
              <a:t>PPPoE Packets</a:t>
            </a:r>
          </a:p>
        </p:txBody>
      </p:sp>
      <p:graphicFrame>
        <p:nvGraphicFramePr>
          <p:cNvPr id="10" name="表格 9"/>
          <p:cNvGraphicFramePr>
            <a:graphicFrameLocks noGrp="1"/>
          </p:cNvGraphicFramePr>
          <p:nvPr/>
        </p:nvGraphicFramePr>
        <p:xfrm>
          <a:off x="2187846" y="4438581"/>
          <a:ext cx="7673433" cy="1838414"/>
        </p:xfrm>
        <a:graphic>
          <a:graphicData uri="http://schemas.openxmlformats.org/drawingml/2006/table">
            <a:tbl>
              <a:tblPr/>
              <a:tblGrid>
                <a:gridCol w="650333">
                  <a:extLst>
                    <a:ext uri="{9D8B030D-6E8A-4147-A177-3AD203B41FA5}">
                      <a16:colId xmlns="" xmlns:a16="http://schemas.microsoft.com/office/drawing/2014/main" val="20000"/>
                    </a:ext>
                  </a:extLst>
                </a:gridCol>
                <a:gridCol w="830307">
                  <a:extLst>
                    <a:ext uri="{9D8B030D-6E8A-4147-A177-3AD203B41FA5}">
                      <a16:colId xmlns="" xmlns:a16="http://schemas.microsoft.com/office/drawing/2014/main" val="20001"/>
                    </a:ext>
                  </a:extLst>
                </a:gridCol>
                <a:gridCol w="6192793">
                  <a:extLst>
                    <a:ext uri="{9D8B030D-6E8A-4147-A177-3AD203B41FA5}">
                      <a16:colId xmlns="" xmlns:a16="http://schemas.microsoft.com/office/drawing/2014/main" val="20002"/>
                    </a:ext>
                  </a:extLst>
                </a:gridCol>
              </a:tblGrid>
              <a:tr h="298983">
                <a:tc>
                  <a:txBody>
                    <a:bodyPr/>
                    <a:lstStyle/>
                    <a:p>
                      <a:pPr algn="ctr" rtl="0" fontAlgn="ctr"/>
                      <a:r>
                        <a:rPr lang="en-US" sz="1600" b="1" i="0" u="none" strike="noStrike"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Code</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600" b="1" i="0" u="none" strike="noStrike">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Name</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600" b="1" i="0" u="none" strike="noStrike">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Content</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326546">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0x09</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PADI</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PPPoE Active Discovery Initiation packet</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314884">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0x07</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PADO</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err="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b="0" i="0" u="none" strike="noStrike"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 Active Discovery Offer packet</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r h="303221">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0x19</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PADR</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PPPoE Active Discovery Request packet</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3"/>
                  </a:ext>
                </a:extLst>
              </a:tr>
              <a:tr h="303221">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0x65</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PADS</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PPPoE Active Discovery Session-confirmation packet</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4"/>
                  </a:ext>
                </a:extLst>
              </a:tr>
              <a:tr h="291559">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0xa7</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PADT</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err="1">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b="0" i="0" u="none" strike="noStrike"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 Active Discovery Terminate packet</a:t>
                      </a:r>
                    </a:p>
                  </a:txBody>
                  <a:tcPr marL="72000" marR="72000"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41" name="任意多边形 40"/>
          <p:cNvSpPr/>
          <p:nvPr/>
        </p:nvSpPr>
        <p:spPr>
          <a:xfrm>
            <a:off x="3134016" y="2902635"/>
            <a:ext cx="4991100" cy="971550"/>
          </a:xfrm>
          <a:custGeom>
            <a:avLst/>
            <a:gdLst>
              <a:gd name="connsiteX0" fmla="*/ 2438400 w 4991100"/>
              <a:gd name="connsiteY0" fmla="*/ 0 h 971550"/>
              <a:gd name="connsiteX1" fmla="*/ 4295775 w 4991100"/>
              <a:gd name="connsiteY1" fmla="*/ 0 h 971550"/>
              <a:gd name="connsiteX2" fmla="*/ 4991100 w 4991100"/>
              <a:gd name="connsiteY2" fmla="*/ 962025 h 971550"/>
              <a:gd name="connsiteX3" fmla="*/ 0 w 4991100"/>
              <a:gd name="connsiteY3" fmla="*/ 971550 h 971550"/>
              <a:gd name="connsiteX4" fmla="*/ 2438400 w 4991100"/>
              <a:gd name="connsiteY4" fmla="*/ 0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100" h="971550">
                <a:moveTo>
                  <a:pt x="2438400" y="0"/>
                </a:moveTo>
                <a:lnTo>
                  <a:pt x="4295775" y="0"/>
                </a:lnTo>
                <a:lnTo>
                  <a:pt x="4991100" y="962025"/>
                </a:lnTo>
                <a:lnTo>
                  <a:pt x="0" y="971550"/>
                </a:lnTo>
                <a:lnTo>
                  <a:pt x="2438400" y="0"/>
                </a:lnTo>
                <a:close/>
              </a:path>
            </a:pathLst>
          </a:custGeom>
          <a:gradFill flip="none" rotWithShape="1">
            <a:gsLst>
              <a:gs pos="0">
                <a:srgbClr val="99DFF9"/>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TextBox 16"/>
          <p:cNvSpPr txBox="1">
            <a:spLocks noChangeArrowheads="1"/>
          </p:cNvSpPr>
          <p:nvPr/>
        </p:nvSpPr>
        <p:spPr bwMode="auto">
          <a:xfrm>
            <a:off x="3070999" y="3523655"/>
            <a:ext cx="1010179"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sz="1400">
                <a:latin typeface="Huawei Sans" panose="020C0503030203020204" pitchFamily="34" charset="0"/>
                <a:ea typeface="方正兰亭黑简体" panose="02000000000000000000" pitchFamily="2" charset="-122"/>
                <a:sym typeface="Huawei Sans" panose="020C0503030203020204" pitchFamily="34" charset="0"/>
              </a:rPr>
              <a:t>4 bits</a:t>
            </a:r>
          </a:p>
        </p:txBody>
      </p:sp>
      <p:sp>
        <p:nvSpPr>
          <p:cNvPr id="43" name="TextBox 17"/>
          <p:cNvSpPr txBox="1">
            <a:spLocks noChangeArrowheads="1"/>
          </p:cNvSpPr>
          <p:nvPr/>
        </p:nvSpPr>
        <p:spPr bwMode="auto">
          <a:xfrm>
            <a:off x="3998848" y="3530519"/>
            <a:ext cx="795631"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sz="1400">
                <a:latin typeface="Huawei Sans" panose="020C0503030203020204" pitchFamily="34" charset="0"/>
                <a:ea typeface="方正兰亭黑简体" panose="02000000000000000000" pitchFamily="2" charset="-122"/>
                <a:sym typeface="Huawei Sans" panose="020C0503030203020204" pitchFamily="34" charset="0"/>
              </a:rPr>
              <a:t>4 bits</a:t>
            </a:r>
          </a:p>
        </p:txBody>
      </p:sp>
      <p:sp>
        <p:nvSpPr>
          <p:cNvPr id="44" name="TextBox 19"/>
          <p:cNvSpPr txBox="1">
            <a:spLocks noChangeArrowheads="1"/>
          </p:cNvSpPr>
          <p:nvPr/>
        </p:nvSpPr>
        <p:spPr bwMode="auto">
          <a:xfrm>
            <a:off x="5824261" y="3541938"/>
            <a:ext cx="1152375"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sz="1400">
                <a:latin typeface="Huawei Sans" panose="020C0503030203020204" pitchFamily="34" charset="0"/>
                <a:ea typeface="方正兰亭黑简体" panose="02000000000000000000" pitchFamily="2" charset="-122"/>
                <a:sym typeface="Huawei Sans" panose="020C0503030203020204" pitchFamily="34" charset="0"/>
              </a:rPr>
              <a:t>2 bytes</a:t>
            </a:r>
          </a:p>
        </p:txBody>
      </p:sp>
      <p:sp>
        <p:nvSpPr>
          <p:cNvPr id="45" name="TextBox 17"/>
          <p:cNvSpPr txBox="1">
            <a:spLocks noChangeArrowheads="1"/>
          </p:cNvSpPr>
          <p:nvPr/>
        </p:nvSpPr>
        <p:spPr bwMode="auto">
          <a:xfrm>
            <a:off x="4784961" y="3523655"/>
            <a:ext cx="794109"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sz="1400">
                <a:latin typeface="Huawei Sans" panose="020C0503030203020204" pitchFamily="34" charset="0"/>
                <a:ea typeface="方正兰亭黑简体" panose="02000000000000000000" pitchFamily="2" charset="-122"/>
                <a:sym typeface="Huawei Sans" panose="020C0503030203020204" pitchFamily="34" charset="0"/>
              </a:rPr>
              <a:t>1 byte</a:t>
            </a:r>
          </a:p>
        </p:txBody>
      </p:sp>
      <p:sp>
        <p:nvSpPr>
          <p:cNvPr id="46" name="TextBox 20"/>
          <p:cNvSpPr txBox="1">
            <a:spLocks noChangeArrowheads="1"/>
          </p:cNvSpPr>
          <p:nvPr/>
        </p:nvSpPr>
        <p:spPr bwMode="auto">
          <a:xfrm>
            <a:off x="7290048" y="3530519"/>
            <a:ext cx="792258"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sz="1400">
                <a:latin typeface="Huawei Sans" panose="020C0503030203020204" pitchFamily="34" charset="0"/>
                <a:ea typeface="方正兰亭黑简体" panose="02000000000000000000" pitchFamily="2" charset="-122"/>
                <a:sym typeface="Huawei Sans" panose="020C0503030203020204" pitchFamily="34" charset="0"/>
              </a:rPr>
              <a:t>2 bytes</a:t>
            </a:r>
          </a:p>
        </p:txBody>
      </p:sp>
      <p:sp>
        <p:nvSpPr>
          <p:cNvPr id="47" name="TextBox 16"/>
          <p:cNvSpPr txBox="1">
            <a:spLocks noChangeArrowheads="1"/>
          </p:cNvSpPr>
          <p:nvPr/>
        </p:nvSpPr>
        <p:spPr bwMode="auto">
          <a:xfrm>
            <a:off x="2117153" y="2059460"/>
            <a:ext cx="131071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sz="1400">
                <a:latin typeface="Huawei Sans" panose="020C0503030203020204" pitchFamily="34" charset="0"/>
                <a:ea typeface="方正兰亭黑简体" panose="02000000000000000000" pitchFamily="2" charset="-122"/>
                <a:sym typeface="Huawei Sans" panose="020C0503030203020204" pitchFamily="34" charset="0"/>
              </a:rPr>
              <a:t>6 bytes</a:t>
            </a:r>
          </a:p>
        </p:txBody>
      </p:sp>
      <p:sp>
        <p:nvSpPr>
          <p:cNvPr id="48" name="TextBox 17"/>
          <p:cNvSpPr txBox="1">
            <a:spLocks noChangeArrowheads="1"/>
          </p:cNvSpPr>
          <p:nvPr/>
        </p:nvSpPr>
        <p:spPr bwMode="auto">
          <a:xfrm>
            <a:off x="3218244" y="2059460"/>
            <a:ext cx="1032336"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sz="1400">
                <a:latin typeface="Huawei Sans" panose="020C0503030203020204" pitchFamily="34" charset="0"/>
                <a:ea typeface="方正兰亭黑简体" panose="02000000000000000000" pitchFamily="2" charset="-122"/>
                <a:sym typeface="Huawei Sans" panose="020C0503030203020204" pitchFamily="34" charset="0"/>
              </a:rPr>
              <a:t>6 bytes</a:t>
            </a:r>
          </a:p>
        </p:txBody>
      </p:sp>
      <p:sp>
        <p:nvSpPr>
          <p:cNvPr id="49" name="TextBox 19"/>
          <p:cNvSpPr txBox="1">
            <a:spLocks noChangeArrowheads="1"/>
          </p:cNvSpPr>
          <p:nvPr/>
        </p:nvSpPr>
        <p:spPr bwMode="auto">
          <a:xfrm>
            <a:off x="5766863" y="2059460"/>
            <a:ext cx="1495213"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sz="1400">
                <a:latin typeface="Huawei Sans" panose="020C0503030203020204" pitchFamily="34" charset="0"/>
                <a:ea typeface="方正兰亭黑简体" panose="02000000000000000000" pitchFamily="2" charset="-122"/>
                <a:sym typeface="Huawei Sans" panose="020C0503030203020204" pitchFamily="34" charset="0"/>
              </a:rPr>
              <a:t>6 bytes</a:t>
            </a:r>
          </a:p>
        </p:txBody>
      </p:sp>
      <p:sp>
        <p:nvSpPr>
          <p:cNvPr id="50" name="TextBox 17"/>
          <p:cNvSpPr txBox="1">
            <a:spLocks noChangeArrowheads="1"/>
          </p:cNvSpPr>
          <p:nvPr/>
        </p:nvSpPr>
        <p:spPr bwMode="auto">
          <a:xfrm>
            <a:off x="4331218" y="2059460"/>
            <a:ext cx="1030361"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sz="1400">
                <a:latin typeface="Huawei Sans" panose="020C0503030203020204" pitchFamily="34" charset="0"/>
                <a:ea typeface="方正兰亭黑简体" panose="02000000000000000000" pitchFamily="2" charset="-122"/>
                <a:sym typeface="Huawei Sans" panose="020C0503030203020204" pitchFamily="34" charset="0"/>
              </a:rPr>
              <a:t>2 bytes</a:t>
            </a:r>
          </a:p>
        </p:txBody>
      </p:sp>
      <p:sp>
        <p:nvSpPr>
          <p:cNvPr id="51" name="TextBox 19"/>
          <p:cNvSpPr txBox="1">
            <a:spLocks noChangeArrowheads="1"/>
          </p:cNvSpPr>
          <p:nvPr/>
        </p:nvSpPr>
        <p:spPr bwMode="auto">
          <a:xfrm>
            <a:off x="7390708" y="2059460"/>
            <a:ext cx="1990252" cy="307777"/>
          </a:xfrm>
          <a:prstGeom prst="rect">
            <a:avLst/>
          </a:prstGeom>
          <a:noFill/>
          <a:ln w="9525">
            <a:noFill/>
            <a:miter lim="800000"/>
            <a:headEnd/>
            <a:tailEnd/>
          </a:ln>
          <a:scene3d>
            <a:camera prst="orthographicFront"/>
            <a:lightRig rig="threePt" dir="t"/>
          </a:scene3d>
          <a:sp3d>
            <a:bevelB/>
          </a:sp3d>
        </p:spPr>
        <p:txBody>
          <a:bodyPr wrap="square">
            <a:spAutoFit/>
          </a:bodyPr>
          <a:lstStyle/>
          <a:p>
            <a:pPr algn="ctr">
              <a:defRPr/>
            </a:pPr>
            <a:r>
              <a:rPr lang="en-US" sz="1400">
                <a:latin typeface="Huawei Sans" panose="020C0503030203020204" pitchFamily="34" charset="0"/>
                <a:ea typeface="方正兰亭黑简体" panose="02000000000000000000" pitchFamily="2" charset="-122"/>
                <a:sym typeface="Huawei Sans" panose="020C0503030203020204" pitchFamily="34" charset="0"/>
              </a:rPr>
              <a:t>40–1494 bytes</a:t>
            </a:r>
          </a:p>
        </p:txBody>
      </p:sp>
      <p:sp>
        <p:nvSpPr>
          <p:cNvPr id="52" name="TextBox 20"/>
          <p:cNvSpPr txBox="1">
            <a:spLocks noChangeArrowheads="1"/>
          </p:cNvSpPr>
          <p:nvPr/>
        </p:nvSpPr>
        <p:spPr bwMode="auto">
          <a:xfrm>
            <a:off x="9260614" y="2059460"/>
            <a:ext cx="1027960"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sz="1400">
                <a:latin typeface="Huawei Sans" panose="020C0503030203020204" pitchFamily="34" charset="0"/>
                <a:ea typeface="方正兰亭黑简体" panose="02000000000000000000" pitchFamily="2" charset="-122"/>
                <a:sym typeface="Huawei Sans" panose="020C0503030203020204" pitchFamily="34" charset="0"/>
              </a:rPr>
              <a:t>4 bytes</a:t>
            </a:r>
          </a:p>
        </p:txBody>
      </p:sp>
      <p:grpSp>
        <p:nvGrpSpPr>
          <p:cNvPr id="53" name="组合 52"/>
          <p:cNvGrpSpPr/>
          <p:nvPr/>
        </p:nvGrpSpPr>
        <p:grpSpPr>
          <a:xfrm>
            <a:off x="3130575" y="3874788"/>
            <a:ext cx="5001921" cy="457200"/>
            <a:chOff x="2873109" y="5391753"/>
            <a:chExt cx="5001921" cy="457200"/>
          </a:xfrm>
        </p:grpSpPr>
        <p:sp>
          <p:nvSpPr>
            <p:cNvPr id="72" name="矩形 71"/>
            <p:cNvSpPr/>
            <p:nvPr/>
          </p:nvSpPr>
          <p:spPr>
            <a:xfrm>
              <a:off x="2873109" y="5391753"/>
              <a:ext cx="5001921" cy="4572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3" name="直接连接符 72"/>
            <p:cNvCxnSpPr/>
            <p:nvPr/>
          </p:nvCxnSpPr>
          <p:spPr>
            <a:xfrm>
              <a:off x="3756255" y="5397457"/>
              <a:ext cx="0" cy="451496"/>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498942" y="5391753"/>
              <a:ext cx="0" cy="457200"/>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28302" y="5391753"/>
              <a:ext cx="0" cy="457200"/>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990149" y="5391753"/>
              <a:ext cx="0" cy="457200"/>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3082577" y="3918722"/>
            <a:ext cx="902811" cy="338554"/>
          </a:xfrm>
          <a:prstGeom prst="rect">
            <a:avLst/>
          </a:prstGeom>
          <a:noFill/>
        </p:spPr>
        <p:txBody>
          <a:bodyPr wrap="none" rtlCol="0">
            <a:sp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Version</a:t>
            </a:r>
          </a:p>
        </p:txBody>
      </p:sp>
      <p:sp>
        <p:nvSpPr>
          <p:cNvPr id="55" name="文本框 54"/>
          <p:cNvSpPr txBox="1"/>
          <p:nvPr/>
        </p:nvSpPr>
        <p:spPr>
          <a:xfrm>
            <a:off x="4099657" y="3918722"/>
            <a:ext cx="740395" cy="338554"/>
          </a:xfrm>
          <a:prstGeom prst="rect">
            <a:avLst/>
          </a:prstGeom>
          <a:noFill/>
        </p:spPr>
        <p:txBody>
          <a:bodyPr wrap="square" rtlCol="0">
            <a:sp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Type</a:t>
            </a:r>
          </a:p>
        </p:txBody>
      </p:sp>
      <p:sp>
        <p:nvSpPr>
          <p:cNvPr id="56" name="文本框 55"/>
          <p:cNvSpPr txBox="1"/>
          <p:nvPr/>
        </p:nvSpPr>
        <p:spPr>
          <a:xfrm>
            <a:off x="4885809" y="3918722"/>
            <a:ext cx="676788" cy="338554"/>
          </a:xfrm>
          <a:prstGeom prst="rect">
            <a:avLst/>
          </a:prstGeom>
          <a:noFill/>
        </p:spPr>
        <p:txBody>
          <a:bodyPr wrap="none" rtlCol="0">
            <a:spAutoFit/>
          </a:bodyPr>
          <a:lstStyle/>
          <a:p>
            <a:r>
              <a:rPr lang="en-US" sz="16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Code</a:t>
            </a:r>
          </a:p>
        </p:txBody>
      </p:sp>
      <p:sp>
        <p:nvSpPr>
          <p:cNvPr id="57" name="文本框 56"/>
          <p:cNvSpPr txBox="1"/>
          <p:nvPr/>
        </p:nvSpPr>
        <p:spPr>
          <a:xfrm>
            <a:off x="7255333" y="3918722"/>
            <a:ext cx="832279" cy="338554"/>
          </a:xfrm>
          <a:prstGeom prst="rect">
            <a:avLst/>
          </a:prstGeom>
          <a:noFill/>
        </p:spPr>
        <p:txBody>
          <a:bodyPr wrap="none" rtlCol="0">
            <a:sp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Length</a:t>
            </a:r>
          </a:p>
        </p:txBody>
      </p:sp>
      <p:sp>
        <p:nvSpPr>
          <p:cNvPr id="58" name="文本框 57"/>
          <p:cNvSpPr txBox="1"/>
          <p:nvPr/>
        </p:nvSpPr>
        <p:spPr>
          <a:xfrm>
            <a:off x="5779095" y="3918722"/>
            <a:ext cx="1138453" cy="338554"/>
          </a:xfrm>
          <a:prstGeom prst="rect">
            <a:avLst/>
          </a:prstGeom>
          <a:noFill/>
        </p:spPr>
        <p:txBody>
          <a:bodyPr wrap="none" rtlCol="0">
            <a:sp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Session ID</a:t>
            </a:r>
          </a:p>
        </p:txBody>
      </p:sp>
      <p:grpSp>
        <p:nvGrpSpPr>
          <p:cNvPr id="59" name="组合 58"/>
          <p:cNvGrpSpPr/>
          <p:nvPr/>
        </p:nvGrpSpPr>
        <p:grpSpPr>
          <a:xfrm>
            <a:off x="2303707" y="2424480"/>
            <a:ext cx="7926815" cy="462915"/>
            <a:chOff x="2046241" y="3941445"/>
            <a:chExt cx="7926815" cy="462915"/>
          </a:xfrm>
        </p:grpSpPr>
        <p:sp>
          <p:nvSpPr>
            <p:cNvPr id="66" name="矩形 65"/>
            <p:cNvSpPr/>
            <p:nvPr/>
          </p:nvSpPr>
          <p:spPr>
            <a:xfrm>
              <a:off x="2046241" y="3947160"/>
              <a:ext cx="7926815" cy="4572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7" name="直接连接符 66"/>
            <p:cNvCxnSpPr/>
            <p:nvPr/>
          </p:nvCxnSpPr>
          <p:spPr>
            <a:xfrm>
              <a:off x="2974942" y="3947160"/>
              <a:ext cx="0" cy="457200"/>
            </a:xfrm>
            <a:prstGeom prst="line">
              <a:avLst/>
            </a:prstGeom>
            <a:solidFill>
              <a:srgbClr val="F3FBFE"/>
            </a:solidFill>
            <a:ln w="12700" cap="flat" cmpd="sng" algn="ctr">
              <a:solidFill>
                <a:srgbClr val="99DFF9"/>
              </a:solidFill>
              <a:prstDash val="solid"/>
              <a:miter lim="800000"/>
            </a:ln>
            <a:effectLst/>
          </p:spPr>
        </p:cxnSp>
        <p:cxnSp>
          <p:nvCxnSpPr>
            <p:cNvPr id="68" name="直接连接符 67"/>
            <p:cNvCxnSpPr/>
            <p:nvPr/>
          </p:nvCxnSpPr>
          <p:spPr>
            <a:xfrm>
              <a:off x="3977656" y="3947160"/>
              <a:ext cx="0" cy="457200"/>
            </a:xfrm>
            <a:prstGeom prst="line">
              <a:avLst/>
            </a:prstGeom>
            <a:solidFill>
              <a:srgbClr val="F3FBFE"/>
            </a:solidFill>
            <a:ln w="12700" cap="flat" cmpd="sng" algn="ctr">
              <a:solidFill>
                <a:srgbClr val="99DFF9"/>
              </a:solidFill>
              <a:prstDash val="solid"/>
              <a:miter lim="800000"/>
            </a:ln>
            <a:effectLst/>
          </p:spPr>
        </p:cxnSp>
        <p:cxnSp>
          <p:nvCxnSpPr>
            <p:cNvPr id="69" name="直接连接符 68"/>
            <p:cNvCxnSpPr/>
            <p:nvPr/>
          </p:nvCxnSpPr>
          <p:spPr>
            <a:xfrm>
              <a:off x="5328302" y="3941445"/>
              <a:ext cx="0" cy="457200"/>
            </a:xfrm>
            <a:prstGeom prst="line">
              <a:avLst/>
            </a:prstGeom>
            <a:solidFill>
              <a:srgbClr val="F3FBFE"/>
            </a:solidFill>
            <a:ln w="12700" cap="flat" cmpd="sng" algn="ctr">
              <a:solidFill>
                <a:srgbClr val="99DFF9"/>
              </a:solidFill>
              <a:prstDash val="solid"/>
              <a:miter lim="800000"/>
            </a:ln>
            <a:effectLst/>
          </p:spPr>
        </p:cxnSp>
        <p:cxnSp>
          <p:nvCxnSpPr>
            <p:cNvPr id="70" name="直接连接符 69"/>
            <p:cNvCxnSpPr/>
            <p:nvPr/>
          </p:nvCxnSpPr>
          <p:spPr>
            <a:xfrm>
              <a:off x="9081104" y="3947160"/>
              <a:ext cx="0" cy="457200"/>
            </a:xfrm>
            <a:prstGeom prst="line">
              <a:avLst/>
            </a:prstGeom>
            <a:solidFill>
              <a:srgbClr val="F3FBFE"/>
            </a:solidFill>
            <a:ln w="12700" cap="flat" cmpd="sng" algn="ctr">
              <a:solidFill>
                <a:srgbClr val="1AABE2"/>
              </a:solidFill>
              <a:prstDash val="solid"/>
              <a:miter lim="800000"/>
            </a:ln>
            <a:effectLst/>
          </p:spPr>
        </p:cxnSp>
        <p:cxnSp>
          <p:nvCxnSpPr>
            <p:cNvPr id="71" name="直接连接符 70"/>
            <p:cNvCxnSpPr/>
            <p:nvPr/>
          </p:nvCxnSpPr>
          <p:spPr>
            <a:xfrm>
              <a:off x="7175242" y="3947160"/>
              <a:ext cx="0" cy="457200"/>
            </a:xfrm>
            <a:prstGeom prst="line">
              <a:avLst/>
            </a:prstGeom>
            <a:solidFill>
              <a:srgbClr val="F3FBFE"/>
            </a:solidFill>
            <a:ln w="12700" cap="flat" cmpd="sng" algn="ctr">
              <a:solidFill>
                <a:srgbClr val="99DFF9"/>
              </a:solidFill>
              <a:prstDash val="solid"/>
              <a:miter lim="800000"/>
            </a:ln>
            <a:effectLst/>
          </p:spPr>
        </p:cxnSp>
      </p:grpSp>
      <p:sp>
        <p:nvSpPr>
          <p:cNvPr id="60" name="文本框 59"/>
          <p:cNvSpPr txBox="1"/>
          <p:nvPr/>
        </p:nvSpPr>
        <p:spPr>
          <a:xfrm>
            <a:off x="2371189" y="2474899"/>
            <a:ext cx="784189" cy="338554"/>
          </a:xfrm>
          <a:prstGeom prst="rect">
            <a:avLst/>
          </a:prstGeom>
          <a:noFill/>
        </p:spPr>
        <p:txBody>
          <a:bodyPr wrap="none" rtlCol="0">
            <a:sp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DMAC</a:t>
            </a:r>
          </a:p>
        </p:txBody>
      </p:sp>
      <p:sp>
        <p:nvSpPr>
          <p:cNvPr id="61" name="文本框 60"/>
          <p:cNvSpPr txBox="1"/>
          <p:nvPr/>
        </p:nvSpPr>
        <p:spPr>
          <a:xfrm>
            <a:off x="7863048" y="2503576"/>
            <a:ext cx="1234633" cy="338554"/>
          </a:xfrm>
          <a:prstGeom prst="rect">
            <a:avLst/>
          </a:prstGeom>
          <a:noFill/>
        </p:spPr>
        <p:txBody>
          <a:bodyPr wrap="none" rtlCol="0">
            <a:sp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PPP-Packet</a:t>
            </a:r>
          </a:p>
        </p:txBody>
      </p:sp>
      <p:sp>
        <p:nvSpPr>
          <p:cNvPr id="62" name="文本框 61"/>
          <p:cNvSpPr txBox="1"/>
          <p:nvPr/>
        </p:nvSpPr>
        <p:spPr>
          <a:xfrm>
            <a:off x="5589319" y="2433337"/>
            <a:ext cx="1846940" cy="451485"/>
          </a:xfrm>
          <a:prstGeom prst="rect">
            <a:avLst/>
          </a:prstGeom>
          <a:solidFill>
            <a:srgbClr val="00B0F0"/>
          </a:solidFill>
        </p:spPr>
        <p:txBody>
          <a:bodyPr wrap="square" rtlCol="0" anchor="ctr">
            <a:normAutofit/>
          </a:bodyPr>
          <a:lstStyle/>
          <a:p>
            <a:pPr algn="ctr"/>
            <a:r>
              <a:rPr lang="en-US" sz="16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PPPoE-Header</a:t>
            </a:r>
          </a:p>
        </p:txBody>
      </p:sp>
      <p:sp>
        <p:nvSpPr>
          <p:cNvPr id="63" name="文本框 62"/>
          <p:cNvSpPr txBox="1"/>
          <p:nvPr/>
        </p:nvSpPr>
        <p:spPr>
          <a:xfrm>
            <a:off x="9518284" y="2480614"/>
            <a:ext cx="527709" cy="338554"/>
          </a:xfrm>
          <a:prstGeom prst="rect">
            <a:avLst/>
          </a:prstGeom>
          <a:noFill/>
        </p:spPr>
        <p:txBody>
          <a:bodyPr wrap="none" rtlCol="0">
            <a:sp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FCS</a:t>
            </a:r>
          </a:p>
        </p:txBody>
      </p:sp>
      <p:sp>
        <p:nvSpPr>
          <p:cNvPr id="64" name="文本框 63"/>
          <p:cNvSpPr txBox="1"/>
          <p:nvPr/>
        </p:nvSpPr>
        <p:spPr>
          <a:xfrm>
            <a:off x="4381562" y="2460146"/>
            <a:ext cx="1015021" cy="338554"/>
          </a:xfrm>
          <a:prstGeom prst="rect">
            <a:avLst/>
          </a:prstGeom>
          <a:noFill/>
        </p:spPr>
        <p:txBody>
          <a:bodyPr wrap="none" rtlCol="0">
            <a:sp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Eth-Type</a:t>
            </a:r>
          </a:p>
        </p:txBody>
      </p:sp>
      <p:sp>
        <p:nvSpPr>
          <p:cNvPr id="65" name="文本框 64"/>
          <p:cNvSpPr txBox="1"/>
          <p:nvPr/>
        </p:nvSpPr>
        <p:spPr>
          <a:xfrm>
            <a:off x="3375335" y="2474129"/>
            <a:ext cx="744114" cy="338554"/>
          </a:xfrm>
          <a:prstGeom prst="rect">
            <a:avLst/>
          </a:prstGeom>
          <a:noFill/>
        </p:spPr>
        <p:txBody>
          <a:bodyPr wrap="none" rtlCol="0">
            <a:sp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SMAC</a:t>
            </a:r>
          </a:p>
        </p:txBody>
      </p:sp>
      <p:sp>
        <p:nvSpPr>
          <p:cNvPr id="77" name="五边形 76"/>
          <p:cNvSpPr/>
          <p:nvPr/>
        </p:nvSpPr>
        <p:spPr bwMode="auto">
          <a:xfrm>
            <a:off x="6678547" y="126000"/>
            <a:ext cx="900100"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defRPr/>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Overview</a:t>
            </a:r>
          </a:p>
        </p:txBody>
      </p:sp>
      <p:sp>
        <p:nvSpPr>
          <p:cNvPr id="78" name="燕尾形 77"/>
          <p:cNvSpPr/>
          <p:nvPr/>
        </p:nvSpPr>
        <p:spPr bwMode="auto">
          <a:xfrm>
            <a:off x="9095935" y="126000"/>
            <a:ext cx="106055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Discovery</a:t>
            </a:r>
          </a:p>
        </p:txBody>
      </p:sp>
      <p:sp>
        <p:nvSpPr>
          <p:cNvPr id="79" name="燕尾形 78"/>
          <p:cNvSpPr/>
          <p:nvPr/>
        </p:nvSpPr>
        <p:spPr bwMode="auto">
          <a:xfrm>
            <a:off x="10041752" y="126000"/>
            <a:ext cx="102455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Session</a:t>
            </a:r>
          </a:p>
        </p:txBody>
      </p:sp>
      <p:sp>
        <p:nvSpPr>
          <p:cNvPr id="80" name="燕尾形 79"/>
          <p:cNvSpPr/>
          <p:nvPr/>
        </p:nvSpPr>
        <p:spPr bwMode="auto">
          <a:xfrm>
            <a:off x="10958450" y="126000"/>
            <a:ext cx="106552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Termination</a:t>
            </a:r>
          </a:p>
        </p:txBody>
      </p:sp>
      <p:sp>
        <p:nvSpPr>
          <p:cNvPr id="81" name="燕尾形 80"/>
          <p:cNvSpPr/>
          <p:nvPr/>
        </p:nvSpPr>
        <p:spPr bwMode="auto">
          <a:xfrm>
            <a:off x="8299053" y="126000"/>
            <a:ext cx="910533"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Packet Format</a:t>
            </a:r>
          </a:p>
        </p:txBody>
      </p:sp>
      <p:sp>
        <p:nvSpPr>
          <p:cNvPr id="82" name="燕尾形 81"/>
          <p:cNvSpPr/>
          <p:nvPr/>
        </p:nvSpPr>
        <p:spPr bwMode="auto">
          <a:xfrm>
            <a:off x="7466887" y="126000"/>
            <a:ext cx="94636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36000" tIns="0" rIns="0" bIns="0" numCol="1" rtlCol="0" anchor="ctr" anchorCtr="0" compatLnSpc="1">
            <a:prstTxWarp prst="textNoShape">
              <a:avLst/>
            </a:prstTxWarp>
          </a:bodyPr>
          <a:lstStyle/>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Session </a:t>
            </a:r>
          </a:p>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Establishment</a:t>
            </a:r>
          </a:p>
        </p:txBody>
      </p:sp>
    </p:spTree>
    <p:extLst>
      <p:ext uri="{BB962C8B-B14F-4D97-AF65-F5344CB8AC3E}">
        <p14:creationId xmlns:p14="http://schemas.microsoft.com/office/powerpoint/2010/main" val="1466356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文本占位符 7">
            <a:extLst>
              <a:ext uri="{FF2B5EF4-FFF2-40B4-BE49-F238E27FC236}">
                <a16:creationId xmlns="" xmlns:a16="http://schemas.microsoft.com/office/drawing/2014/main" id="{6D44289E-646A-4DB0-81A7-0F5150802007}"/>
              </a:ext>
            </a:extLst>
          </p:cNvPr>
          <p:cNvSpPr>
            <a:spLocks noGrp="1"/>
          </p:cNvSpPr>
          <p:nvPr>
            <p:ph type="body" sz="quarter" idx="10"/>
          </p:nvPr>
        </p:nvSpPr>
        <p:spPr/>
        <p:txBody>
          <a:bodyPr/>
          <a:lstStyle/>
          <a:p>
            <a:r>
              <a:rPr lang="en-US" sz="1600" dirty="0" err="1"/>
              <a:t>PPPoE</a:t>
            </a:r>
            <a:r>
              <a:rPr lang="en-US" sz="1600" dirty="0"/>
              <a:t> discovery involves four steps: 1) the client sends a request, 2) the servers respond to the request, 3) the client confirms a response and 4) establishes a session.</a:t>
            </a:r>
          </a:p>
        </p:txBody>
      </p:sp>
      <p:sp>
        <p:nvSpPr>
          <p:cNvPr id="8" name="标题 7"/>
          <p:cNvSpPr>
            <a:spLocks noGrp="1"/>
          </p:cNvSpPr>
          <p:nvPr>
            <p:ph type="title"/>
          </p:nvPr>
        </p:nvSpPr>
        <p:spPr/>
        <p:txBody>
          <a:bodyPr/>
          <a:lstStyle/>
          <a:p>
            <a:r>
              <a:rPr lang="en-US">
                <a:sym typeface="Huawei Sans" panose="020C0503030203020204" pitchFamily="34" charset="0"/>
              </a:rPr>
              <a:t>PPPoE Discovery Stage</a:t>
            </a:r>
          </a:p>
        </p:txBody>
      </p:sp>
      <p:grpSp>
        <p:nvGrpSpPr>
          <p:cNvPr id="2" name="组合 1">
            <a:extLst>
              <a:ext uri="{FF2B5EF4-FFF2-40B4-BE49-F238E27FC236}">
                <a16:creationId xmlns="" xmlns:a16="http://schemas.microsoft.com/office/drawing/2014/main" id="{983A3B00-7235-4565-AFC1-8E807E1E3E54}"/>
              </a:ext>
            </a:extLst>
          </p:cNvPr>
          <p:cNvGrpSpPr/>
          <p:nvPr/>
        </p:nvGrpSpPr>
        <p:grpSpPr>
          <a:xfrm>
            <a:off x="381328" y="1733591"/>
            <a:ext cx="11368609" cy="4760840"/>
            <a:chOff x="505278" y="1276416"/>
            <a:chExt cx="10962546" cy="5164772"/>
          </a:xfrm>
        </p:grpSpPr>
        <p:pic>
          <p:nvPicPr>
            <p:cNvPr id="25" name="图片 2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03201" y="2338992"/>
              <a:ext cx="540000" cy="442800"/>
            </a:xfrm>
            <a:prstGeom prst="rect">
              <a:avLst/>
            </a:prstGeom>
          </p:spPr>
        </p:pic>
        <p:pic>
          <p:nvPicPr>
            <p:cNvPr id="26" name="图片 2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6354" y="2998294"/>
              <a:ext cx="540000" cy="442800"/>
            </a:xfrm>
            <a:prstGeom prst="rect">
              <a:avLst/>
            </a:prstGeom>
          </p:spPr>
        </p:pic>
        <p:pic>
          <p:nvPicPr>
            <p:cNvPr id="27" name="图片 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6354" y="2340662"/>
              <a:ext cx="540000" cy="442800"/>
            </a:xfrm>
            <a:prstGeom prst="rect">
              <a:avLst/>
            </a:prstGeom>
          </p:spPr>
        </p:pic>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6354" y="1690787"/>
              <a:ext cx="540000" cy="442800"/>
            </a:xfrm>
            <a:prstGeom prst="rect">
              <a:avLst/>
            </a:prstGeom>
          </p:spPr>
        </p:pic>
        <p:pic>
          <p:nvPicPr>
            <p:cNvPr id="29" name="图片 2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49793" y="2338992"/>
              <a:ext cx="540000" cy="442800"/>
            </a:xfrm>
            <a:prstGeom prst="rect">
              <a:avLst/>
            </a:prstGeom>
          </p:spPr>
        </p:pic>
        <p:cxnSp>
          <p:nvCxnSpPr>
            <p:cNvPr id="30" name="直接连接符 29"/>
            <p:cNvCxnSpPr>
              <a:stCxn id="25" idx="3"/>
              <a:endCxn id="29" idx="1"/>
            </p:cNvCxnSpPr>
            <p:nvPr/>
          </p:nvCxnSpPr>
          <p:spPr bwMode="auto">
            <a:xfrm>
              <a:off x="1543201" y="2560392"/>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连接符 30"/>
            <p:cNvCxnSpPr>
              <a:stCxn id="29" idx="3"/>
              <a:endCxn id="28" idx="1"/>
            </p:cNvCxnSpPr>
            <p:nvPr/>
          </p:nvCxnSpPr>
          <p:spPr bwMode="auto">
            <a:xfrm flipV="1">
              <a:off x="3189793" y="1912187"/>
              <a:ext cx="1726561" cy="648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接连接符 31"/>
            <p:cNvCxnSpPr>
              <a:stCxn id="29" idx="3"/>
              <a:endCxn id="27" idx="1"/>
            </p:cNvCxnSpPr>
            <p:nvPr/>
          </p:nvCxnSpPr>
          <p:spPr bwMode="auto">
            <a:xfrm>
              <a:off x="3189793" y="2560392"/>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a:stCxn id="29" idx="3"/>
              <a:endCxn id="26" idx="1"/>
            </p:cNvCxnSpPr>
            <p:nvPr/>
          </p:nvCxnSpPr>
          <p:spPr bwMode="auto">
            <a:xfrm>
              <a:off x="3189793" y="2560392"/>
              <a:ext cx="1726561" cy="65930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文本框 11"/>
            <p:cNvSpPr txBox="1"/>
            <p:nvPr/>
          </p:nvSpPr>
          <p:spPr bwMode="auto">
            <a:xfrm>
              <a:off x="917987" y="2813496"/>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client</a:t>
              </a:r>
            </a:p>
          </p:txBody>
        </p:sp>
        <p:sp>
          <p:nvSpPr>
            <p:cNvPr id="13" name="Rectangle 484"/>
            <p:cNvSpPr>
              <a:spLocks noChangeAspect="1" noChangeArrowheads="1"/>
            </p:cNvSpPr>
            <p:nvPr/>
          </p:nvSpPr>
          <p:spPr bwMode="auto">
            <a:xfrm>
              <a:off x="4495231" y="213957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server A</a:t>
              </a:r>
            </a:p>
          </p:txBody>
        </p:sp>
        <p:sp>
          <p:nvSpPr>
            <p:cNvPr id="14" name="Rectangle 484"/>
            <p:cNvSpPr>
              <a:spLocks noChangeAspect="1" noChangeArrowheads="1"/>
            </p:cNvSpPr>
            <p:nvPr/>
          </p:nvSpPr>
          <p:spPr bwMode="auto">
            <a:xfrm>
              <a:off x="4472347" y="2778564"/>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server B</a:t>
              </a:r>
            </a:p>
          </p:txBody>
        </p:sp>
        <p:sp>
          <p:nvSpPr>
            <p:cNvPr id="15" name="Rectangle 484"/>
            <p:cNvSpPr>
              <a:spLocks noChangeAspect="1" noChangeArrowheads="1"/>
            </p:cNvSpPr>
            <p:nvPr/>
          </p:nvSpPr>
          <p:spPr bwMode="auto">
            <a:xfrm>
              <a:off x="4468700" y="3444775"/>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server C </a:t>
              </a:r>
            </a:p>
          </p:txBody>
        </p:sp>
        <p:sp>
          <p:nvSpPr>
            <p:cNvPr id="16" name="Text Box 39"/>
            <p:cNvSpPr txBox="1">
              <a:spLocks noChangeArrowheads="1"/>
            </p:cNvSpPr>
            <p:nvPr/>
          </p:nvSpPr>
          <p:spPr bwMode="auto">
            <a:xfrm>
              <a:off x="1772946" y="2122442"/>
              <a:ext cx="647101"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cxnSp>
          <p:nvCxnSpPr>
            <p:cNvPr id="17" name="直接箭头连接符 16"/>
            <p:cNvCxnSpPr/>
            <p:nvPr/>
          </p:nvCxnSpPr>
          <p:spPr>
            <a:xfrm>
              <a:off x="1737735" y="2379289"/>
              <a:ext cx="76419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822486" y="2933290"/>
              <a:ext cx="807229" cy="318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3802001" y="1775258"/>
              <a:ext cx="917465" cy="38435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849377" y="2417435"/>
              <a:ext cx="86278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39"/>
            <p:cNvSpPr txBox="1">
              <a:spLocks noChangeArrowheads="1"/>
            </p:cNvSpPr>
            <p:nvPr/>
          </p:nvSpPr>
          <p:spPr bwMode="auto">
            <a:xfrm rot="20369578">
              <a:off x="3757583" y="1749196"/>
              <a:ext cx="647101"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sp>
          <p:nvSpPr>
            <p:cNvPr id="22" name="Text Box 39"/>
            <p:cNvSpPr txBox="1">
              <a:spLocks noChangeArrowheads="1"/>
            </p:cNvSpPr>
            <p:nvPr/>
          </p:nvSpPr>
          <p:spPr bwMode="auto">
            <a:xfrm rot="1254368">
              <a:off x="3794104" y="3050276"/>
              <a:ext cx="647101"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sp>
          <p:nvSpPr>
            <p:cNvPr id="23" name="Text Box 39"/>
            <p:cNvSpPr txBox="1">
              <a:spLocks noChangeArrowheads="1"/>
            </p:cNvSpPr>
            <p:nvPr/>
          </p:nvSpPr>
          <p:spPr bwMode="auto">
            <a:xfrm>
              <a:off x="4001661" y="2187417"/>
              <a:ext cx="647101"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sp>
          <p:nvSpPr>
            <p:cNvPr id="24" name="文本框 23"/>
            <p:cNvSpPr txBox="1"/>
            <p:nvPr/>
          </p:nvSpPr>
          <p:spPr bwMode="auto">
            <a:xfrm>
              <a:off x="958719" y="1606610"/>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sz="1400" dirty="0">
                  <a:latin typeface="Huawei Sans" panose="020C0503030203020204" pitchFamily="34" charset="0"/>
                </a:rPr>
                <a:t>Step 1</a:t>
              </a:r>
            </a:p>
          </p:txBody>
        </p:sp>
        <p:sp>
          <p:nvSpPr>
            <p:cNvPr id="103" name="文本框 102"/>
            <p:cNvSpPr txBox="1"/>
            <p:nvPr/>
          </p:nvSpPr>
          <p:spPr bwMode="auto">
            <a:xfrm>
              <a:off x="6400714" y="2813496"/>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client</a:t>
              </a:r>
            </a:p>
          </p:txBody>
        </p:sp>
        <p:sp>
          <p:nvSpPr>
            <p:cNvPr id="104" name="Rectangle 484"/>
            <p:cNvSpPr>
              <a:spLocks noChangeAspect="1" noChangeArrowheads="1"/>
            </p:cNvSpPr>
            <p:nvPr/>
          </p:nvSpPr>
          <p:spPr bwMode="auto">
            <a:xfrm>
              <a:off x="9977958" y="213957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server A</a:t>
              </a:r>
            </a:p>
          </p:txBody>
        </p:sp>
        <p:sp>
          <p:nvSpPr>
            <p:cNvPr id="105" name="Rectangle 484"/>
            <p:cNvSpPr>
              <a:spLocks noChangeAspect="1" noChangeArrowheads="1"/>
            </p:cNvSpPr>
            <p:nvPr/>
          </p:nvSpPr>
          <p:spPr bwMode="auto">
            <a:xfrm>
              <a:off x="9955074" y="2778564"/>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server B</a:t>
              </a:r>
            </a:p>
          </p:txBody>
        </p:sp>
        <p:sp>
          <p:nvSpPr>
            <p:cNvPr id="106" name="Rectangle 484"/>
            <p:cNvSpPr>
              <a:spLocks noChangeAspect="1" noChangeArrowheads="1"/>
            </p:cNvSpPr>
            <p:nvPr/>
          </p:nvSpPr>
          <p:spPr bwMode="auto">
            <a:xfrm>
              <a:off x="10035899" y="3492014"/>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050" dirty="0">
                  <a:latin typeface="Huawei Sans" panose="020C0503030203020204" pitchFamily="34" charset="0"/>
                  <a:ea typeface="方正兰亭黑简体" panose="02000000000000000000" pitchFamily="2" charset="-122"/>
                  <a:sym typeface="Huawei Sans" panose="020C0503030203020204" pitchFamily="34" charset="0"/>
                </a:rPr>
                <a:t> server C </a:t>
              </a:r>
            </a:p>
          </p:txBody>
        </p:sp>
        <p:sp>
          <p:nvSpPr>
            <p:cNvPr id="107" name="文本框 106"/>
            <p:cNvSpPr txBox="1"/>
            <p:nvPr/>
          </p:nvSpPr>
          <p:spPr bwMode="auto">
            <a:xfrm>
              <a:off x="6412062" y="5273493"/>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client</a:t>
              </a:r>
            </a:p>
          </p:txBody>
        </p:sp>
        <p:sp>
          <p:nvSpPr>
            <p:cNvPr id="108" name="Rectangle 484"/>
            <p:cNvSpPr>
              <a:spLocks noChangeAspect="1" noChangeArrowheads="1"/>
            </p:cNvSpPr>
            <p:nvPr/>
          </p:nvSpPr>
          <p:spPr bwMode="auto">
            <a:xfrm>
              <a:off x="9989306" y="4599570"/>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server A</a:t>
              </a:r>
            </a:p>
          </p:txBody>
        </p:sp>
        <p:sp>
          <p:nvSpPr>
            <p:cNvPr id="109" name="Rectangle 484"/>
            <p:cNvSpPr>
              <a:spLocks noChangeAspect="1" noChangeArrowheads="1"/>
            </p:cNvSpPr>
            <p:nvPr/>
          </p:nvSpPr>
          <p:spPr bwMode="auto">
            <a:xfrm>
              <a:off x="9966422" y="5238561"/>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server B</a:t>
              </a:r>
            </a:p>
          </p:txBody>
        </p:sp>
        <p:sp>
          <p:nvSpPr>
            <p:cNvPr id="110" name="Rectangle 484"/>
            <p:cNvSpPr>
              <a:spLocks noChangeAspect="1" noChangeArrowheads="1"/>
            </p:cNvSpPr>
            <p:nvPr/>
          </p:nvSpPr>
          <p:spPr bwMode="auto">
            <a:xfrm>
              <a:off x="9990013" y="596176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server C </a:t>
              </a:r>
            </a:p>
          </p:txBody>
        </p:sp>
        <p:sp>
          <p:nvSpPr>
            <p:cNvPr id="111" name="文本框 110"/>
            <p:cNvSpPr txBox="1"/>
            <p:nvPr/>
          </p:nvSpPr>
          <p:spPr bwMode="auto">
            <a:xfrm>
              <a:off x="877944" y="5286447"/>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client</a:t>
              </a:r>
            </a:p>
          </p:txBody>
        </p:sp>
        <p:sp>
          <p:nvSpPr>
            <p:cNvPr id="153" name="Rectangle 484"/>
            <p:cNvSpPr>
              <a:spLocks noChangeAspect="1" noChangeArrowheads="1"/>
            </p:cNvSpPr>
            <p:nvPr/>
          </p:nvSpPr>
          <p:spPr bwMode="auto">
            <a:xfrm>
              <a:off x="4455188" y="4612524"/>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server A</a:t>
              </a:r>
            </a:p>
          </p:txBody>
        </p:sp>
        <p:sp>
          <p:nvSpPr>
            <p:cNvPr id="154" name="Rectangle 484"/>
            <p:cNvSpPr>
              <a:spLocks noChangeAspect="1" noChangeArrowheads="1"/>
            </p:cNvSpPr>
            <p:nvPr/>
          </p:nvSpPr>
          <p:spPr bwMode="auto">
            <a:xfrm>
              <a:off x="4432304" y="5251515"/>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server B</a:t>
              </a:r>
            </a:p>
          </p:txBody>
        </p:sp>
        <p:sp>
          <p:nvSpPr>
            <p:cNvPr id="155" name="Rectangle 484"/>
            <p:cNvSpPr>
              <a:spLocks noChangeAspect="1" noChangeArrowheads="1"/>
            </p:cNvSpPr>
            <p:nvPr/>
          </p:nvSpPr>
          <p:spPr bwMode="auto">
            <a:xfrm>
              <a:off x="4429993" y="596176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050">
                  <a:latin typeface="Huawei Sans" panose="020C0503030203020204" pitchFamily="34" charset="0"/>
                  <a:ea typeface="方正兰亭黑简体" panose="02000000000000000000" pitchFamily="2" charset="-122"/>
                  <a:sym typeface="Huawei Sans" panose="020C0503030203020204" pitchFamily="34" charset="0"/>
                </a:rPr>
                <a:t>PPPoE server C </a:t>
              </a:r>
            </a:p>
          </p:txBody>
        </p:sp>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510600" y="2338992"/>
              <a:ext cx="540000" cy="442800"/>
            </a:xfrm>
            <a:prstGeom prst="rect">
              <a:avLst/>
            </a:prstGeom>
          </p:spPr>
        </p:pic>
        <p:pic>
          <p:nvPicPr>
            <p:cNvPr id="50" name="图片 4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23753" y="2999964"/>
              <a:ext cx="540000" cy="442800"/>
            </a:xfrm>
            <a:prstGeom prst="rect">
              <a:avLst/>
            </a:prstGeom>
          </p:spPr>
        </p:pic>
        <p:pic>
          <p:nvPicPr>
            <p:cNvPr id="51" name="图片 5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23753" y="2340662"/>
              <a:ext cx="540000" cy="442800"/>
            </a:xfrm>
            <a:prstGeom prst="rect">
              <a:avLst/>
            </a:prstGeom>
          </p:spPr>
        </p:pic>
        <p:pic>
          <p:nvPicPr>
            <p:cNvPr id="52" name="图片 5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23753" y="1668640"/>
              <a:ext cx="540000" cy="442800"/>
            </a:xfrm>
            <a:prstGeom prst="rect">
              <a:avLst/>
            </a:prstGeom>
          </p:spPr>
        </p:pic>
        <p:pic>
          <p:nvPicPr>
            <p:cNvPr id="53" name="图片 5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57192" y="2338992"/>
              <a:ext cx="540000" cy="442800"/>
            </a:xfrm>
            <a:prstGeom prst="rect">
              <a:avLst/>
            </a:prstGeom>
          </p:spPr>
        </p:pic>
        <p:cxnSp>
          <p:nvCxnSpPr>
            <p:cNvPr id="54" name="直接连接符 53"/>
            <p:cNvCxnSpPr>
              <a:stCxn id="49" idx="3"/>
              <a:endCxn id="53" idx="1"/>
            </p:cNvCxnSpPr>
            <p:nvPr/>
          </p:nvCxnSpPr>
          <p:spPr bwMode="auto">
            <a:xfrm>
              <a:off x="7050600" y="2560392"/>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直接连接符 54"/>
            <p:cNvCxnSpPr>
              <a:stCxn id="53" idx="3"/>
              <a:endCxn id="52" idx="1"/>
            </p:cNvCxnSpPr>
            <p:nvPr/>
          </p:nvCxnSpPr>
          <p:spPr bwMode="auto">
            <a:xfrm flipV="1">
              <a:off x="8697192" y="1890040"/>
              <a:ext cx="1726561" cy="6703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直接连接符 55"/>
            <p:cNvCxnSpPr>
              <a:stCxn id="53" idx="3"/>
              <a:endCxn id="51" idx="1"/>
            </p:cNvCxnSpPr>
            <p:nvPr/>
          </p:nvCxnSpPr>
          <p:spPr bwMode="auto">
            <a:xfrm>
              <a:off x="8697192" y="2560392"/>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直接连接符 56"/>
            <p:cNvCxnSpPr>
              <a:stCxn id="53" idx="3"/>
              <a:endCxn id="50" idx="1"/>
            </p:cNvCxnSpPr>
            <p:nvPr/>
          </p:nvCxnSpPr>
          <p:spPr bwMode="auto">
            <a:xfrm>
              <a:off x="8697192" y="2560392"/>
              <a:ext cx="1726561" cy="66097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Text Box 39"/>
            <p:cNvSpPr txBox="1">
              <a:spLocks noChangeArrowheads="1"/>
            </p:cNvSpPr>
            <p:nvPr/>
          </p:nvSpPr>
          <p:spPr bwMode="auto">
            <a:xfrm>
              <a:off x="7165466" y="2734364"/>
              <a:ext cx="954878"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PADO-B</a:t>
              </a:r>
            </a:p>
          </p:txBody>
        </p:sp>
        <p:sp>
          <p:nvSpPr>
            <p:cNvPr id="37" name="Text Box 39"/>
            <p:cNvSpPr txBox="1">
              <a:spLocks noChangeArrowheads="1"/>
            </p:cNvSpPr>
            <p:nvPr/>
          </p:nvSpPr>
          <p:spPr bwMode="auto">
            <a:xfrm>
              <a:off x="9423858" y="2193565"/>
              <a:ext cx="954878"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PADO-B</a:t>
              </a:r>
            </a:p>
          </p:txBody>
        </p:sp>
        <p:sp>
          <p:nvSpPr>
            <p:cNvPr id="38" name="Text Box 39"/>
            <p:cNvSpPr txBox="1">
              <a:spLocks noChangeArrowheads="1"/>
            </p:cNvSpPr>
            <p:nvPr/>
          </p:nvSpPr>
          <p:spPr bwMode="auto">
            <a:xfrm>
              <a:off x="7148312" y="2139675"/>
              <a:ext cx="954878"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PADO-A</a:t>
              </a:r>
            </a:p>
          </p:txBody>
        </p:sp>
        <p:sp>
          <p:nvSpPr>
            <p:cNvPr id="39" name="Text Box 39"/>
            <p:cNvSpPr txBox="1">
              <a:spLocks noChangeArrowheads="1"/>
            </p:cNvSpPr>
            <p:nvPr/>
          </p:nvSpPr>
          <p:spPr bwMode="auto">
            <a:xfrm rot="20221727">
              <a:off x="9110846" y="1653048"/>
              <a:ext cx="954878"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PADO-A</a:t>
              </a:r>
            </a:p>
          </p:txBody>
        </p:sp>
        <p:cxnSp>
          <p:nvCxnSpPr>
            <p:cNvPr id="40" name="直接箭头连接符 39"/>
            <p:cNvCxnSpPr/>
            <p:nvPr/>
          </p:nvCxnSpPr>
          <p:spPr>
            <a:xfrm flipH="1">
              <a:off x="7179574" y="2672916"/>
              <a:ext cx="78808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7177880" y="2417435"/>
              <a:ext cx="789779"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9149128" y="2447194"/>
              <a:ext cx="103673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9149128" y="1732453"/>
              <a:ext cx="1026327" cy="433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bwMode="auto">
            <a:xfrm>
              <a:off x="6502916" y="1601023"/>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sz="1400" dirty="0">
                  <a:latin typeface="Huawei Sans" panose="020C0503030203020204" pitchFamily="34" charset="0"/>
                </a:rPr>
                <a:t>Step 2</a:t>
              </a:r>
            </a:p>
          </p:txBody>
        </p:sp>
        <p:pic>
          <p:nvPicPr>
            <p:cNvPr id="123" name="图片 12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502916" y="4796799"/>
              <a:ext cx="540000" cy="442800"/>
            </a:xfrm>
            <a:prstGeom prst="rect">
              <a:avLst/>
            </a:prstGeom>
          </p:spPr>
        </p:pic>
        <p:pic>
          <p:nvPicPr>
            <p:cNvPr id="124" name="图片 12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16069" y="5504454"/>
              <a:ext cx="540000" cy="442800"/>
            </a:xfrm>
            <a:prstGeom prst="rect">
              <a:avLst/>
            </a:prstGeom>
          </p:spPr>
        </p:pic>
        <p:pic>
          <p:nvPicPr>
            <p:cNvPr id="125" name="图片 12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16069" y="4798469"/>
              <a:ext cx="540000" cy="442800"/>
            </a:xfrm>
            <a:prstGeom prst="rect">
              <a:avLst/>
            </a:prstGeom>
          </p:spPr>
        </p:pic>
        <p:pic>
          <p:nvPicPr>
            <p:cNvPr id="126" name="图片 12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16069" y="4171316"/>
              <a:ext cx="540000" cy="442800"/>
            </a:xfrm>
            <a:prstGeom prst="rect">
              <a:avLst/>
            </a:prstGeom>
          </p:spPr>
        </p:pic>
        <p:pic>
          <p:nvPicPr>
            <p:cNvPr id="127" name="图片 12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49508" y="4796799"/>
              <a:ext cx="540000" cy="442800"/>
            </a:xfrm>
            <a:prstGeom prst="rect">
              <a:avLst/>
            </a:prstGeom>
          </p:spPr>
        </p:pic>
        <p:cxnSp>
          <p:nvCxnSpPr>
            <p:cNvPr id="128" name="直接连接符 127"/>
            <p:cNvCxnSpPr>
              <a:stCxn id="123" idx="3"/>
              <a:endCxn id="127" idx="1"/>
            </p:cNvCxnSpPr>
            <p:nvPr/>
          </p:nvCxnSpPr>
          <p:spPr bwMode="auto">
            <a:xfrm>
              <a:off x="7042916" y="5018199"/>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直接连接符 128"/>
            <p:cNvCxnSpPr>
              <a:stCxn id="127" idx="3"/>
              <a:endCxn id="126" idx="1"/>
            </p:cNvCxnSpPr>
            <p:nvPr/>
          </p:nvCxnSpPr>
          <p:spPr bwMode="auto">
            <a:xfrm flipV="1">
              <a:off x="8689508" y="4392716"/>
              <a:ext cx="1726561" cy="6254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直接连接符 129"/>
            <p:cNvCxnSpPr>
              <a:stCxn id="127" idx="3"/>
              <a:endCxn id="125" idx="1"/>
            </p:cNvCxnSpPr>
            <p:nvPr/>
          </p:nvCxnSpPr>
          <p:spPr bwMode="auto">
            <a:xfrm>
              <a:off x="8689508" y="5018199"/>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直接连接符 130"/>
            <p:cNvCxnSpPr>
              <a:stCxn id="127" idx="3"/>
              <a:endCxn id="124" idx="1"/>
            </p:cNvCxnSpPr>
            <p:nvPr/>
          </p:nvCxnSpPr>
          <p:spPr bwMode="auto">
            <a:xfrm>
              <a:off x="8689508" y="5018199"/>
              <a:ext cx="1726561" cy="70765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Text Box 39"/>
            <p:cNvSpPr txBox="1">
              <a:spLocks noChangeArrowheads="1"/>
            </p:cNvSpPr>
            <p:nvPr/>
          </p:nvSpPr>
          <p:spPr bwMode="auto">
            <a:xfrm>
              <a:off x="7367659" y="4590991"/>
              <a:ext cx="522429"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PADR</a:t>
              </a:r>
            </a:p>
          </p:txBody>
        </p:sp>
        <p:sp>
          <p:nvSpPr>
            <p:cNvPr id="119" name="Text Box 39"/>
            <p:cNvSpPr txBox="1">
              <a:spLocks noChangeArrowheads="1"/>
            </p:cNvSpPr>
            <p:nvPr/>
          </p:nvSpPr>
          <p:spPr bwMode="auto">
            <a:xfrm rot="20334755">
              <a:off x="9236012" y="4228564"/>
              <a:ext cx="522429"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PADR</a:t>
              </a:r>
            </a:p>
          </p:txBody>
        </p:sp>
        <p:cxnSp>
          <p:nvCxnSpPr>
            <p:cNvPr id="120" name="直接箭头连接符 119"/>
            <p:cNvCxnSpPr/>
            <p:nvPr/>
          </p:nvCxnSpPr>
          <p:spPr>
            <a:xfrm>
              <a:off x="7230604" y="4863625"/>
              <a:ext cx="84950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9106840" y="4297139"/>
              <a:ext cx="937902" cy="35951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bwMode="auto">
            <a:xfrm>
              <a:off x="6502916" y="3929142"/>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sz="1400">
                  <a:latin typeface="Huawei Sans" panose="020C0503030203020204" pitchFamily="34" charset="0"/>
                </a:rPr>
                <a:t>Step 3</a:t>
              </a:r>
            </a:p>
          </p:txBody>
        </p:sp>
        <p:pic>
          <p:nvPicPr>
            <p:cNvPr id="144" name="图片 1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05757" y="4791639"/>
              <a:ext cx="540000" cy="442800"/>
            </a:xfrm>
            <a:prstGeom prst="rect">
              <a:avLst/>
            </a:prstGeom>
          </p:spPr>
        </p:pic>
        <p:pic>
          <p:nvPicPr>
            <p:cNvPr id="145" name="图片 1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8910" y="5499183"/>
              <a:ext cx="540000" cy="442800"/>
            </a:xfrm>
            <a:prstGeom prst="rect">
              <a:avLst/>
            </a:prstGeom>
          </p:spPr>
        </p:pic>
        <p:pic>
          <p:nvPicPr>
            <p:cNvPr id="146" name="图片 1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8910" y="4793309"/>
              <a:ext cx="540000" cy="442800"/>
            </a:xfrm>
            <a:prstGeom prst="rect">
              <a:avLst/>
            </a:prstGeom>
          </p:spPr>
        </p:pic>
        <p:pic>
          <p:nvPicPr>
            <p:cNvPr id="147" name="图片 1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8910" y="4160899"/>
              <a:ext cx="540000" cy="442800"/>
            </a:xfrm>
            <a:prstGeom prst="rect">
              <a:avLst/>
            </a:prstGeom>
          </p:spPr>
        </p:pic>
        <p:pic>
          <p:nvPicPr>
            <p:cNvPr id="148" name="图片 14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52349" y="4791639"/>
              <a:ext cx="540000" cy="442800"/>
            </a:xfrm>
            <a:prstGeom prst="rect">
              <a:avLst/>
            </a:prstGeom>
          </p:spPr>
        </p:pic>
        <p:cxnSp>
          <p:nvCxnSpPr>
            <p:cNvPr id="149" name="直接连接符 148"/>
            <p:cNvCxnSpPr>
              <a:stCxn id="144" idx="3"/>
              <a:endCxn id="148" idx="1"/>
            </p:cNvCxnSpPr>
            <p:nvPr/>
          </p:nvCxnSpPr>
          <p:spPr bwMode="auto">
            <a:xfrm>
              <a:off x="1545757" y="5013039"/>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0" name="直接连接符 149"/>
            <p:cNvCxnSpPr>
              <a:stCxn id="148" idx="3"/>
              <a:endCxn id="147" idx="1"/>
            </p:cNvCxnSpPr>
            <p:nvPr/>
          </p:nvCxnSpPr>
          <p:spPr bwMode="auto">
            <a:xfrm flipV="1">
              <a:off x="3192349" y="4382299"/>
              <a:ext cx="1726561" cy="6307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直接连接符 150"/>
            <p:cNvCxnSpPr>
              <a:stCxn id="148" idx="3"/>
              <a:endCxn id="146" idx="1"/>
            </p:cNvCxnSpPr>
            <p:nvPr/>
          </p:nvCxnSpPr>
          <p:spPr bwMode="auto">
            <a:xfrm>
              <a:off x="3192349" y="5013039"/>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直接连接符 151"/>
            <p:cNvCxnSpPr>
              <a:stCxn id="148" idx="3"/>
              <a:endCxn id="145" idx="1"/>
            </p:cNvCxnSpPr>
            <p:nvPr/>
          </p:nvCxnSpPr>
          <p:spPr bwMode="auto">
            <a:xfrm>
              <a:off x="3192349" y="5013039"/>
              <a:ext cx="1726561" cy="7075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8" name="Text Box 39"/>
            <p:cNvSpPr txBox="1">
              <a:spLocks noChangeArrowheads="1"/>
            </p:cNvSpPr>
            <p:nvPr/>
          </p:nvSpPr>
          <p:spPr bwMode="auto">
            <a:xfrm>
              <a:off x="1800550" y="4595159"/>
              <a:ext cx="725648"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PADS</a:t>
              </a:r>
            </a:p>
          </p:txBody>
        </p:sp>
        <p:cxnSp>
          <p:nvCxnSpPr>
            <p:cNvPr id="139" name="直接箭头连接符 138"/>
            <p:cNvCxnSpPr/>
            <p:nvPr/>
          </p:nvCxnSpPr>
          <p:spPr>
            <a:xfrm flipH="1">
              <a:off x="1670630" y="4858465"/>
              <a:ext cx="856846"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H="1">
              <a:off x="3664760" y="4366292"/>
              <a:ext cx="851129" cy="3188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1" name="Text Box 39"/>
            <p:cNvSpPr txBox="1">
              <a:spLocks noChangeArrowheads="1"/>
            </p:cNvSpPr>
            <p:nvPr/>
          </p:nvSpPr>
          <p:spPr bwMode="auto">
            <a:xfrm rot="20452768">
              <a:off x="3772732" y="4243835"/>
              <a:ext cx="725648" cy="27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05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PADS</a:t>
              </a:r>
            </a:p>
          </p:txBody>
        </p:sp>
        <p:sp>
          <p:nvSpPr>
            <p:cNvPr id="142" name="文本框 141"/>
            <p:cNvSpPr txBox="1"/>
            <p:nvPr/>
          </p:nvSpPr>
          <p:spPr bwMode="auto">
            <a:xfrm>
              <a:off x="936594" y="3849991"/>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sz="1400">
                  <a:latin typeface="Huawei Sans" panose="020C0503030203020204" pitchFamily="34" charset="0"/>
                </a:rPr>
                <a:t>Step 4</a:t>
              </a:r>
            </a:p>
          </p:txBody>
        </p:sp>
        <p:sp>
          <p:nvSpPr>
            <p:cNvPr id="143" name="文本框 142"/>
            <p:cNvSpPr txBox="1"/>
            <p:nvPr/>
          </p:nvSpPr>
          <p:spPr bwMode="auto">
            <a:xfrm>
              <a:off x="2388525" y="4333980"/>
              <a:ext cx="792057"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05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Session ID</a:t>
              </a:r>
            </a:p>
          </p:txBody>
        </p:sp>
        <p:cxnSp>
          <p:nvCxnSpPr>
            <p:cNvPr id="158" name="直接连接符 157"/>
            <p:cNvCxnSpPr/>
            <p:nvPr/>
          </p:nvCxnSpPr>
          <p:spPr>
            <a:xfrm>
              <a:off x="698500" y="3749575"/>
              <a:ext cx="107054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6097329" y="1276416"/>
              <a:ext cx="8594" cy="51647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文本框 172"/>
            <p:cNvSpPr txBox="1"/>
            <p:nvPr/>
          </p:nvSpPr>
          <p:spPr>
            <a:xfrm>
              <a:off x="556108" y="3344222"/>
              <a:ext cx="3338679" cy="300501"/>
            </a:xfrm>
            <a:prstGeom prst="rect">
              <a:avLst/>
            </a:prstGeom>
            <a:noFill/>
          </p:spPr>
          <p:txBody>
            <a:bodyPr wrap="none" rtlCol="0">
              <a:spAutoFit/>
            </a:bodyPr>
            <a:lstStyle/>
            <a:p>
              <a:pPr marL="285750" indent="-285750">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The client broadcasts a requested service.</a:t>
              </a:r>
            </a:p>
          </p:txBody>
        </p:sp>
        <p:sp>
          <p:nvSpPr>
            <p:cNvPr id="174" name="文本框 173"/>
            <p:cNvSpPr txBox="1"/>
            <p:nvPr/>
          </p:nvSpPr>
          <p:spPr>
            <a:xfrm>
              <a:off x="6087073" y="3333787"/>
              <a:ext cx="4354428" cy="300501"/>
            </a:xfrm>
            <a:prstGeom prst="rect">
              <a:avLst/>
            </a:prstGeom>
            <a:noFill/>
          </p:spPr>
          <p:txBody>
            <a:bodyPr wrap="none" rtlCol="0">
              <a:spAutoFit/>
            </a:bodyPr>
            <a:lstStyle/>
            <a:p>
              <a:pPr marL="285750" indent="-285750">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Multiple servers may be available to provide the service.</a:t>
              </a:r>
            </a:p>
          </p:txBody>
        </p:sp>
        <p:sp>
          <p:nvSpPr>
            <p:cNvPr id="175" name="文本框 174"/>
            <p:cNvSpPr txBox="1"/>
            <p:nvPr/>
          </p:nvSpPr>
          <p:spPr>
            <a:xfrm>
              <a:off x="6096001" y="5821333"/>
              <a:ext cx="4089863" cy="50083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The client preferentially selects the first received service response and sends a service request.</a:t>
              </a:r>
            </a:p>
          </p:txBody>
        </p:sp>
        <p:sp>
          <p:nvSpPr>
            <p:cNvPr id="176" name="文本框 175"/>
            <p:cNvSpPr txBox="1"/>
            <p:nvPr/>
          </p:nvSpPr>
          <p:spPr>
            <a:xfrm>
              <a:off x="505278" y="6070232"/>
              <a:ext cx="5018936" cy="300501"/>
            </a:xfrm>
            <a:prstGeom prst="rect">
              <a:avLst/>
            </a:prstGeom>
            <a:noFill/>
          </p:spPr>
          <p:txBody>
            <a:bodyPr wrap="none" rtlCol="0">
              <a:spAutoFit/>
            </a:bodyPr>
            <a:lstStyle/>
            <a:p>
              <a:pPr marL="285750" indent="-285750">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The server assigns a session ID to the client to establish a session.</a:t>
              </a:r>
            </a:p>
          </p:txBody>
        </p:sp>
      </p:grpSp>
      <p:sp>
        <p:nvSpPr>
          <p:cNvPr id="132" name="Right Arrow 157"/>
          <p:cNvSpPr/>
          <p:nvPr/>
        </p:nvSpPr>
        <p:spPr>
          <a:xfrm>
            <a:off x="5801256" y="2707544"/>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Right Arrow 157"/>
          <p:cNvSpPr/>
          <p:nvPr/>
        </p:nvSpPr>
        <p:spPr>
          <a:xfrm flipH="1">
            <a:off x="5822477" y="5044959"/>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Right Arrow 157"/>
          <p:cNvSpPr/>
          <p:nvPr/>
        </p:nvSpPr>
        <p:spPr>
          <a:xfrm rot="5400000">
            <a:off x="8230550" y="4130530"/>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五边形 111"/>
          <p:cNvSpPr/>
          <p:nvPr/>
        </p:nvSpPr>
        <p:spPr bwMode="auto">
          <a:xfrm>
            <a:off x="6678547" y="126000"/>
            <a:ext cx="900100"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defRPr/>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Overview</a:t>
            </a:r>
          </a:p>
        </p:txBody>
      </p:sp>
      <p:sp>
        <p:nvSpPr>
          <p:cNvPr id="113" name="燕尾形 112"/>
          <p:cNvSpPr/>
          <p:nvPr/>
        </p:nvSpPr>
        <p:spPr bwMode="auto">
          <a:xfrm>
            <a:off x="9095935" y="126000"/>
            <a:ext cx="1060553"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Discovery</a:t>
            </a:r>
          </a:p>
        </p:txBody>
      </p:sp>
      <p:sp>
        <p:nvSpPr>
          <p:cNvPr id="114" name="燕尾形 113"/>
          <p:cNvSpPr/>
          <p:nvPr/>
        </p:nvSpPr>
        <p:spPr bwMode="auto">
          <a:xfrm>
            <a:off x="10041752" y="126000"/>
            <a:ext cx="102455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Session</a:t>
            </a:r>
          </a:p>
        </p:txBody>
      </p:sp>
      <p:sp>
        <p:nvSpPr>
          <p:cNvPr id="115" name="燕尾形 114"/>
          <p:cNvSpPr/>
          <p:nvPr/>
        </p:nvSpPr>
        <p:spPr bwMode="auto">
          <a:xfrm>
            <a:off x="10958450" y="126000"/>
            <a:ext cx="106552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Termination</a:t>
            </a:r>
          </a:p>
        </p:txBody>
      </p:sp>
      <p:sp>
        <p:nvSpPr>
          <p:cNvPr id="116" name="燕尾形 115"/>
          <p:cNvSpPr/>
          <p:nvPr/>
        </p:nvSpPr>
        <p:spPr bwMode="auto">
          <a:xfrm>
            <a:off x="8299053" y="126000"/>
            <a:ext cx="91053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Packet Format</a:t>
            </a:r>
          </a:p>
        </p:txBody>
      </p:sp>
      <p:sp>
        <p:nvSpPr>
          <p:cNvPr id="117" name="燕尾形 116"/>
          <p:cNvSpPr/>
          <p:nvPr/>
        </p:nvSpPr>
        <p:spPr bwMode="auto">
          <a:xfrm>
            <a:off x="7466887" y="126000"/>
            <a:ext cx="94636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36000" tIns="0" rIns="0" bIns="0" numCol="1" rtlCol="0" anchor="ctr" anchorCtr="0" compatLnSpc="1">
            <a:prstTxWarp prst="textNoShape">
              <a:avLst/>
            </a:prstTxWarp>
          </a:bodyPr>
          <a:lstStyle/>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Session </a:t>
            </a:r>
          </a:p>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Establishment</a:t>
            </a:r>
          </a:p>
        </p:txBody>
      </p:sp>
    </p:spTree>
    <p:extLst>
      <p:ext uri="{BB962C8B-B14F-4D97-AF65-F5344CB8AC3E}">
        <p14:creationId xmlns:p14="http://schemas.microsoft.com/office/powerpoint/2010/main" val="253136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1878" y="1242453"/>
            <a:ext cx="10695094" cy="4680000"/>
          </a:xfrm>
        </p:spPr>
        <p:txBody>
          <a:bodyPr/>
          <a:lstStyle/>
          <a:p>
            <a:r>
              <a:rPr lang="en-US" sz="1800" dirty="0">
                <a:latin typeface="Huawei Sans" panose="020C0503030203020204" pitchFamily="34" charset="0"/>
                <a:ea typeface="方正兰亭黑简体" panose="02000000000000000000" pitchFamily="2" charset="-122"/>
                <a:sym typeface="Huawei Sans" panose="020C0503030203020204" pitchFamily="34" charset="0"/>
              </a:rPr>
              <a:t>In the </a:t>
            </a:r>
            <a:r>
              <a:rPr lang="en-US" sz="1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800" dirty="0">
                <a:latin typeface="Huawei Sans" panose="020C0503030203020204" pitchFamily="34" charset="0"/>
                <a:ea typeface="方正兰亭黑简体" panose="02000000000000000000" pitchFamily="2" charset="-122"/>
                <a:sym typeface="Huawei Sans" panose="020C0503030203020204" pitchFamily="34" charset="0"/>
              </a:rPr>
              <a:t> session stage, PPP negotiation, including LCP, authentication, and NCP negotiation, is performed.</a:t>
            </a:r>
          </a:p>
        </p:txBody>
      </p:sp>
      <p:sp>
        <p:nvSpPr>
          <p:cNvPr id="17410" name="标题 9"/>
          <p:cNvSpPr>
            <a:spLocks noGrp="1"/>
          </p:cNvSpPr>
          <p:nvPr>
            <p:ph type="title"/>
          </p:nvPr>
        </p:nvSpPr>
        <p:spPr/>
        <p:txBody>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PPPoE Session Stage</a:t>
            </a:r>
          </a:p>
        </p:txBody>
      </p:sp>
      <p:grpSp>
        <p:nvGrpSpPr>
          <p:cNvPr id="7" name="组合 6"/>
          <p:cNvGrpSpPr/>
          <p:nvPr/>
        </p:nvGrpSpPr>
        <p:grpSpPr>
          <a:xfrm>
            <a:off x="1604149" y="2419825"/>
            <a:ext cx="9354301" cy="3020393"/>
            <a:chOff x="1932439" y="2419825"/>
            <a:chExt cx="9354301" cy="3020393"/>
          </a:xfrm>
        </p:grpSpPr>
        <p:grpSp>
          <p:nvGrpSpPr>
            <p:cNvPr id="23" name="组合 22"/>
            <p:cNvGrpSpPr/>
            <p:nvPr/>
          </p:nvGrpSpPr>
          <p:grpSpPr>
            <a:xfrm>
              <a:off x="1932439" y="2931356"/>
              <a:ext cx="6773618" cy="2508862"/>
              <a:chOff x="696390" y="1422479"/>
              <a:chExt cx="6773618" cy="2508862"/>
            </a:xfrm>
          </p:grpSpPr>
          <p:grpSp>
            <p:nvGrpSpPr>
              <p:cNvPr id="26" name="组合 25"/>
              <p:cNvGrpSpPr/>
              <p:nvPr/>
            </p:nvGrpSpPr>
            <p:grpSpPr>
              <a:xfrm>
                <a:off x="957252" y="1422479"/>
                <a:ext cx="6062568" cy="2277496"/>
                <a:chOff x="1533084" y="1432367"/>
                <a:chExt cx="6062568" cy="2277496"/>
              </a:xfrm>
            </p:grpSpPr>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33084" y="2348880"/>
                  <a:ext cx="540000" cy="442800"/>
                </a:xfrm>
                <a:prstGeom prst="rect">
                  <a:avLst/>
                </a:prstGeom>
              </p:spPr>
            </p:pic>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3267063"/>
                  <a:ext cx="540000" cy="442800"/>
                </a:xfrm>
                <a:prstGeom prst="rect">
                  <a:avLst/>
                </a:prstGeom>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2350550"/>
                  <a:ext cx="540000" cy="442800"/>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1432367"/>
                  <a:ext cx="540000" cy="442800"/>
                </a:xfrm>
                <a:prstGeom prst="rect">
                  <a:avLst/>
                </a:prstGeom>
              </p:spPr>
            </p:pic>
            <p:pic>
              <p:nvPicPr>
                <p:cNvPr id="32" name="图片 3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12697" y="2348880"/>
                  <a:ext cx="540000" cy="442800"/>
                </a:xfrm>
                <a:prstGeom prst="rect">
                  <a:avLst/>
                </a:prstGeom>
              </p:spPr>
            </p:pic>
            <p:cxnSp>
              <p:nvCxnSpPr>
                <p:cNvPr id="35" name="直接连接符 34"/>
                <p:cNvCxnSpPr>
                  <a:stCxn id="28" idx="3"/>
                  <a:endCxn id="32" idx="1"/>
                </p:cNvCxnSpPr>
                <p:nvPr/>
              </p:nvCxnSpPr>
              <p:spPr bwMode="auto">
                <a:xfrm>
                  <a:off x="2073084" y="2570280"/>
                  <a:ext cx="173961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直接连接符 51"/>
                <p:cNvCxnSpPr>
                  <a:stCxn id="32" idx="3"/>
                  <a:endCxn id="31" idx="1"/>
                </p:cNvCxnSpPr>
                <p:nvPr/>
              </p:nvCxnSpPr>
              <p:spPr bwMode="auto">
                <a:xfrm flipV="1">
                  <a:off x="4352697" y="1653767"/>
                  <a:ext cx="2702955" cy="9165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直接连接符 52"/>
                <p:cNvCxnSpPr>
                  <a:stCxn id="32" idx="3"/>
                  <a:endCxn id="30" idx="1"/>
                </p:cNvCxnSpPr>
                <p:nvPr/>
              </p:nvCxnSpPr>
              <p:spPr bwMode="auto">
                <a:xfrm>
                  <a:off x="4352697" y="2570280"/>
                  <a:ext cx="2702955"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直接连接符 53"/>
                <p:cNvCxnSpPr>
                  <a:stCxn id="32" idx="3"/>
                  <a:endCxn id="29" idx="1"/>
                </p:cNvCxnSpPr>
                <p:nvPr/>
              </p:nvCxnSpPr>
              <p:spPr bwMode="auto">
                <a:xfrm>
                  <a:off x="4352697" y="2570280"/>
                  <a:ext cx="2702955" cy="918183"/>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5" name="文本框 64"/>
              <p:cNvSpPr txBox="1"/>
              <p:nvPr/>
            </p:nvSpPr>
            <p:spPr bwMode="auto">
              <a:xfrm>
                <a:off x="696390" y="2825179"/>
                <a:ext cx="107660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PPPoE client</a:t>
                </a:r>
              </a:p>
            </p:txBody>
          </p:sp>
          <p:sp>
            <p:nvSpPr>
              <p:cNvPr id="66" name="Rectangle 484"/>
              <p:cNvSpPr>
                <a:spLocks noChangeAspect="1" noChangeArrowheads="1"/>
              </p:cNvSpPr>
              <p:nvPr/>
            </p:nvSpPr>
            <p:spPr bwMode="auto">
              <a:xfrm>
                <a:off x="6029633" y="1893177"/>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PPPoE server A</a:t>
                </a:r>
              </a:p>
            </p:txBody>
          </p:sp>
          <p:sp>
            <p:nvSpPr>
              <p:cNvPr id="67" name="Rectangle 484"/>
              <p:cNvSpPr>
                <a:spLocks noChangeAspect="1" noChangeArrowheads="1"/>
              </p:cNvSpPr>
              <p:nvPr/>
            </p:nvSpPr>
            <p:spPr bwMode="auto">
              <a:xfrm>
                <a:off x="6038083" y="2825179"/>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PPPoE server B</a:t>
                </a:r>
              </a:p>
            </p:txBody>
          </p:sp>
          <p:sp>
            <p:nvSpPr>
              <p:cNvPr id="68" name="Rectangle 484"/>
              <p:cNvSpPr>
                <a:spLocks noChangeAspect="1" noChangeArrowheads="1"/>
              </p:cNvSpPr>
              <p:nvPr/>
            </p:nvSpPr>
            <p:spPr bwMode="auto">
              <a:xfrm>
                <a:off x="6029633" y="3746675"/>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PPPoE server C </a:t>
                </a:r>
              </a:p>
            </p:txBody>
          </p:sp>
          <p:sp>
            <p:nvSpPr>
              <p:cNvPr id="76" name="Text Box 39"/>
              <p:cNvSpPr txBox="1">
                <a:spLocks noChangeArrowheads="1"/>
              </p:cNvSpPr>
              <p:nvPr/>
            </p:nvSpPr>
            <p:spPr bwMode="auto">
              <a:xfrm>
                <a:off x="1497252" y="1816233"/>
                <a:ext cx="26024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PPP parameter negotiation</a:t>
                </a:r>
              </a:p>
            </p:txBody>
          </p:sp>
        </p:grpSp>
        <p:sp>
          <p:nvSpPr>
            <p:cNvPr id="105" name="圆角矩形 104"/>
            <p:cNvSpPr/>
            <p:nvPr/>
          </p:nvSpPr>
          <p:spPr>
            <a:xfrm>
              <a:off x="8643531" y="2419825"/>
              <a:ext cx="2643209" cy="878606"/>
            </a:xfrm>
            <a:prstGeom prst="roundRect">
              <a:avLst>
                <a:gd name="adj" fmla="val 748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 the entire session stage, the session ID allocated by the </a:t>
              </a:r>
              <a:r>
                <a:rPr lang="en-US"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server remains unchanged.</a:t>
              </a:r>
            </a:p>
          </p:txBody>
        </p:sp>
      </p:grpSp>
      <p:sp>
        <p:nvSpPr>
          <p:cNvPr id="6" name="任意多边形 5"/>
          <p:cNvSpPr/>
          <p:nvPr/>
        </p:nvSpPr>
        <p:spPr>
          <a:xfrm>
            <a:off x="2425272" y="3003801"/>
            <a:ext cx="4713224" cy="764032"/>
          </a:xfrm>
          <a:custGeom>
            <a:avLst/>
            <a:gdLst>
              <a:gd name="connsiteX0" fmla="*/ 0 w 4489704"/>
              <a:gd name="connsiteY0" fmla="*/ 749808 h 749808"/>
              <a:gd name="connsiteX1" fmla="*/ 4489704 w 4489704"/>
              <a:gd name="connsiteY1" fmla="*/ 0 h 749808"/>
              <a:gd name="connsiteX0" fmla="*/ 0 w 4489704"/>
              <a:gd name="connsiteY0" fmla="*/ 749808 h 782200"/>
              <a:gd name="connsiteX1" fmla="*/ 4489704 w 4489704"/>
              <a:gd name="connsiteY1" fmla="*/ 0 h 782200"/>
              <a:gd name="connsiteX0" fmla="*/ 0 w 4489704"/>
              <a:gd name="connsiteY0" fmla="*/ 749808 h 796946"/>
              <a:gd name="connsiteX1" fmla="*/ 4489704 w 4489704"/>
              <a:gd name="connsiteY1" fmla="*/ 0 h 796946"/>
              <a:gd name="connsiteX0" fmla="*/ 0 w 4489704"/>
              <a:gd name="connsiteY0" fmla="*/ 804672 h 847901"/>
              <a:gd name="connsiteX1" fmla="*/ 4489704 w 4489704"/>
              <a:gd name="connsiteY1" fmla="*/ 0 h 847901"/>
              <a:gd name="connsiteX0" fmla="*/ 0 w 4489704"/>
              <a:gd name="connsiteY0" fmla="*/ 804672 h 813770"/>
              <a:gd name="connsiteX1" fmla="*/ 4489704 w 4489704"/>
              <a:gd name="connsiteY1" fmla="*/ 0 h 813770"/>
              <a:gd name="connsiteX0" fmla="*/ 0 w 4489704"/>
              <a:gd name="connsiteY0" fmla="*/ 804672 h 812177"/>
              <a:gd name="connsiteX1" fmla="*/ 4489704 w 4489704"/>
              <a:gd name="connsiteY1" fmla="*/ 0 h 812177"/>
              <a:gd name="connsiteX0" fmla="*/ 0 w 4489704"/>
              <a:gd name="connsiteY0" fmla="*/ 804672 h 812747"/>
              <a:gd name="connsiteX1" fmla="*/ 4489704 w 4489704"/>
              <a:gd name="connsiteY1" fmla="*/ 0 h 812747"/>
              <a:gd name="connsiteX0" fmla="*/ 0 w 4489704"/>
              <a:gd name="connsiteY0" fmla="*/ 804672 h 806837"/>
              <a:gd name="connsiteX1" fmla="*/ 4489704 w 4489704"/>
              <a:gd name="connsiteY1" fmla="*/ 0 h 806837"/>
              <a:gd name="connsiteX0" fmla="*/ 0 w 4489704"/>
              <a:gd name="connsiteY0" fmla="*/ 804672 h 808153"/>
              <a:gd name="connsiteX1" fmla="*/ 4489704 w 4489704"/>
              <a:gd name="connsiteY1" fmla="*/ 0 h 808153"/>
              <a:gd name="connsiteX0" fmla="*/ 0 w 4489704"/>
              <a:gd name="connsiteY0" fmla="*/ 804672 h 806180"/>
              <a:gd name="connsiteX1" fmla="*/ 4489704 w 4489704"/>
              <a:gd name="connsiteY1" fmla="*/ 0 h 806180"/>
              <a:gd name="connsiteX0" fmla="*/ 0 w 4489704"/>
              <a:gd name="connsiteY0" fmla="*/ 804672 h 813557"/>
              <a:gd name="connsiteX1" fmla="*/ 4489704 w 4489704"/>
              <a:gd name="connsiteY1" fmla="*/ 0 h 813557"/>
              <a:gd name="connsiteX0" fmla="*/ 0 w 4489704"/>
              <a:gd name="connsiteY0" fmla="*/ 804672 h 812571"/>
              <a:gd name="connsiteX1" fmla="*/ 4489704 w 4489704"/>
              <a:gd name="connsiteY1" fmla="*/ 0 h 812571"/>
              <a:gd name="connsiteX0" fmla="*/ 0 w 4489704"/>
              <a:gd name="connsiteY0" fmla="*/ 804672 h 810127"/>
              <a:gd name="connsiteX1" fmla="*/ 4489704 w 4489704"/>
              <a:gd name="connsiteY1" fmla="*/ 0 h 810127"/>
              <a:gd name="connsiteX0" fmla="*/ 0 w 4489704"/>
              <a:gd name="connsiteY0" fmla="*/ 804672 h 810127"/>
              <a:gd name="connsiteX1" fmla="*/ 4489704 w 4489704"/>
              <a:gd name="connsiteY1" fmla="*/ 0 h 810127"/>
              <a:gd name="connsiteX0" fmla="*/ 0 w 4489704"/>
              <a:gd name="connsiteY0" fmla="*/ 804672 h 812571"/>
              <a:gd name="connsiteX1" fmla="*/ 4489704 w 4489704"/>
              <a:gd name="connsiteY1" fmla="*/ 0 h 812571"/>
              <a:gd name="connsiteX0" fmla="*/ 0 w 4489704"/>
              <a:gd name="connsiteY0" fmla="*/ 804672 h 809642"/>
              <a:gd name="connsiteX1" fmla="*/ 4489704 w 4489704"/>
              <a:gd name="connsiteY1" fmla="*/ 0 h 809642"/>
              <a:gd name="connsiteX0" fmla="*/ 0 w 4713224"/>
              <a:gd name="connsiteY0" fmla="*/ 733552 h 741090"/>
              <a:gd name="connsiteX1" fmla="*/ 4713224 w 4713224"/>
              <a:gd name="connsiteY1" fmla="*/ 0 h 741090"/>
              <a:gd name="connsiteX0" fmla="*/ 0 w 4713224"/>
              <a:gd name="connsiteY0" fmla="*/ 733552 h 773909"/>
              <a:gd name="connsiteX1" fmla="*/ 4713224 w 4713224"/>
              <a:gd name="connsiteY1" fmla="*/ 0 h 773909"/>
              <a:gd name="connsiteX0" fmla="*/ 0 w 4713224"/>
              <a:gd name="connsiteY0" fmla="*/ 764032 h 797178"/>
              <a:gd name="connsiteX1" fmla="*/ 4713224 w 4713224"/>
              <a:gd name="connsiteY1" fmla="*/ 0 h 797178"/>
              <a:gd name="connsiteX0" fmla="*/ 0 w 4713224"/>
              <a:gd name="connsiteY0" fmla="*/ 764032 h 765857"/>
              <a:gd name="connsiteX1" fmla="*/ 4713224 w 4713224"/>
              <a:gd name="connsiteY1" fmla="*/ 0 h 765857"/>
              <a:gd name="connsiteX0" fmla="*/ 0 w 4713224"/>
              <a:gd name="connsiteY0" fmla="*/ 764032 h 797178"/>
              <a:gd name="connsiteX1" fmla="*/ 4713224 w 4713224"/>
              <a:gd name="connsiteY1" fmla="*/ 0 h 797178"/>
              <a:gd name="connsiteX0" fmla="*/ 0 w 4713224"/>
              <a:gd name="connsiteY0" fmla="*/ 764032 h 779253"/>
              <a:gd name="connsiteX1" fmla="*/ 4713224 w 4713224"/>
              <a:gd name="connsiteY1" fmla="*/ 0 h 779253"/>
              <a:gd name="connsiteX0" fmla="*/ 0 w 4713224"/>
              <a:gd name="connsiteY0" fmla="*/ 764032 h 779253"/>
              <a:gd name="connsiteX1" fmla="*/ 4713224 w 4713224"/>
              <a:gd name="connsiteY1" fmla="*/ 0 h 779253"/>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Lst>
            <a:ahLst/>
            <a:cxnLst>
              <a:cxn ang="0">
                <a:pos x="connsiteX0" y="connsiteY0"/>
              </a:cxn>
              <a:cxn ang="0">
                <a:pos x="connsiteX1" y="connsiteY1"/>
              </a:cxn>
            </a:cxnLst>
            <a:rect l="l" t="t" r="r" b="b"/>
            <a:pathLst>
              <a:path w="4713224" h="764032">
                <a:moveTo>
                  <a:pt x="0" y="764032"/>
                </a:moveTo>
                <a:cubicBezTo>
                  <a:pt x="2593848" y="716280"/>
                  <a:pt x="2269744" y="848360"/>
                  <a:pt x="4713224" y="0"/>
                </a:cubicBezTo>
              </a:path>
            </a:pathLst>
          </a:custGeom>
          <a:noFill/>
          <a:ln w="25400">
            <a:solidFill>
              <a:srgbClr val="00B0F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ndParaRPr>
          </a:p>
        </p:txBody>
      </p:sp>
      <p:sp>
        <p:nvSpPr>
          <p:cNvPr id="38" name="五边形 37"/>
          <p:cNvSpPr/>
          <p:nvPr/>
        </p:nvSpPr>
        <p:spPr bwMode="auto">
          <a:xfrm>
            <a:off x="6678547" y="126000"/>
            <a:ext cx="900100"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defRPr/>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Overview</a:t>
            </a:r>
          </a:p>
        </p:txBody>
      </p:sp>
      <p:sp>
        <p:nvSpPr>
          <p:cNvPr id="39" name="燕尾形 38"/>
          <p:cNvSpPr/>
          <p:nvPr/>
        </p:nvSpPr>
        <p:spPr bwMode="auto">
          <a:xfrm>
            <a:off x="9095935" y="126000"/>
            <a:ext cx="106055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Discovery</a:t>
            </a:r>
          </a:p>
        </p:txBody>
      </p:sp>
      <p:sp>
        <p:nvSpPr>
          <p:cNvPr id="40" name="燕尾形 39"/>
          <p:cNvSpPr/>
          <p:nvPr/>
        </p:nvSpPr>
        <p:spPr bwMode="auto">
          <a:xfrm>
            <a:off x="10041752" y="126000"/>
            <a:ext cx="1024550"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pPr>
            <a:r>
              <a:rPr lang="en-US" sz="80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Session</a:t>
            </a:r>
          </a:p>
        </p:txBody>
      </p:sp>
      <p:sp>
        <p:nvSpPr>
          <p:cNvPr id="41" name="燕尾形 40"/>
          <p:cNvSpPr/>
          <p:nvPr/>
        </p:nvSpPr>
        <p:spPr bwMode="auto">
          <a:xfrm>
            <a:off x="10958450" y="126000"/>
            <a:ext cx="106552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Termination</a:t>
            </a:r>
          </a:p>
        </p:txBody>
      </p:sp>
      <p:sp>
        <p:nvSpPr>
          <p:cNvPr id="42" name="燕尾形 41"/>
          <p:cNvSpPr/>
          <p:nvPr/>
        </p:nvSpPr>
        <p:spPr bwMode="auto">
          <a:xfrm>
            <a:off x="8299053" y="126000"/>
            <a:ext cx="91053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Packet Format</a:t>
            </a:r>
          </a:p>
        </p:txBody>
      </p:sp>
      <p:sp>
        <p:nvSpPr>
          <p:cNvPr id="43" name="燕尾形 42"/>
          <p:cNvSpPr/>
          <p:nvPr/>
        </p:nvSpPr>
        <p:spPr bwMode="auto">
          <a:xfrm>
            <a:off x="7466887" y="126000"/>
            <a:ext cx="94636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36000" tIns="0" rIns="0" bIns="0" numCol="1" rtlCol="0" anchor="ctr" anchorCtr="0" compatLnSpc="1">
            <a:prstTxWarp prst="textNoShape">
              <a:avLst/>
            </a:prstTxWarp>
          </a:bodyPr>
          <a:lstStyle/>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Session </a:t>
            </a:r>
          </a:p>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Establishment</a:t>
            </a:r>
          </a:p>
        </p:txBody>
      </p:sp>
    </p:spTree>
    <p:extLst>
      <p:ext uri="{BB962C8B-B14F-4D97-AF65-F5344CB8AC3E}">
        <p14:creationId xmlns:p14="http://schemas.microsoft.com/office/powerpoint/2010/main" val="4045940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1877" y="1242453"/>
            <a:ext cx="10614425" cy="4680000"/>
          </a:xfrm>
        </p:spPr>
        <p:txBody>
          <a:bodyPr/>
          <a:lstStyle/>
          <a:p>
            <a:r>
              <a:rPr lang="en-US" sz="1800" dirty="0">
                <a:latin typeface="Huawei Sans" panose="020C0503030203020204" pitchFamily="34" charset="0"/>
                <a:ea typeface="方正兰亭黑简体" panose="02000000000000000000" pitchFamily="2" charset="-122"/>
                <a:sym typeface="Huawei Sans" panose="020C0503030203020204" pitchFamily="34" charset="0"/>
              </a:rPr>
              <a:t>If the </a:t>
            </a:r>
            <a:r>
              <a:rPr lang="en-US" sz="1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800" dirty="0">
                <a:latin typeface="Huawei Sans" panose="020C0503030203020204" pitchFamily="34" charset="0"/>
                <a:ea typeface="方正兰亭黑简体" panose="02000000000000000000" pitchFamily="2" charset="-122"/>
                <a:sym typeface="Huawei Sans" panose="020C0503030203020204" pitchFamily="34" charset="0"/>
              </a:rPr>
              <a:t> client wants to terminate the session, it sends a PADT packet to the </a:t>
            </a:r>
            <a:r>
              <a:rPr lang="en-US" sz="1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800" dirty="0">
                <a:latin typeface="Huawei Sans" panose="020C0503030203020204" pitchFamily="34" charset="0"/>
                <a:ea typeface="方正兰亭黑简体" panose="02000000000000000000" pitchFamily="2" charset="-122"/>
                <a:sym typeface="Huawei Sans" panose="020C0503030203020204" pitchFamily="34" charset="0"/>
              </a:rPr>
              <a:t> server.</a:t>
            </a:r>
          </a:p>
          <a:p>
            <a:r>
              <a:rPr lang="en-US" sz="1800" dirty="0">
                <a:latin typeface="Huawei Sans" panose="020C0503030203020204" pitchFamily="34" charset="0"/>
                <a:ea typeface="方正兰亭黑简体" panose="02000000000000000000" pitchFamily="2" charset="-122"/>
                <a:sym typeface="Huawei Sans" panose="020C0503030203020204" pitchFamily="34" charset="0"/>
              </a:rPr>
              <a:t>Similarly, if the </a:t>
            </a:r>
            <a:r>
              <a:rPr lang="en-US" sz="1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800" dirty="0">
                <a:latin typeface="Huawei Sans" panose="020C0503030203020204" pitchFamily="34" charset="0"/>
                <a:ea typeface="方正兰亭黑简体" panose="02000000000000000000" pitchFamily="2" charset="-122"/>
                <a:sym typeface="Huawei Sans" panose="020C0503030203020204" pitchFamily="34" charset="0"/>
              </a:rPr>
              <a:t> server wants to terminate the session, it sends a PADT packet to the </a:t>
            </a:r>
            <a:r>
              <a:rPr lang="en-US" sz="1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800" dirty="0">
                <a:latin typeface="Huawei Sans" panose="020C0503030203020204" pitchFamily="34" charset="0"/>
                <a:ea typeface="方正兰亭黑简体" panose="02000000000000000000" pitchFamily="2" charset="-122"/>
                <a:sym typeface="Huawei Sans" panose="020C0503030203020204" pitchFamily="34" charset="0"/>
              </a:rPr>
              <a:t> client.</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410" name="标题 9"/>
          <p:cNvSpPr>
            <a:spLocks noGrp="1"/>
          </p:cNvSpPr>
          <p:nvPr>
            <p:ph type="title"/>
          </p:nvPr>
        </p:nvSpPr>
        <p:spPr/>
        <p:txBody>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PPPoE Session Termination Stage</a:t>
            </a:r>
          </a:p>
        </p:txBody>
      </p:sp>
      <p:grpSp>
        <p:nvGrpSpPr>
          <p:cNvPr id="3" name="组合 2"/>
          <p:cNvGrpSpPr/>
          <p:nvPr/>
        </p:nvGrpSpPr>
        <p:grpSpPr>
          <a:xfrm>
            <a:off x="1420133" y="2734968"/>
            <a:ext cx="9303805" cy="2938878"/>
            <a:chOff x="1913034" y="2734968"/>
            <a:chExt cx="9303805" cy="2938878"/>
          </a:xfrm>
        </p:grpSpPr>
        <p:sp>
          <p:nvSpPr>
            <p:cNvPr id="81" name="圆角矩形 80"/>
            <p:cNvSpPr/>
            <p:nvPr/>
          </p:nvSpPr>
          <p:spPr>
            <a:xfrm>
              <a:off x="8528712" y="2734968"/>
              <a:ext cx="2688127" cy="872816"/>
            </a:xfrm>
            <a:prstGeom prst="roundRect">
              <a:avLst>
                <a:gd name="adj" fmla="val 748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The PADT packet carries the session ID to identify the session to be terminated.</a:t>
              </a:r>
            </a:p>
          </p:txBody>
        </p:sp>
        <p:grpSp>
          <p:nvGrpSpPr>
            <p:cNvPr id="9" name="组合 8"/>
            <p:cNvGrpSpPr/>
            <p:nvPr/>
          </p:nvGrpSpPr>
          <p:grpSpPr>
            <a:xfrm>
              <a:off x="1913034" y="3164984"/>
              <a:ext cx="6812857" cy="2508862"/>
              <a:chOff x="1901650" y="1283351"/>
              <a:chExt cx="6812857" cy="2508862"/>
            </a:xfrm>
          </p:grpSpPr>
          <p:grpSp>
            <p:nvGrpSpPr>
              <p:cNvPr id="32" name="组合 31"/>
              <p:cNvGrpSpPr/>
              <p:nvPr/>
            </p:nvGrpSpPr>
            <p:grpSpPr>
              <a:xfrm>
                <a:off x="1901650" y="1283351"/>
                <a:ext cx="6812857" cy="2508862"/>
                <a:chOff x="657151" y="1422479"/>
                <a:chExt cx="6812857" cy="2508862"/>
              </a:xfrm>
            </p:grpSpPr>
            <p:grpSp>
              <p:nvGrpSpPr>
                <p:cNvPr id="33" name="组合 32"/>
                <p:cNvGrpSpPr/>
                <p:nvPr/>
              </p:nvGrpSpPr>
              <p:grpSpPr>
                <a:xfrm>
                  <a:off x="957252" y="1422479"/>
                  <a:ext cx="6062568" cy="2277496"/>
                  <a:chOff x="1533084" y="1432367"/>
                  <a:chExt cx="6062568" cy="2277496"/>
                </a:xfrm>
              </p:grpSpPr>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33084" y="2348880"/>
                    <a:ext cx="540000" cy="442800"/>
                  </a:xfrm>
                  <a:prstGeom prst="rect">
                    <a:avLst/>
                  </a:prstGeom>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3267063"/>
                    <a:ext cx="540000" cy="442800"/>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2350550"/>
                    <a:ext cx="540000" cy="442800"/>
                  </a:xfrm>
                  <a:prstGeom prst="rect">
                    <a:avLst/>
                  </a:prstGeom>
                </p:spPr>
              </p:pic>
              <p:pic>
                <p:nvPicPr>
                  <p:cNvPr id="45" name="图片 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1432367"/>
                    <a:ext cx="540000" cy="442800"/>
                  </a:xfrm>
                  <a:prstGeom prst="rect">
                    <a:avLst/>
                  </a:prstGeom>
                </p:spPr>
              </p:pic>
              <p:pic>
                <p:nvPicPr>
                  <p:cNvPr id="46" name="图片 4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12697" y="2348880"/>
                    <a:ext cx="540000" cy="442800"/>
                  </a:xfrm>
                  <a:prstGeom prst="rect">
                    <a:avLst/>
                  </a:prstGeom>
                </p:spPr>
              </p:pic>
              <p:cxnSp>
                <p:nvCxnSpPr>
                  <p:cNvPr id="47" name="直接连接符 46"/>
                  <p:cNvCxnSpPr>
                    <a:stCxn id="42" idx="3"/>
                    <a:endCxn id="46" idx="1"/>
                  </p:cNvCxnSpPr>
                  <p:nvPr/>
                </p:nvCxnSpPr>
                <p:spPr bwMode="auto">
                  <a:xfrm>
                    <a:off x="2073084" y="2570280"/>
                    <a:ext cx="173961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直接连接符 47"/>
                  <p:cNvCxnSpPr>
                    <a:stCxn id="46" idx="3"/>
                    <a:endCxn id="45" idx="1"/>
                  </p:cNvCxnSpPr>
                  <p:nvPr/>
                </p:nvCxnSpPr>
                <p:spPr bwMode="auto">
                  <a:xfrm flipV="1">
                    <a:off x="4352697" y="1653767"/>
                    <a:ext cx="2702955" cy="9165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直接连接符 48"/>
                  <p:cNvCxnSpPr>
                    <a:stCxn id="46" idx="3"/>
                    <a:endCxn id="44" idx="1"/>
                  </p:cNvCxnSpPr>
                  <p:nvPr/>
                </p:nvCxnSpPr>
                <p:spPr bwMode="auto">
                  <a:xfrm>
                    <a:off x="4352697" y="2570280"/>
                    <a:ext cx="2702955"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直接连接符 51"/>
                  <p:cNvCxnSpPr>
                    <a:stCxn id="46" idx="3"/>
                    <a:endCxn id="43" idx="1"/>
                  </p:cNvCxnSpPr>
                  <p:nvPr/>
                </p:nvCxnSpPr>
                <p:spPr bwMode="auto">
                  <a:xfrm>
                    <a:off x="4352697" y="2570280"/>
                    <a:ext cx="2702955" cy="918183"/>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4" name="文本框 33"/>
                <p:cNvSpPr txBox="1"/>
                <p:nvPr/>
              </p:nvSpPr>
              <p:spPr bwMode="auto">
                <a:xfrm>
                  <a:off x="657151" y="2825179"/>
                  <a:ext cx="107660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PPPoE client</a:t>
                  </a:r>
                </a:p>
              </p:txBody>
            </p:sp>
            <p:sp>
              <p:nvSpPr>
                <p:cNvPr id="35" name="Rectangle 484"/>
                <p:cNvSpPr>
                  <a:spLocks noChangeAspect="1" noChangeArrowheads="1"/>
                </p:cNvSpPr>
                <p:nvPr/>
              </p:nvSpPr>
              <p:spPr bwMode="auto">
                <a:xfrm>
                  <a:off x="6029633" y="1893177"/>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PPPoE server A</a:t>
                  </a:r>
                </a:p>
              </p:txBody>
            </p:sp>
            <p:sp>
              <p:nvSpPr>
                <p:cNvPr id="36" name="Rectangle 484"/>
                <p:cNvSpPr>
                  <a:spLocks noChangeAspect="1" noChangeArrowheads="1"/>
                </p:cNvSpPr>
                <p:nvPr/>
              </p:nvSpPr>
              <p:spPr bwMode="auto">
                <a:xfrm>
                  <a:off x="6038083" y="2825179"/>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PPPoE server B</a:t>
                  </a:r>
                </a:p>
              </p:txBody>
            </p:sp>
            <p:sp>
              <p:nvSpPr>
                <p:cNvPr id="37" name="Rectangle 484"/>
                <p:cNvSpPr>
                  <a:spLocks noChangeAspect="1" noChangeArrowheads="1"/>
                </p:cNvSpPr>
                <p:nvPr/>
              </p:nvSpPr>
              <p:spPr bwMode="auto">
                <a:xfrm>
                  <a:off x="6029633" y="3746675"/>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PPPoE server C </a:t>
                  </a:r>
                </a:p>
              </p:txBody>
            </p:sp>
          </p:grpSp>
          <p:sp>
            <p:nvSpPr>
              <p:cNvPr id="66" name="Text Box 39"/>
              <p:cNvSpPr txBox="1">
                <a:spLocks noChangeArrowheads="1"/>
              </p:cNvSpPr>
              <p:nvPr/>
            </p:nvSpPr>
            <p:spPr bwMode="auto">
              <a:xfrm>
                <a:off x="4264197" y="1525706"/>
                <a:ext cx="6351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PADT</a:t>
                </a:r>
              </a:p>
            </p:txBody>
          </p:sp>
        </p:grpSp>
      </p:grpSp>
      <p:sp>
        <p:nvSpPr>
          <p:cNvPr id="41" name="任意多边形 40"/>
          <p:cNvSpPr/>
          <p:nvPr/>
        </p:nvSpPr>
        <p:spPr>
          <a:xfrm>
            <a:off x="2407521" y="3073073"/>
            <a:ext cx="4713224" cy="764032"/>
          </a:xfrm>
          <a:custGeom>
            <a:avLst/>
            <a:gdLst>
              <a:gd name="connsiteX0" fmla="*/ 0 w 4489704"/>
              <a:gd name="connsiteY0" fmla="*/ 749808 h 749808"/>
              <a:gd name="connsiteX1" fmla="*/ 4489704 w 4489704"/>
              <a:gd name="connsiteY1" fmla="*/ 0 h 749808"/>
              <a:gd name="connsiteX0" fmla="*/ 0 w 4489704"/>
              <a:gd name="connsiteY0" fmla="*/ 749808 h 782200"/>
              <a:gd name="connsiteX1" fmla="*/ 4489704 w 4489704"/>
              <a:gd name="connsiteY1" fmla="*/ 0 h 782200"/>
              <a:gd name="connsiteX0" fmla="*/ 0 w 4489704"/>
              <a:gd name="connsiteY0" fmla="*/ 749808 h 796946"/>
              <a:gd name="connsiteX1" fmla="*/ 4489704 w 4489704"/>
              <a:gd name="connsiteY1" fmla="*/ 0 h 796946"/>
              <a:gd name="connsiteX0" fmla="*/ 0 w 4489704"/>
              <a:gd name="connsiteY0" fmla="*/ 804672 h 847901"/>
              <a:gd name="connsiteX1" fmla="*/ 4489704 w 4489704"/>
              <a:gd name="connsiteY1" fmla="*/ 0 h 847901"/>
              <a:gd name="connsiteX0" fmla="*/ 0 w 4489704"/>
              <a:gd name="connsiteY0" fmla="*/ 804672 h 813770"/>
              <a:gd name="connsiteX1" fmla="*/ 4489704 w 4489704"/>
              <a:gd name="connsiteY1" fmla="*/ 0 h 813770"/>
              <a:gd name="connsiteX0" fmla="*/ 0 w 4489704"/>
              <a:gd name="connsiteY0" fmla="*/ 804672 h 812177"/>
              <a:gd name="connsiteX1" fmla="*/ 4489704 w 4489704"/>
              <a:gd name="connsiteY1" fmla="*/ 0 h 812177"/>
              <a:gd name="connsiteX0" fmla="*/ 0 w 4489704"/>
              <a:gd name="connsiteY0" fmla="*/ 804672 h 812747"/>
              <a:gd name="connsiteX1" fmla="*/ 4489704 w 4489704"/>
              <a:gd name="connsiteY1" fmla="*/ 0 h 812747"/>
              <a:gd name="connsiteX0" fmla="*/ 0 w 4489704"/>
              <a:gd name="connsiteY0" fmla="*/ 804672 h 806837"/>
              <a:gd name="connsiteX1" fmla="*/ 4489704 w 4489704"/>
              <a:gd name="connsiteY1" fmla="*/ 0 h 806837"/>
              <a:gd name="connsiteX0" fmla="*/ 0 w 4489704"/>
              <a:gd name="connsiteY0" fmla="*/ 804672 h 808153"/>
              <a:gd name="connsiteX1" fmla="*/ 4489704 w 4489704"/>
              <a:gd name="connsiteY1" fmla="*/ 0 h 808153"/>
              <a:gd name="connsiteX0" fmla="*/ 0 w 4489704"/>
              <a:gd name="connsiteY0" fmla="*/ 804672 h 806180"/>
              <a:gd name="connsiteX1" fmla="*/ 4489704 w 4489704"/>
              <a:gd name="connsiteY1" fmla="*/ 0 h 806180"/>
              <a:gd name="connsiteX0" fmla="*/ 0 w 4489704"/>
              <a:gd name="connsiteY0" fmla="*/ 804672 h 813557"/>
              <a:gd name="connsiteX1" fmla="*/ 4489704 w 4489704"/>
              <a:gd name="connsiteY1" fmla="*/ 0 h 813557"/>
              <a:gd name="connsiteX0" fmla="*/ 0 w 4489704"/>
              <a:gd name="connsiteY0" fmla="*/ 804672 h 812571"/>
              <a:gd name="connsiteX1" fmla="*/ 4489704 w 4489704"/>
              <a:gd name="connsiteY1" fmla="*/ 0 h 812571"/>
              <a:gd name="connsiteX0" fmla="*/ 0 w 4489704"/>
              <a:gd name="connsiteY0" fmla="*/ 804672 h 810127"/>
              <a:gd name="connsiteX1" fmla="*/ 4489704 w 4489704"/>
              <a:gd name="connsiteY1" fmla="*/ 0 h 810127"/>
              <a:gd name="connsiteX0" fmla="*/ 0 w 4489704"/>
              <a:gd name="connsiteY0" fmla="*/ 804672 h 810127"/>
              <a:gd name="connsiteX1" fmla="*/ 4489704 w 4489704"/>
              <a:gd name="connsiteY1" fmla="*/ 0 h 810127"/>
              <a:gd name="connsiteX0" fmla="*/ 0 w 4489704"/>
              <a:gd name="connsiteY0" fmla="*/ 804672 h 812571"/>
              <a:gd name="connsiteX1" fmla="*/ 4489704 w 4489704"/>
              <a:gd name="connsiteY1" fmla="*/ 0 h 812571"/>
              <a:gd name="connsiteX0" fmla="*/ 0 w 4489704"/>
              <a:gd name="connsiteY0" fmla="*/ 804672 h 809642"/>
              <a:gd name="connsiteX1" fmla="*/ 4489704 w 4489704"/>
              <a:gd name="connsiteY1" fmla="*/ 0 h 809642"/>
              <a:gd name="connsiteX0" fmla="*/ 0 w 4713224"/>
              <a:gd name="connsiteY0" fmla="*/ 733552 h 741090"/>
              <a:gd name="connsiteX1" fmla="*/ 4713224 w 4713224"/>
              <a:gd name="connsiteY1" fmla="*/ 0 h 741090"/>
              <a:gd name="connsiteX0" fmla="*/ 0 w 4713224"/>
              <a:gd name="connsiteY0" fmla="*/ 733552 h 773909"/>
              <a:gd name="connsiteX1" fmla="*/ 4713224 w 4713224"/>
              <a:gd name="connsiteY1" fmla="*/ 0 h 773909"/>
              <a:gd name="connsiteX0" fmla="*/ 0 w 4713224"/>
              <a:gd name="connsiteY0" fmla="*/ 764032 h 797178"/>
              <a:gd name="connsiteX1" fmla="*/ 4713224 w 4713224"/>
              <a:gd name="connsiteY1" fmla="*/ 0 h 797178"/>
              <a:gd name="connsiteX0" fmla="*/ 0 w 4713224"/>
              <a:gd name="connsiteY0" fmla="*/ 764032 h 765857"/>
              <a:gd name="connsiteX1" fmla="*/ 4713224 w 4713224"/>
              <a:gd name="connsiteY1" fmla="*/ 0 h 765857"/>
              <a:gd name="connsiteX0" fmla="*/ 0 w 4713224"/>
              <a:gd name="connsiteY0" fmla="*/ 764032 h 797178"/>
              <a:gd name="connsiteX1" fmla="*/ 4713224 w 4713224"/>
              <a:gd name="connsiteY1" fmla="*/ 0 h 797178"/>
              <a:gd name="connsiteX0" fmla="*/ 0 w 4713224"/>
              <a:gd name="connsiteY0" fmla="*/ 764032 h 779253"/>
              <a:gd name="connsiteX1" fmla="*/ 4713224 w 4713224"/>
              <a:gd name="connsiteY1" fmla="*/ 0 h 779253"/>
              <a:gd name="connsiteX0" fmla="*/ 0 w 4713224"/>
              <a:gd name="connsiteY0" fmla="*/ 764032 h 779253"/>
              <a:gd name="connsiteX1" fmla="*/ 4713224 w 4713224"/>
              <a:gd name="connsiteY1" fmla="*/ 0 h 779253"/>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Lst>
            <a:ahLst/>
            <a:cxnLst>
              <a:cxn ang="0">
                <a:pos x="connsiteX0" y="connsiteY0"/>
              </a:cxn>
              <a:cxn ang="0">
                <a:pos x="connsiteX1" y="connsiteY1"/>
              </a:cxn>
            </a:cxnLst>
            <a:rect l="l" t="t" r="r" b="b"/>
            <a:pathLst>
              <a:path w="4713224" h="764032">
                <a:moveTo>
                  <a:pt x="0" y="764032"/>
                </a:moveTo>
                <a:cubicBezTo>
                  <a:pt x="2593848" y="716280"/>
                  <a:pt x="2269744" y="848360"/>
                  <a:pt x="4713224" y="0"/>
                </a:cubicBezTo>
              </a:path>
            </a:pathLst>
          </a:custGeom>
          <a:noFill/>
          <a:ln w="25400">
            <a:solidFill>
              <a:srgbClr val="00B0F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ndParaRPr>
          </a:p>
        </p:txBody>
      </p:sp>
      <p:sp>
        <p:nvSpPr>
          <p:cNvPr id="59" name="任意多边形 58"/>
          <p:cNvSpPr/>
          <p:nvPr/>
        </p:nvSpPr>
        <p:spPr>
          <a:xfrm>
            <a:off x="2407521" y="3253666"/>
            <a:ext cx="4713224" cy="764032"/>
          </a:xfrm>
          <a:custGeom>
            <a:avLst/>
            <a:gdLst>
              <a:gd name="connsiteX0" fmla="*/ 0 w 4489704"/>
              <a:gd name="connsiteY0" fmla="*/ 749808 h 749808"/>
              <a:gd name="connsiteX1" fmla="*/ 4489704 w 4489704"/>
              <a:gd name="connsiteY1" fmla="*/ 0 h 749808"/>
              <a:gd name="connsiteX0" fmla="*/ 0 w 4489704"/>
              <a:gd name="connsiteY0" fmla="*/ 749808 h 782200"/>
              <a:gd name="connsiteX1" fmla="*/ 4489704 w 4489704"/>
              <a:gd name="connsiteY1" fmla="*/ 0 h 782200"/>
              <a:gd name="connsiteX0" fmla="*/ 0 w 4489704"/>
              <a:gd name="connsiteY0" fmla="*/ 749808 h 796946"/>
              <a:gd name="connsiteX1" fmla="*/ 4489704 w 4489704"/>
              <a:gd name="connsiteY1" fmla="*/ 0 h 796946"/>
              <a:gd name="connsiteX0" fmla="*/ 0 w 4489704"/>
              <a:gd name="connsiteY0" fmla="*/ 804672 h 847901"/>
              <a:gd name="connsiteX1" fmla="*/ 4489704 w 4489704"/>
              <a:gd name="connsiteY1" fmla="*/ 0 h 847901"/>
              <a:gd name="connsiteX0" fmla="*/ 0 w 4489704"/>
              <a:gd name="connsiteY0" fmla="*/ 804672 h 813770"/>
              <a:gd name="connsiteX1" fmla="*/ 4489704 w 4489704"/>
              <a:gd name="connsiteY1" fmla="*/ 0 h 813770"/>
              <a:gd name="connsiteX0" fmla="*/ 0 w 4489704"/>
              <a:gd name="connsiteY0" fmla="*/ 804672 h 812177"/>
              <a:gd name="connsiteX1" fmla="*/ 4489704 w 4489704"/>
              <a:gd name="connsiteY1" fmla="*/ 0 h 812177"/>
              <a:gd name="connsiteX0" fmla="*/ 0 w 4489704"/>
              <a:gd name="connsiteY0" fmla="*/ 804672 h 812747"/>
              <a:gd name="connsiteX1" fmla="*/ 4489704 w 4489704"/>
              <a:gd name="connsiteY1" fmla="*/ 0 h 812747"/>
              <a:gd name="connsiteX0" fmla="*/ 0 w 4489704"/>
              <a:gd name="connsiteY0" fmla="*/ 804672 h 806837"/>
              <a:gd name="connsiteX1" fmla="*/ 4489704 w 4489704"/>
              <a:gd name="connsiteY1" fmla="*/ 0 h 806837"/>
              <a:gd name="connsiteX0" fmla="*/ 0 w 4489704"/>
              <a:gd name="connsiteY0" fmla="*/ 804672 h 808153"/>
              <a:gd name="connsiteX1" fmla="*/ 4489704 w 4489704"/>
              <a:gd name="connsiteY1" fmla="*/ 0 h 808153"/>
              <a:gd name="connsiteX0" fmla="*/ 0 w 4489704"/>
              <a:gd name="connsiteY0" fmla="*/ 804672 h 806180"/>
              <a:gd name="connsiteX1" fmla="*/ 4489704 w 4489704"/>
              <a:gd name="connsiteY1" fmla="*/ 0 h 806180"/>
              <a:gd name="connsiteX0" fmla="*/ 0 w 4489704"/>
              <a:gd name="connsiteY0" fmla="*/ 804672 h 813557"/>
              <a:gd name="connsiteX1" fmla="*/ 4489704 w 4489704"/>
              <a:gd name="connsiteY1" fmla="*/ 0 h 813557"/>
              <a:gd name="connsiteX0" fmla="*/ 0 w 4489704"/>
              <a:gd name="connsiteY0" fmla="*/ 804672 h 812571"/>
              <a:gd name="connsiteX1" fmla="*/ 4489704 w 4489704"/>
              <a:gd name="connsiteY1" fmla="*/ 0 h 812571"/>
              <a:gd name="connsiteX0" fmla="*/ 0 w 4489704"/>
              <a:gd name="connsiteY0" fmla="*/ 804672 h 810127"/>
              <a:gd name="connsiteX1" fmla="*/ 4489704 w 4489704"/>
              <a:gd name="connsiteY1" fmla="*/ 0 h 810127"/>
              <a:gd name="connsiteX0" fmla="*/ 0 w 4489704"/>
              <a:gd name="connsiteY0" fmla="*/ 804672 h 810127"/>
              <a:gd name="connsiteX1" fmla="*/ 4489704 w 4489704"/>
              <a:gd name="connsiteY1" fmla="*/ 0 h 810127"/>
              <a:gd name="connsiteX0" fmla="*/ 0 w 4489704"/>
              <a:gd name="connsiteY0" fmla="*/ 804672 h 812571"/>
              <a:gd name="connsiteX1" fmla="*/ 4489704 w 4489704"/>
              <a:gd name="connsiteY1" fmla="*/ 0 h 812571"/>
              <a:gd name="connsiteX0" fmla="*/ 0 w 4489704"/>
              <a:gd name="connsiteY0" fmla="*/ 804672 h 809642"/>
              <a:gd name="connsiteX1" fmla="*/ 4489704 w 4489704"/>
              <a:gd name="connsiteY1" fmla="*/ 0 h 809642"/>
              <a:gd name="connsiteX0" fmla="*/ 0 w 4713224"/>
              <a:gd name="connsiteY0" fmla="*/ 733552 h 741090"/>
              <a:gd name="connsiteX1" fmla="*/ 4713224 w 4713224"/>
              <a:gd name="connsiteY1" fmla="*/ 0 h 741090"/>
              <a:gd name="connsiteX0" fmla="*/ 0 w 4713224"/>
              <a:gd name="connsiteY0" fmla="*/ 733552 h 773909"/>
              <a:gd name="connsiteX1" fmla="*/ 4713224 w 4713224"/>
              <a:gd name="connsiteY1" fmla="*/ 0 h 773909"/>
              <a:gd name="connsiteX0" fmla="*/ 0 w 4713224"/>
              <a:gd name="connsiteY0" fmla="*/ 764032 h 797178"/>
              <a:gd name="connsiteX1" fmla="*/ 4713224 w 4713224"/>
              <a:gd name="connsiteY1" fmla="*/ 0 h 797178"/>
              <a:gd name="connsiteX0" fmla="*/ 0 w 4713224"/>
              <a:gd name="connsiteY0" fmla="*/ 764032 h 765857"/>
              <a:gd name="connsiteX1" fmla="*/ 4713224 w 4713224"/>
              <a:gd name="connsiteY1" fmla="*/ 0 h 765857"/>
              <a:gd name="connsiteX0" fmla="*/ 0 w 4713224"/>
              <a:gd name="connsiteY0" fmla="*/ 764032 h 797178"/>
              <a:gd name="connsiteX1" fmla="*/ 4713224 w 4713224"/>
              <a:gd name="connsiteY1" fmla="*/ 0 h 797178"/>
              <a:gd name="connsiteX0" fmla="*/ 0 w 4713224"/>
              <a:gd name="connsiteY0" fmla="*/ 764032 h 779253"/>
              <a:gd name="connsiteX1" fmla="*/ 4713224 w 4713224"/>
              <a:gd name="connsiteY1" fmla="*/ 0 h 779253"/>
              <a:gd name="connsiteX0" fmla="*/ 0 w 4713224"/>
              <a:gd name="connsiteY0" fmla="*/ 764032 h 779253"/>
              <a:gd name="connsiteX1" fmla="*/ 4713224 w 4713224"/>
              <a:gd name="connsiteY1" fmla="*/ 0 h 779253"/>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Lst>
            <a:ahLst/>
            <a:cxnLst>
              <a:cxn ang="0">
                <a:pos x="connsiteX0" y="connsiteY0"/>
              </a:cxn>
              <a:cxn ang="0">
                <a:pos x="connsiteX1" y="connsiteY1"/>
              </a:cxn>
            </a:cxnLst>
            <a:rect l="l" t="t" r="r" b="b"/>
            <a:pathLst>
              <a:path w="4713224" h="764032">
                <a:moveTo>
                  <a:pt x="0" y="764032"/>
                </a:moveTo>
                <a:cubicBezTo>
                  <a:pt x="2593848" y="716280"/>
                  <a:pt x="2269744" y="848360"/>
                  <a:pt x="4713224" y="0"/>
                </a:cubicBezTo>
              </a:path>
            </a:pathLst>
          </a:custGeom>
          <a:noFill/>
          <a:ln w="25400">
            <a:solidFill>
              <a:srgbClr val="00B0F0"/>
            </a:solidFill>
            <a:prstDash val="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ndParaRPr>
          </a:p>
        </p:txBody>
      </p:sp>
      <p:sp>
        <p:nvSpPr>
          <p:cNvPr id="50" name="五边形 49"/>
          <p:cNvSpPr/>
          <p:nvPr/>
        </p:nvSpPr>
        <p:spPr bwMode="auto">
          <a:xfrm>
            <a:off x="6678547" y="126000"/>
            <a:ext cx="900100" cy="324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defRPr/>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Overview</a:t>
            </a:r>
          </a:p>
        </p:txBody>
      </p:sp>
      <p:sp>
        <p:nvSpPr>
          <p:cNvPr id="51" name="燕尾形 50"/>
          <p:cNvSpPr/>
          <p:nvPr/>
        </p:nvSpPr>
        <p:spPr bwMode="auto">
          <a:xfrm>
            <a:off x="9095935" y="126000"/>
            <a:ext cx="106055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Discovery</a:t>
            </a:r>
          </a:p>
        </p:txBody>
      </p:sp>
      <p:sp>
        <p:nvSpPr>
          <p:cNvPr id="55" name="燕尾形 54"/>
          <p:cNvSpPr/>
          <p:nvPr/>
        </p:nvSpPr>
        <p:spPr bwMode="auto">
          <a:xfrm>
            <a:off x="10041752" y="126000"/>
            <a:ext cx="102455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72000" tIns="0" rIns="72000" bIns="0" numCol="1" rtlCol="0" anchor="ctr" anchorCtr="0" compatLnSpc="1">
            <a:prstTxWarp prst="textNoShape">
              <a:avLst/>
            </a:prstTxWarp>
          </a:bodyPr>
          <a:lstStyle/>
          <a:p>
            <a:pPr algn="ctr" fontAlgn="ctr">
              <a:spcBef>
                <a:spcPts val="0"/>
              </a:spcBef>
            </a:pPr>
            <a:r>
              <a:rPr lang="en-US" sz="8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 Session</a:t>
            </a:r>
          </a:p>
        </p:txBody>
      </p:sp>
      <p:sp>
        <p:nvSpPr>
          <p:cNvPr id="56" name="燕尾形 55"/>
          <p:cNvSpPr/>
          <p:nvPr/>
        </p:nvSpPr>
        <p:spPr bwMode="auto">
          <a:xfrm>
            <a:off x="10958450" y="126000"/>
            <a:ext cx="1065523" cy="324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800" dirty="0" err="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en-US" sz="8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Termination</a:t>
            </a:r>
          </a:p>
        </p:txBody>
      </p:sp>
      <p:sp>
        <p:nvSpPr>
          <p:cNvPr id="57" name="燕尾形 56"/>
          <p:cNvSpPr/>
          <p:nvPr/>
        </p:nvSpPr>
        <p:spPr bwMode="auto">
          <a:xfrm>
            <a:off x="8299053" y="126000"/>
            <a:ext cx="910533"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Packet Format</a:t>
            </a:r>
          </a:p>
        </p:txBody>
      </p:sp>
      <p:sp>
        <p:nvSpPr>
          <p:cNvPr id="58" name="燕尾形 57"/>
          <p:cNvSpPr/>
          <p:nvPr/>
        </p:nvSpPr>
        <p:spPr bwMode="auto">
          <a:xfrm>
            <a:off x="7466887" y="126000"/>
            <a:ext cx="946360" cy="324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none" lIns="36000" tIns="0" rIns="0" bIns="0" numCol="1" rtlCol="0" anchor="ctr" anchorCtr="0" compatLnSpc="1">
            <a:prstTxWarp prst="textNoShape">
              <a:avLst/>
            </a:prstTxWarp>
          </a:bodyPr>
          <a:lstStyle/>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Session </a:t>
            </a:r>
          </a:p>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Establishment</a:t>
            </a:r>
          </a:p>
        </p:txBody>
      </p:sp>
    </p:spTree>
    <p:extLst>
      <p:ext uri="{BB962C8B-B14F-4D97-AF65-F5344CB8AC3E}">
        <p14:creationId xmlns:p14="http://schemas.microsoft.com/office/powerpoint/2010/main" val="802598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Overview of Early WAN Technologies</a:t>
            </a:r>
          </a:p>
          <a:p>
            <a:r>
              <a:rPr 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 Implementation and Configuration</a:t>
            </a:r>
          </a:p>
          <a:p>
            <a:r>
              <a:rPr lang="en-US" sz="2200" b="1"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2200" b="1" dirty="0">
                <a:latin typeface="Huawei Sans" panose="020C0503030203020204" pitchFamily="34" charset="0"/>
                <a:ea typeface="方正兰亭黑简体" panose="02000000000000000000" pitchFamily="2" charset="-122"/>
                <a:sym typeface="Huawei Sans" panose="020C0503030203020204" pitchFamily="34" charset="0"/>
              </a:rPr>
              <a:t> Implementation and Configuration</a:t>
            </a:r>
          </a:p>
          <a:p>
            <a:pPr lvl="1"/>
            <a:r>
              <a:rPr lang="en-US" sz="2200" dirty="0" err="1">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 Overview</a:t>
            </a:r>
          </a:p>
          <a:p>
            <a:pPr lvl="1">
              <a:buFont typeface="Huawei Sans" panose="020C0503030203020204" pitchFamily="34" charset="0"/>
              <a:buChar char="▪"/>
            </a:pPr>
            <a:r>
              <a:rPr lang="en-US" sz="2200" b="1" dirty="0">
                <a:latin typeface="Huawei Sans" panose="020C0503030203020204" pitchFamily="34" charset="0"/>
                <a:ea typeface="方正兰亭黑简体" panose="02000000000000000000" pitchFamily="2" charset="-122"/>
                <a:sym typeface="Huawei Sans" panose="020C0503030203020204" pitchFamily="34" charset="0"/>
              </a:rPr>
              <a:t>Basic </a:t>
            </a:r>
            <a:r>
              <a:rPr lang="en-US" sz="2200" b="1"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2200" b="1" dirty="0">
                <a:latin typeface="Huawei Sans" panose="020C0503030203020204" pitchFamily="34" charset="0"/>
                <a:ea typeface="方正兰亭黑简体" panose="02000000000000000000" pitchFamily="2" charset="-122"/>
                <a:sym typeface="Huawei Sans" panose="020C0503030203020204" pitchFamily="34" charset="0"/>
              </a:rPr>
              <a:t> Configuration</a:t>
            </a:r>
          </a:p>
          <a:p>
            <a:r>
              <a:rPr 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Development of WAN Technologies</a:t>
            </a:r>
          </a:p>
        </p:txBody>
      </p:sp>
    </p:spTree>
    <p:extLst>
      <p:ext uri="{BB962C8B-B14F-4D97-AF65-F5344CB8AC3E}">
        <p14:creationId xmlns:p14="http://schemas.microsoft.com/office/powerpoint/2010/main" val="4103294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9"/>
          <p:cNvSpPr>
            <a:spLocks noGrp="1"/>
          </p:cNvSpPr>
          <p:nvPr>
            <p:ph type="title"/>
          </p:nvPr>
        </p:nvSpPr>
        <p:spPr/>
        <p:txBody>
          <a:bodyPr/>
          <a:lstStyle/>
          <a:p>
            <a:r>
              <a:rPr lang="en-US" dirty="0">
                <a:latin typeface="Huawei Sans" panose="020C0503030203020204" pitchFamily="34" charset="0"/>
                <a:ea typeface="方正兰亭黑简体" panose="02000000000000000000" pitchFamily="2" charset="-122"/>
                <a:sym typeface="Huawei Sans" panose="020C0503030203020204" pitchFamily="34" charset="0"/>
              </a:rPr>
              <a:t>Configuring Basic </a:t>
            </a:r>
            <a:r>
              <a:rPr lang="en-US"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dirty="0">
                <a:latin typeface="Huawei Sans" panose="020C0503030203020204" pitchFamily="34" charset="0"/>
                <a:ea typeface="方正兰亭黑简体" panose="02000000000000000000" pitchFamily="2" charset="-122"/>
                <a:sym typeface="Huawei Sans" panose="020C0503030203020204" pitchFamily="34" charset="0"/>
              </a:rPr>
              <a:t> Functions</a:t>
            </a:r>
          </a:p>
        </p:txBody>
      </p:sp>
      <p:sp>
        <p:nvSpPr>
          <p:cNvPr id="18" name="矩形 17"/>
          <p:cNvSpPr/>
          <p:nvPr/>
        </p:nvSpPr>
        <p:spPr>
          <a:xfrm>
            <a:off x="811582" y="1916310"/>
            <a:ext cx="10920261" cy="338554"/>
          </a:xfrm>
          <a:prstGeom prst="rect">
            <a:avLst/>
          </a:prstGeom>
          <a:solidFill>
            <a:srgbClr val="F4FBFE"/>
          </a:solidFill>
          <a:ln>
            <a:solidFill>
              <a:srgbClr val="99DFF9"/>
            </a:solidFill>
          </a:ln>
        </p:spPr>
        <p:txBody>
          <a:bodyPr wrap="square">
            <a:spAutoFit/>
          </a:bodyPr>
          <a:lstStyle/>
          <a:p>
            <a:pPr fontAlgn="base"/>
            <a:r>
              <a:rPr lang="en-US"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19" name="矩形 18"/>
          <p:cNvSpPr/>
          <p:nvPr/>
        </p:nvSpPr>
        <p:spPr>
          <a:xfrm>
            <a:off x="462279" y="1515688"/>
            <a:ext cx="11089232" cy="338554"/>
          </a:xfrm>
          <a:prstGeom prst="rect">
            <a:avLst/>
          </a:prstGeom>
        </p:spPr>
        <p:txBody>
          <a:bodyPr wrap="square">
            <a:spAutoFit/>
          </a:bodyPr>
          <a:lstStyle/>
          <a:p>
            <a:pPr fontAlgn="auto"/>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   </a:t>
            </a:r>
          </a:p>
        </p:txBody>
      </p:sp>
      <p:sp>
        <p:nvSpPr>
          <p:cNvPr id="24" name="矩形 23"/>
          <p:cNvSpPr/>
          <p:nvPr/>
        </p:nvSpPr>
        <p:spPr>
          <a:xfrm>
            <a:off x="719594" y="1484910"/>
            <a:ext cx="10608699" cy="400110"/>
          </a:xfrm>
          <a:prstGeom prst="rect">
            <a:avLst/>
          </a:prstGeom>
        </p:spPr>
        <p:txBody>
          <a:bodyPr wrap="square">
            <a:spAutoFit/>
          </a:bodyPr>
          <a:lstStyle/>
          <a:p>
            <a:pPr fontAlgn="auto">
              <a:lnSpc>
                <a:spcPts val="2400"/>
              </a:lnSpc>
            </a:pP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a dialer rule and set conditions for initiating a </a:t>
            </a:r>
            <a:r>
              <a:rPr lang="en-US" sz="16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session under the rule.</a:t>
            </a:r>
          </a:p>
        </p:txBody>
      </p:sp>
      <p:sp>
        <p:nvSpPr>
          <p:cNvPr id="27" name="矩形 26"/>
          <p:cNvSpPr/>
          <p:nvPr/>
        </p:nvSpPr>
        <p:spPr>
          <a:xfrm>
            <a:off x="811582" y="2849824"/>
            <a:ext cx="10920261" cy="338554"/>
          </a:xfrm>
          <a:prstGeom prst="rect">
            <a:avLst/>
          </a:prstGeom>
          <a:solidFill>
            <a:srgbClr val="F4FBFE"/>
          </a:solidFill>
          <a:ln>
            <a:solidFill>
              <a:srgbClr val="99DFF9"/>
            </a:solidFill>
          </a:ln>
        </p:spPr>
        <p:txBody>
          <a:bodyPr wrap="square">
            <a:spAutoFit/>
          </a:bodyPr>
          <a:lstStyle/>
          <a:p>
            <a:pPr fontAlgn="base"/>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29" name="矩形 28"/>
          <p:cNvSpPr/>
          <p:nvPr/>
        </p:nvSpPr>
        <p:spPr>
          <a:xfrm>
            <a:off x="741363" y="2355982"/>
            <a:ext cx="10990480" cy="400110"/>
          </a:xfrm>
          <a:prstGeom prst="rect">
            <a:avLst/>
          </a:prstGeom>
        </p:spPr>
        <p:txBody>
          <a:bodyPr wrap="square">
            <a:spAutoFit/>
          </a:bodyPr>
          <a:lstStyle/>
          <a:p>
            <a:pPr fontAlgn="auto">
              <a:lnSpc>
                <a:spcPts val="2400"/>
              </a:lnSpc>
            </a:pP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Configure a username on the dialer interface. The username must be the same as that of the peer server.</a:t>
            </a:r>
          </a:p>
        </p:txBody>
      </p:sp>
      <p:sp>
        <p:nvSpPr>
          <p:cNvPr id="31" name="矩形 30"/>
          <p:cNvSpPr/>
          <p:nvPr/>
        </p:nvSpPr>
        <p:spPr>
          <a:xfrm>
            <a:off x="479326" y="3384703"/>
            <a:ext cx="11089232" cy="338554"/>
          </a:xfrm>
          <a:prstGeom prst="rect">
            <a:avLst/>
          </a:prstGeom>
        </p:spPr>
        <p:txBody>
          <a:bodyPr wrap="square">
            <a:spAutoFit/>
          </a:bodyPr>
          <a:lstStyle/>
          <a:p>
            <a:pPr fontAlgn="auto"/>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   </a:t>
            </a:r>
          </a:p>
        </p:txBody>
      </p:sp>
      <p:sp>
        <p:nvSpPr>
          <p:cNvPr id="32" name="矩形 31"/>
          <p:cNvSpPr/>
          <p:nvPr/>
        </p:nvSpPr>
        <p:spPr>
          <a:xfrm>
            <a:off x="719594" y="3353925"/>
            <a:ext cx="10608699" cy="400110"/>
          </a:xfrm>
          <a:prstGeom prst="rect">
            <a:avLst/>
          </a:prstGeom>
        </p:spPr>
        <p:txBody>
          <a:bodyPr wrap="square">
            <a:spAutoFit/>
          </a:bodyPr>
          <a:lstStyle/>
          <a:p>
            <a:pPr fontAlgn="auto">
              <a:lnSpc>
                <a:spcPts val="2400"/>
              </a:lnSpc>
            </a:pP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 the interface to a dialer group.</a:t>
            </a:r>
          </a:p>
        </p:txBody>
      </p:sp>
      <p:sp>
        <p:nvSpPr>
          <p:cNvPr id="34" name="矩形 33"/>
          <p:cNvSpPr/>
          <p:nvPr/>
        </p:nvSpPr>
        <p:spPr>
          <a:xfrm>
            <a:off x="493398" y="4301214"/>
            <a:ext cx="11089232" cy="338554"/>
          </a:xfrm>
          <a:prstGeom prst="rect">
            <a:avLst/>
          </a:prstGeom>
        </p:spPr>
        <p:txBody>
          <a:bodyPr wrap="square">
            <a:spAutoFit/>
          </a:bodyPr>
          <a:lstStyle/>
          <a:p>
            <a:pPr fontAlgn="auto"/>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   </a:t>
            </a:r>
          </a:p>
        </p:txBody>
      </p:sp>
      <p:sp>
        <p:nvSpPr>
          <p:cNvPr id="35" name="矩形 34"/>
          <p:cNvSpPr/>
          <p:nvPr/>
        </p:nvSpPr>
        <p:spPr>
          <a:xfrm>
            <a:off x="750712" y="4270436"/>
            <a:ext cx="10608699" cy="400110"/>
          </a:xfrm>
          <a:prstGeom prst="rect">
            <a:avLst/>
          </a:prstGeom>
        </p:spPr>
        <p:txBody>
          <a:bodyPr wrap="square">
            <a:spAutoFit/>
          </a:bodyPr>
          <a:lstStyle/>
          <a:p>
            <a:pPr fontAlgn="auto">
              <a:lnSpc>
                <a:spcPts val="2400"/>
              </a:lnSpc>
            </a:pP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Specify a dialer bundle for the interface.</a:t>
            </a:r>
          </a:p>
        </p:txBody>
      </p:sp>
      <p:sp>
        <p:nvSpPr>
          <p:cNvPr id="36" name="矩形 35"/>
          <p:cNvSpPr/>
          <p:nvPr/>
        </p:nvSpPr>
        <p:spPr>
          <a:xfrm>
            <a:off x="811582" y="3779580"/>
            <a:ext cx="10920261" cy="338554"/>
          </a:xfrm>
          <a:prstGeom prst="rect">
            <a:avLst/>
          </a:prstGeom>
          <a:solidFill>
            <a:srgbClr val="F4FBFE"/>
          </a:solidFill>
          <a:ln>
            <a:solidFill>
              <a:srgbClr val="99DFF9"/>
            </a:solidFill>
          </a:ln>
        </p:spPr>
        <p:txBody>
          <a:bodyPr wrap="square">
            <a:spAutoFit/>
          </a:bodyPr>
          <a:lstStyle/>
          <a:p>
            <a:pPr fontAlgn="base"/>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[Huawei-Dialer1]</a:t>
            </a:r>
            <a:r>
              <a:rPr 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dialer-group</a:t>
            </a: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group-number </a:t>
            </a: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37" name="矩形 36"/>
          <p:cNvSpPr/>
          <p:nvPr/>
        </p:nvSpPr>
        <p:spPr>
          <a:xfrm>
            <a:off x="811582" y="4706965"/>
            <a:ext cx="10920261" cy="338554"/>
          </a:xfrm>
          <a:prstGeom prst="rect">
            <a:avLst/>
          </a:prstGeom>
          <a:solidFill>
            <a:srgbClr val="F4FBFE"/>
          </a:solidFill>
          <a:ln>
            <a:solidFill>
              <a:srgbClr val="99DFF9"/>
            </a:solidFill>
          </a:ln>
        </p:spPr>
        <p:txBody>
          <a:bodyPr wrap="square">
            <a:spAutoFit/>
          </a:bodyPr>
          <a:lstStyle/>
          <a:p>
            <a:pPr fontAlgn="base"/>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[Huawei-Dialer1]</a:t>
            </a:r>
            <a:r>
              <a:rPr 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dialer-bundle</a:t>
            </a: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a:t>
            </a: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p:txBody>
      </p:sp>
      <p:sp>
        <p:nvSpPr>
          <p:cNvPr id="15" name="矩形 14"/>
          <p:cNvSpPr/>
          <p:nvPr/>
        </p:nvSpPr>
        <p:spPr>
          <a:xfrm>
            <a:off x="479328" y="5343422"/>
            <a:ext cx="11089232" cy="338554"/>
          </a:xfrm>
          <a:prstGeom prst="rect">
            <a:avLst/>
          </a:prstGeom>
        </p:spPr>
        <p:txBody>
          <a:bodyPr wrap="square">
            <a:spAutoFit/>
          </a:bodyPr>
          <a:lstStyle/>
          <a:p>
            <a:pPr fontAlgn="auto"/>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5.   </a:t>
            </a:r>
          </a:p>
        </p:txBody>
      </p:sp>
      <p:sp>
        <p:nvSpPr>
          <p:cNvPr id="16" name="矩形 15"/>
          <p:cNvSpPr/>
          <p:nvPr/>
        </p:nvSpPr>
        <p:spPr>
          <a:xfrm>
            <a:off x="719594" y="5312644"/>
            <a:ext cx="10608699" cy="400110"/>
          </a:xfrm>
          <a:prstGeom prst="rect">
            <a:avLst/>
          </a:prstGeom>
        </p:spPr>
        <p:txBody>
          <a:bodyPr wrap="square">
            <a:spAutoFit/>
          </a:bodyPr>
          <a:lstStyle/>
          <a:p>
            <a:pPr fontAlgn="auto">
              <a:lnSpc>
                <a:spcPts val="2400"/>
              </a:lnSpc>
            </a:pP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Bind a physical interface to the dialer bundle.</a:t>
            </a:r>
          </a:p>
        </p:txBody>
      </p:sp>
      <p:sp>
        <p:nvSpPr>
          <p:cNvPr id="17" name="矩形 16"/>
          <p:cNvSpPr/>
          <p:nvPr/>
        </p:nvSpPr>
        <p:spPr>
          <a:xfrm>
            <a:off x="811582" y="5701327"/>
            <a:ext cx="10920261" cy="338554"/>
          </a:xfrm>
          <a:prstGeom prst="rect">
            <a:avLst/>
          </a:prstGeom>
          <a:solidFill>
            <a:srgbClr val="F4FBFE"/>
          </a:solidFill>
          <a:ln>
            <a:solidFill>
              <a:srgbClr val="99DFF9"/>
            </a:solidFill>
          </a:ln>
        </p:spPr>
        <p:txBody>
          <a:bodyPr wrap="square">
            <a:spAutoFit/>
          </a:bodyPr>
          <a:lstStyle/>
          <a:p>
            <a:pPr fontAlgn="base"/>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[Huawei-Ethernet0/0/0]</a:t>
            </a:r>
            <a:r>
              <a:rPr lang="en-US"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pppoe-client</a:t>
            </a: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dial-bundle-number</a:t>
            </a: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a:t>
            </a:r>
          </a:p>
        </p:txBody>
      </p:sp>
      <p:sp>
        <p:nvSpPr>
          <p:cNvPr id="2" name="文本框 1"/>
          <p:cNvSpPr txBox="1"/>
          <p:nvPr/>
        </p:nvSpPr>
        <p:spPr>
          <a:xfrm>
            <a:off x="896471" y="1909485"/>
            <a:ext cx="2172390" cy="338554"/>
          </a:xfrm>
          <a:prstGeom prst="rect">
            <a:avLst/>
          </a:prstGeom>
          <a:noFill/>
        </p:spPr>
        <p:txBody>
          <a:bodyPr wrap="none" rtlCol="0">
            <a:spAutoFit/>
          </a:bodyPr>
          <a:lstStyle/>
          <a:p>
            <a:r>
              <a:rPr lang="en-US" altLang="zh-CN" sz="1600" dirty="0"/>
              <a:t>[Huawei] </a:t>
            </a:r>
            <a:r>
              <a:rPr lang="en-US" altLang="zh-CN" sz="1600" b="1" dirty="0"/>
              <a:t>dialer-rule</a:t>
            </a:r>
            <a:endParaRPr lang="zh-CN" altLang="en-US" sz="1600" b="1" dirty="0"/>
          </a:p>
        </p:txBody>
      </p:sp>
      <p:sp>
        <p:nvSpPr>
          <p:cNvPr id="3" name="文本框 2"/>
          <p:cNvSpPr txBox="1"/>
          <p:nvPr/>
        </p:nvSpPr>
        <p:spPr>
          <a:xfrm>
            <a:off x="887504" y="2834960"/>
            <a:ext cx="3857146" cy="338554"/>
          </a:xfrm>
          <a:prstGeom prst="rect">
            <a:avLst/>
          </a:prstGeom>
          <a:noFill/>
        </p:spPr>
        <p:txBody>
          <a:bodyPr wrap="none" rtlCol="0">
            <a:spAutoFit/>
          </a:bodyPr>
          <a:lstStyle/>
          <a:p>
            <a:r>
              <a:rPr lang="en-US" altLang="zh-CN" sz="1600" dirty="0"/>
              <a:t>[</a:t>
            </a:r>
            <a:r>
              <a:rPr lang="en-US" altLang="zh-CN" sz="1600" dirty="0" smtClean="0"/>
              <a:t>Huawei-Dialer1]</a:t>
            </a:r>
            <a:r>
              <a:rPr lang="en-US" altLang="zh-CN" sz="1600" b="1" dirty="0" smtClean="0"/>
              <a:t>dialer </a:t>
            </a:r>
            <a:r>
              <a:rPr lang="en-US" altLang="zh-CN" sz="1600" b="1" dirty="0"/>
              <a:t>user </a:t>
            </a:r>
            <a:r>
              <a:rPr lang="en-US" altLang="zh-CN" sz="1600" i="1" dirty="0"/>
              <a:t>username</a:t>
            </a:r>
            <a:endParaRPr lang="zh-CN" altLang="en-US" sz="1600" i="1" dirty="0"/>
          </a:p>
        </p:txBody>
      </p:sp>
    </p:spTree>
    <p:extLst>
      <p:ext uri="{BB962C8B-B14F-4D97-AF65-F5344CB8AC3E}">
        <p14:creationId xmlns:p14="http://schemas.microsoft.com/office/powerpoint/2010/main" val="559706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sym typeface="Huawei Sans" panose="020C0503030203020204" pitchFamily="34" charset="0"/>
              </a:rPr>
              <a:t>On completion of this course, you will be able to:</a:t>
            </a:r>
          </a:p>
          <a:p>
            <a:pPr lvl="1"/>
            <a:r>
              <a:rPr lang="en-US">
                <a:sym typeface="Huawei Sans" panose="020C0503030203020204" pitchFamily="34" charset="0"/>
              </a:rPr>
              <a:t>Understand the basic concepts and development history of WANs.</a:t>
            </a:r>
          </a:p>
          <a:p>
            <a:pPr lvl="1"/>
            <a:r>
              <a:rPr lang="en-US">
                <a:sym typeface="Huawei Sans" panose="020C0503030203020204" pitchFamily="34" charset="0"/>
              </a:rPr>
              <a:t>Understand PPP and PPPoE implementations.</a:t>
            </a:r>
          </a:p>
          <a:p>
            <a:pPr lvl="1"/>
            <a:r>
              <a:rPr lang="en-US">
                <a:sym typeface="Huawei Sans" panose="020C0503030203020204" pitchFamily="34" charset="0"/>
              </a:rPr>
              <a:t>Master basic PPP and PPPoE configurations.</a:t>
            </a:r>
          </a:p>
          <a:p>
            <a:pPr lvl="1"/>
            <a:r>
              <a:rPr lang="en-US">
                <a:sym typeface="Huawei Sans" panose="020C0503030203020204" pitchFamily="34" charset="0"/>
              </a:rPr>
              <a:t>Understand basic MPLS/SR concepts.</a:t>
            </a:r>
            <a:endParaRPr lang="en-US" dirty="0">
              <a:sym typeface="Huawei Sans" panose="020C0503030203020204" pitchFamily="34" charset="0"/>
            </a:endParaRPr>
          </a:p>
        </p:txBody>
      </p:sp>
    </p:spTree>
    <p:extLst>
      <p:ext uri="{BB962C8B-B14F-4D97-AF65-F5344CB8AC3E}">
        <p14:creationId xmlns:p14="http://schemas.microsoft.com/office/powerpoint/2010/main" val="3248953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51877" y="3716337"/>
            <a:ext cx="5644123" cy="2206115"/>
          </a:xfrm>
        </p:spPr>
        <p:txBody>
          <a:bodyPr/>
          <a:lstStyle/>
          <a:p>
            <a:pPr marL="358775" indent="-358775">
              <a:lnSpc>
                <a:spcPct val="120000"/>
              </a:lnSpc>
              <a:spcBef>
                <a:spcPts val="0"/>
              </a:spcBef>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Experiment requirements:</a:t>
            </a:r>
          </a:p>
          <a:p>
            <a:pPr marL="719138" lvl="1" indent="-360363">
              <a:lnSpc>
                <a:spcPct val="120000"/>
              </a:lnSpc>
              <a:spcBef>
                <a:spcPts val="0"/>
              </a:spcBef>
              <a:buSzPct val="100000"/>
              <a:buFont typeface="+mj-lt"/>
              <a:buAutoNum type="arabicPeriod"/>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Configure R1 as a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client and R2 as a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server.</a:t>
            </a:r>
          </a:p>
          <a:p>
            <a:pPr marL="719138" lvl="1" indent="-360363">
              <a:lnSpc>
                <a:spcPct val="120000"/>
              </a:lnSpc>
              <a:spcBef>
                <a:spcPts val="0"/>
              </a:spcBef>
              <a:buSzPct val="100000"/>
              <a:buFont typeface="+mj-lt"/>
              <a:buAutoNum type="arabicPeriod"/>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Configure a dialer interface for the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client on R1.</a:t>
            </a:r>
          </a:p>
          <a:p>
            <a:pPr marL="719138" lvl="1" indent="-360363">
              <a:lnSpc>
                <a:spcPct val="120000"/>
              </a:lnSpc>
              <a:spcBef>
                <a:spcPts val="0"/>
              </a:spcBef>
              <a:buSzPct val="100000"/>
              <a:buFont typeface="+mj-lt"/>
              <a:buAutoNum type="arabicPeriod"/>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Configure the authentication function on the dialer interface on R1.</a:t>
            </a:r>
          </a:p>
          <a:p>
            <a:pPr marL="719138" lvl="1" indent="-360363">
              <a:lnSpc>
                <a:spcPct val="120000"/>
              </a:lnSpc>
              <a:spcBef>
                <a:spcPts val="0"/>
              </a:spcBef>
              <a:buSzPct val="100000"/>
              <a:buFont typeface="+mj-lt"/>
              <a:buAutoNum type="arabicPeriod"/>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The dialer interface on R1 can obtain the IP address allocated by the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server.</a:t>
            </a:r>
          </a:p>
          <a:p>
            <a:pPr marL="719138" lvl="1" indent="-360363">
              <a:lnSpc>
                <a:spcPct val="120000"/>
              </a:lnSpc>
              <a:spcBef>
                <a:spcPts val="0"/>
              </a:spcBef>
              <a:buSzPct val="100000"/>
              <a:buFont typeface="+mj-lt"/>
              <a:buAutoNum type="arabicPeriod"/>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R1 can access the server through the dialer interface.</a:t>
            </a:r>
          </a:p>
          <a:p>
            <a:pPr marL="719138" indent="-360363">
              <a:lnSpc>
                <a:spcPct val="120000"/>
              </a:lnSpc>
              <a:spcBef>
                <a:spcPts val="0"/>
              </a:spcBef>
              <a:buSzPct val="100000"/>
            </a:pP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914" name="标题 9"/>
          <p:cNvSpPr>
            <a:spLocks noGrp="1"/>
          </p:cNvSpPr>
          <p:nvPr>
            <p:ph type="title"/>
          </p:nvPr>
        </p:nvSpPr>
        <p:spPr/>
        <p:txBody>
          <a:bodyPr/>
          <a:lstStyle/>
          <a:p>
            <a:r>
              <a:rPr lang="en-US" dirty="0">
                <a:latin typeface="Huawei Sans" panose="020C0503030203020204" pitchFamily="34" charset="0"/>
                <a:ea typeface="方正兰亭黑简体" panose="02000000000000000000" pitchFamily="2" charset="-122"/>
                <a:sym typeface="Huawei Sans" panose="020C0503030203020204" pitchFamily="34" charset="0"/>
              </a:rPr>
              <a:t>Example for Configuring a </a:t>
            </a:r>
            <a:r>
              <a:rPr lang="en-US"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dirty="0">
                <a:latin typeface="Huawei Sans" panose="020C0503030203020204" pitchFamily="34" charset="0"/>
                <a:ea typeface="方正兰亭黑简体" panose="02000000000000000000" pitchFamily="2" charset="-122"/>
                <a:sym typeface="Huawei Sans" panose="020C0503030203020204" pitchFamily="34" charset="0"/>
              </a:rPr>
              <a:t> Client (1)</a:t>
            </a:r>
          </a:p>
        </p:txBody>
      </p:sp>
      <p:sp>
        <p:nvSpPr>
          <p:cNvPr id="38917" name="Rectangle 4"/>
          <p:cNvSpPr>
            <a:spLocks noChangeArrowheads="1"/>
          </p:cNvSpPr>
          <p:nvPr/>
        </p:nvSpPr>
        <p:spPr bwMode="auto">
          <a:xfrm>
            <a:off x="6096000" y="2114351"/>
            <a:ext cx="5649913" cy="2887394"/>
          </a:xfrm>
          <a:prstGeom prst="rect">
            <a:avLst/>
          </a:prstGeom>
          <a:solidFill>
            <a:srgbClr val="F4FBFE"/>
          </a:solidFill>
          <a:ln>
            <a:solidFill>
              <a:srgbClr val="99DFF9"/>
            </a:solidFill>
          </a:ln>
        </p:spPr>
        <p:txBody>
          <a:bodyPr wrap="square" rtlCol="0">
            <a:spAutoFit/>
          </a:bodyPr>
          <a:lstStyle/>
          <a:p>
            <a:pPr>
              <a:lnSpc>
                <a:spcPts val="22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[R1]dialer-rule </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[R1-dialer-rule]dialer-rule 1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permit</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[R1-dialer-rule]quit</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dialer 1 </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dialer user enterprise</a:t>
            </a:r>
          </a:p>
          <a:p>
            <a:pPr>
              <a:lnSpc>
                <a:spcPts val="22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dialer-group 1 </a:t>
            </a:r>
          </a:p>
          <a:p>
            <a:pPr>
              <a:lnSpc>
                <a:spcPts val="22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dialer bundle 1</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chap user </a:t>
            </a:r>
            <a:r>
              <a:rPr lang="en-US"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huawei1</a:t>
            </a:r>
            <a:endPar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chap password cipher huawei123</a:t>
            </a:r>
          </a:p>
          <a:p>
            <a:pPr>
              <a:lnSpc>
                <a:spcPts val="22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 </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-negotiate</a:t>
            </a:r>
          </a:p>
        </p:txBody>
      </p:sp>
      <p:grpSp>
        <p:nvGrpSpPr>
          <p:cNvPr id="13" name="组合 12"/>
          <p:cNvGrpSpPr/>
          <p:nvPr/>
        </p:nvGrpSpPr>
        <p:grpSpPr>
          <a:xfrm>
            <a:off x="870175" y="1795045"/>
            <a:ext cx="4786769" cy="1032762"/>
            <a:chOff x="3763513" y="1227024"/>
            <a:chExt cx="4786769" cy="1032762"/>
          </a:xfrm>
        </p:grpSpPr>
        <p:grpSp>
          <p:nvGrpSpPr>
            <p:cNvPr id="9" name="组合 8"/>
            <p:cNvGrpSpPr/>
            <p:nvPr/>
          </p:nvGrpSpPr>
          <p:grpSpPr>
            <a:xfrm>
              <a:off x="3763513" y="1227024"/>
              <a:ext cx="4786769" cy="741475"/>
              <a:chOff x="4500806" y="1359657"/>
              <a:chExt cx="4786769" cy="741475"/>
            </a:xfrm>
          </p:grpSpPr>
          <p:sp>
            <p:nvSpPr>
              <p:cNvPr id="25" name="Rectangle 484"/>
              <p:cNvSpPr>
                <a:spLocks noChangeAspect="1" noChangeArrowheads="1"/>
              </p:cNvSpPr>
              <p:nvPr/>
            </p:nvSpPr>
            <p:spPr bwMode="auto">
              <a:xfrm>
                <a:off x="5495023" y="1605878"/>
                <a:ext cx="9777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GE 0/0/1</a:t>
                </a:r>
              </a:p>
            </p:txBody>
          </p:sp>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53675" y="1658332"/>
                <a:ext cx="540000" cy="442800"/>
              </a:xfrm>
              <a:prstGeom prst="rect">
                <a:avLst/>
              </a:prstGeom>
            </p:spPr>
          </p:pic>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44538" y="1658332"/>
                <a:ext cx="540000" cy="442800"/>
              </a:xfrm>
              <a:prstGeom prst="rect">
                <a:avLst/>
              </a:prstGeom>
            </p:spPr>
          </p:pic>
          <p:cxnSp>
            <p:nvCxnSpPr>
              <p:cNvPr id="7" name="直接连接符 6"/>
              <p:cNvCxnSpPr>
                <a:stCxn id="18" idx="3"/>
                <a:endCxn id="19" idx="1"/>
              </p:cNvCxnSpPr>
              <p:nvPr/>
            </p:nvCxnSpPr>
            <p:spPr bwMode="auto">
              <a:xfrm>
                <a:off x="5493675" y="1879732"/>
                <a:ext cx="25508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Rectangle 484"/>
              <p:cNvSpPr>
                <a:spLocks noChangeAspect="1" noChangeArrowheads="1"/>
              </p:cNvSpPr>
              <p:nvPr/>
            </p:nvSpPr>
            <p:spPr bwMode="auto">
              <a:xfrm>
                <a:off x="7599369" y="1359657"/>
                <a:ext cx="168820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PPPoE server</a:t>
                </a:r>
              </a:p>
            </p:txBody>
          </p:sp>
          <p:sp>
            <p:nvSpPr>
              <p:cNvPr id="28" name="Rectangle 484"/>
              <p:cNvSpPr>
                <a:spLocks noChangeAspect="1" noChangeArrowheads="1"/>
              </p:cNvSpPr>
              <p:nvPr/>
            </p:nvSpPr>
            <p:spPr bwMode="auto">
              <a:xfrm>
                <a:off x="4500806" y="1359657"/>
                <a:ext cx="1431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client</a:t>
                </a:r>
              </a:p>
            </p:txBody>
          </p:sp>
          <p:sp>
            <p:nvSpPr>
              <p:cNvPr id="21" name="Rectangle 484"/>
              <p:cNvSpPr>
                <a:spLocks noChangeAspect="1" noChangeArrowheads="1"/>
              </p:cNvSpPr>
              <p:nvPr/>
            </p:nvSpPr>
            <p:spPr bwMode="auto">
              <a:xfrm>
                <a:off x="7110515" y="1605878"/>
                <a:ext cx="9777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GE 0/0/0</a:t>
                </a:r>
              </a:p>
            </p:txBody>
          </p:sp>
        </p:grpSp>
        <p:sp>
          <p:nvSpPr>
            <p:cNvPr id="29" name="Text Box 39"/>
            <p:cNvSpPr txBox="1">
              <a:spLocks noChangeArrowheads="1"/>
            </p:cNvSpPr>
            <p:nvPr/>
          </p:nvSpPr>
          <p:spPr bwMode="auto">
            <a:xfrm>
              <a:off x="4308138" y="1952009"/>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30" name="Text Box 39"/>
            <p:cNvSpPr txBox="1">
              <a:spLocks noChangeArrowheads="1"/>
            </p:cNvSpPr>
            <p:nvPr/>
          </p:nvSpPr>
          <p:spPr bwMode="auto">
            <a:xfrm>
              <a:off x="7349608" y="1952009"/>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grpSp>
      <p:sp>
        <p:nvSpPr>
          <p:cNvPr id="2" name="文本框 1"/>
          <p:cNvSpPr txBox="1"/>
          <p:nvPr/>
        </p:nvSpPr>
        <p:spPr bwMode="auto">
          <a:xfrm>
            <a:off x="6095999" y="1605535"/>
            <a:ext cx="5649913"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174625" indent="-174625"/>
            <a:r>
              <a:rPr lang="en-US" sz="1400" dirty="0">
                <a:latin typeface="Huawei Sans" panose="020C0503030203020204" pitchFamily="34" charset="0"/>
                <a:ea typeface="方正兰亭黑简体" panose="02000000000000000000" pitchFamily="2" charset="-122"/>
                <a:sym typeface="Huawei Sans" panose="020C0503030203020204" pitchFamily="34" charset="0"/>
              </a:rPr>
              <a:t>1. Create a dialer interface and configure a username and password for authentication.</a:t>
            </a:r>
          </a:p>
        </p:txBody>
      </p:sp>
    </p:spTree>
    <p:extLst>
      <p:ext uri="{BB962C8B-B14F-4D97-AF65-F5344CB8AC3E}">
        <p14:creationId xmlns:p14="http://schemas.microsoft.com/office/powerpoint/2010/main" val="6863591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51877" y="3716337"/>
            <a:ext cx="5644123" cy="2206115"/>
          </a:xfrm>
        </p:spPr>
        <p:txBody>
          <a:bodyPr/>
          <a:lstStyle/>
          <a:p>
            <a:pPr marL="358775" indent="-358775">
              <a:lnSpc>
                <a:spcPct val="120000"/>
              </a:lnSpc>
              <a:spcBef>
                <a:spcPts val="0"/>
              </a:spcBef>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Experiment requirements:</a:t>
            </a:r>
          </a:p>
          <a:p>
            <a:pPr marL="719138" lvl="1" indent="-360363">
              <a:lnSpc>
                <a:spcPct val="120000"/>
              </a:lnSpc>
              <a:spcBef>
                <a:spcPts val="0"/>
              </a:spcBef>
              <a:buSzPct val="100000"/>
              <a:buFont typeface="+mj-lt"/>
              <a:buAutoNum type="arabicPeriod"/>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Configure R1 as a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client and R2 as a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server.</a:t>
            </a:r>
          </a:p>
          <a:p>
            <a:pPr marL="719138" lvl="1" indent="-360363">
              <a:lnSpc>
                <a:spcPct val="120000"/>
              </a:lnSpc>
              <a:spcBef>
                <a:spcPts val="0"/>
              </a:spcBef>
              <a:buSzPct val="100000"/>
              <a:buFont typeface="+mj-lt"/>
              <a:buAutoNum type="arabicPeriod"/>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Configure a dialer interface for the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client on R1.</a:t>
            </a:r>
          </a:p>
          <a:p>
            <a:pPr marL="719138" lvl="1" indent="-360363">
              <a:lnSpc>
                <a:spcPct val="120000"/>
              </a:lnSpc>
              <a:spcBef>
                <a:spcPts val="0"/>
              </a:spcBef>
              <a:buSzPct val="100000"/>
              <a:buFont typeface="+mj-lt"/>
              <a:buAutoNum type="arabicPeriod"/>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Configure the authentication function on the dialer interface on R1.</a:t>
            </a:r>
          </a:p>
          <a:p>
            <a:pPr marL="719138" lvl="1" indent="-360363">
              <a:lnSpc>
                <a:spcPct val="120000"/>
              </a:lnSpc>
              <a:spcBef>
                <a:spcPts val="0"/>
              </a:spcBef>
              <a:buSzPct val="100000"/>
              <a:buFont typeface="+mj-lt"/>
              <a:buAutoNum type="arabicPeriod"/>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The dialer interface on R1 can obtain the IP address allocated by the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server.</a:t>
            </a:r>
          </a:p>
          <a:p>
            <a:pPr marL="719138" lvl="1" indent="-360363">
              <a:lnSpc>
                <a:spcPct val="120000"/>
              </a:lnSpc>
              <a:spcBef>
                <a:spcPts val="0"/>
              </a:spcBef>
              <a:buSzPct val="100000"/>
              <a:buFont typeface="+mj-lt"/>
              <a:buAutoNum type="arabicPeriod"/>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R1 can access the server through the dialer interface.</a:t>
            </a:r>
          </a:p>
          <a:p>
            <a:pPr marL="719138" indent="-360363">
              <a:lnSpc>
                <a:spcPct val="120000"/>
              </a:lnSpc>
              <a:spcBef>
                <a:spcPts val="0"/>
              </a:spcBef>
              <a:buSzPct val="100000"/>
            </a:pP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914" name="标题 9"/>
          <p:cNvSpPr>
            <a:spLocks noGrp="1"/>
          </p:cNvSpPr>
          <p:nvPr>
            <p:ph type="title"/>
          </p:nvPr>
        </p:nvSpPr>
        <p:spPr/>
        <p:txBody>
          <a:bodyPr/>
          <a:lstStyle/>
          <a:p>
            <a:r>
              <a:rPr lang="en-US" dirty="0">
                <a:latin typeface="Huawei Sans" panose="020C0503030203020204" pitchFamily="34" charset="0"/>
                <a:ea typeface="方正兰亭黑简体" panose="02000000000000000000" pitchFamily="2" charset="-122"/>
                <a:sym typeface="Huawei Sans" panose="020C0503030203020204" pitchFamily="34" charset="0"/>
              </a:rPr>
              <a:t>Example for Configuring a </a:t>
            </a:r>
            <a:r>
              <a:rPr lang="en-US"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dirty="0">
                <a:latin typeface="Huawei Sans" panose="020C0503030203020204" pitchFamily="34" charset="0"/>
                <a:ea typeface="方正兰亭黑简体" panose="02000000000000000000" pitchFamily="2" charset="-122"/>
                <a:sym typeface="Huawei Sans" panose="020C0503030203020204" pitchFamily="34" charset="0"/>
              </a:rPr>
              <a:t> Client (2)</a:t>
            </a:r>
          </a:p>
        </p:txBody>
      </p:sp>
      <p:grpSp>
        <p:nvGrpSpPr>
          <p:cNvPr id="13" name="组合 12"/>
          <p:cNvGrpSpPr/>
          <p:nvPr/>
        </p:nvGrpSpPr>
        <p:grpSpPr>
          <a:xfrm>
            <a:off x="870175" y="1795045"/>
            <a:ext cx="4786769" cy="1032762"/>
            <a:chOff x="3763513" y="1227024"/>
            <a:chExt cx="4786769" cy="1032762"/>
          </a:xfrm>
        </p:grpSpPr>
        <p:grpSp>
          <p:nvGrpSpPr>
            <p:cNvPr id="9" name="组合 8"/>
            <p:cNvGrpSpPr/>
            <p:nvPr/>
          </p:nvGrpSpPr>
          <p:grpSpPr>
            <a:xfrm>
              <a:off x="3763513" y="1227024"/>
              <a:ext cx="4786769" cy="741475"/>
              <a:chOff x="4500806" y="1359657"/>
              <a:chExt cx="4786769" cy="741475"/>
            </a:xfrm>
          </p:grpSpPr>
          <p:sp>
            <p:nvSpPr>
              <p:cNvPr id="25" name="Rectangle 484"/>
              <p:cNvSpPr>
                <a:spLocks noChangeAspect="1" noChangeArrowheads="1"/>
              </p:cNvSpPr>
              <p:nvPr/>
            </p:nvSpPr>
            <p:spPr bwMode="auto">
              <a:xfrm>
                <a:off x="5495023" y="1605878"/>
                <a:ext cx="9777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GE 0/0/1</a:t>
                </a:r>
              </a:p>
            </p:txBody>
          </p:sp>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53675" y="1658332"/>
                <a:ext cx="540000" cy="442800"/>
              </a:xfrm>
              <a:prstGeom prst="rect">
                <a:avLst/>
              </a:prstGeom>
            </p:spPr>
          </p:pic>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44538" y="1658332"/>
                <a:ext cx="540000" cy="442800"/>
              </a:xfrm>
              <a:prstGeom prst="rect">
                <a:avLst/>
              </a:prstGeom>
            </p:spPr>
          </p:pic>
          <p:cxnSp>
            <p:nvCxnSpPr>
              <p:cNvPr id="7" name="直接连接符 6"/>
              <p:cNvCxnSpPr>
                <a:stCxn id="18" idx="3"/>
                <a:endCxn id="19" idx="1"/>
              </p:cNvCxnSpPr>
              <p:nvPr/>
            </p:nvCxnSpPr>
            <p:spPr bwMode="auto">
              <a:xfrm>
                <a:off x="5493675" y="1879732"/>
                <a:ext cx="25508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Rectangle 484"/>
              <p:cNvSpPr>
                <a:spLocks noChangeAspect="1" noChangeArrowheads="1"/>
              </p:cNvSpPr>
              <p:nvPr/>
            </p:nvSpPr>
            <p:spPr bwMode="auto">
              <a:xfrm>
                <a:off x="7599369" y="1359657"/>
                <a:ext cx="168820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PPPoE server</a:t>
                </a:r>
              </a:p>
            </p:txBody>
          </p:sp>
          <p:sp>
            <p:nvSpPr>
              <p:cNvPr id="28" name="Rectangle 484"/>
              <p:cNvSpPr>
                <a:spLocks noChangeAspect="1" noChangeArrowheads="1"/>
              </p:cNvSpPr>
              <p:nvPr/>
            </p:nvSpPr>
            <p:spPr bwMode="auto">
              <a:xfrm>
                <a:off x="4500806" y="1359657"/>
                <a:ext cx="1431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client</a:t>
                </a:r>
              </a:p>
            </p:txBody>
          </p:sp>
          <p:sp>
            <p:nvSpPr>
              <p:cNvPr id="21" name="Rectangle 484"/>
              <p:cNvSpPr>
                <a:spLocks noChangeAspect="1" noChangeArrowheads="1"/>
              </p:cNvSpPr>
              <p:nvPr/>
            </p:nvSpPr>
            <p:spPr bwMode="auto">
              <a:xfrm>
                <a:off x="7110515" y="1605878"/>
                <a:ext cx="9777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GE 0/0/0</a:t>
                </a:r>
              </a:p>
            </p:txBody>
          </p:sp>
        </p:grpSp>
        <p:sp>
          <p:nvSpPr>
            <p:cNvPr id="29" name="Text Box 39"/>
            <p:cNvSpPr txBox="1">
              <a:spLocks noChangeArrowheads="1"/>
            </p:cNvSpPr>
            <p:nvPr/>
          </p:nvSpPr>
          <p:spPr bwMode="auto">
            <a:xfrm>
              <a:off x="4308138" y="1952009"/>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30" name="Text Box 39"/>
            <p:cNvSpPr txBox="1">
              <a:spLocks noChangeArrowheads="1"/>
            </p:cNvSpPr>
            <p:nvPr/>
          </p:nvSpPr>
          <p:spPr bwMode="auto">
            <a:xfrm>
              <a:off x="7349608" y="1952009"/>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grpSp>
      <p:sp>
        <p:nvSpPr>
          <p:cNvPr id="17" name="文本框 16"/>
          <p:cNvSpPr txBox="1"/>
          <p:nvPr/>
        </p:nvSpPr>
        <p:spPr bwMode="auto">
          <a:xfrm>
            <a:off x="6096000" y="1658369"/>
            <a:ext cx="484527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2. Bind the dialer interface to an outbound interface.</a:t>
            </a:r>
          </a:p>
        </p:txBody>
      </p:sp>
      <p:sp>
        <p:nvSpPr>
          <p:cNvPr id="3" name="矩形 2"/>
          <p:cNvSpPr/>
          <p:nvPr/>
        </p:nvSpPr>
        <p:spPr>
          <a:xfrm>
            <a:off x="6096000" y="3741929"/>
            <a:ext cx="5649913" cy="374461"/>
          </a:xfrm>
          <a:prstGeom prst="rect">
            <a:avLst/>
          </a:prstGeom>
          <a:solidFill>
            <a:srgbClr val="F4FBFE"/>
          </a:solidFill>
          <a:ln>
            <a:solidFill>
              <a:srgbClr val="99DFF9"/>
            </a:solidFill>
          </a:ln>
        </p:spPr>
        <p:txBody>
          <a:bodyPr wrap="square" rtlCol="0">
            <a:spAutoFit/>
          </a:bodyPr>
          <a:lstStyle/>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route-static 0.0.0.0  0.0.0.0  dialer 1</a:t>
            </a:r>
          </a:p>
        </p:txBody>
      </p:sp>
      <p:sp>
        <p:nvSpPr>
          <p:cNvPr id="20" name="文本框 19"/>
          <p:cNvSpPr txBox="1"/>
          <p:nvPr/>
        </p:nvSpPr>
        <p:spPr bwMode="auto">
          <a:xfrm>
            <a:off x="6096000" y="3430331"/>
            <a:ext cx="565308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3. Configure a default route from the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client to the server.</a:t>
            </a:r>
          </a:p>
        </p:txBody>
      </p:sp>
      <p:sp>
        <p:nvSpPr>
          <p:cNvPr id="4" name="矩形 3"/>
          <p:cNvSpPr/>
          <p:nvPr/>
        </p:nvSpPr>
        <p:spPr>
          <a:xfrm>
            <a:off x="6096000" y="1962472"/>
            <a:ext cx="5649913" cy="938719"/>
          </a:xfrm>
          <a:prstGeom prst="rect">
            <a:avLst/>
          </a:prstGeom>
          <a:solidFill>
            <a:srgbClr val="F4FBFE"/>
          </a:solidFill>
          <a:ln>
            <a:solidFill>
              <a:srgbClr val="99DFF9"/>
            </a:solidFill>
          </a:ln>
        </p:spPr>
        <p:txBody>
          <a:bodyPr wrap="square" rtlCol="0">
            <a:spAutoFit/>
          </a:bodyPr>
          <a:lstStyle/>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0/0/1 </a:t>
            </a:r>
          </a:p>
          <a:p>
            <a:pPr>
              <a:lnSpc>
                <a:spcPts val="22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-client dial-bundle-number 1 </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[R1-GigabitEthernet0/0/1]quit</a:t>
            </a:r>
          </a:p>
        </p:txBody>
      </p:sp>
    </p:spTree>
    <p:extLst>
      <p:ext uri="{BB962C8B-B14F-4D97-AF65-F5344CB8AC3E}">
        <p14:creationId xmlns:p14="http://schemas.microsoft.com/office/powerpoint/2010/main" val="6971575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51877" y="3716337"/>
            <a:ext cx="5644121" cy="2206115"/>
          </a:xfrm>
        </p:spPr>
        <p:txBody>
          <a:bodyPr/>
          <a:lstStyle/>
          <a:p>
            <a:pPr marL="358775" indent="-358775"/>
            <a:r>
              <a:rPr lang="en-US" sz="1800" dirty="0">
                <a:latin typeface="Huawei Sans" panose="020C0503030203020204" pitchFamily="34" charset="0"/>
                <a:ea typeface="方正兰亭黑简体" panose="02000000000000000000" pitchFamily="2" charset="-122"/>
                <a:sym typeface="Huawei Sans" panose="020C0503030203020204" pitchFamily="34" charset="0"/>
              </a:rPr>
              <a:t>Experiment requirements:</a:t>
            </a:r>
          </a:p>
          <a:p>
            <a:pPr marL="719138" lvl="1" indent="-360363">
              <a:buSzPct val="100000"/>
              <a:buFont typeface="+mj-lt"/>
              <a:buAutoNum type="arabicPeriod"/>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Create an address pool on the </a:t>
            </a:r>
            <a:r>
              <a:rPr lang="en-US"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 server for address allocation to the </a:t>
            </a:r>
            <a:r>
              <a:rPr lang="en-US"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 client.</a:t>
            </a:r>
          </a:p>
          <a:p>
            <a:pPr marL="719138" lvl="1" indent="-360363">
              <a:buSzPct val="100000"/>
              <a:buFont typeface="+mj-lt"/>
              <a:buAutoNum type="arabicPeriod"/>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a:t>
            </a:r>
            <a:r>
              <a:rPr lang="en-US"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 server authenticates the </a:t>
            </a:r>
            <a:r>
              <a:rPr lang="en-US"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 client and assigns a valid IP address to the client.</a:t>
            </a:r>
          </a:p>
          <a:p>
            <a:pPr marL="719138" indent="-360363"/>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914" name="标题 9"/>
          <p:cNvSpPr>
            <a:spLocks noGrp="1"/>
          </p:cNvSpPr>
          <p:nvPr>
            <p:ph type="title"/>
          </p:nvPr>
        </p:nvSpPr>
        <p:spPr/>
        <p:txBody>
          <a:bodyPr/>
          <a:lstStyle/>
          <a:p>
            <a:r>
              <a:rPr lang="en-US" dirty="0">
                <a:latin typeface="Huawei Sans" panose="020C0503030203020204" pitchFamily="34" charset="0"/>
                <a:ea typeface="方正兰亭黑简体" panose="02000000000000000000" pitchFamily="2" charset="-122"/>
                <a:sym typeface="Huawei Sans" panose="020C0503030203020204" pitchFamily="34" charset="0"/>
              </a:rPr>
              <a:t>Example for Configuring a </a:t>
            </a:r>
            <a:r>
              <a:rPr lang="en-US"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dirty="0">
                <a:latin typeface="Huawei Sans" panose="020C0503030203020204" pitchFamily="34" charset="0"/>
                <a:ea typeface="方正兰亭黑简体" panose="02000000000000000000" pitchFamily="2" charset="-122"/>
                <a:sym typeface="Huawei Sans" panose="020C0503030203020204" pitchFamily="34" charset="0"/>
              </a:rPr>
              <a:t> Server</a:t>
            </a:r>
          </a:p>
        </p:txBody>
      </p:sp>
      <p:sp>
        <p:nvSpPr>
          <p:cNvPr id="38917" name="Rectangle 4"/>
          <p:cNvSpPr>
            <a:spLocks noChangeArrowheads="1"/>
          </p:cNvSpPr>
          <p:nvPr/>
        </p:nvSpPr>
        <p:spPr bwMode="auto">
          <a:xfrm>
            <a:off x="6095999" y="1502399"/>
            <a:ext cx="5649913" cy="2380845"/>
          </a:xfrm>
          <a:prstGeom prst="rect">
            <a:avLst/>
          </a:prstGeom>
          <a:solidFill>
            <a:srgbClr val="F4FBFE"/>
          </a:solidFill>
          <a:ln>
            <a:solidFill>
              <a:srgbClr val="99DFF9"/>
            </a:solidFill>
          </a:ln>
        </p:spPr>
        <p:txBody>
          <a:bodyPr wrap="square" rtlCol="0">
            <a:spAutoFit/>
          </a:bodyPr>
          <a:lstStyle/>
          <a:p>
            <a:pPr>
              <a:lnSpc>
                <a:spcPts val="20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pool pool1 # Create an address pool and specify the range of the IP addresses to be allocated and a gateway.</a:t>
            </a:r>
          </a:p>
          <a:p>
            <a:pPr>
              <a:lnSpc>
                <a:spcPts val="2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[R2-ip-pool-pool1]network 192.168.1.0 mask 255.255.255.0</a:t>
            </a:r>
          </a:p>
          <a:p>
            <a:pPr>
              <a:lnSpc>
                <a:spcPts val="2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[R2-ip-pool-pool1]gateway-list 192.168.1.254</a:t>
            </a:r>
          </a:p>
          <a:p>
            <a:pPr>
              <a:lnSpc>
                <a:spcPts val="20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[R2]interface Virtual-Template 1 # Create a virtual template interface.</a:t>
            </a:r>
          </a:p>
          <a:p>
            <a:pPr>
              <a:lnSpc>
                <a:spcPts val="2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[R2-Virtual-Template1]</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authentication-mode chap </a:t>
            </a:r>
          </a:p>
          <a:p>
            <a:pPr>
              <a:lnSpc>
                <a:spcPts val="2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[R2-Virtual-Template1]</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192.168.1.254 255.255.255.0</a:t>
            </a:r>
          </a:p>
          <a:p>
            <a:pPr>
              <a:lnSpc>
                <a:spcPts val="20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[R2-Virtual-Template1]remote address pool pool1</a:t>
            </a:r>
          </a:p>
        </p:txBody>
      </p:sp>
      <p:sp>
        <p:nvSpPr>
          <p:cNvPr id="3" name="文本框 2"/>
          <p:cNvSpPr txBox="1"/>
          <p:nvPr/>
        </p:nvSpPr>
        <p:spPr bwMode="auto">
          <a:xfrm>
            <a:off x="6109229" y="1219068"/>
            <a:ext cx="453700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1. Create an address pool and a virtual template.</a:t>
            </a:r>
          </a:p>
        </p:txBody>
      </p:sp>
      <p:sp>
        <p:nvSpPr>
          <p:cNvPr id="20" name="文本框 19"/>
          <p:cNvSpPr txBox="1"/>
          <p:nvPr/>
        </p:nvSpPr>
        <p:spPr bwMode="auto">
          <a:xfrm>
            <a:off x="6109229" y="3959354"/>
            <a:ext cx="432909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2. Bind a physical interface to the virtual template.</a:t>
            </a:r>
          </a:p>
        </p:txBody>
      </p:sp>
      <p:sp>
        <p:nvSpPr>
          <p:cNvPr id="4" name="矩形 3"/>
          <p:cNvSpPr/>
          <p:nvPr/>
        </p:nvSpPr>
        <p:spPr>
          <a:xfrm>
            <a:off x="6096000" y="5123691"/>
            <a:ext cx="2939143" cy="307777"/>
          </a:xfrm>
          <a:prstGeom prst="rect">
            <a:avLst/>
          </a:prstGeom>
        </p:spPr>
        <p:txBody>
          <a:bodyPr wrap="square">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3. Create an access user.</a:t>
            </a:r>
          </a:p>
        </p:txBody>
      </p:sp>
      <p:grpSp>
        <p:nvGrpSpPr>
          <p:cNvPr id="23" name="组合 22"/>
          <p:cNvGrpSpPr/>
          <p:nvPr/>
        </p:nvGrpSpPr>
        <p:grpSpPr>
          <a:xfrm>
            <a:off x="870175" y="1795045"/>
            <a:ext cx="4528901" cy="1032762"/>
            <a:chOff x="3763513" y="1227024"/>
            <a:chExt cx="4528901" cy="1032762"/>
          </a:xfrm>
        </p:grpSpPr>
        <p:grpSp>
          <p:nvGrpSpPr>
            <p:cNvPr id="31" name="组合 30"/>
            <p:cNvGrpSpPr/>
            <p:nvPr/>
          </p:nvGrpSpPr>
          <p:grpSpPr>
            <a:xfrm>
              <a:off x="3763513" y="1227024"/>
              <a:ext cx="4528901" cy="741475"/>
              <a:chOff x="4500806" y="1359657"/>
              <a:chExt cx="4528901" cy="741475"/>
            </a:xfrm>
          </p:grpSpPr>
          <p:sp>
            <p:nvSpPr>
              <p:cNvPr id="34" name="Rectangle 484"/>
              <p:cNvSpPr>
                <a:spLocks noChangeAspect="1" noChangeArrowheads="1"/>
              </p:cNvSpPr>
              <p:nvPr/>
            </p:nvSpPr>
            <p:spPr bwMode="auto">
              <a:xfrm>
                <a:off x="5495023" y="1605878"/>
                <a:ext cx="9777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GE 0/0/1</a:t>
                </a:r>
              </a:p>
            </p:txBody>
          </p:sp>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53675" y="1658332"/>
                <a:ext cx="540000" cy="442800"/>
              </a:xfrm>
              <a:prstGeom prst="rect">
                <a:avLst/>
              </a:prstGeom>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44538" y="1658332"/>
                <a:ext cx="540000" cy="442800"/>
              </a:xfrm>
              <a:prstGeom prst="rect">
                <a:avLst/>
              </a:prstGeom>
            </p:spPr>
          </p:pic>
          <p:cxnSp>
            <p:nvCxnSpPr>
              <p:cNvPr id="37" name="直接连接符 36"/>
              <p:cNvCxnSpPr>
                <a:stCxn id="35" idx="3"/>
                <a:endCxn id="36" idx="1"/>
              </p:cNvCxnSpPr>
              <p:nvPr/>
            </p:nvCxnSpPr>
            <p:spPr bwMode="auto">
              <a:xfrm>
                <a:off x="5493675" y="1879732"/>
                <a:ext cx="25508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Rectangle 484"/>
              <p:cNvSpPr>
                <a:spLocks noChangeAspect="1" noChangeArrowheads="1"/>
              </p:cNvSpPr>
              <p:nvPr/>
            </p:nvSpPr>
            <p:spPr bwMode="auto">
              <a:xfrm>
                <a:off x="7599369" y="1359657"/>
                <a:ext cx="14303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PPPoE server</a:t>
                </a:r>
              </a:p>
            </p:txBody>
          </p:sp>
          <p:sp>
            <p:nvSpPr>
              <p:cNvPr id="39" name="Rectangle 484"/>
              <p:cNvSpPr>
                <a:spLocks noChangeAspect="1" noChangeArrowheads="1"/>
              </p:cNvSpPr>
              <p:nvPr/>
            </p:nvSpPr>
            <p:spPr bwMode="auto">
              <a:xfrm>
                <a:off x="4500806" y="1359657"/>
                <a:ext cx="1431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PPPoE client</a:t>
                </a:r>
              </a:p>
            </p:txBody>
          </p:sp>
          <p:sp>
            <p:nvSpPr>
              <p:cNvPr id="21" name="Rectangle 484"/>
              <p:cNvSpPr>
                <a:spLocks noChangeAspect="1" noChangeArrowheads="1"/>
              </p:cNvSpPr>
              <p:nvPr/>
            </p:nvSpPr>
            <p:spPr bwMode="auto">
              <a:xfrm>
                <a:off x="7110515" y="1605878"/>
                <a:ext cx="9777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GE 0/0/0</a:t>
                </a:r>
              </a:p>
            </p:txBody>
          </p:sp>
        </p:grpSp>
        <p:sp>
          <p:nvSpPr>
            <p:cNvPr id="32" name="Text Box 39"/>
            <p:cNvSpPr txBox="1">
              <a:spLocks noChangeArrowheads="1"/>
            </p:cNvSpPr>
            <p:nvPr/>
          </p:nvSpPr>
          <p:spPr bwMode="auto">
            <a:xfrm>
              <a:off x="4308138" y="1952009"/>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p>
          </p:txBody>
        </p:sp>
        <p:sp>
          <p:nvSpPr>
            <p:cNvPr id="33" name="Text Box 39"/>
            <p:cNvSpPr txBox="1">
              <a:spLocks noChangeArrowheads="1"/>
            </p:cNvSpPr>
            <p:nvPr/>
          </p:nvSpPr>
          <p:spPr bwMode="auto">
            <a:xfrm>
              <a:off x="7349608" y="1952009"/>
              <a:ext cx="4058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p>
          </p:txBody>
        </p:sp>
      </p:grpSp>
      <p:sp>
        <p:nvSpPr>
          <p:cNvPr id="2" name="矩形 1"/>
          <p:cNvSpPr/>
          <p:nvPr/>
        </p:nvSpPr>
        <p:spPr>
          <a:xfrm>
            <a:off x="6095999" y="4272881"/>
            <a:ext cx="5649914" cy="861774"/>
          </a:xfrm>
          <a:prstGeom prst="rect">
            <a:avLst/>
          </a:prstGeom>
          <a:solidFill>
            <a:srgbClr val="F4FBFE"/>
          </a:solidFill>
          <a:ln>
            <a:solidFill>
              <a:srgbClr val="99DFF9"/>
            </a:solidFill>
          </a:ln>
        </p:spPr>
        <p:txBody>
          <a:bodyPr wrap="square" rtlCol="0">
            <a:spAutoFit/>
          </a:bodyPr>
          <a:lstStyle/>
          <a:p>
            <a:pPr>
              <a:lnSpc>
                <a:spcPts val="2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[R2]interface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GigabitEthernet</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 0/0/0</a:t>
            </a:r>
          </a:p>
          <a:p>
            <a:pPr>
              <a:lnSpc>
                <a:spcPts val="20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[R2-GigabitEthernet0/0/0]</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pppoe</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-server bind virtual-template 1</a:t>
            </a:r>
          </a:p>
          <a:p>
            <a:pPr>
              <a:lnSpc>
                <a:spcPts val="2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[R2-GigabitEthernet0/0/0]quit</a:t>
            </a:r>
          </a:p>
        </p:txBody>
      </p:sp>
      <p:sp>
        <p:nvSpPr>
          <p:cNvPr id="6" name="矩形 5"/>
          <p:cNvSpPr/>
          <p:nvPr/>
        </p:nvSpPr>
        <p:spPr>
          <a:xfrm>
            <a:off x="6095999" y="5442354"/>
            <a:ext cx="5649913" cy="861774"/>
          </a:xfrm>
          <a:prstGeom prst="rect">
            <a:avLst/>
          </a:prstGeom>
          <a:solidFill>
            <a:srgbClr val="F4FBFE"/>
          </a:solidFill>
          <a:ln>
            <a:solidFill>
              <a:srgbClr val="99DFF9"/>
            </a:solidFill>
          </a:ln>
        </p:spPr>
        <p:txBody>
          <a:bodyPr wrap="square" rtlCol="0">
            <a:spAutoFit/>
          </a:bodyPr>
          <a:lstStyle/>
          <a:p>
            <a:pPr>
              <a:lnSpc>
                <a:spcPts val="20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[R2]</a:t>
            </a:r>
            <a:r>
              <a:rPr lang="en-US"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aaa</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 # Add information about the user to be authenticated.</a:t>
            </a:r>
          </a:p>
          <a:p>
            <a:pPr>
              <a:lnSpc>
                <a:spcPts val="2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[R2-aaa]local-user huawei1 password cipher huawei123</a:t>
            </a:r>
          </a:p>
          <a:p>
            <a:pPr>
              <a:lnSpc>
                <a:spcPts val="20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[R2-aaa]local-user huawei1 service-type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ppp</a:t>
            </a:r>
            <a:endPar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endParaRPr>
          </a:p>
        </p:txBody>
      </p:sp>
    </p:spTree>
    <p:extLst>
      <p:ext uri="{BB962C8B-B14F-4D97-AF65-F5344CB8AC3E}">
        <p14:creationId xmlns:p14="http://schemas.microsoft.com/office/powerpoint/2010/main" val="29970170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9"/>
          <p:cNvSpPr>
            <a:spLocks noGrp="1"/>
          </p:cNvSpPr>
          <p:nvPr>
            <p:ph type="title"/>
          </p:nvPr>
        </p:nvSpPr>
        <p:spPr/>
        <p:txBody>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Verifying the Configuration</a:t>
            </a:r>
          </a:p>
        </p:txBody>
      </p:sp>
      <p:sp>
        <p:nvSpPr>
          <p:cNvPr id="22" name="Rectangle 4"/>
          <p:cNvSpPr>
            <a:spLocks noChangeArrowheads="1"/>
          </p:cNvSpPr>
          <p:nvPr/>
        </p:nvSpPr>
        <p:spPr bwMode="auto">
          <a:xfrm>
            <a:off x="695399" y="1884970"/>
            <a:ext cx="5100093" cy="4283224"/>
          </a:xfrm>
          <a:prstGeom prst="rect">
            <a:avLst/>
          </a:prstGeom>
          <a:solidFill>
            <a:srgbClr val="F4FBFE"/>
          </a:solidFill>
          <a:ln>
            <a:solidFill>
              <a:srgbClr val="99DFF9"/>
            </a:solidFill>
          </a:ln>
        </p:spPr>
        <p:txBody>
          <a:bodyPr wrap="square" rtlCol="0">
            <a:spAutoFit/>
          </a:bodyPr>
          <a:lstStyle/>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&lt;R1&gt;display interface Dialer 1</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Dialer1 current state: </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UP</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Line protocol current state: </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UP</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(spoofing)</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Description: HUAWEI, AR Series, Dialer1 Interface</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Route Port, The Maximum Transmit Unit is 1500, Hold timer is 10(sec)</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is negotiated, 192.168.10.254/32</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 layer protocol is PPP</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LCP initial</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Physical is Dialer</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Bound to Dialer1:0:</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Dialer1:0 current state : UP </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Line protocol current state : UP</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 layer protocol is PPP</a:t>
            </a:r>
          </a:p>
          <a:p>
            <a:pPr>
              <a:lnSpc>
                <a:spcPts val="2200"/>
              </a:lnSpc>
            </a:pP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LCP opened, IPCP opened</a:t>
            </a:r>
          </a:p>
        </p:txBody>
      </p:sp>
      <p:sp>
        <p:nvSpPr>
          <p:cNvPr id="4" name="Rectangle 4"/>
          <p:cNvSpPr>
            <a:spLocks noChangeArrowheads="1"/>
          </p:cNvSpPr>
          <p:nvPr/>
        </p:nvSpPr>
        <p:spPr bwMode="auto">
          <a:xfrm>
            <a:off x="6096000" y="1880090"/>
            <a:ext cx="5649913" cy="1220847"/>
          </a:xfrm>
          <a:prstGeom prst="rect">
            <a:avLst/>
          </a:prstGeom>
          <a:solidFill>
            <a:srgbClr val="F4FBFE"/>
          </a:solidFill>
          <a:ln>
            <a:solidFill>
              <a:srgbClr val="99DFF9"/>
            </a:solidFill>
          </a:ln>
        </p:spPr>
        <p:txBody>
          <a:bodyPr wrap="square" rtlCol="0">
            <a:spAutoFit/>
          </a:bodyPr>
          <a:lstStyle/>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-client session summary </a:t>
            </a:r>
          </a:p>
          <a:p>
            <a:pPr>
              <a:lnSpc>
                <a:spcPts val="2200"/>
              </a:lnSpc>
            </a:pP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Client Session:</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   Bundle  Dialer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Intf</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Client-MAC       Server-MAC    State</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        1          1    GE0/0/1  54899876830c  000000000000 </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IDLE </a:t>
            </a:r>
          </a:p>
        </p:txBody>
      </p:sp>
      <p:sp>
        <p:nvSpPr>
          <p:cNvPr id="5" name="Rectangle 4"/>
          <p:cNvSpPr>
            <a:spLocks noChangeArrowheads="1"/>
          </p:cNvSpPr>
          <p:nvPr/>
        </p:nvSpPr>
        <p:spPr bwMode="auto">
          <a:xfrm>
            <a:off x="6096000" y="4152286"/>
            <a:ext cx="5649913" cy="1220847"/>
          </a:xfrm>
          <a:prstGeom prst="rect">
            <a:avLst/>
          </a:prstGeom>
          <a:solidFill>
            <a:srgbClr val="F4FBFE"/>
          </a:solidFill>
          <a:ln>
            <a:solidFill>
              <a:srgbClr val="99DFF9"/>
            </a:solidFill>
          </a:ln>
        </p:spPr>
        <p:txBody>
          <a:bodyPr wrap="square" rtlCol="0">
            <a:spAutoFit/>
          </a:bodyPr>
          <a:lstStyle/>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-client session summary </a:t>
            </a:r>
          </a:p>
          <a:p>
            <a:pPr>
              <a:lnSpc>
                <a:spcPts val="2200"/>
              </a:lnSpc>
            </a:pP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Client Session:</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   Bundle  Dialer  </a:t>
            </a:r>
            <a:r>
              <a:rPr lang="en-US"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Intf</a:t>
            </a: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Client-MAC     Server-MAC      State</a:t>
            </a:r>
          </a:p>
          <a:p>
            <a:pPr>
              <a:lnSpc>
                <a:spcPts val="2200"/>
              </a:lnSpc>
            </a:pPr>
            <a:r>
              <a:rPr 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       1          1     GE0/0/1   00e0fc0308f6   00e0fc036781    </a:t>
            </a:r>
            <a:r>
              <a:rPr 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UP</a:t>
            </a:r>
          </a:p>
        </p:txBody>
      </p:sp>
      <p:sp>
        <p:nvSpPr>
          <p:cNvPr id="2" name="文本框 1"/>
          <p:cNvSpPr txBox="1"/>
          <p:nvPr/>
        </p:nvSpPr>
        <p:spPr bwMode="auto">
          <a:xfrm>
            <a:off x="589002" y="1449790"/>
            <a:ext cx="5206489"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174625" indent="-174625"/>
            <a:r>
              <a:rPr lang="en-US" sz="1400" dirty="0">
                <a:latin typeface="Huawei Sans" panose="020C0503030203020204" pitchFamily="34" charset="0"/>
                <a:ea typeface="方正兰亭黑简体" panose="02000000000000000000" pitchFamily="2" charset="-122"/>
                <a:sym typeface="Huawei Sans" panose="020C0503030203020204" pitchFamily="34" charset="0"/>
              </a:rPr>
              <a:t>1. Check detailed information about the dialer interface.</a:t>
            </a:r>
          </a:p>
        </p:txBody>
      </p:sp>
      <p:sp>
        <p:nvSpPr>
          <p:cNvPr id="3" name="文本框 2"/>
          <p:cNvSpPr txBox="1"/>
          <p:nvPr/>
        </p:nvSpPr>
        <p:spPr bwMode="auto">
          <a:xfrm>
            <a:off x="6095999" y="1457675"/>
            <a:ext cx="5649913"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174625" indent="-174625"/>
            <a:r>
              <a:rPr lang="en-US" sz="1400" dirty="0">
                <a:latin typeface="Huawei Sans" panose="020C0503030203020204" pitchFamily="34" charset="0"/>
                <a:ea typeface="方正兰亭黑简体" panose="02000000000000000000" pitchFamily="2" charset="-122"/>
                <a:sym typeface="Huawei Sans" panose="020C0503030203020204" pitchFamily="34" charset="0"/>
              </a:rPr>
              <a:t>2. Check the initial status of the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session on the client.</a:t>
            </a:r>
          </a:p>
        </p:txBody>
      </p:sp>
      <p:sp>
        <p:nvSpPr>
          <p:cNvPr id="8" name="文本框 7"/>
          <p:cNvSpPr txBox="1"/>
          <p:nvPr/>
        </p:nvSpPr>
        <p:spPr bwMode="auto">
          <a:xfrm>
            <a:off x="6095999" y="3714877"/>
            <a:ext cx="5769429"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174625" indent="-174625"/>
            <a:r>
              <a:rPr lang="en-US" sz="1400" dirty="0">
                <a:latin typeface="Huawei Sans" panose="020C0503030203020204" pitchFamily="34" charset="0"/>
                <a:ea typeface="方正兰亭黑简体" panose="02000000000000000000" pitchFamily="2" charset="-122"/>
                <a:sym typeface="Huawei Sans" panose="020C0503030203020204" pitchFamily="34" charset="0"/>
              </a:rPr>
              <a:t>3. Check the establishment status of the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session on the client.</a:t>
            </a:r>
          </a:p>
        </p:txBody>
      </p:sp>
    </p:spTree>
    <p:extLst>
      <p:ext uri="{BB962C8B-B14F-4D97-AF65-F5344CB8AC3E}">
        <p14:creationId xmlns:p14="http://schemas.microsoft.com/office/powerpoint/2010/main" val="15644617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2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Overview of Early WAN Technologies</a:t>
            </a:r>
          </a:p>
          <a:p>
            <a:r>
              <a:rPr lang="en-US" sz="2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 Implementation and Configuration</a:t>
            </a:r>
          </a:p>
          <a:p>
            <a:r>
              <a:rPr lang="en-US" sz="2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 Implementation and Configuration</a:t>
            </a:r>
          </a:p>
          <a:p>
            <a:r>
              <a:rPr lang="en-US" sz="2200" b="1">
                <a:latin typeface="Huawei Sans" panose="020C0503030203020204" pitchFamily="34" charset="0"/>
                <a:ea typeface="方正兰亭黑简体" panose="02000000000000000000" pitchFamily="2" charset="-122"/>
                <a:sym typeface="Huawei Sans" panose="020C0503030203020204" pitchFamily="34" charset="0"/>
              </a:rPr>
              <a:t>Development of WAN Technologies</a:t>
            </a:r>
          </a:p>
        </p:txBody>
      </p:sp>
    </p:spTree>
    <p:extLst>
      <p:ext uri="{BB962C8B-B14F-4D97-AF65-F5344CB8AC3E}">
        <p14:creationId xmlns:p14="http://schemas.microsoft.com/office/powerpoint/2010/main" val="1568641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600" dirty="0">
                <a:latin typeface="Huawei Sans" panose="020C0503030203020204" pitchFamily="34" charset="0"/>
                <a:sym typeface="Huawei Sans" panose="020C0503030203020204" pitchFamily="34" charset="0"/>
              </a:rPr>
              <a:t>The data link layer protocols commonly used on early WANs include PPP, HDLC, and ATM. With the network evolution towards all-IP, the IP-based Internet becomes popular. However, the IP technology based on the longest match rule must use software to search for routes, resulting in low forwarding performance, which has become the bottleneck that restricts the network development.</a:t>
            </a:r>
          </a:p>
          <a:p>
            <a:r>
              <a:rPr lang="en-US" sz="1600" dirty="0">
                <a:latin typeface="Huawei Sans" panose="020C0503030203020204" pitchFamily="34" charset="0"/>
              </a:rPr>
              <a:t>Multiprotocol Label Switching (MPLS) was originally proposed to improve the forwarding speeds of routers. </a:t>
            </a:r>
            <a:r>
              <a:rPr lang="en-US" sz="1600" dirty="0">
                <a:latin typeface="Huawei Sans" panose="020C0503030203020204" pitchFamily="34" charset="0"/>
                <a:sym typeface="Huawei Sans" panose="020C0503030203020204" pitchFamily="34" charset="0"/>
              </a:rPr>
              <a:t>Compared with the traditional IP routing mode, MPLS parses IP packet headers only at the network edges during data forwarding. Transit nodes forward packets based on labels, without the need to parse IP packet headers. This speeds up software processing.</a:t>
            </a:r>
          </a:p>
          <a:p>
            <a:r>
              <a:rPr lang="en-US" sz="1600" dirty="0">
                <a:latin typeface="Huawei Sans" panose="020C0503030203020204" pitchFamily="34" charset="0"/>
                <a:sym typeface="Huawei Sans" panose="020C0503030203020204" pitchFamily="34" charset="0"/>
              </a:rPr>
              <a:t>With the improvement of router performance, the route search speed is no longer a bottleneck for network development. Thus, MPLS loses its advantage in fast forwarding speed. </a:t>
            </a:r>
            <a:r>
              <a:rPr lang="en-US" sz="1600" dirty="0">
                <a:latin typeface="Huawei Sans" panose="020C0503030203020204" pitchFamily="34" charset="0"/>
              </a:rPr>
              <a:t>However, leveraging support for multi-layer labels and a connection-oriented forwarding plane, MPLS is widely applied in various scenarios, such as virtual private network (VPN), traffic engineering (TE), and quality of service (</a:t>
            </a:r>
            <a:r>
              <a:rPr lang="en-US" sz="1600" dirty="0" err="1">
                <a:latin typeface="Huawei Sans" panose="020C0503030203020204" pitchFamily="34" charset="0"/>
              </a:rPr>
              <a:t>QoS</a:t>
            </a:r>
            <a:r>
              <a:rPr lang="en-US" sz="1600" dirty="0">
                <a:latin typeface="Huawei Sans" panose="020C0503030203020204" pitchFamily="34" charset="0"/>
              </a:rPr>
              <a:t>) scenarios.</a:t>
            </a:r>
          </a:p>
          <a:p>
            <a:endParaRPr lang="en-US" altLang="zh-CN" sz="1600" dirty="0">
              <a:latin typeface="Huawei Sans" panose="020C0503030203020204" pitchFamily="34" charset="0"/>
              <a:sym typeface="Huawei Sans" panose="020C0503030203020204" pitchFamily="34" charset="0"/>
            </a:endParaRPr>
          </a:p>
        </p:txBody>
      </p:sp>
      <p:sp>
        <p:nvSpPr>
          <p:cNvPr id="2" name="标题 1"/>
          <p:cNvSpPr>
            <a:spLocks noGrp="1"/>
          </p:cNvSpPr>
          <p:nvPr>
            <p:ph type="title"/>
          </p:nvPr>
        </p:nvSpPr>
        <p:spPr/>
        <p:txBody>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Evolution of WAN Technologies</a:t>
            </a:r>
          </a:p>
        </p:txBody>
      </p:sp>
    </p:spTree>
    <p:extLst>
      <p:ext uri="{BB962C8B-B14F-4D97-AF65-F5344CB8AC3E}">
        <p14:creationId xmlns:p14="http://schemas.microsoft.com/office/powerpoint/2010/main" val="841207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600" dirty="0">
                <a:sym typeface="Huawei Sans" panose="020C0503030203020204" pitchFamily="34" charset="0"/>
              </a:rPr>
              <a:t>Traditional IP forwarding uses hop-by-hop forwarding. Each time a data packet passes through a router, the router </a:t>
            </a:r>
            <a:r>
              <a:rPr lang="en-US" sz="1600" dirty="0" err="1">
                <a:sym typeface="Huawei Sans" panose="020C0503030203020204" pitchFamily="34" charset="0"/>
              </a:rPr>
              <a:t>decapsulates</a:t>
            </a:r>
            <a:r>
              <a:rPr lang="en-US" sz="1600" dirty="0">
                <a:sym typeface="Huawei Sans" panose="020C0503030203020204" pitchFamily="34" charset="0"/>
              </a:rPr>
              <a:t> the packet to check the network layer information and searches its routing table based on the longest match rule to guide packet forwarding. The repeat process of </a:t>
            </a:r>
            <a:r>
              <a:rPr lang="en-US" sz="1600" dirty="0" err="1">
                <a:sym typeface="Huawei Sans" panose="020C0503030203020204" pitchFamily="34" charset="0"/>
              </a:rPr>
              <a:t>decapsulating</a:t>
            </a:r>
            <a:r>
              <a:rPr lang="en-US" sz="1600" dirty="0">
                <a:sym typeface="Huawei Sans" panose="020C0503030203020204" pitchFamily="34" charset="0"/>
              </a:rPr>
              <a:t> packets, searching routing tables, and re-encapsulating the packets on routers lead to low forwarding performance.</a:t>
            </a:r>
          </a:p>
          <a:p>
            <a:endParaRPr lang="zh-CN" altLang="en-US" sz="1600" dirty="0">
              <a:sym typeface="Huawei Sans" panose="020C0503030203020204" pitchFamily="34" charset="0"/>
            </a:endParaRPr>
          </a:p>
        </p:txBody>
      </p:sp>
      <p:sp>
        <p:nvSpPr>
          <p:cNvPr id="2" name="标题 1"/>
          <p:cNvSpPr>
            <a:spLocks noGrp="1"/>
          </p:cNvSpPr>
          <p:nvPr>
            <p:ph type="title"/>
          </p:nvPr>
        </p:nvSpPr>
        <p:spPr/>
        <p:txBody>
          <a:bodyPr/>
          <a:lstStyle/>
          <a:p>
            <a:r>
              <a:rPr lang="en-US">
                <a:sym typeface="Huawei Sans" panose="020C0503030203020204" pitchFamily="34" charset="0"/>
              </a:rPr>
              <a:t>Traditional IP Routing and Forwarding</a:t>
            </a:r>
          </a:p>
        </p:txBody>
      </p:sp>
      <p:graphicFrame>
        <p:nvGraphicFramePr>
          <p:cNvPr id="136" name="表格 135"/>
          <p:cNvGraphicFramePr>
            <a:graphicFrameLocks noGrp="1"/>
          </p:cNvGraphicFramePr>
          <p:nvPr>
            <p:extLst>
              <p:ext uri="{D42A27DB-BD31-4B8C-83A1-F6EECF244321}">
                <p14:modId xmlns:p14="http://schemas.microsoft.com/office/powerpoint/2010/main" val="2152475019"/>
              </p:ext>
            </p:extLst>
          </p:nvPr>
        </p:nvGraphicFramePr>
        <p:xfrm>
          <a:off x="6210722" y="4955346"/>
          <a:ext cx="5505436" cy="1178561"/>
        </p:xfrm>
        <a:graphic>
          <a:graphicData uri="http://schemas.openxmlformats.org/drawingml/2006/table">
            <a:tbl>
              <a:tblPr/>
              <a:tblGrid>
                <a:gridCol w="1397479">
                  <a:extLst>
                    <a:ext uri="{9D8B030D-6E8A-4147-A177-3AD203B41FA5}">
                      <a16:colId xmlns="" xmlns:a16="http://schemas.microsoft.com/office/drawing/2014/main" val="20000"/>
                    </a:ext>
                  </a:extLst>
                </a:gridCol>
                <a:gridCol w="802548">
                  <a:extLst>
                    <a:ext uri="{9D8B030D-6E8A-4147-A177-3AD203B41FA5}">
                      <a16:colId xmlns="" xmlns:a16="http://schemas.microsoft.com/office/drawing/2014/main" val="20001"/>
                    </a:ext>
                  </a:extLst>
                </a:gridCol>
                <a:gridCol w="870561">
                  <a:extLst>
                    <a:ext uri="{9D8B030D-6E8A-4147-A177-3AD203B41FA5}">
                      <a16:colId xmlns="" xmlns:a16="http://schemas.microsoft.com/office/drawing/2014/main" val="20002"/>
                    </a:ext>
                  </a:extLst>
                </a:gridCol>
                <a:gridCol w="503293">
                  <a:extLst>
                    <a:ext uri="{9D8B030D-6E8A-4147-A177-3AD203B41FA5}">
                      <a16:colId xmlns="" xmlns:a16="http://schemas.microsoft.com/office/drawing/2014/main" val="20003"/>
                    </a:ext>
                  </a:extLst>
                </a:gridCol>
                <a:gridCol w="1074598">
                  <a:extLst>
                    <a:ext uri="{9D8B030D-6E8A-4147-A177-3AD203B41FA5}">
                      <a16:colId xmlns="" xmlns:a16="http://schemas.microsoft.com/office/drawing/2014/main" val="20004"/>
                    </a:ext>
                  </a:extLst>
                </a:gridCol>
                <a:gridCol w="856957">
                  <a:extLst>
                    <a:ext uri="{9D8B030D-6E8A-4147-A177-3AD203B41FA5}">
                      <a16:colId xmlns="" xmlns:a16="http://schemas.microsoft.com/office/drawing/2014/main" val="20005"/>
                    </a:ext>
                  </a:extLst>
                </a:gridCol>
              </a:tblGrid>
              <a:tr h="314961">
                <a:tc>
                  <a:txBody>
                    <a:bodyPr/>
                    <a:lstStyle/>
                    <a:p>
                      <a:pPr algn="ctr" rtl="0" fontAlgn="ctr"/>
                      <a:r>
                        <a:rPr lang="en-US" sz="1200" b="1" i="0" u="none" strike="noStrike" baseline="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Destination/Mask</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200" b="1" i="0" u="none" strike="noStrike" baseline="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Protocol</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200" b="1" i="0" u="none" strike="noStrike" baseline="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Preference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200" b="1" i="0" u="none" strike="noStrike" baseline="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Cost</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200" b="1" i="0" u="none" strike="noStrike" baseline="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NextHop</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200" b="1" i="0" u="none" strike="noStrike" baseline="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Interface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317500">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192.168.1.0/24</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Direct</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192.168.1.254</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GE 0/0/0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1"/>
                  </a:ext>
                </a:extLst>
              </a:tr>
              <a:tr h="279400">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192.168.12.0/24</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Direct</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192.168.12.1</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GE 0/0/2</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2"/>
                  </a:ext>
                </a:extLst>
              </a:tr>
              <a:tr h="266700">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192.168.2.0/24</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OSPF</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3</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192.168.12.2</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GE 0/0/2</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pSp>
        <p:nvGrpSpPr>
          <p:cNvPr id="43" name="组合 42"/>
          <p:cNvGrpSpPr/>
          <p:nvPr/>
        </p:nvGrpSpPr>
        <p:grpSpPr>
          <a:xfrm>
            <a:off x="539080" y="2944163"/>
            <a:ext cx="5721536" cy="3098026"/>
            <a:chOff x="386909" y="1321733"/>
            <a:chExt cx="5721536" cy="3098026"/>
          </a:xfrm>
        </p:grpSpPr>
        <p:grpSp>
          <p:nvGrpSpPr>
            <p:cNvPr id="33" name="组合 32"/>
            <p:cNvGrpSpPr/>
            <p:nvPr/>
          </p:nvGrpSpPr>
          <p:grpSpPr>
            <a:xfrm>
              <a:off x="438447" y="1595764"/>
              <a:ext cx="5621041" cy="2485441"/>
              <a:chOff x="438447" y="2368691"/>
              <a:chExt cx="5621041" cy="2485441"/>
            </a:xfrm>
          </p:grpSpPr>
          <p:pic>
            <p:nvPicPr>
              <p:cNvPr id="4"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23272" y="4411332"/>
                <a:ext cx="540000" cy="442800"/>
              </a:xfrm>
              <a:prstGeom prst="rect">
                <a:avLst/>
              </a:prstGeom>
            </p:spPr>
          </p:pic>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33186" y="2620566"/>
                <a:ext cx="540000" cy="442800"/>
              </a:xfrm>
              <a:prstGeom prst="rect">
                <a:avLst/>
              </a:prstGeom>
            </p:spPr>
          </p:pic>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70440" y="3519854"/>
                <a:ext cx="540000" cy="442800"/>
              </a:xfrm>
              <a:prstGeom prst="rect">
                <a:avLst/>
              </a:prstGeom>
            </p:spPr>
          </p:pic>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07140" y="3494938"/>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6088" y="3519854"/>
                <a:ext cx="540000" cy="442800"/>
              </a:xfrm>
              <a:prstGeom prst="rect">
                <a:avLst/>
              </a:prstGeom>
            </p:spPr>
          </p:pic>
          <p:pic>
            <p:nvPicPr>
              <p:cNvPr id="9" name="图片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19488" y="3494938"/>
                <a:ext cx="540000" cy="442800"/>
              </a:xfrm>
              <a:prstGeom prst="rect">
                <a:avLst/>
              </a:prstGeom>
            </p:spPr>
          </p:pic>
          <p:cxnSp>
            <p:nvCxnSpPr>
              <p:cNvPr id="11" name="直接连接符 10"/>
              <p:cNvCxnSpPr>
                <a:stCxn id="6" idx="1"/>
                <a:endCxn id="8" idx="3"/>
              </p:cNvCxnSpPr>
              <p:nvPr/>
            </p:nvCxnSpPr>
            <p:spPr>
              <a:xfrm flipH="1">
                <a:off x="986088" y="3741254"/>
                <a:ext cx="684352"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1"/>
                <a:endCxn id="6" idx="0"/>
              </p:cNvCxnSpPr>
              <p:nvPr/>
            </p:nvCxnSpPr>
            <p:spPr>
              <a:xfrm flipH="1">
                <a:off x="1940440" y="2841966"/>
                <a:ext cx="992746" cy="67788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2"/>
                <a:endCxn id="4" idx="1"/>
              </p:cNvCxnSpPr>
              <p:nvPr/>
            </p:nvCxnSpPr>
            <p:spPr>
              <a:xfrm>
                <a:off x="1940440" y="3962654"/>
                <a:ext cx="982832" cy="67007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3"/>
                <a:endCxn id="7" idx="0"/>
              </p:cNvCxnSpPr>
              <p:nvPr/>
            </p:nvCxnSpPr>
            <p:spPr>
              <a:xfrm>
                <a:off x="3473186" y="2841966"/>
                <a:ext cx="1003954" cy="652972"/>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3"/>
                <a:endCxn id="7" idx="2"/>
              </p:cNvCxnSpPr>
              <p:nvPr/>
            </p:nvCxnSpPr>
            <p:spPr>
              <a:xfrm flipV="1">
                <a:off x="3463272" y="3937738"/>
                <a:ext cx="1013868" cy="69499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3"/>
                <a:endCxn id="9" idx="1"/>
              </p:cNvCxnSpPr>
              <p:nvPr/>
            </p:nvCxnSpPr>
            <p:spPr>
              <a:xfrm>
                <a:off x="4747140" y="3716338"/>
                <a:ext cx="77234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25" name="图片 24" descr="PC.png"/>
              <p:cNvPicPr>
                <a:picLocks noChangeAspect="1"/>
              </p:cNvPicPr>
              <p:nvPr/>
            </p:nvPicPr>
            <p:blipFill>
              <a:blip r:embed="rId4" cstate="print"/>
              <a:stretch>
                <a:fillRect/>
              </a:stretch>
            </p:blipFill>
            <p:spPr>
              <a:xfrm>
                <a:off x="438447" y="2368691"/>
                <a:ext cx="539063" cy="414000"/>
              </a:xfrm>
              <a:prstGeom prst="rect">
                <a:avLst/>
              </a:prstGeom>
            </p:spPr>
          </p:pic>
          <p:pic>
            <p:nvPicPr>
              <p:cNvPr id="26" name="图片 25" descr="PC.png"/>
              <p:cNvPicPr>
                <a:picLocks noChangeAspect="1"/>
              </p:cNvPicPr>
              <p:nvPr/>
            </p:nvPicPr>
            <p:blipFill>
              <a:blip r:embed="rId4" cstate="print"/>
              <a:stretch>
                <a:fillRect/>
              </a:stretch>
            </p:blipFill>
            <p:spPr>
              <a:xfrm>
                <a:off x="5519488" y="2375654"/>
                <a:ext cx="539063" cy="414000"/>
              </a:xfrm>
              <a:prstGeom prst="rect">
                <a:avLst/>
              </a:prstGeom>
            </p:spPr>
          </p:pic>
          <p:cxnSp>
            <p:nvCxnSpPr>
              <p:cNvPr id="28" name="直接连接符 27"/>
              <p:cNvCxnSpPr>
                <a:stCxn id="25" idx="2"/>
                <a:endCxn id="8" idx="0"/>
              </p:cNvCxnSpPr>
              <p:nvPr/>
            </p:nvCxnSpPr>
            <p:spPr>
              <a:xfrm>
                <a:off x="707979" y="2782691"/>
                <a:ext cx="8109" cy="737163"/>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6" idx="2"/>
                <a:endCxn id="9" idx="0"/>
              </p:cNvCxnSpPr>
              <p:nvPr/>
            </p:nvCxnSpPr>
            <p:spPr>
              <a:xfrm>
                <a:off x="5789020" y="2789654"/>
                <a:ext cx="468" cy="70528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509375" y="3185167"/>
              <a:ext cx="436338" cy="338554"/>
            </a:xfrm>
            <a:prstGeom prst="rect">
              <a:avLst/>
            </a:prstGeom>
            <a:noFill/>
          </p:spPr>
          <p:txBody>
            <a:bodyPr wrap="none" rtlCol="0">
              <a:spAutoFit/>
            </a:bodyPr>
            <a:lstStyle/>
            <a:p>
              <a:r>
                <a:rPr lang="en-US" sz="1600" b="1" dirty="0">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36" name="文本框 35"/>
            <p:cNvSpPr txBox="1"/>
            <p:nvPr/>
          </p:nvSpPr>
          <p:spPr>
            <a:xfrm>
              <a:off x="1681896" y="3185167"/>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R2</a:t>
              </a:r>
            </a:p>
          </p:txBody>
        </p:sp>
        <p:sp>
          <p:nvSpPr>
            <p:cNvPr id="37" name="文本框 36"/>
            <p:cNvSpPr txBox="1"/>
            <p:nvPr/>
          </p:nvSpPr>
          <p:spPr>
            <a:xfrm>
              <a:off x="4310802" y="3173754"/>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R5</a:t>
              </a:r>
            </a:p>
          </p:txBody>
        </p:sp>
        <p:sp>
          <p:nvSpPr>
            <p:cNvPr id="38" name="文本框 37"/>
            <p:cNvSpPr txBox="1"/>
            <p:nvPr/>
          </p:nvSpPr>
          <p:spPr>
            <a:xfrm>
              <a:off x="5556000" y="3185167"/>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R6</a:t>
              </a:r>
            </a:p>
          </p:txBody>
        </p:sp>
        <p:sp>
          <p:nvSpPr>
            <p:cNvPr id="39" name="文本框 38"/>
            <p:cNvSpPr txBox="1"/>
            <p:nvPr/>
          </p:nvSpPr>
          <p:spPr>
            <a:xfrm>
              <a:off x="2969698" y="2290439"/>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R3</a:t>
              </a:r>
            </a:p>
          </p:txBody>
        </p:sp>
        <p:sp>
          <p:nvSpPr>
            <p:cNvPr id="40" name="文本框 39"/>
            <p:cNvSpPr txBox="1"/>
            <p:nvPr/>
          </p:nvSpPr>
          <p:spPr>
            <a:xfrm>
              <a:off x="2985017" y="4081205"/>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R4</a:t>
              </a:r>
            </a:p>
          </p:txBody>
        </p:sp>
        <p:sp>
          <p:nvSpPr>
            <p:cNvPr id="41" name="文本框 40"/>
            <p:cNvSpPr txBox="1"/>
            <p:nvPr/>
          </p:nvSpPr>
          <p:spPr>
            <a:xfrm>
              <a:off x="386909" y="1340321"/>
              <a:ext cx="1519968" cy="276999"/>
            </a:xfrm>
            <a:prstGeom prst="rect">
              <a:avLst/>
            </a:prstGeom>
            <a:no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PC1:192.168.1.1/24</a:t>
              </a:r>
            </a:p>
          </p:txBody>
        </p:sp>
        <p:sp>
          <p:nvSpPr>
            <p:cNvPr id="42" name="文本框 41"/>
            <p:cNvSpPr txBox="1"/>
            <p:nvPr/>
          </p:nvSpPr>
          <p:spPr>
            <a:xfrm>
              <a:off x="4588477" y="1321733"/>
              <a:ext cx="1519968" cy="276999"/>
            </a:xfrm>
            <a:prstGeom prst="rect">
              <a:avLst/>
            </a:prstGeom>
            <a:no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PC2:192.168.2.1/24</a:t>
              </a:r>
            </a:p>
          </p:txBody>
        </p:sp>
      </p:grpSp>
      <p:cxnSp>
        <p:nvCxnSpPr>
          <p:cNvPr id="60" name="直接连接符 59">
            <a:extLst>
              <a:ext uri="{FF2B5EF4-FFF2-40B4-BE49-F238E27FC236}">
                <a16:creationId xmlns="" xmlns:a16="http://schemas.microsoft.com/office/drawing/2014/main" id="{2FB084DC-7F7C-4D00-B92D-0FB134D905C1}"/>
              </a:ext>
            </a:extLst>
          </p:cNvPr>
          <p:cNvCxnSpPr>
            <a:cxnSpLocks/>
          </p:cNvCxnSpPr>
          <p:nvPr/>
        </p:nvCxnSpPr>
        <p:spPr>
          <a:xfrm flipV="1">
            <a:off x="2039535" y="3639157"/>
            <a:ext cx="949488" cy="651443"/>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 xmlns:a16="http://schemas.microsoft.com/office/drawing/2014/main" id="{2FB084DC-7F7C-4D00-B92D-0FB134D905C1}"/>
              </a:ext>
            </a:extLst>
          </p:cNvPr>
          <p:cNvCxnSpPr>
            <a:cxnSpLocks/>
          </p:cNvCxnSpPr>
          <p:nvPr/>
        </p:nvCxnSpPr>
        <p:spPr>
          <a:xfrm>
            <a:off x="1172160" y="4453071"/>
            <a:ext cx="631067" cy="1"/>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 xmlns:a16="http://schemas.microsoft.com/office/drawing/2014/main" id="{2FB084DC-7F7C-4D00-B92D-0FB134D905C1}"/>
              </a:ext>
            </a:extLst>
          </p:cNvPr>
          <p:cNvCxnSpPr>
            <a:cxnSpLocks/>
          </p:cNvCxnSpPr>
          <p:nvPr/>
        </p:nvCxnSpPr>
        <p:spPr>
          <a:xfrm>
            <a:off x="942976" y="3701888"/>
            <a:ext cx="575" cy="588712"/>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 xmlns:a16="http://schemas.microsoft.com/office/drawing/2014/main" id="{2FB084DC-7F7C-4D00-B92D-0FB134D905C1}"/>
              </a:ext>
            </a:extLst>
          </p:cNvPr>
          <p:cNvCxnSpPr>
            <a:cxnSpLocks/>
          </p:cNvCxnSpPr>
          <p:nvPr/>
        </p:nvCxnSpPr>
        <p:spPr>
          <a:xfrm>
            <a:off x="3696449" y="3597071"/>
            <a:ext cx="1023645" cy="673218"/>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 xmlns:a16="http://schemas.microsoft.com/office/drawing/2014/main" id="{2FB084DC-7F7C-4D00-B92D-0FB134D905C1}"/>
              </a:ext>
            </a:extLst>
          </p:cNvPr>
          <p:cNvCxnSpPr>
            <a:cxnSpLocks/>
          </p:cNvCxnSpPr>
          <p:nvPr/>
        </p:nvCxnSpPr>
        <p:spPr>
          <a:xfrm flipH="1" flipV="1">
            <a:off x="5871447" y="3712246"/>
            <a:ext cx="1" cy="566986"/>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 xmlns:a16="http://schemas.microsoft.com/office/drawing/2014/main" id="{2FB084DC-7F7C-4D00-B92D-0FB134D905C1}"/>
              </a:ext>
            </a:extLst>
          </p:cNvPr>
          <p:cNvCxnSpPr>
            <a:cxnSpLocks/>
          </p:cNvCxnSpPr>
          <p:nvPr/>
        </p:nvCxnSpPr>
        <p:spPr>
          <a:xfrm flipV="1">
            <a:off x="4930511" y="4431040"/>
            <a:ext cx="693615" cy="4533"/>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5" name="文本框 134"/>
          <p:cNvSpPr txBox="1"/>
          <p:nvPr/>
        </p:nvSpPr>
        <p:spPr>
          <a:xfrm>
            <a:off x="3078412" y="4376439"/>
            <a:ext cx="546945" cy="369332"/>
          </a:xfrm>
          <a:prstGeom prst="rect">
            <a:avLst/>
          </a:prstGeom>
          <a:noFill/>
        </p:spPr>
        <p:txBody>
          <a:bodyPr wrap="none" rtlCol="0">
            <a:spAutoFit/>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IGP</a:t>
            </a:r>
          </a:p>
        </p:txBody>
      </p:sp>
      <p:sp>
        <p:nvSpPr>
          <p:cNvPr id="138" name="文本框 137"/>
          <p:cNvSpPr txBox="1"/>
          <p:nvPr/>
        </p:nvSpPr>
        <p:spPr>
          <a:xfrm>
            <a:off x="1155115" y="4609507"/>
            <a:ext cx="671979" cy="276999"/>
          </a:xfrm>
          <a:prstGeom prst="rect">
            <a:avLst/>
          </a:prstGeom>
          <a:noFill/>
        </p:spPr>
        <p:txBody>
          <a:bodyPr wrap="none" rtlCol="0">
            <a:spAutoFit/>
          </a:bodyPr>
          <a:lstStyle/>
          <a:p>
            <a:pPr 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G0/0/2</a:t>
            </a:r>
          </a:p>
        </p:txBody>
      </p:sp>
      <p:sp>
        <p:nvSpPr>
          <p:cNvPr id="139" name="文本框 138"/>
          <p:cNvSpPr txBox="1"/>
          <p:nvPr/>
        </p:nvSpPr>
        <p:spPr>
          <a:xfrm>
            <a:off x="6211659" y="4574615"/>
            <a:ext cx="1709122" cy="338554"/>
          </a:xfrm>
          <a:prstGeom prst="rect">
            <a:avLst/>
          </a:prstGeom>
          <a:noFill/>
        </p:spPr>
        <p:txBody>
          <a:bodyPr wrap="none" rtlCol="0">
            <a:spAutoFit/>
          </a:bodyPr>
          <a:lstStyle/>
          <a:p>
            <a:r>
              <a:rPr lang="en-US" sz="1600" dirty="0">
                <a:latin typeface="Huawei Sans" panose="020C0503030203020204" pitchFamily="34" charset="0"/>
                <a:ea typeface="方正兰亭黑简体" panose="02000000000000000000" pitchFamily="2" charset="-122"/>
                <a:sym typeface="Huawei Sans" panose="020C0503030203020204" pitchFamily="34" charset="0"/>
              </a:rPr>
              <a:t>R1 routing table</a:t>
            </a:r>
          </a:p>
        </p:txBody>
      </p:sp>
      <p:sp>
        <p:nvSpPr>
          <p:cNvPr id="61" name="文本占位符 2">
            <a:extLst>
              <a:ext uri="{FF2B5EF4-FFF2-40B4-BE49-F238E27FC236}">
                <a16:creationId xmlns="" xmlns:a16="http://schemas.microsoft.com/office/drawing/2014/main" id="{C2014A18-2693-4B31-B182-541A4994E3DC}"/>
              </a:ext>
            </a:extLst>
          </p:cNvPr>
          <p:cNvSpPr txBox="1">
            <a:spLocks/>
          </p:cNvSpPr>
          <p:nvPr/>
        </p:nvSpPr>
        <p:spPr bwMode="auto">
          <a:xfrm>
            <a:off x="6426592" y="2689972"/>
            <a:ext cx="5289566" cy="1775719"/>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50000"/>
              </a:lnSpc>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Characteristics of traditional IP routing and forwarding:</a:t>
            </a:r>
          </a:p>
          <a:p>
            <a:pPr lvl="1">
              <a:lnSpc>
                <a:spcPct val="150000"/>
              </a:lnSpc>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All routers need to know the network-wide routes.</a:t>
            </a:r>
          </a:p>
          <a:p>
            <a:pPr lvl="1">
              <a:lnSpc>
                <a:spcPct val="150000"/>
              </a:lnSpc>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Traditional IP forwarding is connectionless-oriented and cannot provide good end-to-end </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QoS</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 guarantee.</a:t>
            </a:r>
          </a:p>
          <a:p>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5" name="表格 14"/>
          <p:cNvGraphicFramePr>
            <a:graphicFrameLocks noGrp="1"/>
          </p:cNvGraphicFramePr>
          <p:nvPr>
            <p:extLst>
              <p:ext uri="{D42A27DB-BD31-4B8C-83A1-F6EECF244321}">
                <p14:modId xmlns:p14="http://schemas.microsoft.com/office/powerpoint/2010/main" val="2952760283"/>
              </p:ext>
            </p:extLst>
          </p:nvPr>
        </p:nvGraphicFramePr>
        <p:xfrm>
          <a:off x="1155081" y="3853231"/>
          <a:ext cx="658800" cy="487680"/>
        </p:xfrm>
        <a:graphic>
          <a:graphicData uri="http://schemas.openxmlformats.org/drawingml/2006/table">
            <a:tbl>
              <a:tblPr firstRow="1" bandRow="1">
                <a:tableStyleId>{7E9639D4-E3E2-4D34-9284-5A2195B3D0D7}</a:tableStyleId>
              </a:tblPr>
              <a:tblGrid>
                <a:gridCol w="658800">
                  <a:extLst>
                    <a:ext uri="{9D8B030D-6E8A-4147-A177-3AD203B41FA5}">
                      <a16:colId xmlns="" xmlns:a16="http://schemas.microsoft.com/office/drawing/2014/main" val="20000"/>
                    </a:ext>
                  </a:extLst>
                </a:gridCol>
              </a:tblGrid>
              <a:tr h="237656">
                <a:tc>
                  <a:txBody>
                    <a:bodyPr/>
                    <a:lstStyle/>
                    <a:p>
                      <a:pPr algn="ctr"/>
                      <a:r>
                        <a:rPr lang="en-US" sz="1000" b="0" dirty="0">
                          <a:solidFill>
                            <a:schemeClr val="tx1"/>
                          </a:solidFill>
                          <a:latin typeface="Huawei Sans" panose="020C0503030203020204" pitchFamily="34" charset="0"/>
                          <a:ea typeface="+mn-ea"/>
                        </a:rPr>
                        <a:t>IP address</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alpha val="5000"/>
                      </a:srgbClr>
                    </a:solidFill>
                  </a:tcPr>
                </a:tc>
                <a:extLst>
                  <a:ext uri="{0D108BD9-81ED-4DB2-BD59-A6C34878D82A}">
                    <a16:rowId xmlns="" xmlns:a16="http://schemas.microsoft.com/office/drawing/2014/main" val="10000"/>
                  </a:ext>
                </a:extLst>
              </a:tr>
              <a:tr h="237656">
                <a:tc>
                  <a:txBody>
                    <a:bodyPr/>
                    <a:lstStyle/>
                    <a:p>
                      <a:pPr algn="ctr"/>
                      <a:r>
                        <a:rPr lang="en-US" sz="1000" dirty="0">
                          <a:latin typeface="Huawei Sans" panose="020C0503030203020204" pitchFamily="34" charset="0"/>
                          <a:ea typeface="+mn-ea"/>
                        </a:rPr>
                        <a:t>Data</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alpha val="5000"/>
                      </a:srgbClr>
                    </a:solidFill>
                  </a:tcPr>
                </a:tc>
                <a:extLst>
                  <a:ext uri="{0D108BD9-81ED-4DB2-BD59-A6C34878D82A}">
                    <a16:rowId xmlns="" xmlns:a16="http://schemas.microsoft.com/office/drawing/2014/main" val="10001"/>
                  </a:ext>
                </a:extLst>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203785799"/>
              </p:ext>
            </p:extLst>
          </p:nvPr>
        </p:nvGraphicFramePr>
        <p:xfrm>
          <a:off x="1897167" y="3352300"/>
          <a:ext cx="659888" cy="487680"/>
        </p:xfrm>
        <a:graphic>
          <a:graphicData uri="http://schemas.openxmlformats.org/drawingml/2006/table">
            <a:tbl>
              <a:tblPr firstRow="1" bandRow="1">
                <a:tableStyleId>{7E9639D4-E3E2-4D34-9284-5A2195B3D0D7}</a:tableStyleId>
              </a:tblPr>
              <a:tblGrid>
                <a:gridCol w="659888">
                  <a:extLst>
                    <a:ext uri="{9D8B030D-6E8A-4147-A177-3AD203B41FA5}">
                      <a16:colId xmlns="" xmlns:a16="http://schemas.microsoft.com/office/drawing/2014/main" val="20000"/>
                    </a:ext>
                  </a:extLst>
                </a:gridCol>
              </a:tblGrid>
              <a:tr h="237656">
                <a:tc>
                  <a:txBody>
                    <a:bodyPr/>
                    <a:lstStyle/>
                    <a:p>
                      <a:pPr algn="ctr"/>
                      <a:r>
                        <a:rPr lang="en-US" sz="1000" b="0" dirty="0">
                          <a:solidFill>
                            <a:schemeClr val="tx1"/>
                          </a:solidFill>
                          <a:latin typeface="Huawei Sans" panose="020C0503030203020204" pitchFamily="34" charset="0"/>
                          <a:ea typeface="+mn-ea"/>
                        </a:rPr>
                        <a:t>IP address</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237656">
                <a:tc>
                  <a:txBody>
                    <a:bodyPr/>
                    <a:lstStyle/>
                    <a:p>
                      <a:pPr algn="ctr"/>
                      <a:r>
                        <a:rPr lang="en-US" sz="1000" dirty="0">
                          <a:latin typeface="Huawei Sans" panose="020C0503030203020204" pitchFamily="34" charset="0"/>
                          <a:ea typeface="+mn-ea"/>
                        </a:rPr>
                        <a:t>Data</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1"/>
                  </a:ext>
                </a:extLst>
              </a:tr>
            </a:tbl>
          </a:graphicData>
        </a:graphic>
      </p:graphicFrame>
      <p:graphicFrame>
        <p:nvGraphicFramePr>
          <p:cNvPr id="63" name="表格 62"/>
          <p:cNvGraphicFramePr>
            <a:graphicFrameLocks noGrp="1"/>
          </p:cNvGraphicFramePr>
          <p:nvPr>
            <p:extLst>
              <p:ext uri="{D42A27DB-BD31-4B8C-83A1-F6EECF244321}">
                <p14:modId xmlns:p14="http://schemas.microsoft.com/office/powerpoint/2010/main" val="2276520031"/>
              </p:ext>
            </p:extLst>
          </p:nvPr>
        </p:nvGraphicFramePr>
        <p:xfrm>
          <a:off x="3021940" y="2895273"/>
          <a:ext cx="659888" cy="487680"/>
        </p:xfrm>
        <a:graphic>
          <a:graphicData uri="http://schemas.openxmlformats.org/drawingml/2006/table">
            <a:tbl>
              <a:tblPr firstRow="1" bandRow="1">
                <a:tableStyleId>{7E9639D4-E3E2-4D34-9284-5A2195B3D0D7}</a:tableStyleId>
              </a:tblPr>
              <a:tblGrid>
                <a:gridCol w="659888">
                  <a:extLst>
                    <a:ext uri="{9D8B030D-6E8A-4147-A177-3AD203B41FA5}">
                      <a16:colId xmlns="" xmlns:a16="http://schemas.microsoft.com/office/drawing/2014/main" val="20000"/>
                    </a:ext>
                  </a:extLst>
                </a:gridCol>
              </a:tblGrid>
              <a:tr h="237656">
                <a:tc>
                  <a:txBody>
                    <a:bodyPr/>
                    <a:lstStyle/>
                    <a:p>
                      <a:pPr algn="ctr"/>
                      <a:r>
                        <a:rPr lang="en-US" sz="1000" b="0" dirty="0">
                          <a:solidFill>
                            <a:schemeClr val="tx1"/>
                          </a:solidFill>
                          <a:latin typeface="Huawei Sans" panose="020C0503030203020204" pitchFamily="34" charset="0"/>
                          <a:ea typeface="+mn-ea"/>
                        </a:rPr>
                        <a:t>IP address</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237656">
                <a:tc>
                  <a:txBody>
                    <a:bodyPr/>
                    <a:lstStyle/>
                    <a:p>
                      <a:pPr algn="ctr"/>
                      <a:r>
                        <a:rPr lang="en-US" sz="1000" dirty="0">
                          <a:latin typeface="Huawei Sans" panose="020C0503030203020204" pitchFamily="34" charset="0"/>
                          <a:ea typeface="+mn-ea"/>
                        </a:rPr>
                        <a:t>Data</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1"/>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val="3145145617"/>
              </p:ext>
            </p:extLst>
          </p:nvPr>
        </p:nvGraphicFramePr>
        <p:xfrm>
          <a:off x="5076793" y="3719151"/>
          <a:ext cx="659888" cy="487680"/>
        </p:xfrm>
        <a:graphic>
          <a:graphicData uri="http://schemas.openxmlformats.org/drawingml/2006/table">
            <a:tbl>
              <a:tblPr firstRow="1" bandRow="1">
                <a:tableStyleId>{7E9639D4-E3E2-4D34-9284-5A2195B3D0D7}</a:tableStyleId>
              </a:tblPr>
              <a:tblGrid>
                <a:gridCol w="659888">
                  <a:extLst>
                    <a:ext uri="{9D8B030D-6E8A-4147-A177-3AD203B41FA5}">
                      <a16:colId xmlns="" xmlns:a16="http://schemas.microsoft.com/office/drawing/2014/main" val="20000"/>
                    </a:ext>
                  </a:extLst>
                </a:gridCol>
              </a:tblGrid>
              <a:tr h="237656">
                <a:tc>
                  <a:txBody>
                    <a:bodyPr/>
                    <a:lstStyle/>
                    <a:p>
                      <a:pPr algn="ctr"/>
                      <a:r>
                        <a:rPr lang="en-US" sz="1000" b="0" dirty="0">
                          <a:solidFill>
                            <a:schemeClr val="tx1"/>
                          </a:solidFill>
                          <a:latin typeface="Huawei Sans" panose="020C0503030203020204" pitchFamily="34" charset="0"/>
                          <a:ea typeface="+mn-ea"/>
                        </a:rPr>
                        <a:t>IP address</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237656">
                <a:tc>
                  <a:txBody>
                    <a:bodyPr/>
                    <a:lstStyle/>
                    <a:p>
                      <a:pPr algn="ctr"/>
                      <a:r>
                        <a:rPr lang="en-US" sz="1000" dirty="0">
                          <a:latin typeface="Huawei Sans" panose="020C0503030203020204" pitchFamily="34" charset="0"/>
                          <a:ea typeface="+mn-ea"/>
                        </a:rPr>
                        <a:t>Data</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1"/>
                  </a:ext>
                </a:extLst>
              </a:tr>
            </a:tbl>
          </a:graphicData>
        </a:graphic>
      </p:graphicFrame>
      <p:graphicFrame>
        <p:nvGraphicFramePr>
          <p:cNvPr id="68" name="表格 67"/>
          <p:cNvGraphicFramePr>
            <a:graphicFrameLocks noGrp="1"/>
          </p:cNvGraphicFramePr>
          <p:nvPr>
            <p:extLst>
              <p:ext uri="{D42A27DB-BD31-4B8C-83A1-F6EECF244321}">
                <p14:modId xmlns:p14="http://schemas.microsoft.com/office/powerpoint/2010/main" val="3080878368"/>
              </p:ext>
            </p:extLst>
          </p:nvPr>
        </p:nvGraphicFramePr>
        <p:xfrm>
          <a:off x="4344660" y="3427568"/>
          <a:ext cx="659888" cy="487680"/>
        </p:xfrm>
        <a:graphic>
          <a:graphicData uri="http://schemas.openxmlformats.org/drawingml/2006/table">
            <a:tbl>
              <a:tblPr firstRow="1" bandRow="1">
                <a:tableStyleId>{7E9639D4-E3E2-4D34-9284-5A2195B3D0D7}</a:tableStyleId>
              </a:tblPr>
              <a:tblGrid>
                <a:gridCol w="659888">
                  <a:extLst>
                    <a:ext uri="{9D8B030D-6E8A-4147-A177-3AD203B41FA5}">
                      <a16:colId xmlns="" xmlns:a16="http://schemas.microsoft.com/office/drawing/2014/main" val="20000"/>
                    </a:ext>
                  </a:extLst>
                </a:gridCol>
              </a:tblGrid>
              <a:tr h="237656">
                <a:tc>
                  <a:txBody>
                    <a:bodyPr/>
                    <a:lstStyle/>
                    <a:p>
                      <a:pPr algn="ctr"/>
                      <a:r>
                        <a:rPr lang="en-US" sz="1000" b="0" dirty="0">
                          <a:solidFill>
                            <a:schemeClr val="tx1"/>
                          </a:solidFill>
                          <a:latin typeface="Huawei Sans" panose="020C0503030203020204" pitchFamily="34" charset="0"/>
                          <a:ea typeface="+mn-ea"/>
                        </a:rPr>
                        <a:t>IP address</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237656">
                <a:tc>
                  <a:txBody>
                    <a:bodyPr/>
                    <a:lstStyle/>
                    <a:p>
                      <a:pPr algn="ctr"/>
                      <a:r>
                        <a:rPr lang="en-US" sz="1000" dirty="0">
                          <a:latin typeface="Huawei Sans" panose="020C0503030203020204" pitchFamily="34" charset="0"/>
                          <a:ea typeface="+mn-ea"/>
                        </a:rPr>
                        <a:t>Data</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0896594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133660" y="1469345"/>
            <a:ext cx="5615428" cy="4485765"/>
          </a:xfrm>
        </p:spPr>
        <p:txBody>
          <a:bodyPr/>
          <a:lstStyle/>
          <a:p>
            <a:pPr algn="l">
              <a:lnSpc>
                <a:spcPct val="150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MPLS is used on IP backbone networks.</a:t>
            </a:r>
          </a:p>
          <a:p>
            <a:pPr algn="l">
              <a:lnSpc>
                <a:spcPct val="150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MPLS is a tunneling technology that provides connection-oriented switching for the network layer based on IP routing and control protocols. It provides better </a:t>
            </a:r>
            <a:r>
              <a:rPr lang="en-US" sz="1600" dirty="0" err="1">
                <a:latin typeface="Huawei Sans" panose="020C0503030203020204" pitchFamily="34" charset="0"/>
                <a:ea typeface="方正兰亭黑简体" panose="02000000000000000000" pitchFamily="2" charset="-122"/>
                <a:sym typeface="Huawei Sans" panose="020C0503030203020204" pitchFamily="34" charset="0"/>
              </a:rPr>
              <a:t>QoS</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 guarantee.</a:t>
            </a:r>
          </a:p>
          <a:p>
            <a:pPr algn="l">
              <a:lnSpc>
                <a:spcPct val="150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MPLS labels, instead of IP routes, are searched for to forward packets, which greatly improves forwarding efficiency.</a:t>
            </a:r>
          </a:p>
          <a:p>
            <a:pPr algn="l">
              <a:lnSpc>
                <a:spcPct val="150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Labels used in MPLS forwarding can be manually configured or dynamically allocated using a label distribution protocol.</a:t>
            </a:r>
          </a:p>
        </p:txBody>
      </p:sp>
      <p:sp>
        <p:nvSpPr>
          <p:cNvPr id="2" name="标题 1"/>
          <p:cNvSpPr>
            <a:spLocks noGrp="1"/>
          </p:cNvSpPr>
          <p:nvPr>
            <p:ph type="title"/>
          </p:nvPr>
        </p:nvSpPr>
        <p:spPr/>
        <p:txBody>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MPLS Label-based Forwarding</a:t>
            </a:r>
          </a:p>
        </p:txBody>
      </p:sp>
      <p:grpSp>
        <p:nvGrpSpPr>
          <p:cNvPr id="59" name="组合 58"/>
          <p:cNvGrpSpPr/>
          <p:nvPr/>
        </p:nvGrpSpPr>
        <p:grpSpPr>
          <a:xfrm>
            <a:off x="398337" y="1715442"/>
            <a:ext cx="5746204" cy="3574745"/>
            <a:chOff x="405096" y="1987832"/>
            <a:chExt cx="5746204" cy="3574745"/>
          </a:xfrm>
        </p:grpSpPr>
        <p:sp>
          <p:nvSpPr>
            <p:cNvPr id="52" name="圆角矩形 51"/>
            <p:cNvSpPr/>
            <p:nvPr/>
          </p:nvSpPr>
          <p:spPr>
            <a:xfrm>
              <a:off x="1907630" y="2530533"/>
              <a:ext cx="2685509" cy="2989270"/>
            </a:xfrm>
            <a:prstGeom prst="roundRect">
              <a:avLst>
                <a:gd name="adj" fmla="val 6116"/>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IGP</a:t>
              </a:r>
            </a:p>
          </p:txBody>
        </p:sp>
        <p:grpSp>
          <p:nvGrpSpPr>
            <p:cNvPr id="51" name="组合 50"/>
            <p:cNvGrpSpPr/>
            <p:nvPr/>
          </p:nvGrpSpPr>
          <p:grpSpPr>
            <a:xfrm>
              <a:off x="405096" y="1987832"/>
              <a:ext cx="5746204" cy="3574745"/>
              <a:chOff x="405096" y="1225474"/>
              <a:chExt cx="5746204" cy="3574745"/>
            </a:xfrm>
          </p:grpSpPr>
          <p:grpSp>
            <p:nvGrpSpPr>
              <p:cNvPr id="4" name="组合 3"/>
              <p:cNvGrpSpPr/>
              <p:nvPr/>
            </p:nvGrpSpPr>
            <p:grpSpPr>
              <a:xfrm>
                <a:off x="405096" y="1225474"/>
                <a:ext cx="5746204" cy="3574745"/>
                <a:chOff x="392971" y="1029680"/>
                <a:chExt cx="5746204" cy="3574745"/>
              </a:xfrm>
            </p:grpSpPr>
            <p:grpSp>
              <p:nvGrpSpPr>
                <p:cNvPr id="5" name="组合 4"/>
                <p:cNvGrpSpPr/>
                <p:nvPr/>
              </p:nvGrpSpPr>
              <p:grpSpPr>
                <a:xfrm>
                  <a:off x="444509" y="1285123"/>
                  <a:ext cx="5614979" cy="2796082"/>
                  <a:chOff x="444509" y="2058050"/>
                  <a:chExt cx="5614979" cy="2796082"/>
                </a:xfrm>
              </p:grpSpPr>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23272" y="4411332"/>
                    <a:ext cx="540000" cy="442800"/>
                  </a:xfrm>
                  <a:prstGeom prst="rect">
                    <a:avLst/>
                  </a:prstGeom>
                </p:spPr>
              </p:pic>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33186" y="2620566"/>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70440" y="3519854"/>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07140" y="3494938"/>
                    <a:ext cx="540000" cy="442800"/>
                  </a:xfrm>
                  <a:prstGeom prst="rect">
                    <a:avLst/>
                  </a:prstGeom>
                </p:spPr>
              </p:pic>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6088" y="3519854"/>
                    <a:ext cx="540000" cy="442800"/>
                  </a:xfrm>
                  <a:prstGeom prst="rect">
                    <a:avLst/>
                  </a:prstGeom>
                </p:spPr>
              </p:pic>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19488" y="3494938"/>
                    <a:ext cx="540000" cy="442800"/>
                  </a:xfrm>
                  <a:prstGeom prst="rect">
                    <a:avLst/>
                  </a:prstGeom>
                </p:spPr>
              </p:pic>
              <p:cxnSp>
                <p:nvCxnSpPr>
                  <p:cNvPr id="20" name="直接连接符 19"/>
                  <p:cNvCxnSpPr>
                    <a:stCxn id="16" idx="1"/>
                    <a:endCxn id="18" idx="3"/>
                  </p:cNvCxnSpPr>
                  <p:nvPr/>
                </p:nvCxnSpPr>
                <p:spPr>
                  <a:xfrm flipH="1">
                    <a:off x="986088" y="3741254"/>
                    <a:ext cx="684352"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1"/>
                    <a:endCxn id="16" idx="0"/>
                  </p:cNvCxnSpPr>
                  <p:nvPr/>
                </p:nvCxnSpPr>
                <p:spPr>
                  <a:xfrm flipH="1">
                    <a:off x="1940440" y="2841966"/>
                    <a:ext cx="992746" cy="67788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6" idx="2"/>
                    <a:endCxn id="14" idx="1"/>
                  </p:cNvCxnSpPr>
                  <p:nvPr/>
                </p:nvCxnSpPr>
                <p:spPr>
                  <a:xfrm>
                    <a:off x="1940440" y="3962654"/>
                    <a:ext cx="982832" cy="67007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5" idx="3"/>
                    <a:endCxn id="17" idx="0"/>
                  </p:cNvCxnSpPr>
                  <p:nvPr/>
                </p:nvCxnSpPr>
                <p:spPr>
                  <a:xfrm>
                    <a:off x="3473186" y="2841966"/>
                    <a:ext cx="1003954" cy="652972"/>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4" idx="3"/>
                    <a:endCxn id="17" idx="2"/>
                  </p:cNvCxnSpPr>
                  <p:nvPr/>
                </p:nvCxnSpPr>
                <p:spPr>
                  <a:xfrm flipV="1">
                    <a:off x="3463272" y="3937738"/>
                    <a:ext cx="1013868" cy="69499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7" idx="3"/>
                    <a:endCxn id="19" idx="1"/>
                  </p:cNvCxnSpPr>
                  <p:nvPr/>
                </p:nvCxnSpPr>
                <p:spPr>
                  <a:xfrm>
                    <a:off x="4747140" y="3716338"/>
                    <a:ext cx="77234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26" name="图片 25" descr="PC.png"/>
                  <p:cNvPicPr>
                    <a:picLocks noChangeAspect="1"/>
                  </p:cNvPicPr>
                  <p:nvPr/>
                </p:nvPicPr>
                <p:blipFill>
                  <a:blip r:embed="rId4" cstate="print"/>
                  <a:stretch>
                    <a:fillRect/>
                  </a:stretch>
                </p:blipFill>
                <p:spPr>
                  <a:xfrm>
                    <a:off x="444509" y="2058050"/>
                    <a:ext cx="539063" cy="414000"/>
                  </a:xfrm>
                  <a:prstGeom prst="rect">
                    <a:avLst/>
                  </a:prstGeom>
                </p:spPr>
              </p:pic>
              <p:pic>
                <p:nvPicPr>
                  <p:cNvPr id="27" name="图片 26" descr="PC.png"/>
                  <p:cNvPicPr>
                    <a:picLocks noChangeAspect="1"/>
                  </p:cNvPicPr>
                  <p:nvPr/>
                </p:nvPicPr>
                <p:blipFill>
                  <a:blip r:embed="rId4" cstate="print"/>
                  <a:stretch>
                    <a:fillRect/>
                  </a:stretch>
                </p:blipFill>
                <p:spPr>
                  <a:xfrm>
                    <a:off x="5519488" y="2099850"/>
                    <a:ext cx="539063" cy="414000"/>
                  </a:xfrm>
                  <a:prstGeom prst="rect">
                    <a:avLst/>
                  </a:prstGeom>
                </p:spPr>
              </p:pic>
              <p:cxnSp>
                <p:nvCxnSpPr>
                  <p:cNvPr id="28" name="直接连接符 27"/>
                  <p:cNvCxnSpPr>
                    <a:stCxn id="26" idx="2"/>
                    <a:endCxn id="18" idx="0"/>
                  </p:cNvCxnSpPr>
                  <p:nvPr/>
                </p:nvCxnSpPr>
                <p:spPr>
                  <a:xfrm>
                    <a:off x="714041" y="2472050"/>
                    <a:ext cx="2047" cy="104780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7" idx="2"/>
                    <a:endCxn id="19" idx="0"/>
                  </p:cNvCxnSpPr>
                  <p:nvPr/>
                </p:nvCxnSpPr>
                <p:spPr>
                  <a:xfrm>
                    <a:off x="5789020" y="2513850"/>
                    <a:ext cx="468" cy="98108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509375" y="3185167"/>
                  <a:ext cx="436338" cy="338554"/>
                </a:xfrm>
                <a:prstGeom prst="rect">
                  <a:avLst/>
                </a:prstGeom>
                <a:noFill/>
              </p:spPr>
              <p:txBody>
                <a:bodyPr wrap="none" rtlCol="0">
                  <a:spAutoFit/>
                </a:bodyPr>
                <a:lstStyle/>
                <a:p>
                  <a:r>
                    <a:rPr lang="en-US" sz="1600" b="1" dirty="0">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7" name="文本框 6"/>
                <p:cNvSpPr txBox="1"/>
                <p:nvPr/>
              </p:nvSpPr>
              <p:spPr>
                <a:xfrm>
                  <a:off x="1539037" y="3206939"/>
                  <a:ext cx="1017402" cy="523220"/>
                </a:xfrm>
                <a:prstGeom prst="rect">
                  <a:avLst/>
                </a:prstGeom>
                <a:noFill/>
              </p:spPr>
              <p:txBody>
                <a:bodyPr wrap="square" rtlCol="0">
                  <a:spAutoFit/>
                </a:bodyPr>
                <a:lstStyle/>
                <a:p>
                  <a:r>
                    <a:rPr lang="en-US" sz="1600" b="1" dirty="0">
                      <a:latin typeface="Huawei Sans" panose="020C0503030203020204" pitchFamily="34" charset="0"/>
                      <a:ea typeface="方正兰亭黑简体" panose="02000000000000000000" pitchFamily="2" charset="-122"/>
                      <a:sym typeface="Huawei Sans" panose="020C0503030203020204" pitchFamily="34" charset="0"/>
                    </a:rPr>
                    <a:t>R2</a:t>
                  </a:r>
                </a:p>
                <a:p>
                  <a:r>
                    <a:rPr lang="en-US" sz="1200" b="1" dirty="0">
                      <a:latin typeface="Huawei Sans" panose="020C0503030203020204" pitchFamily="34" charset="0"/>
                      <a:ea typeface="方正兰亭黑简体" panose="02000000000000000000" pitchFamily="2" charset="-122"/>
                      <a:sym typeface="Huawei Sans" panose="020C0503030203020204" pitchFamily="34" charset="0"/>
                    </a:rPr>
                    <a:t>PE</a:t>
                  </a:r>
                </a:p>
              </p:txBody>
            </p:sp>
            <p:sp>
              <p:nvSpPr>
                <p:cNvPr id="8" name="文本框 7"/>
                <p:cNvSpPr txBox="1"/>
                <p:nvPr/>
              </p:nvSpPr>
              <p:spPr>
                <a:xfrm>
                  <a:off x="4310802" y="3173754"/>
                  <a:ext cx="436338" cy="523220"/>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R5</a:t>
                  </a:r>
                </a:p>
                <a:p>
                  <a:r>
                    <a:rPr lang="en-US" sz="1200" b="1">
                      <a:latin typeface="Huawei Sans" panose="020C0503030203020204" pitchFamily="34" charset="0"/>
                      <a:ea typeface="方正兰亭黑简体" panose="02000000000000000000" pitchFamily="2" charset="-122"/>
                      <a:sym typeface="Huawei Sans" panose="020C0503030203020204" pitchFamily="34" charset="0"/>
                    </a:rPr>
                    <a:t>PE</a:t>
                  </a:r>
                </a:p>
              </p:txBody>
            </p:sp>
            <p:sp>
              <p:nvSpPr>
                <p:cNvPr id="9" name="文本框 8"/>
                <p:cNvSpPr txBox="1"/>
                <p:nvPr/>
              </p:nvSpPr>
              <p:spPr>
                <a:xfrm>
                  <a:off x="5556000" y="3185167"/>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R6</a:t>
                  </a:r>
                </a:p>
              </p:txBody>
            </p:sp>
            <p:sp>
              <p:nvSpPr>
                <p:cNvPr id="10" name="文本框 9"/>
                <p:cNvSpPr txBox="1"/>
                <p:nvPr/>
              </p:nvSpPr>
              <p:spPr>
                <a:xfrm>
                  <a:off x="2969698" y="2290439"/>
                  <a:ext cx="692818" cy="523220"/>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R3</a:t>
                  </a:r>
                </a:p>
                <a:p>
                  <a:r>
                    <a:rPr lang="en-US" sz="1200" b="1">
                      <a:latin typeface="Huawei Sans" panose="020C0503030203020204" pitchFamily="34" charset="0"/>
                      <a:ea typeface="方正兰亭黑简体" panose="02000000000000000000" pitchFamily="2" charset="-122"/>
                      <a:sym typeface="Huawei Sans" panose="020C0503030203020204" pitchFamily="34" charset="0"/>
                    </a:rPr>
                    <a:t>P node</a:t>
                  </a:r>
                </a:p>
              </p:txBody>
            </p:sp>
            <p:sp>
              <p:nvSpPr>
                <p:cNvPr id="11" name="文本框 10"/>
                <p:cNvSpPr txBox="1"/>
                <p:nvPr/>
              </p:nvSpPr>
              <p:spPr>
                <a:xfrm>
                  <a:off x="2985017" y="4081205"/>
                  <a:ext cx="692818" cy="523220"/>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R4</a:t>
                  </a:r>
                </a:p>
                <a:p>
                  <a:r>
                    <a:rPr lang="en-US" sz="1200" b="1">
                      <a:latin typeface="Huawei Sans" panose="020C0503030203020204" pitchFamily="34" charset="0"/>
                      <a:ea typeface="方正兰亭黑简体" panose="02000000000000000000" pitchFamily="2" charset="-122"/>
                      <a:sym typeface="Huawei Sans" panose="020C0503030203020204" pitchFamily="34" charset="0"/>
                    </a:rPr>
                    <a:t>P node</a:t>
                  </a:r>
                </a:p>
              </p:txBody>
            </p:sp>
            <p:sp>
              <p:nvSpPr>
                <p:cNvPr id="12" name="文本框 11"/>
                <p:cNvSpPr txBox="1"/>
                <p:nvPr/>
              </p:nvSpPr>
              <p:spPr>
                <a:xfrm>
                  <a:off x="392971" y="1029680"/>
                  <a:ext cx="1519968" cy="276999"/>
                </a:xfrm>
                <a:prstGeom prst="rect">
                  <a:avLst/>
                </a:prstGeom>
                <a:no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PC1:192.168.1.1/24</a:t>
                  </a:r>
                </a:p>
              </p:txBody>
            </p:sp>
            <p:sp>
              <p:nvSpPr>
                <p:cNvPr id="13" name="文本框 12"/>
                <p:cNvSpPr txBox="1"/>
                <p:nvPr/>
              </p:nvSpPr>
              <p:spPr>
                <a:xfrm>
                  <a:off x="4619207" y="1034392"/>
                  <a:ext cx="1519968" cy="276999"/>
                </a:xfrm>
                <a:prstGeom prst="rect">
                  <a:avLst/>
                </a:prstGeom>
                <a:no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PC2:192.168.2.1/24</a:t>
                  </a:r>
                </a:p>
              </p:txBody>
            </p:sp>
          </p:grpSp>
          <p:cxnSp>
            <p:nvCxnSpPr>
              <p:cNvPr id="45" name="直接连接符 44">
                <a:extLst>
                  <a:ext uri="{FF2B5EF4-FFF2-40B4-BE49-F238E27FC236}">
                    <a16:creationId xmlns="" xmlns:a16="http://schemas.microsoft.com/office/drawing/2014/main" id="{2FB084DC-7F7C-4D00-B92D-0FB134D905C1}"/>
                  </a:ext>
                </a:extLst>
              </p:cNvPr>
              <p:cNvCxnSpPr>
                <a:cxnSpLocks/>
              </p:cNvCxnSpPr>
              <p:nvPr/>
            </p:nvCxnSpPr>
            <p:spPr>
              <a:xfrm flipV="1">
                <a:off x="1899489" y="2212521"/>
                <a:ext cx="949488" cy="651443"/>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 xmlns:a16="http://schemas.microsoft.com/office/drawing/2014/main" id="{2FB084DC-7F7C-4D00-B92D-0FB134D905C1}"/>
                  </a:ext>
                </a:extLst>
              </p:cNvPr>
              <p:cNvCxnSpPr>
                <a:cxnSpLocks/>
              </p:cNvCxnSpPr>
              <p:nvPr/>
            </p:nvCxnSpPr>
            <p:spPr>
              <a:xfrm>
                <a:off x="1032114" y="3026435"/>
                <a:ext cx="631067" cy="1"/>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 xmlns:a16="http://schemas.microsoft.com/office/drawing/2014/main" id="{2FB084DC-7F7C-4D00-B92D-0FB134D905C1}"/>
                  </a:ext>
                </a:extLst>
              </p:cNvPr>
              <p:cNvCxnSpPr>
                <a:cxnSpLocks/>
              </p:cNvCxnSpPr>
              <p:nvPr/>
            </p:nvCxnSpPr>
            <p:spPr>
              <a:xfrm>
                <a:off x="637820" y="2275252"/>
                <a:ext cx="575" cy="588712"/>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 xmlns:a16="http://schemas.microsoft.com/office/drawing/2014/main" id="{2FB084DC-7F7C-4D00-B92D-0FB134D905C1}"/>
                  </a:ext>
                </a:extLst>
              </p:cNvPr>
              <p:cNvCxnSpPr>
                <a:cxnSpLocks/>
              </p:cNvCxnSpPr>
              <p:nvPr/>
            </p:nvCxnSpPr>
            <p:spPr>
              <a:xfrm>
                <a:off x="3556403" y="2170435"/>
                <a:ext cx="1023645" cy="673218"/>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 xmlns:a16="http://schemas.microsoft.com/office/drawing/2014/main" id="{2FB084DC-7F7C-4D00-B92D-0FB134D905C1}"/>
                  </a:ext>
                </a:extLst>
              </p:cNvPr>
              <p:cNvCxnSpPr>
                <a:cxnSpLocks/>
              </p:cNvCxnSpPr>
              <p:nvPr/>
            </p:nvCxnSpPr>
            <p:spPr>
              <a:xfrm flipH="1" flipV="1">
                <a:off x="5731401" y="2285610"/>
                <a:ext cx="1" cy="566986"/>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 xmlns:a16="http://schemas.microsoft.com/office/drawing/2014/main" id="{2FB084DC-7F7C-4D00-B92D-0FB134D905C1}"/>
                  </a:ext>
                </a:extLst>
              </p:cNvPr>
              <p:cNvCxnSpPr>
                <a:cxnSpLocks/>
              </p:cNvCxnSpPr>
              <p:nvPr/>
            </p:nvCxnSpPr>
            <p:spPr>
              <a:xfrm flipV="1">
                <a:off x="4790465" y="3004404"/>
                <a:ext cx="693615" cy="4533"/>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3475397" y="5012638"/>
              <a:ext cx="1176925" cy="276999"/>
            </a:xfrm>
            <a:prstGeom prst="rect">
              <a:avLst/>
            </a:prstGeom>
            <a:noFill/>
          </p:spPr>
          <p:txBody>
            <a:bodyPr wrap="none" rtlCol="0">
              <a:sp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MPLS domain</a:t>
              </a:r>
            </a:p>
          </p:txBody>
        </p:sp>
      </p:grpSp>
      <p:graphicFrame>
        <p:nvGraphicFramePr>
          <p:cNvPr id="57" name="表格 56"/>
          <p:cNvGraphicFramePr>
            <a:graphicFrameLocks noGrp="1"/>
          </p:cNvGraphicFramePr>
          <p:nvPr>
            <p:extLst>
              <p:ext uri="{D42A27DB-BD31-4B8C-83A1-F6EECF244321}">
                <p14:modId xmlns:p14="http://schemas.microsoft.com/office/powerpoint/2010/main" val="3773317710"/>
              </p:ext>
            </p:extLst>
          </p:nvPr>
        </p:nvGraphicFramePr>
        <p:xfrm>
          <a:off x="771691" y="2899077"/>
          <a:ext cx="859179" cy="487680"/>
        </p:xfrm>
        <a:graphic>
          <a:graphicData uri="http://schemas.openxmlformats.org/drawingml/2006/table">
            <a:tbl>
              <a:tblPr firstRow="1" bandRow="1">
                <a:tableStyleId>{7E9639D4-E3E2-4D34-9284-5A2195B3D0D7}</a:tableStyleId>
              </a:tblPr>
              <a:tblGrid>
                <a:gridCol w="859179">
                  <a:extLst>
                    <a:ext uri="{9D8B030D-6E8A-4147-A177-3AD203B41FA5}">
                      <a16:colId xmlns="" xmlns:a16="http://schemas.microsoft.com/office/drawing/2014/main" val="20000"/>
                    </a:ext>
                  </a:extLst>
                </a:gridCol>
              </a:tblGrid>
              <a:tr h="237656">
                <a:tc>
                  <a:txBody>
                    <a:bodyPr/>
                    <a:lstStyle/>
                    <a:p>
                      <a:pPr algn="ctr"/>
                      <a:r>
                        <a:rPr lang="en-US" sz="1000" b="0">
                          <a:solidFill>
                            <a:schemeClr val="tx1"/>
                          </a:solidFill>
                          <a:latin typeface="Huawei Sans" panose="020C0503030203020204" pitchFamily="34" charset="0"/>
                          <a:ea typeface="+mn-ea"/>
                        </a:rPr>
                        <a:t>IP address</a:t>
                      </a:r>
                      <a:endParaRPr lang="en-US" sz="1000" b="0" dirty="0">
                        <a:solidFill>
                          <a:schemeClr val="tx1"/>
                        </a:solidFill>
                        <a:latin typeface="Huawei Sans" panose="020C0503030203020204" pitchFamily="34" charset="0"/>
                        <a:ea typeface="+mn-ea"/>
                      </a:endParaRPr>
                    </a:p>
                  </a:txBody>
                  <a:tcPr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37656">
                <a:tc>
                  <a:txBody>
                    <a:bodyPr/>
                    <a:lstStyle/>
                    <a:p>
                      <a:pPr algn="ctr"/>
                      <a:r>
                        <a:rPr lang="en-US" sz="1000" dirty="0">
                          <a:latin typeface="Huawei Sans" panose="020C0503030203020204" pitchFamily="34" charset="0"/>
                          <a:ea typeface="+mn-ea"/>
                        </a:rPr>
                        <a:t>Data</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2910697552"/>
              </p:ext>
            </p:extLst>
          </p:nvPr>
        </p:nvGraphicFramePr>
        <p:xfrm>
          <a:off x="1482278" y="2053128"/>
          <a:ext cx="1038348" cy="764784"/>
        </p:xfrm>
        <a:graphic>
          <a:graphicData uri="http://schemas.openxmlformats.org/drawingml/2006/table">
            <a:tbl>
              <a:tblPr firstRow="1" bandRow="1">
                <a:tableStyleId>{72833802-FEF1-4C79-8D5D-14CF1EAF98D9}</a:tableStyleId>
              </a:tblPr>
              <a:tblGrid>
                <a:gridCol w="1038348">
                  <a:extLst>
                    <a:ext uri="{9D8B030D-6E8A-4147-A177-3AD203B41FA5}">
                      <a16:colId xmlns="" xmlns:a16="http://schemas.microsoft.com/office/drawing/2014/main" val="20000"/>
                    </a:ext>
                  </a:extLst>
                </a:gridCol>
              </a:tblGrid>
              <a:tr h="251443">
                <a:tc>
                  <a:txBody>
                    <a:bodyPr/>
                    <a:lstStyle/>
                    <a:p>
                      <a:pPr marL="0" algn="ctr" defTabSz="914034" rtl="0" eaLnBrk="1" latinLnBrk="0" hangingPunct="1"/>
                      <a:r>
                        <a:rPr lang="en-US" sz="1000" b="0" dirty="0">
                          <a:solidFill>
                            <a:schemeClr val="bg1"/>
                          </a:solidFill>
                          <a:latin typeface="Huawei Sans" panose="020C0503030203020204" pitchFamily="34" charset="0"/>
                          <a:ea typeface="+mn-ea"/>
                          <a:cs typeface="+mn-cs"/>
                        </a:rPr>
                        <a:t>MPLS label 1</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62147">
                <a:tc>
                  <a:txBody>
                    <a:bodyPr/>
                    <a:lstStyle/>
                    <a:p>
                      <a:pPr marL="0" algn="ctr" defTabSz="914034" rtl="0" eaLnBrk="1" latinLnBrk="0" hangingPunct="1"/>
                      <a:r>
                        <a:rPr lang="en-US" sz="1000" dirty="0">
                          <a:solidFill>
                            <a:schemeClr val="tx1"/>
                          </a:solidFill>
                          <a:latin typeface="Huawei Sans" panose="020C0503030203020204" pitchFamily="34" charset="0"/>
                          <a:ea typeface="+mn-ea"/>
                          <a:cs typeface="+mn-cs"/>
                        </a:rPr>
                        <a:t>IP address</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51194">
                <a:tc>
                  <a:txBody>
                    <a:bodyPr/>
                    <a:lstStyle/>
                    <a:p>
                      <a:pPr marL="0" algn="ctr" defTabSz="914034" rtl="0" eaLnBrk="1" latinLnBrk="0" hangingPunct="1"/>
                      <a:r>
                        <a:rPr lang="en-US" sz="1000" dirty="0">
                          <a:solidFill>
                            <a:schemeClr val="tx1"/>
                          </a:solidFill>
                          <a:latin typeface="Huawei Sans" panose="020C0503030203020204" pitchFamily="34" charset="0"/>
                          <a:ea typeface="+mn-ea"/>
                          <a:cs typeface="+mn-cs"/>
                        </a:rPr>
                        <a:t>Data</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1208131952"/>
              </p:ext>
            </p:extLst>
          </p:nvPr>
        </p:nvGraphicFramePr>
        <p:xfrm>
          <a:off x="2768922" y="1613101"/>
          <a:ext cx="1038348" cy="764784"/>
        </p:xfrm>
        <a:graphic>
          <a:graphicData uri="http://schemas.openxmlformats.org/drawingml/2006/table">
            <a:tbl>
              <a:tblPr firstRow="1" bandRow="1">
                <a:tableStyleId>{72833802-FEF1-4C79-8D5D-14CF1EAF98D9}</a:tableStyleId>
              </a:tblPr>
              <a:tblGrid>
                <a:gridCol w="1038348">
                  <a:extLst>
                    <a:ext uri="{9D8B030D-6E8A-4147-A177-3AD203B41FA5}">
                      <a16:colId xmlns="" xmlns:a16="http://schemas.microsoft.com/office/drawing/2014/main" val="20000"/>
                    </a:ext>
                  </a:extLst>
                </a:gridCol>
              </a:tblGrid>
              <a:tr h="251443">
                <a:tc>
                  <a:txBody>
                    <a:bodyPr/>
                    <a:lstStyle/>
                    <a:p>
                      <a:pPr marL="0" algn="ctr" defTabSz="914034" rtl="0" eaLnBrk="1" latinLnBrk="0" hangingPunct="1"/>
                      <a:r>
                        <a:rPr lang="en-US" sz="1000" b="0" dirty="0">
                          <a:solidFill>
                            <a:schemeClr val="bg1"/>
                          </a:solidFill>
                          <a:latin typeface="Huawei Sans" panose="020C0503030203020204" pitchFamily="34" charset="0"/>
                          <a:ea typeface="+mn-ea"/>
                          <a:cs typeface="+mn-cs"/>
                        </a:rPr>
                        <a:t>MPLS label 2</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62147">
                <a:tc>
                  <a:txBody>
                    <a:bodyPr/>
                    <a:lstStyle/>
                    <a:p>
                      <a:pPr marL="0" algn="ctr" defTabSz="914034" rtl="0" eaLnBrk="1" latinLnBrk="0" hangingPunct="1"/>
                      <a:r>
                        <a:rPr lang="en-US" sz="1000" dirty="0">
                          <a:solidFill>
                            <a:schemeClr val="tx1"/>
                          </a:solidFill>
                          <a:latin typeface="Huawei Sans" panose="020C0503030203020204" pitchFamily="34" charset="0"/>
                          <a:ea typeface="+mn-ea"/>
                          <a:cs typeface="+mn-cs"/>
                        </a:rPr>
                        <a:t>IP address</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51194">
                <a:tc>
                  <a:txBody>
                    <a:bodyPr/>
                    <a:lstStyle/>
                    <a:p>
                      <a:pPr marL="0" algn="ctr" defTabSz="914034" rtl="0" eaLnBrk="1" latinLnBrk="0" hangingPunct="1"/>
                      <a:r>
                        <a:rPr lang="en-US" sz="1000" dirty="0">
                          <a:solidFill>
                            <a:schemeClr val="tx1"/>
                          </a:solidFill>
                          <a:latin typeface="Huawei Sans" panose="020C0503030203020204" pitchFamily="34" charset="0"/>
                          <a:ea typeface="+mn-ea"/>
                          <a:cs typeface="+mn-cs"/>
                        </a:rPr>
                        <a:t>Data</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2610403157"/>
              </p:ext>
            </p:extLst>
          </p:nvPr>
        </p:nvGraphicFramePr>
        <p:xfrm>
          <a:off x="4220584" y="2483819"/>
          <a:ext cx="659888" cy="487680"/>
        </p:xfrm>
        <a:graphic>
          <a:graphicData uri="http://schemas.openxmlformats.org/drawingml/2006/table">
            <a:tbl>
              <a:tblPr firstRow="1" bandRow="1">
                <a:tableStyleId>{7E9639D4-E3E2-4D34-9284-5A2195B3D0D7}</a:tableStyleId>
              </a:tblPr>
              <a:tblGrid>
                <a:gridCol w="659888">
                  <a:extLst>
                    <a:ext uri="{9D8B030D-6E8A-4147-A177-3AD203B41FA5}">
                      <a16:colId xmlns="" xmlns:a16="http://schemas.microsoft.com/office/drawing/2014/main" val="20000"/>
                    </a:ext>
                  </a:extLst>
                </a:gridCol>
              </a:tblGrid>
              <a:tr h="237656">
                <a:tc>
                  <a:txBody>
                    <a:bodyPr/>
                    <a:lstStyle/>
                    <a:p>
                      <a:pPr algn="ctr"/>
                      <a:r>
                        <a:rPr lang="en-US" sz="1000" b="0" dirty="0">
                          <a:solidFill>
                            <a:schemeClr val="tx1"/>
                          </a:solidFill>
                          <a:latin typeface="Huawei Sans" panose="020C0503030203020204" pitchFamily="34" charset="0"/>
                          <a:ea typeface="+mn-ea"/>
                        </a:rPr>
                        <a:t>IP address</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37656">
                <a:tc>
                  <a:txBody>
                    <a:bodyPr/>
                    <a:lstStyle/>
                    <a:p>
                      <a:pPr algn="ctr"/>
                      <a:r>
                        <a:rPr lang="en-US" sz="1000" dirty="0">
                          <a:latin typeface="Huawei Sans" panose="020C0503030203020204" pitchFamily="34" charset="0"/>
                          <a:ea typeface="+mn-ea"/>
                        </a:rPr>
                        <a:t>Data</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1598213642"/>
              </p:ext>
            </p:extLst>
          </p:nvPr>
        </p:nvGraphicFramePr>
        <p:xfrm>
          <a:off x="4949770" y="2803896"/>
          <a:ext cx="659888" cy="487680"/>
        </p:xfrm>
        <a:graphic>
          <a:graphicData uri="http://schemas.openxmlformats.org/drawingml/2006/table">
            <a:tbl>
              <a:tblPr firstRow="1" bandRow="1">
                <a:tableStyleId>{7E9639D4-E3E2-4D34-9284-5A2195B3D0D7}</a:tableStyleId>
              </a:tblPr>
              <a:tblGrid>
                <a:gridCol w="659888">
                  <a:extLst>
                    <a:ext uri="{9D8B030D-6E8A-4147-A177-3AD203B41FA5}">
                      <a16:colId xmlns="" xmlns:a16="http://schemas.microsoft.com/office/drawing/2014/main" val="20000"/>
                    </a:ext>
                  </a:extLst>
                </a:gridCol>
              </a:tblGrid>
              <a:tr h="237656">
                <a:tc>
                  <a:txBody>
                    <a:bodyPr/>
                    <a:lstStyle/>
                    <a:p>
                      <a:pPr algn="ctr"/>
                      <a:r>
                        <a:rPr lang="en-US" sz="1000" b="0" dirty="0">
                          <a:solidFill>
                            <a:schemeClr val="tx1"/>
                          </a:solidFill>
                          <a:latin typeface="Huawei Sans" panose="020C0503030203020204" pitchFamily="34" charset="0"/>
                          <a:ea typeface="+mn-ea"/>
                        </a:rPr>
                        <a:t>IP address</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37656">
                <a:tc>
                  <a:txBody>
                    <a:bodyPr/>
                    <a:lstStyle/>
                    <a:p>
                      <a:pPr algn="ctr"/>
                      <a:r>
                        <a:rPr lang="en-US" sz="1000" dirty="0">
                          <a:latin typeface="Huawei Sans" panose="020C0503030203020204" pitchFamily="34" charset="0"/>
                          <a:ea typeface="+mn-ea"/>
                        </a:rPr>
                        <a:t>Data</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175221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400" dirty="0">
                <a:sym typeface="Huawei Sans" panose="020C0503030203020204" pitchFamily="34" charset="0"/>
              </a:rPr>
              <a:t>MPLS labels can be statically or dynamically distributed. The involved problems are as follows:</a:t>
            </a:r>
          </a:p>
          <a:p>
            <a:pPr lvl="1"/>
            <a:r>
              <a:rPr lang="en-US" sz="1200" dirty="0">
                <a:sym typeface="Huawei Sans" panose="020C0503030203020204" pitchFamily="34" charset="0"/>
              </a:rPr>
              <a:t>Static label distribution requires manual configuration. As the network scale expands, network topologies are prone to change. Static label configuration cannot meet the requirements of large-scale networks.</a:t>
            </a:r>
          </a:p>
          <a:p>
            <a:pPr lvl="1"/>
            <a:r>
              <a:rPr lang="en-US" sz="1200" dirty="0">
                <a:sym typeface="Huawei Sans" panose="020C0503030203020204" pitchFamily="34" charset="0"/>
              </a:rPr>
              <a:t>Some dynamic label distribution protocols do not have the path computation capability and need to use IGPs to compute paths. In addition, the control planes of these protocols are complex, requiring devices to send a large number of messages to maintain peer and path status, wasting link bandwidth and device resources. What is more, despite supporting TE, some label distribution protocols require complex configurations and do not support load balancing. Devices have to send a large number of protocol packets to maintain proper paths. In addition, as devices are independent and know only their own status, they need to exchange signaling packets, which also waste link bandwidth and device resources.</a:t>
            </a:r>
          </a:p>
          <a:p>
            <a:endParaRPr lang="zh-CN" altLang="en-US" sz="1400" dirty="0">
              <a:sym typeface="Huawei Sans" panose="020C0503030203020204" pitchFamily="34" charset="0"/>
            </a:endParaRPr>
          </a:p>
        </p:txBody>
      </p:sp>
      <p:sp>
        <p:nvSpPr>
          <p:cNvPr id="2" name="标题 1"/>
          <p:cNvSpPr>
            <a:spLocks noGrp="1"/>
          </p:cNvSpPr>
          <p:nvPr>
            <p:ph type="title"/>
          </p:nvPr>
        </p:nvSpPr>
        <p:spPr/>
        <p:txBody>
          <a:bodyPr/>
          <a:lstStyle/>
          <a:p>
            <a:r>
              <a:rPr lang="en-US">
                <a:sym typeface="Huawei Sans" panose="020C0503030203020204" pitchFamily="34" charset="0"/>
              </a:rPr>
              <a:t>MPLS Forwarding Problems</a:t>
            </a:r>
          </a:p>
        </p:txBody>
      </p:sp>
      <p:grpSp>
        <p:nvGrpSpPr>
          <p:cNvPr id="61" name="组合 60"/>
          <p:cNvGrpSpPr/>
          <p:nvPr/>
        </p:nvGrpSpPr>
        <p:grpSpPr>
          <a:xfrm>
            <a:off x="2090386" y="3834816"/>
            <a:ext cx="6877876" cy="2448318"/>
            <a:chOff x="2674485" y="1930400"/>
            <a:chExt cx="6877876" cy="2448318"/>
          </a:xfrm>
        </p:grpSpPr>
        <p:sp>
          <p:nvSpPr>
            <p:cNvPr id="51" name="圆角矩形 50"/>
            <p:cNvSpPr/>
            <p:nvPr/>
          </p:nvSpPr>
          <p:spPr>
            <a:xfrm>
              <a:off x="4196152" y="1930400"/>
              <a:ext cx="3799698" cy="2448318"/>
            </a:xfrm>
            <a:prstGeom prst="roundRect">
              <a:avLst>
                <a:gd name="adj" fmla="val 6116"/>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IGP</a:t>
              </a:r>
            </a:p>
          </p:txBody>
        </p:sp>
        <p:sp>
          <p:nvSpPr>
            <p:cNvPr id="52" name="文本框 51"/>
            <p:cNvSpPr txBox="1"/>
            <p:nvPr/>
          </p:nvSpPr>
          <p:spPr>
            <a:xfrm>
              <a:off x="6861515" y="4101718"/>
              <a:ext cx="1176925" cy="276999"/>
            </a:xfrm>
            <a:prstGeom prst="rect">
              <a:avLst/>
            </a:prstGeom>
            <a:noFill/>
          </p:spPr>
          <p:txBody>
            <a:bodyPr wrap="none" rtlCol="0">
              <a:sp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MPLS domain</a:t>
              </a:r>
            </a:p>
          </p:txBody>
        </p:sp>
        <p:grpSp>
          <p:nvGrpSpPr>
            <p:cNvPr id="38" name="组合 37"/>
            <p:cNvGrpSpPr/>
            <p:nvPr/>
          </p:nvGrpSpPr>
          <p:grpSpPr>
            <a:xfrm>
              <a:off x="2737537" y="2033058"/>
              <a:ext cx="6735646" cy="2243000"/>
              <a:chOff x="521265" y="2036923"/>
              <a:chExt cx="6735646" cy="2243000"/>
            </a:xfrm>
          </p:grpSpPr>
          <p:cxnSp>
            <p:nvCxnSpPr>
              <p:cNvPr id="4" name="直接连接符 3"/>
              <p:cNvCxnSpPr/>
              <p:nvPr/>
            </p:nvCxnSpPr>
            <p:spPr>
              <a:xfrm rot="5400000">
                <a:off x="4508212" y="3236113"/>
                <a:ext cx="662814" cy="1266975"/>
              </a:xfrm>
              <a:prstGeom prst="line">
                <a:avLst/>
              </a:prstGeom>
              <a:ln w="25400">
                <a:solidFill>
                  <a:srgbClr val="00B0F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200000" flipH="1">
                <a:off x="4434874" y="2212123"/>
                <a:ext cx="662814" cy="1266974"/>
              </a:xfrm>
              <a:prstGeom prst="line">
                <a:avLst/>
              </a:prstGeom>
              <a:ln w="25400">
                <a:solidFill>
                  <a:srgbClr val="EC706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4442923" y="2979448"/>
                <a:ext cx="602558" cy="1151795"/>
              </a:xfrm>
              <a:prstGeom prst="line">
                <a:avLst/>
              </a:prstGeom>
              <a:ln w="25400">
                <a:solidFill>
                  <a:srgbClr val="EC706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200000" flipH="1">
                <a:off x="2622617" y="2881756"/>
                <a:ext cx="662814" cy="1266974"/>
              </a:xfrm>
              <a:prstGeom prst="line">
                <a:avLst/>
              </a:prstGeom>
              <a:ln w="25400">
                <a:solidFill>
                  <a:srgbClr val="EC706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16200000">
                <a:off x="2517702" y="1841243"/>
                <a:ext cx="662814" cy="1266974"/>
              </a:xfrm>
              <a:prstGeom prst="line">
                <a:avLst/>
              </a:prstGeom>
              <a:ln w="25400">
                <a:solidFill>
                  <a:srgbClr val="00B0F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rot="16200000">
                <a:off x="1897022" y="2320575"/>
                <a:ext cx="1764410" cy="1686342"/>
                <a:chOff x="6600056" y="4353447"/>
                <a:chExt cx="1296144" cy="833967"/>
              </a:xfrm>
            </p:grpSpPr>
            <p:cxnSp>
              <p:nvCxnSpPr>
                <p:cNvPr id="13" name="直接连接符 12"/>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rot="5400000">
                <a:off x="4054201" y="2320575"/>
                <a:ext cx="1764410" cy="1686342"/>
                <a:chOff x="6600056" y="4353447"/>
                <a:chExt cx="1296144" cy="833967"/>
              </a:xfrm>
            </p:grpSpPr>
            <p:cxnSp>
              <p:nvCxnSpPr>
                <p:cNvPr id="16" name="直接连接符 15"/>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37520" y="2937023"/>
                <a:ext cx="540000" cy="442800"/>
              </a:xfrm>
              <a:prstGeom prst="rect">
                <a:avLst/>
              </a:prstGeom>
            </p:spPr>
          </p:pic>
          <p:grpSp>
            <p:nvGrpSpPr>
              <p:cNvPr id="19" name="组合 18"/>
              <p:cNvGrpSpPr/>
              <p:nvPr/>
            </p:nvGrpSpPr>
            <p:grpSpPr>
              <a:xfrm>
                <a:off x="3609728" y="2036923"/>
                <a:ext cx="540000" cy="2243000"/>
                <a:chOff x="3071664" y="2780928"/>
                <a:chExt cx="540000" cy="2243000"/>
              </a:xfrm>
            </p:grpSpPr>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71664" y="2780928"/>
                  <a:ext cx="540000" cy="442800"/>
                </a:xfrm>
                <a:prstGeom prst="rect">
                  <a:avLst/>
                </a:prstGeom>
              </p:spPr>
            </p:pic>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71664" y="4581128"/>
                  <a:ext cx="540000" cy="442800"/>
                </a:xfrm>
                <a:prstGeom prst="rect">
                  <a:avLst/>
                </a:prstGeom>
              </p:spPr>
            </p:pic>
          </p:grpSp>
          <p:pic>
            <p:nvPicPr>
              <p:cNvPr id="22" name="图片 2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481936" y="2937023"/>
                <a:ext cx="540000" cy="442800"/>
              </a:xfrm>
              <a:prstGeom prst="rect">
                <a:avLst/>
              </a:prstGeom>
            </p:spPr>
          </p:pic>
          <p:sp>
            <p:nvSpPr>
              <p:cNvPr id="23" name="文本框 22"/>
              <p:cNvSpPr txBox="1"/>
              <p:nvPr/>
            </p:nvSpPr>
            <p:spPr>
              <a:xfrm>
                <a:off x="1789665" y="3322622"/>
                <a:ext cx="413896" cy="307777"/>
              </a:xfrm>
              <a:prstGeom prst="rect">
                <a:avLst/>
              </a:prstGeom>
              <a:noFill/>
            </p:spPr>
            <p:txBody>
              <a:bodyPr wrap="none" rtlCol="0">
                <a:spAutoFit/>
              </a:bodyPr>
              <a:lstStyle/>
              <a:p>
                <a:r>
                  <a:rPr lang="en-US" sz="1400" b="1" dirty="0">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24" name="文本框 23"/>
              <p:cNvSpPr txBox="1"/>
              <p:nvPr/>
            </p:nvSpPr>
            <p:spPr>
              <a:xfrm>
                <a:off x="3672780" y="2490370"/>
                <a:ext cx="413896" cy="307777"/>
              </a:xfrm>
              <a:prstGeom prst="rect">
                <a:avLst/>
              </a:prstGeom>
              <a:noFill/>
            </p:spPr>
            <p:txBody>
              <a:bodyPr wrap="none" rtlCol="0">
                <a:spAutoFit/>
              </a:bodyPr>
              <a:lstStyle/>
              <a:p>
                <a:r>
                  <a:rPr lang="en-US" sz="1400" b="1">
                    <a:latin typeface="Huawei Sans" panose="020C0503030203020204" pitchFamily="34" charset="0"/>
                    <a:ea typeface="方正兰亭黑简体" panose="02000000000000000000" pitchFamily="2" charset="-122"/>
                    <a:sym typeface="Huawei Sans" panose="020C0503030203020204" pitchFamily="34" charset="0"/>
                  </a:rPr>
                  <a:t>R2</a:t>
                </a:r>
              </a:p>
            </p:txBody>
          </p:sp>
          <p:sp>
            <p:nvSpPr>
              <p:cNvPr id="25" name="文本框 24"/>
              <p:cNvSpPr txBox="1"/>
              <p:nvPr/>
            </p:nvSpPr>
            <p:spPr>
              <a:xfrm>
                <a:off x="3672780" y="3497932"/>
                <a:ext cx="413896" cy="307777"/>
              </a:xfrm>
              <a:prstGeom prst="rect">
                <a:avLst/>
              </a:prstGeom>
              <a:noFill/>
            </p:spPr>
            <p:txBody>
              <a:bodyPr wrap="none" rtlCol="0">
                <a:spAutoFit/>
              </a:bodyPr>
              <a:lstStyle/>
              <a:p>
                <a:r>
                  <a:rPr lang="en-US" sz="1400" b="1">
                    <a:latin typeface="Huawei Sans" panose="020C0503030203020204" pitchFamily="34" charset="0"/>
                    <a:ea typeface="方正兰亭黑简体" panose="02000000000000000000" pitchFamily="2" charset="-122"/>
                    <a:sym typeface="Huawei Sans" panose="020C0503030203020204" pitchFamily="34" charset="0"/>
                  </a:rPr>
                  <a:t>R4</a:t>
                </a:r>
              </a:p>
            </p:txBody>
          </p:sp>
          <p:sp>
            <p:nvSpPr>
              <p:cNvPr id="26" name="文本框 25"/>
              <p:cNvSpPr txBox="1"/>
              <p:nvPr/>
            </p:nvSpPr>
            <p:spPr>
              <a:xfrm>
                <a:off x="5543580" y="3379823"/>
                <a:ext cx="413896" cy="307777"/>
              </a:xfrm>
              <a:prstGeom prst="rect">
                <a:avLst/>
              </a:prstGeom>
              <a:noFill/>
            </p:spPr>
            <p:txBody>
              <a:bodyPr wrap="none" rtlCol="0">
                <a:spAutoFit/>
              </a:bodyPr>
              <a:lstStyle/>
              <a:p>
                <a:r>
                  <a:rPr lang="en-US" sz="1400" b="1">
                    <a:latin typeface="Huawei Sans" panose="020C0503030203020204" pitchFamily="34" charset="0"/>
                    <a:ea typeface="方正兰亭黑简体" panose="02000000000000000000" pitchFamily="2" charset="-122"/>
                    <a:sym typeface="Huawei Sans" panose="020C0503030203020204" pitchFamily="34" charset="0"/>
                  </a:rPr>
                  <a:t>R3</a:t>
                </a:r>
              </a:p>
            </p:txBody>
          </p:sp>
          <p:cxnSp>
            <p:nvCxnSpPr>
              <p:cNvPr id="31" name="直接连接符 30"/>
              <p:cNvCxnSpPr/>
              <p:nvPr/>
            </p:nvCxnSpPr>
            <p:spPr>
              <a:xfrm rot="16200000">
                <a:off x="2652224" y="2215741"/>
                <a:ext cx="602558" cy="1151795"/>
              </a:xfrm>
              <a:prstGeom prst="line">
                <a:avLst/>
              </a:prstGeom>
              <a:ln w="25400">
                <a:solidFill>
                  <a:srgbClr val="EC706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flipH="1">
                <a:off x="2463162" y="3117690"/>
                <a:ext cx="729095" cy="1393671"/>
              </a:xfrm>
              <a:prstGeom prst="line">
                <a:avLst/>
              </a:prstGeom>
              <a:ln w="25400">
                <a:solidFill>
                  <a:srgbClr val="00B0F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6200000" flipH="1">
                <a:off x="4537335" y="1850206"/>
                <a:ext cx="662814" cy="1266974"/>
              </a:xfrm>
              <a:prstGeom prst="line">
                <a:avLst/>
              </a:prstGeom>
              <a:ln w="25400">
                <a:solidFill>
                  <a:srgbClr val="00B0F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21265" y="3385521"/>
                <a:ext cx="405880" cy="307777"/>
              </a:xfrm>
              <a:prstGeom prst="rect">
                <a:avLst/>
              </a:prstGeom>
              <a:noFill/>
            </p:spPr>
            <p:txBody>
              <a:bodyPr wrap="none" rtlCol="0">
                <a:spAutoFit/>
              </a:bodyPr>
              <a:lstStyle/>
              <a:p>
                <a:r>
                  <a:rPr lang="en-US" sz="1400" b="1">
                    <a:latin typeface="Huawei Sans" panose="020C0503030203020204" pitchFamily="34" charset="0"/>
                    <a:ea typeface="方正兰亭黑简体" panose="02000000000000000000" pitchFamily="2" charset="-122"/>
                    <a:sym typeface="Huawei Sans" panose="020C0503030203020204" pitchFamily="34" charset="0"/>
                  </a:rPr>
                  <a:t>R5</a:t>
                </a:r>
              </a:p>
            </p:txBody>
          </p:sp>
          <p:sp>
            <p:nvSpPr>
              <p:cNvPr id="50" name="文本框 49"/>
              <p:cNvSpPr txBox="1"/>
              <p:nvPr/>
            </p:nvSpPr>
            <p:spPr>
              <a:xfrm>
                <a:off x="6851031" y="3375958"/>
                <a:ext cx="405880" cy="307777"/>
              </a:xfrm>
              <a:prstGeom prst="rect">
                <a:avLst/>
              </a:prstGeom>
              <a:noFill/>
            </p:spPr>
            <p:txBody>
              <a:bodyPr wrap="none" rtlCol="0">
                <a:spAutoFit/>
              </a:bodyPr>
              <a:lstStyle/>
              <a:p>
                <a:r>
                  <a:rPr lang="en-US" sz="1400" b="1">
                    <a:latin typeface="Huawei Sans" panose="020C0503030203020204" pitchFamily="34" charset="0"/>
                    <a:ea typeface="方正兰亭黑简体" panose="02000000000000000000" pitchFamily="2" charset="-122"/>
                    <a:sym typeface="Huawei Sans" panose="020C0503030203020204" pitchFamily="34" charset="0"/>
                  </a:rPr>
                  <a:t>R6</a:t>
                </a:r>
              </a:p>
            </p:txBody>
          </p:sp>
        </p:grpSp>
        <p:pic>
          <p:nvPicPr>
            <p:cNvPr id="39" name="图片 3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74485" y="2938856"/>
              <a:ext cx="540000" cy="442800"/>
            </a:xfrm>
            <a:prstGeom prst="rect">
              <a:avLst/>
            </a:prstGeom>
          </p:spPr>
        </p:pic>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012361" y="2929293"/>
              <a:ext cx="540000" cy="442800"/>
            </a:xfrm>
            <a:prstGeom prst="rect">
              <a:avLst/>
            </a:prstGeom>
          </p:spPr>
        </p:pic>
        <p:cxnSp>
          <p:nvCxnSpPr>
            <p:cNvPr id="46" name="直接连接符 45"/>
            <p:cNvCxnSpPr>
              <a:stCxn id="39" idx="3"/>
              <a:endCxn id="18" idx="1"/>
            </p:cNvCxnSpPr>
            <p:nvPr/>
          </p:nvCxnSpPr>
          <p:spPr>
            <a:xfrm flipV="1">
              <a:off x="3214485" y="3154558"/>
              <a:ext cx="739307" cy="569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2" idx="3"/>
              <a:endCxn id="42" idx="1"/>
            </p:cNvCxnSpPr>
            <p:nvPr/>
          </p:nvCxnSpPr>
          <p:spPr>
            <a:xfrm flipV="1">
              <a:off x="8238208" y="3150693"/>
              <a:ext cx="774153" cy="3865"/>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cxnSp>
        <p:nvCxnSpPr>
          <p:cNvPr id="53" name="直接连接符 52"/>
          <p:cNvCxnSpPr/>
          <p:nvPr/>
        </p:nvCxnSpPr>
        <p:spPr>
          <a:xfrm>
            <a:off x="8549634" y="5815710"/>
            <a:ext cx="927597" cy="0"/>
          </a:xfrm>
          <a:prstGeom prst="line">
            <a:avLst/>
          </a:prstGeom>
          <a:ln w="25400">
            <a:solidFill>
              <a:srgbClr val="EC706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8549635" y="6160091"/>
            <a:ext cx="927596" cy="2"/>
          </a:xfrm>
          <a:prstGeom prst="line">
            <a:avLst/>
          </a:prstGeom>
          <a:ln w="25400">
            <a:solidFill>
              <a:srgbClr val="00B0F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9493464" y="5667648"/>
            <a:ext cx="466794" cy="307777"/>
          </a:xfrm>
          <a:prstGeom prst="rect">
            <a:avLst/>
          </a:prstGeom>
          <a:noFill/>
        </p:spPr>
        <p:txBody>
          <a:bodyPr wrap="none" rtlCol="0">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IGP</a:t>
            </a:r>
          </a:p>
        </p:txBody>
      </p:sp>
      <p:sp>
        <p:nvSpPr>
          <p:cNvPr id="60" name="文本框 59"/>
          <p:cNvSpPr txBox="1"/>
          <p:nvPr/>
        </p:nvSpPr>
        <p:spPr>
          <a:xfrm>
            <a:off x="9493464" y="6013714"/>
            <a:ext cx="2347117" cy="307777"/>
          </a:xfrm>
          <a:prstGeom prst="rect">
            <a:avLst/>
          </a:prstGeom>
          <a:noFill/>
        </p:spPr>
        <p:txBody>
          <a:bodyPr wrap="none" rtlCol="0">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Label distribution protocol</a:t>
            </a:r>
          </a:p>
        </p:txBody>
      </p:sp>
    </p:spTree>
    <p:extLst>
      <p:ext uri="{BB962C8B-B14F-4D97-AF65-F5344CB8AC3E}">
        <p14:creationId xmlns:p14="http://schemas.microsoft.com/office/powerpoint/2010/main" val="1627764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800" dirty="0"/>
              <a:t>To solve the problems facing traditional IP forwarding and MPLS forwarding, the industry proposed Segment Routing (SR). SR makes the following improvements:</a:t>
            </a:r>
          </a:p>
          <a:p>
            <a:pPr marL="745939" lvl="1" indent="-342900">
              <a:buSzPct val="100000"/>
              <a:buFont typeface="+mj-lt"/>
              <a:buAutoNum type="arabicPeriod"/>
            </a:pPr>
            <a:r>
              <a:rPr lang="en-US" sz="1600" dirty="0">
                <a:sym typeface="Huawei Sans" panose="020C0503030203020204" pitchFamily="34" charset="0"/>
              </a:rPr>
              <a:t>Extends the existing protocols.</a:t>
            </a:r>
          </a:p>
          <a:p>
            <a:pPr lvl="2"/>
            <a:r>
              <a:rPr lang="en-US" sz="1400" dirty="0">
                <a:sym typeface="Huawei Sans" panose="020C0503030203020204" pitchFamily="34" charset="0"/>
              </a:rPr>
              <a:t>The extended IGPs and BGP have the label distribution capability, eliminating the need for other label distribution protocols on networks, and thereby simplifying protocols.</a:t>
            </a:r>
          </a:p>
          <a:p>
            <a:pPr marL="745939" lvl="1" indent="-342900">
              <a:buSzPct val="100000"/>
              <a:buFont typeface="+mj-lt"/>
              <a:buAutoNum type="arabicPeriod"/>
            </a:pPr>
            <a:r>
              <a:rPr lang="en-US" sz="1600" dirty="0">
                <a:sym typeface="Huawei Sans" panose="020C0503030203020204" pitchFamily="34" charset="0"/>
              </a:rPr>
              <a:t>Introduces the source routing mechanism.</a:t>
            </a:r>
          </a:p>
          <a:p>
            <a:pPr lvl="2"/>
            <a:r>
              <a:rPr lang="en-US" sz="1400" dirty="0">
                <a:sym typeface="Huawei Sans" panose="020C0503030203020204" pitchFamily="34" charset="0"/>
              </a:rPr>
              <a:t>Using the source routing mechanism, controllers can centrally calculate paths.</a:t>
            </a:r>
          </a:p>
          <a:p>
            <a:pPr marL="745939" lvl="1" indent="-342900">
              <a:buSzPct val="100000"/>
              <a:buFont typeface="+mj-lt"/>
              <a:buAutoNum type="arabicPeriod"/>
            </a:pPr>
            <a:r>
              <a:rPr lang="en-US" sz="1600" dirty="0">
                <a:sym typeface="Huawei Sans" panose="020C0503030203020204" pitchFamily="34" charset="0"/>
              </a:rPr>
              <a:t>Allows networks to be defined by services.</a:t>
            </a:r>
          </a:p>
          <a:p>
            <a:pPr lvl="2"/>
            <a:r>
              <a:rPr lang="en-US" sz="1400" dirty="0">
                <a:sym typeface="Huawei Sans" panose="020C0503030203020204" pitchFamily="34" charset="0"/>
              </a:rPr>
              <a:t>Networks are driven by services. After service requirements, such as latency, bandwidth, and packet loss rate requirements, are raised by applications, a controller can collect information such as the network topology, bandwidth usage, and latency, and calculate explicit paths based on these requirements.</a:t>
            </a:r>
          </a:p>
          <a:p>
            <a:endParaRPr lang="zh-CN" altLang="en-US" sz="1800" dirty="0">
              <a:sym typeface="Huawei Sans" panose="020C0503030203020204" pitchFamily="34" charset="0"/>
            </a:endParaRPr>
          </a:p>
        </p:txBody>
      </p:sp>
      <p:sp>
        <p:nvSpPr>
          <p:cNvPr id="2" name="标题 1"/>
          <p:cNvSpPr>
            <a:spLocks noGrp="1"/>
          </p:cNvSpPr>
          <p:nvPr>
            <p:ph type="title"/>
          </p:nvPr>
        </p:nvSpPr>
        <p:spPr/>
        <p:txBody>
          <a:bodyPr/>
          <a:lstStyle/>
          <a:p>
            <a:r>
              <a:rPr lang="en-US">
                <a:sym typeface="Huawei Sans" panose="020C0503030203020204" pitchFamily="34" charset="0"/>
              </a:rPr>
              <a:t>Introduction to Segment Routing</a:t>
            </a:r>
          </a:p>
        </p:txBody>
      </p:sp>
    </p:spTree>
    <p:extLst>
      <p:ext uri="{BB962C8B-B14F-4D97-AF65-F5344CB8AC3E}">
        <p14:creationId xmlns:p14="http://schemas.microsoft.com/office/powerpoint/2010/main" val="408601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b="1">
                <a:latin typeface="Huawei Sans" panose="020C0503030203020204" pitchFamily="34" charset="0"/>
                <a:ea typeface="+mj-ea"/>
                <a:sym typeface="Huawei Sans" panose="020C0503030203020204" pitchFamily="34" charset="0"/>
              </a:rPr>
              <a:t>Overview of Early WAN Technologies</a:t>
            </a:r>
          </a:p>
          <a:p>
            <a:r>
              <a:rPr 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 Implementation and Configuration</a:t>
            </a:r>
          </a:p>
          <a:p>
            <a:r>
              <a:rPr 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 Implementation and Configuration</a:t>
            </a:r>
          </a:p>
          <a:p>
            <a:r>
              <a:rPr 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Development of WAN Technologies</a:t>
            </a:r>
          </a:p>
        </p:txBody>
      </p:sp>
    </p:spTree>
    <p:extLst>
      <p:ext uri="{BB962C8B-B14F-4D97-AF65-F5344CB8AC3E}">
        <p14:creationId xmlns:p14="http://schemas.microsoft.com/office/powerpoint/2010/main" val="997050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800" dirty="0"/>
              <a:t>SR divides a network path into segments and assigns segment IDs (SIDs) to these segments.</a:t>
            </a:r>
          </a:p>
          <a:p>
            <a:r>
              <a:rPr lang="en-US" altLang="zh-CN" sz="1800" dirty="0"/>
              <a:t>SIDs are allocated to forwarding nodes </a:t>
            </a:r>
            <a:r>
              <a:rPr lang="en-US" altLang="zh-CN" sz="1800"/>
              <a:t>or adjacency links</a:t>
            </a:r>
            <a:r>
              <a:rPr lang="en-US" altLang="zh-CN" sz="1800" dirty="0"/>
              <a:t>. In this example, SIDs of the forwarding nodes are expressed in 1600X, where X is a node ID; SIDs of </a:t>
            </a:r>
            <a:r>
              <a:rPr lang="en-US" altLang="zh-CN" sz="1800"/>
              <a:t>the adjacency links </a:t>
            </a:r>
            <a:r>
              <a:rPr lang="en-US" altLang="zh-CN" sz="1800" dirty="0"/>
              <a:t>are expressed in 160XX, where XX indicates the node IDs at both ends of a link.</a:t>
            </a:r>
          </a:p>
          <a:p>
            <a:endParaRPr lang="zh-CN" altLang="en-US" sz="1800" dirty="0"/>
          </a:p>
        </p:txBody>
      </p:sp>
      <p:sp>
        <p:nvSpPr>
          <p:cNvPr id="2" name="标题 1"/>
          <p:cNvSpPr>
            <a:spLocks noGrp="1"/>
          </p:cNvSpPr>
          <p:nvPr>
            <p:ph type="title"/>
          </p:nvPr>
        </p:nvSpPr>
        <p:spPr/>
        <p:txBody>
          <a:bodyPr/>
          <a:lstStyle/>
          <a:p>
            <a:r>
              <a:rPr lang="en-US"/>
              <a:t>SR Forwarding Implementation (1)</a:t>
            </a:r>
          </a:p>
        </p:txBody>
      </p:sp>
      <p:sp>
        <p:nvSpPr>
          <p:cNvPr id="66" name="圆角矩形 65"/>
          <p:cNvSpPr/>
          <p:nvPr/>
        </p:nvSpPr>
        <p:spPr>
          <a:xfrm>
            <a:off x="2496234" y="3236818"/>
            <a:ext cx="7161447" cy="2989270"/>
          </a:xfrm>
          <a:prstGeom prst="roundRect">
            <a:avLst>
              <a:gd name="adj" fmla="val 6116"/>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5" name="图片 8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66857" y="5453154"/>
            <a:ext cx="540000" cy="442800"/>
          </a:xfrm>
          <a:prstGeom prst="rect">
            <a:avLst/>
          </a:prstGeom>
        </p:spPr>
      </p:pic>
      <p:pic>
        <p:nvPicPr>
          <p:cNvPr id="86" name="图片 8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66857" y="3662388"/>
            <a:ext cx="540000" cy="442800"/>
          </a:xfrm>
          <a:prstGeom prst="rect">
            <a:avLst/>
          </a:prstGeom>
        </p:spPr>
      </p:pic>
      <p:pic>
        <p:nvPicPr>
          <p:cNvPr id="87" name="图片 8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820138" y="4561676"/>
            <a:ext cx="540000" cy="442800"/>
          </a:xfrm>
          <a:prstGeom prst="rect">
            <a:avLst/>
          </a:prstGeom>
        </p:spPr>
      </p:pic>
      <p:pic>
        <p:nvPicPr>
          <p:cNvPr id="88" name="图片 8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97328" y="4536760"/>
            <a:ext cx="540000" cy="442800"/>
          </a:xfrm>
          <a:prstGeom prst="rect">
            <a:avLst/>
          </a:prstGeom>
        </p:spPr>
      </p:pic>
      <p:pic>
        <p:nvPicPr>
          <p:cNvPr id="89" name="图片 8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45474" y="4561676"/>
            <a:ext cx="540000" cy="442800"/>
          </a:xfrm>
          <a:prstGeom prst="rect">
            <a:avLst/>
          </a:prstGeom>
        </p:spPr>
      </p:pic>
      <p:pic>
        <p:nvPicPr>
          <p:cNvPr id="90" name="图片 8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09884" y="4536760"/>
            <a:ext cx="540000" cy="442800"/>
          </a:xfrm>
          <a:prstGeom prst="rect">
            <a:avLst/>
          </a:prstGeom>
        </p:spPr>
      </p:pic>
      <p:cxnSp>
        <p:nvCxnSpPr>
          <p:cNvPr id="91" name="直接连接符 90"/>
          <p:cNvCxnSpPr>
            <a:stCxn id="87" idx="1"/>
            <a:endCxn id="89" idx="3"/>
          </p:cNvCxnSpPr>
          <p:nvPr/>
        </p:nvCxnSpPr>
        <p:spPr>
          <a:xfrm flipH="1">
            <a:off x="2985474" y="4783076"/>
            <a:ext cx="834664"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6" idx="1"/>
            <a:endCxn id="87" idx="0"/>
          </p:cNvCxnSpPr>
          <p:nvPr/>
        </p:nvCxnSpPr>
        <p:spPr>
          <a:xfrm flipH="1">
            <a:off x="4090138" y="3883788"/>
            <a:ext cx="1676719" cy="67788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7" idx="2"/>
            <a:endCxn id="85" idx="1"/>
          </p:cNvCxnSpPr>
          <p:nvPr/>
        </p:nvCxnSpPr>
        <p:spPr>
          <a:xfrm>
            <a:off x="4090138" y="5004476"/>
            <a:ext cx="1676719" cy="67007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6" idx="3"/>
            <a:endCxn id="88" idx="0"/>
          </p:cNvCxnSpPr>
          <p:nvPr/>
        </p:nvCxnSpPr>
        <p:spPr>
          <a:xfrm>
            <a:off x="6306857" y="3883788"/>
            <a:ext cx="1760471" cy="652972"/>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5" idx="3"/>
            <a:endCxn id="88" idx="2"/>
          </p:cNvCxnSpPr>
          <p:nvPr/>
        </p:nvCxnSpPr>
        <p:spPr>
          <a:xfrm flipV="1">
            <a:off x="6306857" y="4979560"/>
            <a:ext cx="1760471" cy="69499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8" idx="3"/>
            <a:endCxn id="90" idx="1"/>
          </p:cNvCxnSpPr>
          <p:nvPr/>
        </p:nvCxnSpPr>
        <p:spPr>
          <a:xfrm>
            <a:off x="8337328" y="4758160"/>
            <a:ext cx="87255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2508761" y="4999916"/>
            <a:ext cx="436338" cy="338554"/>
          </a:xfrm>
          <a:prstGeom prst="rect">
            <a:avLst/>
          </a:prstGeom>
          <a:noFill/>
        </p:spPr>
        <p:txBody>
          <a:bodyPr wrap="none" rtlCol="0">
            <a:spAutoFit/>
          </a:bodyPr>
          <a:lstStyle/>
          <a:p>
            <a:r>
              <a:rPr lang="en-US" sz="1600" b="1" dirty="0">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78" name="文本框 77"/>
          <p:cNvSpPr txBox="1"/>
          <p:nvPr/>
        </p:nvSpPr>
        <p:spPr>
          <a:xfrm>
            <a:off x="3811760" y="5012442"/>
            <a:ext cx="687225" cy="338554"/>
          </a:xfrm>
          <a:prstGeom prst="rect">
            <a:avLst/>
          </a:prstGeom>
          <a:noFill/>
        </p:spPr>
        <p:txBody>
          <a:bodyPr wrap="squar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R2</a:t>
            </a:r>
          </a:p>
        </p:txBody>
      </p:sp>
      <p:sp>
        <p:nvSpPr>
          <p:cNvPr id="79" name="文本框 78"/>
          <p:cNvSpPr txBox="1"/>
          <p:nvPr/>
        </p:nvSpPr>
        <p:spPr>
          <a:xfrm>
            <a:off x="7913516" y="5013555"/>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R5</a:t>
            </a:r>
          </a:p>
        </p:txBody>
      </p:sp>
      <p:sp>
        <p:nvSpPr>
          <p:cNvPr id="80" name="文本框 79"/>
          <p:cNvSpPr txBox="1"/>
          <p:nvPr/>
        </p:nvSpPr>
        <p:spPr>
          <a:xfrm>
            <a:off x="9233870" y="4999916"/>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R6</a:t>
            </a:r>
          </a:p>
        </p:txBody>
      </p:sp>
      <p:sp>
        <p:nvSpPr>
          <p:cNvPr id="81" name="文本框 80"/>
          <p:cNvSpPr txBox="1"/>
          <p:nvPr/>
        </p:nvSpPr>
        <p:spPr>
          <a:xfrm>
            <a:off x="5795800" y="3325021"/>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R3</a:t>
            </a:r>
          </a:p>
        </p:txBody>
      </p:sp>
      <p:sp>
        <p:nvSpPr>
          <p:cNvPr id="82" name="文本框 81"/>
          <p:cNvSpPr txBox="1"/>
          <p:nvPr/>
        </p:nvSpPr>
        <p:spPr>
          <a:xfrm>
            <a:off x="5823645" y="5895954"/>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R4</a:t>
            </a:r>
          </a:p>
        </p:txBody>
      </p:sp>
      <p:sp>
        <p:nvSpPr>
          <p:cNvPr id="68" name="文本框 67"/>
          <p:cNvSpPr txBox="1"/>
          <p:nvPr/>
        </p:nvSpPr>
        <p:spPr>
          <a:xfrm>
            <a:off x="8698621" y="5860144"/>
            <a:ext cx="705642" cy="338554"/>
          </a:xfrm>
          <a:prstGeom prst="rect">
            <a:avLst/>
          </a:prstGeom>
          <a:noFill/>
        </p:spPr>
        <p:txBody>
          <a:bodyPr wrap="none" rtlCol="0">
            <a:spAutoFit/>
          </a:bodyPr>
          <a:lstStyle/>
          <a:p>
            <a:r>
              <a:rPr lang="en-US"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MPLS</a:t>
            </a:r>
          </a:p>
        </p:txBody>
      </p:sp>
      <p:cxnSp>
        <p:nvCxnSpPr>
          <p:cNvPr id="58" name="直接连接符 57">
            <a:extLst>
              <a:ext uri="{FF2B5EF4-FFF2-40B4-BE49-F238E27FC236}">
                <a16:creationId xmlns="" xmlns:a16="http://schemas.microsoft.com/office/drawing/2014/main" id="{8DF71BA7-9CE7-4676-9483-ED4B1E98D856}"/>
              </a:ext>
            </a:extLst>
          </p:cNvPr>
          <p:cNvCxnSpPr>
            <a:cxnSpLocks/>
            <a:stCxn id="86" idx="2"/>
            <a:endCxn id="85" idx="0"/>
          </p:cNvCxnSpPr>
          <p:nvPr/>
        </p:nvCxnSpPr>
        <p:spPr>
          <a:xfrm>
            <a:off x="6036857" y="4105188"/>
            <a:ext cx="0" cy="1347966"/>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 xmlns:a16="http://schemas.microsoft.com/office/drawing/2014/main" id="{FEDC0433-E6FF-4569-A554-D02ECCFC3B07}"/>
              </a:ext>
            </a:extLst>
          </p:cNvPr>
          <p:cNvSpPr txBox="1"/>
          <p:nvPr/>
        </p:nvSpPr>
        <p:spPr>
          <a:xfrm>
            <a:off x="5465581" y="3060433"/>
            <a:ext cx="1096775" cy="307777"/>
          </a:xfrm>
          <a:prstGeom prst="rect">
            <a:avLst/>
          </a:prstGeom>
          <a:solidFill>
            <a:schemeClr val="accent1"/>
          </a:solidFill>
        </p:spPr>
        <p:txBody>
          <a:bodyPr wrap="none" rtlCol="0">
            <a:spAutoFit/>
          </a:bodyPr>
          <a:lstStyle/>
          <a:p>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16003</a:t>
            </a:r>
          </a:p>
        </p:txBody>
      </p:sp>
      <p:sp>
        <p:nvSpPr>
          <p:cNvPr id="106" name="文本框 105">
            <a:extLst>
              <a:ext uri="{FF2B5EF4-FFF2-40B4-BE49-F238E27FC236}">
                <a16:creationId xmlns="" xmlns:a16="http://schemas.microsoft.com/office/drawing/2014/main" id="{35C8D98E-9C15-4878-9850-AD05A58735D7}"/>
              </a:ext>
            </a:extLst>
          </p:cNvPr>
          <p:cNvSpPr txBox="1"/>
          <p:nvPr/>
        </p:nvSpPr>
        <p:spPr>
          <a:xfrm>
            <a:off x="3541750" y="4014492"/>
            <a:ext cx="1096775" cy="307777"/>
          </a:xfrm>
          <a:prstGeom prst="rect">
            <a:avLst/>
          </a:prstGeom>
          <a:solidFill>
            <a:schemeClr val="accent1"/>
          </a:solidFill>
        </p:spPr>
        <p:txBody>
          <a:bodyPr wrap="none" rtlCol="0">
            <a:spAutoFit/>
          </a:bodyPr>
          <a:lstStyle/>
          <a:p>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16002</a:t>
            </a:r>
          </a:p>
        </p:txBody>
      </p:sp>
      <p:sp>
        <p:nvSpPr>
          <p:cNvPr id="109" name="文本框 108">
            <a:extLst>
              <a:ext uri="{FF2B5EF4-FFF2-40B4-BE49-F238E27FC236}">
                <a16:creationId xmlns="" xmlns:a16="http://schemas.microsoft.com/office/drawing/2014/main" id="{51C7BD22-55C3-49C1-A7A7-6749ABF4B057}"/>
              </a:ext>
            </a:extLst>
          </p:cNvPr>
          <p:cNvSpPr txBox="1"/>
          <p:nvPr/>
        </p:nvSpPr>
        <p:spPr>
          <a:xfrm>
            <a:off x="7563085" y="4014579"/>
            <a:ext cx="1096775" cy="307777"/>
          </a:xfrm>
          <a:prstGeom prst="rect">
            <a:avLst/>
          </a:prstGeom>
          <a:solidFill>
            <a:schemeClr val="accent1"/>
          </a:solidFill>
        </p:spPr>
        <p:txBody>
          <a:bodyPr wrap="none" rtlCol="0">
            <a:spAutoFit/>
          </a:bodyPr>
          <a:lstStyle/>
          <a:p>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16005</a:t>
            </a:r>
          </a:p>
        </p:txBody>
      </p:sp>
      <p:sp>
        <p:nvSpPr>
          <p:cNvPr id="110" name="文本框 109">
            <a:extLst>
              <a:ext uri="{FF2B5EF4-FFF2-40B4-BE49-F238E27FC236}">
                <a16:creationId xmlns="" xmlns:a16="http://schemas.microsoft.com/office/drawing/2014/main" id="{C846EB6B-2748-4412-A584-E1ADD7A8C41A}"/>
              </a:ext>
            </a:extLst>
          </p:cNvPr>
          <p:cNvSpPr txBox="1"/>
          <p:nvPr/>
        </p:nvSpPr>
        <p:spPr>
          <a:xfrm rot="20322193">
            <a:off x="4609957" y="4220993"/>
            <a:ext cx="1096775" cy="307777"/>
          </a:xfrm>
          <a:prstGeom prst="rect">
            <a:avLst/>
          </a:prstGeom>
          <a:solidFill>
            <a:schemeClr val="accent2"/>
          </a:solidFill>
          <a:ln>
            <a:noFill/>
          </a:ln>
        </p:spPr>
        <p:txBody>
          <a:bodyPr wrap="none" rtlCol="0">
            <a:spAutoFit/>
          </a:bodyPr>
          <a:lstStyle/>
          <a:p>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16023</a:t>
            </a:r>
          </a:p>
        </p:txBody>
      </p:sp>
      <p:sp>
        <p:nvSpPr>
          <p:cNvPr id="111" name="文本框 110">
            <a:extLst>
              <a:ext uri="{FF2B5EF4-FFF2-40B4-BE49-F238E27FC236}">
                <a16:creationId xmlns="" xmlns:a16="http://schemas.microsoft.com/office/drawing/2014/main" id="{293A564B-0B51-44A3-9FFA-E30F29C1B2E8}"/>
              </a:ext>
            </a:extLst>
          </p:cNvPr>
          <p:cNvSpPr txBox="1"/>
          <p:nvPr/>
        </p:nvSpPr>
        <p:spPr>
          <a:xfrm rot="1252194">
            <a:off x="6465046" y="4232686"/>
            <a:ext cx="1096775" cy="307777"/>
          </a:xfrm>
          <a:prstGeom prst="rect">
            <a:avLst/>
          </a:prstGeom>
          <a:solidFill>
            <a:schemeClr val="accent2"/>
          </a:solidFill>
          <a:ln>
            <a:noFill/>
          </a:ln>
        </p:spPr>
        <p:txBody>
          <a:bodyPr wrap="none" rtlCol="0">
            <a:spAutoFit/>
          </a:bodyPr>
          <a:lstStyle/>
          <a:p>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16035</a:t>
            </a:r>
          </a:p>
        </p:txBody>
      </p:sp>
      <p:pic>
        <p:nvPicPr>
          <p:cNvPr id="113" name="图片 112">
            <a:extLst>
              <a:ext uri="{FF2B5EF4-FFF2-40B4-BE49-F238E27FC236}">
                <a16:creationId xmlns="" xmlns:a16="http://schemas.microsoft.com/office/drawing/2014/main" id="{57BCE9C7-9C58-4D27-8254-1A8B21738BF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43239" y="4561676"/>
            <a:ext cx="540000" cy="442800"/>
          </a:xfrm>
          <a:prstGeom prst="rect">
            <a:avLst/>
          </a:prstGeom>
        </p:spPr>
      </p:pic>
      <p:cxnSp>
        <p:nvCxnSpPr>
          <p:cNvPr id="114" name="直接连接符 113">
            <a:extLst>
              <a:ext uri="{FF2B5EF4-FFF2-40B4-BE49-F238E27FC236}">
                <a16:creationId xmlns="" xmlns:a16="http://schemas.microsoft.com/office/drawing/2014/main" id="{660E76A8-14B2-4454-BD77-589FF68A6B11}"/>
              </a:ext>
            </a:extLst>
          </p:cNvPr>
          <p:cNvCxnSpPr>
            <a:cxnSpLocks/>
            <a:stCxn id="89" idx="1"/>
            <a:endCxn id="113" idx="3"/>
          </p:cNvCxnSpPr>
          <p:nvPr/>
        </p:nvCxnSpPr>
        <p:spPr>
          <a:xfrm flipH="1">
            <a:off x="1683239" y="4783076"/>
            <a:ext cx="762235"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115" name="图片 114">
            <a:extLst>
              <a:ext uri="{FF2B5EF4-FFF2-40B4-BE49-F238E27FC236}">
                <a16:creationId xmlns="" xmlns:a16="http://schemas.microsoft.com/office/drawing/2014/main" id="{5F7D7FCA-E9F0-44C4-8B3A-39A9EFF6F21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586210" y="4536760"/>
            <a:ext cx="540000" cy="442800"/>
          </a:xfrm>
          <a:prstGeom prst="rect">
            <a:avLst/>
          </a:prstGeom>
        </p:spPr>
      </p:pic>
      <p:cxnSp>
        <p:nvCxnSpPr>
          <p:cNvPr id="116" name="直接连接符 115">
            <a:extLst>
              <a:ext uri="{FF2B5EF4-FFF2-40B4-BE49-F238E27FC236}">
                <a16:creationId xmlns="" xmlns:a16="http://schemas.microsoft.com/office/drawing/2014/main" id="{88AFB2AA-DB3E-430D-B4A3-AB6F5C47EB72}"/>
              </a:ext>
            </a:extLst>
          </p:cNvPr>
          <p:cNvCxnSpPr>
            <a:cxnSpLocks/>
            <a:stCxn id="90" idx="3"/>
            <a:endCxn id="115" idx="1"/>
          </p:cNvCxnSpPr>
          <p:nvPr/>
        </p:nvCxnSpPr>
        <p:spPr>
          <a:xfrm>
            <a:off x="9749884" y="4758160"/>
            <a:ext cx="83632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1434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800" dirty="0"/>
              <a:t>SIDs </a:t>
            </a:r>
            <a:r>
              <a:rPr lang="en-US" altLang="zh-CN" sz="1800"/>
              <a:t>of adjacency links </a:t>
            </a:r>
            <a:r>
              <a:rPr lang="en-US" altLang="zh-CN" sz="1800" dirty="0"/>
              <a:t>and network nodes are arranged in order to form a segment list, which represents a forwarding path. The segment list is encoded by the source node in a header of a data packet, and is transmitted with the data packet. The essence of SR is instructions, which guide where and how packets go.</a:t>
            </a:r>
          </a:p>
          <a:p>
            <a:endParaRPr lang="zh-CN" altLang="en-US" sz="1800" dirty="0"/>
          </a:p>
        </p:txBody>
      </p:sp>
      <p:sp>
        <p:nvSpPr>
          <p:cNvPr id="2" name="标题 1"/>
          <p:cNvSpPr>
            <a:spLocks noGrp="1"/>
          </p:cNvSpPr>
          <p:nvPr>
            <p:ph type="title"/>
          </p:nvPr>
        </p:nvSpPr>
        <p:spPr/>
        <p:txBody>
          <a:bodyPr/>
          <a:lstStyle/>
          <a:p>
            <a:r>
              <a:rPr lang="en-US"/>
              <a:t>SR Forwarding Implementation (2)</a:t>
            </a:r>
          </a:p>
        </p:txBody>
      </p:sp>
      <p:sp>
        <p:nvSpPr>
          <p:cNvPr id="34" name="圆角矩形 65">
            <a:extLst>
              <a:ext uri="{FF2B5EF4-FFF2-40B4-BE49-F238E27FC236}">
                <a16:creationId xmlns="" xmlns:a16="http://schemas.microsoft.com/office/drawing/2014/main" id="{441F342A-7B1F-44BA-BF2F-3E988321DAE1}"/>
              </a:ext>
            </a:extLst>
          </p:cNvPr>
          <p:cNvSpPr/>
          <p:nvPr/>
        </p:nvSpPr>
        <p:spPr>
          <a:xfrm>
            <a:off x="2496234" y="3236818"/>
            <a:ext cx="7161447" cy="2989270"/>
          </a:xfrm>
          <a:prstGeom prst="roundRect">
            <a:avLst>
              <a:gd name="adj" fmla="val 6116"/>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5" name="图片 34">
            <a:extLst>
              <a:ext uri="{FF2B5EF4-FFF2-40B4-BE49-F238E27FC236}">
                <a16:creationId xmlns="" xmlns:a16="http://schemas.microsoft.com/office/drawing/2014/main" id="{919D6BF3-A21C-4871-A303-1C507610D33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66857" y="5453154"/>
            <a:ext cx="540000" cy="442800"/>
          </a:xfrm>
          <a:prstGeom prst="rect">
            <a:avLst/>
          </a:prstGeom>
        </p:spPr>
      </p:pic>
      <p:pic>
        <p:nvPicPr>
          <p:cNvPr id="36" name="图片 35">
            <a:extLst>
              <a:ext uri="{FF2B5EF4-FFF2-40B4-BE49-F238E27FC236}">
                <a16:creationId xmlns="" xmlns:a16="http://schemas.microsoft.com/office/drawing/2014/main" id="{060AAAE0-D4B5-4C64-8FDB-DDDD4DFC4E5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66857" y="3662388"/>
            <a:ext cx="540000" cy="442800"/>
          </a:xfrm>
          <a:prstGeom prst="rect">
            <a:avLst/>
          </a:prstGeom>
        </p:spPr>
      </p:pic>
      <p:pic>
        <p:nvPicPr>
          <p:cNvPr id="37" name="图片 36">
            <a:extLst>
              <a:ext uri="{FF2B5EF4-FFF2-40B4-BE49-F238E27FC236}">
                <a16:creationId xmlns="" xmlns:a16="http://schemas.microsoft.com/office/drawing/2014/main" id="{73B6C527-0A1E-4B54-B3A0-BEF6A7DAD46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820138" y="4561676"/>
            <a:ext cx="540000" cy="442800"/>
          </a:xfrm>
          <a:prstGeom prst="rect">
            <a:avLst/>
          </a:prstGeom>
        </p:spPr>
      </p:pic>
      <p:pic>
        <p:nvPicPr>
          <p:cNvPr id="38" name="图片 37">
            <a:extLst>
              <a:ext uri="{FF2B5EF4-FFF2-40B4-BE49-F238E27FC236}">
                <a16:creationId xmlns="" xmlns:a16="http://schemas.microsoft.com/office/drawing/2014/main" id="{27316CAE-F279-4052-83FB-C63F0CDA7E6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97328" y="4536760"/>
            <a:ext cx="540000" cy="442800"/>
          </a:xfrm>
          <a:prstGeom prst="rect">
            <a:avLst/>
          </a:prstGeom>
        </p:spPr>
      </p:pic>
      <p:pic>
        <p:nvPicPr>
          <p:cNvPr id="39" name="图片 38">
            <a:extLst>
              <a:ext uri="{FF2B5EF4-FFF2-40B4-BE49-F238E27FC236}">
                <a16:creationId xmlns="" xmlns:a16="http://schemas.microsoft.com/office/drawing/2014/main" id="{4BE532DA-3398-42A8-8DA0-32C63278225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45474" y="4561676"/>
            <a:ext cx="540000" cy="442800"/>
          </a:xfrm>
          <a:prstGeom prst="rect">
            <a:avLst/>
          </a:prstGeom>
        </p:spPr>
      </p:pic>
      <p:pic>
        <p:nvPicPr>
          <p:cNvPr id="40" name="图片 39">
            <a:extLst>
              <a:ext uri="{FF2B5EF4-FFF2-40B4-BE49-F238E27FC236}">
                <a16:creationId xmlns="" xmlns:a16="http://schemas.microsoft.com/office/drawing/2014/main" id="{65D24338-3C15-4BBF-A779-F3A46CFFB9F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09884" y="4536760"/>
            <a:ext cx="540000" cy="442800"/>
          </a:xfrm>
          <a:prstGeom prst="rect">
            <a:avLst/>
          </a:prstGeom>
        </p:spPr>
      </p:pic>
      <p:cxnSp>
        <p:nvCxnSpPr>
          <p:cNvPr id="41" name="直接连接符 40">
            <a:extLst>
              <a:ext uri="{FF2B5EF4-FFF2-40B4-BE49-F238E27FC236}">
                <a16:creationId xmlns="" xmlns:a16="http://schemas.microsoft.com/office/drawing/2014/main" id="{6FCCD514-A024-488C-86C0-A3140083BF96}"/>
              </a:ext>
            </a:extLst>
          </p:cNvPr>
          <p:cNvCxnSpPr>
            <a:stCxn id="37" idx="1"/>
            <a:endCxn id="39" idx="3"/>
          </p:cNvCxnSpPr>
          <p:nvPr/>
        </p:nvCxnSpPr>
        <p:spPr>
          <a:xfrm flipH="1">
            <a:off x="2985474" y="4783076"/>
            <a:ext cx="834664"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 xmlns:a16="http://schemas.microsoft.com/office/drawing/2014/main" id="{89D2445E-F9E5-42E8-A23F-D7C235C35FD7}"/>
              </a:ext>
            </a:extLst>
          </p:cNvPr>
          <p:cNvCxnSpPr>
            <a:stCxn id="36" idx="1"/>
            <a:endCxn id="37" idx="0"/>
          </p:cNvCxnSpPr>
          <p:nvPr/>
        </p:nvCxnSpPr>
        <p:spPr>
          <a:xfrm flipH="1">
            <a:off x="4090138" y="3883788"/>
            <a:ext cx="1676719" cy="67788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 xmlns:a16="http://schemas.microsoft.com/office/drawing/2014/main" id="{A74A2273-7980-4FAA-96CA-B5375D7596BE}"/>
              </a:ext>
            </a:extLst>
          </p:cNvPr>
          <p:cNvCxnSpPr>
            <a:stCxn id="37" idx="2"/>
            <a:endCxn id="35" idx="1"/>
          </p:cNvCxnSpPr>
          <p:nvPr/>
        </p:nvCxnSpPr>
        <p:spPr>
          <a:xfrm>
            <a:off x="4090138" y="5004476"/>
            <a:ext cx="1676719" cy="67007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 xmlns:a16="http://schemas.microsoft.com/office/drawing/2014/main" id="{1CF6756F-84F1-4B7B-B5A9-EF78FC064CA2}"/>
              </a:ext>
            </a:extLst>
          </p:cNvPr>
          <p:cNvCxnSpPr>
            <a:stCxn id="36" idx="3"/>
            <a:endCxn id="38" idx="0"/>
          </p:cNvCxnSpPr>
          <p:nvPr/>
        </p:nvCxnSpPr>
        <p:spPr>
          <a:xfrm>
            <a:off x="6306857" y="3883788"/>
            <a:ext cx="1760471" cy="652972"/>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 xmlns:a16="http://schemas.microsoft.com/office/drawing/2014/main" id="{307026ED-7B47-400E-959E-BB9AAFC7D81F}"/>
              </a:ext>
            </a:extLst>
          </p:cNvPr>
          <p:cNvCxnSpPr>
            <a:stCxn id="35" idx="3"/>
            <a:endCxn id="38" idx="2"/>
          </p:cNvCxnSpPr>
          <p:nvPr/>
        </p:nvCxnSpPr>
        <p:spPr>
          <a:xfrm flipV="1">
            <a:off x="6306857" y="4979560"/>
            <a:ext cx="1760471" cy="69499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 xmlns:a16="http://schemas.microsoft.com/office/drawing/2014/main" id="{72346461-1E5B-4C5B-B64A-C3CFA89C25FC}"/>
              </a:ext>
            </a:extLst>
          </p:cNvPr>
          <p:cNvCxnSpPr>
            <a:stCxn id="38" idx="3"/>
            <a:endCxn id="40" idx="1"/>
          </p:cNvCxnSpPr>
          <p:nvPr/>
        </p:nvCxnSpPr>
        <p:spPr>
          <a:xfrm>
            <a:off x="8337328" y="4758160"/>
            <a:ext cx="87255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 xmlns:a16="http://schemas.microsoft.com/office/drawing/2014/main" id="{640F6BCB-C1E6-4BB2-A1F5-C3A6E2C59699}"/>
              </a:ext>
            </a:extLst>
          </p:cNvPr>
          <p:cNvSpPr txBox="1"/>
          <p:nvPr/>
        </p:nvSpPr>
        <p:spPr>
          <a:xfrm>
            <a:off x="2508761" y="4999916"/>
            <a:ext cx="436338" cy="338554"/>
          </a:xfrm>
          <a:prstGeom prst="rect">
            <a:avLst/>
          </a:prstGeom>
          <a:noFill/>
        </p:spPr>
        <p:txBody>
          <a:bodyPr wrap="none" rtlCol="0">
            <a:spAutoFit/>
          </a:bodyPr>
          <a:lstStyle/>
          <a:p>
            <a:r>
              <a:rPr lang="en-US" sz="1600" b="1" dirty="0">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48" name="文本框 47">
            <a:extLst>
              <a:ext uri="{FF2B5EF4-FFF2-40B4-BE49-F238E27FC236}">
                <a16:creationId xmlns="" xmlns:a16="http://schemas.microsoft.com/office/drawing/2014/main" id="{D38C0DBF-CA2E-4E6A-AF76-8367C78F2786}"/>
              </a:ext>
            </a:extLst>
          </p:cNvPr>
          <p:cNvSpPr txBox="1"/>
          <p:nvPr/>
        </p:nvSpPr>
        <p:spPr>
          <a:xfrm>
            <a:off x="3811760" y="5012442"/>
            <a:ext cx="687225" cy="338554"/>
          </a:xfrm>
          <a:prstGeom prst="rect">
            <a:avLst/>
          </a:prstGeom>
          <a:noFill/>
        </p:spPr>
        <p:txBody>
          <a:bodyPr wrap="squar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R2</a:t>
            </a:r>
          </a:p>
        </p:txBody>
      </p:sp>
      <p:sp>
        <p:nvSpPr>
          <p:cNvPr id="49" name="文本框 48">
            <a:extLst>
              <a:ext uri="{FF2B5EF4-FFF2-40B4-BE49-F238E27FC236}">
                <a16:creationId xmlns="" xmlns:a16="http://schemas.microsoft.com/office/drawing/2014/main" id="{77D86CF9-8C59-4A01-BD05-9FAE0FD02245}"/>
              </a:ext>
            </a:extLst>
          </p:cNvPr>
          <p:cNvSpPr txBox="1"/>
          <p:nvPr/>
        </p:nvSpPr>
        <p:spPr>
          <a:xfrm>
            <a:off x="7913516" y="5013555"/>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R5</a:t>
            </a:r>
          </a:p>
        </p:txBody>
      </p:sp>
      <p:sp>
        <p:nvSpPr>
          <p:cNvPr id="50" name="文本框 49">
            <a:extLst>
              <a:ext uri="{FF2B5EF4-FFF2-40B4-BE49-F238E27FC236}">
                <a16:creationId xmlns="" xmlns:a16="http://schemas.microsoft.com/office/drawing/2014/main" id="{33465B76-ED8D-41E4-99CC-3B07E20C4183}"/>
              </a:ext>
            </a:extLst>
          </p:cNvPr>
          <p:cNvSpPr txBox="1"/>
          <p:nvPr/>
        </p:nvSpPr>
        <p:spPr>
          <a:xfrm>
            <a:off x="9233870" y="4999916"/>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R6</a:t>
            </a:r>
          </a:p>
        </p:txBody>
      </p:sp>
      <p:sp>
        <p:nvSpPr>
          <p:cNvPr id="51" name="文本框 50">
            <a:extLst>
              <a:ext uri="{FF2B5EF4-FFF2-40B4-BE49-F238E27FC236}">
                <a16:creationId xmlns="" xmlns:a16="http://schemas.microsoft.com/office/drawing/2014/main" id="{4CE9BCCE-7CDD-4537-8728-5045D2E2DDA3}"/>
              </a:ext>
            </a:extLst>
          </p:cNvPr>
          <p:cNvSpPr txBox="1"/>
          <p:nvPr/>
        </p:nvSpPr>
        <p:spPr>
          <a:xfrm>
            <a:off x="5795800" y="3325021"/>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R3</a:t>
            </a:r>
          </a:p>
        </p:txBody>
      </p:sp>
      <p:sp>
        <p:nvSpPr>
          <p:cNvPr id="52" name="文本框 51">
            <a:extLst>
              <a:ext uri="{FF2B5EF4-FFF2-40B4-BE49-F238E27FC236}">
                <a16:creationId xmlns="" xmlns:a16="http://schemas.microsoft.com/office/drawing/2014/main" id="{FF44DDAD-F294-4966-9C51-7B7FE21B269F}"/>
              </a:ext>
            </a:extLst>
          </p:cNvPr>
          <p:cNvSpPr txBox="1"/>
          <p:nvPr/>
        </p:nvSpPr>
        <p:spPr>
          <a:xfrm>
            <a:off x="5823645" y="5895954"/>
            <a:ext cx="436338"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R4</a:t>
            </a:r>
          </a:p>
        </p:txBody>
      </p:sp>
      <p:sp>
        <p:nvSpPr>
          <p:cNvPr id="53" name="文本框 52">
            <a:extLst>
              <a:ext uri="{FF2B5EF4-FFF2-40B4-BE49-F238E27FC236}">
                <a16:creationId xmlns="" xmlns:a16="http://schemas.microsoft.com/office/drawing/2014/main" id="{35E1FA0D-8778-46E9-B2D0-29C7CF05BF34}"/>
              </a:ext>
            </a:extLst>
          </p:cNvPr>
          <p:cNvSpPr txBox="1"/>
          <p:nvPr/>
        </p:nvSpPr>
        <p:spPr>
          <a:xfrm>
            <a:off x="8698621" y="5860144"/>
            <a:ext cx="705642" cy="338554"/>
          </a:xfrm>
          <a:prstGeom prst="rect">
            <a:avLst/>
          </a:prstGeom>
          <a:noFill/>
        </p:spPr>
        <p:txBody>
          <a:bodyPr wrap="none" rtlCol="0">
            <a:spAutoFit/>
          </a:bodyPr>
          <a:lstStyle/>
          <a:p>
            <a:r>
              <a:rPr lang="en-US"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MPLS</a:t>
            </a:r>
          </a:p>
        </p:txBody>
      </p:sp>
      <p:cxnSp>
        <p:nvCxnSpPr>
          <p:cNvPr id="54" name="直接连接符 53">
            <a:extLst>
              <a:ext uri="{FF2B5EF4-FFF2-40B4-BE49-F238E27FC236}">
                <a16:creationId xmlns="" xmlns:a16="http://schemas.microsoft.com/office/drawing/2014/main" id="{E3334A46-98E3-4C16-97DF-AB7F1C73C115}"/>
              </a:ext>
            </a:extLst>
          </p:cNvPr>
          <p:cNvCxnSpPr>
            <a:cxnSpLocks/>
            <a:stCxn id="36" idx="2"/>
            <a:endCxn id="35" idx="0"/>
          </p:cNvCxnSpPr>
          <p:nvPr/>
        </p:nvCxnSpPr>
        <p:spPr>
          <a:xfrm>
            <a:off x="6036857" y="4105188"/>
            <a:ext cx="0" cy="1347966"/>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 xmlns:a16="http://schemas.microsoft.com/office/drawing/2014/main" id="{0201CF77-AD3A-4F24-BE41-BE76D1BA18AD}"/>
              </a:ext>
            </a:extLst>
          </p:cNvPr>
          <p:cNvSpPr txBox="1"/>
          <p:nvPr/>
        </p:nvSpPr>
        <p:spPr>
          <a:xfrm>
            <a:off x="5465581" y="3060433"/>
            <a:ext cx="1096775" cy="307777"/>
          </a:xfrm>
          <a:prstGeom prst="rect">
            <a:avLst/>
          </a:prstGeom>
          <a:solidFill>
            <a:schemeClr val="accent1"/>
          </a:solidFill>
        </p:spPr>
        <p:txBody>
          <a:bodyPr wrap="none" rtlCol="0">
            <a:spAutoFit/>
          </a:bodyPr>
          <a:lstStyle/>
          <a:p>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16003</a:t>
            </a:r>
          </a:p>
        </p:txBody>
      </p:sp>
      <p:sp>
        <p:nvSpPr>
          <p:cNvPr id="57" name="文本框 56">
            <a:extLst>
              <a:ext uri="{FF2B5EF4-FFF2-40B4-BE49-F238E27FC236}">
                <a16:creationId xmlns="" xmlns:a16="http://schemas.microsoft.com/office/drawing/2014/main" id="{B7B1142F-E4F3-4359-9379-B686756F9C83}"/>
              </a:ext>
            </a:extLst>
          </p:cNvPr>
          <p:cNvSpPr txBox="1"/>
          <p:nvPr/>
        </p:nvSpPr>
        <p:spPr>
          <a:xfrm>
            <a:off x="7563085" y="4014579"/>
            <a:ext cx="1096775" cy="307777"/>
          </a:xfrm>
          <a:prstGeom prst="rect">
            <a:avLst/>
          </a:prstGeom>
          <a:solidFill>
            <a:schemeClr val="accent1"/>
          </a:solidFill>
        </p:spPr>
        <p:txBody>
          <a:bodyPr wrap="none" rtlCol="0">
            <a:spAutoFit/>
          </a:bodyPr>
          <a:lstStyle/>
          <a:p>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16005</a:t>
            </a:r>
          </a:p>
        </p:txBody>
      </p:sp>
      <p:sp>
        <p:nvSpPr>
          <p:cNvPr id="60" name="文本框 59">
            <a:extLst>
              <a:ext uri="{FF2B5EF4-FFF2-40B4-BE49-F238E27FC236}">
                <a16:creationId xmlns="" xmlns:a16="http://schemas.microsoft.com/office/drawing/2014/main" id="{F9AE9890-2E8A-4305-9D83-007F05B2560C}"/>
              </a:ext>
            </a:extLst>
          </p:cNvPr>
          <p:cNvSpPr txBox="1"/>
          <p:nvPr/>
        </p:nvSpPr>
        <p:spPr>
          <a:xfrm rot="1252194">
            <a:off x="6465046" y="4232686"/>
            <a:ext cx="1096775" cy="307777"/>
          </a:xfrm>
          <a:prstGeom prst="rect">
            <a:avLst/>
          </a:prstGeom>
          <a:solidFill>
            <a:schemeClr val="accent2"/>
          </a:solidFill>
          <a:ln>
            <a:noFill/>
          </a:ln>
        </p:spPr>
        <p:txBody>
          <a:bodyPr wrap="none" rtlCol="0">
            <a:spAutoFit/>
          </a:bodyPr>
          <a:lstStyle/>
          <a:p>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16035</a:t>
            </a:r>
          </a:p>
        </p:txBody>
      </p:sp>
      <p:pic>
        <p:nvPicPr>
          <p:cNvPr id="61" name="图片 60">
            <a:extLst>
              <a:ext uri="{FF2B5EF4-FFF2-40B4-BE49-F238E27FC236}">
                <a16:creationId xmlns="" xmlns:a16="http://schemas.microsoft.com/office/drawing/2014/main" id="{29A241E2-70EA-448E-9F6A-459DAB932CB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43239" y="4561676"/>
            <a:ext cx="540000" cy="442800"/>
          </a:xfrm>
          <a:prstGeom prst="rect">
            <a:avLst/>
          </a:prstGeom>
        </p:spPr>
      </p:pic>
      <p:cxnSp>
        <p:nvCxnSpPr>
          <p:cNvPr id="62" name="直接连接符 61">
            <a:extLst>
              <a:ext uri="{FF2B5EF4-FFF2-40B4-BE49-F238E27FC236}">
                <a16:creationId xmlns="" xmlns:a16="http://schemas.microsoft.com/office/drawing/2014/main" id="{953502B2-7A41-41AD-A16C-7D52530F3156}"/>
              </a:ext>
            </a:extLst>
          </p:cNvPr>
          <p:cNvCxnSpPr>
            <a:cxnSpLocks/>
            <a:stCxn id="39" idx="1"/>
            <a:endCxn id="61" idx="3"/>
          </p:cNvCxnSpPr>
          <p:nvPr/>
        </p:nvCxnSpPr>
        <p:spPr>
          <a:xfrm flipH="1">
            <a:off x="1683239" y="4783076"/>
            <a:ext cx="762235"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63" name="图片 62">
            <a:extLst>
              <a:ext uri="{FF2B5EF4-FFF2-40B4-BE49-F238E27FC236}">
                <a16:creationId xmlns="" xmlns:a16="http://schemas.microsoft.com/office/drawing/2014/main" id="{731E02DB-46B0-40C0-9E89-D77256B2063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586210" y="4536760"/>
            <a:ext cx="540000" cy="442800"/>
          </a:xfrm>
          <a:prstGeom prst="rect">
            <a:avLst/>
          </a:prstGeom>
        </p:spPr>
      </p:pic>
      <p:cxnSp>
        <p:nvCxnSpPr>
          <p:cNvPr id="64" name="直接连接符 63">
            <a:extLst>
              <a:ext uri="{FF2B5EF4-FFF2-40B4-BE49-F238E27FC236}">
                <a16:creationId xmlns="" xmlns:a16="http://schemas.microsoft.com/office/drawing/2014/main" id="{01AD167C-4E2A-499D-AB02-57DAE4E8092B}"/>
              </a:ext>
            </a:extLst>
          </p:cNvPr>
          <p:cNvCxnSpPr>
            <a:cxnSpLocks/>
            <a:stCxn id="40" idx="3"/>
            <a:endCxn id="63" idx="1"/>
          </p:cNvCxnSpPr>
          <p:nvPr/>
        </p:nvCxnSpPr>
        <p:spPr>
          <a:xfrm>
            <a:off x="9749884" y="4758160"/>
            <a:ext cx="83632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aphicFrame>
        <p:nvGraphicFramePr>
          <p:cNvPr id="65" name="表格 64">
            <a:extLst>
              <a:ext uri="{FF2B5EF4-FFF2-40B4-BE49-F238E27FC236}">
                <a16:creationId xmlns="" xmlns:a16="http://schemas.microsoft.com/office/drawing/2014/main" id="{9D75C267-7BE3-417F-887C-EB7DBB4FE475}"/>
              </a:ext>
            </a:extLst>
          </p:cNvPr>
          <p:cNvGraphicFramePr>
            <a:graphicFrameLocks noGrp="1"/>
          </p:cNvGraphicFramePr>
          <p:nvPr/>
        </p:nvGraphicFramePr>
        <p:xfrm>
          <a:off x="2114757" y="2667000"/>
          <a:ext cx="977559" cy="1524000"/>
        </p:xfrm>
        <a:graphic>
          <a:graphicData uri="http://schemas.openxmlformats.org/drawingml/2006/table">
            <a:tbl>
              <a:tblPr firstRow="1" bandRow="1">
                <a:tableStyleId>{72833802-FEF1-4C79-8D5D-14CF1EAF98D9}</a:tableStyleId>
              </a:tblPr>
              <a:tblGrid>
                <a:gridCol w="977559">
                  <a:extLst>
                    <a:ext uri="{9D8B030D-6E8A-4147-A177-3AD203B41FA5}">
                      <a16:colId xmlns="" xmlns:a16="http://schemas.microsoft.com/office/drawing/2014/main" val="20000"/>
                    </a:ext>
                  </a:extLst>
                </a:gridCol>
              </a:tblGrid>
              <a:tr h="151751">
                <a:tc>
                  <a:txBody>
                    <a:bodyPr/>
                    <a:lstStyle/>
                    <a:p>
                      <a:pPr marL="0" algn="ctr" defTabSz="914034" rtl="0" eaLnBrk="1" latinLnBrk="0" hangingPunct="1"/>
                      <a:r>
                        <a:rPr lang="en-US" sz="1400" b="1">
                          <a:solidFill>
                            <a:schemeClr val="bg1"/>
                          </a:solidFill>
                          <a:latin typeface="Huawei Sans" panose="020C0503030203020204" pitchFamily="34" charset="0"/>
                          <a:ea typeface="+mn-ea"/>
                          <a:cs typeface="+mn-cs"/>
                        </a:rPr>
                        <a:t>16003</a:t>
                      </a:r>
                      <a:endParaRPr lang="en-US" sz="1400" b="1" dirty="0">
                        <a:solidFill>
                          <a:schemeClr val="bg1"/>
                        </a:solidFill>
                        <a:latin typeface="Huawei Sans" panose="020C0503030203020204" pitchFamily="34" charset="0"/>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2026236788"/>
                  </a:ext>
                </a:extLst>
              </a:tr>
              <a:tr h="151751">
                <a:tc>
                  <a:txBody>
                    <a:bodyPr/>
                    <a:lstStyle/>
                    <a:p>
                      <a:pPr marL="0" algn="ctr" defTabSz="914034" rtl="0" eaLnBrk="1" latinLnBrk="0" hangingPunct="1"/>
                      <a:r>
                        <a:rPr lang="en-US" sz="1400" b="1">
                          <a:solidFill>
                            <a:schemeClr val="bg1"/>
                          </a:solidFill>
                          <a:latin typeface="Huawei Sans" panose="020C0503030203020204" pitchFamily="34" charset="0"/>
                          <a:ea typeface="+mn-ea"/>
                          <a:cs typeface="+mn-cs"/>
                        </a:rPr>
                        <a:t>16035</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0"/>
                  </a:ext>
                </a:extLst>
              </a:tr>
              <a:tr h="151751">
                <a:tc>
                  <a:txBody>
                    <a:bodyPr/>
                    <a:lstStyle/>
                    <a:p>
                      <a:pPr marL="0" algn="ctr" defTabSz="914034" rtl="0" eaLnBrk="1" latinLnBrk="0" hangingPunct="1"/>
                      <a:r>
                        <a:rPr lang="en-US" sz="1400" b="1">
                          <a:solidFill>
                            <a:schemeClr val="bg1"/>
                          </a:solidFill>
                          <a:latin typeface="Huawei Sans" panose="020C0503030203020204" pitchFamily="34" charset="0"/>
                          <a:ea typeface="+mn-ea"/>
                          <a:cs typeface="+mn-cs"/>
                        </a:rPr>
                        <a:t>16005</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1"/>
                  </a:ext>
                </a:extLst>
              </a:tr>
              <a:tr h="151751">
                <a:tc>
                  <a:txBody>
                    <a:bodyPr/>
                    <a:lstStyle/>
                    <a:p>
                      <a:pPr marL="0" algn="ctr" defTabSz="914034" rtl="0" eaLnBrk="1" latinLnBrk="0" hangingPunct="1"/>
                      <a:r>
                        <a:rPr lang="en-US" sz="1400" dirty="0">
                          <a:solidFill>
                            <a:schemeClr val="tx1"/>
                          </a:solidFill>
                          <a:latin typeface="Huawei Sans" panose="020C0503030203020204" pitchFamily="34" charset="0"/>
                          <a:ea typeface="+mn-ea"/>
                          <a:cs typeface="+mn-cs"/>
                        </a:rPr>
                        <a:t>IP address</a:t>
                      </a:r>
                    </a:p>
                  </a:txBody>
                  <a:tcPr marL="0" marR="0">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2"/>
                  </a:ext>
                </a:extLst>
              </a:tr>
              <a:tr h="240279">
                <a:tc>
                  <a:txBody>
                    <a:bodyPr/>
                    <a:lstStyle/>
                    <a:p>
                      <a:pPr marL="0" algn="ctr" defTabSz="914034" rtl="0" eaLnBrk="1" latinLnBrk="0" hangingPunct="1"/>
                      <a:r>
                        <a:rPr lang="en-US" sz="1400" dirty="0">
                          <a:solidFill>
                            <a:schemeClr val="tx1"/>
                          </a:solidFill>
                          <a:latin typeface="Huawei Sans" panose="020C0503030203020204" pitchFamily="34" charset="0"/>
                          <a:ea typeface="+mn-ea"/>
                          <a:cs typeface="+mn-cs"/>
                        </a:rPr>
                        <a:t>Data</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3"/>
                  </a:ext>
                </a:extLst>
              </a:tr>
            </a:tbl>
          </a:graphicData>
        </a:graphic>
      </p:graphicFrame>
      <p:sp>
        <p:nvSpPr>
          <p:cNvPr id="3" name="任意多边形: 形状 2">
            <a:extLst>
              <a:ext uri="{FF2B5EF4-FFF2-40B4-BE49-F238E27FC236}">
                <a16:creationId xmlns="" xmlns:a16="http://schemas.microsoft.com/office/drawing/2014/main" id="{677E653A-120C-4B0D-B076-AA5E03E017F4}"/>
              </a:ext>
            </a:extLst>
          </p:cNvPr>
          <p:cNvSpPr/>
          <p:nvPr/>
        </p:nvSpPr>
        <p:spPr>
          <a:xfrm>
            <a:off x="1866377" y="3722710"/>
            <a:ext cx="8511697" cy="911921"/>
          </a:xfrm>
          <a:custGeom>
            <a:avLst/>
            <a:gdLst>
              <a:gd name="connsiteX0" fmla="*/ 0 w 7352386"/>
              <a:gd name="connsiteY0" fmla="*/ 799318 h 867136"/>
              <a:gd name="connsiteX1" fmla="*/ 826717 w 7352386"/>
              <a:gd name="connsiteY1" fmla="*/ 774266 h 867136"/>
              <a:gd name="connsiteX2" fmla="*/ 2505205 w 7352386"/>
              <a:gd name="connsiteY2" fmla="*/ 35230 h 867136"/>
              <a:gd name="connsiteX3" fmla="*/ 3983276 w 7352386"/>
              <a:gd name="connsiteY3" fmla="*/ 185543 h 867136"/>
              <a:gd name="connsiteX4" fmla="*/ 5285983 w 7352386"/>
              <a:gd name="connsiteY4" fmla="*/ 774266 h 867136"/>
              <a:gd name="connsiteX5" fmla="*/ 7064679 w 7352386"/>
              <a:gd name="connsiteY5" fmla="*/ 861948 h 867136"/>
              <a:gd name="connsiteX6" fmla="*/ 7327726 w 7352386"/>
              <a:gd name="connsiteY6" fmla="*/ 849422 h 867136"/>
              <a:gd name="connsiteX0" fmla="*/ 0 w 8392047"/>
              <a:gd name="connsiteY0" fmla="*/ 836896 h 875820"/>
              <a:gd name="connsiteX1" fmla="*/ 1866378 w 8392047"/>
              <a:gd name="connsiteY1" fmla="*/ 774266 h 875820"/>
              <a:gd name="connsiteX2" fmla="*/ 3544866 w 8392047"/>
              <a:gd name="connsiteY2" fmla="*/ 35230 h 875820"/>
              <a:gd name="connsiteX3" fmla="*/ 5022937 w 8392047"/>
              <a:gd name="connsiteY3" fmla="*/ 185543 h 875820"/>
              <a:gd name="connsiteX4" fmla="*/ 6325644 w 8392047"/>
              <a:gd name="connsiteY4" fmla="*/ 774266 h 875820"/>
              <a:gd name="connsiteX5" fmla="*/ 8104340 w 8392047"/>
              <a:gd name="connsiteY5" fmla="*/ 861948 h 875820"/>
              <a:gd name="connsiteX6" fmla="*/ 8367387 w 8392047"/>
              <a:gd name="connsiteY6" fmla="*/ 849422 h 875820"/>
              <a:gd name="connsiteX0" fmla="*/ 0 w 8442151"/>
              <a:gd name="connsiteY0" fmla="*/ 849422 h 884157"/>
              <a:gd name="connsiteX1" fmla="*/ 1916482 w 8442151"/>
              <a:gd name="connsiteY1" fmla="*/ 774266 h 884157"/>
              <a:gd name="connsiteX2" fmla="*/ 3594970 w 8442151"/>
              <a:gd name="connsiteY2" fmla="*/ 35230 h 884157"/>
              <a:gd name="connsiteX3" fmla="*/ 5073041 w 8442151"/>
              <a:gd name="connsiteY3" fmla="*/ 185543 h 884157"/>
              <a:gd name="connsiteX4" fmla="*/ 6375748 w 8442151"/>
              <a:gd name="connsiteY4" fmla="*/ 774266 h 884157"/>
              <a:gd name="connsiteX5" fmla="*/ 8154444 w 8442151"/>
              <a:gd name="connsiteY5" fmla="*/ 861948 h 884157"/>
              <a:gd name="connsiteX6" fmla="*/ 8417491 w 8442151"/>
              <a:gd name="connsiteY6" fmla="*/ 849422 h 884157"/>
              <a:gd name="connsiteX0" fmla="*/ 0 w 8517307"/>
              <a:gd name="connsiteY0" fmla="*/ 899526 h 922269"/>
              <a:gd name="connsiteX1" fmla="*/ 1991638 w 8517307"/>
              <a:gd name="connsiteY1" fmla="*/ 774266 h 922269"/>
              <a:gd name="connsiteX2" fmla="*/ 3670126 w 8517307"/>
              <a:gd name="connsiteY2" fmla="*/ 35230 h 922269"/>
              <a:gd name="connsiteX3" fmla="*/ 5148197 w 8517307"/>
              <a:gd name="connsiteY3" fmla="*/ 185543 h 922269"/>
              <a:gd name="connsiteX4" fmla="*/ 6450904 w 8517307"/>
              <a:gd name="connsiteY4" fmla="*/ 774266 h 922269"/>
              <a:gd name="connsiteX5" fmla="*/ 8229600 w 8517307"/>
              <a:gd name="connsiteY5" fmla="*/ 861948 h 922269"/>
              <a:gd name="connsiteX6" fmla="*/ 8492647 w 8517307"/>
              <a:gd name="connsiteY6" fmla="*/ 849422 h 922269"/>
              <a:gd name="connsiteX0" fmla="*/ 0 w 8517307"/>
              <a:gd name="connsiteY0" fmla="*/ 899526 h 899526"/>
              <a:gd name="connsiteX1" fmla="*/ 1991638 w 8517307"/>
              <a:gd name="connsiteY1" fmla="*/ 774266 h 899526"/>
              <a:gd name="connsiteX2" fmla="*/ 3670126 w 8517307"/>
              <a:gd name="connsiteY2" fmla="*/ 35230 h 899526"/>
              <a:gd name="connsiteX3" fmla="*/ 5148197 w 8517307"/>
              <a:gd name="connsiteY3" fmla="*/ 185543 h 899526"/>
              <a:gd name="connsiteX4" fmla="*/ 6450904 w 8517307"/>
              <a:gd name="connsiteY4" fmla="*/ 774266 h 899526"/>
              <a:gd name="connsiteX5" fmla="*/ 8229600 w 8517307"/>
              <a:gd name="connsiteY5" fmla="*/ 861948 h 899526"/>
              <a:gd name="connsiteX6" fmla="*/ 8492647 w 8517307"/>
              <a:gd name="connsiteY6" fmla="*/ 849422 h 899526"/>
              <a:gd name="connsiteX0" fmla="*/ 0 w 8517307"/>
              <a:gd name="connsiteY0" fmla="*/ 888613 h 888613"/>
              <a:gd name="connsiteX1" fmla="*/ 1991638 w 8517307"/>
              <a:gd name="connsiteY1" fmla="*/ 763353 h 888613"/>
              <a:gd name="connsiteX2" fmla="*/ 3670126 w 8517307"/>
              <a:gd name="connsiteY2" fmla="*/ 24317 h 888613"/>
              <a:gd name="connsiteX3" fmla="*/ 5167247 w 8517307"/>
              <a:gd name="connsiteY3" fmla="*/ 231780 h 888613"/>
              <a:gd name="connsiteX4" fmla="*/ 6450904 w 8517307"/>
              <a:gd name="connsiteY4" fmla="*/ 763353 h 888613"/>
              <a:gd name="connsiteX5" fmla="*/ 8229600 w 8517307"/>
              <a:gd name="connsiteY5" fmla="*/ 851035 h 888613"/>
              <a:gd name="connsiteX6" fmla="*/ 8492647 w 8517307"/>
              <a:gd name="connsiteY6" fmla="*/ 838509 h 888613"/>
              <a:gd name="connsiteX0" fmla="*/ 0 w 8517307"/>
              <a:gd name="connsiteY0" fmla="*/ 890406 h 890406"/>
              <a:gd name="connsiteX1" fmla="*/ 1991638 w 8517307"/>
              <a:gd name="connsiteY1" fmla="*/ 765146 h 890406"/>
              <a:gd name="connsiteX2" fmla="*/ 3670126 w 8517307"/>
              <a:gd name="connsiteY2" fmla="*/ 26110 h 890406"/>
              <a:gd name="connsiteX3" fmla="*/ 5167247 w 8517307"/>
              <a:gd name="connsiteY3" fmla="*/ 233573 h 890406"/>
              <a:gd name="connsiteX4" fmla="*/ 6450904 w 8517307"/>
              <a:gd name="connsiteY4" fmla="*/ 765146 h 890406"/>
              <a:gd name="connsiteX5" fmla="*/ 8229600 w 8517307"/>
              <a:gd name="connsiteY5" fmla="*/ 852828 h 890406"/>
              <a:gd name="connsiteX6" fmla="*/ 8492647 w 8517307"/>
              <a:gd name="connsiteY6" fmla="*/ 840302 h 890406"/>
              <a:gd name="connsiteX0" fmla="*/ 0 w 8517307"/>
              <a:gd name="connsiteY0" fmla="*/ 941858 h 941858"/>
              <a:gd name="connsiteX1" fmla="*/ 1991638 w 8517307"/>
              <a:gd name="connsiteY1" fmla="*/ 816598 h 941858"/>
              <a:gd name="connsiteX2" fmla="*/ 4241626 w 8517307"/>
              <a:gd name="connsiteY2" fmla="*/ 20412 h 941858"/>
              <a:gd name="connsiteX3" fmla="*/ 5167247 w 8517307"/>
              <a:gd name="connsiteY3" fmla="*/ 285025 h 941858"/>
              <a:gd name="connsiteX4" fmla="*/ 6450904 w 8517307"/>
              <a:gd name="connsiteY4" fmla="*/ 816598 h 941858"/>
              <a:gd name="connsiteX5" fmla="*/ 8229600 w 8517307"/>
              <a:gd name="connsiteY5" fmla="*/ 904280 h 941858"/>
              <a:gd name="connsiteX6" fmla="*/ 8492647 w 8517307"/>
              <a:gd name="connsiteY6" fmla="*/ 891754 h 941858"/>
              <a:gd name="connsiteX0" fmla="*/ 0 w 8517307"/>
              <a:gd name="connsiteY0" fmla="*/ 923547 h 923547"/>
              <a:gd name="connsiteX1" fmla="*/ 1991638 w 8517307"/>
              <a:gd name="connsiteY1" fmla="*/ 798287 h 923547"/>
              <a:gd name="connsiteX2" fmla="*/ 4241626 w 8517307"/>
              <a:gd name="connsiteY2" fmla="*/ 2101 h 923547"/>
              <a:gd name="connsiteX3" fmla="*/ 5167247 w 8517307"/>
              <a:gd name="connsiteY3" fmla="*/ 266714 h 923547"/>
              <a:gd name="connsiteX4" fmla="*/ 6450904 w 8517307"/>
              <a:gd name="connsiteY4" fmla="*/ 798287 h 923547"/>
              <a:gd name="connsiteX5" fmla="*/ 8229600 w 8517307"/>
              <a:gd name="connsiteY5" fmla="*/ 885969 h 923547"/>
              <a:gd name="connsiteX6" fmla="*/ 8492647 w 8517307"/>
              <a:gd name="connsiteY6" fmla="*/ 873443 h 923547"/>
              <a:gd name="connsiteX0" fmla="*/ 0 w 8517307"/>
              <a:gd name="connsiteY0" fmla="*/ 921492 h 921492"/>
              <a:gd name="connsiteX1" fmla="*/ 1991638 w 8517307"/>
              <a:gd name="connsiteY1" fmla="*/ 796232 h 921492"/>
              <a:gd name="connsiteX2" fmla="*/ 4241626 w 8517307"/>
              <a:gd name="connsiteY2" fmla="*/ 46 h 921492"/>
              <a:gd name="connsiteX3" fmla="*/ 5167247 w 8517307"/>
              <a:gd name="connsiteY3" fmla="*/ 264659 h 921492"/>
              <a:gd name="connsiteX4" fmla="*/ 6450904 w 8517307"/>
              <a:gd name="connsiteY4" fmla="*/ 796232 h 921492"/>
              <a:gd name="connsiteX5" fmla="*/ 8229600 w 8517307"/>
              <a:gd name="connsiteY5" fmla="*/ 883914 h 921492"/>
              <a:gd name="connsiteX6" fmla="*/ 8492647 w 8517307"/>
              <a:gd name="connsiteY6" fmla="*/ 871388 h 921492"/>
              <a:gd name="connsiteX0" fmla="*/ 0 w 8517307"/>
              <a:gd name="connsiteY0" fmla="*/ 921446 h 921446"/>
              <a:gd name="connsiteX1" fmla="*/ 1991638 w 8517307"/>
              <a:gd name="connsiteY1" fmla="*/ 796186 h 921446"/>
              <a:gd name="connsiteX2" fmla="*/ 4241626 w 8517307"/>
              <a:gd name="connsiteY2" fmla="*/ 0 h 921446"/>
              <a:gd name="connsiteX3" fmla="*/ 6450904 w 8517307"/>
              <a:gd name="connsiteY3" fmla="*/ 796186 h 921446"/>
              <a:gd name="connsiteX4" fmla="*/ 8229600 w 8517307"/>
              <a:gd name="connsiteY4" fmla="*/ 883868 h 921446"/>
              <a:gd name="connsiteX5" fmla="*/ 8492647 w 8517307"/>
              <a:gd name="connsiteY5" fmla="*/ 871342 h 921446"/>
              <a:gd name="connsiteX0" fmla="*/ 0 w 8517307"/>
              <a:gd name="connsiteY0" fmla="*/ 911921 h 911921"/>
              <a:gd name="connsiteX1" fmla="*/ 1991638 w 8517307"/>
              <a:gd name="connsiteY1" fmla="*/ 786661 h 911921"/>
              <a:gd name="connsiteX2" fmla="*/ 4165426 w 8517307"/>
              <a:gd name="connsiteY2" fmla="*/ 0 h 911921"/>
              <a:gd name="connsiteX3" fmla="*/ 6450904 w 8517307"/>
              <a:gd name="connsiteY3" fmla="*/ 786661 h 911921"/>
              <a:gd name="connsiteX4" fmla="*/ 8229600 w 8517307"/>
              <a:gd name="connsiteY4" fmla="*/ 874343 h 911921"/>
              <a:gd name="connsiteX5" fmla="*/ 8492647 w 8517307"/>
              <a:gd name="connsiteY5" fmla="*/ 861817 h 911921"/>
              <a:gd name="connsiteX0" fmla="*/ 0 w 8517307"/>
              <a:gd name="connsiteY0" fmla="*/ 911921 h 911921"/>
              <a:gd name="connsiteX1" fmla="*/ 1991638 w 8517307"/>
              <a:gd name="connsiteY1" fmla="*/ 786661 h 911921"/>
              <a:gd name="connsiteX2" fmla="*/ 4165426 w 8517307"/>
              <a:gd name="connsiteY2" fmla="*/ 0 h 911921"/>
              <a:gd name="connsiteX3" fmla="*/ 6450904 w 8517307"/>
              <a:gd name="connsiteY3" fmla="*/ 786661 h 911921"/>
              <a:gd name="connsiteX4" fmla="*/ 8229600 w 8517307"/>
              <a:gd name="connsiteY4" fmla="*/ 874343 h 911921"/>
              <a:gd name="connsiteX5" fmla="*/ 8492647 w 8517307"/>
              <a:gd name="connsiteY5" fmla="*/ 899917 h 911921"/>
              <a:gd name="connsiteX0" fmla="*/ 0 w 8356099"/>
              <a:gd name="connsiteY0" fmla="*/ 911921 h 911921"/>
              <a:gd name="connsiteX1" fmla="*/ 1991638 w 8356099"/>
              <a:gd name="connsiteY1" fmla="*/ 786661 h 911921"/>
              <a:gd name="connsiteX2" fmla="*/ 4165426 w 8356099"/>
              <a:gd name="connsiteY2" fmla="*/ 0 h 911921"/>
              <a:gd name="connsiteX3" fmla="*/ 6450904 w 8356099"/>
              <a:gd name="connsiteY3" fmla="*/ 786661 h 911921"/>
              <a:gd name="connsiteX4" fmla="*/ 8229600 w 8356099"/>
              <a:gd name="connsiteY4" fmla="*/ 874343 h 911921"/>
              <a:gd name="connsiteX5" fmla="*/ 8187847 w 8356099"/>
              <a:gd name="connsiteY5" fmla="*/ 861817 h 911921"/>
              <a:gd name="connsiteX0" fmla="*/ 0 w 8313700"/>
              <a:gd name="connsiteY0" fmla="*/ 911921 h 911921"/>
              <a:gd name="connsiteX1" fmla="*/ 1991638 w 8313700"/>
              <a:gd name="connsiteY1" fmla="*/ 786661 h 911921"/>
              <a:gd name="connsiteX2" fmla="*/ 4165426 w 8313700"/>
              <a:gd name="connsiteY2" fmla="*/ 0 h 911921"/>
              <a:gd name="connsiteX3" fmla="*/ 6450904 w 8313700"/>
              <a:gd name="connsiteY3" fmla="*/ 786661 h 911921"/>
              <a:gd name="connsiteX4" fmla="*/ 8229600 w 8313700"/>
              <a:gd name="connsiteY4" fmla="*/ 874343 h 911921"/>
              <a:gd name="connsiteX5" fmla="*/ 8022747 w 8313700"/>
              <a:gd name="connsiteY5" fmla="*/ 874517 h 911921"/>
              <a:gd name="connsiteX0" fmla="*/ 0 w 8522385"/>
              <a:gd name="connsiteY0" fmla="*/ 911921 h 911921"/>
              <a:gd name="connsiteX1" fmla="*/ 1991638 w 8522385"/>
              <a:gd name="connsiteY1" fmla="*/ 786661 h 911921"/>
              <a:gd name="connsiteX2" fmla="*/ 4165426 w 8522385"/>
              <a:gd name="connsiteY2" fmla="*/ 0 h 911921"/>
              <a:gd name="connsiteX3" fmla="*/ 6450904 w 8522385"/>
              <a:gd name="connsiteY3" fmla="*/ 786661 h 911921"/>
              <a:gd name="connsiteX4" fmla="*/ 8229600 w 8522385"/>
              <a:gd name="connsiteY4" fmla="*/ 874343 h 911921"/>
              <a:gd name="connsiteX5" fmla="*/ 8498997 w 8522385"/>
              <a:gd name="connsiteY5" fmla="*/ 899917 h 911921"/>
              <a:gd name="connsiteX0" fmla="*/ 0 w 8527532"/>
              <a:gd name="connsiteY0" fmla="*/ 911921 h 911921"/>
              <a:gd name="connsiteX1" fmla="*/ 1991638 w 8527532"/>
              <a:gd name="connsiteY1" fmla="*/ 786661 h 911921"/>
              <a:gd name="connsiteX2" fmla="*/ 4165426 w 8527532"/>
              <a:gd name="connsiteY2" fmla="*/ 0 h 911921"/>
              <a:gd name="connsiteX3" fmla="*/ 6450904 w 8527532"/>
              <a:gd name="connsiteY3" fmla="*/ 786661 h 911921"/>
              <a:gd name="connsiteX4" fmla="*/ 8229600 w 8527532"/>
              <a:gd name="connsiteY4" fmla="*/ 874343 h 911921"/>
              <a:gd name="connsiteX5" fmla="*/ 8505347 w 8527532"/>
              <a:gd name="connsiteY5" fmla="*/ 868167 h 911921"/>
              <a:gd name="connsiteX0" fmla="*/ 0 w 8505347"/>
              <a:gd name="connsiteY0" fmla="*/ 911921 h 911921"/>
              <a:gd name="connsiteX1" fmla="*/ 1991638 w 8505347"/>
              <a:gd name="connsiteY1" fmla="*/ 786661 h 911921"/>
              <a:gd name="connsiteX2" fmla="*/ 4165426 w 8505347"/>
              <a:gd name="connsiteY2" fmla="*/ 0 h 911921"/>
              <a:gd name="connsiteX3" fmla="*/ 6450904 w 8505347"/>
              <a:gd name="connsiteY3" fmla="*/ 786661 h 911921"/>
              <a:gd name="connsiteX4" fmla="*/ 8505347 w 8505347"/>
              <a:gd name="connsiteY4" fmla="*/ 868167 h 911921"/>
              <a:gd name="connsiteX0" fmla="*/ 0 w 8546078"/>
              <a:gd name="connsiteY0" fmla="*/ 911921 h 911921"/>
              <a:gd name="connsiteX1" fmla="*/ 1991638 w 8546078"/>
              <a:gd name="connsiteY1" fmla="*/ 786661 h 911921"/>
              <a:gd name="connsiteX2" fmla="*/ 4165426 w 8546078"/>
              <a:gd name="connsiteY2" fmla="*/ 0 h 911921"/>
              <a:gd name="connsiteX3" fmla="*/ 6450904 w 8546078"/>
              <a:gd name="connsiteY3" fmla="*/ 786661 h 911921"/>
              <a:gd name="connsiteX4" fmla="*/ 8344423 w 8546078"/>
              <a:gd name="connsiteY4" fmla="*/ 900090 h 911921"/>
              <a:gd name="connsiteX5" fmla="*/ 8505347 w 8546078"/>
              <a:gd name="connsiteY5" fmla="*/ 868167 h 911921"/>
              <a:gd name="connsiteX0" fmla="*/ 0 w 8511697"/>
              <a:gd name="connsiteY0" fmla="*/ 911921 h 911921"/>
              <a:gd name="connsiteX1" fmla="*/ 1991638 w 8511697"/>
              <a:gd name="connsiteY1" fmla="*/ 786661 h 911921"/>
              <a:gd name="connsiteX2" fmla="*/ 4165426 w 8511697"/>
              <a:gd name="connsiteY2" fmla="*/ 0 h 911921"/>
              <a:gd name="connsiteX3" fmla="*/ 6450904 w 8511697"/>
              <a:gd name="connsiteY3" fmla="*/ 786661 h 911921"/>
              <a:gd name="connsiteX4" fmla="*/ 8344423 w 8511697"/>
              <a:gd name="connsiteY4" fmla="*/ 900090 h 911921"/>
              <a:gd name="connsiteX5" fmla="*/ 8511697 w 8511697"/>
              <a:gd name="connsiteY5" fmla="*/ 893567 h 91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11697" h="911921">
                <a:moveTo>
                  <a:pt x="0" y="911921"/>
                </a:moveTo>
                <a:cubicBezTo>
                  <a:pt x="204591" y="900439"/>
                  <a:pt x="1297400" y="938648"/>
                  <a:pt x="1991638" y="786661"/>
                </a:cubicBezTo>
                <a:cubicBezTo>
                  <a:pt x="2685876" y="634674"/>
                  <a:pt x="3422215" y="0"/>
                  <a:pt x="4165426" y="0"/>
                </a:cubicBezTo>
                <a:cubicBezTo>
                  <a:pt x="4908637" y="0"/>
                  <a:pt x="5754405" y="636646"/>
                  <a:pt x="6450904" y="786661"/>
                </a:cubicBezTo>
                <a:cubicBezTo>
                  <a:pt x="7147403" y="936676"/>
                  <a:pt x="8002016" y="886506"/>
                  <a:pt x="8344423" y="900090"/>
                </a:cubicBezTo>
                <a:lnTo>
                  <a:pt x="8511697" y="893567"/>
                </a:lnTo>
              </a:path>
            </a:pathLst>
          </a:custGeom>
          <a:noFill/>
          <a:ln w="381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ndParaRPr>
          </a:p>
        </p:txBody>
      </p:sp>
    </p:spTree>
    <p:extLst>
      <p:ext uri="{BB962C8B-B14F-4D97-AF65-F5344CB8AC3E}">
        <p14:creationId xmlns:p14="http://schemas.microsoft.com/office/powerpoint/2010/main" val="539241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800" dirty="0">
                <a:sym typeface="Huawei Sans" panose="020C0503030203020204" pitchFamily="34" charset="0"/>
              </a:rPr>
              <a:t>SR can be deployed with or without a controller. If a controller is used, the controller collects information, reserves path resources, computes paths, and delivers the results to the source node. This mode is preferred.</a:t>
            </a:r>
          </a:p>
        </p:txBody>
      </p:sp>
      <p:sp>
        <p:nvSpPr>
          <p:cNvPr id="2" name="标题 1"/>
          <p:cNvSpPr>
            <a:spLocks noGrp="1"/>
          </p:cNvSpPr>
          <p:nvPr>
            <p:ph type="title"/>
          </p:nvPr>
        </p:nvSpPr>
        <p:spPr/>
        <p:txBody>
          <a:bodyPr/>
          <a:lstStyle/>
          <a:p>
            <a:r>
              <a:rPr lang="en-US"/>
              <a:t>SR Deployment Modes</a:t>
            </a:r>
          </a:p>
        </p:txBody>
      </p:sp>
      <p:cxnSp>
        <p:nvCxnSpPr>
          <p:cNvPr id="6" name="直接连接符 5"/>
          <p:cNvCxnSpPr>
            <a:cxnSpLocks/>
            <a:stCxn id="14" idx="3"/>
            <a:endCxn id="11" idx="1"/>
          </p:cNvCxnSpPr>
          <p:nvPr/>
        </p:nvCxnSpPr>
        <p:spPr>
          <a:xfrm>
            <a:off x="6721135" y="5176477"/>
            <a:ext cx="1473552" cy="8085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14" idx="3"/>
            <a:endCxn id="10" idx="1"/>
          </p:cNvCxnSpPr>
          <p:nvPr/>
        </p:nvCxnSpPr>
        <p:spPr>
          <a:xfrm flipV="1">
            <a:off x="6721135" y="4430599"/>
            <a:ext cx="1498604" cy="7458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15" idx="1"/>
            <a:endCxn id="10" idx="3"/>
          </p:cNvCxnSpPr>
          <p:nvPr/>
        </p:nvCxnSpPr>
        <p:spPr>
          <a:xfrm flipH="1" flipV="1">
            <a:off x="8759739" y="4430599"/>
            <a:ext cx="1528303" cy="7471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a:stCxn id="15" idx="1"/>
            <a:endCxn id="11" idx="3"/>
          </p:cNvCxnSpPr>
          <p:nvPr/>
        </p:nvCxnSpPr>
        <p:spPr>
          <a:xfrm flipH="1">
            <a:off x="8734687" y="5177787"/>
            <a:ext cx="1553355" cy="80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19739" y="4209199"/>
            <a:ext cx="540000" cy="442800"/>
          </a:xfrm>
          <a:prstGeom prst="rect">
            <a:avLst/>
          </a:prstGeom>
        </p:spPr>
      </p:pic>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194687" y="5763586"/>
            <a:ext cx="540000" cy="442800"/>
          </a:xfrm>
          <a:prstGeom prst="rect">
            <a:avLst/>
          </a:prstGeom>
        </p:spPr>
      </p:pic>
      <p:sp>
        <p:nvSpPr>
          <p:cNvPr id="12" name="文本框 11"/>
          <p:cNvSpPr txBox="1"/>
          <p:nvPr/>
        </p:nvSpPr>
        <p:spPr>
          <a:xfrm>
            <a:off x="8257739" y="4662646"/>
            <a:ext cx="413896" cy="307777"/>
          </a:xfrm>
          <a:prstGeom prst="rect">
            <a:avLst/>
          </a:prstGeom>
          <a:noFill/>
        </p:spPr>
        <p:txBody>
          <a:bodyPr wrap="none" rtlCol="0">
            <a:spAutoFit/>
          </a:bodyPr>
          <a:lstStyle/>
          <a:p>
            <a:r>
              <a:rPr lang="en-US" sz="1400" b="1">
                <a:latin typeface="Huawei Sans" panose="020C0503030203020204" pitchFamily="34" charset="0"/>
                <a:ea typeface="方正兰亭黑简体" panose="02000000000000000000" pitchFamily="2" charset="-122"/>
                <a:sym typeface="Huawei Sans" panose="020C0503030203020204" pitchFamily="34" charset="0"/>
              </a:rPr>
              <a:t>R2</a:t>
            </a:r>
          </a:p>
        </p:txBody>
      </p:sp>
      <p:sp>
        <p:nvSpPr>
          <p:cNvPr id="13" name="文本框 12"/>
          <p:cNvSpPr txBox="1"/>
          <p:nvPr/>
        </p:nvSpPr>
        <p:spPr>
          <a:xfrm>
            <a:off x="8257739" y="5424395"/>
            <a:ext cx="413896" cy="307777"/>
          </a:xfrm>
          <a:prstGeom prst="rect">
            <a:avLst/>
          </a:prstGeom>
          <a:noFill/>
        </p:spPr>
        <p:txBody>
          <a:bodyPr wrap="none" rtlCol="0">
            <a:spAutoFit/>
          </a:bodyPr>
          <a:lstStyle/>
          <a:p>
            <a:r>
              <a:rPr lang="en-US" sz="1400" b="1">
                <a:latin typeface="Huawei Sans" panose="020C0503030203020204" pitchFamily="34" charset="0"/>
                <a:ea typeface="方正兰亭黑简体" panose="02000000000000000000" pitchFamily="2" charset="-122"/>
                <a:sym typeface="Huawei Sans" panose="020C0503030203020204" pitchFamily="34" charset="0"/>
              </a:rPr>
              <a:t>R4</a:t>
            </a:r>
          </a:p>
        </p:txBody>
      </p:sp>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181135" y="4955077"/>
            <a:ext cx="540000" cy="442800"/>
          </a:xfrm>
          <a:prstGeom prst="rect">
            <a:avLst/>
          </a:prstGeom>
        </p:spPr>
      </p:pic>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288042" y="4956387"/>
            <a:ext cx="540000" cy="442800"/>
          </a:xfrm>
          <a:prstGeom prst="rect">
            <a:avLst/>
          </a:prstGeom>
        </p:spPr>
      </p:pic>
      <p:sp>
        <p:nvSpPr>
          <p:cNvPr id="16" name="文本框 15"/>
          <p:cNvSpPr txBox="1"/>
          <p:nvPr/>
        </p:nvSpPr>
        <p:spPr>
          <a:xfrm>
            <a:off x="10186848" y="5399187"/>
            <a:ext cx="413896" cy="307777"/>
          </a:xfrm>
          <a:prstGeom prst="rect">
            <a:avLst/>
          </a:prstGeom>
          <a:noFill/>
        </p:spPr>
        <p:txBody>
          <a:bodyPr wrap="none" rtlCol="0">
            <a:spAutoFit/>
          </a:bodyPr>
          <a:lstStyle/>
          <a:p>
            <a:r>
              <a:rPr lang="en-US" sz="1400" b="1">
                <a:latin typeface="Huawei Sans" panose="020C0503030203020204" pitchFamily="34" charset="0"/>
                <a:ea typeface="方正兰亭黑简体" panose="02000000000000000000" pitchFamily="2" charset="-122"/>
                <a:sym typeface="Huawei Sans" panose="020C0503030203020204" pitchFamily="34" charset="0"/>
              </a:rPr>
              <a:t>R3</a:t>
            </a:r>
          </a:p>
        </p:txBody>
      </p:sp>
      <p:sp>
        <p:nvSpPr>
          <p:cNvPr id="18" name="文本框 17"/>
          <p:cNvSpPr txBox="1"/>
          <p:nvPr/>
        </p:nvSpPr>
        <p:spPr>
          <a:xfrm>
            <a:off x="6216581" y="5399187"/>
            <a:ext cx="413896" cy="307777"/>
          </a:xfrm>
          <a:prstGeom prst="rect">
            <a:avLst/>
          </a:prstGeom>
          <a:noFill/>
        </p:spPr>
        <p:txBody>
          <a:bodyPr wrap="none" rtlCol="0">
            <a:spAutoFit/>
          </a:bodyPr>
          <a:lstStyle/>
          <a:p>
            <a:r>
              <a:rPr lang="en-US" sz="1400" b="1" dirty="0">
                <a:latin typeface="Huawei Sans" panose="020C0503030203020204" pitchFamily="34" charset="0"/>
                <a:ea typeface="方正兰亭黑简体" panose="02000000000000000000" pitchFamily="2" charset="-122"/>
                <a:sym typeface="Huawei Sans" panose="020C0503030203020204" pitchFamily="34" charset="0"/>
              </a:rPr>
              <a:t>R1</a:t>
            </a:r>
          </a:p>
        </p:txBody>
      </p:sp>
      <p:cxnSp>
        <p:nvCxnSpPr>
          <p:cNvPr id="35" name="直接连接符 34"/>
          <p:cNvCxnSpPr>
            <a:cxnSpLocks/>
          </p:cNvCxnSpPr>
          <p:nvPr/>
        </p:nvCxnSpPr>
        <p:spPr>
          <a:xfrm flipH="1">
            <a:off x="6465480" y="3108867"/>
            <a:ext cx="1767371" cy="1675434"/>
          </a:xfrm>
          <a:prstGeom prst="line">
            <a:avLst/>
          </a:prstGeom>
          <a:ln w="25400">
            <a:solidFill>
              <a:schemeClr val="bg1">
                <a:lumMod val="5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480938" y="3049577"/>
            <a:ext cx="0" cy="907314"/>
          </a:xfrm>
          <a:prstGeom prst="line">
            <a:avLst/>
          </a:prstGeom>
          <a:ln w="25400">
            <a:solidFill>
              <a:schemeClr val="bg1">
                <a:lumMod val="5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p:cNvCxnSpPr>
          <p:nvPr/>
        </p:nvCxnSpPr>
        <p:spPr>
          <a:xfrm>
            <a:off x="8734687" y="3062892"/>
            <a:ext cx="1659896" cy="1792681"/>
          </a:xfrm>
          <a:prstGeom prst="line">
            <a:avLst/>
          </a:prstGeom>
          <a:ln w="25400">
            <a:solidFill>
              <a:schemeClr val="bg1">
                <a:lumMod val="50000"/>
              </a:schemeClr>
            </a:solidFill>
            <a:prstDash val="dash"/>
            <a:head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rot="16200000">
            <a:off x="8242521" y="3384117"/>
            <a:ext cx="865372" cy="338554"/>
          </a:xfrm>
          <a:prstGeom prst="rect">
            <a:avLst/>
          </a:prstGeom>
          <a:noFill/>
        </p:spPr>
        <p:txBody>
          <a:bodyPr wrap="square" rtlCol="0">
            <a:spAutoFit/>
          </a:bodyPr>
          <a:lstStyle/>
          <a:p>
            <a:pPr algn="ctr"/>
            <a:r>
              <a:rPr lang="en-US" sz="160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PCEP</a:t>
            </a:r>
            <a:endParaRPr lang="en-US" sz="160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rot="2909419">
            <a:off x="9324085" y="3664400"/>
            <a:ext cx="864339" cy="338554"/>
          </a:xfrm>
          <a:prstGeom prst="rect">
            <a:avLst/>
          </a:prstGeom>
          <a:noFill/>
        </p:spPr>
        <p:txBody>
          <a:bodyPr wrap="none" rtlCol="0">
            <a:spAutoFit/>
          </a:bodyPr>
          <a:lstStyle/>
          <a:p>
            <a:r>
              <a:rPr lang="en-US" sz="160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BGP-LS</a:t>
            </a:r>
          </a:p>
        </p:txBody>
      </p:sp>
      <p:sp>
        <p:nvSpPr>
          <p:cNvPr id="42" name="文本框 41"/>
          <p:cNvSpPr txBox="1"/>
          <p:nvPr/>
        </p:nvSpPr>
        <p:spPr>
          <a:xfrm rot="19104862">
            <a:off x="6591913" y="3563961"/>
            <a:ext cx="1122423" cy="338554"/>
          </a:xfrm>
          <a:prstGeom prst="rect">
            <a:avLst/>
          </a:prstGeom>
          <a:noFill/>
        </p:spPr>
        <p:txBody>
          <a:bodyPr wrap="none" rtlCol="0">
            <a:spAutoFit/>
          </a:bodyPr>
          <a:lstStyle/>
          <a:p>
            <a:r>
              <a:rPr lang="en-US" sz="160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NETCONF</a:t>
            </a:r>
          </a:p>
        </p:txBody>
      </p:sp>
      <p:pic>
        <p:nvPicPr>
          <p:cNvPr id="27" name="图片 26"/>
          <p:cNvPicPr>
            <a:picLocks noChangeAspect="1"/>
          </p:cNvPicPr>
          <p:nvPr/>
        </p:nvPicPr>
        <p:blipFill rotWithShape="1">
          <a:blip r:embed="rId4" cstate="print">
            <a:extLst>
              <a:ext uri="{28A0092B-C50C-407E-A947-70E740481C1C}">
                <a14:useLocalDpi xmlns:a14="http://schemas.microsoft.com/office/drawing/2010/main" val="0"/>
              </a:ext>
            </a:extLst>
          </a:blip>
          <a:srcRect b="82342"/>
          <a:stretch/>
        </p:blipFill>
        <p:spPr>
          <a:xfrm>
            <a:off x="7333960" y="2523250"/>
            <a:ext cx="2268645" cy="457335"/>
          </a:xfrm>
          <a:prstGeom prst="rect">
            <a:avLst/>
          </a:prstGeom>
        </p:spPr>
      </p:pic>
      <p:cxnSp>
        <p:nvCxnSpPr>
          <p:cNvPr id="63" name="直接连接符 62">
            <a:extLst>
              <a:ext uri="{FF2B5EF4-FFF2-40B4-BE49-F238E27FC236}">
                <a16:creationId xmlns="" xmlns:a16="http://schemas.microsoft.com/office/drawing/2014/main" id="{F0A2B598-81B4-43E4-A4FB-14913EEE13A5}"/>
              </a:ext>
            </a:extLst>
          </p:cNvPr>
          <p:cNvCxnSpPr>
            <a:cxnSpLocks/>
            <a:stCxn id="71" idx="3"/>
            <a:endCxn id="68" idx="1"/>
          </p:cNvCxnSpPr>
          <p:nvPr/>
        </p:nvCxnSpPr>
        <p:spPr>
          <a:xfrm>
            <a:off x="1761948" y="5176477"/>
            <a:ext cx="1473552" cy="8085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 xmlns:a16="http://schemas.microsoft.com/office/drawing/2014/main" id="{815B3E7B-852D-432E-A17B-A6C9F1B48019}"/>
              </a:ext>
            </a:extLst>
          </p:cNvPr>
          <p:cNvCxnSpPr>
            <a:cxnSpLocks/>
            <a:stCxn id="71" idx="3"/>
            <a:endCxn id="67" idx="1"/>
          </p:cNvCxnSpPr>
          <p:nvPr/>
        </p:nvCxnSpPr>
        <p:spPr>
          <a:xfrm flipV="1">
            <a:off x="1761948" y="4430599"/>
            <a:ext cx="1498604" cy="7458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 xmlns:a16="http://schemas.microsoft.com/office/drawing/2014/main" id="{1EC45488-6237-48E8-A859-61F5B2A0AED6}"/>
              </a:ext>
            </a:extLst>
          </p:cNvPr>
          <p:cNvCxnSpPr>
            <a:cxnSpLocks/>
            <a:stCxn id="72" idx="1"/>
            <a:endCxn id="67" idx="3"/>
          </p:cNvCxnSpPr>
          <p:nvPr/>
        </p:nvCxnSpPr>
        <p:spPr>
          <a:xfrm flipH="1" flipV="1">
            <a:off x="3800552" y="4430599"/>
            <a:ext cx="1528303" cy="7471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 xmlns:a16="http://schemas.microsoft.com/office/drawing/2014/main" id="{CB88C074-B97B-4F71-A4B5-E18951AC9C15}"/>
              </a:ext>
            </a:extLst>
          </p:cNvPr>
          <p:cNvCxnSpPr>
            <a:cxnSpLocks/>
            <a:stCxn id="72" idx="1"/>
            <a:endCxn id="68" idx="3"/>
          </p:cNvCxnSpPr>
          <p:nvPr/>
        </p:nvCxnSpPr>
        <p:spPr>
          <a:xfrm flipH="1">
            <a:off x="3775500" y="5177787"/>
            <a:ext cx="1553355" cy="80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图片 66">
            <a:extLst>
              <a:ext uri="{FF2B5EF4-FFF2-40B4-BE49-F238E27FC236}">
                <a16:creationId xmlns="" xmlns:a16="http://schemas.microsoft.com/office/drawing/2014/main" id="{B4457C9D-6D0B-4F38-A7DF-DCAC1522519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60552" y="4209199"/>
            <a:ext cx="540000" cy="442800"/>
          </a:xfrm>
          <a:prstGeom prst="rect">
            <a:avLst/>
          </a:prstGeom>
        </p:spPr>
      </p:pic>
      <p:pic>
        <p:nvPicPr>
          <p:cNvPr id="68" name="图片 67">
            <a:extLst>
              <a:ext uri="{FF2B5EF4-FFF2-40B4-BE49-F238E27FC236}">
                <a16:creationId xmlns="" xmlns:a16="http://schemas.microsoft.com/office/drawing/2014/main" id="{DA23575F-A002-450E-9156-9B85071CDA6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35500" y="5763586"/>
            <a:ext cx="540000" cy="442800"/>
          </a:xfrm>
          <a:prstGeom prst="rect">
            <a:avLst/>
          </a:prstGeom>
        </p:spPr>
      </p:pic>
      <p:sp>
        <p:nvSpPr>
          <p:cNvPr id="69" name="文本框 68">
            <a:extLst>
              <a:ext uri="{FF2B5EF4-FFF2-40B4-BE49-F238E27FC236}">
                <a16:creationId xmlns="" xmlns:a16="http://schemas.microsoft.com/office/drawing/2014/main" id="{30EEF90F-1627-4A12-B328-E0309CCA4371}"/>
              </a:ext>
            </a:extLst>
          </p:cNvPr>
          <p:cNvSpPr txBox="1"/>
          <p:nvPr/>
        </p:nvSpPr>
        <p:spPr>
          <a:xfrm>
            <a:off x="3298552" y="4662646"/>
            <a:ext cx="413896" cy="307777"/>
          </a:xfrm>
          <a:prstGeom prst="rect">
            <a:avLst/>
          </a:prstGeom>
          <a:noFill/>
        </p:spPr>
        <p:txBody>
          <a:bodyPr wrap="none" rtlCol="0">
            <a:spAutoFit/>
          </a:bodyPr>
          <a:lstStyle/>
          <a:p>
            <a:r>
              <a:rPr lang="en-US" sz="1400" b="1">
                <a:latin typeface="Huawei Sans" panose="020C0503030203020204" pitchFamily="34" charset="0"/>
                <a:ea typeface="方正兰亭黑简体" panose="02000000000000000000" pitchFamily="2" charset="-122"/>
                <a:sym typeface="Huawei Sans" panose="020C0503030203020204" pitchFamily="34" charset="0"/>
              </a:rPr>
              <a:t>R2</a:t>
            </a:r>
          </a:p>
        </p:txBody>
      </p:sp>
      <p:sp>
        <p:nvSpPr>
          <p:cNvPr id="70" name="文本框 69">
            <a:extLst>
              <a:ext uri="{FF2B5EF4-FFF2-40B4-BE49-F238E27FC236}">
                <a16:creationId xmlns="" xmlns:a16="http://schemas.microsoft.com/office/drawing/2014/main" id="{E245B8A5-AFC5-400E-A425-1292D07981A5}"/>
              </a:ext>
            </a:extLst>
          </p:cNvPr>
          <p:cNvSpPr txBox="1"/>
          <p:nvPr/>
        </p:nvSpPr>
        <p:spPr>
          <a:xfrm>
            <a:off x="3298552" y="5424395"/>
            <a:ext cx="413896" cy="307777"/>
          </a:xfrm>
          <a:prstGeom prst="rect">
            <a:avLst/>
          </a:prstGeom>
          <a:noFill/>
        </p:spPr>
        <p:txBody>
          <a:bodyPr wrap="none" rtlCol="0">
            <a:spAutoFit/>
          </a:bodyPr>
          <a:lstStyle/>
          <a:p>
            <a:r>
              <a:rPr lang="en-US" sz="1400" b="1">
                <a:latin typeface="Huawei Sans" panose="020C0503030203020204" pitchFamily="34" charset="0"/>
                <a:ea typeface="方正兰亭黑简体" panose="02000000000000000000" pitchFamily="2" charset="-122"/>
                <a:sym typeface="Huawei Sans" panose="020C0503030203020204" pitchFamily="34" charset="0"/>
              </a:rPr>
              <a:t>R4</a:t>
            </a:r>
          </a:p>
        </p:txBody>
      </p:sp>
      <p:pic>
        <p:nvPicPr>
          <p:cNvPr id="71" name="图片 70">
            <a:extLst>
              <a:ext uri="{FF2B5EF4-FFF2-40B4-BE49-F238E27FC236}">
                <a16:creationId xmlns="" xmlns:a16="http://schemas.microsoft.com/office/drawing/2014/main" id="{3B979E03-B02A-4D45-B60C-C70DDCA0F51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21948" y="4955077"/>
            <a:ext cx="540000" cy="442800"/>
          </a:xfrm>
          <a:prstGeom prst="rect">
            <a:avLst/>
          </a:prstGeom>
        </p:spPr>
      </p:pic>
      <p:pic>
        <p:nvPicPr>
          <p:cNvPr id="72" name="图片 71">
            <a:extLst>
              <a:ext uri="{FF2B5EF4-FFF2-40B4-BE49-F238E27FC236}">
                <a16:creationId xmlns="" xmlns:a16="http://schemas.microsoft.com/office/drawing/2014/main" id="{23F60ECC-F097-4D32-B510-B5FFC7EF90F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28855" y="4956387"/>
            <a:ext cx="540000" cy="442800"/>
          </a:xfrm>
          <a:prstGeom prst="rect">
            <a:avLst/>
          </a:prstGeom>
        </p:spPr>
      </p:pic>
      <p:sp>
        <p:nvSpPr>
          <p:cNvPr id="73" name="文本框 72">
            <a:extLst>
              <a:ext uri="{FF2B5EF4-FFF2-40B4-BE49-F238E27FC236}">
                <a16:creationId xmlns="" xmlns:a16="http://schemas.microsoft.com/office/drawing/2014/main" id="{FF8F506C-EB20-4AD4-B514-2D40EF207AE9}"/>
              </a:ext>
            </a:extLst>
          </p:cNvPr>
          <p:cNvSpPr txBox="1"/>
          <p:nvPr/>
        </p:nvSpPr>
        <p:spPr>
          <a:xfrm>
            <a:off x="5227661" y="5399187"/>
            <a:ext cx="413896" cy="307777"/>
          </a:xfrm>
          <a:prstGeom prst="rect">
            <a:avLst/>
          </a:prstGeom>
          <a:noFill/>
        </p:spPr>
        <p:txBody>
          <a:bodyPr wrap="none" rtlCol="0">
            <a:spAutoFit/>
          </a:bodyPr>
          <a:lstStyle/>
          <a:p>
            <a:r>
              <a:rPr lang="en-US" sz="1400" b="1">
                <a:latin typeface="Huawei Sans" panose="020C0503030203020204" pitchFamily="34" charset="0"/>
                <a:ea typeface="方正兰亭黑简体" panose="02000000000000000000" pitchFamily="2" charset="-122"/>
                <a:sym typeface="Huawei Sans" panose="020C0503030203020204" pitchFamily="34" charset="0"/>
              </a:rPr>
              <a:t>R3</a:t>
            </a:r>
          </a:p>
        </p:txBody>
      </p:sp>
      <p:sp>
        <p:nvSpPr>
          <p:cNvPr id="74" name="文本框 73">
            <a:extLst>
              <a:ext uri="{FF2B5EF4-FFF2-40B4-BE49-F238E27FC236}">
                <a16:creationId xmlns="" xmlns:a16="http://schemas.microsoft.com/office/drawing/2014/main" id="{A368898B-CF05-443E-AAAA-5948C89D8B0A}"/>
              </a:ext>
            </a:extLst>
          </p:cNvPr>
          <p:cNvSpPr txBox="1"/>
          <p:nvPr/>
        </p:nvSpPr>
        <p:spPr>
          <a:xfrm>
            <a:off x="1257394" y="5399187"/>
            <a:ext cx="413896" cy="307777"/>
          </a:xfrm>
          <a:prstGeom prst="rect">
            <a:avLst/>
          </a:prstGeom>
          <a:noFill/>
        </p:spPr>
        <p:txBody>
          <a:bodyPr wrap="none" rtlCol="0">
            <a:spAutoFit/>
          </a:bodyPr>
          <a:lstStyle/>
          <a:p>
            <a:r>
              <a:rPr lang="en-US" sz="1400" b="1" dirty="0">
                <a:latin typeface="Huawei Sans" panose="020C0503030203020204" pitchFamily="34" charset="0"/>
                <a:ea typeface="方正兰亭黑简体" panose="02000000000000000000" pitchFamily="2" charset="-122"/>
                <a:sym typeface="Huawei Sans" panose="020C0503030203020204" pitchFamily="34" charset="0"/>
              </a:rPr>
              <a:t>R1</a:t>
            </a:r>
          </a:p>
        </p:txBody>
      </p:sp>
      <p:cxnSp>
        <p:nvCxnSpPr>
          <p:cNvPr id="75" name="直接连接符 74">
            <a:extLst>
              <a:ext uri="{FF2B5EF4-FFF2-40B4-BE49-F238E27FC236}">
                <a16:creationId xmlns="" xmlns:a16="http://schemas.microsoft.com/office/drawing/2014/main" id="{1B0A5276-351B-4700-964A-C09E60166DE6}"/>
              </a:ext>
            </a:extLst>
          </p:cNvPr>
          <p:cNvCxnSpPr>
            <a:cxnSpLocks/>
          </p:cNvCxnSpPr>
          <p:nvPr/>
        </p:nvCxnSpPr>
        <p:spPr>
          <a:xfrm flipH="1">
            <a:off x="1506293" y="3108867"/>
            <a:ext cx="1767371" cy="1675434"/>
          </a:xfrm>
          <a:prstGeom prst="line">
            <a:avLst/>
          </a:prstGeom>
          <a:ln w="25400">
            <a:solidFill>
              <a:schemeClr val="bg1">
                <a:lumMod val="5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 xmlns:a16="http://schemas.microsoft.com/office/drawing/2014/main" id="{61E0B293-5F63-4EC8-A623-1F9D2E870DB4}"/>
              </a:ext>
            </a:extLst>
          </p:cNvPr>
          <p:cNvCxnSpPr/>
          <p:nvPr/>
        </p:nvCxnSpPr>
        <p:spPr>
          <a:xfrm>
            <a:off x="3521751" y="3049577"/>
            <a:ext cx="0" cy="907314"/>
          </a:xfrm>
          <a:prstGeom prst="line">
            <a:avLst/>
          </a:prstGeom>
          <a:ln w="25400">
            <a:solidFill>
              <a:schemeClr val="bg1">
                <a:lumMod val="5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 xmlns:a16="http://schemas.microsoft.com/office/drawing/2014/main" id="{17FCDA33-D088-49BD-B31C-1B059399FEFC}"/>
              </a:ext>
            </a:extLst>
          </p:cNvPr>
          <p:cNvCxnSpPr>
            <a:cxnSpLocks/>
          </p:cNvCxnSpPr>
          <p:nvPr/>
        </p:nvCxnSpPr>
        <p:spPr>
          <a:xfrm>
            <a:off x="3775500" y="3062892"/>
            <a:ext cx="1659896" cy="1792681"/>
          </a:xfrm>
          <a:prstGeom prst="line">
            <a:avLst/>
          </a:prstGeom>
          <a:ln w="25400">
            <a:solidFill>
              <a:schemeClr val="bg1">
                <a:lumMod val="50000"/>
              </a:schemeClr>
            </a:solidFill>
            <a:prstDash val="dash"/>
            <a:headEnd type="arrow"/>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 xmlns:a16="http://schemas.microsoft.com/office/drawing/2014/main" id="{28C3A0A0-E5BC-4018-AB23-0CD3C84C83F0}"/>
              </a:ext>
            </a:extLst>
          </p:cNvPr>
          <p:cNvSpPr txBox="1"/>
          <p:nvPr/>
        </p:nvSpPr>
        <p:spPr>
          <a:xfrm rot="16200000">
            <a:off x="3294220" y="3362347"/>
            <a:ext cx="865372" cy="338554"/>
          </a:xfrm>
          <a:prstGeom prst="rect">
            <a:avLst/>
          </a:prstGeom>
          <a:noFill/>
        </p:spPr>
        <p:txBody>
          <a:bodyPr wrap="square" rtlCol="0">
            <a:spAutoFit/>
          </a:bodyPr>
          <a:lstStyle/>
          <a:p>
            <a:pPr algn="ctr"/>
            <a:r>
              <a:rPr lang="en-US" sz="160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CLI</a:t>
            </a:r>
          </a:p>
        </p:txBody>
      </p:sp>
      <p:sp>
        <p:nvSpPr>
          <p:cNvPr id="79" name="文本框 78">
            <a:extLst>
              <a:ext uri="{FF2B5EF4-FFF2-40B4-BE49-F238E27FC236}">
                <a16:creationId xmlns="" xmlns:a16="http://schemas.microsoft.com/office/drawing/2014/main" id="{8271067F-E562-4743-919B-0C410100EF16}"/>
              </a:ext>
            </a:extLst>
          </p:cNvPr>
          <p:cNvSpPr txBox="1"/>
          <p:nvPr/>
        </p:nvSpPr>
        <p:spPr>
          <a:xfrm rot="2909419">
            <a:off x="4435526" y="3447171"/>
            <a:ext cx="471604" cy="338554"/>
          </a:xfrm>
          <a:prstGeom prst="rect">
            <a:avLst/>
          </a:prstGeom>
          <a:noFill/>
        </p:spPr>
        <p:txBody>
          <a:bodyPr wrap="none" rtlCol="0">
            <a:spAutoFit/>
          </a:bodyPr>
          <a:lstStyle/>
          <a:p>
            <a:r>
              <a:rPr lang="en-US" sz="160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CLI</a:t>
            </a:r>
          </a:p>
        </p:txBody>
      </p:sp>
      <p:sp>
        <p:nvSpPr>
          <p:cNvPr id="80" name="文本框 79">
            <a:extLst>
              <a:ext uri="{FF2B5EF4-FFF2-40B4-BE49-F238E27FC236}">
                <a16:creationId xmlns="" xmlns:a16="http://schemas.microsoft.com/office/drawing/2014/main" id="{7B945528-BBB3-4108-AA69-6AB140DE507B}"/>
              </a:ext>
            </a:extLst>
          </p:cNvPr>
          <p:cNvSpPr txBox="1"/>
          <p:nvPr/>
        </p:nvSpPr>
        <p:spPr>
          <a:xfrm rot="19104862">
            <a:off x="2178001" y="3452812"/>
            <a:ext cx="471604" cy="338554"/>
          </a:xfrm>
          <a:prstGeom prst="rect">
            <a:avLst/>
          </a:prstGeom>
          <a:noFill/>
        </p:spPr>
        <p:txBody>
          <a:bodyPr wrap="none" rtlCol="0">
            <a:spAutoFit/>
          </a:bodyPr>
          <a:lstStyle/>
          <a:p>
            <a:r>
              <a:rPr lang="en-US" sz="160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CLI</a:t>
            </a:r>
          </a:p>
        </p:txBody>
      </p:sp>
      <p:pic>
        <p:nvPicPr>
          <p:cNvPr id="82" name="图片 81">
            <a:extLst>
              <a:ext uri="{FF2B5EF4-FFF2-40B4-BE49-F238E27FC236}">
                <a16:creationId xmlns="" xmlns:a16="http://schemas.microsoft.com/office/drawing/2014/main" id="{CBAE1704-FEBB-401B-A6C3-73B0B6A08466}"/>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3251751" y="2548276"/>
            <a:ext cx="540000" cy="442800"/>
          </a:xfrm>
          <a:prstGeom prst="rect">
            <a:avLst/>
          </a:prstGeom>
        </p:spPr>
      </p:pic>
    </p:spTree>
    <p:extLst>
      <p:ext uri="{BB962C8B-B14F-4D97-AF65-F5344CB8AC3E}">
        <p14:creationId xmlns:p14="http://schemas.microsoft.com/office/powerpoint/2010/main" val="26028646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占位符 48"/>
          <p:cNvSpPr>
            <a:spLocks noGrp="1"/>
          </p:cNvSpPr>
          <p:nvPr>
            <p:ph type="body" sz="quarter" idx="10"/>
          </p:nvPr>
        </p:nvSpPr>
        <p:spPr/>
        <p:txBody>
          <a:bodyPr/>
          <a:lstStyle/>
          <a:p>
            <a:r>
              <a:rPr lang="en-US" sz="1600" dirty="0">
                <a:sym typeface="Huawei Sans" panose="020C0503030203020204" pitchFamily="34" charset="0"/>
              </a:rPr>
              <a:t>SR can be used to easily specify packet forwarding paths. On a live network, different paths can be defined for different services. In this example, three explicit paths are defined to implement the service-driven network: one each for data download, video, and voice services. Devices are managed by the controller, which can quickly provision paths in real time.</a:t>
            </a:r>
          </a:p>
        </p:txBody>
      </p:sp>
      <p:sp>
        <p:nvSpPr>
          <p:cNvPr id="2" name="标题 1"/>
          <p:cNvSpPr>
            <a:spLocks noGrp="1"/>
          </p:cNvSpPr>
          <p:nvPr>
            <p:ph type="title"/>
          </p:nvPr>
        </p:nvSpPr>
        <p:spPr/>
        <p:txBody>
          <a:bodyPr/>
          <a:lstStyle/>
          <a:p>
            <a:r>
              <a:rPr lang="en-US">
                <a:sym typeface="Huawei Sans" panose="020C0503030203020204" pitchFamily="34" charset="0"/>
              </a:rPr>
              <a:t>SR Application</a:t>
            </a:r>
          </a:p>
        </p:txBody>
      </p:sp>
      <p:grpSp>
        <p:nvGrpSpPr>
          <p:cNvPr id="50" name="组合 49">
            <a:extLst>
              <a:ext uri="{FF2B5EF4-FFF2-40B4-BE49-F238E27FC236}">
                <a16:creationId xmlns="" xmlns:a16="http://schemas.microsoft.com/office/drawing/2014/main" id="{3948AC4B-AFA1-4B65-834B-F50B59207A4B}"/>
              </a:ext>
            </a:extLst>
          </p:cNvPr>
          <p:cNvGrpSpPr/>
          <p:nvPr/>
        </p:nvGrpSpPr>
        <p:grpSpPr>
          <a:xfrm>
            <a:off x="1328554" y="2888918"/>
            <a:ext cx="9242310" cy="3456788"/>
            <a:chOff x="1189105" y="2676330"/>
            <a:chExt cx="9242310" cy="3456788"/>
          </a:xfrm>
        </p:grpSpPr>
        <p:grpSp>
          <p:nvGrpSpPr>
            <p:cNvPr id="4" name="组合 3"/>
            <p:cNvGrpSpPr/>
            <p:nvPr/>
          </p:nvGrpSpPr>
          <p:grpSpPr>
            <a:xfrm rot="10800000">
              <a:off x="9139803" y="3745918"/>
              <a:ext cx="1032830" cy="1941018"/>
              <a:chOff x="4518703" y="2205748"/>
              <a:chExt cx="1512166" cy="2521312"/>
            </a:xfrm>
          </p:grpSpPr>
          <p:cxnSp>
            <p:nvCxnSpPr>
              <p:cNvPr id="5" name="直接连接符 4"/>
              <p:cNvCxnSpPr/>
              <p:nvPr/>
            </p:nvCxnSpPr>
            <p:spPr>
              <a:xfrm rot="16200000" flipH="1">
                <a:off x="4644458" y="3340649"/>
                <a:ext cx="1260656" cy="1512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200000">
                <a:off x="4644458" y="2079993"/>
                <a:ext cx="1260656" cy="1512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flipH="1">
              <a:off x="5849325" y="3753771"/>
              <a:ext cx="1760319" cy="19331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5847380" y="3740422"/>
              <a:ext cx="1748548" cy="19543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4785173" y="3745918"/>
              <a:ext cx="1032830" cy="1941018"/>
              <a:chOff x="4518703" y="2205748"/>
              <a:chExt cx="1512166" cy="2521312"/>
            </a:xfrm>
          </p:grpSpPr>
          <p:cxnSp>
            <p:nvCxnSpPr>
              <p:cNvPr id="10" name="直接连接符 9"/>
              <p:cNvCxnSpPr/>
              <p:nvPr/>
            </p:nvCxnSpPr>
            <p:spPr>
              <a:xfrm rot="16200000" flipH="1">
                <a:off x="4644458" y="3340649"/>
                <a:ext cx="1260656" cy="1512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a:off x="4644458" y="2079993"/>
                <a:ext cx="1260656" cy="1512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flipH="1">
              <a:off x="5831720" y="3745918"/>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5831720" y="5694789"/>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609644" y="3745918"/>
              <a:ext cx="0" cy="19488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189105" y="4239395"/>
              <a:ext cx="1326358" cy="278077"/>
            </a:xfrm>
            <a:prstGeom prst="roundRect">
              <a:avLst/>
            </a:prstGeom>
            <a:solidFill>
              <a:srgbClr val="8CCAA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 download</a:t>
              </a:r>
            </a:p>
          </p:txBody>
        </p:sp>
        <p:sp>
          <p:nvSpPr>
            <p:cNvPr id="16" name="圆角矩形 15"/>
            <p:cNvSpPr/>
            <p:nvPr/>
          </p:nvSpPr>
          <p:spPr>
            <a:xfrm>
              <a:off x="2151915" y="4612367"/>
              <a:ext cx="1080120" cy="278077"/>
            </a:xfrm>
            <a:prstGeom prst="roundRect">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Video</a:t>
              </a:r>
            </a:p>
          </p:txBody>
        </p:sp>
        <p:sp>
          <p:nvSpPr>
            <p:cNvPr id="17" name="圆角矩形 16"/>
            <p:cNvSpPr/>
            <p:nvPr/>
          </p:nvSpPr>
          <p:spPr>
            <a:xfrm>
              <a:off x="2868488" y="4985339"/>
              <a:ext cx="1080120" cy="278077"/>
            </a:xfrm>
            <a:prstGeom prst="roundRect">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Voice</a:t>
              </a:r>
            </a:p>
          </p:txBody>
        </p:sp>
        <p:cxnSp>
          <p:nvCxnSpPr>
            <p:cNvPr id="18" name="直接箭头连接符 17"/>
            <p:cNvCxnSpPr/>
            <p:nvPr/>
          </p:nvCxnSpPr>
          <p:spPr>
            <a:xfrm>
              <a:off x="2520182" y="4347802"/>
              <a:ext cx="1440000" cy="0"/>
            </a:xfrm>
            <a:prstGeom prst="straightConnector1">
              <a:avLst/>
            </a:prstGeom>
            <a:ln w="38100">
              <a:solidFill>
                <a:srgbClr val="8CCAA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232260" y="4733442"/>
              <a:ext cx="900000" cy="0"/>
            </a:xfrm>
            <a:prstGeom prst="straightConnector1">
              <a:avLst/>
            </a:prstGeom>
            <a:ln w="381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948608" y="5135727"/>
              <a:ext cx="54006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2076699" y="2701730"/>
              <a:ext cx="2053968" cy="1530853"/>
            </a:xfrm>
            <a:prstGeom prst="straightConnector1">
              <a:avLst/>
            </a:prstGeom>
            <a:ln w="28575">
              <a:solidFill>
                <a:srgbClr val="8CCAA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rot="19358263">
              <a:off x="2372738" y="3203303"/>
              <a:ext cx="1309974" cy="276999"/>
            </a:xfrm>
            <a:prstGeom prst="rect">
              <a:avLst/>
            </a:prstGeom>
            <a:noFill/>
          </p:spPr>
          <p:txBody>
            <a:bodyPr wrap="none" rtlCol="0">
              <a:spAutoFit/>
            </a:bodyPr>
            <a:lstStyle/>
            <a:p>
              <a:r>
                <a:rPr lang="en-US" sz="1200">
                  <a:solidFill>
                    <a:srgbClr val="8CCAA1"/>
                  </a:solidFill>
                  <a:latin typeface="Huawei Sans" panose="020C0503030203020204" pitchFamily="34" charset="0"/>
                  <a:ea typeface="方正兰亭黑简体" panose="02000000000000000000" pitchFamily="2" charset="-122"/>
                  <a:sym typeface="Huawei Sans" panose="020C0503030203020204" pitchFamily="34" charset="0"/>
                </a:rPr>
                <a:t>High bandwidth</a:t>
              </a:r>
            </a:p>
          </p:txBody>
        </p:sp>
        <p:cxnSp>
          <p:nvCxnSpPr>
            <p:cNvPr id="23" name="直接箭头连接符 22"/>
            <p:cNvCxnSpPr/>
            <p:nvPr/>
          </p:nvCxnSpPr>
          <p:spPr>
            <a:xfrm flipV="1">
              <a:off x="2828851" y="2701730"/>
              <a:ext cx="1490315" cy="1883101"/>
            </a:xfrm>
            <a:prstGeom prst="straightConnector1">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rot="18488369">
              <a:off x="2740478" y="3582774"/>
              <a:ext cx="1080745" cy="276999"/>
            </a:xfrm>
            <a:prstGeom prst="rect">
              <a:avLst/>
            </a:prstGeom>
            <a:noFill/>
          </p:spPr>
          <p:txBody>
            <a:bodyPr wrap="none" rtlCol="0">
              <a:spAutoFit/>
            </a:bodyPr>
            <a:lstStyle/>
            <a:p>
              <a:r>
                <a:rPr lang="en-US" sz="1200"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Low latency</a:t>
              </a:r>
            </a:p>
          </p:txBody>
        </p:sp>
        <p:cxnSp>
          <p:nvCxnSpPr>
            <p:cNvPr id="25" name="直接箭头连接符 24"/>
            <p:cNvCxnSpPr/>
            <p:nvPr/>
          </p:nvCxnSpPr>
          <p:spPr>
            <a:xfrm flipV="1">
              <a:off x="3876421" y="2701730"/>
              <a:ext cx="579657" cy="2283610"/>
            </a:xfrm>
            <a:prstGeom prst="straightConnector1">
              <a:avLst/>
            </a:prstGeom>
            <a:ln w="254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16970230">
              <a:off x="3408789" y="3562742"/>
              <a:ext cx="1297150" cy="276999"/>
            </a:xfrm>
            <a:prstGeom prst="rect">
              <a:avLst/>
            </a:prstGeom>
            <a:noFill/>
            <a:ln>
              <a:noFill/>
            </a:ln>
          </p:spPr>
          <p:txBody>
            <a:bodyPr wrap="none" rtlCol="0">
              <a:spAutoFit/>
            </a:bodyPr>
            <a:lstStyle/>
            <a:p>
              <a:r>
                <a:rPr lang="en-US"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Less packet loss</a:t>
              </a:r>
            </a:p>
          </p:txBody>
        </p:sp>
        <p:cxnSp>
          <p:nvCxnSpPr>
            <p:cNvPr id="27" name="直接箭头连接符 26"/>
            <p:cNvCxnSpPr/>
            <p:nvPr/>
          </p:nvCxnSpPr>
          <p:spPr>
            <a:xfrm>
              <a:off x="5048438" y="2701730"/>
              <a:ext cx="735094" cy="731951"/>
            </a:xfrm>
            <a:prstGeom prst="straightConnector1">
              <a:avLst/>
            </a:prstGeom>
            <a:ln w="2540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840803" y="2676330"/>
              <a:ext cx="0" cy="1770912"/>
            </a:xfrm>
            <a:prstGeom prst="straightConnector1">
              <a:avLst/>
            </a:prstGeom>
            <a:ln w="2540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6200000">
              <a:off x="4547082" y="3358152"/>
              <a:ext cx="886781" cy="276999"/>
            </a:xfrm>
            <a:prstGeom prst="rect">
              <a:avLst/>
            </a:prstGeom>
            <a:noFill/>
          </p:spPr>
          <p:txBody>
            <a:bodyPr wrap="none" rtlCol="0">
              <a:spAutoFit/>
            </a:bodyPr>
            <a:lstStyle/>
            <a:p>
              <a:r>
                <a:rPr lang="en-US" sz="1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NETCONF</a:t>
              </a:r>
            </a:p>
          </p:txBody>
        </p:sp>
        <p:cxnSp>
          <p:nvCxnSpPr>
            <p:cNvPr id="30" name="直接箭头连接符 29"/>
            <p:cNvCxnSpPr/>
            <p:nvPr/>
          </p:nvCxnSpPr>
          <p:spPr>
            <a:xfrm>
              <a:off x="4719583" y="2676330"/>
              <a:ext cx="0" cy="1770912"/>
            </a:xfrm>
            <a:prstGeom prst="straightConnector1">
              <a:avLst/>
            </a:prstGeom>
            <a:ln w="2540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rot="16200000">
              <a:off x="4277302" y="3358152"/>
              <a:ext cx="540533" cy="276999"/>
            </a:xfrm>
            <a:prstGeom prst="rect">
              <a:avLst/>
            </a:prstGeom>
            <a:noFill/>
          </p:spPr>
          <p:txBody>
            <a:bodyPr wrap="none" rtlCol="0">
              <a:spAutoFit/>
            </a:bodyPr>
            <a:lstStyle/>
            <a:p>
              <a:r>
                <a:rPr lang="en-US" sz="1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PCEP</a:t>
              </a:r>
            </a:p>
          </p:txBody>
        </p:sp>
        <p:sp>
          <p:nvSpPr>
            <p:cNvPr id="32" name="文本框 31"/>
            <p:cNvSpPr txBox="1"/>
            <p:nvPr/>
          </p:nvSpPr>
          <p:spPr>
            <a:xfrm rot="2799415">
              <a:off x="5254798" y="2833927"/>
              <a:ext cx="540533" cy="276999"/>
            </a:xfrm>
            <a:prstGeom prst="rect">
              <a:avLst/>
            </a:prstGeom>
            <a:noFill/>
          </p:spPr>
          <p:txBody>
            <a:bodyPr wrap="none" rtlCol="0">
              <a:spAutoFit/>
            </a:bodyPr>
            <a:lstStyle/>
            <a:p>
              <a:r>
                <a:rPr lang="en-US" sz="12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PCEP</a:t>
              </a:r>
            </a:p>
          </p:txBody>
        </p:sp>
        <p:sp>
          <p:nvSpPr>
            <p:cNvPr id="33" name="任意多边形 32"/>
            <p:cNvSpPr/>
            <p:nvPr/>
          </p:nvSpPr>
          <p:spPr>
            <a:xfrm>
              <a:off x="5285991" y="3408136"/>
              <a:ext cx="5143204" cy="1277472"/>
            </a:xfrm>
            <a:custGeom>
              <a:avLst/>
              <a:gdLst>
                <a:gd name="connsiteX0" fmla="*/ 0 w 4948518"/>
                <a:gd name="connsiteY0" fmla="*/ 806824 h 860612"/>
                <a:gd name="connsiteX1" fmla="*/ 874059 w 4948518"/>
                <a:gd name="connsiteY1" fmla="*/ 0 h 860612"/>
                <a:gd name="connsiteX2" fmla="*/ 4074459 w 4948518"/>
                <a:gd name="connsiteY2" fmla="*/ 0 h 860612"/>
                <a:gd name="connsiteX3" fmla="*/ 4948518 w 4948518"/>
                <a:gd name="connsiteY3" fmla="*/ 860612 h 860612"/>
                <a:gd name="connsiteX0" fmla="*/ 0 w 5519251"/>
                <a:gd name="connsiteY0" fmla="*/ 1277472 h 1277472"/>
                <a:gd name="connsiteX1" fmla="*/ 1444792 w 5519251"/>
                <a:gd name="connsiteY1" fmla="*/ 0 h 1277472"/>
                <a:gd name="connsiteX2" fmla="*/ 4645192 w 5519251"/>
                <a:gd name="connsiteY2" fmla="*/ 0 h 1277472"/>
                <a:gd name="connsiteX3" fmla="*/ 5519251 w 5519251"/>
                <a:gd name="connsiteY3" fmla="*/ 860612 h 1277472"/>
                <a:gd name="connsiteX0" fmla="*/ 0 w 5759559"/>
                <a:gd name="connsiteY0" fmla="*/ 1277472 h 1277472"/>
                <a:gd name="connsiteX1" fmla="*/ 1444792 w 5759559"/>
                <a:gd name="connsiteY1" fmla="*/ 0 h 1277472"/>
                <a:gd name="connsiteX2" fmla="*/ 4645192 w 5759559"/>
                <a:gd name="connsiteY2" fmla="*/ 0 h 1277472"/>
                <a:gd name="connsiteX3" fmla="*/ 5759559 w 5759559"/>
                <a:gd name="connsiteY3" fmla="*/ 820271 h 1277472"/>
                <a:gd name="connsiteX0" fmla="*/ 0 w 5729521"/>
                <a:gd name="connsiteY0" fmla="*/ 1277472 h 1277472"/>
                <a:gd name="connsiteX1" fmla="*/ 1444792 w 5729521"/>
                <a:gd name="connsiteY1" fmla="*/ 0 h 1277472"/>
                <a:gd name="connsiteX2" fmla="*/ 4645192 w 5729521"/>
                <a:gd name="connsiteY2" fmla="*/ 0 h 1277472"/>
                <a:gd name="connsiteX3" fmla="*/ 5729521 w 5729521"/>
                <a:gd name="connsiteY3" fmla="*/ 820271 h 1277472"/>
                <a:gd name="connsiteX0" fmla="*/ 0 w 5669444"/>
                <a:gd name="connsiteY0" fmla="*/ 1277472 h 1277472"/>
                <a:gd name="connsiteX1" fmla="*/ 1444792 w 5669444"/>
                <a:gd name="connsiteY1" fmla="*/ 0 h 1277472"/>
                <a:gd name="connsiteX2" fmla="*/ 4645192 w 5669444"/>
                <a:gd name="connsiteY2" fmla="*/ 0 h 1277472"/>
                <a:gd name="connsiteX3" fmla="*/ 5669444 w 5669444"/>
                <a:gd name="connsiteY3" fmla="*/ 833718 h 1277472"/>
                <a:gd name="connsiteX0" fmla="*/ 0 w 5744540"/>
                <a:gd name="connsiteY0" fmla="*/ 1277472 h 1277472"/>
                <a:gd name="connsiteX1" fmla="*/ 1444792 w 5744540"/>
                <a:gd name="connsiteY1" fmla="*/ 0 h 1277472"/>
                <a:gd name="connsiteX2" fmla="*/ 4645192 w 5744540"/>
                <a:gd name="connsiteY2" fmla="*/ 0 h 1277472"/>
                <a:gd name="connsiteX3" fmla="*/ 5744540 w 5744540"/>
                <a:gd name="connsiteY3" fmla="*/ 860612 h 1277472"/>
              </a:gdLst>
              <a:ahLst/>
              <a:cxnLst>
                <a:cxn ang="0">
                  <a:pos x="connsiteX0" y="connsiteY0"/>
                </a:cxn>
                <a:cxn ang="0">
                  <a:pos x="connsiteX1" y="connsiteY1"/>
                </a:cxn>
                <a:cxn ang="0">
                  <a:pos x="connsiteX2" y="connsiteY2"/>
                </a:cxn>
                <a:cxn ang="0">
                  <a:pos x="connsiteX3" y="connsiteY3"/>
                </a:cxn>
              </a:cxnLst>
              <a:rect l="l" t="t" r="r" b="b"/>
              <a:pathLst>
                <a:path w="5744540" h="1277472">
                  <a:moveTo>
                    <a:pt x="0" y="1277472"/>
                  </a:moveTo>
                  <a:lnTo>
                    <a:pt x="1444792" y="0"/>
                  </a:lnTo>
                  <a:lnTo>
                    <a:pt x="4645192" y="0"/>
                  </a:lnTo>
                  <a:lnTo>
                    <a:pt x="5744540" y="860612"/>
                  </a:lnTo>
                </a:path>
              </a:pathLst>
            </a:custGeom>
            <a:noFill/>
            <a:ln w="50800">
              <a:solidFill>
                <a:srgbClr val="8CCAA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任意多边形 33"/>
            <p:cNvSpPr/>
            <p:nvPr/>
          </p:nvSpPr>
          <p:spPr>
            <a:xfrm>
              <a:off x="5217908" y="4058038"/>
              <a:ext cx="4491318" cy="1308598"/>
            </a:xfrm>
            <a:custGeom>
              <a:avLst/>
              <a:gdLst>
                <a:gd name="connsiteX0" fmla="*/ 0 w 4491318"/>
                <a:gd name="connsiteY0" fmla="*/ 753035 h 1304365"/>
                <a:gd name="connsiteX1" fmla="*/ 605118 w 4491318"/>
                <a:gd name="connsiteY1" fmla="*/ 1304365 h 1304365"/>
                <a:gd name="connsiteX2" fmla="*/ 1627094 w 4491318"/>
                <a:gd name="connsiteY2" fmla="*/ 0 h 1304365"/>
                <a:gd name="connsiteX3" fmla="*/ 3859306 w 4491318"/>
                <a:gd name="connsiteY3" fmla="*/ 0 h 1304365"/>
                <a:gd name="connsiteX4" fmla="*/ 4491318 w 4491318"/>
                <a:gd name="connsiteY4" fmla="*/ 578223 h 1304365"/>
                <a:gd name="connsiteX0" fmla="*/ 0 w 4491318"/>
                <a:gd name="connsiteY0" fmla="*/ 757268 h 1308598"/>
                <a:gd name="connsiteX1" fmla="*/ 605118 w 4491318"/>
                <a:gd name="connsiteY1" fmla="*/ 1308598 h 1308598"/>
                <a:gd name="connsiteX2" fmla="*/ 1732928 w 4491318"/>
                <a:gd name="connsiteY2" fmla="*/ 0 h 1308598"/>
                <a:gd name="connsiteX3" fmla="*/ 3859306 w 4491318"/>
                <a:gd name="connsiteY3" fmla="*/ 4233 h 1308598"/>
                <a:gd name="connsiteX4" fmla="*/ 4491318 w 4491318"/>
                <a:gd name="connsiteY4" fmla="*/ 582456 h 1308598"/>
                <a:gd name="connsiteX0" fmla="*/ 0 w 4491318"/>
                <a:gd name="connsiteY0" fmla="*/ 757268 h 1308598"/>
                <a:gd name="connsiteX1" fmla="*/ 605118 w 4491318"/>
                <a:gd name="connsiteY1" fmla="*/ 1308598 h 1308598"/>
                <a:gd name="connsiteX2" fmla="*/ 1762561 w 4491318"/>
                <a:gd name="connsiteY2" fmla="*/ 0 h 1308598"/>
                <a:gd name="connsiteX3" fmla="*/ 3859306 w 4491318"/>
                <a:gd name="connsiteY3" fmla="*/ 4233 h 1308598"/>
                <a:gd name="connsiteX4" fmla="*/ 4491318 w 4491318"/>
                <a:gd name="connsiteY4" fmla="*/ 582456 h 130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318" h="1308598">
                  <a:moveTo>
                    <a:pt x="0" y="757268"/>
                  </a:moveTo>
                  <a:lnTo>
                    <a:pt x="605118" y="1308598"/>
                  </a:lnTo>
                  <a:lnTo>
                    <a:pt x="1762561" y="0"/>
                  </a:lnTo>
                  <a:lnTo>
                    <a:pt x="3859306" y="4233"/>
                  </a:lnTo>
                  <a:lnTo>
                    <a:pt x="4491318" y="582456"/>
                  </a:lnTo>
                </a:path>
              </a:pathLst>
            </a:custGeom>
            <a:noFill/>
            <a:ln w="50800">
              <a:solidFill>
                <a:srgbClr val="EC7061"/>
              </a:solidFill>
              <a:prstDash val="dash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任意多边形 34"/>
            <p:cNvSpPr/>
            <p:nvPr/>
          </p:nvSpPr>
          <p:spPr>
            <a:xfrm>
              <a:off x="4666579" y="5124589"/>
              <a:ext cx="5553635" cy="1008529"/>
            </a:xfrm>
            <a:custGeom>
              <a:avLst/>
              <a:gdLst>
                <a:gd name="connsiteX0" fmla="*/ 0 w 5526741"/>
                <a:gd name="connsiteY0" fmla="*/ 0 h 1008529"/>
                <a:gd name="connsiteX1" fmla="*/ 1008530 w 5526741"/>
                <a:gd name="connsiteY1" fmla="*/ 1008529 h 1008529"/>
                <a:gd name="connsiteX2" fmla="*/ 4639235 w 5526741"/>
                <a:gd name="connsiteY2" fmla="*/ 1008529 h 1008529"/>
                <a:gd name="connsiteX3" fmla="*/ 5526741 w 5526741"/>
                <a:gd name="connsiteY3" fmla="*/ 40341 h 1008529"/>
                <a:gd name="connsiteX0" fmla="*/ 0 w 5553635"/>
                <a:gd name="connsiteY0" fmla="*/ 0 h 1008529"/>
                <a:gd name="connsiteX1" fmla="*/ 1035424 w 5553635"/>
                <a:gd name="connsiteY1" fmla="*/ 1008529 h 1008529"/>
                <a:gd name="connsiteX2" fmla="*/ 4666129 w 5553635"/>
                <a:gd name="connsiteY2" fmla="*/ 1008529 h 1008529"/>
                <a:gd name="connsiteX3" fmla="*/ 5553635 w 5553635"/>
                <a:gd name="connsiteY3" fmla="*/ 40341 h 1008529"/>
                <a:gd name="connsiteX0" fmla="*/ 0 w 5553635"/>
                <a:gd name="connsiteY0" fmla="*/ 0 h 1008529"/>
                <a:gd name="connsiteX1" fmla="*/ 1035424 w 5553635"/>
                <a:gd name="connsiteY1" fmla="*/ 1008529 h 1008529"/>
                <a:gd name="connsiteX2" fmla="*/ 4666129 w 5553635"/>
                <a:gd name="connsiteY2" fmla="*/ 1008529 h 1008529"/>
                <a:gd name="connsiteX3" fmla="*/ 5553635 w 5553635"/>
                <a:gd name="connsiteY3" fmla="*/ 107576 h 1008529"/>
              </a:gdLst>
              <a:ahLst/>
              <a:cxnLst>
                <a:cxn ang="0">
                  <a:pos x="connsiteX0" y="connsiteY0"/>
                </a:cxn>
                <a:cxn ang="0">
                  <a:pos x="connsiteX1" y="connsiteY1"/>
                </a:cxn>
                <a:cxn ang="0">
                  <a:pos x="connsiteX2" y="connsiteY2"/>
                </a:cxn>
                <a:cxn ang="0">
                  <a:pos x="connsiteX3" y="connsiteY3"/>
                </a:cxn>
              </a:cxnLst>
              <a:rect l="l" t="t" r="r" b="b"/>
              <a:pathLst>
                <a:path w="5553635" h="1008529">
                  <a:moveTo>
                    <a:pt x="0" y="0"/>
                  </a:moveTo>
                  <a:lnTo>
                    <a:pt x="1035424" y="1008529"/>
                  </a:lnTo>
                  <a:lnTo>
                    <a:pt x="4666129" y="1008529"/>
                  </a:lnTo>
                  <a:lnTo>
                    <a:pt x="5553635" y="107576"/>
                  </a:lnTo>
                </a:path>
              </a:pathLst>
            </a:custGeom>
            <a:noFill/>
            <a:ln w="57150">
              <a:solidFill>
                <a:srgbClr val="00B0F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7471686" y="3078323"/>
              <a:ext cx="1689886" cy="276999"/>
            </a:xfrm>
            <a:prstGeom prst="rect">
              <a:avLst/>
            </a:prstGeom>
            <a:noFill/>
          </p:spPr>
          <p:txBody>
            <a:bodyPr wrap="none" rtlCol="0">
              <a:spAutoFit/>
            </a:bodyPr>
            <a:lstStyle/>
            <a:p>
              <a:r>
                <a:rPr lang="en-US" sz="1200" dirty="0">
                  <a:solidFill>
                    <a:srgbClr val="8CCAA1"/>
                  </a:solidFill>
                  <a:latin typeface="Huawei Sans" panose="020C0503030203020204" pitchFamily="34" charset="0"/>
                  <a:ea typeface="方正兰亭黑简体" panose="02000000000000000000" pitchFamily="2" charset="-122"/>
                  <a:sym typeface="Huawei Sans" panose="020C0503030203020204" pitchFamily="34" charset="0"/>
                </a:rPr>
                <a:t>High-bandwidth path</a:t>
              </a:r>
            </a:p>
          </p:txBody>
        </p:sp>
        <p:sp>
          <p:nvSpPr>
            <p:cNvPr id="37" name="文本框 36"/>
            <p:cNvSpPr txBox="1"/>
            <p:nvPr/>
          </p:nvSpPr>
          <p:spPr>
            <a:xfrm>
              <a:off x="7650345" y="4120563"/>
              <a:ext cx="1399742" cy="276999"/>
            </a:xfrm>
            <a:prstGeom prst="rect">
              <a:avLst/>
            </a:prstGeom>
            <a:noFill/>
          </p:spPr>
          <p:txBody>
            <a:bodyPr wrap="none" rtlCol="0">
              <a:spAutoFit/>
            </a:bodyPr>
            <a:lstStyle/>
            <a:p>
              <a:r>
                <a:rPr lang="en-US"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Low-latency path</a:t>
              </a:r>
            </a:p>
          </p:txBody>
        </p:sp>
        <p:sp>
          <p:nvSpPr>
            <p:cNvPr id="38" name="文本框 37"/>
            <p:cNvSpPr txBox="1"/>
            <p:nvPr/>
          </p:nvSpPr>
          <p:spPr>
            <a:xfrm>
              <a:off x="6904603" y="5837844"/>
              <a:ext cx="2436886" cy="276999"/>
            </a:xfrm>
            <a:prstGeom prst="rect">
              <a:avLst/>
            </a:prstGeom>
            <a:noFill/>
          </p:spPr>
          <p:txBody>
            <a:bodyPr wrap="none" rtlCol="0">
              <a:spAutoFit/>
            </a:bodyPr>
            <a:lstStyle/>
            <a:p>
              <a:r>
                <a:rPr lang="en-US" sz="12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Path with a low packet loss rate</a:t>
              </a:r>
            </a:p>
          </p:txBody>
        </p:sp>
        <p:pic>
          <p:nvPicPr>
            <p:cNvPr id="40" name="图片 3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97418" y="4467246"/>
              <a:ext cx="540000" cy="442800"/>
            </a:xfrm>
            <a:prstGeom prst="rect">
              <a:avLst/>
            </a:prstGeom>
          </p:spPr>
        </p:pic>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21625" y="3518220"/>
              <a:ext cx="540000" cy="442800"/>
            </a:xfrm>
            <a:prstGeom prst="rect">
              <a:avLst/>
            </a:prstGeom>
          </p:spPr>
        </p:pic>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21625" y="5416272"/>
              <a:ext cx="540000" cy="442800"/>
            </a:xfrm>
            <a:prstGeom prst="rect">
              <a:avLst/>
            </a:prstGeom>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48162" y="3518220"/>
              <a:ext cx="540000" cy="442800"/>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48162" y="5416272"/>
              <a:ext cx="540000" cy="442800"/>
            </a:xfrm>
            <a:prstGeom prst="rect">
              <a:avLst/>
            </a:prstGeom>
          </p:spPr>
        </p:pic>
        <p:pic>
          <p:nvPicPr>
            <p:cNvPr id="45" name="图片 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39677" y="3518220"/>
              <a:ext cx="540000" cy="442800"/>
            </a:xfrm>
            <a:prstGeom prst="rect">
              <a:avLst/>
            </a:prstGeom>
          </p:spPr>
        </p:pic>
        <p:pic>
          <p:nvPicPr>
            <p:cNvPr id="46" name="图片 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39677" y="5416272"/>
              <a:ext cx="540000" cy="442800"/>
            </a:xfrm>
            <a:prstGeom prst="rect">
              <a:avLst/>
            </a:prstGeom>
          </p:spPr>
        </p:pic>
        <p:pic>
          <p:nvPicPr>
            <p:cNvPr id="47" name="图片 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891415" y="4467246"/>
              <a:ext cx="540000" cy="442800"/>
            </a:xfrm>
            <a:prstGeom prst="rect">
              <a:avLst/>
            </a:prstGeom>
          </p:spPr>
        </p:pic>
      </p:grpSp>
      <p:pic>
        <p:nvPicPr>
          <p:cNvPr id="51" name="图片 50"/>
          <p:cNvPicPr>
            <a:picLocks noChangeAspect="1"/>
          </p:cNvPicPr>
          <p:nvPr/>
        </p:nvPicPr>
        <p:blipFill rotWithShape="1">
          <a:blip r:embed="rId4" cstate="print">
            <a:extLst>
              <a:ext uri="{28A0092B-C50C-407E-A947-70E740481C1C}">
                <a14:useLocalDpi xmlns:a14="http://schemas.microsoft.com/office/drawing/2010/main" val="0"/>
              </a:ext>
            </a:extLst>
          </a:blip>
          <a:srcRect b="82342"/>
          <a:stretch/>
        </p:blipFill>
        <p:spPr>
          <a:xfrm>
            <a:off x="3618011" y="2407817"/>
            <a:ext cx="2268645" cy="457335"/>
          </a:xfrm>
          <a:prstGeom prst="rect">
            <a:avLst/>
          </a:prstGeom>
        </p:spPr>
      </p:pic>
    </p:spTree>
    <p:extLst>
      <p:ext uri="{BB962C8B-B14F-4D97-AF65-F5344CB8AC3E}">
        <p14:creationId xmlns:p14="http://schemas.microsoft.com/office/powerpoint/2010/main" val="16139698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z="1800" dirty="0"/>
              <a:t>(Multiple) Which of the following statements about PPP are true?</a:t>
            </a:r>
          </a:p>
          <a:p>
            <a:pPr lvl="1"/>
            <a:r>
              <a:rPr lang="en-US" sz="1600" dirty="0"/>
              <a:t>PPP supports the bundling of multiple physical links into a logical link to increase the bandwidth.</a:t>
            </a:r>
          </a:p>
          <a:p>
            <a:pPr lvl="1"/>
            <a:r>
              <a:rPr lang="en-US" sz="1600" dirty="0"/>
              <a:t>PPP supports </a:t>
            </a:r>
            <a:r>
              <a:rPr lang="en-US" sz="1600" dirty="0" err="1"/>
              <a:t>cleartext</a:t>
            </a:r>
            <a:r>
              <a:rPr lang="en-US" sz="1600" dirty="0"/>
              <a:t> and </a:t>
            </a:r>
            <a:r>
              <a:rPr lang="en-US" sz="1600" dirty="0" err="1"/>
              <a:t>ciphertext</a:t>
            </a:r>
            <a:r>
              <a:rPr lang="en-US" sz="1600" dirty="0"/>
              <a:t> authentication.</a:t>
            </a:r>
          </a:p>
          <a:p>
            <a:pPr lvl="1"/>
            <a:r>
              <a:rPr lang="en-US" sz="1600" dirty="0"/>
              <a:t>PPP cannot be deployed on Ethernet links because of its poor scalability.</a:t>
            </a:r>
          </a:p>
          <a:p>
            <a:pPr lvl="1"/>
            <a:r>
              <a:rPr lang="en-US" sz="1600" dirty="0"/>
              <a:t>PPP supports asynchronous and synchronous links for the physical layer.</a:t>
            </a:r>
          </a:p>
          <a:p>
            <a:pPr lvl="1"/>
            <a:r>
              <a:rPr lang="en-US" sz="1600" dirty="0"/>
              <a:t>PPP supports multiple network layer protocols, such as IPCP.</a:t>
            </a:r>
          </a:p>
          <a:p>
            <a:r>
              <a:rPr lang="en-US" sz="1800" dirty="0"/>
              <a:t>(Single) After a </a:t>
            </a:r>
            <a:r>
              <a:rPr lang="en-US" sz="1800" dirty="0" err="1"/>
              <a:t>PPPoE</a:t>
            </a:r>
            <a:r>
              <a:rPr lang="en-US" sz="1800" dirty="0"/>
              <a:t> client sends a PADI packet to </a:t>
            </a:r>
            <a:r>
              <a:rPr lang="en-US" sz="1800" dirty="0" err="1"/>
              <a:t>PPPoE</a:t>
            </a:r>
            <a:r>
              <a:rPr lang="en-US" sz="1800" dirty="0"/>
              <a:t> servers, the </a:t>
            </a:r>
            <a:r>
              <a:rPr lang="en-US" sz="1800" dirty="0" err="1"/>
              <a:t>PPPoE</a:t>
            </a:r>
            <a:r>
              <a:rPr lang="en-US" sz="1800" dirty="0"/>
              <a:t> servers reply with a PADO packet. Which kind of frame is the PADO packet?</a:t>
            </a:r>
          </a:p>
          <a:p>
            <a:pPr lvl="1"/>
            <a:r>
              <a:rPr lang="en-US" sz="1600" dirty="0"/>
              <a:t>A. Multicast	B. Broadcast	C. Unicast	D. </a:t>
            </a:r>
            <a:r>
              <a:rPr lang="en-US" sz="1600" dirty="0" err="1"/>
              <a:t>Anycast</a:t>
            </a:r>
            <a:endParaRPr lang="en-US" sz="1600" dirty="0"/>
          </a:p>
          <a:p>
            <a:r>
              <a:rPr lang="en-US" sz="1800" dirty="0"/>
              <a:t>(Single) Which of the following values of the Length/Type field in an Ethernet data frame indicates that the Ethernet data frame carries </a:t>
            </a:r>
            <a:r>
              <a:rPr lang="en-US" sz="1800" dirty="0" err="1"/>
              <a:t>PPPoE</a:t>
            </a:r>
            <a:r>
              <a:rPr lang="en-US" sz="1800" dirty="0"/>
              <a:t> discovery packets?</a:t>
            </a:r>
          </a:p>
          <a:p>
            <a:pPr lvl="1"/>
            <a:r>
              <a:rPr lang="en-US" sz="1600" dirty="0"/>
              <a:t>A. 0x0800		B. 0x8864 	C. 0x8863 	D. 0x0806</a:t>
            </a:r>
          </a:p>
          <a:p>
            <a:pPr lvl="1"/>
            <a:endParaRPr lang="zh-CN" altLang="en-US" sz="1600" dirty="0"/>
          </a:p>
          <a:p>
            <a:endParaRPr lang="en-US" altLang="zh-CN" sz="1800" dirty="0"/>
          </a:p>
          <a:p>
            <a:pPr lvl="1"/>
            <a:endParaRPr lang="zh-CN" altLang="en-US" sz="1600" dirty="0"/>
          </a:p>
          <a:p>
            <a:endParaRPr lang="zh-CN" altLang="en-US" sz="1800" dirty="0"/>
          </a:p>
        </p:txBody>
      </p:sp>
    </p:spTree>
    <p:extLst>
      <p:ext uri="{BB962C8B-B14F-4D97-AF65-F5344CB8AC3E}">
        <p14:creationId xmlns:p14="http://schemas.microsoft.com/office/powerpoint/2010/main" val="253127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sz="1800" dirty="0"/>
              <a:t>This course reviews the types and applications of early WAN technologies and describes the evolution of WANs from the early circuit switching networks to IP networks, MPLS label switching network, and finally to SR networks. With the development of network technologies, networks become more efficient and intelligent.</a:t>
            </a:r>
          </a:p>
          <a:p>
            <a:r>
              <a:rPr lang="en-US" altLang="zh-CN" sz="1800" dirty="0"/>
              <a:t>The course also describes the implementation of PPP, including parameter negotiation during PPP link establishment, authentication negotiation, and network layer negotiation. It analyzes in detail two PPP authentication protocols – PAP and CHAP, and describes their working processes and differences.</a:t>
            </a:r>
          </a:p>
          <a:p>
            <a:r>
              <a:rPr lang="en-US" altLang="zh-CN" sz="1800" dirty="0" err="1"/>
              <a:t>PPPoE</a:t>
            </a:r>
            <a:r>
              <a:rPr lang="en-US" altLang="zh-CN" sz="1800" dirty="0"/>
              <a:t> is the most widely used PPP application. By analyzing how a </a:t>
            </a:r>
            <a:r>
              <a:rPr lang="en-US" altLang="zh-CN" sz="1800" dirty="0" err="1"/>
              <a:t>PPPoE</a:t>
            </a:r>
            <a:r>
              <a:rPr lang="en-US" altLang="zh-CN" sz="1800" dirty="0"/>
              <a:t> session is discovered, negotiated, established, and torn down, this course help you better understand the working mechanism and configuration of </a:t>
            </a:r>
            <a:r>
              <a:rPr lang="en-US" altLang="zh-CN" sz="1800" dirty="0" err="1"/>
              <a:t>PPPoE</a:t>
            </a:r>
            <a:r>
              <a:rPr lang="en-US" altLang="zh-CN" sz="1800" dirty="0"/>
              <a:t>.</a:t>
            </a:r>
          </a:p>
          <a:p>
            <a:endParaRPr lang="en-US" altLang="zh-CN" sz="1800" dirty="0"/>
          </a:p>
          <a:p>
            <a:endParaRPr lang="en-US" altLang="zh-CN" sz="1800" dirty="0"/>
          </a:p>
          <a:p>
            <a:endParaRPr lang="en-US" altLang="zh-CN" sz="1800" dirty="0"/>
          </a:p>
          <a:p>
            <a:endParaRPr lang="en-US" altLang="zh-CN" sz="1800" dirty="0"/>
          </a:p>
          <a:p>
            <a:endParaRPr lang="zh-CN" altLang="en-US" sz="1800" dirty="0"/>
          </a:p>
        </p:txBody>
      </p:sp>
    </p:spTree>
    <p:extLst>
      <p:ext uri="{BB962C8B-B14F-4D97-AF65-F5344CB8AC3E}">
        <p14:creationId xmlns:p14="http://schemas.microsoft.com/office/powerpoint/2010/main" val="2732956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2000" dirty="0"/>
              <a:t>(Multimedia) Segment Routing MPLS Advanced Series </a:t>
            </a:r>
          </a:p>
          <a:p>
            <a:pPr lvl="1"/>
            <a:r>
              <a:rPr lang="en-US" sz="1800" dirty="0">
                <a:hlinkClick r:id="rId3"/>
              </a:rPr>
              <a:t>https://support.huawei.com/carrier/docview?nid=DOC1100645168&amp;path=PBI1-7275726/PBI1-21782273/PBI1-7275849/PBI1-7276518/PBI1-15837</a:t>
            </a:r>
            <a:endParaRPr lang="en-US" sz="1800" dirty="0"/>
          </a:p>
          <a:p>
            <a:r>
              <a:rPr lang="en-US" sz="2000" dirty="0"/>
              <a:t>(Multimedia) Segment Routing IPv6 Advanced Series</a:t>
            </a:r>
          </a:p>
          <a:p>
            <a:pPr lvl="1"/>
            <a:r>
              <a:rPr lang="en-US" sz="1800" dirty="0">
                <a:hlinkClick r:id="rId4"/>
              </a:rPr>
              <a:t>https://support.huawei.com/enterprise/en/doc/EDOC1100133514?idPath=24030814%7C9856750%7C22715517%7C9858933%7C15837</a:t>
            </a:r>
            <a:r>
              <a:rPr lang="en-US" sz="1800" dirty="0"/>
              <a:t> </a:t>
            </a:r>
            <a:endParaRPr lang="en-US" altLang="zh-CN" sz="1800" dirty="0"/>
          </a:p>
        </p:txBody>
      </p:sp>
    </p:spTree>
    <p:extLst>
      <p:ext uri="{BB962C8B-B14F-4D97-AF65-F5344CB8AC3E}">
        <p14:creationId xmlns:p14="http://schemas.microsoft.com/office/powerpoint/2010/main" val="3252115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97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文本占位符 3"/>
          <p:cNvSpPr>
            <a:spLocks noGrp="1"/>
          </p:cNvSpPr>
          <p:nvPr>
            <p:ph type="body" sz="quarter" idx="10"/>
          </p:nvPr>
        </p:nvSpPr>
        <p:spPr/>
        <p:txBody>
          <a:bodyPr/>
          <a:lstStyle/>
          <a:p>
            <a:r>
              <a:rPr lang="en-US" sz="1600" dirty="0">
                <a:latin typeface="Huawei Sans" panose="020C0503030203020204" pitchFamily="34" charset="0"/>
                <a:ea typeface="方正兰亭黑简体" panose="02000000000000000000" pitchFamily="2" charset="-122"/>
                <a:sym typeface="Huawei Sans" panose="020C0503030203020204" pitchFamily="34" charset="0"/>
              </a:rPr>
              <a:t>A </a:t>
            </a: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WAN</a:t>
            </a:r>
            <a:r>
              <a:rPr lang="en-US" sz="1600" dirty="0">
                <a:latin typeface="Huawei Sans" panose="020C0503030203020204" pitchFamily="34" charset="0"/>
                <a:ea typeface="方正兰亭黑简体" panose="02000000000000000000" pitchFamily="2" charset="-122"/>
                <a:sym typeface="Huawei Sans" panose="020C0503030203020204" pitchFamily="34" charset="0"/>
              </a:rPr>
              <a:t> is a network that connects LANs in different areas. A WAN generally covers tens of kilometers to thousands of kilometers. It can connect multiple regions, cities, and countries, or provide long-distance communication across several continents, forming an international remote network.</a:t>
            </a:r>
          </a:p>
        </p:txBody>
      </p:sp>
      <p:sp>
        <p:nvSpPr>
          <p:cNvPr id="3" name="标题 2"/>
          <p:cNvSpPr>
            <a:spLocks noGrp="1"/>
          </p:cNvSpPr>
          <p:nvPr>
            <p:ph type="title"/>
          </p:nvPr>
        </p:nvSpPr>
        <p:spPr/>
        <p:txBody>
          <a:bodyPr/>
          <a:lstStyle/>
          <a:p>
            <a:pPr>
              <a:lnSpc>
                <a:spcPct val="100000"/>
              </a:lnSpc>
            </a:pPr>
            <a:r>
              <a:rPr lang="en-US" dirty="0">
                <a:latin typeface="Huawei Sans" panose="020C0503030203020204" pitchFamily="34" charset="0"/>
                <a:ea typeface="方正兰亭黑简体" panose="02000000000000000000" pitchFamily="2" charset="-122"/>
                <a:sym typeface="Huawei Sans" panose="020C0503030203020204" pitchFamily="34" charset="0"/>
              </a:rPr>
              <a:t>What Is a WAN?</a:t>
            </a:r>
          </a:p>
        </p:txBody>
      </p:sp>
      <p:sp>
        <p:nvSpPr>
          <p:cNvPr id="2" name="云形 1"/>
          <p:cNvSpPr/>
          <p:nvPr/>
        </p:nvSpPr>
        <p:spPr>
          <a:xfrm rot="233957">
            <a:off x="3847078" y="3386286"/>
            <a:ext cx="4392389" cy="2283445"/>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图片 3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01937" y="3593658"/>
            <a:ext cx="543309" cy="445513"/>
          </a:xfrm>
          <a:prstGeom prst="rect">
            <a:avLst/>
          </a:prstGeom>
        </p:spPr>
      </p:pic>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01937" y="4902394"/>
            <a:ext cx="543309" cy="445513"/>
          </a:xfrm>
          <a:prstGeom prst="rect">
            <a:avLst/>
          </a:prstGeom>
        </p:spPr>
      </p:pic>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85494" y="3593658"/>
            <a:ext cx="543309" cy="445513"/>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85494" y="4902394"/>
            <a:ext cx="543309" cy="445513"/>
          </a:xfrm>
          <a:prstGeom prst="rect">
            <a:avLst/>
          </a:prstGeom>
        </p:spPr>
      </p:pic>
      <p:pic>
        <p:nvPicPr>
          <p:cNvPr id="46" name="图片 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196136" y="4248025"/>
            <a:ext cx="543309" cy="445513"/>
          </a:xfrm>
          <a:prstGeom prst="rect">
            <a:avLst/>
          </a:prstGeom>
        </p:spPr>
      </p:pic>
      <p:pic>
        <p:nvPicPr>
          <p:cNvPr id="47" name="图片 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04580" y="4267734"/>
            <a:ext cx="543309" cy="445513"/>
          </a:xfrm>
          <a:prstGeom prst="rect">
            <a:avLst/>
          </a:prstGeom>
        </p:spPr>
      </p:pic>
      <p:cxnSp>
        <p:nvCxnSpPr>
          <p:cNvPr id="5" name="直接连接符 4"/>
          <p:cNvCxnSpPr>
            <a:stCxn id="46" idx="0"/>
            <a:endCxn id="34" idx="1"/>
          </p:cNvCxnSpPr>
          <p:nvPr/>
        </p:nvCxnSpPr>
        <p:spPr>
          <a:xfrm flipV="1">
            <a:off x="4467791" y="3816415"/>
            <a:ext cx="534146" cy="431609"/>
          </a:xfrm>
          <a:prstGeom prst="line">
            <a:avLst/>
          </a:prstGeom>
          <a:ln w="19050"/>
        </p:spPr>
        <p:style>
          <a:lnRef idx="3">
            <a:schemeClr val="dk1"/>
          </a:lnRef>
          <a:fillRef idx="0">
            <a:schemeClr val="dk1"/>
          </a:fillRef>
          <a:effectRef idx="2">
            <a:schemeClr val="dk1"/>
          </a:effectRef>
          <a:fontRef idx="minor">
            <a:schemeClr val="tx1"/>
          </a:fontRef>
        </p:style>
      </p:cxnSp>
      <p:cxnSp>
        <p:nvCxnSpPr>
          <p:cNvPr id="58" name="直接连接符 57"/>
          <p:cNvCxnSpPr>
            <a:stCxn id="34" idx="3"/>
            <a:endCxn id="42" idx="1"/>
          </p:cNvCxnSpPr>
          <p:nvPr/>
        </p:nvCxnSpPr>
        <p:spPr>
          <a:xfrm>
            <a:off x="5545246" y="3816415"/>
            <a:ext cx="940248"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59" name="直接连接符 58"/>
          <p:cNvCxnSpPr>
            <a:stCxn id="35" idx="3"/>
            <a:endCxn id="44" idx="1"/>
          </p:cNvCxnSpPr>
          <p:nvPr/>
        </p:nvCxnSpPr>
        <p:spPr>
          <a:xfrm>
            <a:off x="5545246" y="5125150"/>
            <a:ext cx="940248"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60" name="直接连接符 59"/>
          <p:cNvCxnSpPr>
            <a:stCxn id="46" idx="2"/>
            <a:endCxn id="35" idx="1"/>
          </p:cNvCxnSpPr>
          <p:nvPr/>
        </p:nvCxnSpPr>
        <p:spPr>
          <a:xfrm>
            <a:off x="4467791" y="4693537"/>
            <a:ext cx="534146" cy="431613"/>
          </a:xfrm>
          <a:prstGeom prst="line">
            <a:avLst/>
          </a:prstGeom>
          <a:ln w="19050"/>
        </p:spPr>
        <p:style>
          <a:lnRef idx="3">
            <a:schemeClr val="dk1"/>
          </a:lnRef>
          <a:fillRef idx="0">
            <a:schemeClr val="dk1"/>
          </a:fillRef>
          <a:effectRef idx="2">
            <a:schemeClr val="dk1"/>
          </a:effectRef>
          <a:fontRef idx="minor">
            <a:schemeClr val="tx1"/>
          </a:fontRef>
        </p:style>
      </p:cxnSp>
      <p:cxnSp>
        <p:nvCxnSpPr>
          <p:cNvPr id="64" name="直接连接符 63"/>
          <p:cNvCxnSpPr>
            <a:stCxn id="42" idx="3"/>
            <a:endCxn id="47" idx="0"/>
          </p:cNvCxnSpPr>
          <p:nvPr/>
        </p:nvCxnSpPr>
        <p:spPr>
          <a:xfrm>
            <a:off x="7028803" y="3816415"/>
            <a:ext cx="747432" cy="451319"/>
          </a:xfrm>
          <a:prstGeom prst="line">
            <a:avLst/>
          </a:prstGeom>
          <a:ln w="19050"/>
        </p:spPr>
        <p:style>
          <a:lnRef idx="3">
            <a:schemeClr val="dk1"/>
          </a:lnRef>
          <a:fillRef idx="0">
            <a:schemeClr val="dk1"/>
          </a:fillRef>
          <a:effectRef idx="2">
            <a:schemeClr val="dk1"/>
          </a:effectRef>
          <a:fontRef idx="minor">
            <a:schemeClr val="tx1"/>
          </a:fontRef>
        </p:style>
      </p:cxnSp>
      <p:cxnSp>
        <p:nvCxnSpPr>
          <p:cNvPr id="67" name="直接连接符 66"/>
          <p:cNvCxnSpPr>
            <a:stCxn id="44" idx="3"/>
            <a:endCxn id="47" idx="2"/>
          </p:cNvCxnSpPr>
          <p:nvPr/>
        </p:nvCxnSpPr>
        <p:spPr>
          <a:xfrm flipV="1">
            <a:off x="7028803" y="4713247"/>
            <a:ext cx="747432" cy="411904"/>
          </a:xfrm>
          <a:prstGeom prst="line">
            <a:avLst/>
          </a:prstGeom>
          <a:ln w="19050"/>
        </p:spPr>
        <p:style>
          <a:lnRef idx="3">
            <a:schemeClr val="dk1"/>
          </a:lnRef>
          <a:fillRef idx="0">
            <a:schemeClr val="dk1"/>
          </a:fillRef>
          <a:effectRef idx="2">
            <a:schemeClr val="dk1"/>
          </a:effectRef>
          <a:fontRef idx="minor">
            <a:schemeClr val="tx1"/>
          </a:fontRef>
        </p:style>
      </p:cxnSp>
      <p:cxnSp>
        <p:nvCxnSpPr>
          <p:cNvPr id="70" name="直接连接符 69"/>
          <p:cNvCxnSpPr>
            <a:stCxn id="34" idx="2"/>
            <a:endCxn id="35" idx="0"/>
          </p:cNvCxnSpPr>
          <p:nvPr/>
        </p:nvCxnSpPr>
        <p:spPr>
          <a:xfrm>
            <a:off x="5273591" y="4039171"/>
            <a:ext cx="0" cy="863223"/>
          </a:xfrm>
          <a:prstGeom prst="line">
            <a:avLst/>
          </a:prstGeom>
          <a:ln w="19050"/>
        </p:spPr>
        <p:style>
          <a:lnRef idx="3">
            <a:schemeClr val="dk1"/>
          </a:lnRef>
          <a:fillRef idx="0">
            <a:schemeClr val="dk1"/>
          </a:fillRef>
          <a:effectRef idx="2">
            <a:schemeClr val="dk1"/>
          </a:effectRef>
          <a:fontRef idx="minor">
            <a:schemeClr val="tx1"/>
          </a:fontRef>
        </p:style>
      </p:cxnSp>
      <p:cxnSp>
        <p:nvCxnSpPr>
          <p:cNvPr id="71" name="直接连接符 70"/>
          <p:cNvCxnSpPr>
            <a:stCxn id="42" idx="2"/>
            <a:endCxn id="44" idx="0"/>
          </p:cNvCxnSpPr>
          <p:nvPr/>
        </p:nvCxnSpPr>
        <p:spPr>
          <a:xfrm>
            <a:off x="6757148" y="4039171"/>
            <a:ext cx="0" cy="863223"/>
          </a:xfrm>
          <a:prstGeom prst="line">
            <a:avLst/>
          </a:prstGeom>
          <a:ln w="19050"/>
        </p:spPr>
        <p:style>
          <a:lnRef idx="3">
            <a:schemeClr val="dk1"/>
          </a:lnRef>
          <a:fillRef idx="0">
            <a:schemeClr val="dk1"/>
          </a:fillRef>
          <a:effectRef idx="2">
            <a:schemeClr val="dk1"/>
          </a:effectRef>
          <a:fontRef idx="minor">
            <a:schemeClr val="tx1"/>
          </a:fontRef>
        </p:style>
      </p:cxnSp>
      <p:sp>
        <p:nvSpPr>
          <p:cNvPr id="112" name="云形 111"/>
          <p:cNvSpPr/>
          <p:nvPr/>
        </p:nvSpPr>
        <p:spPr>
          <a:xfrm rot="233957">
            <a:off x="1159065" y="2967970"/>
            <a:ext cx="2315620" cy="1203808"/>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7" name="图片 8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068145" y="3663112"/>
            <a:ext cx="540000" cy="442800"/>
          </a:xfrm>
          <a:prstGeom prst="rect">
            <a:avLst/>
          </a:prstGeom>
        </p:spPr>
      </p:pic>
      <p:pic>
        <p:nvPicPr>
          <p:cNvPr id="113" name="图片 112" descr="交换机.png"/>
          <p:cNvPicPr>
            <a:picLocks noChangeAspect="1"/>
          </p:cNvPicPr>
          <p:nvPr/>
        </p:nvPicPr>
        <p:blipFill>
          <a:blip r:embed="rId5" cstate="print"/>
          <a:stretch>
            <a:fillRect/>
          </a:stretch>
        </p:blipFill>
        <p:spPr>
          <a:xfrm>
            <a:off x="1522671" y="3664095"/>
            <a:ext cx="540000" cy="441817"/>
          </a:xfrm>
          <a:prstGeom prst="rect">
            <a:avLst/>
          </a:prstGeom>
        </p:spPr>
      </p:pic>
      <p:pic>
        <p:nvPicPr>
          <p:cNvPr id="116" name="图片 115" descr="存储阵列-蓝.png"/>
          <p:cNvPicPr>
            <a:picLocks noChangeAspect="1"/>
          </p:cNvPicPr>
          <p:nvPr/>
        </p:nvPicPr>
        <p:blipFill>
          <a:blip r:embed="rId6" cstate="print"/>
          <a:stretch>
            <a:fillRect/>
          </a:stretch>
        </p:blipFill>
        <p:spPr>
          <a:xfrm>
            <a:off x="2267778" y="2832502"/>
            <a:ext cx="540000" cy="441818"/>
          </a:xfrm>
          <a:prstGeom prst="rect">
            <a:avLst/>
          </a:prstGeom>
        </p:spPr>
      </p:pic>
      <p:cxnSp>
        <p:nvCxnSpPr>
          <p:cNvPr id="133" name="直接连接符 132"/>
          <p:cNvCxnSpPr>
            <a:stCxn id="113" idx="3"/>
            <a:endCxn id="87" idx="1"/>
          </p:cNvCxnSpPr>
          <p:nvPr/>
        </p:nvCxnSpPr>
        <p:spPr>
          <a:xfrm flipV="1">
            <a:off x="2062671" y="3884512"/>
            <a:ext cx="1005474" cy="492"/>
          </a:xfrm>
          <a:prstGeom prst="line">
            <a:avLst/>
          </a:prstGeom>
          <a:ln w="19050"/>
        </p:spPr>
        <p:style>
          <a:lnRef idx="3">
            <a:schemeClr val="dk1"/>
          </a:lnRef>
          <a:fillRef idx="0">
            <a:schemeClr val="dk1"/>
          </a:fillRef>
          <a:effectRef idx="2">
            <a:schemeClr val="dk1"/>
          </a:effectRef>
          <a:fontRef idx="minor">
            <a:schemeClr val="tx1"/>
          </a:fontRef>
        </p:style>
      </p:cxnSp>
      <p:cxnSp>
        <p:nvCxnSpPr>
          <p:cNvPr id="134" name="直接连接符 133"/>
          <p:cNvCxnSpPr>
            <a:stCxn id="116" idx="3"/>
            <a:endCxn id="87" idx="0"/>
          </p:cNvCxnSpPr>
          <p:nvPr/>
        </p:nvCxnSpPr>
        <p:spPr>
          <a:xfrm>
            <a:off x="2807778" y="3053411"/>
            <a:ext cx="530367" cy="609701"/>
          </a:xfrm>
          <a:prstGeom prst="line">
            <a:avLst/>
          </a:prstGeom>
          <a:ln w="19050"/>
        </p:spPr>
        <p:style>
          <a:lnRef idx="3">
            <a:schemeClr val="dk1"/>
          </a:lnRef>
          <a:fillRef idx="0">
            <a:schemeClr val="dk1"/>
          </a:fillRef>
          <a:effectRef idx="2">
            <a:schemeClr val="dk1"/>
          </a:effectRef>
          <a:fontRef idx="minor">
            <a:schemeClr val="tx1"/>
          </a:fontRef>
        </p:style>
      </p:cxnSp>
      <p:sp>
        <p:nvSpPr>
          <p:cNvPr id="168" name="文本框 167"/>
          <p:cNvSpPr txBox="1"/>
          <p:nvPr/>
        </p:nvSpPr>
        <p:spPr>
          <a:xfrm>
            <a:off x="2313044" y="4151237"/>
            <a:ext cx="466794" cy="338554"/>
          </a:xfrm>
          <a:prstGeom prst="rect">
            <a:avLst/>
          </a:prstGeom>
          <a:noFill/>
        </p:spPr>
        <p:txBody>
          <a:bodyPr wrap="none" rtlCol="0">
            <a:sp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DC</a:t>
            </a:r>
          </a:p>
        </p:txBody>
      </p:sp>
      <p:cxnSp>
        <p:nvCxnSpPr>
          <p:cNvPr id="84" name="直接连接符 83"/>
          <p:cNvCxnSpPr>
            <a:stCxn id="87" idx="3"/>
            <a:endCxn id="46" idx="1"/>
          </p:cNvCxnSpPr>
          <p:nvPr/>
        </p:nvCxnSpPr>
        <p:spPr>
          <a:xfrm>
            <a:off x="3608145" y="3884512"/>
            <a:ext cx="587991" cy="586270"/>
          </a:xfrm>
          <a:prstGeom prst="line">
            <a:avLst/>
          </a:prstGeom>
          <a:ln w="19050"/>
        </p:spPr>
        <p:style>
          <a:lnRef idx="3">
            <a:schemeClr val="dk1"/>
          </a:lnRef>
          <a:fillRef idx="0">
            <a:schemeClr val="dk1"/>
          </a:fillRef>
          <a:effectRef idx="2">
            <a:schemeClr val="dk1"/>
          </a:effectRef>
          <a:fontRef idx="minor">
            <a:schemeClr val="tx1"/>
          </a:fontRef>
        </p:style>
      </p:cxnSp>
      <p:cxnSp>
        <p:nvCxnSpPr>
          <p:cNvPr id="88" name="直接连接符 87"/>
          <p:cNvCxnSpPr>
            <a:stCxn id="80" idx="3"/>
            <a:endCxn id="46" idx="1"/>
          </p:cNvCxnSpPr>
          <p:nvPr/>
        </p:nvCxnSpPr>
        <p:spPr>
          <a:xfrm flipV="1">
            <a:off x="3631847" y="4470782"/>
            <a:ext cx="564289" cy="782065"/>
          </a:xfrm>
          <a:prstGeom prst="line">
            <a:avLst/>
          </a:prstGeom>
          <a:ln w="19050"/>
        </p:spPr>
        <p:style>
          <a:lnRef idx="3">
            <a:schemeClr val="dk1"/>
          </a:lnRef>
          <a:fillRef idx="0">
            <a:schemeClr val="dk1"/>
          </a:fillRef>
          <a:effectRef idx="2">
            <a:schemeClr val="dk1"/>
          </a:effectRef>
          <a:fontRef idx="minor">
            <a:schemeClr val="tx1"/>
          </a:fontRef>
        </p:style>
      </p:cxnSp>
      <p:cxnSp>
        <p:nvCxnSpPr>
          <p:cNvPr id="95" name="直接连接符 94"/>
          <p:cNvCxnSpPr>
            <a:stCxn id="47" idx="3"/>
            <a:endCxn id="125" idx="1"/>
          </p:cNvCxnSpPr>
          <p:nvPr/>
        </p:nvCxnSpPr>
        <p:spPr>
          <a:xfrm flipV="1">
            <a:off x="8047889" y="3842737"/>
            <a:ext cx="685104" cy="647754"/>
          </a:xfrm>
          <a:prstGeom prst="line">
            <a:avLst/>
          </a:prstGeom>
          <a:ln w="19050"/>
        </p:spPr>
        <p:style>
          <a:lnRef idx="3">
            <a:schemeClr val="dk1"/>
          </a:lnRef>
          <a:fillRef idx="0">
            <a:schemeClr val="dk1"/>
          </a:fillRef>
          <a:effectRef idx="2">
            <a:schemeClr val="dk1"/>
          </a:effectRef>
          <a:fontRef idx="minor">
            <a:schemeClr val="tx1"/>
          </a:fontRef>
        </p:style>
      </p:cxnSp>
      <p:cxnSp>
        <p:nvCxnSpPr>
          <p:cNvPr id="98" name="直接连接符 97"/>
          <p:cNvCxnSpPr>
            <a:stCxn id="47" idx="3"/>
            <a:endCxn id="184" idx="1"/>
          </p:cNvCxnSpPr>
          <p:nvPr/>
        </p:nvCxnSpPr>
        <p:spPr>
          <a:xfrm>
            <a:off x="8047889" y="4490491"/>
            <a:ext cx="710621" cy="740412"/>
          </a:xfrm>
          <a:prstGeom prst="line">
            <a:avLst/>
          </a:prstGeom>
          <a:ln w="19050"/>
        </p:spPr>
        <p:style>
          <a:lnRef idx="3">
            <a:schemeClr val="dk1"/>
          </a:lnRef>
          <a:fillRef idx="0">
            <a:schemeClr val="dk1"/>
          </a:fillRef>
          <a:effectRef idx="2">
            <a:schemeClr val="dk1"/>
          </a:effectRef>
          <a:fontRef idx="minor">
            <a:schemeClr val="tx1"/>
          </a:fontRef>
        </p:style>
      </p:cxnSp>
      <p:sp>
        <p:nvSpPr>
          <p:cNvPr id="126" name="云形 125"/>
          <p:cNvSpPr/>
          <p:nvPr/>
        </p:nvSpPr>
        <p:spPr>
          <a:xfrm rot="233957">
            <a:off x="8449818" y="2738305"/>
            <a:ext cx="2315620" cy="145149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5" name="图片 124" descr="汇聚交换机.png"/>
          <p:cNvPicPr>
            <a:picLocks noChangeAspect="1"/>
          </p:cNvPicPr>
          <p:nvPr/>
        </p:nvPicPr>
        <p:blipFill>
          <a:blip r:embed="rId7" cstate="print"/>
          <a:stretch>
            <a:fillRect/>
          </a:stretch>
        </p:blipFill>
        <p:spPr>
          <a:xfrm>
            <a:off x="8732993" y="3621828"/>
            <a:ext cx="540000" cy="441818"/>
          </a:xfrm>
          <a:prstGeom prst="rect">
            <a:avLst/>
          </a:prstGeom>
        </p:spPr>
      </p:pic>
      <p:pic>
        <p:nvPicPr>
          <p:cNvPr id="127" name="图片 126" descr="酒店-蓝.png"/>
          <p:cNvPicPr>
            <a:picLocks noChangeAspect="1"/>
          </p:cNvPicPr>
          <p:nvPr/>
        </p:nvPicPr>
        <p:blipFill>
          <a:blip r:embed="rId8" cstate="print"/>
          <a:stretch>
            <a:fillRect/>
          </a:stretch>
        </p:blipFill>
        <p:spPr>
          <a:xfrm>
            <a:off x="8830907" y="2777452"/>
            <a:ext cx="674076" cy="551917"/>
          </a:xfrm>
          <a:prstGeom prst="rect">
            <a:avLst/>
          </a:prstGeom>
        </p:spPr>
      </p:pic>
      <p:pic>
        <p:nvPicPr>
          <p:cNvPr id="129" name="图片 128"/>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9956980" y="3210852"/>
            <a:ext cx="540000" cy="442800"/>
          </a:xfrm>
          <a:prstGeom prst="rect">
            <a:avLst/>
          </a:prstGeom>
        </p:spPr>
      </p:pic>
      <p:cxnSp>
        <p:nvCxnSpPr>
          <p:cNvPr id="176" name="直接连接符 175"/>
          <p:cNvCxnSpPr>
            <a:stCxn id="125" idx="3"/>
            <a:endCxn id="129" idx="1"/>
          </p:cNvCxnSpPr>
          <p:nvPr/>
        </p:nvCxnSpPr>
        <p:spPr>
          <a:xfrm flipV="1">
            <a:off x="9272993" y="3432252"/>
            <a:ext cx="683987" cy="410485"/>
          </a:xfrm>
          <a:prstGeom prst="line">
            <a:avLst/>
          </a:prstGeom>
          <a:ln w="19050"/>
        </p:spPr>
        <p:style>
          <a:lnRef idx="3">
            <a:schemeClr val="dk1"/>
          </a:lnRef>
          <a:fillRef idx="0">
            <a:schemeClr val="dk1"/>
          </a:fillRef>
          <a:effectRef idx="2">
            <a:schemeClr val="dk1"/>
          </a:effectRef>
          <a:fontRef idx="minor">
            <a:schemeClr val="tx1"/>
          </a:fontRef>
        </p:style>
      </p:cxnSp>
      <p:sp>
        <p:nvSpPr>
          <p:cNvPr id="200" name="文本框 199"/>
          <p:cNvSpPr txBox="1"/>
          <p:nvPr/>
        </p:nvSpPr>
        <p:spPr>
          <a:xfrm>
            <a:off x="10145632" y="3999656"/>
            <a:ext cx="1253072" cy="584775"/>
          </a:xfrm>
          <a:prstGeom prst="rect">
            <a:avLst/>
          </a:prstGeom>
          <a:noFill/>
        </p:spPr>
        <p:txBody>
          <a:bodyPr wrap="square" rtlCol="0">
            <a:spAutoFit/>
          </a:bodyPr>
          <a:lstStyle/>
          <a:p>
            <a:pPr 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Enterprise branch</a:t>
            </a:r>
          </a:p>
        </p:txBody>
      </p:sp>
      <p:sp>
        <p:nvSpPr>
          <p:cNvPr id="109" name="云形 108"/>
          <p:cNvSpPr/>
          <p:nvPr/>
        </p:nvSpPr>
        <p:spPr>
          <a:xfrm rot="233957">
            <a:off x="1240730" y="4899745"/>
            <a:ext cx="2508392" cy="1278405"/>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0" name="图片 79"/>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3091847" y="5031447"/>
            <a:ext cx="540000" cy="442800"/>
          </a:xfrm>
          <a:prstGeom prst="rect">
            <a:avLst/>
          </a:prstGeom>
        </p:spPr>
      </p:pic>
      <p:pic>
        <p:nvPicPr>
          <p:cNvPr id="103" name="图片 102"/>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1114942" y="5291007"/>
            <a:ext cx="540000" cy="442800"/>
          </a:xfrm>
          <a:prstGeom prst="rect">
            <a:avLst/>
          </a:prstGeom>
        </p:spPr>
      </p:pic>
      <p:pic>
        <p:nvPicPr>
          <p:cNvPr id="105" name="图片 104"/>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2151599" y="4808060"/>
            <a:ext cx="540000" cy="613215"/>
          </a:xfrm>
          <a:prstGeom prst="rect">
            <a:avLst/>
          </a:prstGeom>
        </p:spPr>
      </p:pic>
      <p:pic>
        <p:nvPicPr>
          <p:cNvPr id="110" name="图片 109"/>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1335575" y="5482475"/>
            <a:ext cx="540000" cy="442800"/>
          </a:xfrm>
          <a:prstGeom prst="rect">
            <a:avLst/>
          </a:prstGeom>
        </p:spPr>
      </p:pic>
      <p:pic>
        <p:nvPicPr>
          <p:cNvPr id="111" name="图片 110"/>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1605575" y="5598946"/>
            <a:ext cx="540000" cy="442800"/>
          </a:xfrm>
          <a:prstGeom prst="rect">
            <a:avLst/>
          </a:prstGeom>
        </p:spPr>
      </p:pic>
      <p:cxnSp>
        <p:nvCxnSpPr>
          <p:cNvPr id="131" name="直接连接符 130"/>
          <p:cNvCxnSpPr>
            <a:stCxn id="111" idx="3"/>
            <a:endCxn id="80" idx="1"/>
          </p:cNvCxnSpPr>
          <p:nvPr/>
        </p:nvCxnSpPr>
        <p:spPr>
          <a:xfrm flipV="1">
            <a:off x="2145575" y="5252847"/>
            <a:ext cx="946272" cy="567499"/>
          </a:xfrm>
          <a:prstGeom prst="line">
            <a:avLst/>
          </a:prstGeom>
          <a:ln w="19050"/>
        </p:spPr>
        <p:style>
          <a:lnRef idx="3">
            <a:schemeClr val="dk1"/>
          </a:lnRef>
          <a:fillRef idx="0">
            <a:schemeClr val="dk1"/>
          </a:fillRef>
          <a:effectRef idx="2">
            <a:schemeClr val="dk1"/>
          </a:effectRef>
          <a:fontRef idx="minor">
            <a:schemeClr val="tx1"/>
          </a:fontRef>
        </p:style>
      </p:cxnSp>
      <p:sp>
        <p:nvSpPr>
          <p:cNvPr id="201" name="矩形 200"/>
          <p:cNvSpPr/>
          <p:nvPr/>
        </p:nvSpPr>
        <p:spPr>
          <a:xfrm>
            <a:off x="2370000" y="5626511"/>
            <a:ext cx="502061" cy="338554"/>
          </a:xfrm>
          <a:prstGeom prst="rect">
            <a:avLst/>
          </a:prstGeom>
        </p:spPr>
        <p:txBody>
          <a:bodyPr wrap="none">
            <a:spAutoFit/>
          </a:bodyPr>
          <a:lstStyle/>
          <a:p>
            <a:r>
              <a:rPr lang="en-US" sz="1600" dirty="0">
                <a:latin typeface="Huawei Sans" panose="020C0503030203020204" pitchFamily="34" charset="0"/>
                <a:ea typeface="方正兰亭黑简体" panose="02000000000000000000" pitchFamily="2" charset="-122"/>
                <a:sym typeface="Huawei Sans" panose="020C0503030203020204" pitchFamily="34" charset="0"/>
              </a:rPr>
              <a:t>HQ</a:t>
            </a:r>
          </a:p>
        </p:txBody>
      </p:sp>
      <p:sp>
        <p:nvSpPr>
          <p:cNvPr id="121" name="云形 120"/>
          <p:cNvSpPr/>
          <p:nvPr/>
        </p:nvSpPr>
        <p:spPr>
          <a:xfrm rot="233957">
            <a:off x="8600095" y="4506776"/>
            <a:ext cx="2315620" cy="1438417"/>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2" name="图片 101"/>
          <p:cNvPicPr>
            <a:picLocks/>
          </p:cNvPicPr>
          <p:nvPr/>
        </p:nvPicPr>
        <p:blipFill>
          <a:blip r:embed="rId12" cstate="print">
            <a:extLst>
              <a:ext uri="{28A0092B-C50C-407E-A947-70E740481C1C}">
                <a14:useLocalDpi xmlns:a14="http://schemas.microsoft.com/office/drawing/2010/main" val="0"/>
              </a:ext>
            </a:extLst>
          </a:blip>
          <a:stretch>
            <a:fillRect/>
          </a:stretch>
        </p:blipFill>
        <p:spPr>
          <a:xfrm>
            <a:off x="10135527" y="4628929"/>
            <a:ext cx="540000" cy="442800"/>
          </a:xfrm>
          <a:prstGeom prst="rect">
            <a:avLst/>
          </a:prstGeom>
        </p:spPr>
      </p:pic>
      <p:pic>
        <p:nvPicPr>
          <p:cNvPr id="106" name="图片 105"/>
          <p:cNvPicPr>
            <a:picLocks/>
          </p:cNvPicPr>
          <p:nvPr/>
        </p:nvPicPr>
        <p:blipFill>
          <a:blip r:embed="rId13" cstate="print">
            <a:extLst>
              <a:ext uri="{28A0092B-C50C-407E-A947-70E740481C1C}">
                <a14:useLocalDpi xmlns:a14="http://schemas.microsoft.com/office/drawing/2010/main" val="0"/>
              </a:ext>
            </a:extLst>
          </a:blip>
          <a:stretch>
            <a:fillRect/>
          </a:stretch>
        </p:blipFill>
        <p:spPr>
          <a:xfrm>
            <a:off x="9233434" y="4393543"/>
            <a:ext cx="540000" cy="532998"/>
          </a:xfrm>
          <a:prstGeom prst="rect">
            <a:avLst/>
          </a:prstGeom>
        </p:spPr>
      </p:pic>
      <p:pic>
        <p:nvPicPr>
          <p:cNvPr id="107" name="图片 106"/>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9205008" y="5494808"/>
            <a:ext cx="540000" cy="501035"/>
          </a:xfrm>
          <a:prstGeom prst="rect">
            <a:avLst/>
          </a:prstGeom>
        </p:spPr>
      </p:pic>
      <p:pic>
        <p:nvPicPr>
          <p:cNvPr id="118" name="图片 117"/>
          <p:cNvPicPr>
            <a:picLocks/>
          </p:cNvPicPr>
          <p:nvPr/>
        </p:nvPicPr>
        <p:blipFill>
          <a:blip r:embed="rId12" cstate="print">
            <a:extLst>
              <a:ext uri="{28A0092B-C50C-407E-A947-70E740481C1C}">
                <a14:useLocalDpi xmlns:a14="http://schemas.microsoft.com/office/drawing/2010/main" val="0"/>
              </a:ext>
            </a:extLst>
          </a:blip>
          <a:stretch>
            <a:fillRect/>
          </a:stretch>
        </p:blipFill>
        <p:spPr>
          <a:xfrm>
            <a:off x="10153972" y="5342075"/>
            <a:ext cx="540000" cy="442800"/>
          </a:xfrm>
          <a:prstGeom prst="rect">
            <a:avLst/>
          </a:prstGeom>
        </p:spPr>
      </p:pic>
      <p:pic>
        <p:nvPicPr>
          <p:cNvPr id="184" name="图片 183" descr="DSLAM-蓝.png"/>
          <p:cNvPicPr>
            <a:picLocks noChangeAspect="1"/>
          </p:cNvPicPr>
          <p:nvPr/>
        </p:nvPicPr>
        <p:blipFill>
          <a:blip r:embed="rId15" cstate="print"/>
          <a:stretch>
            <a:fillRect/>
          </a:stretch>
        </p:blipFill>
        <p:spPr>
          <a:xfrm>
            <a:off x="8758510" y="5027755"/>
            <a:ext cx="514483" cy="406296"/>
          </a:xfrm>
          <a:prstGeom prst="rect">
            <a:avLst/>
          </a:prstGeom>
        </p:spPr>
      </p:pic>
      <p:cxnSp>
        <p:nvCxnSpPr>
          <p:cNvPr id="185" name="直接连接符 184"/>
          <p:cNvCxnSpPr>
            <a:stCxn id="184" idx="3"/>
            <a:endCxn id="102" idx="1"/>
          </p:cNvCxnSpPr>
          <p:nvPr/>
        </p:nvCxnSpPr>
        <p:spPr>
          <a:xfrm flipV="1">
            <a:off x="9272993" y="4850329"/>
            <a:ext cx="862534" cy="380574"/>
          </a:xfrm>
          <a:prstGeom prst="line">
            <a:avLst/>
          </a:prstGeom>
          <a:ln w="19050"/>
        </p:spPr>
        <p:style>
          <a:lnRef idx="3">
            <a:schemeClr val="dk1"/>
          </a:lnRef>
          <a:fillRef idx="0">
            <a:schemeClr val="dk1"/>
          </a:fillRef>
          <a:effectRef idx="2">
            <a:schemeClr val="dk1"/>
          </a:effectRef>
          <a:fontRef idx="minor">
            <a:schemeClr val="tx1"/>
          </a:fontRef>
        </p:style>
      </p:cxnSp>
      <p:cxnSp>
        <p:nvCxnSpPr>
          <p:cNvPr id="188" name="直接连接符 187"/>
          <p:cNvCxnSpPr>
            <a:stCxn id="184" idx="3"/>
            <a:endCxn id="118" idx="1"/>
          </p:cNvCxnSpPr>
          <p:nvPr/>
        </p:nvCxnSpPr>
        <p:spPr>
          <a:xfrm>
            <a:off x="9272993" y="5230903"/>
            <a:ext cx="880979" cy="332572"/>
          </a:xfrm>
          <a:prstGeom prst="line">
            <a:avLst/>
          </a:prstGeom>
          <a:ln w="19050"/>
        </p:spPr>
        <p:style>
          <a:lnRef idx="3">
            <a:schemeClr val="dk1"/>
          </a:lnRef>
          <a:fillRef idx="0">
            <a:schemeClr val="dk1"/>
          </a:fillRef>
          <a:effectRef idx="2">
            <a:schemeClr val="dk1"/>
          </a:effectRef>
          <a:fontRef idx="minor">
            <a:schemeClr val="tx1"/>
          </a:fontRef>
        </p:style>
      </p:cxnSp>
      <p:sp>
        <p:nvSpPr>
          <p:cNvPr id="202" name="矩形 201"/>
          <p:cNvSpPr/>
          <p:nvPr/>
        </p:nvSpPr>
        <p:spPr>
          <a:xfrm>
            <a:off x="9649413" y="5920909"/>
            <a:ext cx="1724117" cy="338554"/>
          </a:xfrm>
          <a:prstGeom prst="rect">
            <a:avLst/>
          </a:prstGeom>
        </p:spPr>
        <p:txBody>
          <a:bodyPr wrap="square">
            <a:spAutoFit/>
          </a:bodyPr>
          <a:lstStyle/>
          <a:p>
            <a:r>
              <a:rPr lang="en-US" sz="1600" dirty="0">
                <a:latin typeface="Huawei Sans" panose="020C0503030203020204" pitchFamily="34" charset="0"/>
                <a:ea typeface="方正兰亭黑简体" panose="02000000000000000000" pitchFamily="2" charset="-122"/>
                <a:sym typeface="Huawei Sans" panose="020C0503030203020204" pitchFamily="34" charset="0"/>
              </a:rPr>
              <a:t>Residential area</a:t>
            </a:r>
          </a:p>
        </p:txBody>
      </p:sp>
      <p:sp>
        <p:nvSpPr>
          <p:cNvPr id="242" name="圆角矩形 241"/>
          <p:cNvSpPr/>
          <p:nvPr/>
        </p:nvSpPr>
        <p:spPr>
          <a:xfrm>
            <a:off x="742270" y="2434891"/>
            <a:ext cx="10602003" cy="3824395"/>
          </a:xfrm>
          <a:prstGeom prst="roundRect">
            <a:avLst>
              <a:gd name="adj" fmla="val 4604"/>
            </a:avLst>
          </a:prstGeom>
          <a:noFill/>
          <a:ln w="127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4" name="直接连接符 243"/>
          <p:cNvCxnSpPr/>
          <p:nvPr/>
        </p:nvCxnSpPr>
        <p:spPr>
          <a:xfrm>
            <a:off x="3774521" y="2463919"/>
            <a:ext cx="0" cy="3794708"/>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8288843" y="2480041"/>
            <a:ext cx="0" cy="3778220"/>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248" name="文本框 247"/>
          <p:cNvSpPr txBox="1"/>
          <p:nvPr/>
        </p:nvSpPr>
        <p:spPr>
          <a:xfrm>
            <a:off x="1816253" y="2418112"/>
            <a:ext cx="580608" cy="338554"/>
          </a:xfrm>
          <a:prstGeom prst="rect">
            <a:avLst/>
          </a:prstGeom>
          <a:noFill/>
        </p:spPr>
        <p:txBody>
          <a:bodyPr wrap="none" rtlCol="0">
            <a:spAutoFit/>
          </a:bodyPr>
          <a:lstStyle/>
          <a:p>
            <a:r>
              <a:rPr 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LAN</a:t>
            </a:r>
          </a:p>
        </p:txBody>
      </p:sp>
      <p:sp>
        <p:nvSpPr>
          <p:cNvPr id="249" name="文本框 248"/>
          <p:cNvSpPr txBox="1"/>
          <p:nvPr/>
        </p:nvSpPr>
        <p:spPr>
          <a:xfrm>
            <a:off x="5648933" y="2536498"/>
            <a:ext cx="675185" cy="338554"/>
          </a:xfrm>
          <a:prstGeom prst="rect">
            <a:avLst/>
          </a:prstGeom>
          <a:noFill/>
        </p:spPr>
        <p:txBody>
          <a:bodyPr wrap="none" rtlCol="0">
            <a:spAutoFit/>
          </a:bodyPr>
          <a:lstStyle/>
          <a:p>
            <a:r>
              <a:rPr 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WAN</a:t>
            </a:r>
          </a:p>
        </p:txBody>
      </p:sp>
      <p:sp>
        <p:nvSpPr>
          <p:cNvPr id="250" name="文本框 249"/>
          <p:cNvSpPr txBox="1"/>
          <p:nvPr/>
        </p:nvSpPr>
        <p:spPr>
          <a:xfrm>
            <a:off x="9725614" y="2463639"/>
            <a:ext cx="580608" cy="338554"/>
          </a:xfrm>
          <a:prstGeom prst="rect">
            <a:avLst/>
          </a:prstGeom>
          <a:noFill/>
        </p:spPr>
        <p:txBody>
          <a:bodyPr wrap="none" rtlCol="0">
            <a:spAutoFit/>
          </a:bodyPr>
          <a:lstStyle/>
          <a:p>
            <a:r>
              <a:rPr 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LAN</a:t>
            </a:r>
          </a:p>
        </p:txBody>
      </p:sp>
      <p:sp>
        <p:nvSpPr>
          <p:cNvPr id="252" name="文本框 251"/>
          <p:cNvSpPr txBox="1"/>
          <p:nvPr/>
        </p:nvSpPr>
        <p:spPr>
          <a:xfrm>
            <a:off x="5808192" y="4316237"/>
            <a:ext cx="468398" cy="338554"/>
          </a:xfrm>
          <a:prstGeom prst="rect">
            <a:avLst/>
          </a:prstGeom>
          <a:noFill/>
        </p:spPr>
        <p:txBody>
          <a:bodyPr wrap="none" rtlCol="0">
            <a:spAutoFit/>
          </a:bodyPr>
          <a:lstStyle/>
          <a:p>
            <a:r>
              <a:rPr lang="en-US" sz="1600" dirty="0">
                <a:latin typeface="Huawei Sans" panose="020C0503030203020204" pitchFamily="34" charset="0"/>
                <a:ea typeface="方正兰亭黑简体" panose="02000000000000000000" pitchFamily="2" charset="-122"/>
                <a:sym typeface="Huawei Sans" panose="020C0503030203020204" pitchFamily="34" charset="0"/>
              </a:rPr>
              <a:t>ISP</a:t>
            </a:r>
          </a:p>
        </p:txBody>
      </p:sp>
    </p:spTree>
    <p:extLst>
      <p:ext uri="{BB962C8B-B14F-4D97-AF65-F5344CB8AC3E}">
        <p14:creationId xmlns:p14="http://schemas.microsoft.com/office/powerpoint/2010/main" val="404451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云形 378"/>
          <p:cNvSpPr/>
          <p:nvPr/>
        </p:nvSpPr>
        <p:spPr>
          <a:xfrm rot="875054">
            <a:off x="1386313" y="2671766"/>
            <a:ext cx="2782329" cy="2243480"/>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pPr>
              <a:lnSpc>
                <a:spcPct val="100000"/>
              </a:lnSpc>
            </a:pPr>
            <a:r>
              <a:rPr lang="en-US" dirty="0">
                <a:latin typeface="Huawei Sans" panose="020C0503030203020204" pitchFamily="34" charset="0"/>
                <a:ea typeface="方正兰亭黑简体" panose="02000000000000000000" pitchFamily="2" charset="-122"/>
                <a:sym typeface="Huawei Sans" panose="020C0503030203020204" pitchFamily="34" charset="0"/>
              </a:rPr>
              <a:t>Differences Between a WAN and a LAN</a:t>
            </a:r>
          </a:p>
        </p:txBody>
      </p:sp>
      <p:grpSp>
        <p:nvGrpSpPr>
          <p:cNvPr id="260" name="组合 259"/>
          <p:cNvGrpSpPr/>
          <p:nvPr/>
        </p:nvGrpSpPr>
        <p:grpSpPr>
          <a:xfrm>
            <a:off x="995272" y="1775284"/>
            <a:ext cx="4580652" cy="4069973"/>
            <a:chOff x="1279440" y="1235000"/>
            <a:chExt cx="4580652" cy="4069973"/>
          </a:xfrm>
        </p:grpSpPr>
        <p:grpSp>
          <p:nvGrpSpPr>
            <p:cNvPr id="62" name="组合 61"/>
            <p:cNvGrpSpPr/>
            <p:nvPr/>
          </p:nvGrpSpPr>
          <p:grpSpPr>
            <a:xfrm>
              <a:off x="1493590" y="1714155"/>
              <a:ext cx="1765446" cy="3161833"/>
              <a:chOff x="1407893" y="2595688"/>
              <a:chExt cx="1765446" cy="3161833"/>
            </a:xfrm>
          </p:grpSpPr>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10784" y="2595688"/>
                <a:ext cx="540000" cy="442800"/>
              </a:xfrm>
              <a:prstGeom prst="rect">
                <a:avLst/>
              </a:prstGeom>
              <a:ln w="12700">
                <a:noFill/>
              </a:ln>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07893" y="3444540"/>
                <a:ext cx="540000" cy="442800"/>
              </a:xfrm>
              <a:prstGeom prst="rect">
                <a:avLst/>
              </a:prstGeom>
              <a:ln w="12700">
                <a:noFill/>
              </a:ln>
            </p:spPr>
          </p:pic>
          <p:pic>
            <p:nvPicPr>
              <p:cNvPr id="31" name="图片 3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17814" y="3041799"/>
                <a:ext cx="540000" cy="442800"/>
              </a:xfrm>
              <a:prstGeom prst="rect">
                <a:avLst/>
              </a:prstGeom>
              <a:ln w="12700">
                <a:noFill/>
              </a:ln>
            </p:spPr>
          </p:pic>
          <p:cxnSp>
            <p:nvCxnSpPr>
              <p:cNvPr id="33" name="直接连接符 32"/>
              <p:cNvCxnSpPr>
                <a:stCxn id="28" idx="3"/>
                <a:endCxn id="31" idx="1"/>
              </p:cNvCxnSpPr>
              <p:nvPr/>
            </p:nvCxnSpPr>
            <p:spPr>
              <a:xfrm>
                <a:off x="1950784" y="2817088"/>
                <a:ext cx="667030" cy="4461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0" idx="3"/>
                <a:endCxn id="31" idx="1"/>
              </p:cNvCxnSpPr>
              <p:nvPr/>
            </p:nvCxnSpPr>
            <p:spPr>
              <a:xfrm flipV="1">
                <a:off x="1947893" y="3263199"/>
                <a:ext cx="669921" cy="402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6" name="图片 27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10784" y="4457292"/>
                <a:ext cx="540000" cy="442800"/>
              </a:xfrm>
              <a:prstGeom prst="rect">
                <a:avLst/>
              </a:prstGeom>
              <a:ln w="12700">
                <a:noFill/>
              </a:ln>
            </p:spPr>
          </p:pic>
          <p:pic>
            <p:nvPicPr>
              <p:cNvPr id="278" name="图片 27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09715" y="5314721"/>
                <a:ext cx="540000" cy="442800"/>
              </a:xfrm>
              <a:prstGeom prst="rect">
                <a:avLst/>
              </a:prstGeom>
              <a:ln w="12700">
                <a:noFill/>
              </a:ln>
            </p:spPr>
          </p:pic>
          <p:pic>
            <p:nvPicPr>
              <p:cNvPr id="279" name="图片 27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33339" y="4913656"/>
                <a:ext cx="540000" cy="442800"/>
              </a:xfrm>
              <a:prstGeom prst="rect">
                <a:avLst/>
              </a:prstGeom>
              <a:ln w="12700">
                <a:noFill/>
              </a:ln>
            </p:spPr>
          </p:pic>
          <p:cxnSp>
            <p:nvCxnSpPr>
              <p:cNvPr id="280" name="直接连接符 279"/>
              <p:cNvCxnSpPr>
                <a:stCxn id="276" idx="3"/>
                <a:endCxn id="279" idx="1"/>
              </p:cNvCxnSpPr>
              <p:nvPr/>
            </p:nvCxnSpPr>
            <p:spPr>
              <a:xfrm>
                <a:off x="1950784" y="4678692"/>
                <a:ext cx="682555" cy="456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278" idx="3"/>
                <a:endCxn id="279" idx="1"/>
              </p:cNvCxnSpPr>
              <p:nvPr/>
            </p:nvCxnSpPr>
            <p:spPr>
              <a:xfrm flipV="1">
                <a:off x="1949715" y="5135056"/>
                <a:ext cx="683624" cy="4010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5" name="图片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9391" y="1235000"/>
              <a:ext cx="810701" cy="408398"/>
            </a:xfrm>
            <a:prstGeom prst="rect">
              <a:avLst/>
            </a:prstGeom>
            <a:ln w="12700">
              <a:noFill/>
            </a:ln>
          </p:spPr>
        </p:pic>
        <p:cxnSp>
          <p:nvCxnSpPr>
            <p:cNvPr id="82" name="肘形连接符 81"/>
            <p:cNvCxnSpPr>
              <a:endCxn id="75" idx="2"/>
            </p:cNvCxnSpPr>
            <p:nvPr/>
          </p:nvCxnSpPr>
          <p:spPr>
            <a:xfrm flipV="1">
              <a:off x="4725339" y="1643398"/>
              <a:ext cx="729403" cy="161377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279440" y="1437538"/>
              <a:ext cx="0" cy="3846691"/>
            </a:xfrm>
            <a:prstGeom prst="line">
              <a:avLst/>
            </a:prstGeom>
            <a:ln w="19050">
              <a:solidFill>
                <a:srgbClr val="00B0F0"/>
              </a:solidFill>
              <a:prstDash val="dash"/>
            </a:ln>
          </p:spPr>
          <p:style>
            <a:lnRef idx="2">
              <a:schemeClr val="dk1"/>
            </a:lnRef>
            <a:fillRef idx="0">
              <a:schemeClr val="dk1"/>
            </a:fillRef>
            <a:effectRef idx="1">
              <a:schemeClr val="dk1"/>
            </a:effectRef>
            <a:fontRef idx="minor">
              <a:schemeClr val="tx1"/>
            </a:fontRef>
          </p:style>
        </p:cxnSp>
        <p:cxnSp>
          <p:nvCxnSpPr>
            <p:cNvPr id="92" name="直接连接符 91"/>
            <p:cNvCxnSpPr/>
            <p:nvPr/>
          </p:nvCxnSpPr>
          <p:spPr>
            <a:xfrm flipH="1">
              <a:off x="4806731" y="1418964"/>
              <a:ext cx="4394" cy="3886009"/>
            </a:xfrm>
            <a:prstGeom prst="line">
              <a:avLst/>
            </a:prstGeom>
            <a:ln w="19050">
              <a:solidFill>
                <a:srgbClr val="00B0F0"/>
              </a:solidFill>
              <a:prstDash val="dash"/>
            </a:ln>
          </p:spPr>
          <p:style>
            <a:lnRef idx="2">
              <a:schemeClr val="dk1"/>
            </a:lnRef>
            <a:fillRef idx="0">
              <a:schemeClr val="dk1"/>
            </a:fillRef>
            <a:effectRef idx="1">
              <a:schemeClr val="dk1"/>
            </a:effectRef>
            <a:fontRef idx="minor">
              <a:schemeClr val="tx1"/>
            </a:fontRef>
          </p:style>
        </p:cxnSp>
      </p:grpSp>
      <p:pic>
        <p:nvPicPr>
          <p:cNvPr id="97" name="图片 96" descr="通用服务器-蓝.png"/>
          <p:cNvPicPr>
            <a:picLocks noChangeAspect="1"/>
          </p:cNvPicPr>
          <p:nvPr/>
        </p:nvPicPr>
        <p:blipFill>
          <a:blip r:embed="rId6" cstate="print"/>
          <a:stretch>
            <a:fillRect/>
          </a:stretch>
        </p:blipFill>
        <p:spPr>
          <a:xfrm>
            <a:off x="10584038" y="4780387"/>
            <a:ext cx="539607" cy="441817"/>
          </a:xfrm>
          <a:prstGeom prst="rect">
            <a:avLst/>
          </a:prstGeom>
        </p:spPr>
      </p:pic>
      <p:sp>
        <p:nvSpPr>
          <p:cNvPr id="99" name="云形 98"/>
          <p:cNvSpPr/>
          <p:nvPr/>
        </p:nvSpPr>
        <p:spPr>
          <a:xfrm>
            <a:off x="8300470" y="4034895"/>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09" name="组合 208"/>
          <p:cNvGrpSpPr/>
          <p:nvPr/>
        </p:nvGrpSpPr>
        <p:grpSpPr>
          <a:xfrm>
            <a:off x="8593791" y="4081323"/>
            <a:ext cx="539711" cy="863996"/>
            <a:chOff x="8426193" y="3014015"/>
            <a:chExt cx="539711" cy="863996"/>
          </a:xfrm>
        </p:grpSpPr>
        <p:pic>
          <p:nvPicPr>
            <p:cNvPr id="96" name="图片 95" descr="通用服务器-蓝.png"/>
            <p:cNvPicPr>
              <a:picLocks noChangeAspect="1"/>
            </p:cNvPicPr>
            <p:nvPr/>
          </p:nvPicPr>
          <p:blipFill>
            <a:blip r:embed="rId6" cstate="print"/>
            <a:stretch>
              <a:fillRect/>
            </a:stretch>
          </p:blipFill>
          <p:spPr>
            <a:xfrm>
              <a:off x="8426193" y="3014015"/>
              <a:ext cx="539607" cy="441817"/>
            </a:xfrm>
            <a:prstGeom prst="rect">
              <a:avLst/>
            </a:prstGeom>
          </p:spPr>
        </p:pic>
        <p:sp>
          <p:nvSpPr>
            <p:cNvPr id="100" name="文本框 99"/>
            <p:cNvSpPr txBox="1"/>
            <p:nvPr/>
          </p:nvSpPr>
          <p:spPr>
            <a:xfrm>
              <a:off x="8463843" y="3539457"/>
              <a:ext cx="502061" cy="338554"/>
            </a:xfrm>
            <a:prstGeom prst="rect">
              <a:avLst/>
            </a:prstGeom>
            <a:noFill/>
          </p:spPr>
          <p:txBody>
            <a:bodyPr wrap="none" rtlCol="0">
              <a:spAutoFit/>
            </a:bodyPr>
            <a:lstStyle/>
            <a:p>
              <a:r>
                <a:rPr lang="en-US" sz="1600" dirty="0">
                  <a:latin typeface="Huawei Sans" panose="020C0503030203020204" pitchFamily="34" charset="0"/>
                  <a:ea typeface="方正兰亭黑简体" panose="02000000000000000000" pitchFamily="2" charset="-122"/>
                  <a:sym typeface="Huawei Sans" panose="020C0503030203020204" pitchFamily="34" charset="0"/>
                </a:rPr>
                <a:t>HQ</a:t>
              </a:r>
            </a:p>
          </p:txBody>
        </p:sp>
      </p:grpSp>
      <p:grpSp>
        <p:nvGrpSpPr>
          <p:cNvPr id="211" name="组合 210"/>
          <p:cNvGrpSpPr/>
          <p:nvPr/>
        </p:nvGrpSpPr>
        <p:grpSpPr>
          <a:xfrm>
            <a:off x="6293150" y="4726341"/>
            <a:ext cx="1126249" cy="860985"/>
            <a:chOff x="6547029" y="4078284"/>
            <a:chExt cx="1126249" cy="860985"/>
          </a:xfrm>
        </p:grpSpPr>
        <p:sp>
          <p:nvSpPr>
            <p:cNvPr id="103" name="云形 102"/>
            <p:cNvSpPr/>
            <p:nvPr/>
          </p:nvSpPr>
          <p:spPr>
            <a:xfrm>
              <a:off x="6547029" y="4078284"/>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8" name="图片 97" descr="通用服务器-蓝.png"/>
            <p:cNvPicPr>
              <a:picLocks noChangeAspect="1"/>
            </p:cNvPicPr>
            <p:nvPr/>
          </p:nvPicPr>
          <p:blipFill>
            <a:blip r:embed="rId6" cstate="print"/>
            <a:stretch>
              <a:fillRect/>
            </a:stretch>
          </p:blipFill>
          <p:spPr>
            <a:xfrm>
              <a:off x="6888504" y="4132331"/>
              <a:ext cx="539607" cy="441817"/>
            </a:xfrm>
            <a:prstGeom prst="rect">
              <a:avLst/>
            </a:prstGeom>
          </p:spPr>
        </p:pic>
        <p:sp>
          <p:nvSpPr>
            <p:cNvPr id="101" name="文本框 100"/>
            <p:cNvSpPr txBox="1"/>
            <p:nvPr/>
          </p:nvSpPr>
          <p:spPr>
            <a:xfrm>
              <a:off x="6713545" y="4631492"/>
              <a:ext cx="907621" cy="307777"/>
            </a:xfrm>
            <a:prstGeom prst="rect">
              <a:avLst/>
            </a:prstGeom>
            <a:noFill/>
          </p:spPr>
          <p:txBody>
            <a:bodyPr wrap="none" rtlCol="0">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Branch 2</a:t>
              </a:r>
            </a:p>
          </p:txBody>
        </p:sp>
      </p:grpSp>
      <p:grpSp>
        <p:nvGrpSpPr>
          <p:cNvPr id="212" name="组合 211"/>
          <p:cNvGrpSpPr/>
          <p:nvPr/>
        </p:nvGrpSpPr>
        <p:grpSpPr>
          <a:xfrm>
            <a:off x="10311710" y="4726341"/>
            <a:ext cx="1126249" cy="861810"/>
            <a:chOff x="10107611" y="4074579"/>
            <a:chExt cx="1126249" cy="861810"/>
          </a:xfrm>
        </p:grpSpPr>
        <p:sp>
          <p:nvSpPr>
            <p:cNvPr id="104" name="云形 103"/>
            <p:cNvSpPr/>
            <p:nvPr/>
          </p:nvSpPr>
          <p:spPr>
            <a:xfrm>
              <a:off x="10107611" y="4074579"/>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文本框 101"/>
            <p:cNvSpPr txBox="1"/>
            <p:nvPr/>
          </p:nvSpPr>
          <p:spPr>
            <a:xfrm>
              <a:off x="10236071" y="4628612"/>
              <a:ext cx="907621" cy="307777"/>
            </a:xfrm>
            <a:prstGeom prst="rect">
              <a:avLst/>
            </a:prstGeom>
            <a:noFill/>
          </p:spPr>
          <p:txBody>
            <a:bodyPr wrap="none" rtlCol="0">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Branch 1</a:t>
              </a:r>
            </a:p>
          </p:txBody>
        </p:sp>
      </p:grpSp>
      <p:cxnSp>
        <p:nvCxnSpPr>
          <p:cNvPr id="107" name="直接连接符 106"/>
          <p:cNvCxnSpPr>
            <a:stCxn id="96" idx="1"/>
            <a:endCxn id="98" idx="0"/>
          </p:cNvCxnSpPr>
          <p:nvPr/>
        </p:nvCxnSpPr>
        <p:spPr>
          <a:xfrm flipH="1">
            <a:off x="6904429" y="4302232"/>
            <a:ext cx="1689362" cy="478156"/>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6" idx="3"/>
            <a:endCxn id="97" idx="0"/>
          </p:cNvCxnSpPr>
          <p:nvPr/>
        </p:nvCxnSpPr>
        <p:spPr>
          <a:xfrm>
            <a:off x="9133398" y="4302232"/>
            <a:ext cx="1720444" cy="478155"/>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7" idx="1"/>
            <a:endCxn id="98" idx="3"/>
          </p:cNvCxnSpPr>
          <p:nvPr/>
        </p:nvCxnSpPr>
        <p:spPr>
          <a:xfrm flipH="1">
            <a:off x="7174232" y="5001296"/>
            <a:ext cx="3409806" cy="1"/>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8029717" y="5194342"/>
            <a:ext cx="2276585" cy="307777"/>
          </a:xfrm>
          <a:prstGeom prst="rect">
            <a:avLst/>
          </a:prstGeom>
          <a:noFill/>
        </p:spPr>
        <p:txBody>
          <a:bodyPr wrap="none" rtlCol="0">
            <a:spAutoFit/>
          </a:bodyPr>
          <a:lstStyle/>
          <a:p>
            <a:r>
              <a:rPr 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Self-built private network</a:t>
            </a:r>
          </a:p>
        </p:txBody>
      </p:sp>
      <p:grpSp>
        <p:nvGrpSpPr>
          <p:cNvPr id="207" name="组合 206"/>
          <p:cNvGrpSpPr/>
          <p:nvPr/>
        </p:nvGrpSpPr>
        <p:grpSpPr>
          <a:xfrm>
            <a:off x="10216050" y="1894548"/>
            <a:ext cx="1126249" cy="892828"/>
            <a:chOff x="9925440" y="1103267"/>
            <a:chExt cx="1126249" cy="892828"/>
          </a:xfrm>
        </p:grpSpPr>
        <p:grpSp>
          <p:nvGrpSpPr>
            <p:cNvPr id="130" name="组合 129"/>
            <p:cNvGrpSpPr/>
            <p:nvPr/>
          </p:nvGrpSpPr>
          <p:grpSpPr>
            <a:xfrm>
              <a:off x="9925440" y="1103267"/>
              <a:ext cx="1126249" cy="549912"/>
              <a:chOff x="7989594" y="1076751"/>
              <a:chExt cx="1126249" cy="549912"/>
            </a:xfrm>
          </p:grpSpPr>
          <p:sp>
            <p:nvSpPr>
              <p:cNvPr id="128" name="云形 127"/>
              <p:cNvSpPr/>
              <p:nvPr/>
            </p:nvSpPr>
            <p:spPr>
              <a:xfrm>
                <a:off x="7989594" y="1076751"/>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5" name="图片 124" descr="AC-蓝.png"/>
              <p:cNvPicPr>
                <a:picLocks noChangeAspect="1"/>
              </p:cNvPicPr>
              <p:nvPr/>
            </p:nvPicPr>
            <p:blipFill>
              <a:blip r:embed="rId7" cstate="print"/>
              <a:stretch>
                <a:fillRect/>
              </a:stretch>
            </p:blipFill>
            <p:spPr>
              <a:xfrm>
                <a:off x="8343257" y="1090454"/>
                <a:ext cx="568257" cy="465277"/>
              </a:xfrm>
              <a:prstGeom prst="rect">
                <a:avLst/>
              </a:prstGeom>
            </p:spPr>
          </p:pic>
        </p:grpSp>
        <p:sp>
          <p:nvSpPr>
            <p:cNvPr id="132" name="文本框 131"/>
            <p:cNvSpPr txBox="1"/>
            <p:nvPr/>
          </p:nvSpPr>
          <p:spPr>
            <a:xfrm>
              <a:off x="10113957" y="1688318"/>
              <a:ext cx="785793" cy="307777"/>
            </a:xfrm>
            <a:prstGeom prst="rect">
              <a:avLst/>
            </a:prstGeom>
            <a:noFill/>
          </p:spPr>
          <p:txBody>
            <a:bodyPr wrap="none" rtlCol="0">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Partner</a:t>
              </a:r>
            </a:p>
          </p:txBody>
        </p:sp>
      </p:grpSp>
      <p:grpSp>
        <p:nvGrpSpPr>
          <p:cNvPr id="206" name="组合 205"/>
          <p:cNvGrpSpPr/>
          <p:nvPr/>
        </p:nvGrpSpPr>
        <p:grpSpPr>
          <a:xfrm>
            <a:off x="6418753" y="1928360"/>
            <a:ext cx="1126249" cy="894759"/>
            <a:chOff x="6711857" y="1291746"/>
            <a:chExt cx="1126249" cy="894759"/>
          </a:xfrm>
        </p:grpSpPr>
        <p:grpSp>
          <p:nvGrpSpPr>
            <p:cNvPr id="131" name="组合 130"/>
            <p:cNvGrpSpPr/>
            <p:nvPr/>
          </p:nvGrpSpPr>
          <p:grpSpPr>
            <a:xfrm>
              <a:off x="6711857" y="1291746"/>
              <a:ext cx="1126249" cy="568146"/>
              <a:chOff x="5932377" y="1841221"/>
              <a:chExt cx="1126249" cy="568146"/>
            </a:xfrm>
          </p:grpSpPr>
          <p:sp>
            <p:nvSpPr>
              <p:cNvPr id="127" name="云形 126"/>
              <p:cNvSpPr/>
              <p:nvPr/>
            </p:nvSpPr>
            <p:spPr>
              <a:xfrm>
                <a:off x="5932377" y="1859455"/>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6" name="图片 125" descr="大型网管-蓝.png"/>
              <p:cNvPicPr>
                <a:picLocks noChangeAspect="1"/>
              </p:cNvPicPr>
              <p:nvPr/>
            </p:nvPicPr>
            <p:blipFill>
              <a:blip r:embed="rId8" cstate="print"/>
              <a:stretch>
                <a:fillRect/>
              </a:stretch>
            </p:blipFill>
            <p:spPr>
              <a:xfrm>
                <a:off x="6158022" y="1841221"/>
                <a:ext cx="539607" cy="441817"/>
              </a:xfrm>
              <a:prstGeom prst="rect">
                <a:avLst/>
              </a:prstGeom>
            </p:spPr>
          </p:pic>
        </p:grpSp>
        <p:sp>
          <p:nvSpPr>
            <p:cNvPr id="133" name="文本框 132"/>
            <p:cNvSpPr txBox="1"/>
            <p:nvPr/>
          </p:nvSpPr>
          <p:spPr>
            <a:xfrm>
              <a:off x="6720115" y="1878728"/>
              <a:ext cx="968535" cy="307777"/>
            </a:xfrm>
            <a:prstGeom prst="rect">
              <a:avLst/>
            </a:prstGeom>
            <a:noFill/>
          </p:spPr>
          <p:txBody>
            <a:bodyPr wrap="none" rtlCol="0">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Customer</a:t>
              </a:r>
            </a:p>
          </p:txBody>
        </p:sp>
      </p:grpSp>
      <p:sp>
        <p:nvSpPr>
          <p:cNvPr id="144" name="云形 143"/>
          <p:cNvSpPr/>
          <p:nvPr/>
        </p:nvSpPr>
        <p:spPr>
          <a:xfrm>
            <a:off x="7768825" y="3060462"/>
            <a:ext cx="2187186" cy="855558"/>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文本框 144"/>
          <p:cNvSpPr txBox="1"/>
          <p:nvPr/>
        </p:nvSpPr>
        <p:spPr>
          <a:xfrm>
            <a:off x="8464936" y="3236577"/>
            <a:ext cx="1169665" cy="523220"/>
          </a:xfrm>
          <a:prstGeom prst="rect">
            <a:avLst/>
          </a:prstGeom>
          <a:noFill/>
        </p:spPr>
        <p:txBody>
          <a:bodyPr wrap="square" rtlCol="0">
            <a:spAutoFit/>
          </a:bodyPr>
          <a:lstStyle/>
          <a:p>
            <a:r>
              <a:rPr 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Leased ISP network</a:t>
            </a:r>
          </a:p>
        </p:txBody>
      </p:sp>
      <p:cxnSp>
        <p:nvCxnSpPr>
          <p:cNvPr id="150" name="直接连接符 149"/>
          <p:cNvCxnSpPr>
            <a:stCxn id="125" idx="1"/>
            <a:endCxn id="144" idx="3"/>
          </p:cNvCxnSpPr>
          <p:nvPr/>
        </p:nvCxnSpPr>
        <p:spPr>
          <a:xfrm flipH="1">
            <a:off x="8862418" y="2140890"/>
            <a:ext cx="1707295" cy="96848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26" idx="3"/>
            <a:endCxn id="144" idx="3"/>
          </p:cNvCxnSpPr>
          <p:nvPr/>
        </p:nvCxnSpPr>
        <p:spPr>
          <a:xfrm>
            <a:off x="7184005" y="2149269"/>
            <a:ext cx="1678413" cy="96011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96" idx="0"/>
            <a:endCxn id="144" idx="1"/>
          </p:cNvCxnSpPr>
          <p:nvPr/>
        </p:nvCxnSpPr>
        <p:spPr>
          <a:xfrm flipH="1" flipV="1">
            <a:off x="8862418" y="3915109"/>
            <a:ext cx="1177" cy="1662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264" idx="3"/>
            <a:endCxn id="179" idx="1"/>
          </p:cNvCxnSpPr>
          <p:nvPr/>
        </p:nvCxnSpPr>
        <p:spPr>
          <a:xfrm>
            <a:off x="10048540" y="3471956"/>
            <a:ext cx="53530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10" name="组合 209"/>
          <p:cNvGrpSpPr/>
          <p:nvPr/>
        </p:nvGrpSpPr>
        <p:grpSpPr>
          <a:xfrm>
            <a:off x="10188207" y="3250556"/>
            <a:ext cx="1257075" cy="780891"/>
            <a:chOff x="6835886" y="3891810"/>
            <a:chExt cx="1257075" cy="780891"/>
          </a:xfrm>
        </p:grpSpPr>
        <p:pic>
          <p:nvPicPr>
            <p:cNvPr id="179" name="图片 178"/>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7231520" y="3891810"/>
              <a:ext cx="540000" cy="442800"/>
            </a:xfrm>
            <a:prstGeom prst="rect">
              <a:avLst/>
            </a:prstGeom>
          </p:spPr>
        </p:pic>
        <p:sp>
          <p:nvSpPr>
            <p:cNvPr id="192" name="矩形 191"/>
            <p:cNvSpPr/>
            <p:nvPr/>
          </p:nvSpPr>
          <p:spPr>
            <a:xfrm>
              <a:off x="6835886" y="4364924"/>
              <a:ext cx="1257075" cy="307777"/>
            </a:xfrm>
            <a:prstGeom prst="rect">
              <a:avLst/>
            </a:prstGeom>
          </p:spPr>
          <p:txBody>
            <a:bodyPr wrap="none">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Mobile office</a:t>
              </a:r>
            </a:p>
          </p:txBody>
        </p:sp>
      </p:grpSp>
      <p:grpSp>
        <p:nvGrpSpPr>
          <p:cNvPr id="208" name="组合 207"/>
          <p:cNvGrpSpPr/>
          <p:nvPr/>
        </p:nvGrpSpPr>
        <p:grpSpPr>
          <a:xfrm>
            <a:off x="6291058" y="3249406"/>
            <a:ext cx="1189749" cy="761746"/>
            <a:chOff x="6557974" y="2809991"/>
            <a:chExt cx="1189749" cy="761746"/>
          </a:xfrm>
        </p:grpSpPr>
        <p:pic>
          <p:nvPicPr>
            <p:cNvPr id="195" name="图片 194"/>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6911117" y="2809991"/>
              <a:ext cx="540000" cy="442800"/>
            </a:xfrm>
            <a:prstGeom prst="rect">
              <a:avLst/>
            </a:prstGeom>
          </p:spPr>
        </p:pic>
        <p:sp>
          <p:nvSpPr>
            <p:cNvPr id="197" name="文本框 196"/>
            <p:cNvSpPr txBox="1"/>
            <p:nvPr/>
          </p:nvSpPr>
          <p:spPr>
            <a:xfrm>
              <a:off x="6557974" y="3263960"/>
              <a:ext cx="1189749" cy="307777"/>
            </a:xfrm>
            <a:prstGeom prst="rect">
              <a:avLst/>
            </a:prstGeom>
            <a:noFill/>
          </p:spPr>
          <p:txBody>
            <a:bodyPr wrap="none" rtlCol="0">
              <a:sp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Home office</a:t>
              </a:r>
            </a:p>
          </p:txBody>
        </p:sp>
      </p:grpSp>
      <p:cxnSp>
        <p:nvCxnSpPr>
          <p:cNvPr id="215" name="直接连接符 214"/>
          <p:cNvCxnSpPr>
            <a:stCxn id="263" idx="1"/>
            <a:endCxn id="195" idx="3"/>
          </p:cNvCxnSpPr>
          <p:nvPr/>
        </p:nvCxnSpPr>
        <p:spPr>
          <a:xfrm flipH="1" flipV="1">
            <a:off x="7184201" y="3470806"/>
            <a:ext cx="442058" cy="234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61" name="圆角矩形 260"/>
          <p:cNvSpPr/>
          <p:nvPr/>
        </p:nvSpPr>
        <p:spPr>
          <a:xfrm>
            <a:off x="783937" y="1755848"/>
            <a:ext cx="5014244" cy="4625902"/>
          </a:xfrm>
          <a:prstGeom prst="roundRect">
            <a:avLst>
              <a:gd name="adj" fmla="val 2968"/>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2" name="圆角矩形 261"/>
          <p:cNvSpPr/>
          <p:nvPr/>
        </p:nvSpPr>
        <p:spPr>
          <a:xfrm>
            <a:off x="6287430" y="1727862"/>
            <a:ext cx="5152330" cy="4653888"/>
          </a:xfrm>
          <a:prstGeom prst="roundRect">
            <a:avLst>
              <a:gd name="adj" fmla="val 2968"/>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63" name="图片 262"/>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7626259" y="3251755"/>
            <a:ext cx="540000" cy="442800"/>
          </a:xfrm>
          <a:prstGeom prst="rect">
            <a:avLst/>
          </a:prstGeom>
        </p:spPr>
      </p:pic>
      <p:pic>
        <p:nvPicPr>
          <p:cNvPr id="264" name="图片 263"/>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9508540" y="3250556"/>
            <a:ext cx="540000" cy="442800"/>
          </a:xfrm>
          <a:prstGeom prst="rect">
            <a:avLst/>
          </a:prstGeom>
        </p:spPr>
      </p:pic>
      <p:sp>
        <p:nvSpPr>
          <p:cNvPr id="266" name="圆角矩形 75"/>
          <p:cNvSpPr/>
          <p:nvPr/>
        </p:nvSpPr>
        <p:spPr>
          <a:xfrm>
            <a:off x="783937" y="1272367"/>
            <a:ext cx="50142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LAN</a:t>
            </a:r>
          </a:p>
        </p:txBody>
      </p:sp>
      <p:sp>
        <p:nvSpPr>
          <p:cNvPr id="267" name="圆角矩形 75"/>
          <p:cNvSpPr/>
          <p:nvPr/>
        </p:nvSpPr>
        <p:spPr>
          <a:xfrm>
            <a:off x="6269608" y="1274965"/>
            <a:ext cx="51523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WAN</a:t>
            </a:r>
          </a:p>
        </p:txBody>
      </p:sp>
      <p:cxnSp>
        <p:nvCxnSpPr>
          <p:cNvPr id="302" name="肘形连接符 301"/>
          <p:cNvCxnSpPr>
            <a:stCxn id="31" idx="3"/>
          </p:cNvCxnSpPr>
          <p:nvPr/>
        </p:nvCxnSpPr>
        <p:spPr>
          <a:xfrm>
            <a:off x="2959343" y="2921950"/>
            <a:ext cx="941828" cy="875504"/>
          </a:xfrm>
          <a:prstGeom prst="bentConnector3">
            <a:avLst>
              <a:gd name="adj1" fmla="val 50000"/>
            </a:avLst>
          </a:prstGeom>
          <a:ln w="1270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04" name="肘形连接符 303"/>
          <p:cNvCxnSpPr>
            <a:stCxn id="279" idx="3"/>
          </p:cNvCxnSpPr>
          <p:nvPr/>
        </p:nvCxnSpPr>
        <p:spPr>
          <a:xfrm flipV="1">
            <a:off x="2974868" y="3797454"/>
            <a:ext cx="926303" cy="996353"/>
          </a:xfrm>
          <a:prstGeom prst="bentConnector3">
            <a:avLst>
              <a:gd name="adj1" fmla="val 49486"/>
            </a:avLst>
          </a:prstGeom>
          <a:ln w="12700">
            <a:solidFill>
              <a:srgbClr val="151515"/>
            </a:solidFill>
          </a:ln>
        </p:spPr>
        <p:style>
          <a:lnRef idx="1">
            <a:schemeClr val="accent1"/>
          </a:lnRef>
          <a:fillRef idx="0">
            <a:schemeClr val="accent1"/>
          </a:fillRef>
          <a:effectRef idx="0">
            <a:schemeClr val="accent1"/>
          </a:effectRef>
          <a:fontRef idx="minor">
            <a:schemeClr val="tx1"/>
          </a:fontRef>
        </p:style>
      </p:cxnSp>
      <p:pic>
        <p:nvPicPr>
          <p:cNvPr id="93" name="图片 92"/>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3911280" y="3567963"/>
            <a:ext cx="540000" cy="442800"/>
          </a:xfrm>
          <a:prstGeom prst="rect">
            <a:avLst/>
          </a:prstGeom>
        </p:spPr>
      </p:pic>
      <p:pic>
        <p:nvPicPr>
          <p:cNvPr id="105" name="图片 10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584133" y="1911706"/>
            <a:ext cx="540000" cy="442800"/>
          </a:xfrm>
          <a:prstGeom prst="rect">
            <a:avLst/>
          </a:prstGeom>
        </p:spPr>
      </p:pic>
      <p:sp>
        <p:nvSpPr>
          <p:cNvPr id="106" name="文本框 105"/>
          <p:cNvSpPr txBox="1"/>
          <p:nvPr/>
        </p:nvSpPr>
        <p:spPr>
          <a:xfrm>
            <a:off x="8834600" y="2331016"/>
            <a:ext cx="1023482" cy="523220"/>
          </a:xfrm>
          <a:prstGeom prst="rect">
            <a:avLst/>
          </a:prstGeom>
          <a:noFill/>
        </p:spPr>
        <p:txBody>
          <a:bodyPr wrap="square" rtlCol="0">
            <a:spAutoFit/>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Remote office</a:t>
            </a:r>
          </a:p>
        </p:txBody>
      </p:sp>
      <p:cxnSp>
        <p:nvCxnSpPr>
          <p:cNvPr id="108" name="直接连接符 107"/>
          <p:cNvCxnSpPr>
            <a:stCxn id="105" idx="2"/>
            <a:endCxn id="144" idx="3"/>
          </p:cNvCxnSpPr>
          <p:nvPr/>
        </p:nvCxnSpPr>
        <p:spPr>
          <a:xfrm>
            <a:off x="8854133" y="2354506"/>
            <a:ext cx="0" cy="75487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318092" y="5633915"/>
            <a:ext cx="511287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Huawei Sans" panose="020C0503030203020204" pitchFamily="34" charset="0"/>
              </a:rPr>
              <a:t>A WAN is a computer network that covers a wide area by leasing an Internet service provider (ISP) network or building a private network.</a:t>
            </a:r>
          </a:p>
        </p:txBody>
      </p:sp>
      <p:sp>
        <p:nvSpPr>
          <p:cNvPr id="74" name="Oval 4"/>
          <p:cNvSpPr>
            <a:spLocks noChangeAspect="1"/>
          </p:cNvSpPr>
          <p:nvPr/>
        </p:nvSpPr>
        <p:spPr>
          <a:xfrm>
            <a:off x="8198218" y="334783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76" name="Oval 4"/>
          <p:cNvSpPr>
            <a:spLocks noChangeAspect="1"/>
          </p:cNvSpPr>
          <p:nvPr/>
        </p:nvSpPr>
        <p:spPr>
          <a:xfrm>
            <a:off x="7774239" y="5208376"/>
            <a:ext cx="252000" cy="252000"/>
          </a:xfrm>
          <a:prstGeom prst="ellipse">
            <a:avLst/>
          </a:prstGeom>
          <a:solidFill>
            <a:srgbClr val="EC70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95" name="文本框 94"/>
          <p:cNvSpPr txBox="1"/>
          <p:nvPr/>
        </p:nvSpPr>
        <p:spPr>
          <a:xfrm>
            <a:off x="2278994" y="5399030"/>
            <a:ext cx="628698" cy="369332"/>
          </a:xfrm>
          <a:prstGeom prst="rect">
            <a:avLst/>
          </a:prstGeom>
          <a:noFill/>
          <a:ln>
            <a:noFill/>
          </a:ln>
        </p:spPr>
        <p:txBody>
          <a:bodyPr wrap="none" rtlCol="0">
            <a:spAutoFit/>
          </a:bodyPr>
          <a:lstStyle/>
          <a:p>
            <a:r>
              <a:rPr lang="en-US">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LAN</a:t>
            </a:r>
          </a:p>
        </p:txBody>
      </p:sp>
      <p:cxnSp>
        <p:nvCxnSpPr>
          <p:cNvPr id="6" name="直接箭头连接符 5">
            <a:extLst>
              <a:ext uri="{FF2B5EF4-FFF2-40B4-BE49-F238E27FC236}">
                <a16:creationId xmlns="" xmlns:a16="http://schemas.microsoft.com/office/drawing/2014/main" id="{342DF4D9-9CCA-4929-B7FB-5D69C6D62173}"/>
              </a:ext>
            </a:extLst>
          </p:cNvPr>
          <p:cNvCxnSpPr>
            <a:stCxn id="95" idx="3"/>
          </p:cNvCxnSpPr>
          <p:nvPr/>
        </p:nvCxnSpPr>
        <p:spPr>
          <a:xfrm>
            <a:off x="2907692" y="5583696"/>
            <a:ext cx="1546187"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 xmlns:a16="http://schemas.microsoft.com/office/drawing/2014/main" id="{1BC5371E-39C0-4307-8215-1865EDB95C43}"/>
              </a:ext>
            </a:extLst>
          </p:cNvPr>
          <p:cNvCxnSpPr>
            <a:cxnSpLocks/>
            <a:stCxn id="95" idx="1"/>
          </p:cNvCxnSpPr>
          <p:nvPr/>
        </p:nvCxnSpPr>
        <p:spPr>
          <a:xfrm flipH="1" flipV="1">
            <a:off x="1069226" y="5579696"/>
            <a:ext cx="1209768" cy="400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783937" y="5848002"/>
            <a:ext cx="5014244"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Huawei Sans" panose="020C0503030203020204" pitchFamily="34" charset="0"/>
              </a:rPr>
              <a:t>A LAN is a computer network that covers a small geographical area.</a:t>
            </a:r>
          </a:p>
        </p:txBody>
      </p:sp>
    </p:spTree>
    <p:extLst>
      <p:ext uri="{BB962C8B-B14F-4D97-AF65-F5344CB8AC3E}">
        <p14:creationId xmlns:p14="http://schemas.microsoft.com/office/powerpoint/2010/main" val="371611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z="1800" dirty="0">
                <a:latin typeface="Huawei Sans" panose="020C0503030203020204" pitchFamily="34" charset="0"/>
                <a:sym typeface="Huawei Sans" panose="020C0503030203020204" pitchFamily="34" charset="0"/>
              </a:rPr>
              <a:t>The early WANs and LANs differ in the data link layer and physical layer and are the same in the other layers in the TCP/IP reference model.</a:t>
            </a:r>
          </a:p>
          <a:p>
            <a:endParaRPr lang="zh-CN" altLang="en-US" sz="2000" dirty="0">
              <a:latin typeface="Huawei Sans" panose="020C0503030203020204" pitchFamily="34" charset="0"/>
              <a:sym typeface="Huawei Sans" panose="020C0503030203020204" pitchFamily="34" charset="0"/>
            </a:endParaRPr>
          </a:p>
        </p:txBody>
      </p:sp>
      <p:sp>
        <p:nvSpPr>
          <p:cNvPr id="2" name="标题 1"/>
          <p:cNvSpPr>
            <a:spLocks noGrp="1"/>
          </p:cNvSpPr>
          <p:nvPr>
            <p:ph type="title"/>
          </p:nvPr>
        </p:nvSpPr>
        <p:spPr/>
        <p:txBody>
          <a:bodyPr/>
          <a:lstStyle/>
          <a:p>
            <a:r>
              <a:rPr lang="en-US">
                <a:latin typeface="Huawei Sans" panose="020C0503030203020204" pitchFamily="34" charset="0"/>
              </a:rPr>
              <a:t>Overview of Early WAN Technologies</a:t>
            </a:r>
          </a:p>
        </p:txBody>
      </p:sp>
      <p:sp>
        <p:nvSpPr>
          <p:cNvPr id="135" name="文本框 134"/>
          <p:cNvSpPr txBox="1"/>
          <p:nvPr/>
        </p:nvSpPr>
        <p:spPr>
          <a:xfrm>
            <a:off x="1219200" y="5911297"/>
            <a:ext cx="2710543" cy="369332"/>
          </a:xfrm>
          <a:prstGeom prst="rect">
            <a:avLst/>
          </a:prstGeom>
          <a:noFill/>
        </p:spPr>
        <p:txBody>
          <a:bodyPr wrap="square" rtlCol="0" anchor="ctr">
            <a:spAutoFit/>
          </a:bodyPr>
          <a:lstStyle/>
          <a:p>
            <a:pPr algn="ctr"/>
            <a:r>
              <a:rPr lang="en-US" dirty="0">
                <a:latin typeface="Huawei Sans" panose="020C0503030203020204" pitchFamily="34" charset="0"/>
                <a:ea typeface="方正兰亭黑简体" panose="02000000000000000000" pitchFamily="2" charset="-122"/>
                <a:sym typeface="Huawei Sans" panose="020C0503030203020204" pitchFamily="34" charset="0"/>
              </a:rPr>
              <a:t>TCP/IP reference model</a:t>
            </a:r>
          </a:p>
        </p:txBody>
      </p:sp>
      <p:grpSp>
        <p:nvGrpSpPr>
          <p:cNvPr id="73" name="组合 72"/>
          <p:cNvGrpSpPr/>
          <p:nvPr/>
        </p:nvGrpSpPr>
        <p:grpSpPr>
          <a:xfrm>
            <a:off x="1578429" y="2351242"/>
            <a:ext cx="2100942" cy="2358753"/>
            <a:chOff x="1944425" y="1747157"/>
            <a:chExt cx="2100942" cy="2352403"/>
          </a:xfrm>
        </p:grpSpPr>
        <p:sp>
          <p:nvSpPr>
            <p:cNvPr id="3" name="矩形 2"/>
            <p:cNvSpPr/>
            <p:nvPr/>
          </p:nvSpPr>
          <p:spPr>
            <a:xfrm>
              <a:off x="1955800" y="1747157"/>
              <a:ext cx="2082800" cy="2352403"/>
            </a:xfrm>
            <a:prstGeom prst="rect">
              <a:avLst/>
            </a:prstGeom>
            <a:solidFill>
              <a:srgbClr val="00B0F0">
                <a:alpha val="5000"/>
              </a:srgbClr>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3" name="直接连接符 92"/>
            <p:cNvCxnSpPr/>
            <p:nvPr/>
          </p:nvCxnSpPr>
          <p:spPr>
            <a:xfrm>
              <a:off x="1955800" y="3129279"/>
              <a:ext cx="2082800"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1955800" y="3619862"/>
              <a:ext cx="2082800"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955310" y="2291773"/>
              <a:ext cx="2068285" cy="368338"/>
            </a:xfrm>
            <a:prstGeom prst="rect">
              <a:avLst/>
            </a:prstGeom>
            <a:noFill/>
          </p:spPr>
          <p:txBody>
            <a:bodyPr wrap="square" rtlCol="0">
              <a:spAutoFit/>
            </a:bodyPr>
            <a:lstStyle/>
            <a:p>
              <a:pPr algn="ctr"/>
              <a:r>
                <a:rPr 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110" name="文本框 109"/>
            <p:cNvSpPr txBox="1"/>
            <p:nvPr/>
          </p:nvSpPr>
          <p:spPr>
            <a:xfrm>
              <a:off x="1944425" y="3193225"/>
              <a:ext cx="2090057" cy="368338"/>
            </a:xfrm>
            <a:prstGeom prst="rect">
              <a:avLst/>
            </a:prstGeom>
            <a:noFill/>
          </p:spPr>
          <p:txBody>
            <a:bodyPr wrap="square" rtlCol="0">
              <a:spAutoFit/>
            </a:bodyPr>
            <a:lstStyle/>
            <a:p>
              <a:pPr algn="ctr"/>
              <a:r>
                <a:rPr 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112" name="文本框 111"/>
            <p:cNvSpPr txBox="1"/>
            <p:nvPr/>
          </p:nvSpPr>
          <p:spPr>
            <a:xfrm>
              <a:off x="1955310" y="3674100"/>
              <a:ext cx="2090057" cy="368338"/>
            </a:xfrm>
            <a:prstGeom prst="rect">
              <a:avLst/>
            </a:prstGeom>
            <a:noFill/>
          </p:spPr>
          <p:txBody>
            <a:bodyPr wrap="square" rtlCol="0">
              <a:spAutoFit/>
            </a:bodyPr>
            <a:lstStyle/>
            <a:p>
              <a:pPr algn="ctr"/>
              <a:r>
                <a:rPr 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grpSp>
      <p:grpSp>
        <p:nvGrpSpPr>
          <p:cNvPr id="74" name="组合 73"/>
          <p:cNvGrpSpPr/>
          <p:nvPr/>
        </p:nvGrpSpPr>
        <p:grpSpPr>
          <a:xfrm>
            <a:off x="1589314" y="4780570"/>
            <a:ext cx="2083290" cy="999037"/>
            <a:chOff x="1955310" y="4106635"/>
            <a:chExt cx="2083290" cy="999037"/>
          </a:xfrm>
        </p:grpSpPr>
        <p:sp>
          <p:nvSpPr>
            <p:cNvPr id="49" name="矩形 48"/>
            <p:cNvSpPr/>
            <p:nvPr/>
          </p:nvSpPr>
          <p:spPr>
            <a:xfrm>
              <a:off x="1955800" y="4106635"/>
              <a:ext cx="2082800" cy="999037"/>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文本框 112"/>
            <p:cNvSpPr txBox="1"/>
            <p:nvPr/>
          </p:nvSpPr>
          <p:spPr>
            <a:xfrm>
              <a:off x="1966196" y="4188003"/>
              <a:ext cx="2068286" cy="338554"/>
            </a:xfrm>
            <a:prstGeom prst="rect">
              <a:avLst/>
            </a:prstGeom>
            <a:noFill/>
          </p:spPr>
          <p:txBody>
            <a:bodyPr wrap="square" rtlCol="0">
              <a:spAutoFit/>
            </a:bodyPr>
            <a:lstStyle/>
            <a:p>
              <a:pPr 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114" name="文本框 113"/>
            <p:cNvSpPr txBox="1"/>
            <p:nvPr/>
          </p:nvSpPr>
          <p:spPr>
            <a:xfrm>
              <a:off x="1955310" y="4696287"/>
              <a:ext cx="2079171" cy="338554"/>
            </a:xfrm>
            <a:prstGeom prst="rect">
              <a:avLst/>
            </a:prstGeom>
            <a:noFill/>
          </p:spPr>
          <p:txBody>
            <a:bodyPr wrap="square" rtlCol="0">
              <a:spAutoFit/>
            </a:bodyPr>
            <a:lstStyle/>
            <a:p>
              <a:pPr 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cxnSp>
          <p:nvCxnSpPr>
            <p:cNvPr id="137" name="直接连接符 136"/>
            <p:cNvCxnSpPr/>
            <p:nvPr/>
          </p:nvCxnSpPr>
          <p:spPr>
            <a:xfrm>
              <a:off x="1955800" y="4612403"/>
              <a:ext cx="20828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6406035" y="4781067"/>
            <a:ext cx="4364706" cy="1004890"/>
            <a:chOff x="6772031" y="4100782"/>
            <a:chExt cx="4364706" cy="1004890"/>
          </a:xfrm>
        </p:grpSpPr>
        <p:sp>
          <p:nvSpPr>
            <p:cNvPr id="8" name="矩形 7"/>
            <p:cNvSpPr/>
            <p:nvPr/>
          </p:nvSpPr>
          <p:spPr>
            <a:xfrm>
              <a:off x="6772031" y="4100782"/>
              <a:ext cx="4356100" cy="1004890"/>
            </a:xfrm>
            <a:prstGeom prst="rect">
              <a:avLst/>
            </a:prstGeom>
            <a:solidFill>
              <a:srgbClr val="FFFFCC"/>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 name="直接连接符 9"/>
            <p:cNvCxnSpPr/>
            <p:nvPr/>
          </p:nvCxnSpPr>
          <p:spPr>
            <a:xfrm>
              <a:off x="6780637" y="4612403"/>
              <a:ext cx="43561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772031" y="4188003"/>
              <a:ext cx="4318811" cy="338554"/>
            </a:xfrm>
            <a:prstGeom prst="rect">
              <a:avLst/>
            </a:prstGeom>
            <a:noFill/>
          </p:spPr>
          <p:txBody>
            <a:bodyPr wrap="none" rtlCol="0">
              <a:sp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PPP	HDLC	Frame Relay	ATM</a:t>
              </a:r>
            </a:p>
          </p:txBody>
        </p:sp>
      </p:grpSp>
      <p:sp>
        <p:nvSpPr>
          <p:cNvPr id="65" name="文本框 64"/>
          <p:cNvSpPr txBox="1"/>
          <p:nvPr/>
        </p:nvSpPr>
        <p:spPr>
          <a:xfrm>
            <a:off x="4083257" y="5825353"/>
            <a:ext cx="2021707" cy="369332"/>
          </a:xfrm>
          <a:prstGeom prst="rect">
            <a:avLst/>
          </a:prstGeom>
          <a:noFill/>
        </p:spPr>
        <p:txBody>
          <a:bodyPr wrap="none" rtlCol="0" anchor="ctr">
            <a:spAutoFit/>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LAN technologies</a:t>
            </a:r>
          </a:p>
        </p:txBody>
      </p:sp>
      <p:sp>
        <p:nvSpPr>
          <p:cNvPr id="66" name="文本框 65"/>
          <p:cNvSpPr txBox="1"/>
          <p:nvPr/>
        </p:nvSpPr>
        <p:spPr>
          <a:xfrm>
            <a:off x="7812540" y="5911298"/>
            <a:ext cx="2129109" cy="369332"/>
          </a:xfrm>
          <a:prstGeom prst="rect">
            <a:avLst/>
          </a:prstGeom>
          <a:noFill/>
        </p:spPr>
        <p:txBody>
          <a:bodyPr wrap="none" rtlCol="0" anchor="ctr">
            <a:spAutoFit/>
          </a:bodyPr>
          <a:lstStyle/>
          <a:p>
            <a:r>
              <a:rPr lang="en-US" dirty="0">
                <a:latin typeface="Huawei Sans" panose="020C0503030203020204" pitchFamily="34" charset="0"/>
                <a:ea typeface="方正兰亭黑简体" panose="02000000000000000000" pitchFamily="2" charset="-122"/>
                <a:sym typeface="Huawei Sans" panose="020C0503030203020204" pitchFamily="34" charset="0"/>
              </a:rPr>
              <a:t>WAN technologies</a:t>
            </a:r>
          </a:p>
        </p:txBody>
      </p:sp>
      <p:sp>
        <p:nvSpPr>
          <p:cNvPr id="67" name="文本框 66"/>
          <p:cNvSpPr txBox="1"/>
          <p:nvPr/>
        </p:nvSpPr>
        <p:spPr>
          <a:xfrm>
            <a:off x="6802987" y="5348949"/>
            <a:ext cx="3494867" cy="338554"/>
          </a:xfrm>
          <a:prstGeom prst="rect">
            <a:avLst/>
          </a:prstGeom>
          <a:noFill/>
        </p:spPr>
        <p:txBody>
          <a:bodyPr wrap="none" rtlCol="0">
            <a:sp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RS-232	  V.24	 V.35	G.703</a:t>
            </a:r>
          </a:p>
        </p:txBody>
      </p:sp>
      <p:sp>
        <p:nvSpPr>
          <p:cNvPr id="69" name="矩形 68"/>
          <p:cNvSpPr/>
          <p:nvPr/>
        </p:nvSpPr>
        <p:spPr>
          <a:xfrm>
            <a:off x="3790423" y="2351242"/>
            <a:ext cx="6971712" cy="2359775"/>
          </a:xfrm>
          <a:prstGeom prst="rect">
            <a:avLst/>
          </a:prstGeom>
          <a:solidFill>
            <a:srgbClr val="00B0F0">
              <a:alpha val="5000"/>
            </a:srgbClr>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9" name="直接连接符 158"/>
          <p:cNvCxnSpPr/>
          <p:nvPr/>
        </p:nvCxnSpPr>
        <p:spPr>
          <a:xfrm>
            <a:off x="3790423" y="4234805"/>
            <a:ext cx="6971712"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3790423" y="3739361"/>
            <a:ext cx="6971712"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726701" y="4322372"/>
            <a:ext cx="2454518" cy="369332"/>
          </a:xfrm>
          <a:prstGeom prst="rect">
            <a:avLst/>
          </a:prstGeom>
          <a:noFill/>
        </p:spPr>
        <p:txBody>
          <a:bodyPr wrap="none" rtlCol="0">
            <a:spAutoFit/>
          </a:bodyPr>
          <a:lstStyle/>
          <a:p>
            <a:r>
              <a:rPr lang="en-US">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IP  	ICMP 	ARP</a:t>
            </a:r>
          </a:p>
        </p:txBody>
      </p:sp>
      <p:sp>
        <p:nvSpPr>
          <p:cNvPr id="169" name="文本框 168"/>
          <p:cNvSpPr txBox="1"/>
          <p:nvPr/>
        </p:nvSpPr>
        <p:spPr>
          <a:xfrm>
            <a:off x="6142061" y="3881151"/>
            <a:ext cx="1574470" cy="369332"/>
          </a:xfrm>
          <a:prstGeom prst="rect">
            <a:avLst/>
          </a:prstGeom>
          <a:noFill/>
        </p:spPr>
        <p:txBody>
          <a:bodyPr wrap="none" rtlCol="0">
            <a:spAutoFit/>
          </a:bodyPr>
          <a:lstStyle/>
          <a:p>
            <a:r>
              <a:rPr lang="en-US">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TCP	UDP</a:t>
            </a:r>
          </a:p>
        </p:txBody>
      </p:sp>
      <p:sp>
        <p:nvSpPr>
          <p:cNvPr id="77" name="文本框 76"/>
          <p:cNvSpPr txBox="1"/>
          <p:nvPr/>
        </p:nvSpPr>
        <p:spPr>
          <a:xfrm>
            <a:off x="4778038" y="2922661"/>
            <a:ext cx="4523995" cy="369332"/>
          </a:xfrm>
          <a:prstGeom prst="rect">
            <a:avLst/>
          </a:prstGeom>
          <a:noFill/>
        </p:spPr>
        <p:txBody>
          <a:bodyPr wrap="none" rtlCol="0">
            <a:spAutoFit/>
          </a:bodyPr>
          <a:lstStyle/>
          <a:p>
            <a:r>
              <a:rPr lang="en-US">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HTTP	FTP     Telnet	DNS	SNMP</a:t>
            </a:r>
          </a:p>
        </p:txBody>
      </p:sp>
      <p:sp>
        <p:nvSpPr>
          <p:cNvPr id="35" name="矩形 34"/>
          <p:cNvSpPr/>
          <p:nvPr/>
        </p:nvSpPr>
        <p:spPr>
          <a:xfrm>
            <a:off x="3790423" y="4781067"/>
            <a:ext cx="2497792" cy="1004890"/>
          </a:xfrm>
          <a:prstGeom prst="rect">
            <a:avLst/>
          </a:prstGeom>
          <a:solidFill>
            <a:srgbClr val="FFFFCC"/>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IEEE 802.3/4/5/11</a:t>
            </a:r>
          </a:p>
        </p:txBody>
      </p:sp>
    </p:spTree>
    <p:extLst>
      <p:ext uri="{BB962C8B-B14F-4D97-AF65-F5344CB8AC3E}">
        <p14:creationId xmlns:p14="http://schemas.microsoft.com/office/powerpoint/2010/main" val="134756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800" dirty="0">
                <a:latin typeface="Huawei Sans" panose="020C0503030203020204" pitchFamily="34" charset="0"/>
              </a:rPr>
              <a:t>There are three basic roles of WAN devices: customer edge (CE), provider edge (PE), and provider (P). They are defined as follows:</a:t>
            </a:r>
          </a:p>
          <a:p>
            <a:pPr lvl="1"/>
            <a:r>
              <a:rPr lang="en-US" sz="1800" dirty="0">
                <a:latin typeface="Huawei Sans" panose="020C0503030203020204" pitchFamily="34" charset="0"/>
              </a:rPr>
              <a:t>CE: a device located at the customer premises and connected to one or more PEs for user access.</a:t>
            </a:r>
          </a:p>
          <a:p>
            <a:pPr lvl="1"/>
            <a:r>
              <a:rPr lang="en-US" sz="1800" dirty="0">
                <a:latin typeface="Huawei Sans" panose="020C0503030203020204" pitchFamily="34" charset="0"/>
              </a:rPr>
              <a:t>PE: a service provider's </a:t>
            </a:r>
            <a:r>
              <a:rPr lang="en-US" sz="1800" dirty="0" smtClean="0">
                <a:latin typeface="Huawei Sans" panose="020C0503030203020204" pitchFamily="34" charset="0"/>
              </a:rPr>
              <a:t>important </a:t>
            </a:r>
            <a:r>
              <a:rPr lang="en-US" sz="1800" dirty="0">
                <a:latin typeface="Huawei Sans" panose="020C0503030203020204" pitchFamily="34" charset="0"/>
              </a:rPr>
              <a:t>edge device that is connected to both a CE and a P.</a:t>
            </a:r>
          </a:p>
          <a:p>
            <a:pPr lvl="1"/>
            <a:r>
              <a:rPr lang="en-US" sz="1800" dirty="0">
                <a:latin typeface="Huawei Sans" panose="020C0503030203020204" pitchFamily="34" charset="0"/>
              </a:rPr>
              <a:t>P: a service provider's device that is not connected to any CE.</a:t>
            </a:r>
          </a:p>
          <a:p>
            <a:endParaRPr lang="zh-CN" altLang="en-US" sz="1800" dirty="0">
              <a:latin typeface="Huawei Sans" panose="020C0503030203020204" pitchFamily="34" charset="0"/>
            </a:endParaRPr>
          </a:p>
        </p:txBody>
      </p:sp>
      <p:sp>
        <p:nvSpPr>
          <p:cNvPr id="2" name="标题 1"/>
          <p:cNvSpPr>
            <a:spLocks noGrp="1"/>
          </p:cNvSpPr>
          <p:nvPr>
            <p:ph type="title"/>
          </p:nvPr>
        </p:nvSpPr>
        <p:spPr/>
        <p:txBody>
          <a:bodyPr/>
          <a:lstStyle/>
          <a:p>
            <a:r>
              <a:rPr lang="en-US">
                <a:latin typeface="Huawei Sans" panose="020C0503030203020204" pitchFamily="34" charset="0"/>
              </a:rPr>
              <a:t>WAN Device Roles</a:t>
            </a:r>
          </a:p>
        </p:txBody>
      </p:sp>
      <p:grpSp>
        <p:nvGrpSpPr>
          <p:cNvPr id="4" name="组合 3">
            <a:extLst>
              <a:ext uri="{FF2B5EF4-FFF2-40B4-BE49-F238E27FC236}">
                <a16:creationId xmlns="" xmlns:a16="http://schemas.microsoft.com/office/drawing/2014/main" id="{BE36B279-AC56-4601-9B2B-4311A06D5030}"/>
              </a:ext>
            </a:extLst>
          </p:cNvPr>
          <p:cNvGrpSpPr/>
          <p:nvPr/>
        </p:nvGrpSpPr>
        <p:grpSpPr>
          <a:xfrm>
            <a:off x="1683864" y="3778937"/>
            <a:ext cx="8759084" cy="2367918"/>
            <a:chOff x="1640507" y="1262457"/>
            <a:chExt cx="8759084" cy="2367918"/>
          </a:xfrm>
        </p:grpSpPr>
        <p:sp>
          <p:nvSpPr>
            <p:cNvPr id="59" name="Freeform 159">
              <a:extLst>
                <a:ext uri="{FF2B5EF4-FFF2-40B4-BE49-F238E27FC236}">
                  <a16:creationId xmlns="" xmlns:a16="http://schemas.microsoft.com/office/drawing/2014/main" id="{8A957864-06AE-4FE6-948B-07D62AC50BA3}"/>
                </a:ext>
              </a:extLst>
            </p:cNvPr>
            <p:cNvSpPr/>
            <p:nvPr/>
          </p:nvSpPr>
          <p:spPr>
            <a:xfrm flipH="1">
              <a:off x="4591050" y="1262457"/>
              <a:ext cx="3009900" cy="187314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Freeform 159">
              <a:extLst>
                <a:ext uri="{FF2B5EF4-FFF2-40B4-BE49-F238E27FC236}">
                  <a16:creationId xmlns="" xmlns:a16="http://schemas.microsoft.com/office/drawing/2014/main" id="{2EE933D9-80A1-472A-9BDF-103E1819FD4C}"/>
                </a:ext>
              </a:extLst>
            </p:cNvPr>
            <p:cNvSpPr/>
            <p:nvPr/>
          </p:nvSpPr>
          <p:spPr>
            <a:xfrm flipH="1">
              <a:off x="1640507" y="1475630"/>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Freeform 159">
              <a:extLst>
                <a:ext uri="{FF2B5EF4-FFF2-40B4-BE49-F238E27FC236}">
                  <a16:creationId xmlns="" xmlns:a16="http://schemas.microsoft.com/office/drawing/2014/main" id="{315D766D-8745-4720-A017-56D5FA06209A}"/>
                </a:ext>
              </a:extLst>
            </p:cNvPr>
            <p:cNvSpPr/>
            <p:nvPr/>
          </p:nvSpPr>
          <p:spPr>
            <a:xfrm flipH="1">
              <a:off x="9329164" y="1475630"/>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Freeform 159">
              <a:extLst>
                <a:ext uri="{FF2B5EF4-FFF2-40B4-BE49-F238E27FC236}">
                  <a16:creationId xmlns="" xmlns:a16="http://schemas.microsoft.com/office/drawing/2014/main" id="{9EB57677-C60B-4935-A260-07F9FAB82FAA}"/>
                </a:ext>
              </a:extLst>
            </p:cNvPr>
            <p:cNvSpPr/>
            <p:nvPr/>
          </p:nvSpPr>
          <p:spPr>
            <a:xfrm flipH="1">
              <a:off x="9329164" y="2618158"/>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Freeform 159">
              <a:extLst>
                <a:ext uri="{FF2B5EF4-FFF2-40B4-BE49-F238E27FC236}">
                  <a16:creationId xmlns="" xmlns:a16="http://schemas.microsoft.com/office/drawing/2014/main" id="{5C25DA12-D801-45B6-9BAB-33CCD1CA461A}"/>
                </a:ext>
              </a:extLst>
            </p:cNvPr>
            <p:cNvSpPr/>
            <p:nvPr/>
          </p:nvSpPr>
          <p:spPr>
            <a:xfrm flipH="1">
              <a:off x="1640507" y="2683444"/>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06827" y="1545109"/>
              <a:ext cx="540000" cy="442800"/>
            </a:xfrm>
            <a:prstGeom prst="rect">
              <a:avLst/>
            </a:prstGeom>
          </p:spPr>
        </p:pic>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52126" y="1545109"/>
              <a:ext cx="540000" cy="442800"/>
            </a:xfrm>
            <a:prstGeom prst="rect">
              <a:avLst/>
            </a:prstGeom>
          </p:spPr>
        </p:pic>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52126" y="2740377"/>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06827" y="2740377"/>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3965" y="1545109"/>
              <a:ext cx="540000" cy="442800"/>
            </a:xfrm>
            <a:prstGeom prst="rect">
              <a:avLst/>
            </a:prstGeom>
          </p:spPr>
        </p:pic>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3965" y="2740377"/>
              <a:ext cx="540000" cy="442800"/>
            </a:xfrm>
            <a:prstGeom prst="rect">
              <a:avLst/>
            </a:prstGeom>
          </p:spPr>
        </p:pic>
        <p:cxnSp>
          <p:nvCxnSpPr>
            <p:cNvPr id="32" name="直接连接符 31"/>
            <p:cNvCxnSpPr>
              <a:endCxn id="5" idx="1"/>
            </p:cNvCxnSpPr>
            <p:nvPr/>
          </p:nvCxnSpPr>
          <p:spPr>
            <a:xfrm>
              <a:off x="3288739" y="1761341"/>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16" idx="1"/>
            </p:cNvCxnSpPr>
            <p:nvPr/>
          </p:nvCxnSpPr>
          <p:spPr>
            <a:xfrm>
              <a:off x="3288739" y="2956609"/>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832125" y="2007074"/>
              <a:ext cx="364202" cy="276999"/>
            </a:xfrm>
            <a:prstGeom prst="rect">
              <a:avLst/>
            </a:prstGeom>
            <a:noFill/>
          </p:spPr>
          <p:txBody>
            <a:bodyPr wrap="none" rtlCol="0">
              <a:spAutoFit/>
            </a:bodyPr>
            <a:lstStyle/>
            <a:p>
              <a:pPr algn="ctr"/>
              <a:r>
                <a:rPr lang="en-US" sz="1200" dirty="0">
                  <a:latin typeface="Huawei Sans" panose="020C0503030203020204" pitchFamily="34" charset="0"/>
                </a:rPr>
                <a:t>CE</a:t>
              </a:r>
            </a:p>
          </p:txBody>
        </p:sp>
        <p:sp>
          <p:nvSpPr>
            <p:cNvPr id="43" name="文本框 42"/>
            <p:cNvSpPr txBox="1"/>
            <p:nvPr/>
          </p:nvSpPr>
          <p:spPr>
            <a:xfrm>
              <a:off x="2832125" y="3191031"/>
              <a:ext cx="364202" cy="276999"/>
            </a:xfrm>
            <a:prstGeom prst="rect">
              <a:avLst/>
            </a:prstGeom>
            <a:noFill/>
          </p:spPr>
          <p:txBody>
            <a:bodyPr wrap="none" rtlCol="0">
              <a:spAutoFit/>
            </a:bodyPr>
            <a:lstStyle/>
            <a:p>
              <a:pPr algn="ctr"/>
              <a:r>
                <a:rPr lang="en-US" sz="1200">
                  <a:latin typeface="Huawei Sans" panose="020C0503030203020204" pitchFamily="34" charset="0"/>
                </a:rPr>
                <a:t>CE</a:t>
              </a:r>
            </a:p>
          </p:txBody>
        </p:sp>
        <p:sp>
          <p:nvSpPr>
            <p:cNvPr id="46" name="文本框 45"/>
            <p:cNvSpPr txBox="1"/>
            <p:nvPr/>
          </p:nvSpPr>
          <p:spPr>
            <a:xfrm>
              <a:off x="4791164" y="2075839"/>
              <a:ext cx="357790" cy="276999"/>
            </a:xfrm>
            <a:prstGeom prst="rect">
              <a:avLst/>
            </a:prstGeom>
            <a:noFill/>
          </p:spPr>
          <p:txBody>
            <a:bodyPr wrap="none" rtlCol="0">
              <a:spAutoFit/>
            </a:bodyPr>
            <a:lstStyle/>
            <a:p>
              <a:pPr algn="ctr"/>
              <a:r>
                <a:rPr lang="en-US" sz="1200" dirty="0">
                  <a:latin typeface="Huawei Sans" panose="020C0503030203020204" pitchFamily="34" charset="0"/>
                </a:rPr>
                <a:t>PE</a:t>
              </a:r>
            </a:p>
          </p:txBody>
        </p:sp>
        <p:sp>
          <p:nvSpPr>
            <p:cNvPr id="47" name="文本框 46"/>
            <p:cNvSpPr txBox="1"/>
            <p:nvPr/>
          </p:nvSpPr>
          <p:spPr>
            <a:xfrm>
              <a:off x="4691209" y="3201917"/>
              <a:ext cx="357790" cy="276999"/>
            </a:xfrm>
            <a:prstGeom prst="rect">
              <a:avLst/>
            </a:prstGeom>
            <a:noFill/>
          </p:spPr>
          <p:txBody>
            <a:bodyPr wrap="none" rtlCol="0">
              <a:spAutoFit/>
            </a:bodyPr>
            <a:lstStyle/>
            <a:p>
              <a:pPr algn="ctr"/>
              <a:r>
                <a:rPr lang="en-US" sz="1200" dirty="0">
                  <a:latin typeface="Huawei Sans" panose="020C0503030203020204" pitchFamily="34" charset="0"/>
                </a:rPr>
                <a:t>PE</a:t>
              </a:r>
            </a:p>
          </p:txBody>
        </p:sp>
        <p:sp>
          <p:nvSpPr>
            <p:cNvPr id="50" name="文本框 49"/>
            <p:cNvSpPr txBox="1"/>
            <p:nvPr/>
          </p:nvSpPr>
          <p:spPr>
            <a:xfrm>
              <a:off x="6929321" y="2007074"/>
              <a:ext cx="357790" cy="276999"/>
            </a:xfrm>
            <a:prstGeom prst="rect">
              <a:avLst/>
            </a:prstGeom>
            <a:noFill/>
          </p:spPr>
          <p:txBody>
            <a:bodyPr wrap="none" rtlCol="0">
              <a:spAutoFit/>
            </a:bodyPr>
            <a:lstStyle/>
            <a:p>
              <a:pPr algn="ctr"/>
              <a:r>
                <a:rPr lang="en-US" sz="1200" dirty="0">
                  <a:latin typeface="Huawei Sans" panose="020C0503030203020204" pitchFamily="34" charset="0"/>
                </a:rPr>
                <a:t>PE</a:t>
              </a:r>
            </a:p>
          </p:txBody>
        </p:sp>
        <p:sp>
          <p:nvSpPr>
            <p:cNvPr id="51" name="文本框 50"/>
            <p:cNvSpPr txBox="1"/>
            <p:nvPr/>
          </p:nvSpPr>
          <p:spPr>
            <a:xfrm>
              <a:off x="7057932" y="3191031"/>
              <a:ext cx="357790" cy="276999"/>
            </a:xfrm>
            <a:prstGeom prst="rect">
              <a:avLst/>
            </a:prstGeom>
            <a:noFill/>
          </p:spPr>
          <p:txBody>
            <a:bodyPr wrap="none" rtlCol="0">
              <a:spAutoFit/>
            </a:bodyPr>
            <a:lstStyle/>
            <a:p>
              <a:pPr algn="ctr"/>
              <a:r>
                <a:rPr lang="en-US" sz="1200">
                  <a:latin typeface="Huawei Sans" panose="020C0503030203020204" pitchFamily="34" charset="0"/>
                </a:rPr>
                <a:t>PE</a:t>
              </a:r>
            </a:p>
          </p:txBody>
        </p:sp>
        <p:sp>
          <p:nvSpPr>
            <p:cNvPr id="54" name="文本框 53"/>
            <p:cNvSpPr txBox="1"/>
            <p:nvPr/>
          </p:nvSpPr>
          <p:spPr>
            <a:xfrm>
              <a:off x="1671466" y="1731231"/>
              <a:ext cx="1035861" cy="276999"/>
            </a:xfrm>
            <a:prstGeom prst="rect">
              <a:avLst/>
            </a:prstGeom>
            <a:noFill/>
          </p:spPr>
          <p:txBody>
            <a:bodyPr wrap="none" rtlCol="0">
              <a:spAutoFit/>
            </a:bodyPr>
            <a:lstStyle/>
            <a:p>
              <a:pPr algn="ctr"/>
              <a:r>
                <a:rPr lang="en-US" sz="1200" dirty="0">
                  <a:latin typeface="Huawei Sans" panose="020C0503030203020204" pitchFamily="34" charset="0"/>
                </a:rPr>
                <a:t>Enterprise A</a:t>
              </a:r>
            </a:p>
          </p:txBody>
        </p:sp>
        <p:sp>
          <p:nvSpPr>
            <p:cNvPr id="55" name="文本框 54"/>
            <p:cNvSpPr txBox="1"/>
            <p:nvPr/>
          </p:nvSpPr>
          <p:spPr>
            <a:xfrm>
              <a:off x="1664457" y="2945371"/>
              <a:ext cx="1027845" cy="276999"/>
            </a:xfrm>
            <a:prstGeom prst="rect">
              <a:avLst/>
            </a:prstGeom>
            <a:noFill/>
          </p:spPr>
          <p:txBody>
            <a:bodyPr wrap="none" rtlCol="0">
              <a:spAutoFit/>
            </a:bodyPr>
            <a:lstStyle/>
            <a:p>
              <a:pPr algn="ctr"/>
              <a:r>
                <a:rPr lang="en-US" sz="1200">
                  <a:latin typeface="Huawei Sans" panose="020C0503030203020204" pitchFamily="34" charset="0"/>
                </a:rPr>
                <a:t>Enterprise B</a:t>
              </a:r>
            </a:p>
          </p:txBody>
        </p:sp>
        <p:sp>
          <p:nvSpPr>
            <p:cNvPr id="58" name="文本框 57"/>
            <p:cNvSpPr txBox="1"/>
            <p:nvPr/>
          </p:nvSpPr>
          <p:spPr>
            <a:xfrm>
              <a:off x="5875074" y="2544373"/>
              <a:ext cx="272832" cy="276999"/>
            </a:xfrm>
            <a:prstGeom prst="rect">
              <a:avLst/>
            </a:prstGeom>
            <a:noFill/>
          </p:spPr>
          <p:txBody>
            <a:bodyPr wrap="none" rtlCol="0">
              <a:spAutoFit/>
            </a:bodyPr>
            <a:lstStyle/>
            <a:p>
              <a:pPr algn="ctr"/>
              <a:r>
                <a:rPr lang="en-US" sz="1200">
                  <a:latin typeface="Huawei Sans" panose="020C0503030203020204" pitchFamily="34" charset="0"/>
                </a:rPr>
                <a:t>P</a:t>
              </a:r>
            </a:p>
          </p:txBody>
        </p:sp>
        <p:pic>
          <p:nvPicPr>
            <p:cNvPr id="52" name="图片 5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0515" y="1545109"/>
              <a:ext cx="540000" cy="442800"/>
            </a:xfrm>
            <a:prstGeom prst="rect">
              <a:avLst/>
            </a:prstGeom>
          </p:spPr>
        </p:pic>
        <p:pic>
          <p:nvPicPr>
            <p:cNvPr id="53" name="图片 5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0515" y="2740377"/>
              <a:ext cx="540000" cy="442800"/>
            </a:xfrm>
            <a:prstGeom prst="rect">
              <a:avLst/>
            </a:prstGeom>
          </p:spPr>
        </p:pic>
        <p:sp>
          <p:nvSpPr>
            <p:cNvPr id="61" name="文本框 60"/>
            <p:cNvSpPr txBox="1"/>
            <p:nvPr/>
          </p:nvSpPr>
          <p:spPr>
            <a:xfrm>
              <a:off x="8841400" y="2017411"/>
              <a:ext cx="364202" cy="276999"/>
            </a:xfrm>
            <a:prstGeom prst="rect">
              <a:avLst/>
            </a:prstGeom>
            <a:noFill/>
          </p:spPr>
          <p:txBody>
            <a:bodyPr wrap="none" rtlCol="0">
              <a:spAutoFit/>
            </a:bodyPr>
            <a:lstStyle/>
            <a:p>
              <a:pPr algn="ctr"/>
              <a:r>
                <a:rPr lang="en-US" sz="1200">
                  <a:latin typeface="Huawei Sans" panose="020C0503030203020204" pitchFamily="34" charset="0"/>
                </a:rPr>
                <a:t>CE</a:t>
              </a:r>
            </a:p>
          </p:txBody>
        </p:sp>
        <p:sp>
          <p:nvSpPr>
            <p:cNvPr id="62" name="文本框 61"/>
            <p:cNvSpPr txBox="1"/>
            <p:nvPr/>
          </p:nvSpPr>
          <p:spPr>
            <a:xfrm>
              <a:off x="8841400" y="3201368"/>
              <a:ext cx="364202" cy="276999"/>
            </a:xfrm>
            <a:prstGeom prst="rect">
              <a:avLst/>
            </a:prstGeom>
            <a:noFill/>
          </p:spPr>
          <p:txBody>
            <a:bodyPr wrap="none" rtlCol="0">
              <a:spAutoFit/>
            </a:bodyPr>
            <a:lstStyle/>
            <a:p>
              <a:pPr algn="ctr"/>
              <a:r>
                <a:rPr lang="en-US" sz="1200">
                  <a:latin typeface="Huawei Sans" panose="020C0503030203020204" pitchFamily="34" charset="0"/>
                </a:rPr>
                <a:t>CE</a:t>
              </a:r>
            </a:p>
          </p:txBody>
        </p:sp>
        <p:sp>
          <p:nvSpPr>
            <p:cNvPr id="63" name="文本框 62"/>
            <p:cNvSpPr txBox="1"/>
            <p:nvPr/>
          </p:nvSpPr>
          <p:spPr>
            <a:xfrm>
              <a:off x="9361326" y="1747619"/>
              <a:ext cx="1029449" cy="276999"/>
            </a:xfrm>
            <a:prstGeom prst="rect">
              <a:avLst/>
            </a:prstGeom>
            <a:noFill/>
          </p:spPr>
          <p:txBody>
            <a:bodyPr wrap="none" rtlCol="0">
              <a:spAutoFit/>
            </a:bodyPr>
            <a:lstStyle/>
            <a:p>
              <a:pPr algn="ctr"/>
              <a:r>
                <a:rPr lang="en-US" sz="1200" dirty="0">
                  <a:latin typeface="Huawei Sans" panose="020C0503030203020204" pitchFamily="34" charset="0"/>
                </a:rPr>
                <a:t>Enterprise C</a:t>
              </a:r>
            </a:p>
          </p:txBody>
        </p:sp>
        <p:sp>
          <p:nvSpPr>
            <p:cNvPr id="64" name="文本框 63"/>
            <p:cNvSpPr txBox="1"/>
            <p:nvPr/>
          </p:nvSpPr>
          <p:spPr>
            <a:xfrm>
              <a:off x="9352509" y="2890941"/>
              <a:ext cx="1047082" cy="276999"/>
            </a:xfrm>
            <a:prstGeom prst="rect">
              <a:avLst/>
            </a:prstGeom>
            <a:noFill/>
          </p:spPr>
          <p:txBody>
            <a:bodyPr wrap="none" rtlCol="0">
              <a:spAutoFit/>
            </a:bodyPr>
            <a:lstStyle/>
            <a:p>
              <a:pPr algn="ctr"/>
              <a:r>
                <a:rPr lang="en-US" sz="1200" dirty="0">
                  <a:latin typeface="Huawei Sans" panose="020C0503030203020204" pitchFamily="34" charset="0"/>
                </a:rPr>
                <a:t>Enterprise D</a:t>
              </a:r>
            </a:p>
          </p:txBody>
        </p:sp>
        <p:cxnSp>
          <p:nvCxnSpPr>
            <p:cNvPr id="65" name="直接连接符 64"/>
            <p:cNvCxnSpPr/>
            <p:nvPr/>
          </p:nvCxnSpPr>
          <p:spPr>
            <a:xfrm>
              <a:off x="7435366" y="1765474"/>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435366" y="2960742"/>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3"/>
            </p:cNvCxnSpPr>
            <p:nvPr/>
          </p:nvCxnSpPr>
          <p:spPr>
            <a:xfrm>
              <a:off x="5146827" y="1766509"/>
              <a:ext cx="872609" cy="539717"/>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6" idx="3"/>
            </p:cNvCxnSpPr>
            <p:nvPr/>
          </p:nvCxnSpPr>
          <p:spPr>
            <a:xfrm flipV="1">
              <a:off x="5146827" y="2306227"/>
              <a:ext cx="872609" cy="65555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7" idx="1"/>
            </p:cNvCxnSpPr>
            <p:nvPr/>
          </p:nvCxnSpPr>
          <p:spPr>
            <a:xfrm flipH="1">
              <a:off x="6019437" y="1766509"/>
              <a:ext cx="894528" cy="53788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6019436" y="2304389"/>
              <a:ext cx="894529" cy="65222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49436" y="2084826"/>
              <a:ext cx="540000" cy="442800"/>
            </a:xfrm>
            <a:prstGeom prst="rect">
              <a:avLst/>
            </a:prstGeom>
          </p:spPr>
        </p:pic>
        <p:sp>
          <p:nvSpPr>
            <p:cNvPr id="40" name="文本框 39">
              <a:extLst>
                <a:ext uri="{FF2B5EF4-FFF2-40B4-BE49-F238E27FC236}">
                  <a16:creationId xmlns="" xmlns:a16="http://schemas.microsoft.com/office/drawing/2014/main" id="{DC618E52-FB0D-4D38-B602-F35C8D5134B9}"/>
                </a:ext>
              </a:extLst>
            </p:cNvPr>
            <p:cNvSpPr txBox="1"/>
            <p:nvPr/>
          </p:nvSpPr>
          <p:spPr>
            <a:xfrm>
              <a:off x="5400308" y="3353376"/>
              <a:ext cx="1295547" cy="276999"/>
            </a:xfrm>
            <a:prstGeom prst="rect">
              <a:avLst/>
            </a:prstGeom>
            <a:noFill/>
          </p:spPr>
          <p:txBody>
            <a:bodyPr wrap="none" rtlCol="0">
              <a:spAutoFit/>
            </a:bodyPr>
            <a:lstStyle/>
            <a:p>
              <a:pPr algn="ctr"/>
              <a:r>
                <a:rPr lang="en-US" sz="1200">
                  <a:latin typeface="Huawei Sans" panose="020C0503030203020204" pitchFamily="34" charset="0"/>
                </a:rPr>
                <a:t>Service provider</a:t>
              </a:r>
            </a:p>
          </p:txBody>
        </p:sp>
      </p:grpSp>
    </p:spTree>
    <p:extLst>
      <p:ext uri="{BB962C8B-B14F-4D97-AF65-F5344CB8AC3E}">
        <p14:creationId xmlns:p14="http://schemas.microsoft.com/office/powerpoint/2010/main" val="3361426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415</TotalTime>
  <Words>8999</Words>
  <Application>Microsoft Office PowerPoint</Application>
  <PresentationFormat>宽屏</PresentationFormat>
  <Paragraphs>1200</Paragraphs>
  <Slides>57</Slides>
  <Notes>57</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Arial</vt:lpstr>
      <vt:lpstr>微软雅黑</vt:lpstr>
      <vt:lpstr>Huawei Sans</vt:lpstr>
      <vt:lpstr>Courier New</vt:lpstr>
      <vt:lpstr>方正兰亭黑简体</vt:lpstr>
      <vt:lpstr>Wingdings</vt:lpstr>
      <vt:lpstr>1_自定义设计方案</vt:lpstr>
      <vt:lpstr>PowerPoint 演示文稿</vt:lpstr>
      <vt:lpstr>WAN Technologies</vt:lpstr>
      <vt:lpstr>PowerPoint 演示文稿</vt:lpstr>
      <vt:lpstr>PowerPoint 演示文稿</vt:lpstr>
      <vt:lpstr>PowerPoint 演示文稿</vt:lpstr>
      <vt:lpstr>What Is a WAN?</vt:lpstr>
      <vt:lpstr>Differences Between a WAN and a LAN</vt:lpstr>
      <vt:lpstr>Overview of Early WAN Technologies</vt:lpstr>
      <vt:lpstr>WAN Device Roles</vt:lpstr>
      <vt:lpstr>Application of Early WAN Technologies</vt:lpstr>
      <vt:lpstr>PowerPoint 演示文稿</vt:lpstr>
      <vt:lpstr>PPP Introduction</vt:lpstr>
      <vt:lpstr>PPP Link Setup Process</vt:lpstr>
      <vt:lpstr>State Machine of the PPP Link Interface</vt:lpstr>
      <vt:lpstr>LCP Packet Format</vt:lpstr>
      <vt:lpstr>PowerPoint 演示文稿</vt:lpstr>
      <vt:lpstr>LCP Negotiation Process - Normal Negotiation</vt:lpstr>
      <vt:lpstr>LCP Negotiation Process - Parameter Mismatch</vt:lpstr>
      <vt:lpstr>LCP Negotiation - Unrecognized Parameters</vt:lpstr>
      <vt:lpstr>PPP Authentication Mode - PAP</vt:lpstr>
      <vt:lpstr>PPP Authentication Mode - CHAP</vt:lpstr>
      <vt:lpstr>NCP Negotiation - Static IP Address Negotiation</vt:lpstr>
      <vt:lpstr>NCP Negotiation - Dynamic IP Address Negotiation</vt:lpstr>
      <vt:lpstr>PowerPoint 演示文稿</vt:lpstr>
      <vt:lpstr>Configuring Basic PPP Functions</vt:lpstr>
      <vt:lpstr>Configuring PAP Authentication</vt:lpstr>
      <vt:lpstr>Configuring CHAP Authentication</vt:lpstr>
      <vt:lpstr>Example for Configuring PAP Authentication</vt:lpstr>
      <vt:lpstr>Example for Configuring CHAP Authentication</vt:lpstr>
      <vt:lpstr>PowerPoint 演示文稿</vt:lpstr>
      <vt:lpstr>What Is PPPoE?</vt:lpstr>
      <vt:lpstr>PPPoE Application Scenarios</vt:lpstr>
      <vt:lpstr>PPPoE Session Establishment</vt:lpstr>
      <vt:lpstr>PPPoE Packets</vt:lpstr>
      <vt:lpstr>PPPoE Discovery Stage</vt:lpstr>
      <vt:lpstr>PPPoE Session Stage</vt:lpstr>
      <vt:lpstr>PPPoE Session Termination Stage</vt:lpstr>
      <vt:lpstr>PowerPoint 演示文稿</vt:lpstr>
      <vt:lpstr>Configuring Basic PPPoE Functions</vt:lpstr>
      <vt:lpstr>Example for Configuring a PPPoE Client (1)</vt:lpstr>
      <vt:lpstr>Example for Configuring a PPPoE Client (2)</vt:lpstr>
      <vt:lpstr>Example for Configuring a PPPoE Server</vt:lpstr>
      <vt:lpstr>Verifying the Configuration</vt:lpstr>
      <vt:lpstr>PowerPoint 演示文稿</vt:lpstr>
      <vt:lpstr>Evolution of WAN Technologies</vt:lpstr>
      <vt:lpstr>Traditional IP Routing and Forwarding</vt:lpstr>
      <vt:lpstr>MPLS Label-based Forwarding</vt:lpstr>
      <vt:lpstr>MPLS Forwarding Problems</vt:lpstr>
      <vt:lpstr>Introduction to Segment Routing</vt:lpstr>
      <vt:lpstr>SR Forwarding Implementation (1)</vt:lpstr>
      <vt:lpstr>SR Forwarding Implementation (2)</vt:lpstr>
      <vt:lpstr>SR Deployment Modes</vt:lpstr>
      <vt:lpstr>SR Application</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141</cp:revision>
  <dcterms:created xsi:type="dcterms:W3CDTF">2018-11-29T10:16:29Z</dcterms:created>
  <dcterms:modified xsi:type="dcterms:W3CDTF">2020-04-28T07:39:55Z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(3)vXxX936kCnF7s/XWLURtGRvX+v25keI5k4tW14RZ14mIf4Hr1vb5AD9vGvhkWFqTCJiuROQV
JgmGjd3zVLTyWZkiZ4C0Uz1BLZ9HMiHDLO2L/B44PvMObSguZRVr8Tt15qRN/GI2VL5KQ10G
0ah7HQvYyPpo9Wpb7Qg3yO6tCm247vyQYWDU7xlTfcvVVz0wlPADYzuagr82XP5g9fdQKk0C
IJt3v+T0aqAZtyquqs</vt:lpwstr>
  </property>
  <property fmtid="{D5CDD505-2E9C-101B-9397-08002B2CF9AE}" pid="3" name="_2015_ms_pID_7253431">
    <vt:lpwstr>XY+8dq0Y8G0AIkgQflN04hyfQx1LaVu4JJ0gRxHypmKiYCw5kyaNMC
HtE3MABROM9HeFYo6F8Kw3Q1Y92fwXrZzOPAEapvrmFhUV2Q/3NlUM8G3PUEAbDERCnoJdcn
UeCTVaLydni8s0efIIXjfYode+LZhJ/iHVZNHpkpic5wdhvd0ybwXBVVlwq9f2JO2WR4h21p
wgxiJGJODdE8MxPcgO7F9vrpUawW2l877EnK</vt:lpwstr>
  </property>
  <property fmtid="{D5CDD505-2E9C-101B-9397-08002B2CF9AE}" pid="4" name="_2015_ms_pID_7253432">
    <vt:lpwstr>8g==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