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44"/>
  </p:notesMasterIdLst>
  <p:handoutMasterIdLst>
    <p:handoutMasterId r:id="rId45"/>
  </p:handoutMasterIdLst>
  <p:sldIdLst>
    <p:sldId id="256" r:id="rId2"/>
    <p:sldId id="257" r:id="rId3"/>
    <p:sldId id="258" r:id="rId4"/>
    <p:sldId id="259" r:id="rId5"/>
    <p:sldId id="260" r:id="rId6"/>
    <p:sldId id="261" r:id="rId7"/>
    <p:sldId id="262" r:id="rId8"/>
    <p:sldId id="263" r:id="rId9"/>
    <p:sldId id="264" r:id="rId10"/>
    <p:sldId id="265" r:id="rId11"/>
    <p:sldId id="266" r:id="rId12"/>
    <p:sldId id="29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7"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2192000" cy="6858000"/>
  <p:notesSz cx="6797675" cy="9926638"/>
  <p:embeddedFontLst>
    <p:embeddedFont>
      <p:font typeface="微软雅黑" panose="020B0503020204020204" pitchFamily="34" charset="-122"/>
      <p:regular r:id="rId46"/>
      <p:bold r:id="rId47"/>
    </p:embeddedFont>
    <p:embeddedFont>
      <p:font typeface="MS PGothic" panose="020B0600070205080204" pitchFamily="34" charset="-128"/>
      <p:regular r:id="rId48"/>
    </p:embeddedFont>
    <p:embeddedFont>
      <p:font typeface="方正兰亭纤黑简体" panose="02000000000000000000" pitchFamily="2" charset="-122"/>
      <p:regular r:id="rId49"/>
    </p:embeddedFont>
    <p:embeddedFont>
      <p:font typeface="Huawei Sans" panose="020C0503030203020204" pitchFamily="34" charset="0"/>
      <p:regular r:id="rId50"/>
      <p:bold r:id="rId51"/>
    </p:embeddedFont>
    <p:embeddedFont>
      <p:font typeface="方正兰亭黑简体" panose="02000000000000000000" pitchFamily="2" charset="-122"/>
      <p:regular r:id="rId52"/>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7806" autoAdjust="0"/>
  </p:normalViewPr>
  <p:slideViewPr>
    <p:cSldViewPr snapToGrid="0" snapToObjects="1">
      <p:cViewPr varScale="1">
        <p:scale>
          <a:sx n="74" d="100"/>
          <a:sy n="74" d="100"/>
        </p:scale>
        <p:origin x="19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442" y="-1374"/>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23579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14000"/>
              </a:lnSpc>
            </a:pPr>
            <a:r>
              <a:rPr lang="en-US" dirty="0" smtClean="0"/>
              <a:t>The fields in a basic IPv6 header are described as follows:</a:t>
            </a:r>
          </a:p>
          <a:p>
            <a:pPr lvl="1">
              <a:lnSpc>
                <a:spcPct val="114000"/>
              </a:lnSpc>
            </a:pPr>
            <a:r>
              <a:rPr lang="en-US" dirty="0" smtClean="0"/>
              <a:t>Version: 4 bits long. In IPv6, the value is 6.</a:t>
            </a:r>
          </a:p>
          <a:p>
            <a:pPr lvl="1">
              <a:lnSpc>
                <a:spcPct val="114000"/>
              </a:lnSpc>
            </a:pPr>
            <a:r>
              <a:rPr lang="en-US" dirty="0" smtClean="0"/>
              <a:t>Traffic Class: 8 bits long. This field indicates the class or priority of an IPv6 packet. It is similar to the TOS field in an IPv4 packet and is mainly used in </a:t>
            </a:r>
            <a:r>
              <a:rPr lang="en-US" dirty="0" err="1" smtClean="0"/>
              <a:t>QoS</a:t>
            </a:r>
            <a:r>
              <a:rPr lang="en-US" dirty="0" smtClean="0"/>
              <a:t> control.</a:t>
            </a:r>
          </a:p>
          <a:p>
            <a:pPr lvl="1">
              <a:lnSpc>
                <a:spcPct val="114000"/>
              </a:lnSpc>
            </a:pPr>
            <a:r>
              <a:rPr lang="en-US" dirty="0" smtClean="0"/>
              <a:t>Flow Label: 20 bits long. This field was added in IPv6 to differentiate real-time traffic. A flow label and a source IP address together can identify a unique data flow. Intermediate network devices can effectively differentiate data flows based on this field.</a:t>
            </a:r>
          </a:p>
          <a:p>
            <a:pPr lvl="1">
              <a:lnSpc>
                <a:spcPct val="114000"/>
              </a:lnSpc>
            </a:pPr>
            <a:r>
              <a:rPr lang="en-US" dirty="0" smtClean="0"/>
              <a:t>Payload Length: 16 bits long. This field indicates the length of the part (namely, extension headers and upper-layer PDU) in an IPv6 packet following the IPv6 basic header.</a:t>
            </a:r>
          </a:p>
          <a:p>
            <a:pPr lvl="1">
              <a:lnSpc>
                <a:spcPct val="114000"/>
              </a:lnSpc>
            </a:pPr>
            <a:r>
              <a:rPr lang="en-US" dirty="0" smtClean="0"/>
              <a:t>Next Header: 8 bits long. This field defines the type of the first extension header (if any) following a basic IPv6 header or the protocol type in an upper-layer PDU (similar to the Protocol field in IPv4).</a:t>
            </a:r>
          </a:p>
          <a:p>
            <a:pPr lvl="1">
              <a:lnSpc>
                <a:spcPct val="114000"/>
              </a:lnSpc>
            </a:pPr>
            <a:r>
              <a:rPr lang="en-US" dirty="0" smtClean="0"/>
              <a:t>Hop Limit: 8 bits long. This field is similar to the Time to Live field in an IPv4 packet. It defines the maximum number of hops that an IP packet can pass through. The value is decreased by 1 each time an IP packet passes through a node. The packet is discarded if Hop Limit is decreased to zero.</a:t>
            </a:r>
          </a:p>
          <a:p>
            <a:pPr lvl="1">
              <a:lnSpc>
                <a:spcPct val="114000"/>
              </a:lnSpc>
            </a:pPr>
            <a:r>
              <a:rPr lang="en-US" dirty="0" smtClean="0"/>
              <a:t>Source Address: 128 bits long. This field indicates the address of the packet sender.</a:t>
            </a:r>
          </a:p>
          <a:p>
            <a:pPr lvl="1">
              <a:lnSpc>
                <a:spcPct val="114000"/>
              </a:lnSpc>
            </a:pPr>
            <a:r>
              <a:rPr lang="en-US" dirty="0" smtClean="0"/>
              <a:t>Destination Address: 128 bits long. This field indicates the address of the packet receiver.</a:t>
            </a:r>
          </a:p>
          <a:p>
            <a:pPr>
              <a:lnSpc>
                <a:spcPct val="114000"/>
              </a:lnSpc>
            </a:pP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935169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An IPv4 packet header carries the optional Options field, which can represent security, timestamp, or record route options. The Options field extends the IPv4 packet header from 20 bytes to 60 bytes. The Options field needs to be processed by all the intermediate devices, consuming a large number of resources. For this reason, this field is seldom used in practice.</a:t>
            </a:r>
          </a:p>
          <a:p>
            <a:r>
              <a:rPr lang="en-US" dirty="0" smtClean="0"/>
              <a:t>IPv6 removes the Options field from the basic header and puts it in the extension headers, which are placed between a basic IPv6 header and upper-layer PDU. An IPv6 packet may carry zero, one, or more extension headers. A sender adds one or more extension headers to a packet only when the sender requests the destination device or other devices to perform special handling. The length of IPv6 extension headers is not limited to 40 bytes so that new options can be added later. This feature together with the option processing modes enables the IPv6 options to be leveraged. To improve extension header processing efficiency and transport protocol performance, the extension header length, however, is always an integer multiple of 8 bytes.</a:t>
            </a:r>
          </a:p>
          <a:p>
            <a:r>
              <a:rPr lang="en-US" dirty="0" smtClean="0"/>
              <a:t>When multiple extension headers are used, the Next Header field of the preceding header indicates the type of the current extension header. In this way, a chained packet header list is formed.</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0677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r>
              <a:rPr lang="en-US" altLang="zh-CN" dirty="0"/>
              <a:t>When more than one extension header is used in the same IPv6 packet, those headers must appear in the following order:</a:t>
            </a:r>
          </a:p>
          <a:p>
            <a:pPr marL="588600" lvl="1" indent="-228600">
              <a:buFont typeface="+mj-lt"/>
              <a:buAutoNum type="arabicPeriod"/>
            </a:pPr>
            <a:r>
              <a:rPr lang="en-US" altLang="zh-CN" dirty="0"/>
              <a:t>Hop-by-Hop Options header: carries optional information that must be examined by every node along a packet's delivery path.</a:t>
            </a:r>
          </a:p>
          <a:p>
            <a:pPr marL="588600" lvl="1" indent="-228600">
              <a:buFont typeface="+mj-lt"/>
              <a:buAutoNum type="arabicPeriod"/>
            </a:pPr>
            <a:r>
              <a:rPr lang="en-US" altLang="zh-CN" dirty="0"/>
              <a:t>Destination Options header: carries optional information that needs to be examined only by a packet's destination node.</a:t>
            </a:r>
          </a:p>
          <a:p>
            <a:pPr marL="588600" lvl="1" indent="-228600">
              <a:buFont typeface="+mj-lt"/>
              <a:buAutoNum type="arabicPeriod"/>
            </a:pPr>
            <a:r>
              <a:rPr lang="en-US" altLang="zh-CN" dirty="0"/>
              <a:t>Routing header: used by an IPv6 source to list one or more intermediate nodes to be "visited" on the way to a packet's destination.</a:t>
            </a:r>
          </a:p>
          <a:p>
            <a:pPr marL="588600" lvl="1" indent="-228600">
              <a:buFont typeface="+mj-lt"/>
              <a:buAutoNum type="arabicPeriod"/>
            </a:pPr>
            <a:r>
              <a:rPr lang="en-US" altLang="zh-CN" dirty="0"/>
              <a:t>Fragment header: used by an IPv6 source to send a packet longer than the path MTU to its destination.</a:t>
            </a:r>
          </a:p>
          <a:p>
            <a:pPr marL="588600" lvl="1" indent="-228600">
              <a:buFont typeface="+mj-lt"/>
              <a:buAutoNum type="arabicPeriod"/>
            </a:pPr>
            <a:r>
              <a:rPr lang="en-US" altLang="zh-CN" dirty="0"/>
              <a:t>Authentication header (AH): used by IPsec to provide authentication, data integrity, and replay protection.</a:t>
            </a:r>
          </a:p>
          <a:p>
            <a:pPr marL="588600" lvl="1" indent="-228600">
              <a:buFont typeface="+mj-lt"/>
              <a:buAutoNum type="arabicPeriod"/>
            </a:pPr>
            <a:r>
              <a:rPr lang="en-US" altLang="zh-CN" dirty="0"/>
              <a:t>Encapsulating Security Payload (ESP) header: used by IPsec to provide authentication, data integrity, replay protection, and confidentiality of IPv6 packets.</a:t>
            </a:r>
          </a:p>
          <a:p>
            <a:endParaRPr lang="zh-CN" altLang="en-US" dirty="0"/>
          </a:p>
        </p:txBody>
      </p:sp>
    </p:spTree>
    <p:extLst>
      <p:ext uri="{BB962C8B-B14F-4D97-AF65-F5344CB8AC3E}">
        <p14:creationId xmlns:p14="http://schemas.microsoft.com/office/powerpoint/2010/main" val="2755418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0423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340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3870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en-US" dirty="0" smtClean="0"/>
              <a:t>Unicast address: identifies an interface. A packet destined for a unicast address is sent to the interface having that unicast address. In IPv6, an interface may have multiple IPv6 addresses. In addition to GUAs, ULAs, and LLAs, IPv6 has the following special unicast addresses:</a:t>
            </a:r>
            <a:endParaRPr lang="en-US" altLang="zh-CN" dirty="0" smtClean="0"/>
          </a:p>
          <a:p>
            <a:pPr lvl="1"/>
            <a:r>
              <a:rPr lang="en-US" dirty="0" smtClean="0"/>
              <a:t>Unspecified address: 0:0:0:0:0:0:0:0/128, or ::/128. The address is used as the source address of some packets, for example, Neighbor Solicitation (NS) messages sent during DAD or request packets sent by a client during DHCPv6 initialization.</a:t>
            </a:r>
            <a:endParaRPr lang="en-US" altLang="zh-CN" dirty="0" smtClean="0"/>
          </a:p>
          <a:p>
            <a:pPr lvl="1"/>
            <a:r>
              <a:rPr lang="en-US" dirty="0" smtClean="0"/>
              <a:t>Loopback address: 0:0:0:0:0:0:0:1/128, or ::1/128, which is used for local loopback (same function as 127.0.0.1 in IPv4). The data packets sent to ::/1 are actually sent to the local end and can be used for loopback tests of local protocol stacks.</a:t>
            </a:r>
            <a:endParaRPr lang="en-US" altLang="zh-CN" dirty="0" smtClean="0"/>
          </a:p>
          <a:p>
            <a:r>
              <a:rPr lang="en-US" dirty="0" smtClean="0"/>
              <a:t>Multicast address: identifies multiple interfaces. A packet destined for a multicast address is sent to all the interfaces joining in the corresponding multicast group. Only the interfaces that join a multicast group listen to the packets destined for the corresponding multicast address.</a:t>
            </a:r>
          </a:p>
          <a:p>
            <a:r>
              <a:rPr lang="en-US" dirty="0" err="1" smtClean="0"/>
              <a:t>Anycast</a:t>
            </a:r>
            <a:r>
              <a:rPr lang="en-US" dirty="0" smtClean="0"/>
              <a:t> address: identifies a group of network interfaces (usually on different nodes). A packet sent to an </a:t>
            </a:r>
            <a:r>
              <a:rPr lang="en-US" dirty="0" err="1" smtClean="0"/>
              <a:t>anycast</a:t>
            </a:r>
            <a:r>
              <a:rPr lang="en-US" dirty="0" smtClean="0"/>
              <a:t> address is routed to the nearest interface having that address, according to the router's routing table.</a:t>
            </a:r>
            <a:endParaRPr lang="en-US" altLang="zh-CN" dirty="0" smtClean="0"/>
          </a:p>
          <a:p>
            <a:r>
              <a:rPr lang="en-US" dirty="0" smtClean="0"/>
              <a:t>IPv6 does not define any broadcast address. On an IPv6 network, all broadcast application scenarios are served by IPv6 multicast.</a:t>
            </a:r>
          </a:p>
          <a:p>
            <a:endParaRPr lang="en-US" altLang="zh-CN"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07007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Global unicast addresses that start with binary value 000 can use a non-64-bit network prefix. Such addresses are not covered in this course.</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443743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An interface ID is 64 bits long and is used to identify an interface on a link. The interface ID must be unique on each link. The interface ID is used for many purposes. Most commonly, an interface ID is attached to a link-local address prefix to form the link-local address of the interface. It can also be attached to an IPv6 global unicast address prefix in SLAAC to form the global unicast address of the interface.</a:t>
            </a:r>
            <a:endParaRPr lang="en-US" altLang="zh-CN" smtClean="0"/>
          </a:p>
          <a:p>
            <a:r>
              <a:rPr lang="en-US" smtClean="0"/>
              <a:t>IEEE EUI-64 standard</a:t>
            </a:r>
          </a:p>
          <a:p>
            <a:pPr lvl="1"/>
            <a:r>
              <a:rPr lang="en-US" smtClean="0"/>
              <a:t>Converting MAC addresses into IPv6 interface IDs reduces the configuration workload. Especially, you only need an IPv6 network prefix in SLAAC to form an IPv6 address.</a:t>
            </a:r>
          </a:p>
          <a:p>
            <a:pPr lvl="1"/>
            <a:r>
              <a:rPr lang="en-US" smtClean="0"/>
              <a:t>The defect of this method is that IPv6 addresses can be deducted by attackers based on MAC addresses.</a:t>
            </a:r>
            <a:endParaRPr lang="en-US"/>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648744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You can apply for a GUA from a carrier or the local IPv6 address management organization.</a:t>
            </a:r>
            <a:endParaRPr lang="en-US"/>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72636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750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8699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3326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smtClean="0"/>
              <a:t>Types and scope of IPv6 multicast groups:</a:t>
            </a:r>
            <a:endParaRPr lang="en-US" altLang="zh-CN" smtClean="0"/>
          </a:p>
          <a:p>
            <a:pPr lvl="1"/>
            <a:r>
              <a:rPr lang="en-US" smtClean="0"/>
              <a:t>Flags:</a:t>
            </a:r>
            <a:endParaRPr lang="en-US" altLang="zh-CN" smtClean="0"/>
          </a:p>
          <a:p>
            <a:pPr lvl="2"/>
            <a:r>
              <a:rPr lang="en-US" smtClean="0"/>
              <a:t>0000: permanent or well-known multicast group</a:t>
            </a:r>
          </a:p>
          <a:p>
            <a:pPr lvl="2"/>
            <a:r>
              <a:rPr lang="en-US" smtClean="0"/>
              <a:t>0001: transient multicast group</a:t>
            </a:r>
            <a:endParaRPr lang="en-US" altLang="zh-CN" smtClean="0"/>
          </a:p>
          <a:p>
            <a:pPr lvl="1"/>
            <a:r>
              <a:rPr lang="en-US" smtClean="0"/>
              <a:t>Scope:</a:t>
            </a:r>
            <a:endParaRPr lang="en-US" altLang="zh-CN" smtClean="0"/>
          </a:p>
          <a:p>
            <a:pPr lvl="2"/>
            <a:r>
              <a:rPr lang="en-US" smtClean="0"/>
              <a:t>0: reserved</a:t>
            </a:r>
          </a:p>
          <a:p>
            <a:pPr lvl="2"/>
            <a:r>
              <a:rPr lang="en-US" smtClean="0"/>
              <a:t>1: interface-local scope, which spans only a single interface on a node and is useful only for loopback transmission of multicast</a:t>
            </a:r>
          </a:p>
          <a:p>
            <a:pPr lvl="2"/>
            <a:r>
              <a:rPr lang="en-US" smtClean="0"/>
              <a:t>2: link-local scope (for example, FF02::1)</a:t>
            </a:r>
            <a:endParaRPr lang="en-US" altLang="zh-CN" smtClean="0"/>
          </a:p>
          <a:p>
            <a:pPr lvl="2"/>
            <a:r>
              <a:rPr lang="en-US" smtClean="0"/>
              <a:t>5: site-local scope</a:t>
            </a:r>
          </a:p>
          <a:p>
            <a:pPr lvl="2"/>
            <a:r>
              <a:rPr lang="en-US" smtClean="0"/>
              <a:t>8: organization-local scope</a:t>
            </a:r>
          </a:p>
          <a:p>
            <a:pPr lvl="2"/>
            <a:r>
              <a:rPr lang="en-US" smtClean="0"/>
              <a:t>E: global scope</a:t>
            </a:r>
          </a:p>
          <a:p>
            <a:pPr lvl="2"/>
            <a:r>
              <a:rPr lang="en-US" smtClean="0"/>
              <a:t>F: reserved</a:t>
            </a:r>
          </a:p>
          <a:p>
            <a:pPr lvl="1"/>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023022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An application scenario example of a solicited-node multicast group address is as follows: In IPv6, ARP and broadcast addresses are canceled. When a device needs to request the MAC address corresponding to an IPv6 address, the device still needs to send a request packet, which is a multicast packet. The destination IPv6 address of the packet is the solicited-node multicast address corresponding to the target IPv6 unicast address. Because only the target node listens to the solicited-node multicast address, the multicast packet is received only by the target node, without affecting the network performance of other non-target nodes.</a:t>
            </a:r>
          </a:p>
          <a:p>
            <a:endParaRPr lang="en-US" altLang="zh-CN"/>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125112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The </a:t>
            </a:r>
            <a:r>
              <a:rPr lang="en-US" dirty="0" err="1" smtClean="0"/>
              <a:t>anycast</a:t>
            </a:r>
            <a:r>
              <a:rPr lang="en-US" dirty="0" smtClean="0"/>
              <a:t> process involves an </a:t>
            </a:r>
            <a:r>
              <a:rPr lang="en-US" dirty="0" err="1" smtClean="0"/>
              <a:t>anycast</a:t>
            </a:r>
            <a:r>
              <a:rPr lang="en-US" dirty="0" smtClean="0"/>
              <a:t> packet initiator and one or more responders.</a:t>
            </a:r>
            <a:endParaRPr lang="en-US" altLang="zh-CN" dirty="0" smtClean="0"/>
          </a:p>
          <a:p>
            <a:pPr lvl="1"/>
            <a:r>
              <a:rPr lang="en-US" dirty="0" smtClean="0"/>
              <a:t>An initiator of an </a:t>
            </a:r>
            <a:r>
              <a:rPr lang="en-US" dirty="0" err="1" smtClean="0"/>
              <a:t>anycast</a:t>
            </a:r>
            <a:r>
              <a:rPr lang="en-US" dirty="0" smtClean="0"/>
              <a:t> packet is usually a host requesting a service (for example, a web service).</a:t>
            </a:r>
            <a:endParaRPr lang="en-US" altLang="zh-CN" dirty="0" smtClean="0"/>
          </a:p>
          <a:p>
            <a:pPr lvl="1"/>
            <a:r>
              <a:rPr lang="en-US" dirty="0" smtClean="0"/>
              <a:t>The format of an </a:t>
            </a:r>
            <a:r>
              <a:rPr lang="en-US" dirty="0" err="1" smtClean="0"/>
              <a:t>anycast</a:t>
            </a:r>
            <a:r>
              <a:rPr lang="en-US" dirty="0" smtClean="0"/>
              <a:t> address is the same as that of a unicast address. A device, however, can send packets to multiple devices with the same </a:t>
            </a:r>
            <a:r>
              <a:rPr lang="en-US" dirty="0" err="1" smtClean="0"/>
              <a:t>anycast</a:t>
            </a:r>
            <a:r>
              <a:rPr lang="en-US" dirty="0" smtClean="0"/>
              <a:t> address.</a:t>
            </a:r>
          </a:p>
          <a:p>
            <a:r>
              <a:rPr lang="en-US" dirty="0" err="1" smtClean="0"/>
              <a:t>Anycast</a:t>
            </a:r>
            <a:r>
              <a:rPr lang="en-US" dirty="0" smtClean="0"/>
              <a:t> addresses have the following advantages:</a:t>
            </a:r>
            <a:endParaRPr lang="en-US" altLang="zh-CN" dirty="0" smtClean="0"/>
          </a:p>
          <a:p>
            <a:pPr lvl="1"/>
            <a:r>
              <a:rPr lang="en-US" dirty="0" smtClean="0"/>
              <a:t>Provide service redundancy. For example, a user can obtain the same service (for example, a web service) from multiple servers that use the same </a:t>
            </a:r>
            <a:r>
              <a:rPr lang="en-US" dirty="0" err="1" smtClean="0"/>
              <a:t>anycast</a:t>
            </a:r>
            <a:r>
              <a:rPr lang="en-US" dirty="0" smtClean="0"/>
              <a:t> address. These servers are all responders of </a:t>
            </a:r>
            <a:r>
              <a:rPr lang="en-US" dirty="0" err="1" smtClean="0"/>
              <a:t>anycast</a:t>
            </a:r>
            <a:r>
              <a:rPr lang="en-US" dirty="0" smtClean="0"/>
              <a:t> packets. If no </a:t>
            </a:r>
            <a:r>
              <a:rPr lang="en-US" dirty="0" err="1" smtClean="0"/>
              <a:t>anycast</a:t>
            </a:r>
            <a:r>
              <a:rPr lang="en-US" dirty="0" smtClean="0"/>
              <a:t> address is used and one server fails, the user needs to obtain the address of another server to establish communication again. If an </a:t>
            </a:r>
            <a:r>
              <a:rPr lang="en-US" dirty="0" err="1" smtClean="0"/>
              <a:t>anycast</a:t>
            </a:r>
            <a:r>
              <a:rPr lang="en-US" dirty="0" smtClean="0"/>
              <a:t> address is used and one server fails, the user can automatically communicate with another server that uses the same address, implementing service redundancy.</a:t>
            </a:r>
            <a:endParaRPr lang="en-US" altLang="zh-CN" dirty="0" smtClean="0"/>
          </a:p>
          <a:p>
            <a:pPr lvl="1"/>
            <a:r>
              <a:rPr lang="en-US" dirty="0" smtClean="0"/>
              <a:t>Provide better services. For example, a company deploys two servers – one in province A and the other in province B – to provide the same web service. Based on the optimal route selection rule, users in province A preferentially access the server deployed in province A when accessing the web service provided by the company. This improves the access speed, reduces the access delay, and greatly improves user experience.</a:t>
            </a:r>
            <a:endParaRPr lang="en-US" altLang="zh-CN" dirty="0"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494247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3791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46065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46372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SLAAC is a highlight of IPv6. It enables IPv6 hosts to be easily connected to IPv6 networks, without the need to manually configure IPv6 addresses and to deploy application servers (such as DHCP servers) to assign addresses to hosts. SLAAC uses ICMPv6 RS and RA messages.</a:t>
            </a:r>
          </a:p>
          <a:p>
            <a:r>
              <a:rPr lang="en-US" smtClean="0"/>
              <a:t>Address resolution uses ICMPv6 NS and NA messages.</a:t>
            </a:r>
          </a:p>
          <a:p>
            <a:r>
              <a:rPr lang="en-US" smtClean="0"/>
              <a:t>DAD uses ICMPv6 NS and NA messages to ensure that no two identical unicast addresses exist on the network. DAD must be performed on all interfaces before they use unicast addresses.</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95980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IPv6 supports </a:t>
            </a:r>
            <a:r>
              <a:rPr lang="en-US" dirty="0" err="1" smtClean="0"/>
              <a:t>stateful</a:t>
            </a:r>
            <a:r>
              <a:rPr lang="en-US" dirty="0" smtClean="0"/>
              <a:t> and stateless address </a:t>
            </a:r>
            <a:r>
              <a:rPr lang="en-US" dirty="0" err="1" smtClean="0"/>
              <a:t>autoconfiguration</a:t>
            </a:r>
            <a:r>
              <a:rPr lang="en-US" dirty="0" smtClean="0"/>
              <a:t>. The managed address configuration flag (M flag) and other </a:t>
            </a:r>
            <a:r>
              <a:rPr lang="en-US" dirty="0" err="1" smtClean="0"/>
              <a:t>stateful</a:t>
            </a:r>
            <a:r>
              <a:rPr lang="en-US" dirty="0" smtClean="0"/>
              <a:t> configuration flag (O flag) in ICMPv6 RA messages are used to control the mode in which terminals automatically obtain addresses.</a:t>
            </a:r>
            <a:endParaRPr lang="en-US" altLang="zh-CN" dirty="0" smtClean="0"/>
          </a:p>
          <a:p>
            <a:r>
              <a:rPr lang="en-US" dirty="0" smtClean="0"/>
              <a:t>For </a:t>
            </a:r>
            <a:r>
              <a:rPr lang="en-US" dirty="0" err="1" smtClean="0"/>
              <a:t>stateful</a:t>
            </a:r>
            <a:r>
              <a:rPr lang="en-US" dirty="0" smtClean="0"/>
              <a:t> address configuration (DHCPv6), M = 1, O = 1:</a:t>
            </a:r>
            <a:endParaRPr lang="en-US" altLang="zh-CN" dirty="0" smtClean="0"/>
          </a:p>
          <a:p>
            <a:pPr lvl="1"/>
            <a:r>
              <a:rPr lang="en-US" dirty="0" smtClean="0"/>
              <a:t>DHCPv6 is used. An IPv6 client obtains a complete 128-bit IPv6 address, as well as other address parameters, such as DNS and SNTP server address parameter, from a DHCPv6 server.</a:t>
            </a:r>
            <a:endParaRPr lang="en-US" altLang="zh-CN" dirty="0" smtClean="0"/>
          </a:p>
          <a:p>
            <a:pPr lvl="1"/>
            <a:r>
              <a:rPr lang="en-US" dirty="0" smtClean="0"/>
              <a:t>The DHCPv6 server records the allocation of the IPv6 address (this is where </a:t>
            </a:r>
            <a:r>
              <a:rPr lang="en-US" dirty="0" err="1" smtClean="0"/>
              <a:t>stateful</a:t>
            </a:r>
            <a:r>
              <a:rPr lang="en-US" dirty="0" smtClean="0"/>
              <a:t> comes).</a:t>
            </a:r>
            <a:endParaRPr lang="en-US" altLang="zh-CN" dirty="0" smtClean="0"/>
          </a:p>
          <a:p>
            <a:pPr lvl="1"/>
            <a:r>
              <a:rPr lang="en-US" dirty="0" smtClean="0"/>
              <a:t>This method is complex and requires high performance of the DHCPv6 server.</a:t>
            </a:r>
            <a:endParaRPr lang="en-US" altLang="zh-CN" dirty="0" smtClean="0"/>
          </a:p>
          <a:p>
            <a:pPr lvl="1"/>
            <a:r>
              <a:rPr lang="en-US" dirty="0" err="1" smtClean="0"/>
              <a:t>Stateful</a:t>
            </a:r>
            <a:r>
              <a:rPr lang="en-US" dirty="0" smtClean="0"/>
              <a:t> address configuration is mainly used to assign IP addresses to wired terminals in an enterprise, facilitating address management.</a:t>
            </a:r>
          </a:p>
          <a:p>
            <a:pPr lvl="0"/>
            <a:r>
              <a:rPr lang="en-US" dirty="0" smtClean="0"/>
              <a:t>For SLAAC, M = 0, O = 0:</a:t>
            </a:r>
            <a:endParaRPr lang="en-US" altLang="zh-CN" dirty="0" smtClean="0"/>
          </a:p>
          <a:p>
            <a:pPr lvl="1"/>
            <a:r>
              <a:rPr lang="en-US" dirty="0" smtClean="0"/>
              <a:t>ICMPv6 is used.</a:t>
            </a:r>
            <a:endParaRPr lang="en-US" altLang="zh-CN" dirty="0" smtClean="0"/>
          </a:p>
          <a:p>
            <a:pPr lvl="2"/>
            <a:r>
              <a:rPr lang="en-US" dirty="0" smtClean="0"/>
              <a:t>The router enabled with ICMPv6 RA periodically advertises the IPv6 address prefix of the link connected to a host.</a:t>
            </a:r>
            <a:endParaRPr lang="en-US" altLang="zh-CN" dirty="0" smtClean="0"/>
          </a:p>
          <a:p>
            <a:pPr lvl="2"/>
            <a:r>
              <a:rPr lang="en-US" dirty="0" smtClean="0"/>
              <a:t>Alternatively, the host sends an ICMPv6 RS message, and the router replies with an RA message to notify the link's IPv6 address prefix.</a:t>
            </a:r>
            <a:endParaRPr lang="en-US" altLang="zh-CN"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57066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Internet Protocol version 4 (IPv4): a current IP version. An IPv4 address is 32 bits in length and is usually represented by four octets written in dotted decimal notation. Each IPv4 address consists of a network number, an optional subnet number, and a host number. The network and subnet numbers together are used for routing, and the host number is used to address an individual host within a network or subnet.</a:t>
            </a:r>
            <a:endParaRPr lang="en-US" altLang="zh-CN" smtClean="0"/>
          </a:p>
          <a:p>
            <a:r>
              <a:rPr lang="en-US" smtClean="0"/>
              <a:t>Internet Protocol version 6 (IPv6): a set of specifications designed by the IETF. It is an upgraded version of IPv4. IPv6 is also called IP Next Generation (IPng). IPv6 addresses are extended to 128 bits in length.</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428567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pPr lvl="1"/>
            <a:r>
              <a:rPr lang="en-US" altLang="zh-CN" dirty="0"/>
              <a:t>The host obtains the IPv6 address prefix from the RA message returned by the router and combines the prefix with the local interface ID to form a unicast IPv6 address.</a:t>
            </a:r>
          </a:p>
          <a:p>
            <a:pPr lvl="1"/>
            <a:r>
              <a:rPr lang="en-US" altLang="zh-CN" dirty="0"/>
              <a:t>If the host wants to obtain other configuration information, it can use DHCPv6. When DHCPv6 is used, M = 0, and O = 1.</a:t>
            </a:r>
          </a:p>
          <a:p>
            <a:pPr lvl="1"/>
            <a:r>
              <a:rPr lang="en-US" altLang="zh-CN" dirty="0"/>
              <a:t>In SLAAC, routers do not care about the status of hosts or whether hosts are online.</a:t>
            </a:r>
          </a:p>
          <a:p>
            <a:pPr lvl="1"/>
            <a:r>
              <a:rPr lang="en-US" altLang="zh-CN" dirty="0"/>
              <a:t>SLAAC applies to scenarios where there are a large number of terminals that do not need other parameters except addresses. </a:t>
            </a:r>
            <a:r>
              <a:rPr lang="en-US" altLang="zh-CN" dirty="0" err="1"/>
              <a:t>IoT</a:t>
            </a:r>
            <a:r>
              <a:rPr lang="en-US" altLang="zh-CN" dirty="0"/>
              <a:t> is such a scenario.</a:t>
            </a:r>
          </a:p>
          <a:p>
            <a:pPr lvl="0"/>
            <a:r>
              <a:rPr lang="en-US" altLang="zh-CN" dirty="0"/>
              <a:t>Domain name system (DNS): a mechanism that maps easy-to-remember domain names to IPv6 addresses that can be identified by network devices</a:t>
            </a:r>
          </a:p>
          <a:p>
            <a:pPr lvl="0"/>
            <a:r>
              <a:rPr lang="en-US" altLang="zh-CN" dirty="0"/>
              <a:t>Network information system (NIS): a system manages all configuration files related to computer system management on computer networks</a:t>
            </a:r>
          </a:p>
          <a:p>
            <a:pPr lvl="0"/>
            <a:r>
              <a:rPr lang="en-US" altLang="zh-CN" dirty="0"/>
              <a:t>Simple Network Time Protocol (SNTP): adapted from NTP and is used to synchronize the clocks of computers on the Internet</a:t>
            </a:r>
          </a:p>
          <a:p>
            <a:endParaRPr lang="zh-CN" altLang="en-US" dirty="0"/>
          </a:p>
        </p:txBody>
      </p:sp>
    </p:spTree>
    <p:extLst>
      <p:ext uri="{BB962C8B-B14F-4D97-AF65-F5344CB8AC3E}">
        <p14:creationId xmlns:p14="http://schemas.microsoft.com/office/powerpoint/2010/main" val="3330472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dirty="0" smtClean="0"/>
              <a:t>Assume that R1 is an online device with an IPv6 address 2001::FFFF/64. After the PC goes online, it is configured with the same IPv6 address. Before the IPv6 address is used, the PC performs DAD for the IPv6 address. The process is as follows:</a:t>
            </a:r>
          </a:p>
          <a:p>
            <a:pPr marL="588600" lvl="1" indent="-228600">
              <a:lnSpc>
                <a:spcPct val="114000"/>
              </a:lnSpc>
              <a:buFont typeface="+mj-lt"/>
              <a:buAutoNum type="arabicPeriod"/>
            </a:pPr>
            <a:r>
              <a:rPr lang="en-US" dirty="0" smtClean="0"/>
              <a:t>The PC sends an NS message to the link in multicast mode. The source IPv6 address of the NS message is ::, and the destination IPv6 address is the solicited-node multicast address corresponding to 2001::FFFF for DAD, that is, FF02::1:FF00:FFFF. The NS message contains the destination address 2001::FFFF for DAD.</a:t>
            </a:r>
          </a:p>
          <a:p>
            <a:pPr marL="588600" lvl="1" indent="-228600">
              <a:lnSpc>
                <a:spcPct val="114000"/>
              </a:lnSpc>
              <a:buFont typeface="+mj-lt"/>
              <a:buAutoNum type="arabicPeriod"/>
            </a:pPr>
            <a:r>
              <a:rPr lang="en-US" dirty="0" smtClean="0"/>
              <a:t>All nodes on the link receive the multicast NS message. The node interfaces that are not configured with 2001::FFFF are not added to the solicited-node multicast group corresponding to 2001::FFFF. Therefore, these node interfaces discard the received NS message. R1's interface is configured with 2001::FFFF and joins the multicast group FF02::1:FF00:FFFF. After receiving the NS message with 2001::FFFF as the destination IP address, R1 parses the message and finds that the destination address of DAD is the same as its local interface address. R1 then immediately returns an NA message. The destination address of the NA message is FF02::1, that is, the multicast address of all nodes. In addition, the destination address 2001::FFFF and the MAC address of the interface are filled in the NA message.</a:t>
            </a:r>
          </a:p>
          <a:p>
            <a:pPr marL="588600" lvl="1" indent="-228600">
              <a:lnSpc>
                <a:spcPct val="114000"/>
              </a:lnSpc>
              <a:buFont typeface="+mj-lt"/>
              <a:buAutoNum type="arabicPeriod"/>
            </a:pPr>
            <a:r>
              <a:rPr lang="en-US" dirty="0" smtClean="0"/>
              <a:t>After the PC receives the NA message, it knows that 2001::FFFF is already in use on the link. The PC then marks the address as duplicate. This IP address cannot be used for communication. If no NA message is received, the PC determines that the IPv6 address can be used. The DAD mechanism is similar to gratuitous ARP in IPv4.</a:t>
            </a:r>
          </a:p>
          <a:p>
            <a:pPr>
              <a:lnSpc>
                <a:spcPct val="114000"/>
              </a:lnSpc>
            </a:pP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518748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IPv6 address resolution does not use ARP or broadcast. Instead, IPv6 uses the same NS and NA messages as those in DAD to resolve data link layer addresses.</a:t>
            </a:r>
            <a:endParaRPr lang="en-US" altLang="zh-CN" dirty="0" smtClean="0"/>
          </a:p>
          <a:p>
            <a:r>
              <a:rPr lang="en-US" dirty="0" smtClean="0"/>
              <a:t>Assume that a PC needs to parse the MAC address corresponding to 2001::2 of R1. The detailed process is as follows:</a:t>
            </a:r>
            <a:endParaRPr lang="en-US" altLang="zh-CN" dirty="0" smtClean="0"/>
          </a:p>
          <a:p>
            <a:pPr marL="588600" lvl="1" indent="-228600">
              <a:buFont typeface="+mj-lt"/>
              <a:buAutoNum type="arabicPeriod"/>
            </a:pPr>
            <a:r>
              <a:rPr lang="en-US" dirty="0" smtClean="0"/>
              <a:t>The PC sends an NS message to 2001::2. The source address of the NS message is 2001::1, and the destination address is the solicited-node multicast address corresponding to 2001::2.</a:t>
            </a:r>
            <a:endParaRPr lang="en-US" altLang="zh-CN" dirty="0" smtClean="0"/>
          </a:p>
          <a:p>
            <a:pPr marL="588600" lvl="1" indent="-228600">
              <a:buFont typeface="+mj-lt"/>
              <a:buAutoNum type="arabicPeriod"/>
            </a:pPr>
            <a:r>
              <a:rPr lang="en-US" dirty="0" smtClean="0"/>
              <a:t>After receiving the NS message, R1 records the source IPv6 address and source MAC address of the PC, and replies with a unicast NA message that contains its own IPv6 address and MAC address.</a:t>
            </a:r>
            <a:endParaRPr lang="en-US" altLang="zh-CN" dirty="0" smtClean="0"/>
          </a:p>
          <a:p>
            <a:pPr marL="588600" lvl="1" indent="-228600">
              <a:buFont typeface="+mj-lt"/>
              <a:buAutoNum type="arabicPeriod"/>
            </a:pPr>
            <a:r>
              <a:rPr lang="en-US" dirty="0" smtClean="0"/>
              <a:t>After receiving the NA message, the PC obtains the source IPv6 address and source MAC address from the message. In this way, both ends create a neighbor entry about each other.</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887271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4611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5492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03070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08530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2611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8336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571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5874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pPr marL="228600" indent="-228600">
              <a:buFont typeface="+mj-lt"/>
              <a:buAutoNum type="arabicPeriod"/>
            </a:pPr>
            <a:r>
              <a:rPr lang="en-US" dirty="0" smtClean="0"/>
              <a:t>2001:DB8::32A:0:0:2D70 or 2001:DBB:0:0:32A::2D70</a:t>
            </a:r>
            <a:endParaRPr lang="en-US" altLang="zh-CN" dirty="0" smtClean="0"/>
          </a:p>
          <a:p>
            <a:pPr marL="228600" indent="-228600">
              <a:buFont typeface="+mj-lt"/>
              <a:buAutoNum type="arabicPeriod"/>
            </a:pPr>
            <a:r>
              <a:rPr lang="en-US" dirty="0" smtClean="0"/>
              <a:t>An IPv6 host obtains an address prefix from the RA message sent by the related router interface, and then generates an interface ID by inserting a 16-bit </a:t>
            </a:r>
            <a:r>
              <a:rPr lang="en-US" dirty="0" smtClean="0"/>
              <a:t>FF</a:t>
            </a:r>
            <a:r>
              <a:rPr lang="en-US" altLang="zh-CN" dirty="0" smtClean="0"/>
              <a:t>F</a:t>
            </a:r>
            <a:r>
              <a:rPr lang="en-US" dirty="0" smtClean="0"/>
              <a:t>E </a:t>
            </a:r>
            <a:r>
              <a:rPr lang="en-US" dirty="0" smtClean="0"/>
              <a:t>into the existing 48-bit MAC address of the host's interface. After generating an IPv6 address, the IPv6 host checks whether the address is unique through DAD.</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26851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9602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57967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57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pPr>
              <a:lnSpc>
                <a:spcPct val="100000"/>
              </a:lnSpc>
            </a:pPr>
            <a:r>
              <a:rPr lang="en-US" dirty="0" smtClean="0"/>
              <a:t>The IANA is responsible for assigning global Internet IP addresses. The IANA assigns some IPv4 addresses to continent-level RIRs, and then each RIR assigns addresses in its regions. The five RIRs are as follows:</a:t>
            </a:r>
            <a:endParaRPr lang="en-US" altLang="zh-CN" dirty="0" smtClean="0"/>
          </a:p>
          <a:p>
            <a:pPr lvl="1">
              <a:lnSpc>
                <a:spcPct val="100000"/>
              </a:lnSpc>
            </a:pPr>
            <a:r>
              <a:rPr lang="en-US" dirty="0" smtClean="0"/>
              <a:t>RIPE: </a:t>
            </a:r>
            <a:r>
              <a:rPr lang="en-US" dirty="0" err="1" smtClean="0"/>
              <a:t>Reseaux</a:t>
            </a:r>
            <a:r>
              <a:rPr lang="en-US" dirty="0" smtClean="0"/>
              <a:t> IP Europeans, which serves Europe, Middle East, and Central Asia.</a:t>
            </a:r>
          </a:p>
          <a:p>
            <a:pPr lvl="1">
              <a:lnSpc>
                <a:spcPct val="100000"/>
              </a:lnSpc>
            </a:pPr>
            <a:r>
              <a:rPr lang="en-US" dirty="0" smtClean="0"/>
              <a:t>LACNIC: Latin American and Caribbean Internet Address Registry, which serves the Central America, South America, and the Caribbean.</a:t>
            </a:r>
          </a:p>
          <a:p>
            <a:pPr lvl="1">
              <a:lnSpc>
                <a:spcPct val="100000"/>
              </a:lnSpc>
            </a:pPr>
            <a:r>
              <a:rPr lang="en-US" dirty="0" smtClean="0"/>
              <a:t>ARIN: American Registry for Internet Numbers, which serves North America and some Caribbean regions.</a:t>
            </a:r>
          </a:p>
          <a:p>
            <a:pPr lvl="1">
              <a:lnSpc>
                <a:spcPct val="100000"/>
              </a:lnSpc>
            </a:pPr>
            <a:r>
              <a:rPr lang="en-US" dirty="0" smtClean="0"/>
              <a:t>AFRINIC: Africa Network Information Center, which serves Africa.</a:t>
            </a:r>
          </a:p>
          <a:p>
            <a:pPr lvl="1">
              <a:lnSpc>
                <a:spcPct val="100000"/>
              </a:lnSpc>
            </a:pPr>
            <a:r>
              <a:rPr lang="en-US" dirty="0" smtClean="0"/>
              <a:t>APNIC: Asia Pacific Network Information Centre, which serves Asia and the Pacific.</a:t>
            </a:r>
            <a:endParaRPr lang="en-US" altLang="zh-CN" dirty="0" smtClean="0"/>
          </a:p>
          <a:p>
            <a:pPr>
              <a:lnSpc>
                <a:spcPct val="100000"/>
              </a:lnSpc>
            </a:pPr>
            <a:r>
              <a:rPr lang="en-US" dirty="0" smtClean="0"/>
              <a:t>IPv4 has proven to be a very successful protocol. It has survived the development of the Internet from a small number of computers to hundreds of millions of computers. But the protocol was designed decades ago based on the size of the networks at that time. With the expansion of the Internet and the launch of new applications, IPv4 has shown more and more limitations.</a:t>
            </a:r>
            <a:endParaRPr lang="en-US" altLang="zh-CN" dirty="0" smtClean="0"/>
          </a:p>
          <a:p>
            <a:pPr lvl="0">
              <a:lnSpc>
                <a:spcPct val="100000"/>
              </a:lnSpc>
            </a:pPr>
            <a:r>
              <a:rPr lang="en-US" dirty="0" smtClean="0"/>
              <a:t>The rapid expansion of the Internet scale was unforeseen at that time. Especially over the past decade, the Internet has experienced explosive growth and has been accessed by numerous households. It has become a necessity in people's daily life. Against the Internet's rapid development, IP address depletion becomes a pressing issue.</a:t>
            </a:r>
            <a:endParaRPr lang="en-US" altLang="zh-CN" dirty="0" smtClean="0"/>
          </a:p>
          <a:p>
            <a:pPr>
              <a:lnSpc>
                <a:spcPct val="100000"/>
              </a:lnSpc>
            </a:pPr>
            <a:r>
              <a:rPr lang="en-US" altLang="zh-CN" dirty="0" smtClean="0"/>
              <a:t>In the 1990s, the IETF launched technologies such as Network Address Translation (NAT) and Classless Inter-Domain Routing (CIDR) to delay IPv4 address exhaustion. However, these transition solutions can only slow down the speed of address exhaustion, but cannot fundamentally solve the problem. </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866352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5922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dirty="0" smtClean="0"/>
              <a:t>Nearly infinite address space: This is the most obvious advantage over IPv4. An IPv6 address consists of 128 bits. The address space of IPv6 is about 8 x 10</a:t>
            </a:r>
            <a:r>
              <a:rPr lang="en-US" baseline="30000" dirty="0" smtClean="0"/>
              <a:t>28</a:t>
            </a:r>
            <a:r>
              <a:rPr lang="en-US" dirty="0" smtClean="0"/>
              <a:t> times that of IPv4. It is claimed that IPv6 can allocate a network address to each grain of sand in the world. This makes it possible for a large number of terminals to be online at the same time and unified addressing management, providing strong support for the interconnection of everything.</a:t>
            </a:r>
            <a:endParaRPr lang="en-US" altLang="zh-CN" dirty="0" smtClean="0"/>
          </a:p>
          <a:p>
            <a:pPr>
              <a:lnSpc>
                <a:spcPct val="114000"/>
              </a:lnSpc>
            </a:pPr>
            <a:r>
              <a:rPr lang="en-US" dirty="0" smtClean="0"/>
              <a:t>Hierarchical address structure: IPv6 addresses are divided into different address segments based on application scenarios thanks to the nearly infinite address space. In addition, the continuity of unicast IPv6 address segments is strictly required to prevent "holes" in IPv6 address ranges, which facilitates IPv6 route aggregation to reduce the size of IPv6 address tables.</a:t>
            </a:r>
          </a:p>
          <a:p>
            <a:pPr>
              <a:lnSpc>
                <a:spcPct val="114000"/>
              </a:lnSpc>
            </a:pPr>
            <a:r>
              <a:rPr lang="en-US" dirty="0" smtClean="0"/>
              <a:t>Plug-and-play: Any host or terminal must have a specific IP address to obtain network resources and transmit data. Traditionally, IP addresses are assigned manually or automatically using DHCP. In addition to the preceding two methods, IPv6 supports SLAAC.</a:t>
            </a:r>
            <a:endParaRPr lang="en-US" altLang="zh-CN" dirty="0" smtClean="0"/>
          </a:p>
          <a:p>
            <a:pPr>
              <a:lnSpc>
                <a:spcPct val="114000"/>
              </a:lnSpc>
            </a:pPr>
            <a:r>
              <a:rPr lang="en-US" dirty="0" smtClean="0"/>
              <a:t>E2E network integrity: NAT used on IPv4 networks damages the integrity of E2E connections. After IPv6 is used, NAT devices are no longer required, and online behavior management and network monitoring become simple. In addition, applications do not need complex NAT adaptation code.</a:t>
            </a:r>
          </a:p>
          <a:p>
            <a:pPr>
              <a:lnSpc>
                <a:spcPct val="114000"/>
              </a:lnSpc>
            </a:pPr>
            <a:r>
              <a:rPr lang="en-US" dirty="0" smtClean="0"/>
              <a:t>Enhanced security: IPsec was initially designed for IPv6. Therefore, IPv6-based protocol packets (such as routing protocol packets and neighbor discovery packets) can be encrypted in E2E mode, despite the fact that this function is not widely used currently. The security capability of IPv6 data plane packets is similar to that of IPv4+IPsec.</a:t>
            </a:r>
          </a:p>
          <a:p>
            <a:pPr>
              <a:lnSpc>
                <a:spcPct val="114000"/>
              </a:lnSpc>
            </a:pP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69642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77459"/>
            <a:ext cx="5932800" cy="5108400"/>
          </a:xfrm>
        </p:spPr>
        <p:txBody>
          <a:bodyPr/>
          <a:lstStyle/>
          <a:p>
            <a:r>
              <a:rPr lang="en-US" dirty="0" smtClean="0"/>
              <a:t>High scalability: IPv6 extension headers are not a part of the main data packet. However, if necessary, the extension headers can </a:t>
            </a:r>
            <a:r>
              <a:rPr lang="en-US" smtClean="0"/>
              <a:t>be inserted </a:t>
            </a:r>
            <a:r>
              <a:rPr lang="en-US" dirty="0" smtClean="0"/>
              <a:t>between the basic IPv6 header and the valid payload to assist IPv6 in encryption, mobility, optimal path selection, and </a:t>
            </a:r>
            <a:r>
              <a:rPr lang="en-US" dirty="0" err="1" smtClean="0"/>
              <a:t>QoS</a:t>
            </a:r>
            <a:r>
              <a:rPr lang="en-US" dirty="0" smtClean="0"/>
              <a:t>, improving packet forwarding efficiency.</a:t>
            </a:r>
          </a:p>
          <a:p>
            <a:r>
              <a:rPr lang="en-US" dirty="0" smtClean="0"/>
              <a:t>Improved mobility: When a user moves from one network segment to another on a traditional network, a typical triangle route is generated. On an IPv6 network, the communication traffic of such mobile devices can be directly routed without the need of the original triangle route. This feature reduces traffic forwarding costs and improves network performance and reliability.</a:t>
            </a:r>
          </a:p>
          <a:p>
            <a:r>
              <a:rPr lang="en-US" dirty="0" smtClean="0"/>
              <a:t>Enhanced </a:t>
            </a:r>
            <a:r>
              <a:rPr lang="en-US" dirty="0" err="1" smtClean="0"/>
              <a:t>QoS</a:t>
            </a:r>
            <a:r>
              <a:rPr lang="en-US" dirty="0" smtClean="0"/>
              <a:t>: IPv6 reserves all </a:t>
            </a:r>
            <a:r>
              <a:rPr lang="en-US" dirty="0" err="1" smtClean="0"/>
              <a:t>QoS</a:t>
            </a:r>
            <a:r>
              <a:rPr lang="en-US" dirty="0" smtClean="0"/>
              <a:t> attributes of IPv4 and additionally defines a 20-byte Flow Label field for applications or terminals. This field can be used to allocate specific resources to special services and data flows. Currently, this mechanism has not been fully developed and applied yet.</a:t>
            </a:r>
          </a:p>
          <a:p>
            <a:endParaRPr lang="en-US" altLang="zh-CN" dirty="0"/>
          </a:p>
        </p:txBody>
      </p:sp>
    </p:spTree>
    <p:extLst>
      <p:ext uri="{BB962C8B-B14F-4D97-AF65-F5344CB8AC3E}">
        <p14:creationId xmlns:p14="http://schemas.microsoft.com/office/powerpoint/2010/main" val="1228994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100000"/>
        <a:buFont typeface="Huawei Sans" panose="020C0503030203020204" pitchFamily="34" charset="0"/>
        <a:buChar char="▫"/>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7.png"/><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文本占位符 22"/>
          <p:cNvSpPr>
            <a:spLocks noGrp="1"/>
          </p:cNvSpPr>
          <p:nvPr>
            <p:ph type="body" sz="quarter" idx="17"/>
          </p:nvPr>
        </p:nvSpPr>
        <p:spPr/>
        <p:txBody>
          <a:bodyPr wrap="square">
            <a:noAutofit/>
          </a:bodyPr>
          <a:lstStyle/>
          <a:p>
            <a:pPr lvl="0"/>
            <a:r>
              <a:rPr lang="en-US" altLang="zh-CN" dirty="0">
                <a:latin typeface="Huawei Sans" panose="020C0503030203020204" pitchFamily="34" charset="0"/>
              </a:rPr>
              <a:t>Product</a:t>
            </a:r>
          </a:p>
        </p:txBody>
      </p:sp>
      <p:sp>
        <p:nvSpPr>
          <p:cNvPr id="28" name="文本占位符 27"/>
          <p:cNvSpPr>
            <a:spLocks noGrp="1"/>
          </p:cNvSpPr>
          <p:nvPr>
            <p:ph type="body" sz="quarter" idx="18"/>
          </p:nvPr>
        </p:nvSpPr>
        <p:spPr/>
        <p:txBody>
          <a:bodyPr wrap="square">
            <a:noAutofit/>
          </a:bodyPr>
          <a:lstStyle/>
          <a:p>
            <a:r>
              <a:rPr lang="en-US" altLang="zh-CN" dirty="0">
                <a:latin typeface="Huawei Sans" panose="020C0503030203020204" pitchFamily="34" charset="0"/>
              </a:rPr>
              <a:t>Update</a:t>
            </a:r>
          </a:p>
        </p:txBody>
      </p:sp>
      <p:sp>
        <p:nvSpPr>
          <p:cNvPr id="32" name="文本占位符 31"/>
          <p:cNvSpPr>
            <a:spLocks noGrp="1"/>
          </p:cNvSpPr>
          <p:nvPr>
            <p:ph type="body" sz="quarter" idx="19"/>
          </p:nvPr>
        </p:nvSpPr>
        <p:spPr/>
        <p:txBody>
          <a:bodyPr wrap="square">
            <a:noAutofit/>
          </a:bodyPr>
          <a:lstStyle/>
          <a:p>
            <a:r>
              <a:rPr lang="en-US" altLang="zh-CN" dirty="0">
                <a:latin typeface="Huawei Sans" panose="020C0503030203020204" pitchFamily="34" charset="0"/>
              </a:rPr>
              <a:t>Update</a:t>
            </a:r>
          </a:p>
        </p:txBody>
      </p:sp>
      <p:sp>
        <p:nvSpPr>
          <p:cNvPr id="36" name="文本占位符 35"/>
          <p:cNvSpPr>
            <a:spLocks noGrp="1"/>
          </p:cNvSpPr>
          <p:nvPr>
            <p:ph type="body" sz="quarter" idx="20"/>
          </p:nvPr>
        </p:nvSpPr>
        <p:spPr/>
        <p:txBody>
          <a:bodyPr wrap="square">
            <a:noAutofit/>
          </a:bodyPr>
          <a:lstStyle/>
          <a:p>
            <a:r>
              <a:rPr lang="en-US" altLang="zh-CN" dirty="0">
                <a:latin typeface="Huawei Sans" panose="020C0503030203020204" pitchFamily="34" charset="0"/>
              </a:rPr>
              <a:t>Update</a:t>
            </a:r>
          </a:p>
        </p:txBody>
      </p:sp>
      <p:sp>
        <p:nvSpPr>
          <p:cNvPr id="4" name="文本占位符 3"/>
          <p:cNvSpPr>
            <a:spLocks noGrp="1"/>
          </p:cNvSpPr>
          <p:nvPr>
            <p:ph type="body" sz="quarter" idx="13"/>
          </p:nvPr>
        </p:nvSpPr>
        <p:spPr/>
        <p:txBody>
          <a:bodyPr wrap="square">
            <a:noAutofit/>
          </a:bodyPr>
          <a:lstStyle/>
          <a:p>
            <a:r>
              <a:rPr dirty="0">
                <a:latin typeface="Huawei Sans" panose="020C0503030203020204" pitchFamily="34" charset="0"/>
              </a:rPr>
              <a:t>Zhang </a:t>
            </a:r>
            <a:r>
              <a:rPr dirty="0" err="1">
                <a:latin typeface="Huawei Sans" panose="020C0503030203020204" pitchFamily="34" charset="0"/>
              </a:rPr>
              <a:t>Linrui</a:t>
            </a:r>
            <a:r>
              <a:rPr dirty="0">
                <a:latin typeface="Huawei Sans" panose="020C0503030203020204" pitchFamily="34" charset="0"/>
              </a:rPr>
              <a:t>/zwx570554</a:t>
            </a:r>
            <a:endParaRPr lang="zh-CN" altLang="en-US" dirty="0">
              <a:latin typeface="Huawei Sans" panose="020C0503030203020204" pitchFamily="34" charset="0"/>
            </a:endParaRPr>
          </a:p>
        </p:txBody>
      </p:sp>
      <p:sp>
        <p:nvSpPr>
          <p:cNvPr id="5" name="文本占位符 4"/>
          <p:cNvSpPr>
            <a:spLocks noGrp="1"/>
          </p:cNvSpPr>
          <p:nvPr>
            <p:ph type="body" sz="quarter" idx="14"/>
          </p:nvPr>
        </p:nvSpPr>
        <p:spPr/>
        <p:txBody>
          <a:bodyPr wrap="square">
            <a:noAutofit/>
          </a:bodyPr>
          <a:lstStyle/>
          <a:p>
            <a:r>
              <a:rPr>
                <a:latin typeface="Huawei Sans" panose="020C0503030203020204" pitchFamily="34" charset="0"/>
              </a:rPr>
              <a:t>2019.12.8</a:t>
            </a:r>
            <a:endParaRPr lang="zh-CN" altLang="en-US" dirty="0">
              <a:latin typeface="Huawei Sans" panose="020C0503030203020204" pitchFamily="34" charset="0"/>
            </a:endParaRPr>
          </a:p>
        </p:txBody>
      </p:sp>
      <p:sp>
        <p:nvSpPr>
          <p:cNvPr id="15" name="文本占位符 14"/>
          <p:cNvSpPr>
            <a:spLocks noGrp="1"/>
          </p:cNvSpPr>
          <p:nvPr>
            <p:ph type="body" sz="quarter" idx="15"/>
          </p:nvPr>
        </p:nvSpPr>
        <p:spPr/>
        <p:txBody>
          <a:bodyPr wrap="square">
            <a:noAutofit/>
          </a:bodyPr>
          <a:lstStyle/>
          <a:p>
            <a:r>
              <a:rPr lang="en-US" altLang="zh-CN" dirty="0">
                <a:latin typeface="Huawei Sans" panose="020C0503030203020204" pitchFamily="34" charset="0"/>
              </a:rPr>
              <a:t>New</a:t>
            </a:r>
          </a:p>
        </p:txBody>
      </p:sp>
      <p:sp>
        <p:nvSpPr>
          <p:cNvPr id="19" name="文本占位符 18"/>
          <p:cNvSpPr>
            <a:spLocks noGrp="1"/>
          </p:cNvSpPr>
          <p:nvPr>
            <p:ph type="body" sz="quarter" idx="16"/>
          </p:nvPr>
        </p:nvSpPr>
        <p:spPr/>
        <p:txBody>
          <a:bodyPr wrap="square">
            <a:noAutofit/>
          </a:bodyPr>
          <a:lstStyle/>
          <a:p>
            <a:pPr lvl="0"/>
            <a:r>
              <a:rPr lang="en-US" altLang="zh-CN" dirty="0">
                <a:latin typeface="Huawei Sans" panose="020C0503030203020204" pitchFamily="34" charset="0"/>
              </a:rPr>
              <a:t>Course Code</a:t>
            </a:r>
          </a:p>
        </p:txBody>
      </p:sp>
      <p:sp>
        <p:nvSpPr>
          <p:cNvPr id="40" name="文本占位符 39"/>
          <p:cNvSpPr>
            <a:spLocks noGrp="1"/>
          </p:cNvSpPr>
          <p:nvPr>
            <p:ph type="body" sz="quarter" idx="21"/>
          </p:nvPr>
        </p:nvSpPr>
        <p:spPr/>
        <p:txBody>
          <a:bodyPr wrap="square">
            <a:noAutofit/>
          </a:bodyPr>
          <a:lstStyle/>
          <a:p>
            <a:r>
              <a:rPr lang="en-US" altLang="zh-CN" dirty="0">
                <a:latin typeface="Huawei Sans" panose="020C0503030203020204" pitchFamily="34" charset="0"/>
              </a:rPr>
              <a:t>Update</a:t>
            </a:r>
          </a:p>
        </p:txBody>
      </p:sp>
      <p:sp>
        <p:nvSpPr>
          <p:cNvPr id="44" name="文本占位符 43"/>
          <p:cNvSpPr>
            <a:spLocks noGrp="1"/>
          </p:cNvSpPr>
          <p:nvPr>
            <p:ph type="body" sz="quarter" idx="22"/>
          </p:nvPr>
        </p:nvSpPr>
        <p:spPr/>
        <p:txBody>
          <a:bodyPr wrap="square">
            <a:noAutofit/>
          </a:bodyPr>
          <a:lstStyle/>
          <a:p>
            <a:r>
              <a:rPr lang="en-US" altLang="zh-CN" dirty="0">
                <a:latin typeface="Huawei Sans" panose="020C0503030203020204" pitchFamily="34" charset="0"/>
              </a:rPr>
              <a:t>Update</a:t>
            </a:r>
          </a:p>
        </p:txBody>
      </p:sp>
      <p:sp>
        <p:nvSpPr>
          <p:cNvPr id="6" name="文本占位符 5"/>
          <p:cNvSpPr>
            <a:spLocks noGrp="1"/>
          </p:cNvSpPr>
          <p:nvPr>
            <p:ph type="body" sz="quarter" idx="23"/>
          </p:nvPr>
        </p:nvSpPr>
        <p:spPr/>
        <p:txBody>
          <a:bodyPr/>
          <a:lstStyle/>
          <a:p>
            <a:endParaRPr lang="zh-CN" altLang="en-US"/>
          </a:p>
        </p:txBody>
      </p:sp>
      <p:sp>
        <p:nvSpPr>
          <p:cNvPr id="8" name="文本占位符 7"/>
          <p:cNvSpPr>
            <a:spLocks noGrp="1"/>
          </p:cNvSpPr>
          <p:nvPr>
            <p:ph type="body" sz="quarter" idx="24"/>
          </p:nvPr>
        </p:nvSpPr>
        <p:spPr/>
        <p:txBody>
          <a:bodyPr/>
          <a:lstStyle/>
          <a:p>
            <a:endParaRPr lang="zh-CN" altLang="en-US"/>
          </a:p>
        </p:txBody>
      </p:sp>
      <p:sp>
        <p:nvSpPr>
          <p:cNvPr id="9" name="文本占位符 8"/>
          <p:cNvSpPr>
            <a:spLocks noGrp="1"/>
          </p:cNvSpPr>
          <p:nvPr>
            <p:ph type="body" sz="quarter" idx="25"/>
          </p:nvPr>
        </p:nvSpPr>
        <p:spPr/>
        <p:txBody>
          <a:bodyPr/>
          <a:lstStyle/>
          <a:p>
            <a:endParaRPr lang="zh-CN" altLang="en-US"/>
          </a:p>
        </p:txBody>
      </p:sp>
      <p:sp>
        <p:nvSpPr>
          <p:cNvPr id="10" name="文本占位符 9"/>
          <p:cNvSpPr>
            <a:spLocks noGrp="1"/>
          </p:cNvSpPr>
          <p:nvPr>
            <p:ph type="body" sz="quarter" idx="26"/>
          </p:nvPr>
        </p:nvSpPr>
        <p:spPr/>
        <p:txBody>
          <a:bodyPr/>
          <a:lstStyle/>
          <a:p>
            <a:endParaRPr lang="zh-CN" altLang="en-US"/>
          </a:p>
        </p:txBody>
      </p:sp>
      <p:sp>
        <p:nvSpPr>
          <p:cNvPr id="11" name="文本占位符 10"/>
          <p:cNvSpPr>
            <a:spLocks noGrp="1"/>
          </p:cNvSpPr>
          <p:nvPr>
            <p:ph type="body" sz="quarter" idx="27"/>
          </p:nvPr>
        </p:nvSpPr>
        <p:spPr/>
        <p:txBody>
          <a:bodyPr/>
          <a:lstStyle/>
          <a:p>
            <a:endParaRPr lang="zh-CN" altLang="en-US"/>
          </a:p>
        </p:txBody>
      </p:sp>
      <p:sp>
        <p:nvSpPr>
          <p:cNvPr id="12" name="文本占位符 11"/>
          <p:cNvSpPr>
            <a:spLocks noGrp="1"/>
          </p:cNvSpPr>
          <p:nvPr>
            <p:ph type="body" sz="quarter" idx="28"/>
          </p:nvPr>
        </p:nvSpPr>
        <p:spPr/>
        <p:txBody>
          <a:bodyPr/>
          <a:lstStyle/>
          <a:p>
            <a:endParaRPr lang="zh-CN" altLang="en-US"/>
          </a:p>
        </p:txBody>
      </p:sp>
      <p:sp>
        <p:nvSpPr>
          <p:cNvPr id="13" name="文本占位符 12"/>
          <p:cNvSpPr>
            <a:spLocks noGrp="1"/>
          </p:cNvSpPr>
          <p:nvPr>
            <p:ph type="body" sz="quarter" idx="29"/>
          </p:nvPr>
        </p:nvSpPr>
        <p:spPr/>
        <p:txBody>
          <a:bodyPr/>
          <a:lstStyle/>
          <a:p>
            <a:endParaRPr lang="zh-CN" altLang="en-US"/>
          </a:p>
        </p:txBody>
      </p:sp>
      <p:sp>
        <p:nvSpPr>
          <p:cNvPr id="14" name="文本占位符 13"/>
          <p:cNvSpPr>
            <a:spLocks noGrp="1"/>
          </p:cNvSpPr>
          <p:nvPr>
            <p:ph type="body" sz="quarter" idx="30"/>
          </p:nvPr>
        </p:nvSpPr>
        <p:spPr/>
        <p:txBody>
          <a:bodyPr/>
          <a:lstStyle/>
          <a:p>
            <a:endParaRPr lang="zh-CN" altLang="en-US"/>
          </a:p>
        </p:txBody>
      </p:sp>
      <p:sp>
        <p:nvSpPr>
          <p:cNvPr id="16" name="文本占位符 15"/>
          <p:cNvSpPr>
            <a:spLocks noGrp="1"/>
          </p:cNvSpPr>
          <p:nvPr>
            <p:ph type="body" sz="quarter" idx="31"/>
          </p:nvPr>
        </p:nvSpPr>
        <p:spPr/>
        <p:txBody>
          <a:bodyPr/>
          <a:lstStyle/>
          <a:p>
            <a:endParaRPr lang="zh-CN" altLang="en-US"/>
          </a:p>
        </p:txBody>
      </p:sp>
      <p:sp>
        <p:nvSpPr>
          <p:cNvPr id="17" name="文本占位符 16"/>
          <p:cNvSpPr>
            <a:spLocks noGrp="1"/>
          </p:cNvSpPr>
          <p:nvPr>
            <p:ph type="body" sz="quarter" idx="32"/>
          </p:nvPr>
        </p:nvSpPr>
        <p:spPr/>
        <p:txBody>
          <a:bodyPr/>
          <a:lstStyle/>
          <a:p>
            <a:endParaRPr lang="zh-CN" altLang="en-US"/>
          </a:p>
        </p:txBody>
      </p:sp>
      <p:sp>
        <p:nvSpPr>
          <p:cNvPr id="18" name="文本占位符 17"/>
          <p:cNvSpPr>
            <a:spLocks noGrp="1"/>
          </p:cNvSpPr>
          <p:nvPr>
            <p:ph type="body" sz="quarter" idx="33"/>
          </p:nvPr>
        </p:nvSpPr>
        <p:spPr/>
        <p:txBody>
          <a:bodyPr/>
          <a:lstStyle/>
          <a:p>
            <a:endParaRPr lang="zh-CN" altLang="en-US"/>
          </a:p>
        </p:txBody>
      </p:sp>
      <p:sp>
        <p:nvSpPr>
          <p:cNvPr id="20" name="文本占位符 19"/>
          <p:cNvSpPr>
            <a:spLocks noGrp="1"/>
          </p:cNvSpPr>
          <p:nvPr>
            <p:ph type="body" sz="quarter" idx="34"/>
          </p:nvPr>
        </p:nvSpPr>
        <p:spPr/>
        <p:txBody>
          <a:bodyPr/>
          <a:lstStyle/>
          <a:p>
            <a:endParaRPr lang="zh-CN" altLang="en-US"/>
          </a:p>
        </p:txBody>
      </p:sp>
      <p:sp>
        <p:nvSpPr>
          <p:cNvPr id="21" name="文本占位符 20"/>
          <p:cNvSpPr>
            <a:spLocks noGrp="1"/>
          </p:cNvSpPr>
          <p:nvPr>
            <p:ph type="body" sz="quarter" idx="35"/>
          </p:nvPr>
        </p:nvSpPr>
        <p:spPr/>
        <p:txBody>
          <a:bodyPr/>
          <a:lstStyle/>
          <a:p>
            <a:endParaRPr lang="zh-CN" altLang="en-US"/>
          </a:p>
        </p:txBody>
      </p:sp>
      <p:sp>
        <p:nvSpPr>
          <p:cNvPr id="22" name="文本占位符 21"/>
          <p:cNvSpPr>
            <a:spLocks noGrp="1"/>
          </p:cNvSpPr>
          <p:nvPr>
            <p:ph type="body" sz="quarter" idx="36"/>
          </p:nvPr>
        </p:nvSpPr>
        <p:spPr/>
        <p:txBody>
          <a:bodyPr/>
          <a:lstStyle/>
          <a:p>
            <a:endParaRPr lang="zh-CN" altLang="en-US"/>
          </a:p>
        </p:txBody>
      </p:sp>
      <p:sp>
        <p:nvSpPr>
          <p:cNvPr id="24" name="文本占位符 23"/>
          <p:cNvSpPr>
            <a:spLocks noGrp="1"/>
          </p:cNvSpPr>
          <p:nvPr>
            <p:ph type="body" sz="quarter" idx="37"/>
          </p:nvPr>
        </p:nvSpPr>
        <p:spPr/>
        <p:txBody>
          <a:bodyPr/>
          <a:lstStyle/>
          <a:p>
            <a:endParaRPr lang="zh-CN" altLang="en-US"/>
          </a:p>
        </p:txBody>
      </p:sp>
      <p:sp>
        <p:nvSpPr>
          <p:cNvPr id="25" name="文本占位符 24"/>
          <p:cNvSpPr>
            <a:spLocks noGrp="1"/>
          </p:cNvSpPr>
          <p:nvPr>
            <p:ph type="body" sz="quarter" idx="38"/>
          </p:nvPr>
        </p:nvSpPr>
        <p:spPr/>
        <p:txBody>
          <a:bodyPr/>
          <a:lstStyle/>
          <a:p>
            <a:endParaRPr lang="zh-CN" altLang="en-US"/>
          </a:p>
        </p:txBody>
      </p:sp>
      <p:sp>
        <p:nvSpPr>
          <p:cNvPr id="26" name="文本占位符 25"/>
          <p:cNvSpPr>
            <a:spLocks noGrp="1"/>
          </p:cNvSpPr>
          <p:nvPr>
            <p:ph type="body" sz="quarter" idx="39"/>
          </p:nvPr>
        </p:nvSpPr>
        <p:spPr/>
        <p:txBody>
          <a:bodyPr/>
          <a:lstStyle/>
          <a:p>
            <a:endParaRPr lang="zh-CN" altLang="en-US"/>
          </a:p>
        </p:txBody>
      </p:sp>
      <p:sp>
        <p:nvSpPr>
          <p:cNvPr id="47" name="文本占位符 46"/>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3859443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algn="l">
              <a:spcBef>
                <a:spcPts val="0"/>
              </a:spcBef>
            </a:pPr>
            <a:r>
              <a:rPr sz="1800" dirty="0">
                <a:latin typeface="Huawei Sans" panose="020C0503030203020204" pitchFamily="34" charset="0"/>
              </a:rPr>
              <a:t>An IPv6 header consists of a mandatory basic IPv6 header and optional extension headers.</a:t>
            </a:r>
          </a:p>
          <a:p>
            <a:pPr algn="l">
              <a:spcBef>
                <a:spcPts val="0"/>
              </a:spcBef>
            </a:pPr>
            <a:r>
              <a:rPr sz="1800" dirty="0">
                <a:latin typeface="Huawei Sans" panose="020C0503030203020204" pitchFamily="34" charset="0"/>
              </a:rPr>
              <a:t>The basic header provides basic information for packet forwarding and is parsed by all devices on a forwarding path.</a:t>
            </a:r>
            <a:endParaRPr lang="zh-CN" altLang="en-US" sz="1800" dirty="0">
              <a:latin typeface="Huawei Sans" panose="020C0503030203020204" pitchFamily="34" charset="0"/>
            </a:endParaRPr>
          </a:p>
        </p:txBody>
      </p:sp>
      <p:sp>
        <p:nvSpPr>
          <p:cNvPr id="3" name="标题 2"/>
          <p:cNvSpPr>
            <a:spLocks noGrp="1"/>
          </p:cNvSpPr>
          <p:nvPr>
            <p:ph type="title"/>
          </p:nvPr>
        </p:nvSpPr>
        <p:spPr/>
        <p:txBody>
          <a:bodyPr wrap="square">
            <a:noAutofit/>
          </a:bodyPr>
          <a:lstStyle/>
          <a:p>
            <a:r>
              <a:rPr>
                <a:latin typeface="Huawei Sans" panose="020C0503030203020204" pitchFamily="34" charset="0"/>
              </a:rPr>
              <a:t>Basic IPv6 Header</a:t>
            </a:r>
            <a:endParaRPr lang="zh-CN" altLang="en-US" dirty="0">
              <a:latin typeface="Huawei Sans" panose="020C0503030203020204" pitchFamily="34" charset="0"/>
            </a:endParaRPr>
          </a:p>
        </p:txBody>
      </p:sp>
      <p:graphicFrame>
        <p:nvGraphicFramePr>
          <p:cNvPr id="25" name="表格 24"/>
          <p:cNvGraphicFramePr>
            <a:graphicFrameLocks noGrp="1"/>
          </p:cNvGraphicFramePr>
          <p:nvPr>
            <p:extLst/>
          </p:nvPr>
        </p:nvGraphicFramePr>
        <p:xfrm>
          <a:off x="1084319" y="3024514"/>
          <a:ext cx="4679999" cy="2717259"/>
        </p:xfrm>
        <a:graphic>
          <a:graphicData uri="http://schemas.openxmlformats.org/drawingml/2006/table">
            <a:tbl>
              <a:tblPr firstRow="1" bandRow="1">
                <a:tableStyleId>{2D5ABB26-0587-4C30-8999-92F81FD0307C}</a:tableStyleId>
              </a:tblPr>
              <a:tblGrid>
                <a:gridCol w="903054"/>
                <a:gridCol w="564874"/>
                <a:gridCol w="1036264"/>
                <a:gridCol w="903055"/>
                <a:gridCol w="140935"/>
                <a:gridCol w="1131817"/>
              </a:tblGrid>
              <a:tr h="396034">
                <a:tc>
                  <a:txBody>
                    <a:bodyPr/>
                    <a:lstStyle/>
                    <a:p>
                      <a:pPr algn="ctr"/>
                      <a:r>
                        <a:rPr sz="1600" dirty="0">
                          <a:latin typeface="Huawei Sans" panose="020C0503030203020204" pitchFamily="34" charset="0"/>
                        </a:rPr>
                        <a:t>Version</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a:txBody>
                    <a:bodyPr/>
                    <a:lstStyle/>
                    <a:p>
                      <a:pPr marL="0" algn="ctr" defTabSz="914034" rtl="0" eaLnBrk="1" latinLnBrk="0" hangingPunct="1"/>
                      <a:r>
                        <a:rPr sz="1600" strike="sngStrike">
                          <a:solidFill>
                            <a:schemeClr val="tx1"/>
                          </a:solidFill>
                          <a:latin typeface="Huawei Sans" panose="020C0503030203020204" pitchFamily="34" charset="0"/>
                        </a:rPr>
                        <a:t>IHL</a:t>
                      </a:r>
                      <a:endParaRPr lang="zh-CN" altLang="en-US" sz="1600" strike="sngStrike" kern="1200" baseline="0">
                        <a:solidFill>
                          <a:schemeClr val="tx1"/>
                        </a:solidFill>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ctr" defTabSz="914034" rtl="0" eaLnBrk="1" latinLnBrk="0" hangingPunct="1"/>
                      <a:r>
                        <a:rPr sz="1600" dirty="0" err="1">
                          <a:solidFill>
                            <a:schemeClr val="tx1"/>
                          </a:solidFill>
                          <a:latin typeface="Huawei Sans" panose="020C0503030203020204" pitchFamily="34" charset="0"/>
                        </a:rPr>
                        <a:t>ToS</a:t>
                      </a:r>
                      <a:endParaRPr lang="zh-CN" altLang="en-US" sz="1600" kern="1200" dirty="0">
                        <a:solidFill>
                          <a:schemeClr val="tx1"/>
                        </a:solidFill>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gridSpan="3">
                  <a:txBody>
                    <a:bodyPr/>
                    <a:lstStyle/>
                    <a:p>
                      <a:pPr algn="ctr"/>
                      <a:r>
                        <a:rPr sz="1600">
                          <a:latin typeface="Huawei Sans" panose="020C0503030203020204" pitchFamily="34" charset="0"/>
                        </a:rPr>
                        <a:t>Total Length</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r h="553362">
                <a:tc gridSpan="3">
                  <a:txBody>
                    <a:bodyPr/>
                    <a:lstStyle/>
                    <a:p>
                      <a:pPr algn="ctr"/>
                      <a:r>
                        <a:rPr sz="1600" strike="sngStrike" dirty="0">
                          <a:latin typeface="Huawei Sans" panose="020C0503030203020204" pitchFamily="34" charset="0"/>
                        </a:rPr>
                        <a:t>Identification</a:t>
                      </a:r>
                      <a:endParaRPr lang="zh-CN" altLang="en-US" sz="1600" strike="sngStrike"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pPr algn="ctr"/>
                      <a:r>
                        <a:rPr sz="1600" strike="sngStrike">
                          <a:latin typeface="Huawei Sans" panose="020C0503030203020204" pitchFamily="34" charset="0"/>
                        </a:rPr>
                        <a:t>Flags</a:t>
                      </a:r>
                      <a:endParaRPr lang="zh-CN" altLang="en-US" sz="1600" strike="sngStrike"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gridSpan="2">
                  <a:txBody>
                    <a:bodyPr/>
                    <a:lstStyle/>
                    <a:p>
                      <a:pPr algn="ctr"/>
                      <a:r>
                        <a:rPr sz="1600" strike="sngStrike" dirty="0">
                          <a:latin typeface="Huawei Sans" panose="020C0503030203020204" pitchFamily="34" charset="0"/>
                        </a:rPr>
                        <a:t>Fragment Offset</a:t>
                      </a:r>
                      <a:endParaRPr lang="zh-CN" altLang="en-US" sz="1600" strike="sngStrike"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sz="15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034">
                <a:tc gridSpan="2">
                  <a:txBody>
                    <a:bodyPr/>
                    <a:lstStyle/>
                    <a:p>
                      <a:pPr algn="ctr"/>
                      <a:r>
                        <a:rPr sz="1600">
                          <a:latin typeface="Huawei Sans" panose="020C0503030203020204" pitchFamily="34" charset="0"/>
                        </a:rPr>
                        <a:t>TTL</a:t>
                      </a:r>
                      <a:endParaRPr lang="zh-CN" altLang="en-US" sz="160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a:txBody>
                    <a:bodyPr/>
                    <a:lstStyle/>
                    <a:p>
                      <a:pPr algn="ctr"/>
                      <a:r>
                        <a:rPr sz="1600">
                          <a:latin typeface="Huawei Sans" panose="020C0503030203020204" pitchFamily="34" charset="0"/>
                        </a:rPr>
                        <a:t>Protocol</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gridSpan="3">
                  <a:txBody>
                    <a:bodyPr/>
                    <a:lstStyle/>
                    <a:p>
                      <a:pPr algn="ctr"/>
                      <a:r>
                        <a:rPr sz="1600" strike="sngStrike">
                          <a:latin typeface="Huawei Sans" panose="020C0503030203020204" pitchFamily="34" charset="0"/>
                        </a:rPr>
                        <a:t>Head Checksum</a:t>
                      </a:r>
                      <a:endParaRPr lang="zh-CN" altLang="en-US" sz="1600" strike="sngStrike"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r h="396034">
                <a:tc gridSpan="6">
                  <a:txBody>
                    <a:bodyPr/>
                    <a:lstStyle/>
                    <a:p>
                      <a:pPr algn="ctr"/>
                      <a:r>
                        <a:rPr sz="1600">
                          <a:latin typeface="Huawei Sans" panose="020C0503030203020204" pitchFamily="34" charset="0"/>
                        </a:rPr>
                        <a:t>Source Address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6034">
                <a:tc gridSpan="6">
                  <a:txBody>
                    <a:bodyPr/>
                    <a:lstStyle/>
                    <a:p>
                      <a:pPr algn="ctr"/>
                      <a:r>
                        <a:rPr sz="1600" dirty="0">
                          <a:latin typeface="Huawei Sans" panose="020C0503030203020204" pitchFamily="34" charset="0"/>
                        </a:rPr>
                        <a:t>Destination Address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54003">
                <a:tc gridSpan="5">
                  <a:txBody>
                    <a:bodyPr/>
                    <a:lstStyle/>
                    <a:p>
                      <a:pPr algn="ctr"/>
                      <a:r>
                        <a:rPr sz="1600" strike="sngStrike">
                          <a:latin typeface="Huawei Sans" panose="020C0503030203020204" pitchFamily="34" charset="0"/>
                        </a:rPr>
                        <a:t>Options</a:t>
                      </a:r>
                      <a:endParaRPr lang="zh-CN" altLang="en-US" sz="1600" strike="sngStrike" baseline="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sz="1600" strike="sngStrike" dirty="0">
                          <a:latin typeface="Huawei Sans" panose="020C0503030203020204" pitchFamily="34" charset="0"/>
                        </a:rPr>
                        <a:t>Padding</a:t>
                      </a:r>
                      <a:endParaRPr lang="zh-CN" altLang="en-US" sz="1600" strike="sngStrike" baseline="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3511235828"/>
              </p:ext>
            </p:extLst>
          </p:nvPr>
        </p:nvGraphicFramePr>
        <p:xfrm>
          <a:off x="6160729" y="2988200"/>
          <a:ext cx="4680000" cy="2746107"/>
        </p:xfrm>
        <a:graphic>
          <a:graphicData uri="http://schemas.openxmlformats.org/drawingml/2006/table">
            <a:tbl>
              <a:tblPr firstRow="1" bandRow="1">
                <a:tableStyleId>{2D5ABB26-0587-4C30-8999-92F81FD0307C}</a:tableStyleId>
              </a:tblPr>
              <a:tblGrid>
                <a:gridCol w="919286"/>
                <a:gridCol w="1002857"/>
                <a:gridCol w="501429"/>
                <a:gridCol w="1002857"/>
                <a:gridCol w="1253571"/>
              </a:tblGrid>
              <a:tr h="560828">
                <a:tc>
                  <a:txBody>
                    <a:bodyPr/>
                    <a:lstStyle/>
                    <a:p>
                      <a:pPr algn="ctr"/>
                      <a:r>
                        <a:rPr sz="1600" dirty="0">
                          <a:latin typeface="Huawei Sans" panose="020C0503030203020204" pitchFamily="34" charset="0"/>
                        </a:rPr>
                        <a:t>Version</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a:txBody>
                    <a:bodyPr/>
                    <a:lstStyle/>
                    <a:p>
                      <a:pPr algn="ctr"/>
                      <a:r>
                        <a:rPr sz="1600" dirty="0">
                          <a:latin typeface="Huawei Sans" panose="020C0503030203020204" pitchFamily="34" charset="0"/>
                        </a:rPr>
                        <a:t>Traffic Class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gridSpan="3">
                  <a:txBody>
                    <a:bodyPr/>
                    <a:lstStyle/>
                    <a:p>
                      <a:pPr algn="ctr"/>
                      <a:r>
                        <a:rPr sz="1600" dirty="0">
                          <a:solidFill>
                            <a:schemeClr val="bg1"/>
                          </a:solidFill>
                          <a:latin typeface="Huawei Sans" panose="020C0503030203020204" pitchFamily="34" charset="0"/>
                        </a:rPr>
                        <a:t>Flow Label</a:t>
                      </a:r>
                      <a:endParaRPr lang="zh-CN" altLang="en-US" sz="1600" dirty="0">
                        <a:solidFill>
                          <a:schemeClr val="bg1"/>
                        </a:solidFill>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hMerge="1">
                  <a:txBody>
                    <a:bodyPr/>
                    <a:lstStyle/>
                    <a:p>
                      <a:endParaRPr lang="zh-CN" altLang="en-US" sz="1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66"/>
                    </a:solidFill>
                  </a:tcPr>
                </a:tc>
                <a:tc hMerge="1">
                  <a:txBody>
                    <a:bodyPr/>
                    <a:lstStyle/>
                    <a:p>
                      <a:endParaRPr lang="zh-CN" altLang="en-US"/>
                    </a:p>
                  </a:txBody>
                  <a:tcPr/>
                </a:tc>
              </a:tr>
              <a:tr h="634901">
                <a:tc gridSpan="3">
                  <a:txBody>
                    <a:bodyPr/>
                    <a:lstStyle/>
                    <a:p>
                      <a:pPr algn="ctr"/>
                      <a:r>
                        <a:rPr sz="1600">
                          <a:latin typeface="Huawei Sans" panose="020C0503030203020204" pitchFamily="34" charset="0"/>
                        </a:rPr>
                        <a:t>Payload Length</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pPr algn="ctr"/>
                      <a:r>
                        <a:rPr sz="1600" dirty="0">
                          <a:latin typeface="Huawei Sans" panose="020C0503030203020204" pitchFamily="34" charset="0"/>
                        </a:rPr>
                        <a:t>Next Header</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r>
                        <a:rPr sz="1600">
                          <a:latin typeface="Huawei Sans" panose="020C0503030203020204" pitchFamily="34" charset="0"/>
                        </a:rPr>
                        <a:t>Hop Limit</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r>
              <a:tr h="703274">
                <a:tc gridSpan="5">
                  <a:txBody>
                    <a:bodyPr/>
                    <a:lstStyle/>
                    <a:p>
                      <a:pPr algn="ctr"/>
                      <a:r>
                        <a:rPr sz="1600" dirty="0">
                          <a:latin typeface="Huawei Sans" panose="020C0503030203020204" pitchFamily="34" charset="0"/>
                        </a:rPr>
                        <a:t>Source Address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28812">
                <a:tc gridSpan="5">
                  <a:txBody>
                    <a:bodyPr/>
                    <a:lstStyle/>
                    <a:p>
                      <a:pPr algn="ctr"/>
                      <a:r>
                        <a:rPr sz="1600">
                          <a:latin typeface="Huawei Sans" panose="020C0503030203020204" pitchFamily="34" charset="0"/>
                        </a:rPr>
                        <a:t>Destination Address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29" name="矩形 28"/>
          <p:cNvSpPr/>
          <p:nvPr/>
        </p:nvSpPr>
        <p:spPr>
          <a:xfrm>
            <a:off x="7503087" y="5997910"/>
            <a:ext cx="1008000" cy="360000"/>
          </a:xfrm>
          <a:prstGeom prst="rect">
            <a:avLst/>
          </a:prstGeom>
          <a:solidFill>
            <a:srgbClr val="8BC9A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200">
                <a:solidFill>
                  <a:srgbClr val="1D1D1A"/>
                </a:solidFill>
                <a:latin typeface="Huawei Sans" panose="020C0503030203020204" pitchFamily="34" charset="0"/>
              </a:rPr>
              <a:t>Reserved</a:t>
            </a:r>
          </a:p>
        </p:txBody>
      </p:sp>
      <p:sp>
        <p:nvSpPr>
          <p:cNvPr id="32" name="矩形 31"/>
          <p:cNvSpPr/>
          <p:nvPr/>
        </p:nvSpPr>
        <p:spPr>
          <a:xfrm>
            <a:off x="8629683" y="5997910"/>
            <a:ext cx="1108800" cy="360000"/>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200" dirty="0">
                <a:solidFill>
                  <a:srgbClr val="1D1D1A"/>
                </a:solidFill>
                <a:latin typeface="Huawei Sans" panose="020C0503030203020204" pitchFamily="34" charset="0"/>
              </a:rPr>
              <a:t>Name/Location changed</a:t>
            </a:r>
          </a:p>
        </p:txBody>
      </p:sp>
      <p:sp>
        <p:nvSpPr>
          <p:cNvPr id="33" name="矩形 32"/>
          <p:cNvSpPr/>
          <p:nvPr/>
        </p:nvSpPr>
        <p:spPr>
          <a:xfrm>
            <a:off x="9857080" y="5997910"/>
            <a:ext cx="1008000" cy="36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sz="1200">
                <a:solidFill>
                  <a:schemeClr val="bg1"/>
                </a:solidFill>
                <a:latin typeface="Huawei Sans" panose="020C0503030203020204" pitchFamily="34" charset="0"/>
              </a:rPr>
              <a:t>New</a:t>
            </a:r>
            <a:endParaRPr lang="zh-CN" altLang="en-US" sz="1200" dirty="0">
              <a:solidFill>
                <a:schemeClr val="bg1"/>
              </a:solidFill>
              <a:latin typeface="Huawei Sans" panose="020C0503030203020204" pitchFamily="34" charset="0"/>
              <a:ea typeface="方正兰亭黑简体" panose="02000000000000000000" pitchFamily="2" charset="-122"/>
            </a:endParaRPr>
          </a:p>
        </p:txBody>
      </p:sp>
      <p:sp>
        <p:nvSpPr>
          <p:cNvPr id="2" name="文本框 1"/>
          <p:cNvSpPr txBox="1"/>
          <p:nvPr/>
        </p:nvSpPr>
        <p:spPr bwMode="auto">
          <a:xfrm>
            <a:off x="1463515" y="2537365"/>
            <a:ext cx="3910713"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b="1" dirty="0">
                <a:latin typeface="Huawei Sans" panose="020C0503030203020204" pitchFamily="34" charset="0"/>
              </a:rPr>
              <a:t>IPv4 packet header (20–60 bytes)</a:t>
            </a:r>
            <a:endParaRPr lang="zh-CN" altLang="en-US" sz="1800" b="1" dirty="0" smtClean="0">
              <a:latin typeface="Huawei Sans" panose="020C0503030203020204" pitchFamily="34" charset="0"/>
            </a:endParaRPr>
          </a:p>
        </p:txBody>
      </p:sp>
      <p:sp>
        <p:nvSpPr>
          <p:cNvPr id="34" name="文本框 33"/>
          <p:cNvSpPr txBox="1"/>
          <p:nvPr/>
        </p:nvSpPr>
        <p:spPr bwMode="auto">
          <a:xfrm>
            <a:off x="6842583" y="2537365"/>
            <a:ext cx="333523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b="1" dirty="0">
                <a:latin typeface="Huawei Sans" panose="020C0503030203020204" pitchFamily="34" charset="0"/>
              </a:rPr>
              <a:t>Basic IPv6 header (40 bytes)</a:t>
            </a:r>
          </a:p>
        </p:txBody>
      </p:sp>
      <p:sp>
        <p:nvSpPr>
          <p:cNvPr id="11" name="矩形 10"/>
          <p:cNvSpPr/>
          <p:nvPr/>
        </p:nvSpPr>
        <p:spPr>
          <a:xfrm>
            <a:off x="6326091" y="5997910"/>
            <a:ext cx="1008000" cy="360000"/>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200" strike="sngStrike" dirty="0">
                <a:solidFill>
                  <a:srgbClr val="1D1D1A"/>
                </a:solidFill>
                <a:latin typeface="Huawei Sans" panose="020C0503030203020204" pitchFamily="34" charset="0"/>
              </a:rPr>
              <a:t>Deleted</a:t>
            </a:r>
            <a:endParaRPr lang="zh-CN" altLang="en-US" sz="1200" strike="sngStrike" kern="0" dirty="0">
              <a:solidFill>
                <a:srgbClr val="1D1D1A"/>
              </a:solidFill>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292939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wrap="square">
            <a:noAutofit/>
          </a:bodyPr>
          <a:lstStyle/>
          <a:p>
            <a:r>
              <a:rPr>
                <a:latin typeface="Huawei Sans" panose="020C0503030203020204" pitchFamily="34" charset="0"/>
              </a:rPr>
              <a:t>IPv6 Extension Header</a:t>
            </a:r>
            <a:endParaRPr lang="zh-CN" altLang="en-US">
              <a:latin typeface="Huawei Sans" panose="020C0503030203020204" pitchFamily="34" charset="0"/>
            </a:endParaRPr>
          </a:p>
        </p:txBody>
      </p:sp>
      <p:graphicFrame>
        <p:nvGraphicFramePr>
          <p:cNvPr id="8" name="表格 7"/>
          <p:cNvGraphicFramePr>
            <a:graphicFrameLocks noGrp="1"/>
          </p:cNvGraphicFramePr>
          <p:nvPr>
            <p:extLst/>
          </p:nvPr>
        </p:nvGraphicFramePr>
        <p:xfrm>
          <a:off x="929754" y="1446957"/>
          <a:ext cx="4680000" cy="2160000"/>
        </p:xfrm>
        <a:graphic>
          <a:graphicData uri="http://schemas.openxmlformats.org/drawingml/2006/table">
            <a:tbl>
              <a:tblPr firstRow="1" bandRow="1">
                <a:tableStyleId>{2D5ABB26-0587-4C30-8999-92F81FD0307C}</a:tableStyleId>
              </a:tblPr>
              <a:tblGrid>
                <a:gridCol w="1053117">
                  <a:extLst>
                    <a:ext uri="{9D8B030D-6E8A-4147-A177-3AD203B41FA5}">
                      <a16:colId xmlns="" xmlns:a16="http://schemas.microsoft.com/office/drawing/2014/main" val="20000"/>
                    </a:ext>
                  </a:extLst>
                </a:gridCol>
                <a:gridCol w="936104">
                  <a:extLst>
                    <a:ext uri="{9D8B030D-6E8A-4147-A177-3AD203B41FA5}">
                      <a16:colId xmlns="" xmlns:a16="http://schemas.microsoft.com/office/drawing/2014/main" val="20001"/>
                    </a:ext>
                  </a:extLst>
                </a:gridCol>
                <a:gridCol w="546061">
                  <a:extLst>
                    <a:ext uri="{9D8B030D-6E8A-4147-A177-3AD203B41FA5}">
                      <a16:colId xmlns="" xmlns:a16="http://schemas.microsoft.com/office/drawing/2014/main" val="20002"/>
                    </a:ext>
                  </a:extLst>
                </a:gridCol>
                <a:gridCol w="1014112">
                  <a:extLst>
                    <a:ext uri="{9D8B030D-6E8A-4147-A177-3AD203B41FA5}">
                      <a16:colId xmlns="" xmlns:a16="http://schemas.microsoft.com/office/drawing/2014/main" val="20003"/>
                    </a:ext>
                  </a:extLst>
                </a:gridCol>
                <a:gridCol w="1130606">
                  <a:extLst>
                    <a:ext uri="{9D8B030D-6E8A-4147-A177-3AD203B41FA5}">
                      <a16:colId xmlns="" xmlns:a16="http://schemas.microsoft.com/office/drawing/2014/main" val="20004"/>
                    </a:ext>
                  </a:extLst>
                </a:gridCol>
              </a:tblGrid>
              <a:tr h="720000">
                <a:tc>
                  <a:txBody>
                    <a:bodyPr/>
                    <a:lstStyle/>
                    <a:p>
                      <a:pPr marL="0" algn="ctr" defTabSz="914400" rtl="0" eaLnBrk="1" latinLnBrk="0" hangingPunct="1"/>
                      <a:r>
                        <a:rPr sz="1400" dirty="0">
                          <a:latin typeface="Huawei Sans" panose="020C0503030203020204" pitchFamily="34" charset="0"/>
                        </a:rPr>
                        <a:t>Version</a:t>
                      </a:r>
                      <a:endParaRPr lang="zh-CN" altLang="en-US" sz="1400" b="0" kern="1200" dirty="0">
                        <a:solidFill>
                          <a:schemeClr val="tx1"/>
                        </a:solidFill>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algn="ctr" defTabSz="914400" rtl="0" eaLnBrk="1" latinLnBrk="0" hangingPunct="1"/>
                      <a:r>
                        <a:rPr sz="1400">
                          <a:latin typeface="Huawei Sans" panose="020C0503030203020204" pitchFamily="34" charset="0"/>
                        </a:rPr>
                        <a:t>Traffic Class</a:t>
                      </a:r>
                      <a:endParaRPr lang="zh-CN" altLang="en-US" sz="1400" b="0" kern="1200" dirty="0">
                        <a:solidFill>
                          <a:schemeClr val="tx1"/>
                        </a:solidFill>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gridSpan="3">
                  <a:txBody>
                    <a:bodyPr/>
                    <a:lstStyle/>
                    <a:p>
                      <a:pPr marL="0" algn="ctr" defTabSz="914400" rtl="0" eaLnBrk="1" latinLnBrk="0" hangingPunct="1"/>
                      <a:r>
                        <a:rPr sz="1400">
                          <a:latin typeface="Huawei Sans" panose="020C0503030203020204" pitchFamily="34" charset="0"/>
                        </a:rPr>
                        <a:t>Flow Label</a:t>
                      </a:r>
                      <a:endParaRPr lang="zh-CN" altLang="en-US" sz="1400" b="0" kern="1200">
                        <a:solidFill>
                          <a:schemeClr val="tx1"/>
                        </a:solidFill>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pPr marL="0" algn="ctr" defTabSz="914400" rtl="0" eaLnBrk="1" latinLnBrk="0" hangingPunct="1"/>
                      <a:endParaRPr lang="zh-CN" altLang="en-US" sz="1700" kern="1200">
                        <a:solidFill>
                          <a:schemeClr val="tx1"/>
                        </a:solidFill>
                        <a:latin typeface="Arial"/>
                        <a:ea typeface="+mn-ea"/>
                        <a:cs typeface="+mn-cs"/>
                      </a:endParaRPr>
                    </a:p>
                  </a:txBody>
                  <a:tcPr anchor="ctr"/>
                </a:tc>
                <a:tc hMerge="1">
                  <a:txBody>
                    <a:bodyPr/>
                    <a:lstStyle/>
                    <a:p>
                      <a:endParaRPr lang="zh-CN" altLang="en-US"/>
                    </a:p>
                  </a:txBody>
                  <a:tcPr/>
                </a:tc>
                <a:extLst>
                  <a:ext uri="{0D108BD9-81ED-4DB2-BD59-A6C34878D82A}">
                    <a16:rowId xmlns="" xmlns:a16="http://schemas.microsoft.com/office/drawing/2014/main" val="10000"/>
                  </a:ext>
                </a:extLst>
              </a:tr>
              <a:tr h="720000">
                <a:tc gridSpan="3">
                  <a:txBody>
                    <a:bodyPr/>
                    <a:lstStyle/>
                    <a:p>
                      <a:pPr marL="0" algn="ctr" defTabSz="914400" rtl="0" eaLnBrk="1" latinLnBrk="0" hangingPunct="1"/>
                      <a:r>
                        <a:rPr sz="1400" dirty="0">
                          <a:latin typeface="Huawei Sans" panose="020C0503030203020204" pitchFamily="34" charset="0"/>
                        </a:rPr>
                        <a:t>Payload Length</a:t>
                      </a:r>
                      <a:endParaRPr lang="zh-CN" altLang="en-US" sz="1400" kern="1200" dirty="0">
                        <a:solidFill>
                          <a:schemeClr val="tx1"/>
                        </a:solidFill>
                        <a:latin typeface="Huawei Sans" panose="020C0503030203020204" pitchFamily="34" charset="0"/>
                        <a:ea typeface="+mn-ea"/>
                        <a:cs typeface="+mn-cs"/>
                      </a:endParaRPr>
                    </a:p>
                  </a:txBody>
                  <a:tcPr marL="45720" marR="4572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pPr marL="0" algn="ctr" defTabSz="914400" rtl="0" eaLnBrk="1" latinLnBrk="0" hangingPunct="1"/>
                      <a:endParaRPr lang="zh-CN" altLang="en-US" sz="1700" kern="1200">
                        <a:solidFill>
                          <a:schemeClr val="tx1"/>
                        </a:solidFill>
                        <a:latin typeface="Arial"/>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1400" b="1" dirty="0">
                          <a:solidFill>
                            <a:schemeClr val="tx1"/>
                          </a:solidFill>
                          <a:latin typeface="Huawei Sans" panose="020C0503030203020204" pitchFamily="34" charset="0"/>
                        </a:rPr>
                        <a:t>Next Header</a:t>
                      </a:r>
                      <a:endParaRPr lang="zh-CN" altLang="en-US" sz="1400" b="1" kern="1200" dirty="0">
                        <a:solidFill>
                          <a:schemeClr val="tx1"/>
                        </a:solidFill>
                        <a:latin typeface="Huawei Sans" panose="020C0503030203020204" pitchFamily="34" charset="0"/>
                        <a:ea typeface="+mn-ea"/>
                      </a:endParaRPr>
                    </a:p>
                  </a:txBody>
                  <a:tcPr marL="45720" marR="4572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400" rtl="0" eaLnBrk="1" latinLnBrk="0" hangingPunct="1"/>
                      <a:r>
                        <a:rPr sz="1400" dirty="0">
                          <a:latin typeface="Huawei Sans" panose="020C0503030203020204" pitchFamily="34" charset="0"/>
                        </a:rPr>
                        <a:t>Hop Limit</a:t>
                      </a:r>
                      <a:endParaRPr lang="zh-CN" altLang="en-US" sz="1400" kern="1200" dirty="0">
                        <a:solidFill>
                          <a:schemeClr val="tx1"/>
                        </a:solidFill>
                        <a:latin typeface="Huawei Sans" panose="020C0503030203020204" pitchFamily="34" charset="0"/>
                        <a:ea typeface="+mn-ea"/>
                        <a:cs typeface="+mn-cs"/>
                      </a:endParaRPr>
                    </a:p>
                  </a:txBody>
                  <a:tcPr marL="45720" marR="4572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0000">
                <a:tc gridSpan="5">
                  <a:txBody>
                    <a:bodyPr/>
                    <a:lstStyle/>
                    <a:p>
                      <a:pPr marL="0" algn="ctr" defTabSz="914400" rtl="0" eaLnBrk="1" latinLnBrk="0" hangingPunct="1"/>
                      <a:r>
                        <a:rPr sz="1400">
                          <a:latin typeface="Huawei Sans" panose="020C0503030203020204" pitchFamily="34" charset="0"/>
                        </a:rPr>
                        <a:t>Source Address (128 bits)</a:t>
                      </a:r>
                      <a:endParaRPr lang="zh-CN" altLang="en-US" sz="1400" kern="1200" dirty="0">
                        <a:solidFill>
                          <a:schemeClr val="tx1"/>
                        </a:solidFill>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pPr marL="0" algn="ctr" defTabSz="914400" rtl="0" eaLnBrk="1" latinLnBrk="0" hangingPunct="1"/>
                      <a:endParaRPr lang="zh-CN" altLang="en-US" sz="1700" kern="1200">
                        <a:solidFill>
                          <a:schemeClr val="tx1"/>
                        </a:solidFill>
                        <a:latin typeface="Arial"/>
                        <a:ea typeface="+mn-ea"/>
                        <a:cs typeface="+mn-cs"/>
                      </a:endParaRPr>
                    </a:p>
                  </a:txBody>
                  <a:tcPr/>
                </a:tc>
                <a:tc hMerge="1">
                  <a:txBody>
                    <a:bodyPr/>
                    <a:lstStyle/>
                    <a:p>
                      <a:endParaRPr lang="zh-CN" altLang="en-US"/>
                    </a:p>
                  </a:txBody>
                  <a:tcPr/>
                </a:tc>
                <a:tc hMerge="1">
                  <a:txBody>
                    <a:bodyPr/>
                    <a:lstStyle/>
                    <a:p>
                      <a:pPr marL="0" algn="ctr" defTabSz="914400" rtl="0" eaLnBrk="1" latinLnBrk="0" hangingPunct="1"/>
                      <a:endParaRPr lang="zh-CN" altLang="en-US" sz="1700" kern="1200">
                        <a:solidFill>
                          <a:schemeClr val="tx1"/>
                        </a:solidFill>
                        <a:latin typeface="Arial"/>
                        <a:ea typeface="+mn-ea"/>
                        <a:cs typeface="+mn-cs"/>
                      </a:endParaRPr>
                    </a:p>
                  </a:txBody>
                  <a:tcPr/>
                </a:tc>
                <a:tc hMerge="1">
                  <a:txBody>
                    <a:bodyPr/>
                    <a:lstStyle/>
                    <a:p>
                      <a:pPr marL="0" algn="ctr" defTabSz="914400" rtl="0" eaLnBrk="1" latinLnBrk="0" hangingPunct="1"/>
                      <a:endParaRPr lang="zh-CN" altLang="en-US" sz="1700" kern="1200">
                        <a:solidFill>
                          <a:schemeClr val="tx1"/>
                        </a:solidFill>
                        <a:latin typeface="Arial"/>
                        <a:ea typeface="+mn-ea"/>
                        <a:cs typeface="+mn-cs"/>
                      </a:endParaRPr>
                    </a:p>
                  </a:txBody>
                  <a:tcPr/>
                </a:tc>
                <a:extLst>
                  <a:ext uri="{0D108BD9-81ED-4DB2-BD59-A6C34878D82A}">
                    <a16:rowId xmlns="" xmlns:a16="http://schemas.microsoft.com/office/drawing/2014/main" val="10002"/>
                  </a:ext>
                </a:extLst>
              </a:tr>
              <a:tr h="360000">
                <a:tc gridSpan="5">
                  <a:txBody>
                    <a:bodyPr/>
                    <a:lstStyle/>
                    <a:p>
                      <a:pPr marL="0" algn="ctr" defTabSz="914400" rtl="0" eaLnBrk="1" latinLnBrk="0" hangingPunct="1"/>
                      <a:r>
                        <a:rPr sz="1400" dirty="0">
                          <a:latin typeface="Huawei Sans" panose="020C0503030203020204" pitchFamily="34" charset="0"/>
                        </a:rPr>
                        <a:t>Destination Address (128 bits)</a:t>
                      </a:r>
                      <a:endParaRPr lang="zh-CN" altLang="en-US" sz="1400" kern="1200" dirty="0">
                        <a:solidFill>
                          <a:schemeClr val="tx1"/>
                        </a:solidFill>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pPr marL="0" algn="ctr" defTabSz="914400" rtl="0" eaLnBrk="1" latinLnBrk="0" hangingPunct="1"/>
                      <a:endParaRPr lang="zh-CN" altLang="en-US" sz="1700" kern="1200">
                        <a:solidFill>
                          <a:schemeClr val="tx1"/>
                        </a:solidFill>
                        <a:latin typeface="Arial"/>
                        <a:ea typeface="+mn-ea"/>
                        <a:cs typeface="+mn-cs"/>
                      </a:endParaRPr>
                    </a:p>
                  </a:txBody>
                  <a:tcPr/>
                </a:tc>
                <a:tc hMerge="1">
                  <a:txBody>
                    <a:bodyPr/>
                    <a:lstStyle/>
                    <a:p>
                      <a:endParaRPr lang="zh-CN" altLang="en-US"/>
                    </a:p>
                  </a:txBody>
                  <a:tcPr/>
                </a:tc>
                <a:tc hMerge="1">
                  <a:txBody>
                    <a:bodyPr/>
                    <a:lstStyle/>
                    <a:p>
                      <a:pPr marL="0" algn="ctr" defTabSz="914400" rtl="0" eaLnBrk="1" latinLnBrk="0" hangingPunct="1"/>
                      <a:endParaRPr lang="zh-CN" altLang="en-US" sz="1700" kern="1200">
                        <a:solidFill>
                          <a:schemeClr val="tx1"/>
                        </a:solidFill>
                        <a:latin typeface="Arial"/>
                        <a:ea typeface="+mn-ea"/>
                        <a:cs typeface="+mn-cs"/>
                      </a:endParaRPr>
                    </a:p>
                  </a:txBody>
                  <a:tcPr/>
                </a:tc>
                <a:tc hMerge="1">
                  <a:txBody>
                    <a:bodyPr/>
                    <a:lstStyle/>
                    <a:p>
                      <a:pPr marL="0" algn="ctr" defTabSz="914400" rtl="0" eaLnBrk="1" latinLnBrk="0" hangingPunct="1"/>
                      <a:endParaRPr lang="zh-CN" altLang="en-US" sz="1700" kern="1200">
                        <a:solidFill>
                          <a:schemeClr val="tx1"/>
                        </a:solidFill>
                        <a:latin typeface="Arial"/>
                        <a:ea typeface="+mn-ea"/>
                        <a:cs typeface="+mn-cs"/>
                      </a:endParaRPr>
                    </a:p>
                  </a:txBody>
                  <a:tcPr/>
                </a:tc>
                <a:extLst>
                  <a:ext uri="{0D108BD9-81ED-4DB2-BD59-A6C34878D82A}">
                    <a16:rowId xmlns="" xmlns:a16="http://schemas.microsoft.com/office/drawing/2014/main" val="10003"/>
                  </a:ext>
                </a:extLst>
              </a:tr>
            </a:tbl>
          </a:graphicData>
        </a:graphic>
      </p:graphicFrame>
      <p:sp>
        <p:nvSpPr>
          <p:cNvPr id="13" name="文本框 12"/>
          <p:cNvSpPr txBox="1"/>
          <p:nvPr/>
        </p:nvSpPr>
        <p:spPr bwMode="auto">
          <a:xfrm>
            <a:off x="5898952" y="2274848"/>
            <a:ext cx="667838"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400" dirty="0">
                <a:latin typeface="Huawei Sans" panose="020C0503030203020204" pitchFamily="34" charset="0"/>
              </a:rPr>
              <a:t>40</a:t>
            </a:r>
          </a:p>
          <a:p>
            <a:pPr algn="ctr"/>
            <a:r>
              <a:rPr sz="1400" dirty="0">
                <a:latin typeface="Huawei Sans" panose="020C0503030203020204" pitchFamily="34" charset="0"/>
              </a:rPr>
              <a:t>bytes</a:t>
            </a:r>
            <a:endParaRPr lang="en-US" altLang="zh-CN" sz="1400" dirty="0">
              <a:latin typeface="Huawei Sans" panose="020C0503030203020204" pitchFamily="34" charset="0"/>
            </a:endParaRPr>
          </a:p>
        </p:txBody>
      </p:sp>
      <p:sp>
        <p:nvSpPr>
          <p:cNvPr id="16" name="任意多边形 15"/>
          <p:cNvSpPr/>
          <p:nvPr/>
        </p:nvSpPr>
        <p:spPr bwMode="auto">
          <a:xfrm>
            <a:off x="508102" y="2653091"/>
            <a:ext cx="2791143" cy="1260060"/>
          </a:xfrm>
          <a:custGeom>
            <a:avLst/>
            <a:gdLst>
              <a:gd name="connsiteX0" fmla="*/ 2024683 w 2024683"/>
              <a:gd name="connsiteY0" fmla="*/ 0 h 1380226"/>
              <a:gd name="connsiteX1" fmla="*/ 161377 w 2024683"/>
              <a:gd name="connsiteY1" fmla="*/ 552090 h 1380226"/>
              <a:gd name="connsiteX2" fmla="*/ 126871 w 2024683"/>
              <a:gd name="connsiteY2" fmla="*/ 1380226 h 1380226"/>
              <a:gd name="connsiteX0" fmla="*/ 1973977 w 1973977"/>
              <a:gd name="connsiteY0" fmla="*/ 0 h 1345721"/>
              <a:gd name="connsiteX1" fmla="*/ 110671 w 1973977"/>
              <a:gd name="connsiteY1" fmla="*/ 552090 h 1345721"/>
              <a:gd name="connsiteX2" fmla="*/ 231440 w 1973977"/>
              <a:gd name="connsiteY2" fmla="*/ 1345721 h 1345721"/>
              <a:gd name="connsiteX0" fmla="*/ 2011423 w 2011423"/>
              <a:gd name="connsiteY0" fmla="*/ 0 h 1483743"/>
              <a:gd name="connsiteX1" fmla="*/ 148117 w 2011423"/>
              <a:gd name="connsiteY1" fmla="*/ 552090 h 1483743"/>
              <a:gd name="connsiteX2" fmla="*/ 148116 w 2011423"/>
              <a:gd name="connsiteY2" fmla="*/ 1483743 h 1483743"/>
              <a:gd name="connsiteX0" fmla="*/ 2034777 w 2034777"/>
              <a:gd name="connsiteY0" fmla="*/ 0 h 1485581"/>
              <a:gd name="connsiteX1" fmla="*/ 171471 w 2034777"/>
              <a:gd name="connsiteY1" fmla="*/ 552090 h 1485581"/>
              <a:gd name="connsiteX2" fmla="*/ 171470 w 2034777"/>
              <a:gd name="connsiteY2" fmla="*/ 1483743 h 1485581"/>
              <a:gd name="connsiteX0" fmla="*/ 2160824 w 2160824"/>
              <a:gd name="connsiteY0" fmla="*/ 0 h 1485581"/>
              <a:gd name="connsiteX1" fmla="*/ 297518 w 2160824"/>
              <a:gd name="connsiteY1" fmla="*/ 552090 h 1485581"/>
              <a:gd name="connsiteX2" fmla="*/ 297517 w 2160824"/>
              <a:gd name="connsiteY2" fmla="*/ 1483743 h 1485581"/>
              <a:gd name="connsiteX0" fmla="*/ 2149501 w 2149501"/>
              <a:gd name="connsiteY0" fmla="*/ 0 h 1485763"/>
              <a:gd name="connsiteX1" fmla="*/ 286195 w 2149501"/>
              <a:gd name="connsiteY1" fmla="*/ 552090 h 1485763"/>
              <a:gd name="connsiteX2" fmla="*/ 286194 w 2149501"/>
              <a:gd name="connsiteY2" fmla="*/ 1483743 h 1485763"/>
              <a:gd name="connsiteX0" fmla="*/ 2160824 w 2160824"/>
              <a:gd name="connsiteY0" fmla="*/ 0 h 1433802"/>
              <a:gd name="connsiteX1" fmla="*/ 297518 w 2160824"/>
              <a:gd name="connsiteY1" fmla="*/ 500331 h 1433802"/>
              <a:gd name="connsiteX2" fmla="*/ 297517 w 2160824"/>
              <a:gd name="connsiteY2" fmla="*/ 1431984 h 1433802"/>
              <a:gd name="connsiteX0" fmla="*/ 2160824 w 2160824"/>
              <a:gd name="connsiteY0" fmla="*/ 0 h 1433802"/>
              <a:gd name="connsiteX1" fmla="*/ 297518 w 2160824"/>
              <a:gd name="connsiteY1" fmla="*/ 500331 h 1433802"/>
              <a:gd name="connsiteX2" fmla="*/ 297517 w 2160824"/>
              <a:gd name="connsiteY2" fmla="*/ 1431984 h 1433802"/>
              <a:gd name="connsiteX0" fmla="*/ 2160824 w 2160824"/>
              <a:gd name="connsiteY0" fmla="*/ 0 h 1468241"/>
              <a:gd name="connsiteX1" fmla="*/ 297518 w 2160824"/>
              <a:gd name="connsiteY1" fmla="*/ 500331 h 1468241"/>
              <a:gd name="connsiteX2" fmla="*/ 297517 w 2160824"/>
              <a:gd name="connsiteY2" fmla="*/ 1466489 h 1468241"/>
              <a:gd name="connsiteX0" fmla="*/ 2146805 w 2146805"/>
              <a:gd name="connsiteY0" fmla="*/ 0 h 1466489"/>
              <a:gd name="connsiteX1" fmla="*/ 283499 w 2146805"/>
              <a:gd name="connsiteY1" fmla="*/ 500331 h 1466489"/>
              <a:gd name="connsiteX2" fmla="*/ 283498 w 2146805"/>
              <a:gd name="connsiteY2" fmla="*/ 1466489 h 1466489"/>
              <a:gd name="connsiteX0" fmla="*/ 2132973 w 2132973"/>
              <a:gd name="connsiteY0" fmla="*/ 0 h 1466489"/>
              <a:gd name="connsiteX1" fmla="*/ 269667 w 2132973"/>
              <a:gd name="connsiteY1" fmla="*/ 500331 h 1466489"/>
              <a:gd name="connsiteX2" fmla="*/ 269666 w 2132973"/>
              <a:gd name="connsiteY2" fmla="*/ 1466489 h 1466489"/>
            </a:gdLst>
            <a:ahLst/>
            <a:cxnLst>
              <a:cxn ang="0">
                <a:pos x="connsiteX0" y="connsiteY0"/>
              </a:cxn>
              <a:cxn ang="0">
                <a:pos x="connsiteX1" y="connsiteY1"/>
              </a:cxn>
              <a:cxn ang="0">
                <a:pos x="connsiteX2" y="connsiteY2"/>
              </a:cxn>
            </a:cxnLst>
            <a:rect l="l" t="t" r="r" b="b"/>
            <a:pathLst>
              <a:path w="2132973" h="1466489">
                <a:moveTo>
                  <a:pt x="2132973" y="0"/>
                </a:moveTo>
                <a:cubicBezTo>
                  <a:pt x="1376724" y="40256"/>
                  <a:pt x="580218" y="255916"/>
                  <a:pt x="269667" y="500331"/>
                </a:cubicBezTo>
                <a:cubicBezTo>
                  <a:pt x="-40884" y="744746"/>
                  <a:pt x="-135775" y="1268080"/>
                  <a:pt x="269666" y="1466489"/>
                </a:cubicBezTo>
              </a:path>
            </a:pathLst>
          </a:custGeom>
          <a:noFill/>
          <a:ln w="25400" cap="flat" cmpd="sng" algn="ctr">
            <a:solidFill>
              <a:srgbClr val="00B0F0"/>
            </a:solid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ndParaRPr>
          </a:p>
        </p:txBody>
      </p:sp>
      <p:sp>
        <p:nvSpPr>
          <p:cNvPr id="20" name="弧形 38"/>
          <p:cNvSpPr/>
          <p:nvPr/>
        </p:nvSpPr>
        <p:spPr>
          <a:xfrm>
            <a:off x="508103" y="3984999"/>
            <a:ext cx="756084" cy="828092"/>
          </a:xfrm>
          <a:prstGeom prst="arc">
            <a:avLst>
              <a:gd name="adj1" fmla="val 5401843"/>
              <a:gd name="adj2" fmla="val 16277986"/>
            </a:avLst>
          </a:prstGeom>
          <a:ln w="25400">
            <a:solidFill>
              <a:srgbClr val="00B0F0"/>
            </a:solidFill>
            <a:headEnd type="triangl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latin typeface="Huawei Sans" panose="020C0503030203020204" pitchFamily="34" charset="0"/>
            </a:endParaRPr>
          </a:p>
        </p:txBody>
      </p:sp>
      <p:sp>
        <p:nvSpPr>
          <p:cNvPr id="21" name="文本框 20"/>
          <p:cNvSpPr txBox="1"/>
          <p:nvPr/>
        </p:nvSpPr>
        <p:spPr bwMode="auto">
          <a:xfrm>
            <a:off x="2716725" y="5320985"/>
            <a:ext cx="890075"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2400">
                <a:latin typeface="Huawei Sans" panose="020C0503030203020204" pitchFamily="34" charset="0"/>
              </a:rPr>
              <a:t>...</a:t>
            </a:r>
            <a:endParaRPr lang="zh-CN" altLang="en-US" sz="2400" dirty="0">
              <a:latin typeface="Huawei Sans" panose="020C0503030203020204" pitchFamily="34" charset="0"/>
            </a:endParaRPr>
          </a:p>
        </p:txBody>
      </p:sp>
      <p:graphicFrame>
        <p:nvGraphicFramePr>
          <p:cNvPr id="22" name="表格 21"/>
          <p:cNvGraphicFramePr>
            <a:graphicFrameLocks noGrp="1"/>
          </p:cNvGraphicFramePr>
          <p:nvPr>
            <p:extLst/>
          </p:nvPr>
        </p:nvGraphicFramePr>
        <p:xfrm>
          <a:off x="937848" y="5747035"/>
          <a:ext cx="4680000" cy="360000"/>
        </p:xfrm>
        <a:graphic>
          <a:graphicData uri="http://schemas.openxmlformats.org/drawingml/2006/table">
            <a:tbl>
              <a:tblPr firstRow="1" bandRow="1">
                <a:tableStyleId>{2D5ABB26-0587-4C30-8999-92F81FD0307C}</a:tableStyleId>
              </a:tblPr>
              <a:tblGrid>
                <a:gridCol w="4680000">
                  <a:extLst>
                    <a:ext uri="{9D8B030D-6E8A-4147-A177-3AD203B41FA5}">
                      <a16:colId xmlns="" xmlns:a16="http://schemas.microsoft.com/office/drawing/2014/main" val="20000"/>
                    </a:ext>
                  </a:extLst>
                </a:gridCol>
              </a:tblGrid>
              <a:tr h="360000">
                <a:tc>
                  <a:txBody>
                    <a:bodyPr/>
                    <a:lstStyle/>
                    <a:p>
                      <a:pPr marL="0" algn="ctr" defTabSz="914400" rtl="0" eaLnBrk="1" latinLnBrk="0" hangingPunct="1"/>
                      <a:r>
                        <a:rPr sz="1600" dirty="0">
                          <a:solidFill>
                            <a:schemeClr val="tx1"/>
                          </a:solidFill>
                          <a:latin typeface="Huawei Sans" panose="020C0503030203020204" pitchFamily="34" charset="0"/>
                        </a:rPr>
                        <a:t>Data</a:t>
                      </a:r>
                      <a:endParaRPr lang="zh-CN" altLang="en-US" sz="1600" kern="1200" dirty="0">
                        <a:solidFill>
                          <a:schemeClr val="tx1"/>
                        </a:solidFill>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24" name="文本框 23"/>
          <p:cNvSpPr txBox="1"/>
          <p:nvPr/>
        </p:nvSpPr>
        <p:spPr bwMode="auto">
          <a:xfrm>
            <a:off x="5758688" y="3820581"/>
            <a:ext cx="948364"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400" dirty="0">
                <a:latin typeface="Huawei Sans" panose="020C0503030203020204" pitchFamily="34" charset="0"/>
              </a:rPr>
              <a:t>Variable</a:t>
            </a:r>
            <a:endParaRPr lang="en-US" altLang="zh-CN" sz="1400" dirty="0">
              <a:latin typeface="Huawei Sans" panose="020C0503030203020204" pitchFamily="34" charset="0"/>
            </a:endParaRPr>
          </a:p>
          <a:p>
            <a:pPr algn="ctr"/>
            <a:r>
              <a:rPr sz="1400" dirty="0">
                <a:latin typeface="Huawei Sans" panose="020C0503030203020204" pitchFamily="34" charset="0"/>
              </a:rPr>
              <a:t>length</a:t>
            </a:r>
          </a:p>
        </p:txBody>
      </p:sp>
      <p:sp>
        <p:nvSpPr>
          <p:cNvPr id="28" name="文本框 27"/>
          <p:cNvSpPr txBox="1"/>
          <p:nvPr/>
        </p:nvSpPr>
        <p:spPr bwMode="auto">
          <a:xfrm>
            <a:off x="5784555" y="4755253"/>
            <a:ext cx="948364"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400" dirty="0">
                <a:latin typeface="Huawei Sans" panose="020C0503030203020204" pitchFamily="34" charset="0"/>
              </a:rPr>
              <a:t>Variable</a:t>
            </a:r>
            <a:endParaRPr lang="en-US" altLang="zh-CN" sz="1400" dirty="0">
              <a:latin typeface="Huawei Sans" panose="020C0503030203020204" pitchFamily="34" charset="0"/>
            </a:endParaRPr>
          </a:p>
          <a:p>
            <a:pPr algn="ctr"/>
            <a:r>
              <a:rPr sz="1400" dirty="0">
                <a:latin typeface="Huawei Sans" panose="020C0503030203020204" pitchFamily="34" charset="0"/>
              </a:rPr>
              <a:t>length</a:t>
            </a:r>
          </a:p>
        </p:txBody>
      </p:sp>
      <p:graphicFrame>
        <p:nvGraphicFramePr>
          <p:cNvPr id="25" name="表格 24"/>
          <p:cNvGraphicFramePr>
            <a:graphicFrameLocks noGrp="1"/>
          </p:cNvGraphicFramePr>
          <p:nvPr>
            <p:extLst/>
          </p:nvPr>
        </p:nvGraphicFramePr>
        <p:xfrm>
          <a:off x="937848" y="3780674"/>
          <a:ext cx="4679999" cy="720000"/>
        </p:xfrm>
        <a:graphic>
          <a:graphicData uri="http://schemas.openxmlformats.org/drawingml/2006/table">
            <a:tbl>
              <a:tblPr firstRow="1" bandRow="1">
                <a:tableStyleId>{2D5ABB26-0587-4C30-8999-92F81FD0307C}</a:tableStyleId>
              </a:tblPr>
              <a:tblGrid>
                <a:gridCol w="1560686"/>
                <a:gridCol w="2667000"/>
                <a:gridCol w="452313"/>
              </a:tblGrid>
              <a:tr h="353154">
                <a:tc>
                  <a:txBody>
                    <a:bodyPr/>
                    <a:lstStyle/>
                    <a:p>
                      <a:pPr algn="ctr"/>
                      <a:r>
                        <a:rPr sz="1400" b="1" dirty="0">
                          <a:solidFill>
                            <a:schemeClr val="tx1"/>
                          </a:solidFill>
                          <a:latin typeface="Huawei Sans" panose="020C0503030203020204" pitchFamily="34" charset="0"/>
                        </a:rPr>
                        <a:t>Next</a:t>
                      </a:r>
                      <a:r>
                        <a:rPr sz="1400" dirty="0">
                          <a:solidFill>
                            <a:schemeClr val="bg1"/>
                          </a:solidFill>
                          <a:latin typeface="Huawei Sans" panose="020C0503030203020204" pitchFamily="34" charset="0"/>
                        </a:rPr>
                        <a:t> </a:t>
                      </a:r>
                      <a:r>
                        <a:rPr sz="1400" b="1" dirty="0">
                          <a:solidFill>
                            <a:schemeClr val="tx1"/>
                          </a:solidFill>
                          <a:latin typeface="Huawei Sans" panose="020C0503030203020204" pitchFamily="34" charset="0"/>
                        </a:rPr>
                        <a:t>Header</a:t>
                      </a:r>
                      <a:endParaRPr lang="zh-CN" altLang="en-US" sz="1400" b="1" kern="1200" dirty="0">
                        <a:solidFill>
                          <a:schemeClr val="tx1"/>
                        </a:solidFill>
                        <a:latin typeface="Huawei Sans" panose="020C0503030203020204" pitchFamily="34" charset="0"/>
                        <a:ea typeface="方正兰亭黑简体" panose="02000000000000000000" pitchFamily="2" charset="-122"/>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dirty="0">
                          <a:latin typeface="Huawei Sans" panose="020C0503030203020204" pitchFamily="34" charset="0"/>
                        </a:rPr>
                        <a:t>Extension Header Length</a:t>
                      </a:r>
                      <a:endParaRPr lang="zh-CN" altLang="en-US" sz="14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endParaRPr lang="zh-CN" altLang="en-US" sz="11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noFill/>
                      <a:prstDash val="solid"/>
                      <a:round/>
                      <a:headEnd type="none" w="med" len="med"/>
                      <a:tailEnd type="none" w="med" len="med"/>
                    </a:lnB>
                    <a:noFill/>
                  </a:tcPr>
                </a:tc>
              </a:tr>
              <a:tr h="366846">
                <a:tc gridSpan="3">
                  <a:txBody>
                    <a:bodyPr/>
                    <a:lstStyle/>
                    <a:p>
                      <a:pPr algn="ctr"/>
                      <a:r>
                        <a:rPr sz="1400" dirty="0">
                          <a:latin typeface="Huawei Sans" panose="020C0503030203020204" pitchFamily="34" charset="0"/>
                        </a:rPr>
                        <a:t>Extension Header Data</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26" name="表格 25"/>
          <p:cNvGraphicFramePr>
            <a:graphicFrameLocks noGrp="1"/>
          </p:cNvGraphicFramePr>
          <p:nvPr>
            <p:extLst/>
          </p:nvPr>
        </p:nvGraphicFramePr>
        <p:xfrm>
          <a:off x="940958" y="4675778"/>
          <a:ext cx="4679999" cy="720000"/>
        </p:xfrm>
        <a:graphic>
          <a:graphicData uri="http://schemas.openxmlformats.org/drawingml/2006/table">
            <a:tbl>
              <a:tblPr firstRow="1" bandRow="1">
                <a:tableStyleId>{2D5ABB26-0587-4C30-8999-92F81FD0307C}</a:tableStyleId>
              </a:tblPr>
              <a:tblGrid>
                <a:gridCol w="1560686"/>
                <a:gridCol w="2667000"/>
                <a:gridCol w="452313"/>
              </a:tblGrid>
              <a:tr h="353154">
                <a:tc>
                  <a:txBody>
                    <a:bodyPr/>
                    <a:lstStyle/>
                    <a:p>
                      <a:pPr algn="ctr"/>
                      <a:r>
                        <a:rPr sz="1400" b="1" dirty="0">
                          <a:solidFill>
                            <a:schemeClr val="tx1"/>
                          </a:solidFill>
                          <a:latin typeface="Huawei Sans" panose="020C0503030203020204" pitchFamily="34" charset="0"/>
                        </a:rPr>
                        <a:t>Next</a:t>
                      </a:r>
                      <a:r>
                        <a:rPr sz="1400" dirty="0">
                          <a:solidFill>
                            <a:schemeClr val="bg1"/>
                          </a:solidFill>
                          <a:latin typeface="Huawei Sans" panose="020C0503030203020204" pitchFamily="34" charset="0"/>
                        </a:rPr>
                        <a:t> </a:t>
                      </a:r>
                      <a:r>
                        <a:rPr sz="1400" b="1" dirty="0">
                          <a:solidFill>
                            <a:schemeClr val="tx1"/>
                          </a:solidFill>
                          <a:latin typeface="Huawei Sans" panose="020C0503030203020204" pitchFamily="34" charset="0"/>
                        </a:rPr>
                        <a:t>Header</a:t>
                      </a:r>
                      <a:endParaRPr lang="zh-CN" altLang="en-US" sz="1400" b="1" kern="1200" dirty="0">
                        <a:solidFill>
                          <a:schemeClr val="tx1"/>
                        </a:solidFill>
                        <a:latin typeface="Huawei Sans" panose="020C0503030203020204" pitchFamily="34" charset="0"/>
                        <a:ea typeface="方正兰亭黑简体" panose="02000000000000000000" pitchFamily="2" charset="-122"/>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dirty="0">
                          <a:latin typeface="Huawei Sans" panose="020C0503030203020204" pitchFamily="34" charset="0"/>
                        </a:rPr>
                        <a:t>Extension Header Length</a:t>
                      </a:r>
                      <a:endParaRPr lang="zh-CN" altLang="en-US" sz="14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endParaRPr lang="zh-CN" altLang="en-US" sz="11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noFill/>
                      <a:prstDash val="solid"/>
                      <a:round/>
                      <a:headEnd type="none" w="med" len="med"/>
                      <a:tailEnd type="none" w="med" len="med"/>
                    </a:lnB>
                    <a:noFill/>
                  </a:tcPr>
                </a:tc>
              </a:tr>
              <a:tr h="366846">
                <a:tc gridSpan="3">
                  <a:txBody>
                    <a:bodyPr/>
                    <a:lstStyle/>
                    <a:p>
                      <a:pPr algn="ctr"/>
                      <a:r>
                        <a:rPr sz="1400" dirty="0">
                          <a:latin typeface="Huawei Sans" panose="020C0503030203020204" pitchFamily="34" charset="0"/>
                        </a:rPr>
                        <a:t>Extension Header Data</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bl>
          </a:graphicData>
        </a:graphic>
      </p:graphicFrame>
      <p:sp>
        <p:nvSpPr>
          <p:cNvPr id="29" name="矩形 28"/>
          <p:cNvSpPr/>
          <p:nvPr/>
        </p:nvSpPr>
        <p:spPr>
          <a:xfrm>
            <a:off x="6656269" y="1479532"/>
            <a:ext cx="4770132" cy="1723205"/>
          </a:xfrm>
          <a:prstGeom prst="rect">
            <a:avLst/>
          </a:prstGeom>
        </p:spPr>
        <p:txBody>
          <a:bodyPr wrap="square">
            <a:noAutofit/>
          </a:bodyPr>
          <a:lstStyle/>
          <a:p>
            <a:pPr marL="177800" indent="-177800">
              <a:buFont typeface="Arial" panose="020B0604020202020204" pitchFamily="34" charset="0"/>
              <a:buChar char="•"/>
            </a:pPr>
            <a:r>
              <a:rPr sz="1600" b="1" dirty="0">
                <a:latin typeface="Huawei Sans" panose="020C0503030203020204" pitchFamily="34" charset="0"/>
              </a:rPr>
              <a:t>Extension Header Length:</a:t>
            </a:r>
            <a:r>
              <a:rPr sz="1600" dirty="0">
                <a:latin typeface="Huawei Sans" panose="020C0503030203020204" pitchFamily="34" charset="0"/>
              </a:rPr>
              <a:t> 8 bits long. This field indicates the extension header length excluding the length of the Next Header field.</a:t>
            </a:r>
          </a:p>
          <a:p>
            <a:pPr marL="177800" indent="-177800">
              <a:buFont typeface="Arial" panose="020B0604020202020204" pitchFamily="34" charset="0"/>
              <a:buChar char="•"/>
            </a:pPr>
            <a:r>
              <a:rPr sz="1600" b="1" dirty="0">
                <a:latin typeface="Huawei Sans" panose="020C0503030203020204" pitchFamily="34" charset="0"/>
              </a:rPr>
              <a:t>Extension Header Data:</a:t>
            </a:r>
            <a:r>
              <a:rPr sz="1600" dirty="0">
                <a:latin typeface="Huawei Sans" panose="020C0503030203020204" pitchFamily="34" charset="0"/>
              </a:rPr>
              <a:t> variable length. This field indicates the payload of the extension headers and is a combination of a series of options and padding fields.</a:t>
            </a:r>
          </a:p>
        </p:txBody>
      </p:sp>
      <p:graphicFrame>
        <p:nvGraphicFramePr>
          <p:cNvPr id="4" name="表格 3"/>
          <p:cNvGraphicFramePr>
            <a:graphicFrameLocks noGrp="1"/>
          </p:cNvGraphicFramePr>
          <p:nvPr>
            <p:extLst/>
          </p:nvPr>
        </p:nvGraphicFramePr>
        <p:xfrm>
          <a:off x="6775141" y="3517986"/>
          <a:ext cx="4509186" cy="1913755"/>
        </p:xfrm>
        <a:graphic>
          <a:graphicData uri="http://schemas.openxmlformats.org/drawingml/2006/table">
            <a:tbl>
              <a:tblPr firstRow="1" bandRow="1">
                <a:tableStyleId>{72833802-FEF1-4C79-8D5D-14CF1EAF98D9}</a:tableStyleId>
              </a:tblPr>
              <a:tblGrid>
                <a:gridCol w="4509186"/>
              </a:tblGrid>
              <a:tr h="495509">
                <a:tc>
                  <a:txBody>
                    <a:bodyPr/>
                    <a:lstStyle/>
                    <a:p>
                      <a:pPr algn="ctr"/>
                      <a:r>
                        <a:rPr sz="1400" b="1" dirty="0">
                          <a:solidFill>
                            <a:schemeClr val="tx1"/>
                          </a:solidFill>
                          <a:latin typeface="Huawei Sans" panose="020C0503030203020204" pitchFamily="34" charset="0"/>
                        </a:rPr>
                        <a:t>Basic IPv6 Header</a:t>
                      </a:r>
                      <a:endParaRPr lang="en-US" altLang="zh-CN" sz="1400" b="1" dirty="0" smtClean="0">
                        <a:solidFill>
                          <a:schemeClr val="tx1"/>
                        </a:solidFill>
                        <a:latin typeface="Huawei Sans" panose="020C0503030203020204" pitchFamily="34" charset="0"/>
                      </a:endParaRPr>
                    </a:p>
                    <a:p>
                      <a:pPr algn="ctr"/>
                      <a:r>
                        <a:rPr sz="1400" dirty="0">
                          <a:solidFill>
                            <a:schemeClr val="tx1"/>
                          </a:solidFill>
                          <a:latin typeface="Huawei Sans" panose="020C0503030203020204" pitchFamily="34" charset="0"/>
                        </a:rPr>
                        <a:t>Next Header=0 (Hop-by-Hop Options Header)</a:t>
                      </a:r>
                      <a:endParaRPr lang="zh-CN" altLang="en-US" sz="1400" b="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495509">
                <a:tc>
                  <a:txBody>
                    <a:bodyPr/>
                    <a:lstStyle/>
                    <a:p>
                      <a:pPr algn="ctr"/>
                      <a:r>
                        <a:rPr sz="1400" b="1" dirty="0">
                          <a:solidFill>
                            <a:schemeClr val="tx1"/>
                          </a:solidFill>
                          <a:latin typeface="Huawei Sans" panose="020C0503030203020204" pitchFamily="34" charset="0"/>
                        </a:rPr>
                        <a:t>IPv6 Hop-by-Hop Options Header</a:t>
                      </a:r>
                      <a:endParaRPr lang="en-US" altLang="zh-CN" sz="1400" b="1" dirty="0" smtClean="0">
                        <a:solidFill>
                          <a:schemeClr val="tx1"/>
                        </a:solidFill>
                        <a:latin typeface="Huawei Sans" panose="020C0503030203020204" pitchFamily="34" charset="0"/>
                      </a:endParaRPr>
                    </a:p>
                    <a:p>
                      <a:pPr algn="ctr"/>
                      <a:r>
                        <a:rPr sz="1400" dirty="0">
                          <a:solidFill>
                            <a:schemeClr val="tx1"/>
                          </a:solidFill>
                          <a:latin typeface="Huawei Sans" panose="020C0503030203020204" pitchFamily="34" charset="0"/>
                        </a:rPr>
                        <a:t>Next Header=51 (Authentication Header)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495509">
                <a:tc>
                  <a:txBody>
                    <a:bodyPr/>
                    <a:lstStyle/>
                    <a:p>
                      <a:pPr algn="ctr"/>
                      <a:r>
                        <a:rPr sz="1400" b="1">
                          <a:solidFill>
                            <a:schemeClr val="tx1"/>
                          </a:solidFill>
                          <a:latin typeface="Huawei Sans" panose="020C0503030203020204" pitchFamily="34" charset="0"/>
                        </a:rPr>
                        <a:t>IPv6 Authentication Header</a:t>
                      </a:r>
                      <a:endParaRPr lang="en-US" altLang="zh-CN" sz="1400" b="1" dirty="0" smtClean="0">
                        <a:solidFill>
                          <a:schemeClr val="tx1"/>
                        </a:solidFill>
                        <a:latin typeface="Huawei Sans" panose="020C0503030203020204" pitchFamily="34" charset="0"/>
                      </a:endParaRPr>
                    </a:p>
                    <a:p>
                      <a:pPr algn="ctr"/>
                      <a:r>
                        <a:rPr sz="1400">
                          <a:solidFill>
                            <a:schemeClr val="tx1"/>
                          </a:solidFill>
                          <a:latin typeface="Huawei Sans" panose="020C0503030203020204" pitchFamily="34" charset="0"/>
                        </a:rPr>
                        <a:t>Next Header=6 (TCP)</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359275">
                <a:tc>
                  <a:txBody>
                    <a:bodyPr/>
                    <a:lstStyle/>
                    <a:p>
                      <a:pPr algn="ctr"/>
                      <a:r>
                        <a:rPr sz="1400" b="1" dirty="0">
                          <a:solidFill>
                            <a:schemeClr val="tx1"/>
                          </a:solidFill>
                          <a:latin typeface="Huawei Sans" panose="020C0503030203020204" pitchFamily="34" charset="0"/>
                        </a:rPr>
                        <a:t>TCP Data Segment</a:t>
                      </a:r>
                      <a:endParaRPr lang="zh-CN" altLang="en-US" sz="1400" b="1"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bl>
          </a:graphicData>
        </a:graphic>
      </p:graphicFrame>
      <p:sp>
        <p:nvSpPr>
          <p:cNvPr id="2" name="右大括号 1"/>
          <p:cNvSpPr/>
          <p:nvPr/>
        </p:nvSpPr>
        <p:spPr>
          <a:xfrm>
            <a:off x="5652371" y="3775448"/>
            <a:ext cx="214312" cy="725226"/>
          </a:xfrm>
          <a:prstGeom prst="rightBrace">
            <a:avLst/>
          </a:prstGeom>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sz="1400">
              <a:latin typeface="Huawei Sans" panose="020C0503030203020204" pitchFamily="34" charset="0"/>
            </a:endParaRPr>
          </a:p>
        </p:txBody>
      </p:sp>
      <p:sp>
        <p:nvSpPr>
          <p:cNvPr id="32" name="右大括号 31"/>
          <p:cNvSpPr/>
          <p:nvPr/>
        </p:nvSpPr>
        <p:spPr>
          <a:xfrm>
            <a:off x="5652371" y="4670552"/>
            <a:ext cx="214312" cy="725226"/>
          </a:xfrm>
          <a:prstGeom prst="rightBrace">
            <a:avLst/>
          </a:prstGeom>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sz="1400">
              <a:latin typeface="Huawei Sans" panose="020C0503030203020204" pitchFamily="34" charset="0"/>
            </a:endParaRPr>
          </a:p>
        </p:txBody>
      </p:sp>
      <p:sp>
        <p:nvSpPr>
          <p:cNvPr id="33" name="右大括号 32"/>
          <p:cNvSpPr/>
          <p:nvPr/>
        </p:nvSpPr>
        <p:spPr>
          <a:xfrm>
            <a:off x="5652371" y="1446956"/>
            <a:ext cx="214312" cy="2158613"/>
          </a:xfrm>
          <a:prstGeom prst="rightBrace">
            <a:avLst/>
          </a:prstGeom>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latin typeface="Huawei Sans" panose="020C0503030203020204" pitchFamily="34" charset="0"/>
            </a:endParaRPr>
          </a:p>
        </p:txBody>
      </p:sp>
      <p:sp>
        <p:nvSpPr>
          <p:cNvPr id="5" name="文本框 4"/>
          <p:cNvSpPr txBox="1"/>
          <p:nvPr/>
        </p:nvSpPr>
        <p:spPr bwMode="auto">
          <a:xfrm>
            <a:off x="8010618" y="5540836"/>
            <a:ext cx="213458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dirty="0" smtClean="0">
                <a:latin typeface="Huawei Sans" panose="020C0503030203020204" pitchFamily="34" charset="0"/>
              </a:rPr>
              <a:t>IPv6</a:t>
            </a:r>
            <a:r>
              <a:rPr lang="en-US" sz="1600" dirty="0" smtClean="0">
                <a:latin typeface="Huawei Sans" panose="020C0503030203020204" pitchFamily="34" charset="0"/>
              </a:rPr>
              <a:t> packet </a:t>
            </a:r>
            <a:r>
              <a:rPr sz="1600" dirty="0" smtClean="0">
                <a:latin typeface="Huawei Sans" panose="020C0503030203020204" pitchFamily="34" charset="0"/>
              </a:rPr>
              <a:t>example</a:t>
            </a:r>
            <a:endParaRPr sz="1600" dirty="0">
              <a:latin typeface="Huawei Sans" panose="020C0503030203020204" pitchFamily="34" charset="0"/>
            </a:endParaRPr>
          </a:p>
        </p:txBody>
      </p:sp>
    </p:spTree>
    <p:extLst>
      <p:ext uri="{BB962C8B-B14F-4D97-AF65-F5344CB8AC3E}">
        <p14:creationId xmlns:p14="http://schemas.microsoft.com/office/powerpoint/2010/main" val="3732778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533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IPv6 Packet Processing Mechanism</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8620" y="4482354"/>
            <a:ext cx="720000" cy="590400"/>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903" y="4482354"/>
            <a:ext cx="720000" cy="590400"/>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2324" y="4482354"/>
            <a:ext cx="720000" cy="590400"/>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7186" y="4482354"/>
            <a:ext cx="720000" cy="590400"/>
          </a:xfrm>
          <a:prstGeom prst="rect">
            <a:avLst/>
          </a:prstGeom>
        </p:spPr>
      </p:pic>
      <p:cxnSp>
        <p:nvCxnSpPr>
          <p:cNvPr id="21" name="直接连接符 20"/>
          <p:cNvCxnSpPr/>
          <p:nvPr/>
        </p:nvCxnSpPr>
        <p:spPr bwMode="auto">
          <a:xfrm>
            <a:off x="2848620" y="4777554"/>
            <a:ext cx="18242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5392903" y="4777554"/>
            <a:ext cx="18242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7937186" y="4777554"/>
            <a:ext cx="182428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箭头连接符 30"/>
          <p:cNvCxnSpPr/>
          <p:nvPr/>
        </p:nvCxnSpPr>
        <p:spPr bwMode="auto">
          <a:xfrm>
            <a:off x="3220701" y="4914402"/>
            <a:ext cx="1080120" cy="0"/>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sp>
        <p:nvSpPr>
          <p:cNvPr id="32" name="文本框 31"/>
          <p:cNvSpPr txBox="1"/>
          <p:nvPr/>
        </p:nvSpPr>
        <p:spPr bwMode="auto">
          <a:xfrm>
            <a:off x="1794296" y="5094422"/>
            <a:ext cx="1446897"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400">
                <a:latin typeface="Huawei Sans" panose="020C0503030203020204" pitchFamily="34" charset="0"/>
              </a:rPr>
              <a:t>Source router</a:t>
            </a:r>
          </a:p>
        </p:txBody>
      </p:sp>
      <p:sp>
        <p:nvSpPr>
          <p:cNvPr id="33" name="文本框 32"/>
          <p:cNvSpPr txBox="1"/>
          <p:nvPr/>
        </p:nvSpPr>
        <p:spPr bwMode="auto">
          <a:xfrm>
            <a:off x="9179684" y="5094422"/>
            <a:ext cx="189253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400" dirty="0">
                <a:latin typeface="Huawei Sans" panose="020C0503030203020204" pitchFamily="34" charset="0"/>
              </a:rPr>
              <a:t>Destination router</a:t>
            </a:r>
          </a:p>
        </p:txBody>
      </p:sp>
      <p:sp>
        <p:nvSpPr>
          <p:cNvPr id="34" name="文本框 33"/>
          <p:cNvSpPr txBox="1"/>
          <p:nvPr/>
        </p:nvSpPr>
        <p:spPr bwMode="auto">
          <a:xfrm>
            <a:off x="4039684" y="5058418"/>
            <a:ext cx="202237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400" dirty="0">
                <a:latin typeface="Huawei Sans" panose="020C0503030203020204" pitchFamily="34" charset="0"/>
              </a:rPr>
              <a:t>Intermediate router</a:t>
            </a:r>
          </a:p>
        </p:txBody>
      </p:sp>
      <p:sp>
        <p:nvSpPr>
          <p:cNvPr id="35" name="文本框 34"/>
          <p:cNvSpPr txBox="1"/>
          <p:nvPr/>
        </p:nvSpPr>
        <p:spPr bwMode="auto">
          <a:xfrm>
            <a:off x="6595396" y="5094422"/>
            <a:ext cx="202237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400" dirty="0">
                <a:latin typeface="Huawei Sans" panose="020C0503030203020204" pitchFamily="34" charset="0"/>
              </a:rPr>
              <a:t>Intermediate router</a:t>
            </a:r>
          </a:p>
        </p:txBody>
      </p:sp>
      <p:cxnSp>
        <p:nvCxnSpPr>
          <p:cNvPr id="41" name="直接箭头连接符 40"/>
          <p:cNvCxnSpPr/>
          <p:nvPr/>
        </p:nvCxnSpPr>
        <p:spPr bwMode="auto">
          <a:xfrm>
            <a:off x="5764984" y="4914402"/>
            <a:ext cx="1080120" cy="0"/>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42" name="直接箭头连接符 41"/>
          <p:cNvCxnSpPr/>
          <p:nvPr/>
        </p:nvCxnSpPr>
        <p:spPr bwMode="auto">
          <a:xfrm>
            <a:off x="8309267" y="4914402"/>
            <a:ext cx="1080120" cy="0"/>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sp>
        <p:nvSpPr>
          <p:cNvPr id="45" name="矩形 44"/>
          <p:cNvSpPr/>
          <p:nvPr/>
        </p:nvSpPr>
        <p:spPr>
          <a:xfrm>
            <a:off x="4578863" y="3457491"/>
            <a:ext cx="3392241" cy="830997"/>
          </a:xfrm>
          <a:prstGeom prst="rect">
            <a:avLst/>
          </a:prstGeom>
          <a:noFill/>
        </p:spPr>
        <p:txBody>
          <a:bodyPr wrap="square">
            <a:noAutofit/>
          </a:bodyPr>
          <a:lstStyle/>
          <a:p>
            <a:pPr algn="ctr" fontAlgn="ctr">
              <a:buClr>
                <a:srgbClr val="C00000"/>
              </a:buClr>
              <a:buSzPct val="75000"/>
            </a:pPr>
            <a:r>
              <a:rPr sz="1600" dirty="0">
                <a:latin typeface="Huawei Sans" panose="020C0503030203020204" pitchFamily="34" charset="0"/>
              </a:rPr>
              <a:t>Process the </a:t>
            </a:r>
            <a:r>
              <a:rPr sz="1600" b="1" dirty="0">
                <a:solidFill>
                  <a:srgbClr val="EC7061"/>
                </a:solidFill>
                <a:latin typeface="Huawei Sans" panose="020C0503030203020204" pitchFamily="34" charset="0"/>
              </a:rPr>
              <a:t>basic header </a:t>
            </a:r>
            <a:r>
              <a:rPr sz="1600" dirty="0">
                <a:latin typeface="Huawei Sans" panose="020C0503030203020204" pitchFamily="34" charset="0"/>
              </a:rPr>
              <a:t>and </a:t>
            </a:r>
            <a:r>
              <a:rPr sz="1600" b="1" dirty="0">
                <a:solidFill>
                  <a:srgbClr val="EC7061"/>
                </a:solidFill>
                <a:latin typeface="Huawei Sans" panose="020C0503030203020204" pitchFamily="34" charset="0"/>
              </a:rPr>
              <a:t>Hop-by-Hop Options header</a:t>
            </a:r>
            <a:r>
              <a:rPr sz="1600" dirty="0">
                <a:latin typeface="Huawei Sans" panose="020C0503030203020204" pitchFamily="34" charset="0"/>
              </a:rPr>
              <a:t>.</a:t>
            </a:r>
            <a:endParaRPr lang="en-US" altLang="zh-CN" sz="16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endParaRPr>
          </a:p>
        </p:txBody>
      </p:sp>
      <p:sp>
        <p:nvSpPr>
          <p:cNvPr id="46" name="下箭头 63"/>
          <p:cNvSpPr/>
          <p:nvPr/>
        </p:nvSpPr>
        <p:spPr>
          <a:xfrm rot="10800000">
            <a:off x="4777683" y="4036526"/>
            <a:ext cx="2952244" cy="42415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44696 w 1044696"/>
              <a:gd name="connsiteY0" fmla="*/ 0 h 832214"/>
              <a:gd name="connsiteX1" fmla="*/ 619488 w 1044696"/>
              <a:gd name="connsiteY1" fmla="*/ 506595 h 832214"/>
              <a:gd name="connsiteX2" fmla="*/ 762643 w 1044696"/>
              <a:gd name="connsiteY2" fmla="*/ 520882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322260 w 1032509"/>
              <a:gd name="connsiteY4" fmla="*/ 497070 h 832214"/>
              <a:gd name="connsiteX5" fmla="*/ 468275 w 1032509"/>
              <a:gd name="connsiteY5" fmla="*/ 501832 h 832214"/>
              <a:gd name="connsiteX6" fmla="*/ 0 w 1032509"/>
              <a:gd name="connsiteY6" fmla="*/ 24765 h 832214"/>
              <a:gd name="connsiteX0" fmla="*/ 1032509 w 1032509"/>
              <a:gd name="connsiteY0" fmla="*/ 0 h 746489"/>
              <a:gd name="connsiteX1" fmla="*/ 531384 w 1032509"/>
              <a:gd name="connsiteY1" fmla="*/ 506595 h 746489"/>
              <a:gd name="connsiteX2" fmla="*/ 633503 w 1032509"/>
              <a:gd name="connsiteY2" fmla="*/ 516120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87918 w 1032509"/>
              <a:gd name="connsiteY4" fmla="*/ 497070 h 746489"/>
              <a:gd name="connsiteX5" fmla="*/ 468275 w 1032509"/>
              <a:gd name="connsiteY5" fmla="*/ 501832 h 746489"/>
              <a:gd name="connsiteX6" fmla="*/ 0 w 1032509"/>
              <a:gd name="connsiteY6" fmla="*/ 24765 h 74648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151981 w 2151981"/>
              <a:gd name="connsiteY0" fmla="*/ 18098 h 1050337"/>
              <a:gd name="connsiteX1" fmla="*/ 1025872 w 2151981"/>
              <a:gd name="connsiteY1" fmla="*/ 805680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993914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12546 w 2291505"/>
              <a:gd name="connsiteY5" fmla="*/ 812030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373802 w 2373802"/>
              <a:gd name="connsiteY0" fmla="*/ 82969 h 1105683"/>
              <a:gd name="connsiteX1" fmla="*/ 1258978 w 2373802"/>
              <a:gd name="connsiteY1" fmla="*/ 875313 h 1105683"/>
              <a:gd name="connsiteX2" fmla="*/ 1333397 w 2373802"/>
              <a:gd name="connsiteY2" fmla="*/ 875313 h 1105683"/>
              <a:gd name="connsiteX3" fmla="*/ 1219839 w 2373802"/>
              <a:gd name="connsiteY3" fmla="*/ 1105683 h 1105683"/>
              <a:gd name="connsiteX4" fmla="*/ 1114486 w 2373802"/>
              <a:gd name="connsiteY4" fmla="*/ 865789 h 1105683"/>
              <a:gd name="connsiteX5" fmla="*/ 1188687 w 2373802"/>
              <a:gd name="connsiteY5" fmla="*/ 863407 h 1105683"/>
              <a:gd name="connsiteX6" fmla="*/ 82297 w 2373802"/>
              <a:gd name="connsiteY6" fmla="*/ 58521 h 1105683"/>
              <a:gd name="connsiteX7" fmla="*/ 81104 w 2373802"/>
              <a:gd name="connsiteY7" fmla="*/ 62392 h 1105683"/>
              <a:gd name="connsiteX0" fmla="*/ 2371042 w 2371042"/>
              <a:gd name="connsiteY0" fmla="*/ 52624 h 1075338"/>
              <a:gd name="connsiteX1" fmla="*/ 1256218 w 2371042"/>
              <a:gd name="connsiteY1" fmla="*/ 844968 h 1075338"/>
              <a:gd name="connsiteX2" fmla="*/ 1330637 w 2371042"/>
              <a:gd name="connsiteY2" fmla="*/ 844968 h 1075338"/>
              <a:gd name="connsiteX3" fmla="*/ 1217079 w 2371042"/>
              <a:gd name="connsiteY3" fmla="*/ 1075338 h 1075338"/>
              <a:gd name="connsiteX4" fmla="*/ 1111726 w 2371042"/>
              <a:gd name="connsiteY4" fmla="*/ 835444 h 1075338"/>
              <a:gd name="connsiteX5" fmla="*/ 1185927 w 2371042"/>
              <a:gd name="connsiteY5" fmla="*/ 833062 h 1075338"/>
              <a:gd name="connsiteX6" fmla="*/ 79537 w 2371042"/>
              <a:gd name="connsiteY6" fmla="*/ 28176 h 1075338"/>
              <a:gd name="connsiteX7" fmla="*/ 89287 w 2371042"/>
              <a:gd name="connsiteY7" fmla="*/ 279697 h 1075338"/>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22805 w 2291505"/>
              <a:gd name="connsiteY5" fmla="*/ 914424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59889 w 2291505"/>
              <a:gd name="connsiteY4" fmla="*/ 907281 h 1047162"/>
              <a:gd name="connsiteX5" fmla="*/ 1122805 w 2291505"/>
              <a:gd name="connsiteY5" fmla="*/ 914424 h 1047162"/>
              <a:gd name="connsiteX6" fmla="*/ 0 w 2291505"/>
              <a:gd name="connsiteY6" fmla="*/ 0 h 1047162"/>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22805 w 2291505"/>
              <a:gd name="connsiteY5" fmla="*/ 914424 h 1078118"/>
              <a:gd name="connsiteX6" fmla="*/ 0 w 2291505"/>
              <a:gd name="connsiteY6" fmla="*/ 0 h 1078118"/>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09661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19186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69500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0755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71944 w 2291505"/>
              <a:gd name="connsiteY4" fmla="*/ 926331 h 1097168"/>
              <a:gd name="connsiteX5" fmla="*/ 1134281 w 2291505"/>
              <a:gd name="connsiteY5" fmla="*/ 919186 h 1097168"/>
              <a:gd name="connsiteX6" fmla="*/ 0 w 2291505"/>
              <a:gd name="connsiteY6" fmla="*/ 0 h 1097168"/>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1944 w 2291505"/>
              <a:gd name="connsiteY4" fmla="*/ 926331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7805 w 2291505"/>
              <a:gd name="connsiteY2" fmla="*/ 916803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 name="connsiteX0" fmla="*/ 2291505 w 2291505"/>
              <a:gd name="connsiteY0" fmla="*/ 1 h 1075103"/>
              <a:gd name="connsiteX1" fmla="*/ 1154512 w 2291505"/>
              <a:gd name="connsiteY1" fmla="*/ 894738 h 1075103"/>
              <a:gd name="connsiteX2" fmla="*/ 1200752 w 2291505"/>
              <a:gd name="connsiteY2" fmla="*/ 894737 h 1075103"/>
              <a:gd name="connsiteX3" fmla="*/ 1141646 w 2291505"/>
              <a:gd name="connsiteY3" fmla="*/ 1075103 h 1075103"/>
              <a:gd name="connsiteX4" fmla="*/ 1082523 w 2291505"/>
              <a:gd name="connsiteY4" fmla="*/ 892359 h 1075103"/>
              <a:gd name="connsiteX5" fmla="*/ 1129873 w 2291505"/>
              <a:gd name="connsiteY5" fmla="*/ 892358 h 1075103"/>
              <a:gd name="connsiteX6" fmla="*/ 0 w 2291505"/>
              <a:gd name="connsiteY6" fmla="*/ 15420 h 107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1505" h="1075103">
                <a:moveTo>
                  <a:pt x="2291505" y="1"/>
                </a:moveTo>
                <a:cubicBezTo>
                  <a:pt x="1777825" y="146641"/>
                  <a:pt x="1444940" y="397261"/>
                  <a:pt x="1154512" y="894738"/>
                </a:cubicBezTo>
                <a:lnTo>
                  <a:pt x="1200752" y="894737"/>
                </a:lnTo>
                <a:lnTo>
                  <a:pt x="1141646" y="1075103"/>
                </a:lnTo>
                <a:lnTo>
                  <a:pt x="1082523" y="892359"/>
                </a:lnTo>
                <a:lnTo>
                  <a:pt x="1129873" y="892358"/>
                </a:lnTo>
                <a:cubicBezTo>
                  <a:pt x="832707" y="219462"/>
                  <a:pt x="0" y="15420"/>
                  <a:pt x="0" y="15420"/>
                </a:cubicBezTo>
              </a:path>
            </a:pathLst>
          </a:custGeom>
          <a:noFill/>
          <a:ln w="19050" cap="flat" cmpd="sng" algn="ctr">
            <a:solidFill>
              <a:schemeClr val="tx1"/>
            </a:solidFill>
            <a:prstDash val="solid"/>
            <a:miter lim="800000"/>
          </a:ln>
          <a:effectLst/>
        </p:spPr>
        <p:txBody>
          <a:bodyPr wrap="square" rtlCol="0" anchor="ctr">
            <a:noAutofit/>
          </a:bodyPr>
          <a:lstStyle/>
          <a:p>
            <a:pPr algn="ctr" defTabSz="914400"/>
            <a:endParaRPr lang="zh-CN" altLang="en-US" sz="1400" kern="0">
              <a:solidFill>
                <a:prstClr val="white"/>
              </a:solidFill>
              <a:latin typeface="Huawei Sans" panose="020C0503030203020204" pitchFamily="34" charset="0"/>
              <a:ea typeface="方正兰亭黑简体" panose="02000000000000000000" pitchFamily="2" charset="-122"/>
            </a:endParaRPr>
          </a:p>
        </p:txBody>
      </p:sp>
      <p:graphicFrame>
        <p:nvGraphicFramePr>
          <p:cNvPr id="25" name="表格 24"/>
          <p:cNvGraphicFramePr>
            <a:graphicFrameLocks noGrp="1"/>
          </p:cNvGraphicFramePr>
          <p:nvPr>
            <p:extLst/>
          </p:nvPr>
        </p:nvGraphicFramePr>
        <p:xfrm>
          <a:off x="998122" y="1264842"/>
          <a:ext cx="2820568" cy="2081646"/>
        </p:xfrm>
        <a:graphic>
          <a:graphicData uri="http://schemas.openxmlformats.org/drawingml/2006/table">
            <a:tbl>
              <a:tblPr firstRow="1" bandRow="1">
                <a:tableStyleId>{72833802-FEF1-4C79-8D5D-14CF1EAF98D9}</a:tableStyleId>
              </a:tblPr>
              <a:tblGrid>
                <a:gridCol w="2820568"/>
              </a:tblGrid>
              <a:tr h="486535">
                <a:tc>
                  <a:txBody>
                    <a:bodyPr/>
                    <a:lstStyle/>
                    <a:p>
                      <a:pPr algn="ctr"/>
                      <a:r>
                        <a:rPr sz="1200" dirty="0">
                          <a:solidFill>
                            <a:schemeClr val="tx1"/>
                          </a:solidFill>
                          <a:latin typeface="Huawei Sans" panose="020C0503030203020204" pitchFamily="34" charset="0"/>
                        </a:rPr>
                        <a:t>Basic IPv6 Header</a:t>
                      </a:r>
                      <a:endParaRPr lang="en-US" altLang="zh-CN" sz="1200" b="0" dirty="0" smtClean="0">
                        <a:solidFill>
                          <a:schemeClr val="tx1"/>
                        </a:solidFill>
                        <a:latin typeface="Huawei Sans" panose="020C0503030203020204" pitchFamily="34" charset="0"/>
                      </a:endParaRPr>
                    </a:p>
                    <a:p>
                      <a:pPr algn="ctr"/>
                      <a:r>
                        <a:rPr sz="1200" dirty="0">
                          <a:solidFill>
                            <a:schemeClr val="tx1"/>
                          </a:solidFill>
                          <a:latin typeface="Huawei Sans" panose="020C0503030203020204" pitchFamily="34" charset="0"/>
                        </a:rPr>
                        <a:t>Next Header=0 (Hop-by-Hop Options Header)</a:t>
                      </a:r>
                      <a:endParaRPr lang="zh-CN" altLang="en-US" sz="1200" b="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486535">
                <a:tc>
                  <a:txBody>
                    <a:bodyPr/>
                    <a:lstStyle/>
                    <a:p>
                      <a:pPr algn="ctr"/>
                      <a:r>
                        <a:rPr sz="1200">
                          <a:solidFill>
                            <a:schemeClr val="tx1"/>
                          </a:solidFill>
                          <a:latin typeface="Huawei Sans" panose="020C0503030203020204" pitchFamily="34" charset="0"/>
                        </a:rPr>
                        <a:t>IPv6 Hop-by-Hop Options Header</a:t>
                      </a:r>
                      <a:endParaRPr lang="en-US" altLang="zh-CN" sz="1200" b="0" dirty="0" smtClean="0">
                        <a:solidFill>
                          <a:schemeClr val="tx1"/>
                        </a:solidFill>
                        <a:latin typeface="Huawei Sans" panose="020C0503030203020204" pitchFamily="34" charset="0"/>
                      </a:endParaRPr>
                    </a:p>
                    <a:p>
                      <a:pPr algn="ctr"/>
                      <a:r>
                        <a:rPr sz="1200">
                          <a:solidFill>
                            <a:schemeClr val="tx1"/>
                          </a:solidFill>
                          <a:latin typeface="Huawei Sans" panose="020C0503030203020204" pitchFamily="34" charset="0"/>
                        </a:rPr>
                        <a:t>Next Header=51 (Authentication Header)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473116">
                <a:tc>
                  <a:txBody>
                    <a:bodyPr/>
                    <a:lstStyle/>
                    <a:p>
                      <a:pPr algn="ctr"/>
                      <a:r>
                        <a:rPr sz="1200">
                          <a:solidFill>
                            <a:schemeClr val="tx1"/>
                          </a:solidFill>
                          <a:latin typeface="Huawei Sans" panose="020C0503030203020204" pitchFamily="34" charset="0"/>
                        </a:rPr>
                        <a:t>IPv6 Authentication Header</a:t>
                      </a:r>
                      <a:endParaRPr lang="en-US" altLang="zh-CN" sz="1200" b="0" dirty="0" smtClean="0">
                        <a:solidFill>
                          <a:schemeClr val="tx1"/>
                        </a:solidFill>
                        <a:latin typeface="Huawei Sans" panose="020C0503030203020204" pitchFamily="34" charset="0"/>
                      </a:endParaRPr>
                    </a:p>
                    <a:p>
                      <a:pPr algn="ctr"/>
                      <a:r>
                        <a:rPr sz="1200">
                          <a:solidFill>
                            <a:schemeClr val="tx1"/>
                          </a:solidFill>
                          <a:latin typeface="Huawei Sans" panose="020C0503030203020204" pitchFamily="34" charset="0"/>
                        </a:rPr>
                        <a:t>Next Header=6 (TCP)</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328370">
                <a:tc>
                  <a:txBody>
                    <a:bodyPr/>
                    <a:lstStyle/>
                    <a:p>
                      <a:pPr algn="ctr"/>
                      <a:r>
                        <a:rPr sz="1200" dirty="0">
                          <a:solidFill>
                            <a:schemeClr val="tx1"/>
                          </a:solidFill>
                          <a:latin typeface="Huawei Sans" panose="020C0503030203020204" pitchFamily="34" charset="0"/>
                        </a:rPr>
                        <a:t>TCP Data Segment</a:t>
                      </a:r>
                      <a:endParaRPr lang="zh-CN" altLang="en-US" sz="1200" b="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bl>
          </a:graphicData>
        </a:graphic>
      </p:graphicFrame>
      <p:graphicFrame>
        <p:nvGraphicFramePr>
          <p:cNvPr id="28" name="表格 27"/>
          <p:cNvGraphicFramePr>
            <a:graphicFrameLocks noGrp="1"/>
          </p:cNvGraphicFramePr>
          <p:nvPr>
            <p:extLst/>
          </p:nvPr>
        </p:nvGraphicFramePr>
        <p:xfrm>
          <a:off x="4777683" y="1264842"/>
          <a:ext cx="2952244" cy="2050198"/>
        </p:xfrm>
        <a:graphic>
          <a:graphicData uri="http://schemas.openxmlformats.org/drawingml/2006/table">
            <a:tbl>
              <a:tblPr firstRow="1" bandRow="1">
                <a:tableStyleId>{72833802-FEF1-4C79-8D5D-14CF1EAF98D9}</a:tableStyleId>
              </a:tblPr>
              <a:tblGrid>
                <a:gridCol w="2952244"/>
              </a:tblGrid>
              <a:tr h="535700">
                <a:tc>
                  <a:txBody>
                    <a:bodyPr/>
                    <a:lstStyle/>
                    <a:p>
                      <a:pPr algn="ctr"/>
                      <a:r>
                        <a:rPr sz="1200" dirty="0">
                          <a:solidFill>
                            <a:srgbClr val="F4FBFE"/>
                          </a:solidFill>
                          <a:latin typeface="Huawei Sans" panose="020C0503030203020204" pitchFamily="34" charset="0"/>
                        </a:rPr>
                        <a:t>Basic IPv6 Header</a:t>
                      </a:r>
                      <a:endParaRPr lang="en-US" altLang="zh-CN" sz="1200" b="0" dirty="0" smtClean="0">
                        <a:solidFill>
                          <a:srgbClr val="F4FBFE"/>
                        </a:solidFill>
                        <a:latin typeface="Huawei Sans" panose="020C0503030203020204" pitchFamily="34" charset="0"/>
                      </a:endParaRPr>
                    </a:p>
                    <a:p>
                      <a:pPr algn="ctr"/>
                      <a:r>
                        <a:rPr sz="1200" dirty="0">
                          <a:solidFill>
                            <a:srgbClr val="F4FBFE"/>
                          </a:solidFill>
                          <a:latin typeface="Huawei Sans" panose="020C0503030203020204" pitchFamily="34" charset="0"/>
                        </a:rPr>
                        <a:t>Next Header=0 (Hop-by-Hop Options Header)</a:t>
                      </a:r>
                      <a:endParaRPr lang="zh-CN" altLang="en-US" sz="1200" b="0" dirty="0">
                        <a:solidFill>
                          <a:srgbClr val="F4FBFE"/>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535700">
                <a:tc>
                  <a:txBody>
                    <a:bodyPr/>
                    <a:lstStyle/>
                    <a:p>
                      <a:pPr algn="ctr"/>
                      <a:r>
                        <a:rPr sz="1200">
                          <a:solidFill>
                            <a:srgbClr val="F4FBFE"/>
                          </a:solidFill>
                          <a:latin typeface="Huawei Sans" panose="020C0503030203020204" pitchFamily="34" charset="0"/>
                        </a:rPr>
                        <a:t>IPv6 Hop-by-Hop Options Header</a:t>
                      </a:r>
                      <a:endParaRPr lang="en-US" altLang="zh-CN" sz="1200" b="0" dirty="0" smtClean="0">
                        <a:solidFill>
                          <a:srgbClr val="F4FBFE"/>
                        </a:solidFill>
                        <a:latin typeface="Huawei Sans" panose="020C0503030203020204" pitchFamily="34" charset="0"/>
                      </a:endParaRPr>
                    </a:p>
                    <a:p>
                      <a:pPr algn="ctr"/>
                      <a:r>
                        <a:rPr sz="1200">
                          <a:solidFill>
                            <a:srgbClr val="F4FBFE"/>
                          </a:solidFill>
                          <a:latin typeface="Huawei Sans" panose="020C0503030203020204" pitchFamily="34" charset="0"/>
                        </a:rPr>
                        <a:t>Next Header=51 (Authentication Header)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450737">
                <a:tc>
                  <a:txBody>
                    <a:bodyPr/>
                    <a:lstStyle/>
                    <a:p>
                      <a:pPr algn="ctr"/>
                      <a:r>
                        <a:rPr sz="1200" dirty="0">
                          <a:solidFill>
                            <a:schemeClr val="tx1"/>
                          </a:solidFill>
                          <a:latin typeface="Huawei Sans" panose="020C0503030203020204" pitchFamily="34" charset="0"/>
                        </a:rPr>
                        <a:t>IPv6 Authentication Header</a:t>
                      </a:r>
                      <a:endParaRPr lang="en-US" altLang="zh-CN" sz="1200" b="0" dirty="0" smtClean="0">
                        <a:solidFill>
                          <a:schemeClr val="tx1"/>
                        </a:solidFill>
                        <a:latin typeface="Huawei Sans" panose="020C0503030203020204" pitchFamily="34" charset="0"/>
                      </a:endParaRPr>
                    </a:p>
                    <a:p>
                      <a:pPr algn="ctr"/>
                      <a:r>
                        <a:rPr sz="1200" dirty="0">
                          <a:solidFill>
                            <a:schemeClr val="tx1"/>
                          </a:solidFill>
                          <a:latin typeface="Huawei Sans" panose="020C0503030203020204" pitchFamily="34" charset="0"/>
                        </a:rPr>
                        <a:t>Next Header=6 (TCP)</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312838">
                <a:tc>
                  <a:txBody>
                    <a:bodyPr/>
                    <a:lstStyle/>
                    <a:p>
                      <a:pPr algn="ctr"/>
                      <a:r>
                        <a:rPr sz="1200" dirty="0">
                          <a:solidFill>
                            <a:schemeClr val="tx1"/>
                          </a:solidFill>
                          <a:latin typeface="Huawei Sans" panose="020C0503030203020204" pitchFamily="34" charset="0"/>
                        </a:rPr>
                        <a:t>TCP Data Segment</a:t>
                      </a:r>
                      <a:endParaRPr lang="zh-CN" altLang="en-US" sz="1200" b="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bl>
          </a:graphicData>
        </a:graphic>
      </p:graphicFrame>
      <p:graphicFrame>
        <p:nvGraphicFramePr>
          <p:cNvPr id="29" name="表格 28"/>
          <p:cNvGraphicFramePr>
            <a:graphicFrameLocks noGrp="1"/>
          </p:cNvGraphicFramePr>
          <p:nvPr>
            <p:extLst/>
          </p:nvPr>
        </p:nvGraphicFramePr>
        <p:xfrm>
          <a:off x="8542933" y="1264842"/>
          <a:ext cx="2824300" cy="2092370"/>
        </p:xfrm>
        <a:graphic>
          <a:graphicData uri="http://schemas.openxmlformats.org/drawingml/2006/table">
            <a:tbl>
              <a:tblPr firstRow="1" bandRow="1">
                <a:tableStyleId>{72833802-FEF1-4C79-8D5D-14CF1EAF98D9}</a:tableStyleId>
              </a:tblPr>
              <a:tblGrid>
                <a:gridCol w="2824300"/>
              </a:tblGrid>
              <a:tr h="493045">
                <a:tc>
                  <a:txBody>
                    <a:bodyPr/>
                    <a:lstStyle/>
                    <a:p>
                      <a:pPr algn="ctr"/>
                      <a:r>
                        <a:rPr sz="1200" dirty="0">
                          <a:solidFill>
                            <a:srgbClr val="F4FBFE"/>
                          </a:solidFill>
                          <a:latin typeface="Huawei Sans" panose="020C0503030203020204" pitchFamily="34" charset="0"/>
                        </a:rPr>
                        <a:t>Basic IPv6 Header</a:t>
                      </a:r>
                      <a:endParaRPr lang="en-US" altLang="zh-CN" sz="1200" b="0" dirty="0" smtClean="0">
                        <a:solidFill>
                          <a:srgbClr val="F4FBFE"/>
                        </a:solidFill>
                        <a:latin typeface="Huawei Sans" panose="020C0503030203020204" pitchFamily="34" charset="0"/>
                      </a:endParaRPr>
                    </a:p>
                    <a:p>
                      <a:pPr algn="ctr"/>
                      <a:r>
                        <a:rPr sz="1200" dirty="0">
                          <a:solidFill>
                            <a:srgbClr val="F4FBFE"/>
                          </a:solidFill>
                          <a:latin typeface="Huawei Sans" panose="020C0503030203020204" pitchFamily="34" charset="0"/>
                        </a:rPr>
                        <a:t>Next Header=0 (Hop-by-Hop Options Header)</a:t>
                      </a:r>
                      <a:endParaRPr lang="zh-CN" altLang="en-US" sz="1200" b="0" dirty="0">
                        <a:solidFill>
                          <a:srgbClr val="F4FBFE"/>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493045">
                <a:tc>
                  <a:txBody>
                    <a:bodyPr/>
                    <a:lstStyle/>
                    <a:p>
                      <a:pPr algn="ctr"/>
                      <a:r>
                        <a:rPr sz="1200" dirty="0">
                          <a:solidFill>
                            <a:srgbClr val="F4FBFE"/>
                          </a:solidFill>
                          <a:latin typeface="Huawei Sans" panose="020C0503030203020204" pitchFamily="34" charset="0"/>
                        </a:rPr>
                        <a:t>IPv6 Hop-by-Hop Options Header</a:t>
                      </a:r>
                      <a:endParaRPr lang="en-US" altLang="zh-CN" sz="1200" b="0" dirty="0" smtClean="0">
                        <a:solidFill>
                          <a:srgbClr val="F4FBFE"/>
                        </a:solidFill>
                        <a:latin typeface="Huawei Sans" panose="020C0503030203020204" pitchFamily="34" charset="0"/>
                      </a:endParaRPr>
                    </a:p>
                    <a:p>
                      <a:pPr algn="ctr"/>
                      <a:r>
                        <a:rPr sz="1200" dirty="0">
                          <a:solidFill>
                            <a:srgbClr val="F4FBFE"/>
                          </a:solidFill>
                          <a:latin typeface="Huawei Sans" panose="020C0503030203020204" pitchFamily="34" charset="0"/>
                        </a:rPr>
                        <a:t>Next Header=51 (Authentication Header)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479446">
                <a:tc>
                  <a:txBody>
                    <a:bodyPr/>
                    <a:lstStyle/>
                    <a:p>
                      <a:pPr algn="ctr"/>
                      <a:r>
                        <a:rPr sz="1200">
                          <a:solidFill>
                            <a:srgbClr val="F4FBFE"/>
                          </a:solidFill>
                          <a:latin typeface="Huawei Sans" panose="020C0503030203020204" pitchFamily="34" charset="0"/>
                        </a:rPr>
                        <a:t>IPv6 Authentication Header</a:t>
                      </a:r>
                      <a:endParaRPr lang="en-US" altLang="zh-CN" sz="1200" b="0" smtClean="0">
                        <a:solidFill>
                          <a:srgbClr val="F4FBFE"/>
                        </a:solidFill>
                        <a:latin typeface="Huawei Sans" panose="020C0503030203020204" pitchFamily="34" charset="0"/>
                      </a:endParaRPr>
                    </a:p>
                    <a:p>
                      <a:pPr algn="ctr"/>
                      <a:r>
                        <a:rPr sz="1200">
                          <a:solidFill>
                            <a:srgbClr val="F4FBFE"/>
                          </a:solidFill>
                          <a:latin typeface="Huawei Sans" panose="020C0503030203020204" pitchFamily="34" charset="0"/>
                        </a:rPr>
                        <a:t>Next Header=6 (TCP)</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332764">
                <a:tc>
                  <a:txBody>
                    <a:bodyPr/>
                    <a:lstStyle/>
                    <a:p>
                      <a:pPr algn="ctr"/>
                      <a:r>
                        <a:rPr sz="1200" dirty="0">
                          <a:solidFill>
                            <a:schemeClr val="tx1"/>
                          </a:solidFill>
                          <a:latin typeface="Huawei Sans" panose="020C0503030203020204" pitchFamily="34" charset="0"/>
                        </a:rPr>
                        <a:t>TCP Data Segment</a:t>
                      </a:r>
                      <a:endParaRPr lang="zh-CN" altLang="en-US" sz="1200" b="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bl>
          </a:graphicData>
        </a:graphic>
      </p:graphicFrame>
      <p:sp>
        <p:nvSpPr>
          <p:cNvPr id="30" name="矩形 29"/>
          <p:cNvSpPr/>
          <p:nvPr/>
        </p:nvSpPr>
        <p:spPr>
          <a:xfrm>
            <a:off x="8922507" y="3813194"/>
            <a:ext cx="2065150" cy="559963"/>
          </a:xfrm>
          <a:prstGeom prst="rect">
            <a:avLst/>
          </a:prstGeom>
          <a:noFill/>
        </p:spPr>
        <p:txBody>
          <a:bodyPr wrap="square">
            <a:noAutofit/>
          </a:bodyPr>
          <a:lstStyle/>
          <a:p>
            <a:pPr algn="ctr" fontAlgn="ctr">
              <a:buClr>
                <a:srgbClr val="C00000"/>
              </a:buClr>
              <a:buSzPct val="75000"/>
            </a:pPr>
            <a:r>
              <a:rPr sz="1600" b="1" dirty="0">
                <a:solidFill>
                  <a:srgbClr val="EC7061"/>
                </a:solidFill>
                <a:latin typeface="Huawei Sans" panose="020C0503030203020204" pitchFamily="34" charset="0"/>
              </a:rPr>
              <a:t>Processes all packet headers.</a:t>
            </a:r>
            <a:endParaRPr lang="en-US" altLang="zh-CN" sz="16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endParaRPr>
          </a:p>
        </p:txBody>
      </p:sp>
      <p:sp>
        <p:nvSpPr>
          <p:cNvPr id="36" name="文本框 35"/>
          <p:cNvSpPr txBox="1"/>
          <p:nvPr/>
        </p:nvSpPr>
        <p:spPr bwMode="auto">
          <a:xfrm>
            <a:off x="7174018" y="5579869"/>
            <a:ext cx="4273114" cy="658107"/>
          </a:xfrm>
          <a:prstGeom prst="rect">
            <a:avLst/>
          </a:prstGeom>
          <a:solidFill>
            <a:srgbClr val="F4FBFE"/>
          </a:solidFill>
          <a:ln w="9525" algn="ctr">
            <a:solidFill>
              <a:srgbClr val="99DFF9"/>
            </a:solidFill>
            <a:miter lim="800000"/>
            <a:headEnd/>
            <a:tailEnd/>
          </a:ln>
        </p:spPr>
        <p:txBody>
          <a:bodyPr vert="horz" wrap="square" lIns="87802" tIns="43901" rIns="87802" bIns="43901" numCol="1" rtlCol="0" anchor="ctr" anchorCtr="0" compatLnSpc="1">
            <a:prstTxWarp prst="textNoShape">
              <a:avLst/>
            </a:prstTxWarp>
            <a:noAutofit/>
          </a:bodyPr>
          <a:lstStyle/>
          <a:p>
            <a:pPr marL="342900" indent="-342900">
              <a:buFont typeface="Arial" panose="020B0604020202020204" pitchFamily="34" charset="0"/>
              <a:buChar char="•"/>
            </a:pPr>
            <a:r>
              <a:rPr sz="1200" dirty="0">
                <a:latin typeface="Huawei Sans" panose="020C0503030203020204" pitchFamily="34" charset="0"/>
              </a:rPr>
              <a:t>The length of the basic packet header is fixed, </a:t>
            </a:r>
            <a:r>
              <a:rPr sz="1200" b="1" dirty="0">
                <a:latin typeface="Huawei Sans" panose="020C0503030203020204" pitchFamily="34" charset="0"/>
              </a:rPr>
              <a:t>improving the forwarding efficiency.</a:t>
            </a:r>
            <a:endParaRPr lang="en-US" altLang="zh-CN" sz="1200" b="1" dirty="0">
              <a:latin typeface="Huawei Sans" panose="020C0503030203020204" pitchFamily="34" charset="0"/>
            </a:endParaRPr>
          </a:p>
          <a:p>
            <a:pPr marL="342900" indent="-342900">
              <a:buFont typeface="Arial" panose="020B0604020202020204" pitchFamily="34" charset="0"/>
              <a:buChar char="•"/>
            </a:pPr>
            <a:r>
              <a:rPr sz="1200" dirty="0">
                <a:latin typeface="Huawei Sans" panose="020C0503030203020204" pitchFamily="34" charset="0"/>
              </a:rPr>
              <a:t>The extension headers </a:t>
            </a:r>
            <a:r>
              <a:rPr sz="1200" b="1" dirty="0">
                <a:latin typeface="Huawei Sans" panose="020C0503030203020204" pitchFamily="34" charset="0"/>
              </a:rPr>
              <a:t>meet special requirements.</a:t>
            </a:r>
            <a:r>
              <a:rPr sz="1200" dirty="0">
                <a:latin typeface="Huawei Sans" panose="020C0503030203020204" pitchFamily="34" charset="0"/>
              </a:rPr>
              <a:t> </a:t>
            </a:r>
          </a:p>
        </p:txBody>
      </p:sp>
      <p:sp>
        <p:nvSpPr>
          <p:cNvPr id="37" name="矩形 36"/>
          <p:cNvSpPr/>
          <p:nvPr/>
        </p:nvSpPr>
        <p:spPr>
          <a:xfrm>
            <a:off x="1283968" y="3714676"/>
            <a:ext cx="2106411" cy="387667"/>
          </a:xfrm>
          <a:prstGeom prst="rect">
            <a:avLst/>
          </a:prstGeom>
          <a:noFill/>
        </p:spPr>
        <p:txBody>
          <a:bodyPr wrap="square">
            <a:noAutofit/>
          </a:bodyPr>
          <a:lstStyle/>
          <a:p>
            <a:pPr algn="ctr" fontAlgn="ctr">
              <a:buClr>
                <a:srgbClr val="C00000"/>
              </a:buClr>
              <a:buSzPct val="75000"/>
            </a:pPr>
            <a:r>
              <a:rPr sz="1600" dirty="0">
                <a:latin typeface="Huawei Sans" panose="020C0503030203020204" pitchFamily="34" charset="0"/>
              </a:rPr>
              <a:t>Constructs an IPv6 packet as required.</a:t>
            </a:r>
            <a:endParaRPr lang="en-US" altLang="zh-CN" sz="1600" dirty="0">
              <a:latin typeface="Huawei Sans" panose="020C0503030203020204" pitchFamily="34" charset="0"/>
              <a:ea typeface="方正兰亭黑简体" panose="02000000000000000000" pitchFamily="2" charset="-122"/>
              <a:cs typeface="Arial" panose="020B0604020202020204" pitchFamily="34" charset="0"/>
            </a:endParaRPr>
          </a:p>
        </p:txBody>
      </p:sp>
    </p:spTree>
    <p:extLst>
      <p:ext uri="{BB962C8B-B14F-4D97-AF65-F5344CB8AC3E}">
        <p14:creationId xmlns:p14="http://schemas.microsoft.com/office/powerpoint/2010/main" val="900281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algn="l"/>
            <a:r>
              <a:rPr sz="1800" dirty="0">
                <a:latin typeface="Huawei Sans" panose="020C0503030203020204" pitchFamily="34" charset="0"/>
              </a:rPr>
              <a:t>The length of an IPv6 address is 128 bits. </a:t>
            </a:r>
            <a:r>
              <a:rPr lang="en-US" sz="1800" dirty="0" smtClean="0">
                <a:latin typeface="Huawei Sans" panose="020C0503030203020204" pitchFamily="34" charset="0"/>
              </a:rPr>
              <a:t>C</a:t>
            </a:r>
            <a:r>
              <a:rPr sz="1800" dirty="0" smtClean="0">
                <a:latin typeface="Huawei Sans" panose="020C0503030203020204" pitchFamily="34" charset="0"/>
              </a:rPr>
              <a:t>olons are</a:t>
            </a:r>
            <a:r>
              <a:rPr lang="en-US" altLang="zh-CN" sz="1800" dirty="0"/>
              <a:t> </a:t>
            </a:r>
            <a:r>
              <a:rPr lang="en-US" altLang="zh-CN" sz="1800" dirty="0" smtClean="0"/>
              <a:t>generally </a:t>
            </a:r>
            <a:r>
              <a:rPr sz="1800" dirty="0" smtClean="0">
                <a:latin typeface="Huawei Sans" panose="020C0503030203020204" pitchFamily="34" charset="0"/>
              </a:rPr>
              <a:t>used </a:t>
            </a:r>
            <a:r>
              <a:rPr sz="1800" dirty="0">
                <a:latin typeface="Huawei Sans" panose="020C0503030203020204" pitchFamily="34" charset="0"/>
              </a:rPr>
              <a:t>to divide the </a:t>
            </a:r>
            <a:r>
              <a:rPr sz="1800" dirty="0" smtClean="0">
                <a:latin typeface="Huawei Sans" panose="020C0503030203020204" pitchFamily="34" charset="0"/>
              </a:rPr>
              <a:t>IP</a:t>
            </a:r>
            <a:r>
              <a:rPr lang="en-US" sz="1800" dirty="0" smtClean="0">
                <a:latin typeface="Huawei Sans" panose="020C0503030203020204" pitchFamily="34" charset="0"/>
              </a:rPr>
              <a:t>v6</a:t>
            </a:r>
            <a:r>
              <a:rPr sz="1800" dirty="0" smtClean="0">
                <a:latin typeface="Huawei Sans" panose="020C0503030203020204" pitchFamily="34" charset="0"/>
              </a:rPr>
              <a:t> </a:t>
            </a:r>
            <a:r>
              <a:rPr sz="1800" dirty="0">
                <a:latin typeface="Huawei Sans" panose="020C0503030203020204" pitchFamily="34" charset="0"/>
              </a:rPr>
              <a:t>address into eight segments. Each segment contains 16 bits and is expressed in hexadecimal notation.</a:t>
            </a:r>
            <a:endParaRPr lang="en-US" altLang="zh-CN" sz="1800" dirty="0" smtClean="0">
              <a:latin typeface="Huawei Sans" panose="020C0503030203020204" pitchFamily="34" charset="0"/>
            </a:endParaRPr>
          </a:p>
        </p:txBody>
      </p:sp>
      <p:sp>
        <p:nvSpPr>
          <p:cNvPr id="12290" name="Title 1"/>
          <p:cNvSpPr>
            <a:spLocks noGrp="1"/>
          </p:cNvSpPr>
          <p:nvPr>
            <p:ph type="title"/>
          </p:nvPr>
        </p:nvSpPr>
        <p:spPr/>
        <p:txBody>
          <a:bodyPr wrap="square">
            <a:noAutofit/>
          </a:bodyPr>
          <a:lstStyle/>
          <a:p>
            <a:r>
              <a:rPr>
                <a:latin typeface="Huawei Sans" panose="020C0503030203020204" pitchFamily="34" charset="0"/>
              </a:rPr>
              <a:t>IPv6 Address</a:t>
            </a:r>
            <a:endParaRPr lang="en-US" altLang="zh-CN">
              <a:latin typeface="Huawei Sans" panose="020C0503030203020204" pitchFamily="34" charset="0"/>
            </a:endParaRPr>
          </a:p>
        </p:txBody>
      </p:sp>
      <p:sp>
        <p:nvSpPr>
          <p:cNvPr id="21" name="文本占位符 3"/>
          <p:cNvSpPr txBox="1">
            <a:spLocks/>
          </p:cNvSpPr>
          <p:nvPr/>
        </p:nvSpPr>
        <p:spPr bwMode="auto">
          <a:xfrm>
            <a:off x="468317" y="3704204"/>
            <a:ext cx="11276183" cy="1011894"/>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a:r>
              <a:rPr sz="1800" dirty="0">
                <a:latin typeface="Huawei Sans" panose="020C0503030203020204" pitchFamily="34" charset="0"/>
              </a:rPr>
              <a:t>Similar to an IPv4 address, an IPv6 address is expressed in the format of IPv6 address/mask length.</a:t>
            </a:r>
            <a:endParaRPr lang="en-US" altLang="zh-CN" sz="1800" dirty="0" smtClean="0">
              <a:latin typeface="Huawei Sans" panose="020C0503030203020204" pitchFamily="34" charset="0"/>
            </a:endParaRPr>
          </a:p>
          <a:p>
            <a:pPr marL="654050" lvl="1" indent="-333375"/>
            <a:r>
              <a:rPr sz="1600" dirty="0">
                <a:latin typeface="Huawei Sans" panose="020C0503030203020204" pitchFamily="34" charset="0"/>
              </a:rPr>
              <a:t>Example: 2001:0DB8:2345:CD30:1230:4567:89AB:CDEF/64</a:t>
            </a:r>
            <a:endParaRPr lang="zh-CN" altLang="en-US" sz="1600" b="1" dirty="0">
              <a:latin typeface="Huawei Sans" panose="020C0503030203020204" pitchFamily="34" charset="0"/>
            </a:endParaRPr>
          </a:p>
        </p:txBody>
      </p:sp>
      <p:grpSp>
        <p:nvGrpSpPr>
          <p:cNvPr id="6" name="组合 5"/>
          <p:cNvGrpSpPr/>
          <p:nvPr/>
        </p:nvGrpSpPr>
        <p:grpSpPr>
          <a:xfrm>
            <a:off x="1319852" y="2282551"/>
            <a:ext cx="864096" cy="449434"/>
            <a:chOff x="1250457" y="1924232"/>
            <a:chExt cx="864096" cy="449434"/>
          </a:xfrm>
        </p:grpSpPr>
        <p:sp>
          <p:nvSpPr>
            <p:cNvPr id="31"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33" name="矩形 6"/>
            <p:cNvSpPr/>
            <p:nvPr/>
          </p:nvSpPr>
          <p:spPr>
            <a:xfrm>
              <a:off x="1250457" y="1924232"/>
              <a:ext cx="864096" cy="307777"/>
            </a:xfrm>
            <a:prstGeom prst="rect">
              <a:avLst/>
            </a:prstGeom>
          </p:spPr>
          <p:txBody>
            <a:bodyPr wrap="square">
              <a:noAutofit/>
            </a:bodyPr>
            <a:lstStyle/>
            <a:p>
              <a:pPr algn="ctr" eaLnBrk="1" fontAlgn="auto" hangingPunct="1">
                <a:spcBef>
                  <a:spcPts val="0"/>
                </a:spcBef>
                <a:spcAft>
                  <a:spcPts val="0"/>
                </a:spcAft>
              </a:pPr>
              <a:r>
                <a:rPr sz="1400">
                  <a:solidFill>
                    <a:prstClr val="black"/>
                  </a:solidFill>
                  <a:latin typeface="Huawei Sans" panose="020C0503030203020204" pitchFamily="34" charset="0"/>
                </a:rPr>
                <a:t>16 bits</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34" name="组合 33"/>
          <p:cNvGrpSpPr/>
          <p:nvPr/>
        </p:nvGrpSpPr>
        <p:grpSpPr>
          <a:xfrm>
            <a:off x="2403109" y="2282551"/>
            <a:ext cx="864096" cy="449434"/>
            <a:chOff x="1250457" y="1924232"/>
            <a:chExt cx="864096" cy="449434"/>
          </a:xfrm>
        </p:grpSpPr>
        <p:sp>
          <p:nvSpPr>
            <p:cNvPr id="35"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36" name="矩形 6"/>
            <p:cNvSpPr/>
            <p:nvPr/>
          </p:nvSpPr>
          <p:spPr>
            <a:xfrm>
              <a:off x="1250457" y="1924232"/>
              <a:ext cx="864096" cy="307777"/>
            </a:xfrm>
            <a:prstGeom prst="rect">
              <a:avLst/>
            </a:prstGeom>
          </p:spPr>
          <p:txBody>
            <a:bodyPr wrap="square">
              <a:noAutofit/>
            </a:bodyPr>
            <a:lstStyle/>
            <a:p>
              <a:pPr algn="ctr" eaLnBrk="1" fontAlgn="auto" hangingPunct="1">
                <a:spcBef>
                  <a:spcPts val="0"/>
                </a:spcBef>
                <a:spcAft>
                  <a:spcPts val="0"/>
                </a:spcAft>
              </a:pPr>
              <a:r>
                <a:rPr sz="1400">
                  <a:solidFill>
                    <a:prstClr val="black"/>
                  </a:solidFill>
                  <a:latin typeface="Huawei Sans" panose="020C0503030203020204" pitchFamily="34" charset="0"/>
                </a:rPr>
                <a:t>16 bits</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37" name="组合 36"/>
          <p:cNvGrpSpPr/>
          <p:nvPr/>
        </p:nvGrpSpPr>
        <p:grpSpPr>
          <a:xfrm>
            <a:off x="3486366" y="2282551"/>
            <a:ext cx="864096" cy="449434"/>
            <a:chOff x="1250457" y="1924232"/>
            <a:chExt cx="864096" cy="449434"/>
          </a:xfrm>
        </p:grpSpPr>
        <p:sp>
          <p:nvSpPr>
            <p:cNvPr id="38"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42" name="矩形 6"/>
            <p:cNvSpPr/>
            <p:nvPr/>
          </p:nvSpPr>
          <p:spPr>
            <a:xfrm>
              <a:off x="1250457" y="1924232"/>
              <a:ext cx="864096" cy="307777"/>
            </a:xfrm>
            <a:prstGeom prst="rect">
              <a:avLst/>
            </a:prstGeom>
          </p:spPr>
          <p:txBody>
            <a:bodyPr wrap="square">
              <a:noAutofit/>
            </a:bodyPr>
            <a:lstStyle/>
            <a:p>
              <a:pPr algn="ctr" eaLnBrk="1" fontAlgn="auto" hangingPunct="1">
                <a:spcBef>
                  <a:spcPts val="0"/>
                </a:spcBef>
                <a:spcAft>
                  <a:spcPts val="0"/>
                </a:spcAft>
              </a:pPr>
              <a:r>
                <a:rPr sz="1400">
                  <a:solidFill>
                    <a:prstClr val="black"/>
                  </a:solidFill>
                  <a:latin typeface="Huawei Sans" panose="020C0503030203020204" pitchFamily="34" charset="0"/>
                </a:rPr>
                <a:t>16 bits</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43" name="组合 42"/>
          <p:cNvGrpSpPr/>
          <p:nvPr/>
        </p:nvGrpSpPr>
        <p:grpSpPr>
          <a:xfrm>
            <a:off x="4569623" y="2282551"/>
            <a:ext cx="864096" cy="449434"/>
            <a:chOff x="1250457" y="1924232"/>
            <a:chExt cx="864096" cy="449434"/>
          </a:xfrm>
        </p:grpSpPr>
        <p:sp>
          <p:nvSpPr>
            <p:cNvPr id="44"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45" name="矩形 6"/>
            <p:cNvSpPr/>
            <p:nvPr/>
          </p:nvSpPr>
          <p:spPr>
            <a:xfrm>
              <a:off x="1250457" y="1924232"/>
              <a:ext cx="864096" cy="307777"/>
            </a:xfrm>
            <a:prstGeom prst="rect">
              <a:avLst/>
            </a:prstGeom>
          </p:spPr>
          <p:txBody>
            <a:bodyPr wrap="square">
              <a:noAutofit/>
            </a:bodyPr>
            <a:lstStyle/>
            <a:p>
              <a:pPr algn="ctr" eaLnBrk="1" fontAlgn="auto" hangingPunct="1">
                <a:spcBef>
                  <a:spcPts val="0"/>
                </a:spcBef>
                <a:spcAft>
                  <a:spcPts val="0"/>
                </a:spcAft>
              </a:pPr>
              <a:r>
                <a:rPr sz="1400">
                  <a:solidFill>
                    <a:prstClr val="black"/>
                  </a:solidFill>
                  <a:latin typeface="Huawei Sans" panose="020C0503030203020204" pitchFamily="34" charset="0"/>
                </a:rPr>
                <a:t>16 bits</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46" name="组合 45"/>
          <p:cNvGrpSpPr/>
          <p:nvPr/>
        </p:nvGrpSpPr>
        <p:grpSpPr>
          <a:xfrm>
            <a:off x="5652880" y="2282551"/>
            <a:ext cx="864096" cy="449434"/>
            <a:chOff x="1250457" y="1924232"/>
            <a:chExt cx="864096" cy="449434"/>
          </a:xfrm>
        </p:grpSpPr>
        <p:sp>
          <p:nvSpPr>
            <p:cNvPr id="47"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48" name="矩形 6"/>
            <p:cNvSpPr/>
            <p:nvPr/>
          </p:nvSpPr>
          <p:spPr>
            <a:xfrm>
              <a:off x="1250457" y="1924232"/>
              <a:ext cx="864096" cy="307777"/>
            </a:xfrm>
            <a:prstGeom prst="rect">
              <a:avLst/>
            </a:prstGeom>
          </p:spPr>
          <p:txBody>
            <a:bodyPr wrap="square">
              <a:noAutofit/>
            </a:bodyPr>
            <a:lstStyle/>
            <a:p>
              <a:pPr algn="ctr" eaLnBrk="1" fontAlgn="auto" hangingPunct="1">
                <a:spcBef>
                  <a:spcPts val="0"/>
                </a:spcBef>
                <a:spcAft>
                  <a:spcPts val="0"/>
                </a:spcAft>
              </a:pPr>
              <a:r>
                <a:rPr sz="1400">
                  <a:solidFill>
                    <a:prstClr val="black"/>
                  </a:solidFill>
                  <a:latin typeface="Huawei Sans" panose="020C0503030203020204" pitchFamily="34" charset="0"/>
                </a:rPr>
                <a:t>16 bits</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49" name="组合 48"/>
          <p:cNvGrpSpPr/>
          <p:nvPr/>
        </p:nvGrpSpPr>
        <p:grpSpPr>
          <a:xfrm>
            <a:off x="6736137" y="2282551"/>
            <a:ext cx="864096" cy="449434"/>
            <a:chOff x="1250457" y="1924232"/>
            <a:chExt cx="864096" cy="449434"/>
          </a:xfrm>
        </p:grpSpPr>
        <p:sp>
          <p:nvSpPr>
            <p:cNvPr id="50"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51" name="矩形 6"/>
            <p:cNvSpPr/>
            <p:nvPr/>
          </p:nvSpPr>
          <p:spPr>
            <a:xfrm>
              <a:off x="1250457" y="1924232"/>
              <a:ext cx="864096" cy="307777"/>
            </a:xfrm>
            <a:prstGeom prst="rect">
              <a:avLst/>
            </a:prstGeom>
          </p:spPr>
          <p:txBody>
            <a:bodyPr wrap="square">
              <a:noAutofit/>
            </a:bodyPr>
            <a:lstStyle/>
            <a:p>
              <a:pPr algn="ctr" eaLnBrk="1" fontAlgn="auto" hangingPunct="1">
                <a:spcBef>
                  <a:spcPts val="0"/>
                </a:spcBef>
                <a:spcAft>
                  <a:spcPts val="0"/>
                </a:spcAft>
              </a:pPr>
              <a:r>
                <a:rPr sz="1400">
                  <a:solidFill>
                    <a:prstClr val="black"/>
                  </a:solidFill>
                  <a:latin typeface="Huawei Sans" panose="020C0503030203020204" pitchFamily="34" charset="0"/>
                </a:rPr>
                <a:t>16 bits</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52" name="组合 51"/>
          <p:cNvGrpSpPr/>
          <p:nvPr/>
        </p:nvGrpSpPr>
        <p:grpSpPr>
          <a:xfrm>
            <a:off x="7819394" y="2282551"/>
            <a:ext cx="864096" cy="449434"/>
            <a:chOff x="1250457" y="1924232"/>
            <a:chExt cx="864096" cy="449434"/>
          </a:xfrm>
        </p:grpSpPr>
        <p:sp>
          <p:nvSpPr>
            <p:cNvPr id="53"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54" name="矩形 6"/>
            <p:cNvSpPr/>
            <p:nvPr/>
          </p:nvSpPr>
          <p:spPr>
            <a:xfrm>
              <a:off x="1250457" y="1924232"/>
              <a:ext cx="864096" cy="307777"/>
            </a:xfrm>
            <a:prstGeom prst="rect">
              <a:avLst/>
            </a:prstGeom>
          </p:spPr>
          <p:txBody>
            <a:bodyPr wrap="square">
              <a:noAutofit/>
            </a:bodyPr>
            <a:lstStyle/>
            <a:p>
              <a:pPr algn="ctr" eaLnBrk="1" fontAlgn="auto" hangingPunct="1">
                <a:spcBef>
                  <a:spcPts val="0"/>
                </a:spcBef>
                <a:spcAft>
                  <a:spcPts val="0"/>
                </a:spcAft>
              </a:pPr>
              <a:r>
                <a:rPr sz="1400">
                  <a:solidFill>
                    <a:prstClr val="black"/>
                  </a:solidFill>
                  <a:latin typeface="Huawei Sans" panose="020C0503030203020204" pitchFamily="34" charset="0"/>
                </a:rPr>
                <a:t>16 bits</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55" name="组合 54"/>
          <p:cNvGrpSpPr/>
          <p:nvPr/>
        </p:nvGrpSpPr>
        <p:grpSpPr>
          <a:xfrm>
            <a:off x="8902648" y="2282551"/>
            <a:ext cx="864096" cy="449434"/>
            <a:chOff x="1250457" y="1924232"/>
            <a:chExt cx="864096" cy="449434"/>
          </a:xfrm>
        </p:grpSpPr>
        <p:sp>
          <p:nvSpPr>
            <p:cNvPr id="56"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57" name="矩形 6"/>
            <p:cNvSpPr/>
            <p:nvPr/>
          </p:nvSpPr>
          <p:spPr>
            <a:xfrm>
              <a:off x="1250457" y="1924232"/>
              <a:ext cx="864096" cy="307777"/>
            </a:xfrm>
            <a:prstGeom prst="rect">
              <a:avLst/>
            </a:prstGeom>
          </p:spPr>
          <p:txBody>
            <a:bodyPr wrap="square">
              <a:noAutofit/>
            </a:bodyPr>
            <a:lstStyle/>
            <a:p>
              <a:pPr algn="ctr" eaLnBrk="1" fontAlgn="auto" hangingPunct="1">
                <a:spcBef>
                  <a:spcPts val="0"/>
                </a:spcBef>
                <a:spcAft>
                  <a:spcPts val="0"/>
                </a:spcAft>
              </a:pPr>
              <a:r>
                <a:rPr sz="1400">
                  <a:solidFill>
                    <a:prstClr val="black"/>
                  </a:solidFill>
                  <a:latin typeface="Huawei Sans" panose="020C0503030203020204" pitchFamily="34" charset="0"/>
                </a:rPr>
                <a:t>16 bits</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sp>
        <p:nvSpPr>
          <p:cNvPr id="9" name="文本框 8"/>
          <p:cNvSpPr txBox="1"/>
          <p:nvPr/>
        </p:nvSpPr>
        <p:spPr bwMode="auto">
          <a:xfrm>
            <a:off x="1152943" y="4793466"/>
            <a:ext cx="6382544" cy="91965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b="1" dirty="0">
                <a:latin typeface="Huawei Sans" panose="020C0503030203020204" pitchFamily="34" charset="0"/>
              </a:rPr>
              <a:t>IPv6 address:</a:t>
            </a:r>
            <a:r>
              <a:rPr sz="1600" dirty="0">
                <a:latin typeface="Huawei Sans" panose="020C0503030203020204" pitchFamily="34" charset="0"/>
              </a:rPr>
              <a:t> 2001:0DB8:2345:CD30:1230:4567:89AB:CDEF</a:t>
            </a:r>
          </a:p>
          <a:p>
            <a:endParaRPr lang="en-US" altLang="zh-CN" sz="1600" dirty="0" smtClean="0">
              <a:latin typeface="Huawei Sans" panose="020C0503030203020204" pitchFamily="34" charset="0"/>
            </a:endParaRPr>
          </a:p>
          <a:p>
            <a:r>
              <a:rPr sz="1600" b="1" dirty="0">
                <a:latin typeface="Huawei Sans" panose="020C0503030203020204" pitchFamily="34" charset="0"/>
              </a:rPr>
              <a:t>Subnet number: </a:t>
            </a:r>
            <a:r>
              <a:rPr sz="1600" dirty="0">
                <a:latin typeface="Huawei Sans" panose="020C0503030203020204" pitchFamily="34" charset="0"/>
              </a:rPr>
              <a:t>2001:0DB8:2345:CD30::/64</a:t>
            </a:r>
            <a:endParaRPr lang="zh-CN" altLang="en-US" sz="1600" dirty="0">
              <a:latin typeface="Huawei Sans" panose="020C0503030203020204" pitchFamily="34" charset="0"/>
            </a:endParaRPr>
          </a:p>
        </p:txBody>
      </p:sp>
      <p:sp>
        <p:nvSpPr>
          <p:cNvPr id="2" name="文本框 1"/>
          <p:cNvSpPr txBox="1"/>
          <p:nvPr/>
        </p:nvSpPr>
        <p:spPr bwMode="auto">
          <a:xfrm>
            <a:off x="1265854" y="3273022"/>
            <a:ext cx="806249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dirty="0">
                <a:latin typeface="Huawei Sans" panose="020C0503030203020204" pitchFamily="34" charset="0"/>
              </a:rPr>
              <a:t>The letters in an IPv6 address are case insensitive. For example, </a:t>
            </a:r>
            <a:r>
              <a:rPr sz="1600" b="1" dirty="0">
                <a:latin typeface="Huawei Sans" panose="020C0503030203020204" pitchFamily="34" charset="0"/>
              </a:rPr>
              <a:t>A</a:t>
            </a:r>
            <a:r>
              <a:rPr sz="1600" dirty="0">
                <a:latin typeface="Huawei Sans" panose="020C0503030203020204" pitchFamily="34" charset="0"/>
              </a:rPr>
              <a:t> is equivalent to </a:t>
            </a:r>
            <a:r>
              <a:rPr sz="1600" b="1" dirty="0">
                <a:latin typeface="Huawei Sans" panose="020C0503030203020204" pitchFamily="34" charset="0"/>
              </a:rPr>
              <a:t>a</a:t>
            </a:r>
            <a:r>
              <a:rPr sz="1600" dirty="0">
                <a:latin typeface="Huawei Sans" panose="020C0503030203020204" pitchFamily="34" charset="0"/>
              </a:rPr>
              <a:t>.</a:t>
            </a:r>
            <a:endParaRPr lang="zh-CN" altLang="en-US" sz="1600" dirty="0">
              <a:latin typeface="Huawei Sans" panose="020C0503030203020204" pitchFamily="34" charset="0"/>
            </a:endParaRPr>
          </a:p>
        </p:txBody>
      </p:sp>
      <p:graphicFrame>
        <p:nvGraphicFramePr>
          <p:cNvPr id="32" name="表格 2"/>
          <p:cNvGraphicFramePr>
            <a:graphicFrameLocks noGrp="1"/>
          </p:cNvGraphicFramePr>
          <p:nvPr>
            <p:extLst/>
          </p:nvPr>
        </p:nvGraphicFramePr>
        <p:xfrm>
          <a:off x="1357085" y="2788456"/>
          <a:ext cx="8409659" cy="365760"/>
        </p:xfrm>
        <a:graphic>
          <a:graphicData uri="http://schemas.openxmlformats.org/drawingml/2006/table">
            <a:tbl>
              <a:tblPr firstRow="1" bandRow="1"/>
              <a:tblGrid>
                <a:gridCol w="808256">
                  <a:extLst>
                    <a:ext uri="{9D8B030D-6E8A-4147-A177-3AD203B41FA5}">
                      <a16:colId xmlns="" xmlns:a16="http://schemas.microsoft.com/office/drawing/2014/main" val="20000"/>
                    </a:ext>
                  </a:extLst>
                </a:gridCol>
                <a:gridCol w="300061">
                  <a:extLst>
                    <a:ext uri="{9D8B030D-6E8A-4147-A177-3AD203B41FA5}">
                      <a16:colId xmlns="" xmlns:a16="http://schemas.microsoft.com/office/drawing/2014/main" val="20001"/>
                    </a:ext>
                  </a:extLst>
                </a:gridCol>
                <a:gridCol w="808256">
                  <a:extLst>
                    <a:ext uri="{9D8B030D-6E8A-4147-A177-3AD203B41FA5}">
                      <a16:colId xmlns="" xmlns:a16="http://schemas.microsoft.com/office/drawing/2014/main" val="20002"/>
                    </a:ext>
                  </a:extLst>
                </a:gridCol>
                <a:gridCol w="273925">
                  <a:extLst>
                    <a:ext uri="{9D8B030D-6E8A-4147-A177-3AD203B41FA5}">
                      <a16:colId xmlns="" xmlns:a16="http://schemas.microsoft.com/office/drawing/2014/main" val="20003"/>
                    </a:ext>
                  </a:extLst>
                </a:gridCol>
                <a:gridCol w="808256">
                  <a:extLst>
                    <a:ext uri="{9D8B030D-6E8A-4147-A177-3AD203B41FA5}">
                      <a16:colId xmlns="" xmlns:a16="http://schemas.microsoft.com/office/drawing/2014/main" val="20004"/>
                    </a:ext>
                  </a:extLst>
                </a:gridCol>
                <a:gridCol w="273925">
                  <a:extLst>
                    <a:ext uri="{9D8B030D-6E8A-4147-A177-3AD203B41FA5}">
                      <a16:colId xmlns="" xmlns:a16="http://schemas.microsoft.com/office/drawing/2014/main" val="20005"/>
                    </a:ext>
                  </a:extLst>
                </a:gridCol>
                <a:gridCol w="808256">
                  <a:extLst>
                    <a:ext uri="{9D8B030D-6E8A-4147-A177-3AD203B41FA5}">
                      <a16:colId xmlns="" xmlns:a16="http://schemas.microsoft.com/office/drawing/2014/main" val="20006"/>
                    </a:ext>
                  </a:extLst>
                </a:gridCol>
                <a:gridCol w="273925">
                  <a:extLst>
                    <a:ext uri="{9D8B030D-6E8A-4147-A177-3AD203B41FA5}">
                      <a16:colId xmlns="" xmlns:a16="http://schemas.microsoft.com/office/drawing/2014/main" val="20007"/>
                    </a:ext>
                  </a:extLst>
                </a:gridCol>
                <a:gridCol w="808256">
                  <a:extLst>
                    <a:ext uri="{9D8B030D-6E8A-4147-A177-3AD203B41FA5}">
                      <a16:colId xmlns="" xmlns:a16="http://schemas.microsoft.com/office/drawing/2014/main" val="20008"/>
                    </a:ext>
                  </a:extLst>
                </a:gridCol>
                <a:gridCol w="273925">
                  <a:extLst>
                    <a:ext uri="{9D8B030D-6E8A-4147-A177-3AD203B41FA5}">
                      <a16:colId xmlns="" xmlns:a16="http://schemas.microsoft.com/office/drawing/2014/main" val="20009"/>
                    </a:ext>
                  </a:extLst>
                </a:gridCol>
                <a:gridCol w="808256">
                  <a:extLst>
                    <a:ext uri="{9D8B030D-6E8A-4147-A177-3AD203B41FA5}">
                      <a16:colId xmlns="" xmlns:a16="http://schemas.microsoft.com/office/drawing/2014/main" val="20010"/>
                    </a:ext>
                  </a:extLst>
                </a:gridCol>
                <a:gridCol w="273925">
                  <a:extLst>
                    <a:ext uri="{9D8B030D-6E8A-4147-A177-3AD203B41FA5}">
                      <a16:colId xmlns="" xmlns:a16="http://schemas.microsoft.com/office/drawing/2014/main" val="20011"/>
                    </a:ext>
                  </a:extLst>
                </a:gridCol>
                <a:gridCol w="808256">
                  <a:extLst>
                    <a:ext uri="{9D8B030D-6E8A-4147-A177-3AD203B41FA5}">
                      <a16:colId xmlns="" xmlns:a16="http://schemas.microsoft.com/office/drawing/2014/main" val="20012"/>
                    </a:ext>
                  </a:extLst>
                </a:gridCol>
                <a:gridCol w="273925">
                  <a:extLst>
                    <a:ext uri="{9D8B030D-6E8A-4147-A177-3AD203B41FA5}">
                      <a16:colId xmlns="" xmlns:a16="http://schemas.microsoft.com/office/drawing/2014/main" val="20013"/>
                    </a:ext>
                  </a:extLst>
                </a:gridCol>
                <a:gridCol w="808256">
                  <a:extLst>
                    <a:ext uri="{9D8B030D-6E8A-4147-A177-3AD203B41FA5}">
                      <a16:colId xmlns="" xmlns:a16="http://schemas.microsoft.com/office/drawing/2014/main" val="20014"/>
                    </a:ext>
                  </a:extLst>
                </a:gridCol>
              </a:tblGrid>
              <a:tr h="270000">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2001</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0DB8</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0000</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0000</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0008</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0800</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200C</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800">
                          <a:solidFill>
                            <a:schemeClr val="tx1"/>
                          </a:solidFill>
                          <a:latin typeface="Huawei Sans" panose="020C0503030203020204" pitchFamily="34" charset="0"/>
                        </a:rPr>
                        <a:t>417A</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4066842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t>For convenience, IPv6 can be abbreviated according to the following rules.</a:t>
            </a:r>
            <a:endParaRPr lang="en-US" altLang="zh-CN" dirty="0"/>
          </a:p>
        </p:txBody>
      </p:sp>
      <p:sp>
        <p:nvSpPr>
          <p:cNvPr id="12290" name="Title 1"/>
          <p:cNvSpPr>
            <a:spLocks noGrp="1"/>
          </p:cNvSpPr>
          <p:nvPr>
            <p:ph type="title"/>
          </p:nvPr>
        </p:nvSpPr>
        <p:spPr/>
        <p:txBody>
          <a:bodyPr/>
          <a:lstStyle/>
          <a:p>
            <a:r>
              <a:rPr lang="en-US" smtClean="0"/>
              <a:t>IPv6 Address Abbreviation Specifications</a:t>
            </a:r>
            <a:endParaRPr lang="en-US" altLang="zh-CN" dirty="0"/>
          </a:p>
        </p:txBody>
      </p:sp>
      <p:graphicFrame>
        <p:nvGraphicFramePr>
          <p:cNvPr id="23" name="表格 2"/>
          <p:cNvGraphicFramePr>
            <a:graphicFrameLocks noGrp="1"/>
          </p:cNvGraphicFramePr>
          <p:nvPr>
            <p:extLst/>
          </p:nvPr>
        </p:nvGraphicFramePr>
        <p:xfrm>
          <a:off x="823467" y="2560381"/>
          <a:ext cx="5907901" cy="304800"/>
        </p:xfrm>
        <a:graphic>
          <a:graphicData uri="http://schemas.openxmlformats.org/drawingml/2006/table">
            <a:tbl>
              <a:tblPr firstRow="1" bandRow="1"/>
              <a:tblGrid>
                <a:gridCol w="567811">
                  <a:extLst>
                    <a:ext uri="{9D8B030D-6E8A-4147-A177-3AD203B41FA5}">
                      <a16:colId xmlns="" xmlns:a16="http://schemas.microsoft.com/office/drawing/2014/main" val="20000"/>
                    </a:ext>
                  </a:extLst>
                </a:gridCol>
                <a:gridCol w="210797">
                  <a:extLst>
                    <a:ext uri="{9D8B030D-6E8A-4147-A177-3AD203B41FA5}">
                      <a16:colId xmlns="" xmlns:a16="http://schemas.microsoft.com/office/drawing/2014/main" val="20001"/>
                    </a:ext>
                  </a:extLst>
                </a:gridCol>
                <a:gridCol w="567811">
                  <a:extLst>
                    <a:ext uri="{9D8B030D-6E8A-4147-A177-3AD203B41FA5}">
                      <a16:colId xmlns="" xmlns:a16="http://schemas.microsoft.com/office/drawing/2014/main" val="20002"/>
                    </a:ext>
                  </a:extLst>
                </a:gridCol>
                <a:gridCol w="192436">
                  <a:extLst>
                    <a:ext uri="{9D8B030D-6E8A-4147-A177-3AD203B41FA5}">
                      <a16:colId xmlns="" xmlns:a16="http://schemas.microsoft.com/office/drawing/2014/main" val="20003"/>
                    </a:ext>
                  </a:extLst>
                </a:gridCol>
                <a:gridCol w="567811">
                  <a:extLst>
                    <a:ext uri="{9D8B030D-6E8A-4147-A177-3AD203B41FA5}">
                      <a16:colId xmlns="" xmlns:a16="http://schemas.microsoft.com/office/drawing/2014/main" val="20004"/>
                    </a:ext>
                  </a:extLst>
                </a:gridCol>
                <a:gridCol w="192436">
                  <a:extLst>
                    <a:ext uri="{9D8B030D-6E8A-4147-A177-3AD203B41FA5}">
                      <a16:colId xmlns="" xmlns:a16="http://schemas.microsoft.com/office/drawing/2014/main" val="20005"/>
                    </a:ext>
                  </a:extLst>
                </a:gridCol>
                <a:gridCol w="567811">
                  <a:extLst>
                    <a:ext uri="{9D8B030D-6E8A-4147-A177-3AD203B41FA5}">
                      <a16:colId xmlns="" xmlns:a16="http://schemas.microsoft.com/office/drawing/2014/main" val="20006"/>
                    </a:ext>
                  </a:extLst>
                </a:gridCol>
                <a:gridCol w="192436">
                  <a:extLst>
                    <a:ext uri="{9D8B030D-6E8A-4147-A177-3AD203B41FA5}">
                      <a16:colId xmlns="" xmlns:a16="http://schemas.microsoft.com/office/drawing/2014/main" val="20007"/>
                    </a:ext>
                  </a:extLst>
                </a:gridCol>
                <a:gridCol w="567811">
                  <a:extLst>
                    <a:ext uri="{9D8B030D-6E8A-4147-A177-3AD203B41FA5}">
                      <a16:colId xmlns="" xmlns:a16="http://schemas.microsoft.com/office/drawing/2014/main" val="20008"/>
                    </a:ext>
                  </a:extLst>
                </a:gridCol>
                <a:gridCol w="192436">
                  <a:extLst>
                    <a:ext uri="{9D8B030D-6E8A-4147-A177-3AD203B41FA5}">
                      <a16:colId xmlns="" xmlns:a16="http://schemas.microsoft.com/office/drawing/2014/main" val="20009"/>
                    </a:ext>
                  </a:extLst>
                </a:gridCol>
                <a:gridCol w="567811">
                  <a:extLst>
                    <a:ext uri="{9D8B030D-6E8A-4147-A177-3AD203B41FA5}">
                      <a16:colId xmlns="" xmlns:a16="http://schemas.microsoft.com/office/drawing/2014/main" val="20010"/>
                    </a:ext>
                  </a:extLst>
                </a:gridCol>
                <a:gridCol w="192436">
                  <a:extLst>
                    <a:ext uri="{9D8B030D-6E8A-4147-A177-3AD203B41FA5}">
                      <a16:colId xmlns="" xmlns:a16="http://schemas.microsoft.com/office/drawing/2014/main" val="20011"/>
                    </a:ext>
                  </a:extLst>
                </a:gridCol>
                <a:gridCol w="567811">
                  <a:extLst>
                    <a:ext uri="{9D8B030D-6E8A-4147-A177-3AD203B41FA5}">
                      <a16:colId xmlns="" xmlns:a16="http://schemas.microsoft.com/office/drawing/2014/main" val="20012"/>
                    </a:ext>
                  </a:extLst>
                </a:gridCol>
                <a:gridCol w="192436">
                  <a:extLst>
                    <a:ext uri="{9D8B030D-6E8A-4147-A177-3AD203B41FA5}">
                      <a16:colId xmlns="" xmlns:a16="http://schemas.microsoft.com/office/drawing/2014/main" val="20013"/>
                    </a:ext>
                  </a:extLst>
                </a:gridCol>
                <a:gridCol w="567811">
                  <a:extLst>
                    <a:ext uri="{9D8B030D-6E8A-4147-A177-3AD203B41FA5}">
                      <a16:colId xmlns="" xmlns:a16="http://schemas.microsoft.com/office/drawing/2014/main" val="20014"/>
                    </a:ext>
                  </a:extLst>
                </a:gridCol>
              </a:tblGrid>
              <a:tr h="270000">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2001</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0DB8</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0000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0000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0008</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0800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200C</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417A</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
        <p:nvSpPr>
          <p:cNvPr id="24" name="矩形 3"/>
          <p:cNvSpPr/>
          <p:nvPr/>
        </p:nvSpPr>
        <p:spPr>
          <a:xfrm>
            <a:off x="777639" y="2865181"/>
            <a:ext cx="5968099" cy="938719"/>
          </a:xfrm>
          <a:prstGeom prst="rect">
            <a:avLst/>
          </a:prstGeom>
        </p:spPr>
        <p:txBody>
          <a:bodyPr wrap="square">
            <a:noAutofit/>
          </a:bodyPr>
          <a:lstStyle/>
          <a:p>
            <a:pPr eaLnBrk="1" fontAlgn="auto" hangingPunct="1">
              <a:spcBef>
                <a:spcPts val="0"/>
              </a:spcBef>
              <a:spcAft>
                <a:spcPts val="0"/>
              </a:spcAft>
            </a:pPr>
            <a:r>
              <a:rPr sz="1400" dirty="0">
                <a:solidFill>
                  <a:prstClr val="black"/>
                </a:solidFill>
                <a:latin typeface="Huawei Sans" panose="020C0503030203020204" pitchFamily="34" charset="0"/>
              </a:rPr>
              <a:t>The leading 0s in each 16-bit segment can be omitted. However, if all bits in a 16-bit segment are 0s, at least one 0 must be reserved. The tailing 0s cannot be omitted.</a:t>
            </a:r>
          </a:p>
        </p:txBody>
      </p:sp>
      <p:graphicFrame>
        <p:nvGraphicFramePr>
          <p:cNvPr id="25" name="表格 4"/>
          <p:cNvGraphicFramePr>
            <a:graphicFrameLocks noGrp="1"/>
          </p:cNvGraphicFramePr>
          <p:nvPr>
            <p:extLst/>
          </p:nvPr>
        </p:nvGraphicFramePr>
        <p:xfrm>
          <a:off x="823467" y="3906069"/>
          <a:ext cx="5907901" cy="304800"/>
        </p:xfrm>
        <a:graphic>
          <a:graphicData uri="http://schemas.openxmlformats.org/drawingml/2006/table">
            <a:tbl>
              <a:tblPr firstRow="1" bandRow="1"/>
              <a:tblGrid>
                <a:gridCol w="567811">
                  <a:extLst>
                    <a:ext uri="{9D8B030D-6E8A-4147-A177-3AD203B41FA5}">
                      <a16:colId xmlns="" xmlns:a16="http://schemas.microsoft.com/office/drawing/2014/main" val="20000"/>
                    </a:ext>
                  </a:extLst>
                </a:gridCol>
                <a:gridCol w="210797">
                  <a:extLst>
                    <a:ext uri="{9D8B030D-6E8A-4147-A177-3AD203B41FA5}">
                      <a16:colId xmlns="" xmlns:a16="http://schemas.microsoft.com/office/drawing/2014/main" val="20001"/>
                    </a:ext>
                  </a:extLst>
                </a:gridCol>
                <a:gridCol w="567811">
                  <a:extLst>
                    <a:ext uri="{9D8B030D-6E8A-4147-A177-3AD203B41FA5}">
                      <a16:colId xmlns="" xmlns:a16="http://schemas.microsoft.com/office/drawing/2014/main" val="20002"/>
                    </a:ext>
                  </a:extLst>
                </a:gridCol>
                <a:gridCol w="192436">
                  <a:extLst>
                    <a:ext uri="{9D8B030D-6E8A-4147-A177-3AD203B41FA5}">
                      <a16:colId xmlns="" xmlns:a16="http://schemas.microsoft.com/office/drawing/2014/main" val="20003"/>
                    </a:ext>
                  </a:extLst>
                </a:gridCol>
                <a:gridCol w="567811">
                  <a:extLst>
                    <a:ext uri="{9D8B030D-6E8A-4147-A177-3AD203B41FA5}">
                      <a16:colId xmlns="" xmlns:a16="http://schemas.microsoft.com/office/drawing/2014/main" val="20004"/>
                    </a:ext>
                  </a:extLst>
                </a:gridCol>
                <a:gridCol w="192436">
                  <a:extLst>
                    <a:ext uri="{9D8B030D-6E8A-4147-A177-3AD203B41FA5}">
                      <a16:colId xmlns="" xmlns:a16="http://schemas.microsoft.com/office/drawing/2014/main" val="20005"/>
                    </a:ext>
                  </a:extLst>
                </a:gridCol>
                <a:gridCol w="567811">
                  <a:extLst>
                    <a:ext uri="{9D8B030D-6E8A-4147-A177-3AD203B41FA5}">
                      <a16:colId xmlns="" xmlns:a16="http://schemas.microsoft.com/office/drawing/2014/main" val="20006"/>
                    </a:ext>
                  </a:extLst>
                </a:gridCol>
                <a:gridCol w="192436">
                  <a:extLst>
                    <a:ext uri="{9D8B030D-6E8A-4147-A177-3AD203B41FA5}">
                      <a16:colId xmlns="" xmlns:a16="http://schemas.microsoft.com/office/drawing/2014/main" val="20007"/>
                    </a:ext>
                  </a:extLst>
                </a:gridCol>
                <a:gridCol w="567811">
                  <a:extLst>
                    <a:ext uri="{9D8B030D-6E8A-4147-A177-3AD203B41FA5}">
                      <a16:colId xmlns="" xmlns:a16="http://schemas.microsoft.com/office/drawing/2014/main" val="20008"/>
                    </a:ext>
                  </a:extLst>
                </a:gridCol>
                <a:gridCol w="192436">
                  <a:extLst>
                    <a:ext uri="{9D8B030D-6E8A-4147-A177-3AD203B41FA5}">
                      <a16:colId xmlns="" xmlns:a16="http://schemas.microsoft.com/office/drawing/2014/main" val="20009"/>
                    </a:ext>
                  </a:extLst>
                </a:gridCol>
                <a:gridCol w="567811">
                  <a:extLst>
                    <a:ext uri="{9D8B030D-6E8A-4147-A177-3AD203B41FA5}">
                      <a16:colId xmlns="" xmlns:a16="http://schemas.microsoft.com/office/drawing/2014/main" val="20010"/>
                    </a:ext>
                  </a:extLst>
                </a:gridCol>
                <a:gridCol w="192436">
                  <a:extLst>
                    <a:ext uri="{9D8B030D-6E8A-4147-A177-3AD203B41FA5}">
                      <a16:colId xmlns="" xmlns:a16="http://schemas.microsoft.com/office/drawing/2014/main" val="20011"/>
                    </a:ext>
                  </a:extLst>
                </a:gridCol>
                <a:gridCol w="567811">
                  <a:extLst>
                    <a:ext uri="{9D8B030D-6E8A-4147-A177-3AD203B41FA5}">
                      <a16:colId xmlns="" xmlns:a16="http://schemas.microsoft.com/office/drawing/2014/main" val="20012"/>
                    </a:ext>
                  </a:extLst>
                </a:gridCol>
                <a:gridCol w="192436">
                  <a:extLst>
                    <a:ext uri="{9D8B030D-6E8A-4147-A177-3AD203B41FA5}">
                      <a16:colId xmlns="" xmlns:a16="http://schemas.microsoft.com/office/drawing/2014/main" val="20013"/>
                    </a:ext>
                  </a:extLst>
                </a:gridCol>
                <a:gridCol w="567811">
                  <a:extLst>
                    <a:ext uri="{9D8B030D-6E8A-4147-A177-3AD203B41FA5}">
                      <a16:colId xmlns="" xmlns:a16="http://schemas.microsoft.com/office/drawing/2014/main" val="20014"/>
                    </a:ext>
                  </a:extLst>
                </a:gridCol>
              </a:tblGrid>
              <a:tr h="0">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2001</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DB8</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8</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800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200C</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417A</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
        <p:nvSpPr>
          <p:cNvPr id="32" name="矩形 13"/>
          <p:cNvSpPr/>
          <p:nvPr/>
        </p:nvSpPr>
        <p:spPr>
          <a:xfrm>
            <a:off x="763281" y="4232565"/>
            <a:ext cx="5968099" cy="938719"/>
          </a:xfrm>
          <a:prstGeom prst="rect">
            <a:avLst/>
          </a:prstGeom>
        </p:spPr>
        <p:txBody>
          <a:bodyPr wrap="square">
            <a:noAutofit/>
          </a:bodyPr>
          <a:lstStyle/>
          <a:p>
            <a:pPr eaLnBrk="1" fontAlgn="auto" hangingPunct="1">
              <a:spcBef>
                <a:spcPts val="0"/>
              </a:spcBef>
              <a:spcAft>
                <a:spcPts val="0"/>
              </a:spcAft>
            </a:pPr>
            <a:r>
              <a:rPr sz="1400" dirty="0">
                <a:solidFill>
                  <a:prstClr val="black"/>
                </a:solidFill>
                <a:latin typeface="Huawei Sans" panose="020C0503030203020204" pitchFamily="34" charset="0"/>
              </a:rPr>
              <a:t>If one or more consecutive 16-bit segments contain only 0s, </a:t>
            </a:r>
            <a:r>
              <a:rPr sz="1400" dirty="0" smtClean="0">
                <a:solidFill>
                  <a:prstClr val="black"/>
                </a:solidFill>
                <a:latin typeface="Huawei Sans" panose="020C0503030203020204" pitchFamily="34" charset="0"/>
              </a:rPr>
              <a:t>a </a:t>
            </a:r>
            <a:r>
              <a:rPr sz="1400" dirty="0">
                <a:solidFill>
                  <a:prstClr val="black"/>
                </a:solidFill>
                <a:latin typeface="Huawei Sans" panose="020C0503030203020204" pitchFamily="34" charset="0"/>
              </a:rPr>
              <a:t>double colon (</a:t>
            </a:r>
            <a:r>
              <a:rPr sz="1400" b="1" dirty="0">
                <a:solidFill>
                  <a:prstClr val="black"/>
                </a:solidFill>
                <a:latin typeface="Huawei Sans" panose="020C0503030203020204" pitchFamily="34" charset="0"/>
              </a:rPr>
              <a:t>::</a:t>
            </a:r>
            <a:r>
              <a:rPr sz="1400" dirty="0">
                <a:solidFill>
                  <a:prstClr val="black"/>
                </a:solidFill>
                <a:latin typeface="Huawei Sans" panose="020C0503030203020204" pitchFamily="34" charset="0"/>
              </a:rPr>
              <a:t>) </a:t>
            </a:r>
            <a:r>
              <a:rPr lang="en-US" sz="1400" dirty="0" smtClean="0">
                <a:solidFill>
                  <a:prstClr val="black"/>
                </a:solidFill>
                <a:latin typeface="Huawei Sans" panose="020C0503030203020204" pitchFamily="34" charset="0"/>
              </a:rPr>
              <a:t>can be used </a:t>
            </a:r>
            <a:r>
              <a:rPr sz="1400" dirty="0" smtClean="0">
                <a:solidFill>
                  <a:prstClr val="black"/>
                </a:solidFill>
                <a:latin typeface="Huawei Sans" panose="020C0503030203020204" pitchFamily="34" charset="0"/>
              </a:rPr>
              <a:t>to </a:t>
            </a:r>
            <a:r>
              <a:rPr sz="1400" dirty="0">
                <a:solidFill>
                  <a:prstClr val="black"/>
                </a:solidFill>
                <a:latin typeface="Huawei Sans" panose="020C0503030203020204" pitchFamily="34" charset="0"/>
              </a:rPr>
              <a:t>represent them, but only one </a:t>
            </a:r>
            <a:r>
              <a:rPr sz="1400" b="1" dirty="0">
                <a:solidFill>
                  <a:prstClr val="black"/>
                </a:solidFill>
                <a:latin typeface="Huawei Sans" panose="020C0503030203020204" pitchFamily="34" charset="0"/>
              </a:rPr>
              <a:t>::</a:t>
            </a:r>
            <a:r>
              <a:rPr sz="1400" dirty="0">
                <a:solidFill>
                  <a:prstClr val="black"/>
                </a:solidFill>
                <a:latin typeface="Huawei Sans" panose="020C0503030203020204" pitchFamily="34" charset="0"/>
              </a:rPr>
              <a:t> is allowed in an entire IPv6 address.</a:t>
            </a:r>
            <a:endParaRPr lang="en-US" altLang="zh-CN" sz="1400" dirty="0">
              <a:solidFill>
                <a:prstClr val="black"/>
              </a:solidFill>
              <a:latin typeface="Huawei Sans" panose="020C0503030203020204" pitchFamily="34" charset="0"/>
              <a:ea typeface="方正兰亭黑简体" panose="02000000000000000000" pitchFamily="2" charset="-122"/>
            </a:endParaRPr>
          </a:p>
        </p:txBody>
      </p:sp>
      <p:sp>
        <p:nvSpPr>
          <p:cNvPr id="19" name="圆角矩形 75"/>
          <p:cNvSpPr/>
          <p:nvPr/>
        </p:nvSpPr>
        <p:spPr>
          <a:xfrm>
            <a:off x="690464" y="1942913"/>
            <a:ext cx="6142452"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b="1" dirty="0" smtClean="0">
                <a:solidFill>
                  <a:prstClr val="white"/>
                </a:solidFill>
                <a:latin typeface="Huawei Sans" panose="020C0503030203020204" pitchFamily="34" charset="0"/>
              </a:rPr>
              <a:t>Abbreviation </a:t>
            </a:r>
            <a:r>
              <a:rPr b="1" dirty="0">
                <a:solidFill>
                  <a:prstClr val="white"/>
                </a:solidFill>
                <a:latin typeface="Huawei Sans" panose="020C0503030203020204" pitchFamily="34" charset="0"/>
              </a:rPr>
              <a:t>Specifications</a:t>
            </a:r>
          </a:p>
        </p:txBody>
      </p:sp>
      <p:sp>
        <p:nvSpPr>
          <p:cNvPr id="20" name="圆角矩形 75"/>
          <p:cNvSpPr/>
          <p:nvPr/>
        </p:nvSpPr>
        <p:spPr>
          <a:xfrm>
            <a:off x="677737" y="2389699"/>
            <a:ext cx="6142452" cy="363263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endParaRPr>
          </a:p>
        </p:txBody>
      </p:sp>
      <p:sp>
        <p:nvSpPr>
          <p:cNvPr id="39" name="圆角矩形 75"/>
          <p:cNvSpPr/>
          <p:nvPr/>
        </p:nvSpPr>
        <p:spPr>
          <a:xfrm>
            <a:off x="6960642" y="1942913"/>
            <a:ext cx="4514400"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b="1" dirty="0" smtClean="0">
                <a:solidFill>
                  <a:prstClr val="white"/>
                </a:solidFill>
                <a:latin typeface="Huawei Sans" panose="020C0503030203020204" pitchFamily="34" charset="0"/>
              </a:rPr>
              <a:t>Abbreviation </a:t>
            </a:r>
            <a:r>
              <a:rPr b="1" dirty="0">
                <a:solidFill>
                  <a:prstClr val="white"/>
                </a:solidFill>
                <a:latin typeface="Huawei Sans" panose="020C0503030203020204" pitchFamily="34" charset="0"/>
              </a:rPr>
              <a:t>Examples</a:t>
            </a:r>
          </a:p>
        </p:txBody>
      </p:sp>
      <p:sp>
        <p:nvSpPr>
          <p:cNvPr id="40" name="圆角矩形 75"/>
          <p:cNvSpPr/>
          <p:nvPr/>
        </p:nvSpPr>
        <p:spPr>
          <a:xfrm>
            <a:off x="6961320" y="2389699"/>
            <a:ext cx="4513981" cy="363263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endParaRPr>
          </a:p>
        </p:txBody>
      </p:sp>
      <p:sp>
        <p:nvSpPr>
          <p:cNvPr id="2" name="矩形 1"/>
          <p:cNvSpPr/>
          <p:nvPr/>
        </p:nvSpPr>
        <p:spPr>
          <a:xfrm>
            <a:off x="6950667" y="2443498"/>
            <a:ext cx="4524375" cy="3478955"/>
          </a:xfrm>
          <a:prstGeom prst="rect">
            <a:avLst/>
          </a:prstGeom>
        </p:spPr>
        <p:txBody>
          <a:bodyPr wrap="square">
            <a:noAutofit/>
          </a:bodyPr>
          <a:lstStyle/>
          <a:p>
            <a:pPr>
              <a:lnSpc>
                <a:spcPts val="2400"/>
              </a:lnSpc>
              <a:spcAft>
                <a:spcPts val="1200"/>
              </a:spcAft>
            </a:pPr>
            <a:r>
              <a:rPr sz="1400" dirty="0">
                <a:latin typeface="Huawei Sans" panose="020C0503030203020204" pitchFamily="34" charset="0"/>
              </a:rPr>
              <a:t>Before  </a:t>
            </a:r>
            <a:r>
              <a:rPr sz="1400" dirty="0">
                <a:solidFill>
                  <a:srgbClr val="EC7061"/>
                </a:solidFill>
                <a:latin typeface="Huawei Sans" panose="020C0503030203020204" pitchFamily="34" charset="0"/>
              </a:rPr>
              <a:t>0000:0000:0000:0000:0000:0000:0000:000</a:t>
            </a:r>
            <a:r>
              <a:rPr sz="1400" dirty="0">
                <a:latin typeface="Huawei Sans" panose="020C0503030203020204" pitchFamily="34" charset="0"/>
              </a:rPr>
              <a:t>1 After  ::1</a:t>
            </a:r>
            <a:r>
              <a:rPr lang="en-US" altLang="zh-CN" sz="1400" dirty="0">
                <a:latin typeface="Huawei Sans" panose="020C0503030203020204" pitchFamily="34" charset="0"/>
                <a:ea typeface="方正兰亭黑简体" panose="02000000000000000000" pitchFamily="2" charset="-122"/>
                <a:cs typeface="Arial" pitchFamily="34" charset="0"/>
              </a:rPr>
              <a:t/>
            </a:r>
            <a:br>
              <a:rPr lang="en-US" altLang="zh-CN" sz="1400" dirty="0">
                <a:latin typeface="Huawei Sans" panose="020C0503030203020204" pitchFamily="34" charset="0"/>
                <a:ea typeface="方正兰亭黑简体" panose="02000000000000000000" pitchFamily="2" charset="-122"/>
                <a:cs typeface="Arial" pitchFamily="34" charset="0"/>
              </a:rPr>
            </a:br>
            <a:r>
              <a:rPr lang="en-US" altLang="zh-CN" sz="1400" dirty="0" smtClean="0">
                <a:latin typeface="Huawei Sans" panose="020C0503030203020204" pitchFamily="34" charset="0"/>
                <a:ea typeface="方正兰亭黑简体" panose="02000000000000000000" pitchFamily="2" charset="-122"/>
                <a:cs typeface="Arial" pitchFamily="34" charset="0"/>
              </a:rPr>
              <a:t/>
            </a:r>
            <a:br>
              <a:rPr lang="en-US" altLang="zh-CN" sz="1400" dirty="0" smtClean="0">
                <a:latin typeface="Huawei Sans" panose="020C0503030203020204" pitchFamily="34" charset="0"/>
                <a:ea typeface="方正兰亭黑简体" panose="02000000000000000000" pitchFamily="2" charset="-122"/>
                <a:cs typeface="Arial" pitchFamily="34" charset="0"/>
              </a:rPr>
            </a:br>
            <a:r>
              <a:rPr sz="1400" dirty="0" smtClean="0">
                <a:latin typeface="Huawei Sans" panose="020C0503030203020204" pitchFamily="34" charset="0"/>
              </a:rPr>
              <a:t>Before  </a:t>
            </a:r>
            <a:r>
              <a:rPr sz="1400" dirty="0">
                <a:latin typeface="Huawei Sans" panose="020C0503030203020204" pitchFamily="34" charset="0"/>
              </a:rPr>
              <a:t>2001:</a:t>
            </a:r>
            <a:r>
              <a:rPr sz="1400" dirty="0">
                <a:solidFill>
                  <a:srgbClr val="EC7061"/>
                </a:solidFill>
                <a:latin typeface="Huawei Sans" panose="020C0503030203020204" pitchFamily="34" charset="0"/>
              </a:rPr>
              <a:t>0</a:t>
            </a:r>
            <a:r>
              <a:rPr sz="1400" dirty="0">
                <a:latin typeface="Huawei Sans" panose="020C0503030203020204" pitchFamily="34" charset="0"/>
              </a:rPr>
              <a:t>DB8:</a:t>
            </a:r>
            <a:r>
              <a:rPr sz="1400" dirty="0">
                <a:solidFill>
                  <a:srgbClr val="EC7061"/>
                </a:solidFill>
                <a:latin typeface="Huawei Sans" panose="020C0503030203020204" pitchFamily="34" charset="0"/>
              </a:rPr>
              <a:t>0000:0000</a:t>
            </a:r>
            <a:r>
              <a:rPr sz="1400" dirty="0">
                <a:latin typeface="Huawei Sans" panose="020C0503030203020204" pitchFamily="34" charset="0"/>
              </a:rPr>
              <a:t>:FB00:1400:5000:45FF </a:t>
            </a:r>
            <a:r>
              <a:rPr sz="1400" dirty="0" smtClean="0">
                <a:latin typeface="Huawei Sans" panose="020C0503030203020204" pitchFamily="34" charset="0"/>
              </a:rPr>
              <a:t>After  </a:t>
            </a:r>
            <a:r>
              <a:rPr sz="1400" dirty="0">
                <a:latin typeface="Huawei Sans" panose="020C0503030203020204" pitchFamily="34" charset="0"/>
              </a:rPr>
              <a:t>2001:DB8</a:t>
            </a:r>
            <a:r>
              <a:rPr sz="1400" dirty="0">
                <a:solidFill>
                  <a:srgbClr val="EC7061"/>
                </a:solidFill>
                <a:latin typeface="Huawei Sans" panose="020C0503030203020204" pitchFamily="34" charset="0"/>
              </a:rPr>
              <a:t>::</a:t>
            </a:r>
            <a:r>
              <a:rPr sz="1400" dirty="0">
                <a:latin typeface="Huawei Sans" panose="020C0503030203020204" pitchFamily="34" charset="0"/>
              </a:rPr>
              <a:t>FB00:1400:5000:45FF</a:t>
            </a:r>
            <a:endParaRPr lang="en-US" altLang="zh-CN" sz="1400" dirty="0">
              <a:latin typeface="Huawei Sans" panose="020C0503030203020204" pitchFamily="34" charset="0"/>
              <a:ea typeface="方正兰亭黑简体" panose="02000000000000000000" pitchFamily="2" charset="-122"/>
              <a:cs typeface="Arial" pitchFamily="34" charset="0"/>
            </a:endParaRPr>
          </a:p>
          <a:p>
            <a:pPr>
              <a:lnSpc>
                <a:spcPts val="2400"/>
              </a:lnSpc>
              <a:spcAft>
                <a:spcPts val="1200"/>
              </a:spcAft>
            </a:pPr>
            <a:r>
              <a:rPr sz="1400" dirty="0" smtClean="0">
                <a:latin typeface="Huawei Sans" panose="020C0503030203020204" pitchFamily="34" charset="0"/>
              </a:rPr>
              <a:t>Before  </a:t>
            </a:r>
            <a:r>
              <a:rPr sz="1400" dirty="0">
                <a:latin typeface="Huawei Sans" panose="020C0503030203020204" pitchFamily="34" charset="0"/>
              </a:rPr>
              <a:t>2001:</a:t>
            </a:r>
            <a:r>
              <a:rPr sz="1400" dirty="0">
                <a:solidFill>
                  <a:srgbClr val="EC7061"/>
                </a:solidFill>
                <a:latin typeface="Huawei Sans" panose="020C0503030203020204" pitchFamily="34" charset="0"/>
              </a:rPr>
              <a:t>0</a:t>
            </a:r>
            <a:r>
              <a:rPr sz="1400" dirty="0">
                <a:latin typeface="Huawei Sans" panose="020C0503030203020204" pitchFamily="34" charset="0"/>
              </a:rPr>
              <a:t>DB8</a:t>
            </a:r>
            <a:r>
              <a:rPr sz="1400" dirty="0">
                <a:solidFill>
                  <a:srgbClr val="EC7061"/>
                </a:solidFill>
                <a:latin typeface="Huawei Sans" panose="020C0503030203020204" pitchFamily="34" charset="0"/>
              </a:rPr>
              <a:t>:0000:0000:0000</a:t>
            </a:r>
            <a:r>
              <a:rPr sz="1400" dirty="0">
                <a:latin typeface="Huawei Sans" panose="020C0503030203020204" pitchFamily="34" charset="0"/>
              </a:rPr>
              <a:t>:2A2A:</a:t>
            </a:r>
            <a:r>
              <a:rPr sz="1400" dirty="0">
                <a:solidFill>
                  <a:srgbClr val="EC7061"/>
                </a:solidFill>
                <a:latin typeface="Huawei Sans" panose="020C0503030203020204" pitchFamily="34" charset="0"/>
              </a:rPr>
              <a:t>0000:000</a:t>
            </a:r>
            <a:r>
              <a:rPr sz="1400" dirty="0">
                <a:latin typeface="Huawei Sans" panose="020C0503030203020204" pitchFamily="34" charset="0"/>
              </a:rPr>
              <a:t>1  After  2001:DB8::2A2A:0:1</a:t>
            </a:r>
            <a:endParaRPr lang="en-US" altLang="zh-CN" sz="1400" dirty="0">
              <a:latin typeface="Huawei Sans" panose="020C0503030203020204" pitchFamily="34" charset="0"/>
              <a:ea typeface="方正兰亭黑简体" panose="02000000000000000000" pitchFamily="2" charset="-122"/>
              <a:cs typeface="Arial" pitchFamily="34" charset="0"/>
            </a:endParaRPr>
          </a:p>
          <a:p>
            <a:pPr>
              <a:lnSpc>
                <a:spcPts val="2400"/>
              </a:lnSpc>
              <a:spcAft>
                <a:spcPts val="1200"/>
              </a:spcAft>
            </a:pPr>
            <a:r>
              <a:rPr sz="1400" dirty="0" smtClean="0">
                <a:latin typeface="Huawei Sans" panose="020C0503030203020204" pitchFamily="34" charset="0"/>
              </a:rPr>
              <a:t>Before  </a:t>
            </a:r>
            <a:r>
              <a:rPr sz="1400" dirty="0">
                <a:latin typeface="Huawei Sans" panose="020C0503030203020204" pitchFamily="34" charset="0"/>
              </a:rPr>
              <a:t>2001:</a:t>
            </a:r>
            <a:r>
              <a:rPr sz="1400" dirty="0">
                <a:solidFill>
                  <a:srgbClr val="EC7061"/>
                </a:solidFill>
                <a:latin typeface="Huawei Sans" panose="020C0503030203020204" pitchFamily="34" charset="0"/>
              </a:rPr>
              <a:t>0</a:t>
            </a:r>
            <a:r>
              <a:rPr sz="1400" dirty="0">
                <a:latin typeface="Huawei Sans" panose="020C0503030203020204" pitchFamily="34" charset="0"/>
              </a:rPr>
              <a:t>DB8:</a:t>
            </a:r>
            <a:r>
              <a:rPr sz="1400" dirty="0">
                <a:solidFill>
                  <a:srgbClr val="EC7061"/>
                </a:solidFill>
                <a:latin typeface="Huawei Sans" panose="020C0503030203020204" pitchFamily="34" charset="0"/>
              </a:rPr>
              <a:t>0000</a:t>
            </a:r>
            <a:r>
              <a:rPr sz="1400" dirty="0">
                <a:latin typeface="Huawei Sans" panose="020C0503030203020204" pitchFamily="34" charset="0"/>
              </a:rPr>
              <a:t>:1234:FB00:</a:t>
            </a:r>
            <a:r>
              <a:rPr sz="1400" dirty="0">
                <a:solidFill>
                  <a:srgbClr val="EC7061"/>
                </a:solidFill>
                <a:latin typeface="Huawei Sans" panose="020C0503030203020204" pitchFamily="34" charset="0"/>
              </a:rPr>
              <a:t>0000</a:t>
            </a:r>
            <a:r>
              <a:rPr sz="1400" dirty="0">
                <a:latin typeface="Huawei Sans" panose="020C0503030203020204" pitchFamily="34" charset="0"/>
              </a:rPr>
              <a:t>:5000:45FF After  2001:DB8::1234:FB00:0:5000:45FF </a:t>
            </a:r>
            <a:endParaRPr lang="en-US" sz="1400" dirty="0" smtClean="0">
              <a:latin typeface="Huawei Sans" panose="020C0503030203020204" pitchFamily="34" charset="0"/>
            </a:endParaRPr>
          </a:p>
          <a:p>
            <a:pPr>
              <a:lnSpc>
                <a:spcPts val="2400"/>
              </a:lnSpc>
              <a:spcAft>
                <a:spcPts val="1200"/>
              </a:spcAft>
            </a:pPr>
            <a:r>
              <a:rPr sz="1400" dirty="0" smtClean="0">
                <a:latin typeface="Huawei Sans" panose="020C0503030203020204" pitchFamily="34" charset="0"/>
              </a:rPr>
              <a:t>or </a:t>
            </a:r>
            <a:r>
              <a:rPr lang="en-US" sz="1400" dirty="0" smtClean="0">
                <a:latin typeface="Huawei Sans" panose="020C0503030203020204" pitchFamily="34" charset="0"/>
              </a:rPr>
              <a:t>     </a:t>
            </a:r>
            <a:r>
              <a:rPr sz="1400" dirty="0" smtClean="0">
                <a:latin typeface="Huawei Sans" panose="020C0503030203020204" pitchFamily="34" charset="0"/>
              </a:rPr>
              <a:t>2001:DB8:0:1234:FB00</a:t>
            </a:r>
            <a:r>
              <a:rPr sz="1400" dirty="0">
                <a:latin typeface="Huawei Sans" panose="020C0503030203020204" pitchFamily="34" charset="0"/>
              </a:rPr>
              <a:t>::5000:45FF</a:t>
            </a:r>
            <a:endParaRPr lang="en-US" altLang="zh-CN" sz="1400" dirty="0">
              <a:latin typeface="Huawei Sans" panose="020C0503030203020204" pitchFamily="34" charset="0"/>
              <a:ea typeface="方正兰亭黑简体" panose="02000000000000000000" pitchFamily="2" charset="-122"/>
              <a:cs typeface="Arial" pitchFamily="34" charset="0"/>
            </a:endParaRPr>
          </a:p>
          <a:p>
            <a:pPr>
              <a:lnSpc>
                <a:spcPts val="2400"/>
              </a:lnSpc>
              <a:spcAft>
                <a:spcPts val="1200"/>
              </a:spcAft>
            </a:pPr>
            <a:endParaRPr lang="en-US" altLang="zh-CN" sz="1400" dirty="0">
              <a:latin typeface="Huawei Sans" panose="020C0503030203020204" pitchFamily="34" charset="0"/>
              <a:ea typeface="方正兰亭黑简体" panose="02000000000000000000" pitchFamily="2" charset="-122"/>
              <a:cs typeface="Arial" pitchFamily="34" charset="0"/>
            </a:endParaRPr>
          </a:p>
        </p:txBody>
      </p:sp>
      <p:sp>
        <p:nvSpPr>
          <p:cNvPr id="30" name="矩形 13"/>
          <p:cNvSpPr/>
          <p:nvPr/>
        </p:nvSpPr>
        <p:spPr>
          <a:xfrm>
            <a:off x="763281" y="5498162"/>
            <a:ext cx="5968099" cy="656590"/>
          </a:xfrm>
          <a:prstGeom prst="rect">
            <a:avLst/>
          </a:prstGeom>
        </p:spPr>
        <p:txBody>
          <a:bodyPr wrap="square">
            <a:noAutofit/>
          </a:bodyPr>
          <a:lstStyle/>
          <a:p>
            <a:pPr eaLnBrk="1" fontAlgn="auto" hangingPunct="1">
              <a:spcBef>
                <a:spcPts val="0"/>
              </a:spcBef>
              <a:spcAft>
                <a:spcPts val="0"/>
              </a:spcAft>
            </a:pPr>
            <a:r>
              <a:rPr sz="1400" dirty="0">
                <a:solidFill>
                  <a:prstClr val="black"/>
                </a:solidFill>
                <a:latin typeface="Huawei Sans" panose="020C0503030203020204" pitchFamily="34" charset="0"/>
              </a:rPr>
              <a:t>If an abbreviated IPv6 address contains two double colons (::), the IPv6 address cannot be restored to the original one.</a:t>
            </a:r>
            <a:endParaRPr lang="en-US" altLang="zh-CN" sz="1400" dirty="0">
              <a:solidFill>
                <a:prstClr val="black"/>
              </a:solidFill>
              <a:latin typeface="Huawei Sans" panose="020C0503030203020204" pitchFamily="34" charset="0"/>
              <a:ea typeface="方正兰亭黑简体" panose="02000000000000000000" pitchFamily="2" charset="-122"/>
            </a:endParaRPr>
          </a:p>
        </p:txBody>
      </p:sp>
      <p:graphicFrame>
        <p:nvGraphicFramePr>
          <p:cNvPr id="17" name="表格 4"/>
          <p:cNvGraphicFramePr>
            <a:graphicFrameLocks noGrp="1"/>
          </p:cNvGraphicFramePr>
          <p:nvPr>
            <p:extLst/>
          </p:nvPr>
        </p:nvGraphicFramePr>
        <p:xfrm>
          <a:off x="807739" y="5149969"/>
          <a:ext cx="5907901" cy="304800"/>
        </p:xfrm>
        <a:graphic>
          <a:graphicData uri="http://schemas.openxmlformats.org/drawingml/2006/table">
            <a:tbl>
              <a:tblPr firstRow="1" bandRow="1"/>
              <a:tblGrid>
                <a:gridCol w="567811">
                  <a:extLst>
                    <a:ext uri="{9D8B030D-6E8A-4147-A177-3AD203B41FA5}">
                      <a16:colId xmlns="" xmlns:a16="http://schemas.microsoft.com/office/drawing/2014/main" val="20000"/>
                    </a:ext>
                  </a:extLst>
                </a:gridCol>
                <a:gridCol w="210797">
                  <a:extLst>
                    <a:ext uri="{9D8B030D-6E8A-4147-A177-3AD203B41FA5}">
                      <a16:colId xmlns="" xmlns:a16="http://schemas.microsoft.com/office/drawing/2014/main" val="20001"/>
                    </a:ext>
                  </a:extLst>
                </a:gridCol>
                <a:gridCol w="567811">
                  <a:extLst>
                    <a:ext uri="{9D8B030D-6E8A-4147-A177-3AD203B41FA5}">
                      <a16:colId xmlns="" xmlns:a16="http://schemas.microsoft.com/office/drawing/2014/main" val="20002"/>
                    </a:ext>
                  </a:extLst>
                </a:gridCol>
                <a:gridCol w="192436">
                  <a:extLst>
                    <a:ext uri="{9D8B030D-6E8A-4147-A177-3AD203B41FA5}">
                      <a16:colId xmlns="" xmlns:a16="http://schemas.microsoft.com/office/drawing/2014/main" val="20003"/>
                    </a:ext>
                  </a:extLst>
                </a:gridCol>
                <a:gridCol w="1328058">
                  <a:extLst>
                    <a:ext uri="{9D8B030D-6E8A-4147-A177-3AD203B41FA5}">
                      <a16:colId xmlns="" xmlns:a16="http://schemas.microsoft.com/office/drawing/2014/main" val="20004"/>
                    </a:ext>
                  </a:extLst>
                </a:gridCol>
                <a:gridCol w="192436">
                  <a:extLst>
                    <a:ext uri="{9D8B030D-6E8A-4147-A177-3AD203B41FA5}">
                      <a16:colId xmlns="" xmlns:a16="http://schemas.microsoft.com/office/drawing/2014/main" val="20007"/>
                    </a:ext>
                  </a:extLst>
                </a:gridCol>
                <a:gridCol w="567811">
                  <a:extLst>
                    <a:ext uri="{9D8B030D-6E8A-4147-A177-3AD203B41FA5}">
                      <a16:colId xmlns="" xmlns:a16="http://schemas.microsoft.com/office/drawing/2014/main" val="20008"/>
                    </a:ext>
                  </a:extLst>
                </a:gridCol>
                <a:gridCol w="192436">
                  <a:extLst>
                    <a:ext uri="{9D8B030D-6E8A-4147-A177-3AD203B41FA5}">
                      <a16:colId xmlns="" xmlns:a16="http://schemas.microsoft.com/office/drawing/2014/main" val="20009"/>
                    </a:ext>
                  </a:extLst>
                </a:gridCol>
                <a:gridCol w="567811">
                  <a:extLst>
                    <a:ext uri="{9D8B030D-6E8A-4147-A177-3AD203B41FA5}">
                      <a16:colId xmlns="" xmlns:a16="http://schemas.microsoft.com/office/drawing/2014/main" val="20010"/>
                    </a:ext>
                  </a:extLst>
                </a:gridCol>
                <a:gridCol w="192436">
                  <a:extLst>
                    <a:ext uri="{9D8B030D-6E8A-4147-A177-3AD203B41FA5}">
                      <a16:colId xmlns="" xmlns:a16="http://schemas.microsoft.com/office/drawing/2014/main" val="20011"/>
                    </a:ext>
                  </a:extLst>
                </a:gridCol>
                <a:gridCol w="567811">
                  <a:extLst>
                    <a:ext uri="{9D8B030D-6E8A-4147-A177-3AD203B41FA5}">
                      <a16:colId xmlns="" xmlns:a16="http://schemas.microsoft.com/office/drawing/2014/main" val="20012"/>
                    </a:ext>
                  </a:extLst>
                </a:gridCol>
                <a:gridCol w="192436">
                  <a:extLst>
                    <a:ext uri="{9D8B030D-6E8A-4147-A177-3AD203B41FA5}">
                      <a16:colId xmlns="" xmlns:a16="http://schemas.microsoft.com/office/drawing/2014/main" val="20013"/>
                    </a:ext>
                  </a:extLst>
                </a:gridCol>
                <a:gridCol w="567811">
                  <a:extLst>
                    <a:ext uri="{9D8B030D-6E8A-4147-A177-3AD203B41FA5}">
                      <a16:colId xmlns="" xmlns:a16="http://schemas.microsoft.com/office/drawing/2014/main" val="20014"/>
                    </a:ext>
                  </a:extLst>
                </a:gridCol>
              </a:tblGrid>
              <a:tr h="0">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2001</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DB8</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8</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800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200C</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sz="1400">
                          <a:solidFill>
                            <a:schemeClr val="tx1"/>
                          </a:solidFill>
                          <a:latin typeface="Huawei Sans" panose="020C0503030203020204" pitchFamily="34" charset="0"/>
                        </a:rPr>
                        <a:t>417A</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
        <p:nvSpPr>
          <p:cNvPr id="18" name="Right Arrow 157"/>
          <p:cNvSpPr/>
          <p:nvPr/>
        </p:nvSpPr>
        <p:spPr>
          <a:xfrm rot="5400000">
            <a:off x="3498320" y="3473445"/>
            <a:ext cx="354756"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Right Arrow 157"/>
          <p:cNvSpPr/>
          <p:nvPr/>
        </p:nvSpPr>
        <p:spPr>
          <a:xfrm rot="5400000">
            <a:off x="3474031" y="4732218"/>
            <a:ext cx="354756"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366232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a:endCxn id="49" idx="0"/>
          </p:cNvCxnSpPr>
          <p:nvPr/>
        </p:nvCxnSpPr>
        <p:spPr bwMode="auto">
          <a:xfrm>
            <a:off x="5887298" y="2841779"/>
            <a:ext cx="0" cy="182922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flipH="1">
            <a:off x="2043916" y="3071222"/>
            <a:ext cx="7668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 name="文本占位符 1"/>
          <p:cNvSpPr>
            <a:spLocks noGrp="1"/>
          </p:cNvSpPr>
          <p:nvPr>
            <p:ph type="body" sz="quarter" idx="10"/>
          </p:nvPr>
        </p:nvSpPr>
        <p:spPr/>
        <p:txBody>
          <a:bodyPr/>
          <a:lstStyle/>
          <a:p>
            <a:r>
              <a:rPr lang="en-US" smtClean="0"/>
              <a:t>IPv6 addresses are classified into unicast, multicast, and anycast addresses according to the IPv6 address prefix.</a:t>
            </a:r>
            <a:endParaRPr lang="en-US" dirty="0"/>
          </a:p>
        </p:txBody>
      </p:sp>
      <p:sp>
        <p:nvSpPr>
          <p:cNvPr id="13314" name="Title 1"/>
          <p:cNvSpPr>
            <a:spLocks noGrp="1"/>
          </p:cNvSpPr>
          <p:nvPr>
            <p:ph type="title"/>
          </p:nvPr>
        </p:nvSpPr>
        <p:spPr/>
        <p:txBody>
          <a:bodyPr/>
          <a:lstStyle/>
          <a:p>
            <a:r>
              <a:rPr lang="en-US" smtClean="0"/>
              <a:t>IPv6 Address Classification</a:t>
            </a:r>
            <a:endParaRPr lang="en-US" altLang="zh-CN"/>
          </a:p>
        </p:txBody>
      </p:sp>
      <p:cxnSp>
        <p:nvCxnSpPr>
          <p:cNvPr id="56" name="直接连接符 55"/>
          <p:cNvCxnSpPr/>
          <p:nvPr/>
        </p:nvCxnSpPr>
        <p:spPr bwMode="auto">
          <a:xfrm flipH="1">
            <a:off x="2043916" y="3069000"/>
            <a:ext cx="0" cy="3600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aphicFrame>
        <p:nvGraphicFramePr>
          <p:cNvPr id="80" name="表格 79"/>
          <p:cNvGraphicFramePr>
            <a:graphicFrameLocks noGrp="1"/>
          </p:cNvGraphicFramePr>
          <p:nvPr>
            <p:extLst/>
          </p:nvPr>
        </p:nvGraphicFramePr>
        <p:xfrm>
          <a:off x="1614846" y="4667837"/>
          <a:ext cx="1440000" cy="51816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36000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sz="1400" dirty="0">
                          <a:solidFill>
                            <a:schemeClr val="tx1"/>
                          </a:solidFill>
                          <a:latin typeface="Huawei Sans" panose="020C0503030203020204" pitchFamily="34" charset="0"/>
                        </a:rPr>
                        <a:t>Global unicast address (GUA)</a:t>
                      </a:r>
                      <a:endParaRPr lang="en-US" altLang="zh-CN" sz="1400" b="0" kern="1200" dirty="0">
                        <a:solidFill>
                          <a:schemeClr val="tx1"/>
                        </a:solidFill>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81" name="表格 80"/>
          <p:cNvGraphicFramePr>
            <a:graphicFrameLocks noGrp="1"/>
          </p:cNvGraphicFramePr>
          <p:nvPr>
            <p:extLst/>
          </p:nvPr>
        </p:nvGraphicFramePr>
        <p:xfrm>
          <a:off x="3384881" y="4665705"/>
          <a:ext cx="1440000" cy="51816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36000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sz="1400">
                          <a:solidFill>
                            <a:schemeClr val="tx1"/>
                          </a:solidFill>
                          <a:latin typeface="Huawei Sans" panose="020C0503030203020204" pitchFamily="34" charset="0"/>
                        </a:rPr>
                        <a:t>Unique local address (ULA)</a:t>
                      </a:r>
                      <a:endParaRPr lang="en-US" altLang="zh-CN" sz="1400" b="0" kern="1200" dirty="0">
                        <a:solidFill>
                          <a:schemeClr val="tx1"/>
                        </a:solidFill>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82" name="表格 81"/>
          <p:cNvGraphicFramePr>
            <a:graphicFrameLocks noGrp="1"/>
          </p:cNvGraphicFramePr>
          <p:nvPr>
            <p:extLst/>
          </p:nvPr>
        </p:nvGraphicFramePr>
        <p:xfrm>
          <a:off x="6924951" y="4667837"/>
          <a:ext cx="1440000" cy="51816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36000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sz="1400" dirty="0">
                          <a:solidFill>
                            <a:schemeClr val="tx1"/>
                          </a:solidFill>
                          <a:latin typeface="Huawei Sans" panose="020C0503030203020204" pitchFamily="34" charset="0"/>
                        </a:rPr>
                        <a:t>Special </a:t>
                      </a:r>
                      <a:r>
                        <a:rPr sz="1400" dirty="0" smtClean="0">
                          <a:solidFill>
                            <a:schemeClr val="tx1"/>
                          </a:solidFill>
                          <a:latin typeface="Huawei Sans" panose="020C0503030203020204" pitchFamily="34" charset="0"/>
                        </a:rPr>
                        <a:t>IP</a:t>
                      </a:r>
                      <a:r>
                        <a:rPr lang="en-US" sz="1400" dirty="0" smtClean="0">
                          <a:solidFill>
                            <a:schemeClr val="tx1"/>
                          </a:solidFill>
                          <a:latin typeface="Huawei Sans" panose="020C0503030203020204" pitchFamily="34" charset="0"/>
                        </a:rPr>
                        <a:t>v6</a:t>
                      </a:r>
                      <a:r>
                        <a:rPr sz="1400" dirty="0" smtClean="0">
                          <a:solidFill>
                            <a:schemeClr val="tx1"/>
                          </a:solidFill>
                          <a:latin typeface="Huawei Sans" panose="020C0503030203020204" pitchFamily="34" charset="0"/>
                        </a:rPr>
                        <a:t> </a:t>
                      </a:r>
                      <a:r>
                        <a:rPr sz="1400" dirty="0">
                          <a:solidFill>
                            <a:schemeClr val="tx1"/>
                          </a:solidFill>
                          <a:latin typeface="Huawei Sans" panose="020C0503030203020204" pitchFamily="34" charset="0"/>
                        </a:rPr>
                        <a:t>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95" name="表格 94"/>
          <p:cNvGraphicFramePr>
            <a:graphicFrameLocks noGrp="1"/>
          </p:cNvGraphicFramePr>
          <p:nvPr>
            <p:extLst/>
          </p:nvPr>
        </p:nvGraphicFramePr>
        <p:xfrm>
          <a:off x="8694986" y="4657806"/>
          <a:ext cx="1800000" cy="518160"/>
        </p:xfrm>
        <a:graphic>
          <a:graphicData uri="http://schemas.openxmlformats.org/drawingml/2006/table">
            <a:tbl>
              <a:tblPr firstRow="1" bandRow="1">
                <a:tableStyleId>{5C22544A-7EE6-4342-B048-85BDC9FD1C3A}</a:tableStyleId>
              </a:tblPr>
              <a:tblGrid>
                <a:gridCol w="1800000">
                  <a:extLst>
                    <a:ext uri="{9D8B030D-6E8A-4147-A177-3AD203B41FA5}">
                      <a16:colId xmlns="" xmlns:a16="http://schemas.microsoft.com/office/drawing/2014/main" val="20000"/>
                    </a:ext>
                  </a:extLst>
                </a:gridCol>
              </a:tblGrid>
              <a:tr h="360000">
                <a:tc>
                  <a:txBody>
                    <a:bodyPr/>
                    <a:lstStyle/>
                    <a:p>
                      <a:pPr algn="ctr"/>
                      <a:r>
                        <a:rPr sz="1400">
                          <a:solidFill>
                            <a:schemeClr val="tx1"/>
                          </a:solidFill>
                          <a:latin typeface="Huawei Sans" panose="020C0503030203020204" pitchFamily="34" charset="0"/>
                        </a:rPr>
                        <a:t>Other unicast addresses...</a:t>
                      </a:r>
                      <a:endParaRPr lang="zh-CN" altLang="en-US" sz="1400" b="0" dirty="0">
                        <a:solidFill>
                          <a:schemeClr val="tx1"/>
                        </a:solidFill>
                        <a:latin typeface="Huawei Sans" panose="020C0503030203020204" pitchFamily="34" charset="0"/>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62" name="表格 61"/>
          <p:cNvGraphicFramePr>
            <a:graphicFrameLocks noGrp="1"/>
          </p:cNvGraphicFramePr>
          <p:nvPr>
            <p:extLst/>
          </p:nvPr>
        </p:nvGraphicFramePr>
        <p:xfrm>
          <a:off x="1299430" y="3427931"/>
          <a:ext cx="1526501" cy="579120"/>
        </p:xfrm>
        <a:graphic>
          <a:graphicData uri="http://schemas.openxmlformats.org/drawingml/2006/table">
            <a:tbl>
              <a:tblPr firstRow="1" bandRow="1">
                <a:tableStyleId>{5C22544A-7EE6-4342-B048-85BDC9FD1C3A}</a:tableStyleId>
              </a:tblPr>
              <a:tblGrid>
                <a:gridCol w="1526501">
                  <a:extLst>
                    <a:ext uri="{9D8B030D-6E8A-4147-A177-3AD203B41FA5}">
                      <a16:colId xmlns="" xmlns:a16="http://schemas.microsoft.com/office/drawing/2014/main" val="20000"/>
                    </a:ext>
                  </a:extLst>
                </a:gridCol>
              </a:tblGrid>
              <a:tr h="383838">
                <a:tc>
                  <a:txBody>
                    <a:bodyPr/>
                    <a:lstStyle/>
                    <a:p>
                      <a:pPr algn="ctr"/>
                      <a:r>
                        <a:rPr sz="1600" dirty="0">
                          <a:solidFill>
                            <a:schemeClr val="tx1"/>
                          </a:solidFill>
                          <a:latin typeface="Huawei Sans" panose="020C0503030203020204" pitchFamily="34" charset="0"/>
                        </a:rPr>
                        <a:t>Multicast addresses</a:t>
                      </a:r>
                      <a:endParaRPr lang="zh-CN" altLang="en-US" sz="1600" b="0" dirty="0">
                        <a:solidFill>
                          <a:schemeClr val="tx1"/>
                        </a:solidFill>
                        <a:latin typeface="Huawei Sans" panose="020C0503030203020204" pitchFamily="34" charset="0"/>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64" name="表格 63"/>
          <p:cNvGraphicFramePr>
            <a:graphicFrameLocks noGrp="1"/>
          </p:cNvGraphicFramePr>
          <p:nvPr>
            <p:extLst/>
          </p:nvPr>
        </p:nvGraphicFramePr>
        <p:xfrm>
          <a:off x="5167298" y="3475602"/>
          <a:ext cx="1440000" cy="57912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432000">
                <a:tc>
                  <a:txBody>
                    <a:bodyPr/>
                    <a:lstStyle/>
                    <a:p>
                      <a:pPr algn="ctr"/>
                      <a:r>
                        <a:rPr sz="1600">
                          <a:solidFill>
                            <a:schemeClr val="tx1"/>
                          </a:solidFill>
                          <a:latin typeface="Huawei Sans" panose="020C0503030203020204" pitchFamily="34" charset="0"/>
                        </a:rPr>
                        <a:t>Unicast addresses</a:t>
                      </a:r>
                      <a:endParaRPr lang="zh-CN" altLang="en-US" sz="1600" b="0" i="0" dirty="0">
                        <a:solidFill>
                          <a:schemeClr val="tx1"/>
                        </a:solidFill>
                        <a:latin typeface="Huawei Sans" panose="020C0503030203020204" pitchFamily="34" charset="0"/>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cxnSp>
        <p:nvCxnSpPr>
          <p:cNvPr id="32" name="直接连接符 31"/>
          <p:cNvCxnSpPr/>
          <p:nvPr/>
        </p:nvCxnSpPr>
        <p:spPr bwMode="auto">
          <a:xfrm flipV="1">
            <a:off x="9711916" y="3071222"/>
            <a:ext cx="100" cy="3930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aphicFrame>
        <p:nvGraphicFramePr>
          <p:cNvPr id="65" name="表格 64"/>
          <p:cNvGraphicFramePr>
            <a:graphicFrameLocks noGrp="1"/>
          </p:cNvGraphicFramePr>
          <p:nvPr>
            <p:extLst/>
          </p:nvPr>
        </p:nvGraphicFramePr>
        <p:xfrm>
          <a:off x="9038138" y="3427931"/>
          <a:ext cx="1385084" cy="579120"/>
        </p:xfrm>
        <a:graphic>
          <a:graphicData uri="http://schemas.openxmlformats.org/drawingml/2006/table">
            <a:tbl>
              <a:tblPr firstRow="1" bandRow="1">
                <a:tableStyleId>{5C22544A-7EE6-4342-B048-85BDC9FD1C3A}</a:tableStyleId>
              </a:tblPr>
              <a:tblGrid>
                <a:gridCol w="1385084">
                  <a:extLst>
                    <a:ext uri="{9D8B030D-6E8A-4147-A177-3AD203B41FA5}">
                      <a16:colId xmlns="" xmlns:a16="http://schemas.microsoft.com/office/drawing/2014/main" val="20000"/>
                    </a:ext>
                  </a:extLst>
                </a:gridCol>
              </a:tblGrid>
              <a:tr h="432000">
                <a:tc>
                  <a:txBody>
                    <a:bodyPr/>
                    <a:lstStyle/>
                    <a:p>
                      <a:pPr algn="ctr"/>
                      <a:r>
                        <a:rPr sz="1600">
                          <a:solidFill>
                            <a:schemeClr val="tx1"/>
                          </a:solidFill>
                          <a:latin typeface="Huawei Sans" panose="020C0503030203020204" pitchFamily="34" charset="0"/>
                        </a:rPr>
                        <a:t>Anycast addresses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5162520" y="2267417"/>
          <a:ext cx="1444778" cy="579120"/>
        </p:xfrm>
        <a:graphic>
          <a:graphicData uri="http://schemas.openxmlformats.org/drawingml/2006/table">
            <a:tbl>
              <a:tblPr firstRow="1" bandRow="1">
                <a:tableStyleId>{5C22544A-7EE6-4342-B048-85BDC9FD1C3A}</a:tableStyleId>
              </a:tblPr>
              <a:tblGrid>
                <a:gridCol w="1444778">
                  <a:extLst>
                    <a:ext uri="{9D8B030D-6E8A-4147-A177-3AD203B41FA5}">
                      <a16:colId xmlns="" xmlns:a16="http://schemas.microsoft.com/office/drawing/2014/main" val="20000"/>
                    </a:ext>
                  </a:extLst>
                </a:gridCol>
              </a:tblGrid>
              <a:tr h="448874">
                <a:tc>
                  <a:txBody>
                    <a:bodyPr/>
                    <a:lstStyle/>
                    <a:p>
                      <a:pPr algn="ctr"/>
                      <a:r>
                        <a:rPr sz="1600" dirty="0">
                          <a:solidFill>
                            <a:schemeClr val="tx1"/>
                          </a:solidFill>
                          <a:latin typeface="Huawei Sans" panose="020C0503030203020204" pitchFamily="34" charset="0"/>
                        </a:rPr>
                        <a:t>IPv6 addresses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49" name="表格 48"/>
          <p:cNvGraphicFramePr>
            <a:graphicFrameLocks noGrp="1"/>
          </p:cNvGraphicFramePr>
          <p:nvPr>
            <p:extLst/>
          </p:nvPr>
        </p:nvGraphicFramePr>
        <p:xfrm>
          <a:off x="5167298" y="4671001"/>
          <a:ext cx="1440000" cy="51816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36000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sz="1400">
                          <a:solidFill>
                            <a:schemeClr val="tx1"/>
                          </a:solidFill>
                          <a:latin typeface="Huawei Sans" panose="020C0503030203020204" pitchFamily="34" charset="0"/>
                        </a:rPr>
                        <a:t>Link-local address (LLA)</a:t>
                      </a:r>
                      <a:endParaRPr lang="en-US" altLang="zh-CN" sz="1400" b="0" kern="1200" dirty="0">
                        <a:solidFill>
                          <a:schemeClr val="tx1"/>
                        </a:solidFill>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cxnSp>
        <p:nvCxnSpPr>
          <p:cNvPr id="30" name="直接连接符 29"/>
          <p:cNvCxnSpPr/>
          <p:nvPr/>
        </p:nvCxnSpPr>
        <p:spPr bwMode="auto">
          <a:xfrm flipH="1">
            <a:off x="2334847" y="4289301"/>
            <a:ext cx="7143217"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直接连接符 35"/>
          <p:cNvCxnSpPr>
            <a:endCxn id="80" idx="0"/>
          </p:cNvCxnSpPr>
          <p:nvPr/>
        </p:nvCxnSpPr>
        <p:spPr bwMode="auto">
          <a:xfrm>
            <a:off x="2334846" y="4289301"/>
            <a:ext cx="0" cy="3785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4087446" y="4289301"/>
            <a:ext cx="0" cy="381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直接连接符 49"/>
          <p:cNvCxnSpPr/>
          <p:nvPr/>
        </p:nvCxnSpPr>
        <p:spPr bwMode="auto">
          <a:xfrm>
            <a:off x="7644951" y="4296539"/>
            <a:ext cx="0" cy="381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9478064" y="4296539"/>
            <a:ext cx="0" cy="381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2" name="文本框 51"/>
          <p:cNvSpPr txBox="1"/>
          <p:nvPr/>
        </p:nvSpPr>
        <p:spPr>
          <a:xfrm>
            <a:off x="5439820" y="5218434"/>
            <a:ext cx="933268" cy="307777"/>
          </a:xfrm>
          <a:prstGeom prst="rect">
            <a:avLst/>
          </a:prstGeom>
          <a:noFill/>
        </p:spPr>
        <p:txBody>
          <a:bodyPr wrap="square" rtlCol="0">
            <a:noAutofit/>
          </a:bodyPr>
          <a:lstStyle/>
          <a:p>
            <a:pPr algn="ctr"/>
            <a:r>
              <a:rPr sz="1400" dirty="0">
                <a:latin typeface="Huawei Sans" panose="020C0503030203020204" pitchFamily="34" charset="0"/>
              </a:rPr>
              <a:t>FE80::/10</a:t>
            </a:r>
            <a:endParaRPr lang="zh-CN" altLang="en-US" sz="1400" dirty="0">
              <a:latin typeface="Huawei Sans" panose="020C0503030203020204" pitchFamily="34" charset="0"/>
            </a:endParaRPr>
          </a:p>
        </p:txBody>
      </p:sp>
      <p:sp>
        <p:nvSpPr>
          <p:cNvPr id="54" name="文本框 53"/>
          <p:cNvSpPr txBox="1"/>
          <p:nvPr/>
        </p:nvSpPr>
        <p:spPr>
          <a:xfrm>
            <a:off x="1914429" y="5218434"/>
            <a:ext cx="841897" cy="307777"/>
          </a:xfrm>
          <a:prstGeom prst="rect">
            <a:avLst/>
          </a:prstGeom>
          <a:noFill/>
        </p:spPr>
        <p:txBody>
          <a:bodyPr wrap="square" rtlCol="0">
            <a:noAutofit/>
          </a:bodyPr>
          <a:lstStyle/>
          <a:p>
            <a:pPr algn="ctr"/>
            <a:r>
              <a:rPr sz="1400">
                <a:latin typeface="Huawei Sans" panose="020C0503030203020204" pitchFamily="34" charset="0"/>
              </a:rPr>
              <a:t>2000::/3</a:t>
            </a:r>
            <a:endParaRPr lang="zh-CN" altLang="en-US" sz="1400" dirty="0">
              <a:latin typeface="Huawei Sans" panose="020C0503030203020204" pitchFamily="34" charset="0"/>
            </a:endParaRPr>
          </a:p>
        </p:txBody>
      </p:sp>
      <p:sp>
        <p:nvSpPr>
          <p:cNvPr id="55" name="文本框 54"/>
          <p:cNvSpPr txBox="1"/>
          <p:nvPr/>
        </p:nvSpPr>
        <p:spPr>
          <a:xfrm>
            <a:off x="3672711" y="5218434"/>
            <a:ext cx="864339" cy="307777"/>
          </a:xfrm>
          <a:prstGeom prst="rect">
            <a:avLst/>
          </a:prstGeom>
          <a:noFill/>
        </p:spPr>
        <p:txBody>
          <a:bodyPr wrap="square" rtlCol="0">
            <a:noAutofit/>
          </a:bodyPr>
          <a:lstStyle/>
          <a:p>
            <a:pPr algn="ctr"/>
            <a:r>
              <a:rPr sz="1400" dirty="0">
                <a:latin typeface="Huawei Sans" panose="020C0503030203020204" pitchFamily="34" charset="0"/>
              </a:rPr>
              <a:t>FD00::/8</a:t>
            </a:r>
            <a:endParaRPr lang="zh-CN" altLang="en-US" sz="1400" dirty="0">
              <a:latin typeface="Huawei Sans" panose="020C0503030203020204" pitchFamily="34" charset="0"/>
            </a:endParaRPr>
          </a:p>
        </p:txBody>
      </p:sp>
      <p:sp>
        <p:nvSpPr>
          <p:cNvPr id="28" name="圆角矩形标注 27"/>
          <p:cNvSpPr/>
          <p:nvPr/>
        </p:nvSpPr>
        <p:spPr bwMode="auto">
          <a:xfrm>
            <a:off x="6924951" y="1953807"/>
            <a:ext cx="2496774" cy="528025"/>
          </a:xfrm>
          <a:prstGeom prst="wedgeRoundRectCallout">
            <a:avLst>
              <a:gd name="adj1" fmla="val -61317"/>
              <a:gd name="adj2" fmla="val 40487"/>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just" defTabSz="914400" fontAlgn="b">
              <a:spcBef>
                <a:spcPct val="0"/>
              </a:spcBef>
              <a:spcAft>
                <a:spcPct val="0"/>
              </a:spcAft>
            </a:pPr>
            <a:r>
              <a:rPr sz="1600" dirty="0">
                <a:latin typeface="Huawei Sans" panose="020C0503030203020204" pitchFamily="34" charset="0"/>
              </a:rPr>
              <a:t>No broadcast addresses are defined in IPv6.</a:t>
            </a:r>
          </a:p>
        </p:txBody>
      </p:sp>
    </p:spTree>
    <p:extLst>
      <p:ext uri="{BB962C8B-B14F-4D97-AF65-F5344CB8AC3E}">
        <p14:creationId xmlns:p14="http://schemas.microsoft.com/office/powerpoint/2010/main" val="190067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r>
              <a:rPr lang="en-US" smtClean="0"/>
              <a:t>An IPv6 unicast address is composed of two parts:</a:t>
            </a:r>
          </a:p>
          <a:p>
            <a:pPr lvl="1"/>
            <a:r>
              <a:rPr lang="en-US" smtClean="0"/>
              <a:t>Network prefix: consists of n bits and is parallel to the network ID of an IPv4 address.</a:t>
            </a:r>
          </a:p>
          <a:p>
            <a:pPr lvl="1"/>
            <a:r>
              <a:rPr lang="en-US" smtClean="0"/>
              <a:t>Interface ID: consists of (128 – n) bits and is parallel to the host ID of an IPv4 address.</a:t>
            </a:r>
            <a:endParaRPr lang="en-US" altLang="zh-CN" smtClean="0"/>
          </a:p>
          <a:p>
            <a:r>
              <a:rPr lang="en-US" smtClean="0"/>
              <a:t>Common IPv6 unicast addresses, such as GUAs and LLAs, require that the network prefix and interface ID be 64 bits.</a:t>
            </a:r>
            <a:endParaRPr lang="en-US" altLang="zh-CN" smtClean="0"/>
          </a:p>
          <a:p>
            <a:endParaRPr lang="en-US" altLang="zh-CN" smtClean="0"/>
          </a:p>
          <a:p>
            <a:endParaRPr lang="en-US" altLang="zh-CN" dirty="0"/>
          </a:p>
        </p:txBody>
      </p:sp>
      <p:sp>
        <p:nvSpPr>
          <p:cNvPr id="2" name="标题 1"/>
          <p:cNvSpPr>
            <a:spLocks noGrp="1"/>
          </p:cNvSpPr>
          <p:nvPr>
            <p:ph type="title"/>
          </p:nvPr>
        </p:nvSpPr>
        <p:spPr/>
        <p:txBody>
          <a:bodyPr/>
          <a:lstStyle/>
          <a:p>
            <a:r>
              <a:rPr lang="en-US" smtClean="0"/>
              <a:t>IPv6 Unicast Address Format</a:t>
            </a:r>
            <a:endParaRPr lang="en-US" altLang="zh-CN"/>
          </a:p>
        </p:txBody>
      </p:sp>
      <p:grpSp>
        <p:nvGrpSpPr>
          <p:cNvPr id="89" name="组合 88"/>
          <p:cNvGrpSpPr/>
          <p:nvPr/>
        </p:nvGrpSpPr>
        <p:grpSpPr>
          <a:xfrm>
            <a:off x="8628009" y="61992"/>
            <a:ext cx="3146738" cy="324000"/>
            <a:chOff x="8431201" y="146358"/>
            <a:chExt cx="3146738" cy="324000"/>
          </a:xfrm>
        </p:grpSpPr>
        <p:sp>
          <p:nvSpPr>
            <p:cNvPr id="90" name="五边形 89"/>
            <p:cNvSpPr/>
            <p:nvPr/>
          </p:nvSpPr>
          <p:spPr bwMode="auto">
            <a:xfrm>
              <a:off x="8431201" y="146358"/>
              <a:ext cx="1043307" cy="324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b="1" dirty="0">
                  <a:solidFill>
                    <a:srgbClr val="FFFFFF"/>
                  </a:solidFill>
                  <a:latin typeface="Huawei Sans" panose="020C0503030203020204" pitchFamily="34" charset="0"/>
                </a:rPr>
                <a:t>IPv6 Unicast Address</a:t>
              </a:r>
            </a:p>
          </p:txBody>
        </p:sp>
        <p:sp>
          <p:nvSpPr>
            <p:cNvPr id="91" name="燕尾形 90"/>
            <p:cNvSpPr/>
            <p:nvPr/>
          </p:nvSpPr>
          <p:spPr bwMode="auto">
            <a:xfrm>
              <a:off x="9347925" y="146358"/>
              <a:ext cx="120481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IPv6 Multicast Address</a:t>
              </a:r>
              <a:endParaRPr lang="en-US" altLang="zh-CN" sz="1000" kern="0" dirty="0">
                <a:latin typeface="Huawei Sans" panose="020C0503030203020204" pitchFamily="34" charset="0"/>
              </a:endParaRPr>
            </a:p>
          </p:txBody>
        </p:sp>
        <p:sp>
          <p:nvSpPr>
            <p:cNvPr id="92" name="燕尾形 91"/>
            <p:cNvSpPr/>
            <p:nvPr/>
          </p:nvSpPr>
          <p:spPr bwMode="auto">
            <a:xfrm>
              <a:off x="10426156" y="146358"/>
              <a:ext cx="115178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latin typeface="Huawei Sans" panose="020C0503030203020204" pitchFamily="34" charset="0"/>
                </a:rPr>
                <a:t>IPv6 </a:t>
              </a:r>
              <a:r>
                <a:rPr sz="1000" dirty="0" err="1">
                  <a:latin typeface="Huawei Sans" panose="020C0503030203020204" pitchFamily="34" charset="0"/>
                </a:rPr>
                <a:t>Anycast</a:t>
              </a:r>
              <a:r>
                <a:rPr sz="1000" dirty="0">
                  <a:latin typeface="Huawei Sans" panose="020C0503030203020204" pitchFamily="34" charset="0"/>
                </a:rPr>
                <a:t> Address</a:t>
              </a:r>
              <a:endParaRPr lang="en-US" altLang="zh-CN" sz="1000" kern="0" dirty="0">
                <a:latin typeface="Huawei Sans" panose="020C0503030203020204" pitchFamily="34" charset="0"/>
              </a:endParaRPr>
            </a:p>
          </p:txBody>
        </p:sp>
      </p:grpSp>
      <p:sp>
        <p:nvSpPr>
          <p:cNvPr id="68" name="文本占位符 2"/>
          <p:cNvSpPr txBox="1">
            <a:spLocks/>
          </p:cNvSpPr>
          <p:nvPr/>
        </p:nvSpPr>
        <p:spPr>
          <a:xfrm>
            <a:off x="468317" y="1233488"/>
            <a:ext cx="11276183" cy="935372"/>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Arial"/>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endParaRPr lang="zh-CN" altLang="en-US" sz="1800" dirty="0">
              <a:latin typeface="Huawei Sans" panose="020C0503030203020204" pitchFamily="34" charset="0"/>
            </a:endParaRPr>
          </a:p>
        </p:txBody>
      </p:sp>
      <p:graphicFrame>
        <p:nvGraphicFramePr>
          <p:cNvPr id="82" name="表格 81"/>
          <p:cNvGraphicFramePr>
            <a:graphicFrameLocks noGrp="1"/>
          </p:cNvGraphicFramePr>
          <p:nvPr>
            <p:extLst>
              <p:ext uri="{D42A27DB-BD31-4B8C-83A1-F6EECF244321}">
                <p14:modId xmlns:p14="http://schemas.microsoft.com/office/powerpoint/2010/main" val="513885719"/>
              </p:ext>
            </p:extLst>
          </p:nvPr>
        </p:nvGraphicFramePr>
        <p:xfrm>
          <a:off x="4063308" y="4807482"/>
          <a:ext cx="3992360" cy="365633"/>
        </p:xfrm>
        <a:graphic>
          <a:graphicData uri="http://schemas.openxmlformats.org/drawingml/2006/table">
            <a:tbl>
              <a:tblPr firstRow="1" bandRow="1">
                <a:tableStyleId>{2A488322-F2BA-4B5B-9748-0D474271808F}</a:tableStyleId>
              </a:tblPr>
              <a:tblGrid>
                <a:gridCol w="1996180">
                  <a:extLst>
                    <a:ext uri="{9D8B030D-6E8A-4147-A177-3AD203B41FA5}">
                      <a16:colId xmlns="" xmlns:a16="http://schemas.microsoft.com/office/drawing/2014/main" val="20000"/>
                    </a:ext>
                  </a:extLst>
                </a:gridCol>
                <a:gridCol w="1996180">
                  <a:extLst>
                    <a:ext uri="{9D8B030D-6E8A-4147-A177-3AD203B41FA5}">
                      <a16:colId xmlns="" xmlns:a16="http://schemas.microsoft.com/office/drawing/2014/main" val="20001"/>
                    </a:ext>
                  </a:extLst>
                </a:gridCol>
              </a:tblGrid>
              <a:tr h="365633">
                <a:tc>
                  <a:txBody>
                    <a:bodyPr/>
                    <a:lstStyle/>
                    <a:p>
                      <a:pPr algn="ctr"/>
                      <a:r>
                        <a:rPr sz="1600" dirty="0">
                          <a:solidFill>
                            <a:schemeClr val="tx1"/>
                          </a:solidFill>
                          <a:latin typeface="Huawei Sans" panose="020C0503030203020204" pitchFamily="34" charset="0"/>
                        </a:rPr>
                        <a:t>Network prefix</a:t>
                      </a:r>
                      <a:endParaRPr lang="zh-CN" altLang="en-US" sz="16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600">
                          <a:solidFill>
                            <a:schemeClr val="tx1"/>
                          </a:solidFill>
                          <a:latin typeface="Huawei Sans" panose="020C0503030203020204" pitchFamily="34" charset="0"/>
                        </a:rPr>
                        <a:t>Interface ID</a:t>
                      </a:r>
                      <a:endParaRPr lang="zh-CN" altLang="en-US" sz="16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pSp>
        <p:nvGrpSpPr>
          <p:cNvPr id="13" name="组合 12"/>
          <p:cNvGrpSpPr/>
          <p:nvPr/>
        </p:nvGrpSpPr>
        <p:grpSpPr>
          <a:xfrm>
            <a:off x="4063308" y="4176709"/>
            <a:ext cx="1985418" cy="585305"/>
            <a:chOff x="1896275" y="3219486"/>
            <a:chExt cx="3483447" cy="585305"/>
          </a:xfrm>
        </p:grpSpPr>
        <p:sp>
          <p:nvSpPr>
            <p:cNvPr id="84" name="右大括号 5"/>
            <p:cNvSpPr/>
            <p:nvPr/>
          </p:nvSpPr>
          <p:spPr>
            <a:xfrm rot="16200000">
              <a:off x="3515335" y="1940404"/>
              <a:ext cx="245327" cy="3483447"/>
            </a:xfrm>
            <a:prstGeom prst="rightBrace">
              <a:avLst/>
            </a:prstGeom>
            <a:noFill/>
            <a:ln w="1270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87" name="矩形 6"/>
            <p:cNvSpPr/>
            <p:nvPr/>
          </p:nvSpPr>
          <p:spPr>
            <a:xfrm>
              <a:off x="1935532" y="3219486"/>
              <a:ext cx="3404929" cy="338554"/>
            </a:xfrm>
            <a:prstGeom prst="rect">
              <a:avLst/>
            </a:prstGeom>
          </p:spPr>
          <p:txBody>
            <a:bodyPr wrap="square">
              <a:noAutofit/>
            </a:bodyPr>
            <a:lstStyle/>
            <a:p>
              <a:pPr algn="ctr" eaLnBrk="1" fontAlgn="auto" hangingPunct="1">
                <a:spcBef>
                  <a:spcPts val="0"/>
                </a:spcBef>
                <a:spcAft>
                  <a:spcPts val="0"/>
                </a:spcAft>
              </a:pPr>
              <a:r>
                <a:rPr sz="1600">
                  <a:solidFill>
                    <a:prstClr val="black"/>
                  </a:solidFill>
                  <a:latin typeface="Huawei Sans" panose="020C0503030203020204" pitchFamily="34" charset="0"/>
                </a:rPr>
                <a:t>n bits</a:t>
              </a:r>
              <a:endParaRPr lang="zh-CN" altLang="en-US" sz="1600" dirty="0">
                <a:solidFill>
                  <a:prstClr val="black"/>
                </a:solidFill>
                <a:latin typeface="Huawei Sans" panose="020C0503030203020204" pitchFamily="34" charset="0"/>
                <a:ea typeface="方正兰亭黑简体" panose="02000000000000000000" pitchFamily="2" charset="-122"/>
              </a:endParaRPr>
            </a:p>
          </p:txBody>
        </p:sp>
      </p:grpSp>
      <p:grpSp>
        <p:nvGrpSpPr>
          <p:cNvPr id="94" name="组合 93"/>
          <p:cNvGrpSpPr/>
          <p:nvPr/>
        </p:nvGrpSpPr>
        <p:grpSpPr>
          <a:xfrm>
            <a:off x="6059488" y="4155400"/>
            <a:ext cx="1985418" cy="606614"/>
            <a:chOff x="1896275" y="3198177"/>
            <a:chExt cx="3483447" cy="606614"/>
          </a:xfrm>
        </p:grpSpPr>
        <p:sp>
          <p:nvSpPr>
            <p:cNvPr id="95" name="右大括号 5"/>
            <p:cNvSpPr/>
            <p:nvPr/>
          </p:nvSpPr>
          <p:spPr>
            <a:xfrm rot="16200000">
              <a:off x="3515335" y="1940404"/>
              <a:ext cx="245327" cy="3483447"/>
            </a:xfrm>
            <a:prstGeom prst="rightBrace">
              <a:avLst/>
            </a:prstGeom>
            <a:noFill/>
            <a:ln w="12700" cap="flat" cmpd="sng" algn="ctr">
              <a:solidFill>
                <a:sysClr val="window" lastClr="FFFFFF">
                  <a:lumMod val="50000"/>
                </a:sysClr>
              </a:solidFill>
              <a:prstDash val="solid"/>
              <a:miter lim="800000"/>
              <a:headEnd type="none" w="med" len="med"/>
              <a:tailEnd type="none" w="med" len="me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96" name="矩形 6"/>
            <p:cNvSpPr/>
            <p:nvPr/>
          </p:nvSpPr>
          <p:spPr>
            <a:xfrm>
              <a:off x="1896275" y="3198177"/>
              <a:ext cx="3404929" cy="338554"/>
            </a:xfrm>
            <a:prstGeom prst="rect">
              <a:avLst/>
            </a:prstGeom>
          </p:spPr>
          <p:txBody>
            <a:bodyPr wrap="square">
              <a:noAutofit/>
            </a:bodyPr>
            <a:lstStyle/>
            <a:p>
              <a:pPr algn="ctr"/>
              <a:r>
                <a:rPr sz="1600">
                  <a:latin typeface="Huawei Sans" panose="020C0503030203020204" pitchFamily="34" charset="0"/>
                </a:rPr>
                <a:t>128 – n bits</a:t>
              </a:r>
              <a:endParaRPr lang="zh-CN" altLang="en-US" sz="1600" dirty="0">
                <a:solidFill>
                  <a:prstClr val="black"/>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1809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18"/>
          <p:cNvSpPr/>
          <p:nvPr/>
        </p:nvSpPr>
        <p:spPr>
          <a:xfrm>
            <a:off x="972247" y="4136531"/>
            <a:ext cx="10067788" cy="40965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
            <a:r>
              <a:rPr sz="1800">
                <a:solidFill>
                  <a:schemeClr val="tx1"/>
                </a:solidFill>
                <a:latin typeface="Huawei Sans" panose="020C0503030203020204" pitchFamily="34" charset="0"/>
              </a:rPr>
              <a:t>MAC address (binary)                001111</a:t>
            </a:r>
            <a:r>
              <a:rPr b="1">
                <a:solidFill>
                  <a:srgbClr val="EC7061"/>
                </a:solidFill>
                <a:latin typeface="Huawei Sans" panose="020C0503030203020204" pitchFamily="34" charset="0"/>
              </a:rPr>
              <a:t>0</a:t>
            </a:r>
            <a:r>
              <a:rPr sz="1600">
                <a:solidFill>
                  <a:schemeClr val="tx1"/>
                </a:solidFill>
                <a:latin typeface="Huawei Sans" panose="020C0503030203020204" pitchFamily="34" charset="0"/>
              </a:rPr>
              <a:t>0-10010010-10000010 - 01001001-01111110-10011101            </a:t>
            </a:r>
            <a:endParaRPr lang="zh-CN" altLang="en-US" dirty="0">
              <a:solidFill>
                <a:schemeClr val="tx1"/>
              </a:solidFill>
              <a:latin typeface="Huawei Sans" panose="020C0503030203020204" pitchFamily="34" charset="0"/>
              <a:ea typeface="方正兰亭黑简体" panose="02000000000000000000" pitchFamily="2" charset="-122"/>
            </a:endParaRPr>
          </a:p>
        </p:txBody>
      </p:sp>
      <p:sp>
        <p:nvSpPr>
          <p:cNvPr id="7" name="圆角矩形 18"/>
          <p:cNvSpPr/>
          <p:nvPr/>
        </p:nvSpPr>
        <p:spPr>
          <a:xfrm>
            <a:off x="960177" y="3616741"/>
            <a:ext cx="10079858" cy="40965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dirty="0">
                <a:solidFill>
                  <a:schemeClr val="tx1"/>
                </a:solidFill>
                <a:latin typeface="Huawei Sans" panose="020C0503030203020204" pitchFamily="34" charset="0"/>
              </a:rPr>
              <a:t>MAC address (hexadecimal) 3C-52-82-49-7E-9D</a:t>
            </a:r>
            <a:endParaRPr lang="zh-CN" altLang="en-US" dirty="0">
              <a:solidFill>
                <a:schemeClr val="tx1"/>
              </a:solidFill>
              <a:latin typeface="Huawei Sans" panose="020C0503030203020204" pitchFamily="34" charset="0"/>
              <a:ea typeface="方正兰亭黑简体" panose="02000000000000000000" pitchFamily="2" charset="-122"/>
            </a:endParaRPr>
          </a:p>
        </p:txBody>
      </p:sp>
      <p:sp>
        <p:nvSpPr>
          <p:cNvPr id="14" name="Text Placeholder 13"/>
          <p:cNvSpPr>
            <a:spLocks noGrp="1"/>
          </p:cNvSpPr>
          <p:nvPr>
            <p:ph type="body" sz="quarter" idx="10"/>
          </p:nvPr>
        </p:nvSpPr>
        <p:spPr/>
        <p:txBody>
          <a:bodyPr wrap="square">
            <a:noAutofit/>
          </a:bodyPr>
          <a:lstStyle/>
          <a:p>
            <a:pPr algn="l"/>
            <a:r>
              <a:rPr sz="1800" dirty="0">
                <a:latin typeface="Huawei Sans" panose="020C0503030203020204" pitchFamily="34" charset="0"/>
              </a:rPr>
              <a:t>3 methods to generate an interface ID:</a:t>
            </a:r>
            <a:endParaRPr lang="en-US" altLang="zh-CN" sz="1800" dirty="0">
              <a:latin typeface="Huawei Sans" panose="020C0503030203020204" pitchFamily="34" charset="0"/>
            </a:endParaRPr>
          </a:p>
          <a:p>
            <a:pPr marL="654050" lvl="1" indent="-333375"/>
            <a:r>
              <a:rPr sz="1600" dirty="0">
                <a:latin typeface="Huawei Sans" panose="020C0503030203020204" pitchFamily="34" charset="0"/>
              </a:rPr>
              <a:t>Manual configuration</a:t>
            </a:r>
            <a:endParaRPr lang="en-US" altLang="zh-CN" sz="1600" dirty="0">
              <a:latin typeface="Huawei Sans" panose="020C0503030203020204" pitchFamily="34" charset="0"/>
            </a:endParaRPr>
          </a:p>
          <a:p>
            <a:pPr marL="654050" lvl="1" indent="-333375"/>
            <a:r>
              <a:rPr sz="1600" dirty="0">
                <a:latin typeface="Huawei Sans" panose="020C0503030203020204" pitchFamily="34" charset="0"/>
              </a:rPr>
              <a:t>Automatic generation by the system</a:t>
            </a:r>
            <a:endParaRPr lang="en-US" altLang="zh-CN" sz="1800" dirty="0">
              <a:latin typeface="Huawei Sans" panose="020C0503030203020204" pitchFamily="34" charset="0"/>
              <a:cs typeface="Arial" panose="020B0604020202020204" pitchFamily="34" charset="0"/>
            </a:endParaRPr>
          </a:p>
          <a:p>
            <a:pPr marL="654050" lvl="1" indent="-333375"/>
            <a:r>
              <a:rPr sz="1600" dirty="0">
                <a:latin typeface="Huawei Sans" panose="020C0503030203020204" pitchFamily="34" charset="0"/>
              </a:rPr>
              <a:t>Using the IEEE 64-bit extended unique identifier (EUI-64) standard</a:t>
            </a:r>
            <a:endParaRPr lang="en-US" altLang="zh-CN" sz="1600" dirty="0">
              <a:latin typeface="Huawei Sans" panose="020C0503030203020204" pitchFamily="34" charset="0"/>
            </a:endParaRPr>
          </a:p>
          <a:p>
            <a:pPr algn="l"/>
            <a:r>
              <a:rPr sz="1800" dirty="0">
                <a:latin typeface="Huawei Sans" panose="020C0503030203020204" pitchFamily="34" charset="0"/>
              </a:rPr>
              <a:t>EUI-64 is most commonly used. It converts the MAC address of an interface into an IPv6 interface ID.</a:t>
            </a:r>
          </a:p>
        </p:txBody>
      </p:sp>
      <p:sp>
        <p:nvSpPr>
          <p:cNvPr id="3" name="标题 2"/>
          <p:cNvSpPr>
            <a:spLocks noGrp="1"/>
          </p:cNvSpPr>
          <p:nvPr>
            <p:ph type="title"/>
          </p:nvPr>
        </p:nvSpPr>
        <p:spPr/>
        <p:txBody>
          <a:bodyPr wrap="square">
            <a:noAutofit/>
          </a:bodyPr>
          <a:lstStyle/>
          <a:p>
            <a:r>
              <a:rPr>
                <a:latin typeface="Huawei Sans" panose="020C0503030203020204" pitchFamily="34" charset="0"/>
              </a:rPr>
              <a:t>Interface ID of an IPv6 Unicast Address</a:t>
            </a:r>
            <a:endParaRPr lang="zh-CN" altLang="en-US" dirty="0">
              <a:latin typeface="Huawei Sans" panose="020C0503030203020204" pitchFamily="34" charset="0"/>
            </a:endParaRPr>
          </a:p>
        </p:txBody>
      </p:sp>
      <p:sp>
        <p:nvSpPr>
          <p:cNvPr id="9" name="圆角矩形 18"/>
          <p:cNvSpPr/>
          <p:nvPr/>
        </p:nvSpPr>
        <p:spPr>
          <a:xfrm>
            <a:off x="972246" y="5006286"/>
            <a:ext cx="10067789" cy="72008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fontAlgn="b"/>
            <a:endParaRPr lang="en-US" altLang="zh-CN" sz="1600" dirty="0">
              <a:solidFill>
                <a:schemeClr val="tx1"/>
              </a:solidFill>
              <a:latin typeface="Huawei Sans" panose="020C0503030203020204" pitchFamily="34" charset="0"/>
              <a:ea typeface="方正兰亭黑简体" panose="02000000000000000000" pitchFamily="2" charset="-122"/>
            </a:endParaRPr>
          </a:p>
          <a:p>
            <a:pPr fontAlgn="b"/>
            <a:r>
              <a:rPr sz="1600">
                <a:solidFill>
                  <a:schemeClr val="tx1"/>
                </a:solidFill>
                <a:latin typeface="Huawei Sans" panose="020C0503030203020204" pitchFamily="34" charset="0"/>
              </a:rPr>
              <a:t>	          001111</a:t>
            </a:r>
            <a:r>
              <a:rPr b="1">
                <a:solidFill>
                  <a:srgbClr val="EC7061"/>
                </a:solidFill>
                <a:latin typeface="Huawei Sans" panose="020C0503030203020204" pitchFamily="34" charset="0"/>
              </a:rPr>
              <a:t>1</a:t>
            </a:r>
            <a:r>
              <a:rPr sz="1600">
                <a:solidFill>
                  <a:schemeClr val="tx1"/>
                </a:solidFill>
                <a:latin typeface="Huawei Sans" panose="020C0503030203020204" pitchFamily="34" charset="0"/>
              </a:rPr>
              <a:t>0-10010010-10000010-</a:t>
            </a:r>
            <a:r>
              <a:rPr b="1">
                <a:solidFill>
                  <a:srgbClr val="EC7061"/>
                </a:solidFill>
                <a:latin typeface="Huawei Sans" panose="020C0503030203020204" pitchFamily="34" charset="0"/>
              </a:rPr>
              <a:t>11111111-11111110</a:t>
            </a:r>
            <a:r>
              <a:rPr sz="1600">
                <a:solidFill>
                  <a:schemeClr val="tx1"/>
                </a:solidFill>
                <a:latin typeface="Huawei Sans" panose="020C0503030203020204" pitchFamily="34" charset="0"/>
              </a:rPr>
              <a:t>-01001001-01111110-10011101</a:t>
            </a:r>
          </a:p>
        </p:txBody>
      </p:sp>
      <p:sp>
        <p:nvSpPr>
          <p:cNvPr id="4" name="文本框 3"/>
          <p:cNvSpPr txBox="1"/>
          <p:nvPr/>
        </p:nvSpPr>
        <p:spPr bwMode="auto">
          <a:xfrm>
            <a:off x="981875" y="5034287"/>
            <a:ext cx="1193623"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800">
                <a:latin typeface="Huawei Sans" panose="020C0503030203020204" pitchFamily="34" charset="0"/>
              </a:rPr>
              <a:t>EUI-64 ID</a:t>
            </a:r>
          </a:p>
          <a:p>
            <a:pPr algn="ctr"/>
            <a:r>
              <a:rPr sz="1800">
                <a:latin typeface="Huawei Sans" panose="020C0503030203020204" pitchFamily="34" charset="0"/>
              </a:rPr>
              <a:t>(binary)</a:t>
            </a:r>
            <a:endParaRPr lang="zh-CN" altLang="en-US" sz="1800" dirty="0">
              <a:latin typeface="Huawei Sans" panose="020C0503030203020204" pitchFamily="34" charset="0"/>
              <a:ea typeface="方正兰亭黑简体" panose="02000000000000000000" pitchFamily="2" charset="-122"/>
            </a:endParaRPr>
          </a:p>
        </p:txBody>
      </p:sp>
      <p:cxnSp>
        <p:nvCxnSpPr>
          <p:cNvPr id="12" name="直接箭头连接符 34"/>
          <p:cNvCxnSpPr/>
          <p:nvPr/>
        </p:nvCxnSpPr>
        <p:spPr>
          <a:xfrm flipH="1">
            <a:off x="3386783" y="4441371"/>
            <a:ext cx="1949492" cy="922351"/>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38"/>
          <p:cNvSpPr/>
          <p:nvPr/>
        </p:nvSpPr>
        <p:spPr>
          <a:xfrm>
            <a:off x="2625340" y="4654685"/>
            <a:ext cx="1584176" cy="338554"/>
          </a:xfrm>
          <a:prstGeom prst="rect">
            <a:avLst/>
          </a:prstGeom>
        </p:spPr>
        <p:txBody>
          <a:bodyPr wrap="square">
            <a:noAutofit/>
          </a:bodyPr>
          <a:lstStyle/>
          <a:p>
            <a:r>
              <a:rPr sz="1600">
                <a:solidFill>
                  <a:srgbClr val="EC7061"/>
                </a:solidFill>
                <a:latin typeface="Huawei Sans" panose="020C0503030203020204" pitchFamily="34" charset="0"/>
              </a:rPr>
              <a:t>Bit 7 inversion</a:t>
            </a:r>
          </a:p>
        </p:txBody>
      </p:sp>
      <p:sp>
        <p:nvSpPr>
          <p:cNvPr id="15" name="左大括号 14"/>
          <p:cNvSpPr/>
          <p:nvPr/>
        </p:nvSpPr>
        <p:spPr>
          <a:xfrm rot="5400000">
            <a:off x="6382376" y="3825780"/>
            <a:ext cx="844294" cy="2231590"/>
          </a:xfrm>
          <a:custGeom>
            <a:avLst/>
            <a:gdLst>
              <a:gd name="connsiteX0" fmla="*/ 612069 w 612069"/>
              <a:gd name="connsiteY0" fmla="*/ 2148982 h 2148982"/>
              <a:gd name="connsiteX1" fmla="*/ 306034 w 612069"/>
              <a:gd name="connsiteY1" fmla="*/ 1851957 h 2148982"/>
              <a:gd name="connsiteX2" fmla="*/ 306035 w 612069"/>
              <a:gd name="connsiteY2" fmla="*/ 1385742 h 2148982"/>
              <a:gd name="connsiteX3" fmla="*/ 0 w 612069"/>
              <a:gd name="connsiteY3" fmla="*/ 1088717 h 2148982"/>
              <a:gd name="connsiteX4" fmla="*/ 306035 w 612069"/>
              <a:gd name="connsiteY4" fmla="*/ 791692 h 2148982"/>
              <a:gd name="connsiteX5" fmla="*/ 306035 w 612069"/>
              <a:gd name="connsiteY5" fmla="*/ 297025 h 2148982"/>
              <a:gd name="connsiteX6" fmla="*/ 612070 w 612069"/>
              <a:gd name="connsiteY6" fmla="*/ 0 h 2148982"/>
              <a:gd name="connsiteX7" fmla="*/ 612069 w 612069"/>
              <a:gd name="connsiteY7" fmla="*/ 2148982 h 2148982"/>
              <a:gd name="connsiteX0" fmla="*/ 612069 w 612069"/>
              <a:gd name="connsiteY0" fmla="*/ 2148982 h 2148982"/>
              <a:gd name="connsiteX1" fmla="*/ 306034 w 612069"/>
              <a:gd name="connsiteY1" fmla="*/ 1851957 h 2148982"/>
              <a:gd name="connsiteX2" fmla="*/ 306035 w 612069"/>
              <a:gd name="connsiteY2" fmla="*/ 1385742 h 2148982"/>
              <a:gd name="connsiteX3" fmla="*/ 0 w 612069"/>
              <a:gd name="connsiteY3" fmla="*/ 1088717 h 2148982"/>
              <a:gd name="connsiteX4" fmla="*/ 306035 w 612069"/>
              <a:gd name="connsiteY4" fmla="*/ 791692 h 2148982"/>
              <a:gd name="connsiteX5" fmla="*/ 306035 w 612069"/>
              <a:gd name="connsiteY5" fmla="*/ 297025 h 2148982"/>
              <a:gd name="connsiteX6" fmla="*/ 612070 w 612069"/>
              <a:gd name="connsiteY6" fmla="*/ 0 h 2148982"/>
              <a:gd name="connsiteX0" fmla="*/ 844298 w 844299"/>
              <a:gd name="connsiteY0" fmla="*/ 2148982 h 2148982"/>
              <a:gd name="connsiteX1" fmla="*/ 538263 w 844299"/>
              <a:gd name="connsiteY1" fmla="*/ 1851957 h 2148982"/>
              <a:gd name="connsiteX2" fmla="*/ 538264 w 844299"/>
              <a:gd name="connsiteY2" fmla="*/ 1385742 h 2148982"/>
              <a:gd name="connsiteX3" fmla="*/ 232229 w 844299"/>
              <a:gd name="connsiteY3" fmla="*/ 1088717 h 2148982"/>
              <a:gd name="connsiteX4" fmla="*/ 538264 w 844299"/>
              <a:gd name="connsiteY4" fmla="*/ 791692 h 2148982"/>
              <a:gd name="connsiteX5" fmla="*/ 538264 w 844299"/>
              <a:gd name="connsiteY5" fmla="*/ 297025 h 2148982"/>
              <a:gd name="connsiteX6" fmla="*/ 844299 w 844299"/>
              <a:gd name="connsiteY6" fmla="*/ 0 h 2148982"/>
              <a:gd name="connsiteX7" fmla="*/ 844298 w 844299"/>
              <a:gd name="connsiteY7" fmla="*/ 2148982 h 2148982"/>
              <a:gd name="connsiteX0" fmla="*/ 844298 w 844299"/>
              <a:gd name="connsiteY0" fmla="*/ 2148982 h 2148982"/>
              <a:gd name="connsiteX1" fmla="*/ 538263 w 844299"/>
              <a:gd name="connsiteY1" fmla="*/ 1851957 h 2148982"/>
              <a:gd name="connsiteX2" fmla="*/ 538264 w 844299"/>
              <a:gd name="connsiteY2" fmla="*/ 1385742 h 2148982"/>
              <a:gd name="connsiteX3" fmla="*/ 0 w 844299"/>
              <a:gd name="connsiteY3" fmla="*/ 1074202 h 2148982"/>
              <a:gd name="connsiteX4" fmla="*/ 538264 w 844299"/>
              <a:gd name="connsiteY4" fmla="*/ 791692 h 2148982"/>
              <a:gd name="connsiteX5" fmla="*/ 538264 w 844299"/>
              <a:gd name="connsiteY5" fmla="*/ 297025 h 2148982"/>
              <a:gd name="connsiteX6" fmla="*/ 844299 w 844299"/>
              <a:gd name="connsiteY6" fmla="*/ 0 h 214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299" h="2148982" stroke="0" extrusionOk="0">
                <a:moveTo>
                  <a:pt x="844298" y="2148982"/>
                </a:moveTo>
                <a:cubicBezTo>
                  <a:pt x="675280" y="2148982"/>
                  <a:pt x="538263" y="2015999"/>
                  <a:pt x="538263" y="1851957"/>
                </a:cubicBezTo>
                <a:cubicBezTo>
                  <a:pt x="538263" y="1696552"/>
                  <a:pt x="538264" y="1541147"/>
                  <a:pt x="538264" y="1385742"/>
                </a:cubicBezTo>
                <a:cubicBezTo>
                  <a:pt x="538264" y="1221700"/>
                  <a:pt x="401247" y="1088717"/>
                  <a:pt x="232229" y="1088717"/>
                </a:cubicBezTo>
                <a:cubicBezTo>
                  <a:pt x="401247" y="1088717"/>
                  <a:pt x="538264" y="955734"/>
                  <a:pt x="538264" y="791692"/>
                </a:cubicBezTo>
                <a:lnTo>
                  <a:pt x="538264" y="297025"/>
                </a:lnTo>
                <a:cubicBezTo>
                  <a:pt x="538264" y="132983"/>
                  <a:pt x="675281" y="0"/>
                  <a:pt x="844299" y="0"/>
                </a:cubicBezTo>
                <a:cubicBezTo>
                  <a:pt x="844299" y="716327"/>
                  <a:pt x="844298" y="1432655"/>
                  <a:pt x="844298" y="2148982"/>
                </a:cubicBezTo>
                <a:close/>
              </a:path>
              <a:path w="844299" h="2148982" fill="none">
                <a:moveTo>
                  <a:pt x="844298" y="2148982"/>
                </a:moveTo>
                <a:cubicBezTo>
                  <a:pt x="675280" y="2148982"/>
                  <a:pt x="538263" y="2015999"/>
                  <a:pt x="538263" y="1851957"/>
                </a:cubicBezTo>
                <a:cubicBezTo>
                  <a:pt x="538263" y="1696552"/>
                  <a:pt x="627974" y="1515368"/>
                  <a:pt x="538264" y="1385742"/>
                </a:cubicBezTo>
                <a:cubicBezTo>
                  <a:pt x="448554" y="1256116"/>
                  <a:pt x="169018" y="1074202"/>
                  <a:pt x="0" y="1074202"/>
                </a:cubicBezTo>
                <a:cubicBezTo>
                  <a:pt x="169018" y="1074202"/>
                  <a:pt x="538264" y="955734"/>
                  <a:pt x="538264" y="791692"/>
                </a:cubicBezTo>
                <a:lnTo>
                  <a:pt x="538264" y="297025"/>
                </a:lnTo>
                <a:cubicBezTo>
                  <a:pt x="538264" y="132983"/>
                  <a:pt x="675281" y="0"/>
                  <a:pt x="844299" y="0"/>
                </a:cubicBez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endParaRPr>
          </a:p>
        </p:txBody>
      </p:sp>
      <p:sp>
        <p:nvSpPr>
          <p:cNvPr id="19" name="矩形 38"/>
          <p:cNvSpPr/>
          <p:nvPr/>
        </p:nvSpPr>
        <p:spPr>
          <a:xfrm>
            <a:off x="5236107" y="4643642"/>
            <a:ext cx="1584176" cy="338554"/>
          </a:xfrm>
          <a:prstGeom prst="rect">
            <a:avLst/>
          </a:prstGeom>
        </p:spPr>
        <p:txBody>
          <a:bodyPr wrap="square">
            <a:noAutofit/>
          </a:bodyPr>
          <a:lstStyle/>
          <a:p>
            <a:pPr algn="ctr"/>
            <a:r>
              <a:rPr sz="1600">
                <a:solidFill>
                  <a:srgbClr val="EC7061"/>
                </a:solidFill>
                <a:latin typeface="Huawei Sans" panose="020C0503030203020204" pitchFamily="34" charset="0"/>
              </a:rPr>
              <a:t>Insert FFFE</a:t>
            </a:r>
            <a:endParaRPr lang="zh-CN" altLang="en-US" sz="1600" dirty="0">
              <a:solidFill>
                <a:srgbClr val="EC7061"/>
              </a:solidFill>
              <a:latin typeface="Huawei Sans" panose="020C0503030203020204" pitchFamily="34" charset="0"/>
              <a:ea typeface="方正兰亭黑简体" panose="02000000000000000000" pitchFamily="2" charset="-122"/>
            </a:endParaRPr>
          </a:p>
        </p:txBody>
      </p:sp>
      <p:sp>
        <p:nvSpPr>
          <p:cNvPr id="24" name="圆角矩形 18"/>
          <p:cNvSpPr/>
          <p:nvPr/>
        </p:nvSpPr>
        <p:spPr>
          <a:xfrm>
            <a:off x="972247" y="5913284"/>
            <a:ext cx="10067788" cy="40965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a:solidFill>
                  <a:schemeClr val="tx1"/>
                </a:solidFill>
                <a:latin typeface="Huawei Sans" panose="020C0503030203020204" pitchFamily="34" charset="0"/>
              </a:rPr>
              <a:t>EUI-64 ID (hexadecimal) 3E-52-82-FF-FE-49-7E-9D</a:t>
            </a:r>
            <a:endParaRPr lang="zh-CN" altLang="en-US" dirty="0">
              <a:solidFill>
                <a:schemeClr val="tx1"/>
              </a:solidFill>
              <a:latin typeface="Huawei Sans" panose="020C0503030203020204" pitchFamily="34" charset="0"/>
              <a:ea typeface="方正兰亭黑简体" panose="02000000000000000000" pitchFamily="2" charset="-122"/>
            </a:endParaRPr>
          </a:p>
        </p:txBody>
      </p:sp>
      <p:sp>
        <p:nvSpPr>
          <p:cNvPr id="20" name="Oval 4"/>
          <p:cNvSpPr>
            <a:spLocks noChangeAspect="1"/>
          </p:cNvSpPr>
          <p:nvPr/>
        </p:nvSpPr>
        <p:spPr>
          <a:xfrm>
            <a:off x="2390557" y="4705988"/>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spcBef>
                <a:spcPts val="0"/>
              </a:spcBef>
              <a:spcAft>
                <a:spcPts val="0"/>
              </a:spcAft>
            </a:pPr>
            <a:r>
              <a:rPr sz="1400" b="1">
                <a:solidFill>
                  <a:schemeClr val="bg1"/>
                </a:solidFill>
                <a:latin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Oval 4"/>
          <p:cNvSpPr>
            <a:spLocks noChangeAspect="1"/>
          </p:cNvSpPr>
          <p:nvPr/>
        </p:nvSpPr>
        <p:spPr>
          <a:xfrm>
            <a:off x="5213916" y="469183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spcBef>
                <a:spcPts val="0"/>
              </a:spcBef>
              <a:spcAft>
                <a:spcPts val="0"/>
              </a:spcAft>
            </a:pPr>
            <a:r>
              <a:rPr sz="1400" b="1">
                <a:solidFill>
                  <a:schemeClr val="bg1"/>
                </a:solidFill>
                <a:latin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0" name="组合 29"/>
          <p:cNvGrpSpPr/>
          <p:nvPr/>
        </p:nvGrpSpPr>
        <p:grpSpPr>
          <a:xfrm>
            <a:off x="8628009" y="61992"/>
            <a:ext cx="3146738" cy="324000"/>
            <a:chOff x="8431201" y="146358"/>
            <a:chExt cx="3146738" cy="324000"/>
          </a:xfrm>
        </p:grpSpPr>
        <p:sp>
          <p:nvSpPr>
            <p:cNvPr id="31" name="五边形 30"/>
            <p:cNvSpPr/>
            <p:nvPr/>
          </p:nvSpPr>
          <p:spPr bwMode="auto">
            <a:xfrm>
              <a:off x="8431201" y="146358"/>
              <a:ext cx="1043307" cy="324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b="1" dirty="0">
                  <a:solidFill>
                    <a:srgbClr val="FFFFFF"/>
                  </a:solidFill>
                  <a:latin typeface="Huawei Sans" panose="020C0503030203020204" pitchFamily="34" charset="0"/>
                </a:rPr>
                <a:t>IPv6 Unicast Address</a:t>
              </a:r>
            </a:p>
          </p:txBody>
        </p:sp>
        <p:sp>
          <p:nvSpPr>
            <p:cNvPr id="32" name="燕尾形 31"/>
            <p:cNvSpPr/>
            <p:nvPr/>
          </p:nvSpPr>
          <p:spPr bwMode="auto">
            <a:xfrm>
              <a:off x="9347925" y="146358"/>
              <a:ext cx="120481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IPv6 Multicast Address</a:t>
              </a:r>
              <a:endParaRPr lang="en-US" altLang="zh-CN" sz="1000" kern="0" dirty="0">
                <a:latin typeface="Huawei Sans" panose="020C0503030203020204" pitchFamily="34" charset="0"/>
              </a:endParaRPr>
            </a:p>
          </p:txBody>
        </p:sp>
        <p:sp>
          <p:nvSpPr>
            <p:cNvPr id="33" name="燕尾形 32"/>
            <p:cNvSpPr/>
            <p:nvPr/>
          </p:nvSpPr>
          <p:spPr bwMode="auto">
            <a:xfrm>
              <a:off x="10426156" y="146358"/>
              <a:ext cx="115178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latin typeface="Huawei Sans" panose="020C0503030203020204" pitchFamily="34" charset="0"/>
                </a:rPr>
                <a:t>IPv6 </a:t>
              </a:r>
              <a:r>
                <a:rPr sz="1000" dirty="0" err="1">
                  <a:latin typeface="Huawei Sans" panose="020C0503030203020204" pitchFamily="34" charset="0"/>
                </a:rPr>
                <a:t>Anycast</a:t>
              </a:r>
              <a:r>
                <a:rPr sz="1000" dirty="0">
                  <a:latin typeface="Huawei Sans" panose="020C0503030203020204" pitchFamily="34" charset="0"/>
                </a:rPr>
                <a:t> Address</a:t>
              </a:r>
              <a:endParaRPr lang="en-US" altLang="zh-CN" sz="1000" kern="0" dirty="0">
                <a:latin typeface="Huawei Sans" panose="020C0503030203020204" pitchFamily="34" charset="0"/>
              </a:endParaRPr>
            </a:p>
          </p:txBody>
        </p:sp>
      </p:grpSp>
    </p:spTree>
    <p:extLst>
      <p:ext uri="{BB962C8B-B14F-4D97-AF65-F5344CB8AC3E}">
        <p14:creationId xmlns:p14="http://schemas.microsoft.com/office/powerpoint/2010/main" val="477799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pPr algn="l"/>
            <a:r>
              <a:rPr sz="1800" dirty="0">
                <a:latin typeface="Huawei Sans" panose="020C0503030203020204" pitchFamily="34" charset="0"/>
              </a:rPr>
              <a:t>A GUA is also called an </a:t>
            </a:r>
            <a:r>
              <a:rPr sz="1800" dirty="0" err="1">
                <a:latin typeface="Huawei Sans" panose="020C0503030203020204" pitchFamily="34" charset="0"/>
              </a:rPr>
              <a:t>aggregatable</a:t>
            </a:r>
            <a:r>
              <a:rPr sz="1800" dirty="0">
                <a:latin typeface="Huawei Sans" panose="020C0503030203020204" pitchFamily="34" charset="0"/>
              </a:rPr>
              <a:t> GUA. This type of address is globally unique and is used by hosts that need to access the Internet. It is equivalent to a public IPv4 address.</a:t>
            </a:r>
          </a:p>
          <a:p>
            <a:pPr algn="l"/>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dirty="0">
                <a:latin typeface="Huawei Sans" panose="020C0503030203020204" pitchFamily="34" charset="0"/>
              </a:rPr>
              <a:t>Common IPv6 Unicast </a:t>
            </a:r>
            <a:r>
              <a:rPr dirty="0" smtClean="0">
                <a:latin typeface="Huawei Sans" panose="020C0503030203020204" pitchFamily="34" charset="0"/>
              </a:rPr>
              <a:t>Address </a:t>
            </a:r>
            <a:r>
              <a:rPr lang="en-US" altLang="zh-CN" dirty="0" smtClean="0">
                <a:latin typeface="Huawei Sans" panose="020C0503030203020204" pitchFamily="34" charset="0"/>
              </a:rPr>
              <a:t>- </a:t>
            </a:r>
            <a:r>
              <a:rPr dirty="0" smtClean="0">
                <a:latin typeface="Huawei Sans" panose="020C0503030203020204" pitchFamily="34" charset="0"/>
              </a:rPr>
              <a:t>GUA</a:t>
            </a:r>
            <a:endParaRPr lang="zh-CN" altLang="en-US" dirty="0">
              <a:latin typeface="Huawei Sans" panose="020C0503030203020204" pitchFamily="34" charset="0"/>
            </a:endParaRPr>
          </a:p>
        </p:txBody>
      </p:sp>
      <p:sp>
        <p:nvSpPr>
          <p:cNvPr id="17" name="Rectangle 25"/>
          <p:cNvSpPr/>
          <p:nvPr/>
        </p:nvSpPr>
        <p:spPr>
          <a:xfrm>
            <a:off x="680180" y="3795983"/>
            <a:ext cx="5465662" cy="2477601"/>
          </a:xfrm>
          <a:prstGeom prst="rect">
            <a:avLst/>
          </a:prstGeom>
        </p:spPr>
        <p:txBody>
          <a:bodyPr wrap="square">
            <a:noAutofit/>
          </a:bodyPr>
          <a:lstStyle/>
          <a:p>
            <a:pPr marL="234945" indent="-234945">
              <a:lnSpc>
                <a:spcPts val="2400"/>
              </a:lnSpc>
              <a:spcAft>
                <a:spcPts val="600"/>
              </a:spcAft>
              <a:buFont typeface="Arial" panose="020B0604020202020204" pitchFamily="34" charset="0"/>
              <a:buChar char="•"/>
            </a:pPr>
            <a:r>
              <a:rPr sz="1600" dirty="0">
                <a:latin typeface="Huawei Sans" panose="020C0503030203020204" pitchFamily="34" charset="0"/>
              </a:rPr>
              <a:t>The network address and interface ID of a GUA are each generally 64 bits long.</a:t>
            </a:r>
            <a:endParaRPr lang="en-US" altLang="zh-CN" sz="1600" dirty="0" smtClean="0">
              <a:latin typeface="Huawei Sans" panose="020C0503030203020204" pitchFamily="34" charset="0"/>
              <a:ea typeface="方正兰亭黑简体" panose="02000000000000000000" pitchFamily="2" charset="-122"/>
            </a:endParaRPr>
          </a:p>
          <a:p>
            <a:pPr marL="234945" indent="-234945">
              <a:lnSpc>
                <a:spcPts val="2400"/>
              </a:lnSpc>
              <a:spcAft>
                <a:spcPts val="600"/>
              </a:spcAft>
              <a:buFont typeface="Arial" panose="020B0604020202020204" pitchFamily="34" charset="0"/>
              <a:buChar char="•"/>
            </a:pPr>
            <a:r>
              <a:rPr sz="1600" dirty="0">
                <a:latin typeface="Huawei Sans" panose="020C0503030203020204" pitchFamily="34" charset="0"/>
              </a:rPr>
              <a:t>Global routing prefix: is assigned by a provider to an organization and is generally at least 45 bits.</a:t>
            </a:r>
            <a:endParaRPr lang="en-US" altLang="zh-CN" sz="1600" dirty="0">
              <a:latin typeface="Huawei Sans" panose="020C0503030203020204" pitchFamily="34" charset="0"/>
              <a:ea typeface="方正兰亭黑简体" panose="02000000000000000000" pitchFamily="2" charset="-122"/>
            </a:endParaRPr>
          </a:p>
          <a:p>
            <a:pPr marL="234945" indent="-234945">
              <a:lnSpc>
                <a:spcPts val="2400"/>
              </a:lnSpc>
              <a:spcAft>
                <a:spcPts val="600"/>
              </a:spcAft>
              <a:buFont typeface="Arial" panose="020B0604020202020204" pitchFamily="34" charset="0"/>
              <a:buChar char="•"/>
            </a:pPr>
            <a:r>
              <a:rPr sz="1600" dirty="0">
                <a:latin typeface="Huawei Sans" panose="020C0503030203020204" pitchFamily="34" charset="0"/>
              </a:rPr>
              <a:t>Subnet ID: An organization can divide subnets based on network requirements.</a:t>
            </a:r>
          </a:p>
          <a:p>
            <a:pPr marL="234945" indent="-234945">
              <a:lnSpc>
                <a:spcPts val="2400"/>
              </a:lnSpc>
              <a:spcAft>
                <a:spcPts val="600"/>
              </a:spcAft>
              <a:buFont typeface="Arial" panose="020B0604020202020204" pitchFamily="34" charset="0"/>
              <a:buChar char="•"/>
            </a:pPr>
            <a:r>
              <a:rPr sz="1600" dirty="0">
                <a:latin typeface="Huawei Sans" panose="020C0503030203020204" pitchFamily="34" charset="0"/>
              </a:rPr>
              <a:t>Interface ID: identifies a device's interface.</a:t>
            </a:r>
            <a:endParaRPr lang="en-US" altLang="zh-CN" sz="1600" dirty="0">
              <a:latin typeface="Huawei Sans" panose="020C0503030203020204" pitchFamily="34" charset="0"/>
              <a:ea typeface="方正兰亭黑简体" panose="02000000000000000000" pitchFamily="2" charset="-122"/>
            </a:endParaRPr>
          </a:p>
        </p:txBody>
      </p:sp>
      <p:sp>
        <p:nvSpPr>
          <p:cNvPr id="23" name="矩形 9"/>
          <p:cNvSpPr/>
          <p:nvPr/>
        </p:nvSpPr>
        <p:spPr>
          <a:xfrm>
            <a:off x="731971" y="2306656"/>
            <a:ext cx="697627" cy="338554"/>
          </a:xfrm>
          <a:prstGeom prst="rect">
            <a:avLst/>
          </a:prstGeom>
        </p:spPr>
        <p:txBody>
          <a:bodyPr wrap="square">
            <a:noAutofit/>
          </a:bodyPr>
          <a:lstStyle/>
          <a:p>
            <a:r>
              <a:rPr sz="1600">
                <a:latin typeface="Huawei Sans" panose="020C0503030203020204" pitchFamily="34" charset="0"/>
              </a:rPr>
              <a:t>3 bits</a:t>
            </a:r>
            <a:endParaRPr lang="zh-CN" altLang="en-US" sz="1600" dirty="0">
              <a:latin typeface="Huawei Sans" panose="020C0503030203020204" pitchFamily="34" charset="0"/>
              <a:ea typeface="方正兰亭黑简体" panose="02000000000000000000" pitchFamily="2" charset="-122"/>
            </a:endParaRPr>
          </a:p>
        </p:txBody>
      </p:sp>
      <p:sp>
        <p:nvSpPr>
          <p:cNvPr id="24" name="矩形 10"/>
          <p:cNvSpPr/>
          <p:nvPr/>
        </p:nvSpPr>
        <p:spPr>
          <a:xfrm>
            <a:off x="1677784" y="2306656"/>
            <a:ext cx="813043" cy="338554"/>
          </a:xfrm>
          <a:prstGeom prst="rect">
            <a:avLst/>
          </a:prstGeom>
        </p:spPr>
        <p:txBody>
          <a:bodyPr wrap="square">
            <a:noAutofit/>
          </a:bodyPr>
          <a:lstStyle/>
          <a:p>
            <a:r>
              <a:rPr sz="1600">
                <a:latin typeface="Huawei Sans" panose="020C0503030203020204" pitchFamily="34" charset="0"/>
              </a:rPr>
              <a:t>45 bits</a:t>
            </a:r>
            <a:endParaRPr lang="zh-CN" altLang="en-US" sz="1600" dirty="0">
              <a:latin typeface="Huawei Sans" panose="020C0503030203020204" pitchFamily="34" charset="0"/>
              <a:ea typeface="方正兰亭黑简体" panose="02000000000000000000" pitchFamily="2" charset="-122"/>
            </a:endParaRPr>
          </a:p>
        </p:txBody>
      </p:sp>
      <p:sp>
        <p:nvSpPr>
          <p:cNvPr id="25" name="矩形 11"/>
          <p:cNvSpPr/>
          <p:nvPr/>
        </p:nvSpPr>
        <p:spPr>
          <a:xfrm>
            <a:off x="2811564" y="2306656"/>
            <a:ext cx="813043" cy="338554"/>
          </a:xfrm>
          <a:prstGeom prst="rect">
            <a:avLst/>
          </a:prstGeom>
        </p:spPr>
        <p:txBody>
          <a:bodyPr wrap="square">
            <a:noAutofit/>
          </a:bodyPr>
          <a:lstStyle/>
          <a:p>
            <a:r>
              <a:rPr sz="1600">
                <a:latin typeface="Huawei Sans" panose="020C0503030203020204" pitchFamily="34" charset="0"/>
              </a:rPr>
              <a:t>16 bits</a:t>
            </a:r>
            <a:endParaRPr lang="zh-CN" altLang="en-US" sz="1600" dirty="0">
              <a:latin typeface="Huawei Sans" panose="020C0503030203020204" pitchFamily="34" charset="0"/>
              <a:ea typeface="方正兰亭黑简体" panose="02000000000000000000" pitchFamily="2" charset="-122"/>
            </a:endParaRPr>
          </a:p>
        </p:txBody>
      </p:sp>
      <p:sp>
        <p:nvSpPr>
          <p:cNvPr id="26" name="矩形 12"/>
          <p:cNvSpPr/>
          <p:nvPr/>
        </p:nvSpPr>
        <p:spPr>
          <a:xfrm>
            <a:off x="4541164" y="2306656"/>
            <a:ext cx="813043" cy="338554"/>
          </a:xfrm>
          <a:prstGeom prst="rect">
            <a:avLst/>
          </a:prstGeom>
        </p:spPr>
        <p:txBody>
          <a:bodyPr wrap="square">
            <a:noAutofit/>
          </a:bodyPr>
          <a:lstStyle/>
          <a:p>
            <a:r>
              <a:rPr sz="1600">
                <a:latin typeface="Huawei Sans" panose="020C0503030203020204" pitchFamily="34" charset="0"/>
              </a:rPr>
              <a:t>64 bits</a:t>
            </a:r>
            <a:endParaRPr lang="zh-CN" altLang="en-US" sz="1600" dirty="0">
              <a:latin typeface="Huawei Sans" panose="020C0503030203020204" pitchFamily="34" charset="0"/>
              <a:ea typeface="方正兰亭黑简体" panose="02000000000000000000" pitchFamily="2" charset="-122"/>
            </a:endParaRPr>
          </a:p>
        </p:txBody>
      </p:sp>
      <p:cxnSp>
        <p:nvCxnSpPr>
          <p:cNvPr id="27" name="直接连接符 32"/>
          <p:cNvCxnSpPr/>
          <p:nvPr/>
        </p:nvCxnSpPr>
        <p:spPr>
          <a:xfrm>
            <a:off x="797584" y="3268667"/>
            <a:ext cx="0" cy="360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34"/>
          <p:cNvCxnSpPr/>
          <p:nvPr/>
        </p:nvCxnSpPr>
        <p:spPr>
          <a:xfrm>
            <a:off x="813570" y="3497750"/>
            <a:ext cx="2650506"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9"/>
          <p:cNvSpPr/>
          <p:nvPr/>
        </p:nvSpPr>
        <p:spPr>
          <a:xfrm>
            <a:off x="1357199" y="3200478"/>
            <a:ext cx="1563249" cy="307777"/>
          </a:xfrm>
          <a:prstGeom prst="rect">
            <a:avLst/>
          </a:prstGeom>
          <a:ln>
            <a:noFill/>
          </a:ln>
        </p:spPr>
        <p:txBody>
          <a:bodyPr wrap="square">
            <a:noAutofit/>
          </a:bodyPr>
          <a:lstStyle/>
          <a:p>
            <a:pPr algn="ctr"/>
            <a:r>
              <a:rPr sz="1400">
                <a:latin typeface="Huawei Sans" panose="020C0503030203020204" pitchFamily="34" charset="0"/>
              </a:rPr>
              <a:t>Network address</a:t>
            </a:r>
          </a:p>
        </p:txBody>
      </p:sp>
      <p:graphicFrame>
        <p:nvGraphicFramePr>
          <p:cNvPr id="4" name="表格 3"/>
          <p:cNvGraphicFramePr>
            <a:graphicFrameLocks noGrp="1"/>
          </p:cNvGraphicFramePr>
          <p:nvPr>
            <p:extLst/>
          </p:nvPr>
        </p:nvGraphicFramePr>
        <p:xfrm>
          <a:off x="813570" y="2665362"/>
          <a:ext cx="5400001" cy="462720"/>
        </p:xfrm>
        <a:graphic>
          <a:graphicData uri="http://schemas.openxmlformats.org/drawingml/2006/table">
            <a:tbl>
              <a:tblPr firstRow="1" bandRow="1">
                <a:tableStyleId>{72833802-FEF1-4C79-8D5D-14CF1EAF98D9}</a:tableStyleId>
              </a:tblPr>
              <a:tblGrid>
                <a:gridCol w="470799">
                  <a:extLst>
                    <a:ext uri="{9D8B030D-6E8A-4147-A177-3AD203B41FA5}">
                      <a16:colId xmlns="" xmlns:a16="http://schemas.microsoft.com/office/drawing/2014/main" val="20000"/>
                    </a:ext>
                  </a:extLst>
                </a:gridCol>
                <a:gridCol w="1474319">
                  <a:extLst>
                    <a:ext uri="{9D8B030D-6E8A-4147-A177-3AD203B41FA5}">
                      <a16:colId xmlns="" xmlns:a16="http://schemas.microsoft.com/office/drawing/2014/main" val="20001"/>
                    </a:ext>
                  </a:extLst>
                </a:gridCol>
                <a:gridCol w="722829">
                  <a:extLst>
                    <a:ext uri="{9D8B030D-6E8A-4147-A177-3AD203B41FA5}">
                      <a16:colId xmlns="" xmlns:a16="http://schemas.microsoft.com/office/drawing/2014/main" val="20002"/>
                    </a:ext>
                  </a:extLst>
                </a:gridCol>
                <a:gridCol w="2732054">
                  <a:extLst>
                    <a:ext uri="{9D8B030D-6E8A-4147-A177-3AD203B41FA5}">
                      <a16:colId xmlns="" xmlns:a16="http://schemas.microsoft.com/office/drawing/2014/main" val="20003"/>
                    </a:ext>
                  </a:extLst>
                </a:gridCol>
              </a:tblGrid>
              <a:tr h="288000">
                <a:tc>
                  <a:txBody>
                    <a:bodyPr/>
                    <a:lstStyle/>
                    <a:p>
                      <a:pPr algn="ctr"/>
                      <a:r>
                        <a:rPr sz="1400" dirty="0">
                          <a:solidFill>
                            <a:schemeClr val="tx1"/>
                          </a:solidFill>
                          <a:latin typeface="Huawei Sans" panose="020C0503030203020204" pitchFamily="34" charset="0"/>
                        </a:rPr>
                        <a:t>001</a:t>
                      </a:r>
                      <a:endParaRPr lang="zh-CN" altLang="en-US" sz="1400" b="0" dirty="0">
                        <a:solidFill>
                          <a:schemeClr val="tx1"/>
                        </a:solidFill>
                        <a:latin typeface="Huawei Sans" panose="020C0503030203020204"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dirty="0">
                          <a:solidFill>
                            <a:schemeClr val="tx1"/>
                          </a:solidFill>
                          <a:latin typeface="Huawei Sans" panose="020C0503030203020204" pitchFamily="34" charset="0"/>
                        </a:rPr>
                        <a:t>Global routing prefix</a:t>
                      </a: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a:solidFill>
                            <a:schemeClr val="tx1"/>
                          </a:solidFill>
                          <a:latin typeface="Huawei Sans" panose="020C0503030203020204" pitchFamily="34" charset="0"/>
                        </a:rPr>
                        <a:t>Subnet ID</a:t>
                      </a:r>
                      <a:endParaRPr lang="zh-CN" altLang="en-US" sz="1400" b="0" dirty="0">
                        <a:solidFill>
                          <a:schemeClr val="tx1"/>
                        </a:solidFill>
                        <a:latin typeface="Huawei Sans" panose="020C0503030203020204"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a:solidFill>
                            <a:schemeClr val="tx1"/>
                          </a:solidFill>
                          <a:latin typeface="Huawei Sans" panose="020C0503030203020204" pitchFamily="34" charset="0"/>
                        </a:rPr>
                        <a:t>Interface ID</a:t>
                      </a:r>
                      <a:endParaRPr lang="zh-CN" altLang="en-US" sz="1400" b="0" dirty="0">
                        <a:solidFill>
                          <a:schemeClr val="tx1"/>
                        </a:solidFill>
                        <a:latin typeface="Huawei Sans" panose="020C0503030203020204"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cxnSp>
        <p:nvCxnSpPr>
          <p:cNvPr id="34" name="直接连接符 32"/>
          <p:cNvCxnSpPr/>
          <p:nvPr/>
        </p:nvCxnSpPr>
        <p:spPr>
          <a:xfrm>
            <a:off x="3464076" y="3305179"/>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4"/>
          <p:cNvCxnSpPr/>
          <p:nvPr/>
        </p:nvCxnSpPr>
        <p:spPr>
          <a:xfrm>
            <a:off x="3499088" y="3497750"/>
            <a:ext cx="26856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9"/>
          <p:cNvSpPr/>
          <p:nvPr/>
        </p:nvSpPr>
        <p:spPr>
          <a:xfrm>
            <a:off x="4204620" y="3200478"/>
            <a:ext cx="1239442" cy="307777"/>
          </a:xfrm>
          <a:prstGeom prst="rect">
            <a:avLst/>
          </a:prstGeom>
          <a:ln>
            <a:noFill/>
          </a:ln>
        </p:spPr>
        <p:txBody>
          <a:bodyPr wrap="square">
            <a:noAutofit/>
          </a:bodyPr>
          <a:lstStyle/>
          <a:p>
            <a:pPr algn="ctr"/>
            <a:r>
              <a:rPr sz="1400">
                <a:latin typeface="Huawei Sans" panose="020C0503030203020204" pitchFamily="34" charset="0"/>
              </a:rPr>
              <a:t>Host address</a:t>
            </a:r>
          </a:p>
        </p:txBody>
      </p:sp>
      <p:cxnSp>
        <p:nvCxnSpPr>
          <p:cNvPr id="39" name="直接连接符 32"/>
          <p:cNvCxnSpPr/>
          <p:nvPr/>
        </p:nvCxnSpPr>
        <p:spPr>
          <a:xfrm>
            <a:off x="6201353" y="3287506"/>
            <a:ext cx="0" cy="360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bwMode="gray">
          <a:xfrm>
            <a:off x="8276386" y="2223145"/>
            <a:ext cx="1800000" cy="1033664"/>
            <a:chOff x="8269861" y="2979290"/>
            <a:chExt cx="1800000" cy="1033664"/>
          </a:xfrm>
        </p:grpSpPr>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8269861" y="2979290"/>
              <a:ext cx="1800000" cy="1033664"/>
            </a:xfrm>
            <a:prstGeom prst="rect">
              <a:avLst/>
            </a:prstGeom>
          </p:spPr>
        </p:pic>
        <p:sp>
          <p:nvSpPr>
            <p:cNvPr id="5" name="文本框 4"/>
            <p:cNvSpPr txBox="1"/>
            <p:nvPr/>
          </p:nvSpPr>
          <p:spPr bwMode="gray">
            <a:xfrm>
              <a:off x="8600432" y="3140856"/>
              <a:ext cx="118240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2000" b="1">
                  <a:solidFill>
                    <a:schemeClr val="bg1"/>
                  </a:solidFill>
                  <a:latin typeface="Huawei Sans" panose="020C0503030203020204" pitchFamily="34" charset="0"/>
                </a:rPr>
                <a:t>IPv6 </a:t>
              </a:r>
            </a:p>
            <a:p>
              <a:pPr algn="ctr"/>
              <a:r>
                <a:rPr sz="2000" b="1">
                  <a:solidFill>
                    <a:schemeClr val="bg1"/>
                  </a:solidFill>
                  <a:latin typeface="Huawei Sans" panose="020C0503030203020204" pitchFamily="34" charset="0"/>
                </a:rPr>
                <a:t>Internet</a:t>
              </a:r>
              <a:endParaRPr lang="zh-CN" altLang="en-US" sz="2000" b="1" dirty="0">
                <a:solidFill>
                  <a:schemeClr val="bg1"/>
                </a:solidFill>
                <a:latin typeface="Huawei Sans" panose="020C0503030203020204" pitchFamily="34" charset="0"/>
              </a:endParaRPr>
            </a:p>
          </p:txBody>
        </p:sp>
      </p:grpSp>
      <p:pic>
        <p:nvPicPr>
          <p:cNvPr id="36" name="图片 35" descr="PC.png"/>
          <p:cNvPicPr>
            <a:picLocks noChangeAspect="1"/>
          </p:cNvPicPr>
          <p:nvPr/>
        </p:nvPicPr>
        <p:blipFill>
          <a:blip r:embed="rId4" cstate="print"/>
          <a:stretch>
            <a:fillRect/>
          </a:stretch>
        </p:blipFill>
        <p:spPr>
          <a:xfrm>
            <a:off x="7283629" y="5398817"/>
            <a:ext cx="539063" cy="414000"/>
          </a:xfrm>
          <a:prstGeom prst="rect">
            <a:avLst/>
          </a:prstGeom>
        </p:spPr>
      </p:pic>
      <p:pic>
        <p:nvPicPr>
          <p:cNvPr id="40" name="图片 39" descr="通用交换机.png"/>
          <p:cNvPicPr>
            <a:picLocks noChangeAspect="1"/>
          </p:cNvPicPr>
          <p:nvPr/>
        </p:nvPicPr>
        <p:blipFill>
          <a:blip r:embed="rId5" cstate="print"/>
          <a:stretch>
            <a:fillRect/>
          </a:stretch>
        </p:blipFill>
        <p:spPr>
          <a:xfrm>
            <a:off x="7283160" y="4359655"/>
            <a:ext cx="540000" cy="441818"/>
          </a:xfrm>
          <a:prstGeom prst="rect">
            <a:avLst/>
          </a:prstGeom>
        </p:spPr>
      </p:pic>
      <p:pic>
        <p:nvPicPr>
          <p:cNvPr id="41" name="图片 4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283160" y="3582988"/>
            <a:ext cx="540000" cy="442800"/>
          </a:xfrm>
          <a:prstGeom prst="rect">
            <a:avLst/>
          </a:prstGeom>
        </p:spPr>
      </p:pic>
      <p:cxnSp>
        <p:nvCxnSpPr>
          <p:cNvPr id="8" name="直接连接符 7"/>
          <p:cNvCxnSpPr>
            <a:stCxn id="36" idx="0"/>
            <a:endCxn id="40" idx="2"/>
          </p:cNvCxnSpPr>
          <p:nvPr/>
        </p:nvCxnSpPr>
        <p:spPr>
          <a:xfrm flipH="1" flipV="1">
            <a:off x="7553160" y="4801473"/>
            <a:ext cx="1" cy="597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40" idx="0"/>
            <a:endCxn id="41" idx="2"/>
          </p:cNvCxnSpPr>
          <p:nvPr/>
        </p:nvCxnSpPr>
        <p:spPr>
          <a:xfrm flipV="1">
            <a:off x="7553160" y="4025788"/>
            <a:ext cx="0" cy="3338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0"/>
            <a:endCxn id="35" idx="1"/>
          </p:cNvCxnSpPr>
          <p:nvPr/>
        </p:nvCxnSpPr>
        <p:spPr>
          <a:xfrm flipV="1">
            <a:off x="7553160" y="2739977"/>
            <a:ext cx="723226" cy="843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descr="PC.png"/>
          <p:cNvPicPr>
            <a:picLocks noChangeAspect="1"/>
          </p:cNvPicPr>
          <p:nvPr/>
        </p:nvPicPr>
        <p:blipFill>
          <a:blip r:embed="rId4" cstate="print"/>
          <a:stretch>
            <a:fillRect/>
          </a:stretch>
        </p:blipFill>
        <p:spPr>
          <a:xfrm>
            <a:off x="10530081" y="5406942"/>
            <a:ext cx="539063" cy="414000"/>
          </a:xfrm>
          <a:prstGeom prst="rect">
            <a:avLst/>
          </a:prstGeom>
        </p:spPr>
      </p:pic>
      <p:pic>
        <p:nvPicPr>
          <p:cNvPr id="50" name="图片 49" descr="通用交换机.png"/>
          <p:cNvPicPr>
            <a:picLocks noChangeAspect="1"/>
          </p:cNvPicPr>
          <p:nvPr/>
        </p:nvPicPr>
        <p:blipFill>
          <a:blip r:embed="rId5" cstate="print"/>
          <a:stretch>
            <a:fillRect/>
          </a:stretch>
        </p:blipFill>
        <p:spPr>
          <a:xfrm>
            <a:off x="10529612" y="4367780"/>
            <a:ext cx="540000" cy="441818"/>
          </a:xfrm>
          <a:prstGeom prst="rect">
            <a:avLst/>
          </a:prstGeom>
        </p:spPr>
      </p:pic>
      <p:pic>
        <p:nvPicPr>
          <p:cNvPr id="51" name="图片 5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529612" y="3582988"/>
            <a:ext cx="540000" cy="442800"/>
          </a:xfrm>
          <a:prstGeom prst="rect">
            <a:avLst/>
          </a:prstGeom>
        </p:spPr>
      </p:pic>
      <p:cxnSp>
        <p:nvCxnSpPr>
          <p:cNvPr id="52" name="直接连接符 51"/>
          <p:cNvCxnSpPr>
            <a:stCxn id="49" idx="0"/>
            <a:endCxn id="50" idx="2"/>
          </p:cNvCxnSpPr>
          <p:nvPr/>
        </p:nvCxnSpPr>
        <p:spPr>
          <a:xfrm flipH="1" flipV="1">
            <a:off x="10799612" y="4809598"/>
            <a:ext cx="1" cy="597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0" idx="0"/>
            <a:endCxn id="51" idx="2"/>
          </p:cNvCxnSpPr>
          <p:nvPr/>
        </p:nvCxnSpPr>
        <p:spPr>
          <a:xfrm flipV="1">
            <a:off x="10799612" y="4025788"/>
            <a:ext cx="0" cy="341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1" idx="0"/>
            <a:endCxn id="35" idx="3"/>
          </p:cNvCxnSpPr>
          <p:nvPr/>
        </p:nvCxnSpPr>
        <p:spPr>
          <a:xfrm flipH="1" flipV="1">
            <a:off x="10076386" y="2739977"/>
            <a:ext cx="723226" cy="843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bwMode="auto">
          <a:xfrm>
            <a:off x="6971309" y="5844109"/>
            <a:ext cx="117919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a:latin typeface="Huawei Sans" panose="020C0503030203020204" pitchFamily="34" charset="0"/>
              </a:rPr>
              <a:t>2001:1::1/64</a:t>
            </a:r>
            <a:endParaRPr lang="zh-CN" altLang="en-US" sz="1400">
              <a:latin typeface="Huawei Sans" panose="020C0503030203020204" pitchFamily="34" charset="0"/>
            </a:endParaRPr>
          </a:p>
        </p:txBody>
      </p:sp>
      <p:sp>
        <p:nvSpPr>
          <p:cNvPr id="57" name="文本框 56"/>
          <p:cNvSpPr txBox="1"/>
          <p:nvPr/>
        </p:nvSpPr>
        <p:spPr bwMode="auto">
          <a:xfrm>
            <a:off x="10247711" y="5852234"/>
            <a:ext cx="117919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a:latin typeface="Huawei Sans" panose="020C0503030203020204" pitchFamily="34" charset="0"/>
              </a:rPr>
              <a:t>2001:2::1/64</a:t>
            </a:r>
            <a:endParaRPr lang="zh-CN" altLang="en-US" sz="1400">
              <a:latin typeface="Huawei Sans" panose="020C0503030203020204" pitchFamily="34" charset="0"/>
            </a:endParaRPr>
          </a:p>
        </p:txBody>
      </p:sp>
      <p:sp>
        <p:nvSpPr>
          <p:cNvPr id="58" name="任意多边形 57"/>
          <p:cNvSpPr/>
          <p:nvPr/>
        </p:nvSpPr>
        <p:spPr>
          <a:xfrm>
            <a:off x="7915850" y="2334158"/>
            <a:ext cx="2531574" cy="2688160"/>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54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latin typeface="Huawei Sans" panose="020C0503030203020204" pitchFamily="34" charset="0"/>
            </a:endParaRPr>
          </a:p>
        </p:txBody>
      </p:sp>
      <p:grpSp>
        <p:nvGrpSpPr>
          <p:cNvPr id="44" name="组合 43"/>
          <p:cNvGrpSpPr/>
          <p:nvPr/>
        </p:nvGrpSpPr>
        <p:grpSpPr>
          <a:xfrm>
            <a:off x="8628009" y="61992"/>
            <a:ext cx="3146738" cy="324000"/>
            <a:chOff x="8431201" y="146358"/>
            <a:chExt cx="3146738" cy="324000"/>
          </a:xfrm>
        </p:grpSpPr>
        <p:sp>
          <p:nvSpPr>
            <p:cNvPr id="45" name="五边形 44"/>
            <p:cNvSpPr/>
            <p:nvPr/>
          </p:nvSpPr>
          <p:spPr bwMode="auto">
            <a:xfrm>
              <a:off x="8431201" y="146358"/>
              <a:ext cx="1043307" cy="324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b="1" dirty="0">
                  <a:solidFill>
                    <a:srgbClr val="FFFFFF"/>
                  </a:solidFill>
                  <a:latin typeface="Huawei Sans" panose="020C0503030203020204" pitchFamily="34" charset="0"/>
                </a:rPr>
                <a:t>IPv6 Unicast Address</a:t>
              </a:r>
            </a:p>
          </p:txBody>
        </p:sp>
        <p:sp>
          <p:nvSpPr>
            <p:cNvPr id="46" name="燕尾形 45"/>
            <p:cNvSpPr/>
            <p:nvPr/>
          </p:nvSpPr>
          <p:spPr bwMode="auto">
            <a:xfrm>
              <a:off x="9347925" y="146358"/>
              <a:ext cx="120481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IPv6 Multicast Address</a:t>
              </a:r>
              <a:endParaRPr lang="en-US" altLang="zh-CN" sz="1000" kern="0" dirty="0">
                <a:latin typeface="Huawei Sans" panose="020C0503030203020204" pitchFamily="34" charset="0"/>
              </a:endParaRPr>
            </a:p>
          </p:txBody>
        </p:sp>
        <p:sp>
          <p:nvSpPr>
            <p:cNvPr id="60" name="燕尾形 59"/>
            <p:cNvSpPr/>
            <p:nvPr/>
          </p:nvSpPr>
          <p:spPr bwMode="auto">
            <a:xfrm>
              <a:off x="10426156" y="146358"/>
              <a:ext cx="115178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latin typeface="Huawei Sans" panose="020C0503030203020204" pitchFamily="34" charset="0"/>
                </a:rPr>
                <a:t>IPv6 </a:t>
              </a:r>
              <a:r>
                <a:rPr sz="1000" dirty="0" err="1">
                  <a:latin typeface="Huawei Sans" panose="020C0503030203020204" pitchFamily="34" charset="0"/>
                </a:rPr>
                <a:t>Anycast</a:t>
              </a:r>
              <a:r>
                <a:rPr sz="1000" dirty="0">
                  <a:latin typeface="Huawei Sans" panose="020C0503030203020204" pitchFamily="34" charset="0"/>
                </a:rPr>
                <a:t> Address</a:t>
              </a:r>
              <a:endParaRPr lang="en-US" altLang="zh-CN" sz="1000" kern="0" dirty="0">
                <a:latin typeface="Huawei Sans" panose="020C0503030203020204" pitchFamily="34" charset="0"/>
              </a:endParaRPr>
            </a:p>
          </p:txBody>
        </p:sp>
      </p:grpSp>
    </p:spTree>
    <p:extLst>
      <p:ext uri="{BB962C8B-B14F-4D97-AF65-F5344CB8AC3E}">
        <p14:creationId xmlns:p14="http://schemas.microsoft.com/office/powerpoint/2010/main" val="2557424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en-US" smtClean="0"/>
              <a:t>IPv6 Basics</a:t>
            </a:r>
            <a:endParaRPr lang="en-US" dirty="0"/>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730020980"/>
      </p:ext>
    </p:extLst>
  </p:cSld>
  <p:clrMapOvr>
    <a:masterClrMapping/>
  </p:clrMapOvr>
  <p:transition advClick="0" advTm="8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algn="l"/>
            <a:r>
              <a:rPr sz="1800" dirty="0">
                <a:latin typeface="Huawei Sans" panose="020C0503030203020204" pitchFamily="34" charset="0"/>
              </a:rPr>
              <a:t>A ULA is a private IPv6 address that can be used only on an intranet. This type of address cannot be routed on an IPv6 public network and therefore cannot be used to directly access a public network.</a:t>
            </a:r>
            <a:endParaRPr lang="en-US" altLang="zh-CN" sz="1800" dirty="0">
              <a:latin typeface="Huawei Sans" panose="020C0503030203020204" pitchFamily="34" charset="0"/>
            </a:endParaRPr>
          </a:p>
          <a:p>
            <a:pPr algn="l"/>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dirty="0">
                <a:latin typeface="Huawei Sans" panose="020C0503030203020204" pitchFamily="34" charset="0"/>
              </a:rPr>
              <a:t>Common IPv6 Unicast </a:t>
            </a:r>
            <a:r>
              <a:rPr dirty="0" smtClean="0">
                <a:latin typeface="Huawei Sans" panose="020C0503030203020204" pitchFamily="34" charset="0"/>
              </a:rPr>
              <a:t>Address </a:t>
            </a:r>
            <a:r>
              <a:rPr lang="en-US" altLang="zh-CN" dirty="0" smtClean="0">
                <a:latin typeface="Huawei Sans" panose="020C0503030203020204" pitchFamily="34" charset="0"/>
              </a:rPr>
              <a:t>- </a:t>
            </a:r>
            <a:r>
              <a:rPr dirty="0" smtClean="0">
                <a:latin typeface="Huawei Sans" panose="020C0503030203020204" pitchFamily="34" charset="0"/>
              </a:rPr>
              <a:t>ULA</a:t>
            </a:r>
            <a:endParaRPr lang="zh-CN" altLang="en-US" dirty="0">
              <a:latin typeface="Huawei Sans" panose="020C0503030203020204" pitchFamily="34" charset="0"/>
            </a:endParaRPr>
          </a:p>
        </p:txBody>
      </p:sp>
      <p:sp>
        <p:nvSpPr>
          <p:cNvPr id="23" name="矩形 9"/>
          <p:cNvSpPr/>
          <p:nvPr/>
        </p:nvSpPr>
        <p:spPr>
          <a:xfrm>
            <a:off x="965812" y="2407966"/>
            <a:ext cx="697627" cy="338554"/>
          </a:xfrm>
          <a:prstGeom prst="rect">
            <a:avLst/>
          </a:prstGeom>
        </p:spPr>
        <p:txBody>
          <a:bodyPr wrap="square">
            <a:noAutofit/>
          </a:bodyPr>
          <a:lstStyle/>
          <a:p>
            <a:r>
              <a:rPr sz="1600">
                <a:latin typeface="Huawei Sans" panose="020C0503030203020204" pitchFamily="34" charset="0"/>
              </a:rPr>
              <a:t>8 bits</a:t>
            </a:r>
            <a:endParaRPr lang="zh-CN" altLang="en-US" sz="1600" dirty="0">
              <a:latin typeface="Huawei Sans" panose="020C0503030203020204" pitchFamily="34" charset="0"/>
              <a:ea typeface="方正兰亭黑简体" panose="02000000000000000000" pitchFamily="2" charset="-122"/>
            </a:endParaRPr>
          </a:p>
        </p:txBody>
      </p:sp>
      <p:sp>
        <p:nvSpPr>
          <p:cNvPr id="24" name="矩形 10"/>
          <p:cNvSpPr/>
          <p:nvPr/>
        </p:nvSpPr>
        <p:spPr>
          <a:xfrm>
            <a:off x="1951992" y="2424321"/>
            <a:ext cx="813043" cy="338554"/>
          </a:xfrm>
          <a:prstGeom prst="rect">
            <a:avLst/>
          </a:prstGeom>
        </p:spPr>
        <p:txBody>
          <a:bodyPr wrap="square">
            <a:noAutofit/>
          </a:bodyPr>
          <a:lstStyle/>
          <a:p>
            <a:r>
              <a:rPr sz="1600">
                <a:latin typeface="Huawei Sans" panose="020C0503030203020204" pitchFamily="34" charset="0"/>
              </a:rPr>
              <a:t>40 bits</a:t>
            </a:r>
            <a:endParaRPr lang="zh-CN" altLang="en-US" sz="1600" dirty="0">
              <a:latin typeface="Huawei Sans" panose="020C0503030203020204" pitchFamily="34" charset="0"/>
              <a:ea typeface="方正兰亭黑简体" panose="02000000000000000000" pitchFamily="2" charset="-122"/>
            </a:endParaRPr>
          </a:p>
        </p:txBody>
      </p:sp>
      <p:sp>
        <p:nvSpPr>
          <p:cNvPr id="25" name="矩形 11"/>
          <p:cNvSpPr/>
          <p:nvPr/>
        </p:nvSpPr>
        <p:spPr>
          <a:xfrm>
            <a:off x="2814887" y="2407966"/>
            <a:ext cx="813043" cy="338554"/>
          </a:xfrm>
          <a:prstGeom prst="rect">
            <a:avLst/>
          </a:prstGeom>
        </p:spPr>
        <p:txBody>
          <a:bodyPr wrap="square">
            <a:noAutofit/>
          </a:bodyPr>
          <a:lstStyle/>
          <a:p>
            <a:r>
              <a:rPr sz="1600">
                <a:latin typeface="Huawei Sans" panose="020C0503030203020204" pitchFamily="34" charset="0"/>
              </a:rPr>
              <a:t>16 bits</a:t>
            </a:r>
            <a:endParaRPr lang="zh-CN" altLang="en-US" sz="1600" dirty="0">
              <a:latin typeface="Huawei Sans" panose="020C0503030203020204" pitchFamily="34" charset="0"/>
              <a:ea typeface="方正兰亭黑简体" panose="02000000000000000000" pitchFamily="2" charset="-122"/>
            </a:endParaRPr>
          </a:p>
        </p:txBody>
      </p:sp>
      <p:sp>
        <p:nvSpPr>
          <p:cNvPr id="26" name="矩形 12"/>
          <p:cNvSpPr/>
          <p:nvPr/>
        </p:nvSpPr>
        <p:spPr>
          <a:xfrm>
            <a:off x="4446748" y="2407966"/>
            <a:ext cx="813043" cy="338554"/>
          </a:xfrm>
          <a:prstGeom prst="rect">
            <a:avLst/>
          </a:prstGeom>
        </p:spPr>
        <p:txBody>
          <a:bodyPr wrap="square">
            <a:noAutofit/>
          </a:bodyPr>
          <a:lstStyle/>
          <a:p>
            <a:r>
              <a:rPr sz="1600">
                <a:latin typeface="Huawei Sans" panose="020C0503030203020204" pitchFamily="34" charset="0"/>
              </a:rPr>
              <a:t>64 bits</a:t>
            </a:r>
            <a:endParaRPr lang="zh-CN" altLang="en-US" sz="1600" dirty="0">
              <a:latin typeface="Huawei Sans" panose="020C0503030203020204" pitchFamily="34" charset="0"/>
              <a:ea typeface="方正兰亭黑简体" panose="02000000000000000000" pitchFamily="2" charset="-122"/>
            </a:endParaRPr>
          </a:p>
        </p:txBody>
      </p:sp>
      <p:sp>
        <p:nvSpPr>
          <p:cNvPr id="30" name="Rectangle 39"/>
          <p:cNvSpPr/>
          <p:nvPr/>
        </p:nvSpPr>
        <p:spPr>
          <a:xfrm>
            <a:off x="683045" y="3797147"/>
            <a:ext cx="5393905" cy="2323713"/>
          </a:xfrm>
          <a:prstGeom prst="rect">
            <a:avLst/>
          </a:prstGeom>
        </p:spPr>
        <p:txBody>
          <a:bodyPr wrap="square">
            <a:noAutofit/>
          </a:bodyPr>
          <a:lstStyle/>
          <a:p>
            <a:pPr marL="234945" indent="-234945">
              <a:lnSpc>
                <a:spcPts val="2400"/>
              </a:lnSpc>
              <a:spcAft>
                <a:spcPts val="600"/>
              </a:spcAft>
              <a:buFont typeface="Arial" panose="020B0604020202020204" pitchFamily="34" charset="0"/>
              <a:buChar char="•"/>
            </a:pPr>
            <a:r>
              <a:rPr sz="1600" dirty="0">
                <a:latin typeface="Huawei Sans" panose="020C0503030203020204" pitchFamily="34" charset="0"/>
              </a:rPr>
              <a:t>ULAs use the FC00::/7 address segment, among which, only the FD00::/8 address segment is currently used. FC00::/8 is reserved for future expansion.</a:t>
            </a:r>
            <a:endParaRPr lang="en-US" altLang="zh-CN" sz="1600" dirty="0">
              <a:latin typeface="Huawei Sans" panose="020C0503030203020204" pitchFamily="34" charset="0"/>
              <a:ea typeface="方正兰亭黑简体" panose="02000000000000000000" pitchFamily="2" charset="-122"/>
            </a:endParaRPr>
          </a:p>
          <a:p>
            <a:pPr marL="234945" indent="-234945">
              <a:lnSpc>
                <a:spcPts val="2400"/>
              </a:lnSpc>
              <a:spcAft>
                <a:spcPts val="600"/>
              </a:spcAft>
              <a:buFont typeface="Arial" panose="020B0604020202020204" pitchFamily="34" charset="0"/>
              <a:buChar char="•"/>
            </a:pPr>
            <a:r>
              <a:rPr sz="1600" dirty="0">
                <a:latin typeface="Huawei Sans" panose="020C0503030203020204" pitchFamily="34" charset="0"/>
              </a:rPr>
              <a:t>Although a ULA is valid only in a limited range, it also has a globally unique prefix (generated using a pseudo-random algorithm, </a:t>
            </a:r>
            <a:r>
              <a:rPr lang="en-US" altLang="zh-CN" sz="1600" dirty="0">
                <a:latin typeface="Huawei Sans" panose="020C0503030203020204" pitchFamily="34" charset="0"/>
              </a:rPr>
              <a:t>low </a:t>
            </a:r>
            <a:r>
              <a:rPr sz="1600" dirty="0" smtClean="0">
                <a:latin typeface="Huawei Sans" panose="020C0503030203020204" pitchFamily="34" charset="0"/>
              </a:rPr>
              <a:t>conflict probability).</a:t>
            </a:r>
            <a:endParaRPr sz="1600" dirty="0">
              <a:latin typeface="Huawei Sans" panose="020C0503030203020204" pitchFamily="34" charset="0"/>
            </a:endParaRPr>
          </a:p>
        </p:txBody>
      </p:sp>
      <p:graphicFrame>
        <p:nvGraphicFramePr>
          <p:cNvPr id="32" name="表格 31"/>
          <p:cNvGraphicFramePr>
            <a:graphicFrameLocks noGrp="1"/>
          </p:cNvGraphicFramePr>
          <p:nvPr>
            <p:extLst/>
          </p:nvPr>
        </p:nvGraphicFramePr>
        <p:xfrm>
          <a:off x="813570" y="2743905"/>
          <a:ext cx="5400001" cy="462720"/>
        </p:xfrm>
        <a:graphic>
          <a:graphicData uri="http://schemas.openxmlformats.org/drawingml/2006/table">
            <a:tbl>
              <a:tblPr firstRow="1" bandRow="1">
                <a:tableStyleId>{72833802-FEF1-4C79-8D5D-14CF1EAF98D9}</a:tableStyleId>
              </a:tblPr>
              <a:tblGrid>
                <a:gridCol w="967058">
                  <a:extLst>
                    <a:ext uri="{9D8B030D-6E8A-4147-A177-3AD203B41FA5}">
                      <a16:colId xmlns="" xmlns:a16="http://schemas.microsoft.com/office/drawing/2014/main" val="20000"/>
                    </a:ext>
                  </a:extLst>
                </a:gridCol>
                <a:gridCol w="978060">
                  <a:extLst>
                    <a:ext uri="{9D8B030D-6E8A-4147-A177-3AD203B41FA5}">
                      <a16:colId xmlns="" xmlns:a16="http://schemas.microsoft.com/office/drawing/2014/main" val="20001"/>
                    </a:ext>
                  </a:extLst>
                </a:gridCol>
                <a:gridCol w="722829">
                  <a:extLst>
                    <a:ext uri="{9D8B030D-6E8A-4147-A177-3AD203B41FA5}">
                      <a16:colId xmlns="" xmlns:a16="http://schemas.microsoft.com/office/drawing/2014/main" val="20002"/>
                    </a:ext>
                  </a:extLst>
                </a:gridCol>
                <a:gridCol w="2732054">
                  <a:extLst>
                    <a:ext uri="{9D8B030D-6E8A-4147-A177-3AD203B41FA5}">
                      <a16:colId xmlns="" xmlns:a16="http://schemas.microsoft.com/office/drawing/2014/main" val="20003"/>
                    </a:ext>
                  </a:extLst>
                </a:gridCol>
              </a:tblGrid>
              <a:tr h="288000">
                <a:tc>
                  <a:txBody>
                    <a:bodyPr/>
                    <a:lstStyle/>
                    <a:p>
                      <a:pPr algn="ctr"/>
                      <a:r>
                        <a:rPr sz="1400" dirty="0">
                          <a:solidFill>
                            <a:schemeClr val="tx1"/>
                          </a:solidFill>
                          <a:latin typeface="Huawei Sans" panose="020C0503030203020204" pitchFamily="34" charset="0"/>
                        </a:rPr>
                        <a:t>1111 1101</a:t>
                      </a:r>
                      <a:endParaRPr lang="zh-CN" altLang="en-US" sz="1400" b="0" dirty="0">
                        <a:solidFill>
                          <a:schemeClr val="tx1"/>
                        </a:solidFill>
                        <a:latin typeface="Huawei Sans" panose="020C0503030203020204"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dirty="0">
                          <a:solidFill>
                            <a:schemeClr val="tx1"/>
                          </a:solidFill>
                          <a:latin typeface="Huawei Sans" panose="020C0503030203020204" pitchFamily="34" charset="0"/>
                        </a:rPr>
                        <a:t>Global ID</a:t>
                      </a:r>
                      <a:endParaRPr lang="zh-CN" altLang="en-US" sz="1400" b="0" dirty="0">
                        <a:solidFill>
                          <a:schemeClr val="tx1"/>
                        </a:solidFill>
                        <a:latin typeface="Huawei Sans" panose="020C0503030203020204"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dirty="0">
                          <a:solidFill>
                            <a:schemeClr val="tx1"/>
                          </a:solidFill>
                          <a:latin typeface="Huawei Sans" panose="020C0503030203020204" pitchFamily="34" charset="0"/>
                        </a:rPr>
                        <a:t>Subnet ID</a:t>
                      </a:r>
                      <a:endParaRPr lang="zh-CN" altLang="en-US" sz="1400" b="0" dirty="0">
                        <a:solidFill>
                          <a:schemeClr val="tx1"/>
                        </a:solidFill>
                        <a:latin typeface="Huawei Sans" panose="020C0503030203020204"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dirty="0">
                          <a:solidFill>
                            <a:schemeClr val="tx1"/>
                          </a:solidFill>
                          <a:latin typeface="Huawei Sans" panose="020C0503030203020204" pitchFamily="34" charset="0"/>
                        </a:rPr>
                        <a:t>Interface ID</a:t>
                      </a:r>
                      <a:endParaRPr lang="zh-CN" altLang="en-US" sz="1400" b="0" dirty="0">
                        <a:solidFill>
                          <a:schemeClr val="tx1"/>
                        </a:solidFill>
                        <a:latin typeface="Huawei Sans" panose="020C0503030203020204"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pic>
        <p:nvPicPr>
          <p:cNvPr id="34" name="图片 33" descr="打印机.png"/>
          <p:cNvPicPr>
            <a:picLocks noChangeAspect="1"/>
          </p:cNvPicPr>
          <p:nvPr/>
        </p:nvPicPr>
        <p:blipFill>
          <a:blip r:embed="rId3" cstate="print"/>
          <a:stretch>
            <a:fillRect/>
          </a:stretch>
        </p:blipFill>
        <p:spPr>
          <a:xfrm>
            <a:off x="6513861" y="5410605"/>
            <a:ext cx="538191" cy="428400"/>
          </a:xfrm>
          <a:prstGeom prst="rect">
            <a:avLst/>
          </a:prstGeom>
        </p:spPr>
      </p:pic>
      <p:grpSp>
        <p:nvGrpSpPr>
          <p:cNvPr id="36" name="组合 35"/>
          <p:cNvGrpSpPr/>
          <p:nvPr/>
        </p:nvGrpSpPr>
        <p:grpSpPr bwMode="gray">
          <a:xfrm>
            <a:off x="8276386" y="2223145"/>
            <a:ext cx="1800000" cy="1033664"/>
            <a:chOff x="8269861" y="2979290"/>
            <a:chExt cx="1800000" cy="1033664"/>
          </a:xfrm>
        </p:grpSpPr>
        <p:pic>
          <p:nvPicPr>
            <p:cNvPr id="37" name="图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8269861" y="2979290"/>
              <a:ext cx="1800000" cy="1033664"/>
            </a:xfrm>
            <a:prstGeom prst="rect">
              <a:avLst/>
            </a:prstGeom>
          </p:spPr>
        </p:pic>
        <p:sp>
          <p:nvSpPr>
            <p:cNvPr id="38" name="文本框 37"/>
            <p:cNvSpPr txBox="1"/>
            <p:nvPr/>
          </p:nvSpPr>
          <p:spPr bwMode="gray">
            <a:xfrm>
              <a:off x="8600432" y="3140856"/>
              <a:ext cx="118240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2000" b="1">
                  <a:solidFill>
                    <a:schemeClr val="bg1"/>
                  </a:solidFill>
                  <a:latin typeface="Huawei Sans" panose="020C0503030203020204" pitchFamily="34" charset="0"/>
                </a:rPr>
                <a:t>IPv6 </a:t>
              </a:r>
            </a:p>
            <a:p>
              <a:pPr algn="ctr"/>
              <a:r>
                <a:rPr sz="2000" b="1">
                  <a:solidFill>
                    <a:schemeClr val="bg1"/>
                  </a:solidFill>
                  <a:latin typeface="Huawei Sans" panose="020C0503030203020204" pitchFamily="34" charset="0"/>
                </a:rPr>
                <a:t>Internet</a:t>
              </a:r>
              <a:endParaRPr lang="zh-CN" altLang="en-US" sz="2000" b="1" dirty="0">
                <a:solidFill>
                  <a:schemeClr val="bg1"/>
                </a:solidFill>
                <a:latin typeface="Huawei Sans" panose="020C0503030203020204" pitchFamily="34" charset="0"/>
              </a:endParaRPr>
            </a:p>
          </p:txBody>
        </p:sp>
      </p:grpSp>
      <p:pic>
        <p:nvPicPr>
          <p:cNvPr id="39" name="图片 38" descr="PC.png"/>
          <p:cNvPicPr>
            <a:picLocks noChangeAspect="1"/>
          </p:cNvPicPr>
          <p:nvPr/>
        </p:nvPicPr>
        <p:blipFill>
          <a:blip r:embed="rId5" cstate="print"/>
          <a:stretch>
            <a:fillRect/>
          </a:stretch>
        </p:blipFill>
        <p:spPr>
          <a:xfrm>
            <a:off x="8028434" y="5441694"/>
            <a:ext cx="539063" cy="414000"/>
          </a:xfrm>
          <a:prstGeom prst="rect">
            <a:avLst/>
          </a:prstGeom>
        </p:spPr>
      </p:pic>
      <p:pic>
        <p:nvPicPr>
          <p:cNvPr id="40" name="图片 39" descr="通用交换机.png"/>
          <p:cNvPicPr>
            <a:picLocks noChangeAspect="1"/>
          </p:cNvPicPr>
          <p:nvPr/>
        </p:nvPicPr>
        <p:blipFill>
          <a:blip r:embed="rId6" cstate="print"/>
          <a:stretch>
            <a:fillRect/>
          </a:stretch>
        </p:blipFill>
        <p:spPr>
          <a:xfrm>
            <a:off x="8027965" y="4383482"/>
            <a:ext cx="540000" cy="441818"/>
          </a:xfrm>
          <a:prstGeom prst="rect">
            <a:avLst/>
          </a:prstGeom>
        </p:spPr>
      </p:pic>
      <p:pic>
        <p:nvPicPr>
          <p:cNvPr id="41" name="图片 40"/>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7283160" y="3582988"/>
            <a:ext cx="540000" cy="442800"/>
          </a:xfrm>
          <a:prstGeom prst="rect">
            <a:avLst/>
          </a:prstGeom>
        </p:spPr>
      </p:pic>
      <p:cxnSp>
        <p:nvCxnSpPr>
          <p:cNvPr id="42" name="直接连接符 41"/>
          <p:cNvCxnSpPr>
            <a:stCxn id="39" idx="0"/>
            <a:endCxn id="40" idx="2"/>
          </p:cNvCxnSpPr>
          <p:nvPr/>
        </p:nvCxnSpPr>
        <p:spPr>
          <a:xfrm flipH="1" flipV="1">
            <a:off x="8297965" y="4825300"/>
            <a:ext cx="1" cy="616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0"/>
            <a:endCxn id="41" idx="2"/>
          </p:cNvCxnSpPr>
          <p:nvPr/>
        </p:nvCxnSpPr>
        <p:spPr>
          <a:xfrm flipH="1" flipV="1">
            <a:off x="7553160" y="4025788"/>
            <a:ext cx="744805" cy="357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0"/>
            <a:endCxn id="37" idx="1"/>
          </p:cNvCxnSpPr>
          <p:nvPr/>
        </p:nvCxnSpPr>
        <p:spPr>
          <a:xfrm flipV="1">
            <a:off x="7553160" y="2739977"/>
            <a:ext cx="723226" cy="843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5" name="图片 44" descr="PC.png"/>
          <p:cNvPicPr>
            <a:picLocks noChangeAspect="1"/>
          </p:cNvPicPr>
          <p:nvPr/>
        </p:nvPicPr>
        <p:blipFill>
          <a:blip r:embed="rId5" cstate="print"/>
          <a:stretch>
            <a:fillRect/>
          </a:stretch>
        </p:blipFill>
        <p:spPr>
          <a:xfrm>
            <a:off x="10530081" y="5406942"/>
            <a:ext cx="539063" cy="414000"/>
          </a:xfrm>
          <a:prstGeom prst="rect">
            <a:avLst/>
          </a:prstGeom>
        </p:spPr>
      </p:pic>
      <p:pic>
        <p:nvPicPr>
          <p:cNvPr id="46" name="图片 45" descr="通用交换机.png"/>
          <p:cNvPicPr>
            <a:picLocks noChangeAspect="1"/>
          </p:cNvPicPr>
          <p:nvPr/>
        </p:nvPicPr>
        <p:blipFill>
          <a:blip r:embed="rId6" cstate="print"/>
          <a:stretch>
            <a:fillRect/>
          </a:stretch>
        </p:blipFill>
        <p:spPr>
          <a:xfrm>
            <a:off x="10529612" y="4367780"/>
            <a:ext cx="540000" cy="441818"/>
          </a:xfrm>
          <a:prstGeom prst="rect">
            <a:avLst/>
          </a:prstGeom>
        </p:spPr>
      </p:pic>
      <p:pic>
        <p:nvPicPr>
          <p:cNvPr id="47" name="图片 4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0529612" y="3582988"/>
            <a:ext cx="540000" cy="442800"/>
          </a:xfrm>
          <a:prstGeom prst="rect">
            <a:avLst/>
          </a:prstGeom>
        </p:spPr>
      </p:pic>
      <p:cxnSp>
        <p:nvCxnSpPr>
          <p:cNvPr id="48" name="直接连接符 47"/>
          <p:cNvCxnSpPr>
            <a:stCxn id="45" idx="0"/>
            <a:endCxn id="46" idx="2"/>
          </p:cNvCxnSpPr>
          <p:nvPr/>
        </p:nvCxnSpPr>
        <p:spPr>
          <a:xfrm flipH="1" flipV="1">
            <a:off x="10799612" y="4809598"/>
            <a:ext cx="1" cy="597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0"/>
            <a:endCxn id="47" idx="2"/>
          </p:cNvCxnSpPr>
          <p:nvPr/>
        </p:nvCxnSpPr>
        <p:spPr>
          <a:xfrm flipV="1">
            <a:off x="10799612" y="4025788"/>
            <a:ext cx="0" cy="341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37" idx="3"/>
          </p:cNvCxnSpPr>
          <p:nvPr/>
        </p:nvCxnSpPr>
        <p:spPr>
          <a:xfrm flipH="1" flipV="1">
            <a:off x="10076386" y="2739977"/>
            <a:ext cx="723226" cy="843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6" name="图片 55" descr="通用交换机.png"/>
          <p:cNvPicPr>
            <a:picLocks noChangeAspect="1"/>
          </p:cNvPicPr>
          <p:nvPr/>
        </p:nvPicPr>
        <p:blipFill>
          <a:blip r:embed="rId6" cstate="print"/>
          <a:stretch>
            <a:fillRect/>
          </a:stretch>
        </p:blipFill>
        <p:spPr>
          <a:xfrm>
            <a:off x="6521982" y="4383482"/>
            <a:ext cx="540000" cy="441818"/>
          </a:xfrm>
          <a:prstGeom prst="rect">
            <a:avLst/>
          </a:prstGeom>
        </p:spPr>
      </p:pic>
      <p:cxnSp>
        <p:nvCxnSpPr>
          <p:cNvPr id="57" name="直接连接符 56"/>
          <p:cNvCxnSpPr>
            <a:stCxn id="34" idx="0"/>
            <a:endCxn id="56" idx="2"/>
          </p:cNvCxnSpPr>
          <p:nvPr/>
        </p:nvCxnSpPr>
        <p:spPr>
          <a:xfrm flipV="1">
            <a:off x="6782957" y="4825300"/>
            <a:ext cx="9025" cy="585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0"/>
            <a:endCxn id="41" idx="2"/>
          </p:cNvCxnSpPr>
          <p:nvPr/>
        </p:nvCxnSpPr>
        <p:spPr>
          <a:xfrm flipV="1">
            <a:off x="6791982" y="4025788"/>
            <a:ext cx="761178" cy="357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6872670" y="3934454"/>
            <a:ext cx="1344606" cy="1199043"/>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3175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latin typeface="Huawei Sans" panose="020C0503030203020204" pitchFamily="34" charset="0"/>
            </a:endParaRPr>
          </a:p>
        </p:txBody>
      </p:sp>
      <p:sp>
        <p:nvSpPr>
          <p:cNvPr id="62" name="文本框 61"/>
          <p:cNvSpPr txBox="1"/>
          <p:nvPr/>
        </p:nvSpPr>
        <p:spPr bwMode="auto">
          <a:xfrm>
            <a:off x="5449751" y="5852423"/>
            <a:ext cx="197108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a:latin typeface="Huawei Sans" panose="020C0503030203020204" pitchFamily="34" charset="0"/>
              </a:rPr>
              <a:t>FD00:1AC0:872E::1/64</a:t>
            </a:r>
            <a:endParaRPr lang="zh-CN" altLang="en-US" sz="1400">
              <a:latin typeface="Huawei Sans" panose="020C0503030203020204" pitchFamily="34" charset="0"/>
            </a:endParaRPr>
          </a:p>
        </p:txBody>
      </p:sp>
      <p:sp>
        <p:nvSpPr>
          <p:cNvPr id="63" name="文本框 62"/>
          <p:cNvSpPr txBox="1"/>
          <p:nvPr/>
        </p:nvSpPr>
        <p:spPr bwMode="auto">
          <a:xfrm>
            <a:off x="7642996" y="5855694"/>
            <a:ext cx="197108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a:latin typeface="Huawei Sans" panose="020C0503030203020204" pitchFamily="34" charset="0"/>
              </a:rPr>
              <a:t>FD00:1AC0:872E::2/64</a:t>
            </a:r>
            <a:endParaRPr lang="zh-CN" altLang="en-US" sz="1400">
              <a:latin typeface="Huawei Sans" panose="020C0503030203020204" pitchFamily="34" charset="0"/>
            </a:endParaRPr>
          </a:p>
        </p:txBody>
      </p:sp>
      <p:sp>
        <p:nvSpPr>
          <p:cNvPr id="64" name="文本框 63"/>
          <p:cNvSpPr txBox="1"/>
          <p:nvPr/>
        </p:nvSpPr>
        <p:spPr bwMode="auto">
          <a:xfrm>
            <a:off x="9876694" y="5839005"/>
            <a:ext cx="195344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a:latin typeface="Huawei Sans" panose="020C0503030203020204" pitchFamily="34" charset="0"/>
              </a:rPr>
              <a:t>FD00:2BE1:2320::1/64</a:t>
            </a:r>
            <a:endParaRPr lang="zh-CN" altLang="en-US" sz="1400">
              <a:latin typeface="Huawei Sans" panose="020C0503030203020204" pitchFamily="34" charset="0"/>
            </a:endParaRPr>
          </a:p>
        </p:txBody>
      </p:sp>
      <p:sp>
        <p:nvSpPr>
          <p:cNvPr id="65" name="任意多边形 64"/>
          <p:cNvSpPr/>
          <p:nvPr/>
        </p:nvSpPr>
        <p:spPr>
          <a:xfrm>
            <a:off x="7266896" y="3146574"/>
            <a:ext cx="3306253" cy="2045547"/>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8575">
            <a:solidFill>
              <a:srgbClr val="00B0F0"/>
            </a:solidFill>
            <a:prstDash val="dashDot"/>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latin typeface="Huawei Sans" panose="020C0503030203020204" pitchFamily="34" charset="0"/>
            </a:endParaRPr>
          </a:p>
        </p:txBody>
      </p:sp>
      <p:sp>
        <p:nvSpPr>
          <p:cNvPr id="69" name="矩形 30"/>
          <p:cNvSpPr/>
          <p:nvPr/>
        </p:nvSpPr>
        <p:spPr>
          <a:xfrm>
            <a:off x="711730" y="3296557"/>
            <a:ext cx="3817071" cy="307777"/>
          </a:xfrm>
          <a:prstGeom prst="rect">
            <a:avLst/>
          </a:prstGeom>
        </p:spPr>
        <p:txBody>
          <a:bodyPr wrap="square">
            <a:noAutofit/>
          </a:bodyPr>
          <a:lstStyle/>
          <a:p>
            <a:pPr algn="ctr"/>
            <a:r>
              <a:rPr sz="1400" dirty="0">
                <a:latin typeface="Huawei Sans" panose="020C0503030203020204" pitchFamily="34" charset="0"/>
              </a:rPr>
              <a:t>Generated </a:t>
            </a:r>
            <a:r>
              <a:rPr lang="en-US" sz="1400" dirty="0" smtClean="0">
                <a:latin typeface="Huawei Sans" panose="020C0503030203020204" pitchFamily="34" charset="0"/>
              </a:rPr>
              <a:t>using</a:t>
            </a:r>
            <a:r>
              <a:rPr sz="1400" dirty="0" smtClean="0">
                <a:latin typeface="Huawei Sans" panose="020C0503030203020204" pitchFamily="34" charset="0"/>
              </a:rPr>
              <a:t> </a:t>
            </a:r>
            <a:r>
              <a:rPr sz="1400" dirty="0">
                <a:latin typeface="Huawei Sans" panose="020C0503030203020204" pitchFamily="34" charset="0"/>
              </a:rPr>
              <a:t>a </a:t>
            </a:r>
            <a:endParaRPr lang="en-US" sz="1400" dirty="0" smtClean="0">
              <a:latin typeface="Huawei Sans" panose="020C0503030203020204" pitchFamily="34" charset="0"/>
            </a:endParaRPr>
          </a:p>
          <a:p>
            <a:pPr algn="ctr"/>
            <a:r>
              <a:rPr sz="1400" dirty="0" smtClean="0">
                <a:latin typeface="Huawei Sans" panose="020C0503030203020204" pitchFamily="34" charset="0"/>
              </a:rPr>
              <a:t>pseudo-random </a:t>
            </a:r>
            <a:r>
              <a:rPr sz="1400" dirty="0">
                <a:latin typeface="Huawei Sans" panose="020C0503030203020204" pitchFamily="34" charset="0"/>
              </a:rPr>
              <a:t>algorithm</a:t>
            </a:r>
          </a:p>
        </p:txBody>
      </p:sp>
      <p:grpSp>
        <p:nvGrpSpPr>
          <p:cNvPr id="50" name="组合 28"/>
          <p:cNvGrpSpPr>
            <a:grpSpLocks noChangeAspect="1"/>
          </p:cNvGrpSpPr>
          <p:nvPr/>
        </p:nvGrpSpPr>
        <p:grpSpPr>
          <a:xfrm>
            <a:off x="8805236" y="3010077"/>
            <a:ext cx="288969" cy="288969"/>
            <a:chOff x="5076056" y="3356992"/>
            <a:chExt cx="436268" cy="436268"/>
          </a:xfrm>
        </p:grpSpPr>
        <p:sp>
          <p:nvSpPr>
            <p:cNvPr id="52"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smtClean="0">
                <a:ln>
                  <a:noFill/>
                </a:ln>
                <a:solidFill>
                  <a:prstClr val="black"/>
                </a:solidFill>
                <a:effectLst/>
                <a:uLnTx/>
                <a:uFillTx/>
                <a:latin typeface="Huawei Sans" panose="020C0503030203020204" pitchFamily="34" charset="0"/>
                <a:sym typeface="Huawei Sans" panose="020C0503030203020204" pitchFamily="34" charset="0"/>
              </a:endParaRPr>
            </a:p>
          </p:txBody>
        </p:sp>
        <p:sp>
          <p:nvSpPr>
            <p:cNvPr id="53"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EC7061"/>
                </a:solidFill>
                <a:effectLst/>
                <a:uLnTx/>
                <a:uFillTx/>
                <a:latin typeface="Huawei Sans" panose="020C0503030203020204" pitchFamily="34" charset="0"/>
                <a:ea typeface="方正兰亭黑简体"/>
                <a:cs typeface="+mn-cs"/>
                <a:sym typeface="Huawei Sans" panose="020C0503030203020204" pitchFamily="34" charset="0"/>
              </a:endParaRPr>
            </a:p>
          </p:txBody>
        </p:sp>
      </p:grpSp>
      <p:grpSp>
        <p:nvGrpSpPr>
          <p:cNvPr id="66" name="组合 65"/>
          <p:cNvGrpSpPr/>
          <p:nvPr/>
        </p:nvGrpSpPr>
        <p:grpSpPr>
          <a:xfrm>
            <a:off x="8628009" y="61992"/>
            <a:ext cx="3146738" cy="324000"/>
            <a:chOff x="8431201" y="146358"/>
            <a:chExt cx="3146738" cy="324000"/>
          </a:xfrm>
        </p:grpSpPr>
        <p:sp>
          <p:nvSpPr>
            <p:cNvPr id="67" name="五边形 66"/>
            <p:cNvSpPr/>
            <p:nvPr/>
          </p:nvSpPr>
          <p:spPr bwMode="auto">
            <a:xfrm>
              <a:off x="8431201" y="146358"/>
              <a:ext cx="1043307" cy="324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b="1" dirty="0">
                  <a:solidFill>
                    <a:srgbClr val="FFFFFF"/>
                  </a:solidFill>
                  <a:latin typeface="Huawei Sans" panose="020C0503030203020204" pitchFamily="34" charset="0"/>
                </a:rPr>
                <a:t>IPv6 Unicast Address</a:t>
              </a:r>
            </a:p>
          </p:txBody>
        </p:sp>
        <p:sp>
          <p:nvSpPr>
            <p:cNvPr id="68" name="燕尾形 67"/>
            <p:cNvSpPr/>
            <p:nvPr/>
          </p:nvSpPr>
          <p:spPr bwMode="auto">
            <a:xfrm>
              <a:off x="9347925" y="146358"/>
              <a:ext cx="120481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IPv6 Multicast Address</a:t>
              </a:r>
              <a:endParaRPr lang="en-US" altLang="zh-CN" sz="1000" kern="0" dirty="0">
                <a:latin typeface="Huawei Sans" panose="020C0503030203020204" pitchFamily="34" charset="0"/>
              </a:endParaRPr>
            </a:p>
          </p:txBody>
        </p:sp>
        <p:sp>
          <p:nvSpPr>
            <p:cNvPr id="70" name="燕尾形 69"/>
            <p:cNvSpPr/>
            <p:nvPr/>
          </p:nvSpPr>
          <p:spPr bwMode="auto">
            <a:xfrm>
              <a:off x="10426156" y="146358"/>
              <a:ext cx="115178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latin typeface="Huawei Sans" panose="020C0503030203020204" pitchFamily="34" charset="0"/>
                </a:rPr>
                <a:t>IPv6 </a:t>
              </a:r>
              <a:r>
                <a:rPr sz="1000" dirty="0" err="1">
                  <a:latin typeface="Huawei Sans" panose="020C0503030203020204" pitchFamily="34" charset="0"/>
                </a:rPr>
                <a:t>Anycast</a:t>
              </a:r>
              <a:r>
                <a:rPr sz="1000" dirty="0">
                  <a:latin typeface="Huawei Sans" panose="020C0503030203020204" pitchFamily="34" charset="0"/>
                </a:rPr>
                <a:t> Address</a:t>
              </a:r>
              <a:endParaRPr lang="en-US" altLang="zh-CN" sz="1000" kern="0" dirty="0">
                <a:latin typeface="Huawei Sans" panose="020C0503030203020204" pitchFamily="34" charset="0"/>
              </a:endParaRPr>
            </a:p>
          </p:txBody>
        </p:sp>
      </p:grpSp>
      <p:cxnSp>
        <p:nvCxnSpPr>
          <p:cNvPr id="5" name="直接箭头连接符 4"/>
          <p:cNvCxnSpPr/>
          <p:nvPr/>
        </p:nvCxnSpPr>
        <p:spPr>
          <a:xfrm flipV="1">
            <a:off x="2367185" y="3202247"/>
            <a:ext cx="0" cy="22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854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algn="l"/>
            <a:r>
              <a:rPr sz="1800" dirty="0">
                <a:latin typeface="Huawei Sans" panose="020C0503030203020204" pitchFamily="34" charset="0"/>
              </a:rPr>
              <a:t>An LLA is another type of IPv6 address with limited application scope. The valid range of the LLA is the local link, with the prefix of FE80::/10.</a:t>
            </a:r>
          </a:p>
          <a:p>
            <a:pPr algn="l"/>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dirty="0">
                <a:latin typeface="Huawei Sans" panose="020C0503030203020204" pitchFamily="34" charset="0"/>
              </a:rPr>
              <a:t>Common IPv6 Unicast </a:t>
            </a:r>
            <a:r>
              <a:rPr dirty="0" smtClean="0">
                <a:latin typeface="Huawei Sans" panose="020C0503030203020204" pitchFamily="34" charset="0"/>
              </a:rPr>
              <a:t>Address </a:t>
            </a:r>
            <a:r>
              <a:rPr lang="en-US" altLang="zh-CN" dirty="0" smtClean="0">
                <a:latin typeface="Huawei Sans" panose="020C0503030203020204" pitchFamily="34" charset="0"/>
              </a:rPr>
              <a:t>- </a:t>
            </a:r>
            <a:r>
              <a:rPr dirty="0" smtClean="0">
                <a:latin typeface="Huawei Sans" panose="020C0503030203020204" pitchFamily="34" charset="0"/>
              </a:rPr>
              <a:t>LLA</a:t>
            </a:r>
            <a:endParaRPr lang="zh-CN" altLang="en-US" dirty="0">
              <a:latin typeface="Huawei Sans" panose="020C0503030203020204" pitchFamily="34" charset="0"/>
            </a:endParaRPr>
          </a:p>
        </p:txBody>
      </p:sp>
      <p:sp>
        <p:nvSpPr>
          <p:cNvPr id="54" name="矩形 7"/>
          <p:cNvSpPr/>
          <p:nvPr/>
        </p:nvSpPr>
        <p:spPr>
          <a:xfrm>
            <a:off x="1086822" y="2608930"/>
            <a:ext cx="726481" cy="338554"/>
          </a:xfrm>
          <a:prstGeom prst="rect">
            <a:avLst/>
          </a:prstGeom>
        </p:spPr>
        <p:txBody>
          <a:bodyPr wrap="square">
            <a:noAutofit/>
          </a:bodyPr>
          <a:lstStyle/>
          <a:p>
            <a:pPr algn="ctr"/>
            <a:r>
              <a:rPr sz="1600">
                <a:latin typeface="Huawei Sans" panose="020C0503030203020204" pitchFamily="34" charset="0"/>
              </a:rPr>
              <a:t>10 bit</a:t>
            </a:r>
            <a:endParaRPr lang="zh-CN" altLang="en-US" sz="1600" dirty="0">
              <a:latin typeface="Huawei Sans" panose="020C0503030203020204" pitchFamily="34" charset="0"/>
              <a:ea typeface="方正兰亭黑简体" panose="02000000000000000000" pitchFamily="2" charset="-122"/>
            </a:endParaRPr>
          </a:p>
        </p:txBody>
      </p:sp>
      <p:sp>
        <p:nvSpPr>
          <p:cNvPr id="55" name="矩形 8"/>
          <p:cNvSpPr/>
          <p:nvPr/>
        </p:nvSpPr>
        <p:spPr>
          <a:xfrm>
            <a:off x="2412963" y="2603699"/>
            <a:ext cx="726481" cy="338554"/>
          </a:xfrm>
          <a:prstGeom prst="rect">
            <a:avLst/>
          </a:prstGeom>
        </p:spPr>
        <p:txBody>
          <a:bodyPr wrap="square">
            <a:noAutofit/>
          </a:bodyPr>
          <a:lstStyle/>
          <a:p>
            <a:pPr algn="ctr"/>
            <a:r>
              <a:rPr sz="1600">
                <a:latin typeface="Huawei Sans" panose="020C0503030203020204" pitchFamily="34" charset="0"/>
              </a:rPr>
              <a:t>54 bit</a:t>
            </a:r>
            <a:endParaRPr lang="zh-CN" altLang="en-US" sz="1600" dirty="0">
              <a:latin typeface="Huawei Sans" panose="020C0503030203020204" pitchFamily="34" charset="0"/>
              <a:ea typeface="方正兰亭黑简体" panose="02000000000000000000" pitchFamily="2" charset="-122"/>
            </a:endParaRPr>
          </a:p>
        </p:txBody>
      </p:sp>
      <p:sp>
        <p:nvSpPr>
          <p:cNvPr id="56" name="矩形 10"/>
          <p:cNvSpPr/>
          <p:nvPr/>
        </p:nvSpPr>
        <p:spPr>
          <a:xfrm>
            <a:off x="4458617" y="2595481"/>
            <a:ext cx="726481" cy="338554"/>
          </a:xfrm>
          <a:prstGeom prst="rect">
            <a:avLst/>
          </a:prstGeom>
        </p:spPr>
        <p:txBody>
          <a:bodyPr wrap="square">
            <a:noAutofit/>
          </a:bodyPr>
          <a:lstStyle/>
          <a:p>
            <a:pPr algn="ctr"/>
            <a:r>
              <a:rPr sz="1600">
                <a:latin typeface="Huawei Sans" panose="020C0503030203020204" pitchFamily="34" charset="0"/>
              </a:rPr>
              <a:t>64 bit</a:t>
            </a:r>
            <a:endParaRPr lang="zh-CN" altLang="en-US" sz="1600" dirty="0">
              <a:latin typeface="Huawei Sans" panose="020C0503030203020204" pitchFamily="34" charset="0"/>
              <a:ea typeface="方正兰亭黑简体" panose="02000000000000000000" pitchFamily="2" charset="-122"/>
            </a:endParaRPr>
          </a:p>
        </p:txBody>
      </p:sp>
      <p:sp>
        <p:nvSpPr>
          <p:cNvPr id="59" name="Rectangle 86"/>
          <p:cNvSpPr/>
          <p:nvPr/>
        </p:nvSpPr>
        <p:spPr>
          <a:xfrm>
            <a:off x="695948" y="3769289"/>
            <a:ext cx="5575091" cy="2256607"/>
          </a:xfrm>
          <a:prstGeom prst="rect">
            <a:avLst/>
          </a:prstGeom>
        </p:spPr>
        <p:txBody>
          <a:bodyPr wrap="square">
            <a:noAutofit/>
          </a:bodyPr>
          <a:lstStyle/>
          <a:p>
            <a:pPr marL="234945" indent="-234945">
              <a:lnSpc>
                <a:spcPts val="2400"/>
              </a:lnSpc>
              <a:spcAft>
                <a:spcPts val="600"/>
              </a:spcAft>
              <a:buFont typeface="Arial" panose="020B0604020202020204" pitchFamily="34" charset="0"/>
              <a:buChar char="•"/>
            </a:pPr>
            <a:r>
              <a:rPr sz="1400" dirty="0">
                <a:latin typeface="Huawei Sans" panose="020C0503030203020204" pitchFamily="34" charset="0"/>
              </a:rPr>
              <a:t>An LLA is used for communication on a single link, such as during IPv6 SLAAC and IPv6 neighbor discovery.</a:t>
            </a:r>
          </a:p>
          <a:p>
            <a:pPr marL="234945" indent="-234945">
              <a:lnSpc>
                <a:spcPts val="2400"/>
              </a:lnSpc>
              <a:spcAft>
                <a:spcPts val="600"/>
              </a:spcAft>
              <a:buFont typeface="Arial" panose="020B0604020202020204" pitchFamily="34" charset="0"/>
              <a:buChar char="•"/>
            </a:pPr>
            <a:r>
              <a:rPr sz="1400" dirty="0">
                <a:latin typeface="Huawei Sans" panose="020C0503030203020204" pitchFamily="34" charset="0"/>
              </a:rPr>
              <a:t>Data packets with the source or destination IPv6 address being an LLA are not forwarded out of the originating link. In other words, the valid scope of an LLA is the local link.</a:t>
            </a:r>
            <a:endParaRPr lang="en-US" altLang="zh-CN" sz="1400" dirty="0">
              <a:latin typeface="Huawei Sans" panose="020C0503030203020204" pitchFamily="34" charset="0"/>
              <a:ea typeface="方正兰亭黑简体" panose="02000000000000000000" pitchFamily="2" charset="-122"/>
            </a:endParaRPr>
          </a:p>
          <a:p>
            <a:pPr marL="234945" indent="-234945">
              <a:lnSpc>
                <a:spcPts val="2400"/>
              </a:lnSpc>
              <a:spcAft>
                <a:spcPts val="600"/>
              </a:spcAft>
              <a:buFont typeface="Arial" panose="020B0604020202020204" pitchFamily="34" charset="0"/>
              <a:buChar char="•"/>
            </a:pPr>
            <a:r>
              <a:rPr sz="1400" dirty="0">
                <a:latin typeface="Huawei Sans" panose="020C0503030203020204" pitchFamily="34" charset="0"/>
              </a:rPr>
              <a:t>Each IPv6 interface must have an LLA. Huawei devices support automatic generation and manual configuration of LLAs.</a:t>
            </a:r>
            <a:endParaRPr lang="en-US" altLang="zh-CN" sz="1400" dirty="0">
              <a:latin typeface="Huawei Sans" panose="020C0503030203020204" pitchFamily="34" charset="0"/>
              <a:ea typeface="方正兰亭黑简体" panose="02000000000000000000" pitchFamily="2" charset="-122"/>
            </a:endParaRPr>
          </a:p>
        </p:txBody>
      </p:sp>
      <p:graphicFrame>
        <p:nvGraphicFramePr>
          <p:cNvPr id="19" name="表格 18"/>
          <p:cNvGraphicFramePr>
            <a:graphicFrameLocks noGrp="1"/>
          </p:cNvGraphicFramePr>
          <p:nvPr>
            <p:extLst/>
          </p:nvPr>
        </p:nvGraphicFramePr>
        <p:xfrm>
          <a:off x="817893" y="2909384"/>
          <a:ext cx="5400001" cy="288000"/>
        </p:xfrm>
        <a:graphic>
          <a:graphicData uri="http://schemas.openxmlformats.org/drawingml/2006/table">
            <a:tbl>
              <a:tblPr firstRow="1" bandRow="1">
                <a:tableStyleId>{72833802-FEF1-4C79-8D5D-14CF1EAF98D9}</a:tableStyleId>
              </a:tblPr>
              <a:tblGrid>
                <a:gridCol w="1291835">
                  <a:extLst>
                    <a:ext uri="{9D8B030D-6E8A-4147-A177-3AD203B41FA5}">
                      <a16:colId xmlns="" xmlns:a16="http://schemas.microsoft.com/office/drawing/2014/main" val="20000"/>
                    </a:ext>
                  </a:extLst>
                </a:gridCol>
                <a:gridCol w="1376112">
                  <a:extLst>
                    <a:ext uri="{9D8B030D-6E8A-4147-A177-3AD203B41FA5}">
                      <a16:colId xmlns="" xmlns:a16="http://schemas.microsoft.com/office/drawing/2014/main" val="20001"/>
                    </a:ext>
                  </a:extLst>
                </a:gridCol>
                <a:gridCol w="2732054">
                  <a:extLst>
                    <a:ext uri="{9D8B030D-6E8A-4147-A177-3AD203B41FA5}">
                      <a16:colId xmlns="" xmlns:a16="http://schemas.microsoft.com/office/drawing/2014/main" val="20002"/>
                    </a:ext>
                  </a:extLst>
                </a:gridCol>
              </a:tblGrid>
              <a:tr h="288000">
                <a:tc>
                  <a:txBody>
                    <a:bodyPr/>
                    <a:lstStyle/>
                    <a:p>
                      <a:pPr algn="ctr"/>
                      <a:r>
                        <a:rPr sz="1400">
                          <a:solidFill>
                            <a:schemeClr val="tx1"/>
                          </a:solidFill>
                          <a:latin typeface="Huawei Sans" panose="020C0503030203020204" pitchFamily="34" charset="0"/>
                        </a:rPr>
                        <a:t>1111 1110 10</a:t>
                      </a:r>
                      <a:endParaRPr lang="zh-CN" altLang="en-US" sz="1400" b="0" dirty="0">
                        <a:ln>
                          <a:solidFill>
                            <a:sysClr val="windowText" lastClr="000000"/>
                          </a:solidFill>
                        </a:ln>
                        <a:solidFill>
                          <a:schemeClr val="tx1"/>
                        </a:solidFill>
                        <a:latin typeface="Huawei Sans" panose="020C0503030203020204" pitchFamily="34" charset="0"/>
                        <a:ea typeface="方正兰亭黑简体" panose="02000000000000000000" pitchFamily="2" charset="-122"/>
                        <a:cs typeface="Arial"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a:solidFill>
                            <a:schemeClr val="tx1"/>
                          </a:solidFill>
                          <a:latin typeface="Huawei Sans" panose="020C0503030203020204" pitchFamily="34" charset="0"/>
                        </a:rPr>
                        <a:t>0</a:t>
                      </a:r>
                      <a:endParaRPr lang="zh-CN" altLang="en-US" sz="1400" b="0" dirty="0">
                        <a:solidFill>
                          <a:schemeClr val="tx1"/>
                        </a:solidFill>
                        <a:latin typeface="Huawei Sans" panose="020C0503030203020204"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dirty="0">
                          <a:solidFill>
                            <a:schemeClr val="tx1"/>
                          </a:solidFill>
                          <a:latin typeface="Huawei Sans" panose="020C0503030203020204" pitchFamily="34" charset="0"/>
                        </a:rPr>
                        <a:t>Interface ID</a:t>
                      </a:r>
                      <a:endParaRPr lang="zh-CN" altLang="en-US" sz="1400" b="0" dirty="0">
                        <a:solidFill>
                          <a:schemeClr val="tx1"/>
                        </a:solidFill>
                        <a:latin typeface="Huawei Sans" panose="020C0503030203020204"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pic>
        <p:nvPicPr>
          <p:cNvPr id="22" name="图片 21" descr="打印机.png"/>
          <p:cNvPicPr>
            <a:picLocks noChangeAspect="1"/>
          </p:cNvPicPr>
          <p:nvPr/>
        </p:nvPicPr>
        <p:blipFill>
          <a:blip r:embed="rId3" cstate="print"/>
          <a:stretch>
            <a:fillRect/>
          </a:stretch>
        </p:blipFill>
        <p:spPr>
          <a:xfrm>
            <a:off x="6513861" y="5410605"/>
            <a:ext cx="538191" cy="428400"/>
          </a:xfrm>
          <a:prstGeom prst="rect">
            <a:avLst/>
          </a:prstGeom>
        </p:spPr>
      </p:pic>
      <p:grpSp>
        <p:nvGrpSpPr>
          <p:cNvPr id="23" name="组合 22"/>
          <p:cNvGrpSpPr/>
          <p:nvPr/>
        </p:nvGrpSpPr>
        <p:grpSpPr bwMode="gray">
          <a:xfrm>
            <a:off x="8286483" y="2223145"/>
            <a:ext cx="1800000" cy="1033664"/>
            <a:chOff x="8269861" y="2979290"/>
            <a:chExt cx="1800000" cy="1033664"/>
          </a:xfrm>
        </p:grpSpPr>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8269861" y="2979290"/>
              <a:ext cx="1800000" cy="1033664"/>
            </a:xfrm>
            <a:prstGeom prst="rect">
              <a:avLst/>
            </a:prstGeom>
          </p:spPr>
        </p:pic>
        <p:sp>
          <p:nvSpPr>
            <p:cNvPr id="25" name="文本框 24"/>
            <p:cNvSpPr txBox="1"/>
            <p:nvPr/>
          </p:nvSpPr>
          <p:spPr bwMode="gray">
            <a:xfrm>
              <a:off x="8600432" y="3140856"/>
              <a:ext cx="118240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2000" b="1">
                  <a:solidFill>
                    <a:schemeClr val="bg1"/>
                  </a:solidFill>
                  <a:latin typeface="Huawei Sans" panose="020C0503030203020204" pitchFamily="34" charset="0"/>
                </a:rPr>
                <a:t>IPv6 </a:t>
              </a:r>
            </a:p>
            <a:p>
              <a:pPr algn="ctr"/>
              <a:r>
                <a:rPr sz="2000" b="1">
                  <a:solidFill>
                    <a:schemeClr val="bg1"/>
                  </a:solidFill>
                  <a:latin typeface="Huawei Sans" panose="020C0503030203020204" pitchFamily="34" charset="0"/>
                </a:rPr>
                <a:t>Internet</a:t>
              </a:r>
              <a:endParaRPr lang="zh-CN" altLang="en-US" sz="2000" b="1" dirty="0">
                <a:solidFill>
                  <a:schemeClr val="bg1"/>
                </a:solidFill>
                <a:latin typeface="Huawei Sans" panose="020C0503030203020204" pitchFamily="34" charset="0"/>
              </a:endParaRPr>
            </a:p>
          </p:txBody>
        </p:sp>
      </p:grpSp>
      <p:pic>
        <p:nvPicPr>
          <p:cNvPr id="26" name="图片 25" descr="PC.png"/>
          <p:cNvPicPr>
            <a:picLocks noChangeAspect="1"/>
          </p:cNvPicPr>
          <p:nvPr/>
        </p:nvPicPr>
        <p:blipFill>
          <a:blip r:embed="rId5" cstate="print"/>
          <a:stretch>
            <a:fillRect/>
          </a:stretch>
        </p:blipFill>
        <p:spPr>
          <a:xfrm>
            <a:off x="7435742" y="5441694"/>
            <a:ext cx="539063" cy="414000"/>
          </a:xfrm>
          <a:prstGeom prst="rect">
            <a:avLst/>
          </a:prstGeom>
        </p:spPr>
      </p:pic>
      <p:pic>
        <p:nvPicPr>
          <p:cNvPr id="27" name="图片 26" descr="通用交换机.png"/>
          <p:cNvPicPr>
            <a:picLocks noChangeAspect="1"/>
          </p:cNvPicPr>
          <p:nvPr/>
        </p:nvPicPr>
        <p:blipFill>
          <a:blip r:embed="rId6" cstate="print"/>
          <a:stretch>
            <a:fillRect/>
          </a:stretch>
        </p:blipFill>
        <p:spPr>
          <a:xfrm>
            <a:off x="8027965" y="4383482"/>
            <a:ext cx="540000" cy="441818"/>
          </a:xfrm>
          <a:prstGeom prst="rect">
            <a:avLst/>
          </a:prstGeom>
        </p:spPr>
      </p:pic>
      <p:pic>
        <p:nvPicPr>
          <p:cNvPr id="28" name="图片 27"/>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7303354" y="3564623"/>
            <a:ext cx="540000" cy="442800"/>
          </a:xfrm>
          <a:prstGeom prst="rect">
            <a:avLst/>
          </a:prstGeom>
        </p:spPr>
      </p:pic>
      <p:cxnSp>
        <p:nvCxnSpPr>
          <p:cNvPr id="29" name="直接连接符 28"/>
          <p:cNvCxnSpPr>
            <a:stCxn id="26" idx="0"/>
            <a:endCxn id="27" idx="2"/>
          </p:cNvCxnSpPr>
          <p:nvPr/>
        </p:nvCxnSpPr>
        <p:spPr>
          <a:xfrm flipV="1">
            <a:off x="7705274" y="4825300"/>
            <a:ext cx="592691" cy="616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7" idx="0"/>
            <a:endCxn id="28" idx="2"/>
          </p:cNvCxnSpPr>
          <p:nvPr/>
        </p:nvCxnSpPr>
        <p:spPr>
          <a:xfrm flipH="1" flipV="1">
            <a:off x="7573354" y="4007423"/>
            <a:ext cx="724611" cy="376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8" idx="0"/>
            <a:endCxn id="24" idx="1"/>
          </p:cNvCxnSpPr>
          <p:nvPr/>
        </p:nvCxnSpPr>
        <p:spPr>
          <a:xfrm flipV="1">
            <a:off x="7573354" y="2739977"/>
            <a:ext cx="713129" cy="824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图片 31" descr="PC.png"/>
          <p:cNvPicPr>
            <a:picLocks noChangeAspect="1"/>
          </p:cNvPicPr>
          <p:nvPr/>
        </p:nvPicPr>
        <p:blipFill>
          <a:blip r:embed="rId5" cstate="print"/>
          <a:stretch>
            <a:fillRect/>
          </a:stretch>
        </p:blipFill>
        <p:spPr>
          <a:xfrm>
            <a:off x="10530081" y="5406942"/>
            <a:ext cx="539063" cy="414000"/>
          </a:xfrm>
          <a:prstGeom prst="rect">
            <a:avLst/>
          </a:prstGeom>
        </p:spPr>
      </p:pic>
      <p:pic>
        <p:nvPicPr>
          <p:cNvPr id="33" name="图片 32" descr="通用交换机.png"/>
          <p:cNvPicPr>
            <a:picLocks noChangeAspect="1"/>
          </p:cNvPicPr>
          <p:nvPr/>
        </p:nvPicPr>
        <p:blipFill>
          <a:blip r:embed="rId6" cstate="print"/>
          <a:stretch>
            <a:fillRect/>
          </a:stretch>
        </p:blipFill>
        <p:spPr>
          <a:xfrm>
            <a:off x="10529612" y="4367780"/>
            <a:ext cx="540000" cy="441818"/>
          </a:xfrm>
          <a:prstGeom prst="rect">
            <a:avLst/>
          </a:prstGeom>
        </p:spPr>
      </p:pic>
      <p:pic>
        <p:nvPicPr>
          <p:cNvPr id="34" name="图片 33"/>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0529612" y="3564623"/>
            <a:ext cx="540000" cy="442800"/>
          </a:xfrm>
          <a:prstGeom prst="rect">
            <a:avLst/>
          </a:prstGeom>
        </p:spPr>
      </p:pic>
      <p:cxnSp>
        <p:nvCxnSpPr>
          <p:cNvPr id="35" name="直接连接符 34"/>
          <p:cNvCxnSpPr>
            <a:stCxn id="32" idx="0"/>
            <a:endCxn id="33" idx="2"/>
          </p:cNvCxnSpPr>
          <p:nvPr/>
        </p:nvCxnSpPr>
        <p:spPr>
          <a:xfrm flipH="1" flipV="1">
            <a:off x="10799612" y="4809598"/>
            <a:ext cx="1" cy="597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3" idx="0"/>
            <a:endCxn id="34" idx="2"/>
          </p:cNvCxnSpPr>
          <p:nvPr/>
        </p:nvCxnSpPr>
        <p:spPr>
          <a:xfrm flipV="1">
            <a:off x="10799612" y="4007423"/>
            <a:ext cx="0" cy="3603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4" idx="0"/>
            <a:endCxn id="24" idx="3"/>
          </p:cNvCxnSpPr>
          <p:nvPr/>
        </p:nvCxnSpPr>
        <p:spPr>
          <a:xfrm flipH="1" flipV="1">
            <a:off x="10086483" y="2739977"/>
            <a:ext cx="713129" cy="824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图片 37" descr="通用交换机.png"/>
          <p:cNvPicPr>
            <a:picLocks noChangeAspect="1"/>
          </p:cNvPicPr>
          <p:nvPr/>
        </p:nvPicPr>
        <p:blipFill>
          <a:blip r:embed="rId6" cstate="print"/>
          <a:stretch>
            <a:fillRect/>
          </a:stretch>
        </p:blipFill>
        <p:spPr>
          <a:xfrm>
            <a:off x="6521982" y="4383482"/>
            <a:ext cx="540000" cy="441818"/>
          </a:xfrm>
          <a:prstGeom prst="rect">
            <a:avLst/>
          </a:prstGeom>
        </p:spPr>
      </p:pic>
      <p:cxnSp>
        <p:nvCxnSpPr>
          <p:cNvPr id="39" name="直接连接符 38"/>
          <p:cNvCxnSpPr>
            <a:stCxn id="22" idx="0"/>
            <a:endCxn id="38" idx="2"/>
          </p:cNvCxnSpPr>
          <p:nvPr/>
        </p:nvCxnSpPr>
        <p:spPr>
          <a:xfrm flipV="1">
            <a:off x="6782957" y="4825300"/>
            <a:ext cx="9025" cy="585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0"/>
            <a:endCxn id="28" idx="2"/>
          </p:cNvCxnSpPr>
          <p:nvPr/>
        </p:nvCxnSpPr>
        <p:spPr>
          <a:xfrm flipV="1">
            <a:off x="6791982" y="4007423"/>
            <a:ext cx="781372" cy="376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任意多边形 40"/>
          <p:cNvSpPr/>
          <p:nvPr/>
        </p:nvSpPr>
        <p:spPr>
          <a:xfrm>
            <a:off x="6645993" y="4161986"/>
            <a:ext cx="1921972" cy="1199043"/>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5400">
            <a:solidFill>
              <a:srgbClr val="00B0F0"/>
            </a:solidFill>
            <a:prstDash val="sysDash"/>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en-US" altLang="zh-CN" dirty="0">
              <a:solidFill>
                <a:prstClr val="black"/>
              </a:solidFill>
              <a:latin typeface="Huawei Sans" panose="020C0503030203020204" pitchFamily="34" charset="0"/>
            </a:endParaRPr>
          </a:p>
        </p:txBody>
      </p:sp>
      <p:sp>
        <p:nvSpPr>
          <p:cNvPr id="42" name="文本框 41"/>
          <p:cNvSpPr txBox="1"/>
          <p:nvPr/>
        </p:nvSpPr>
        <p:spPr bwMode="auto">
          <a:xfrm>
            <a:off x="6404954" y="5820942"/>
            <a:ext cx="75600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a:latin typeface="Huawei Sans" panose="020C0503030203020204" pitchFamily="34" charset="0"/>
              </a:rPr>
              <a:t>FE80::1</a:t>
            </a:r>
            <a:endParaRPr lang="zh-CN" altLang="en-US" sz="1400">
              <a:latin typeface="Huawei Sans" panose="020C0503030203020204" pitchFamily="34" charset="0"/>
            </a:endParaRPr>
          </a:p>
        </p:txBody>
      </p:sp>
      <p:sp>
        <p:nvSpPr>
          <p:cNvPr id="43" name="文本框 42"/>
          <p:cNvSpPr txBox="1"/>
          <p:nvPr/>
        </p:nvSpPr>
        <p:spPr bwMode="auto">
          <a:xfrm>
            <a:off x="7342387" y="5820942"/>
            <a:ext cx="75600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a:latin typeface="Huawei Sans" panose="020C0503030203020204" pitchFamily="34" charset="0"/>
              </a:rPr>
              <a:t>FE80::2</a:t>
            </a:r>
            <a:endParaRPr lang="zh-CN" altLang="en-US" sz="1400">
              <a:latin typeface="Huawei Sans" panose="020C0503030203020204" pitchFamily="34" charset="0"/>
            </a:endParaRPr>
          </a:p>
        </p:txBody>
      </p:sp>
      <p:sp>
        <p:nvSpPr>
          <p:cNvPr id="45" name="任意多边形 44"/>
          <p:cNvSpPr/>
          <p:nvPr/>
        </p:nvSpPr>
        <p:spPr>
          <a:xfrm>
            <a:off x="7266896" y="3146574"/>
            <a:ext cx="3306253" cy="2045547"/>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5400">
            <a:solidFill>
              <a:srgbClr val="00B0F0"/>
            </a:solidFill>
            <a:prstDash val="dashDot"/>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latin typeface="Huawei Sans" panose="020C0503030203020204" pitchFamily="34" charset="0"/>
            </a:endParaRPr>
          </a:p>
        </p:txBody>
      </p:sp>
      <p:sp>
        <p:nvSpPr>
          <p:cNvPr id="49" name="矩形 30"/>
          <p:cNvSpPr/>
          <p:nvPr/>
        </p:nvSpPr>
        <p:spPr>
          <a:xfrm>
            <a:off x="1813303" y="3261387"/>
            <a:ext cx="2026517" cy="307777"/>
          </a:xfrm>
          <a:prstGeom prst="rect">
            <a:avLst/>
          </a:prstGeom>
        </p:spPr>
        <p:txBody>
          <a:bodyPr wrap="square">
            <a:noAutofit/>
          </a:bodyPr>
          <a:lstStyle/>
          <a:p>
            <a:pPr algn="ctr"/>
            <a:r>
              <a:rPr lang="en-US" sz="1400" dirty="0" smtClean="0">
                <a:latin typeface="Huawei Sans" panose="020C0503030203020204" pitchFamily="34" charset="0"/>
              </a:rPr>
              <a:t>F</a:t>
            </a:r>
            <a:r>
              <a:rPr sz="1400" dirty="0" smtClean="0">
                <a:latin typeface="Huawei Sans" panose="020C0503030203020204" pitchFamily="34" charset="0"/>
              </a:rPr>
              <a:t>ixed </a:t>
            </a:r>
            <a:r>
              <a:rPr sz="1400" dirty="0">
                <a:latin typeface="Huawei Sans" panose="020C0503030203020204" pitchFamily="34" charset="0"/>
              </a:rPr>
              <a:t>at </a:t>
            </a:r>
            <a:r>
              <a:rPr sz="1400" dirty="0" smtClean="0">
                <a:latin typeface="Huawei Sans" panose="020C0503030203020204" pitchFamily="34" charset="0"/>
              </a:rPr>
              <a:t>0</a:t>
            </a:r>
            <a:endParaRPr lang="zh-CN" altLang="en-US" sz="1400" dirty="0">
              <a:latin typeface="Huawei Sans" panose="020C0503030203020204" pitchFamily="34" charset="0"/>
              <a:ea typeface="方正兰亭黑简体" panose="02000000000000000000" pitchFamily="2" charset="-122"/>
            </a:endParaRPr>
          </a:p>
        </p:txBody>
      </p:sp>
      <p:cxnSp>
        <p:nvCxnSpPr>
          <p:cNvPr id="57" name="直接连接符 56"/>
          <p:cNvCxnSpPr>
            <a:stCxn id="58" idx="0"/>
            <a:endCxn id="27" idx="2"/>
          </p:cNvCxnSpPr>
          <p:nvPr/>
        </p:nvCxnSpPr>
        <p:spPr>
          <a:xfrm flipH="1" flipV="1">
            <a:off x="8297965" y="4825300"/>
            <a:ext cx="744722" cy="616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图片 57" descr="PC.png"/>
          <p:cNvPicPr>
            <a:picLocks noChangeAspect="1"/>
          </p:cNvPicPr>
          <p:nvPr/>
        </p:nvPicPr>
        <p:blipFill>
          <a:blip r:embed="rId5" cstate="print"/>
          <a:stretch>
            <a:fillRect/>
          </a:stretch>
        </p:blipFill>
        <p:spPr>
          <a:xfrm>
            <a:off x="8773155" y="5441694"/>
            <a:ext cx="539063" cy="414000"/>
          </a:xfrm>
          <a:prstGeom prst="rect">
            <a:avLst/>
          </a:prstGeom>
        </p:spPr>
      </p:pic>
      <p:sp>
        <p:nvSpPr>
          <p:cNvPr id="65" name="文本框 64"/>
          <p:cNvSpPr txBox="1"/>
          <p:nvPr/>
        </p:nvSpPr>
        <p:spPr bwMode="auto">
          <a:xfrm>
            <a:off x="8735257" y="5820942"/>
            <a:ext cx="75600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a:latin typeface="Huawei Sans" panose="020C0503030203020204" pitchFamily="34" charset="0"/>
              </a:rPr>
              <a:t>FE80::3</a:t>
            </a:r>
            <a:endParaRPr lang="zh-CN" altLang="en-US" sz="1400">
              <a:latin typeface="Huawei Sans" panose="020C0503030203020204" pitchFamily="34" charset="0"/>
            </a:endParaRPr>
          </a:p>
        </p:txBody>
      </p:sp>
      <p:sp>
        <p:nvSpPr>
          <p:cNvPr id="66" name="文本框 65"/>
          <p:cNvSpPr txBox="1"/>
          <p:nvPr/>
        </p:nvSpPr>
        <p:spPr bwMode="auto">
          <a:xfrm>
            <a:off x="10416456" y="5820942"/>
            <a:ext cx="75600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a:latin typeface="Huawei Sans" panose="020C0503030203020204" pitchFamily="34" charset="0"/>
              </a:rPr>
              <a:t>FE80::4</a:t>
            </a:r>
            <a:endParaRPr lang="zh-CN" altLang="en-US" sz="1400">
              <a:latin typeface="Huawei Sans" panose="020C0503030203020204" pitchFamily="34" charset="0"/>
            </a:endParaRPr>
          </a:p>
        </p:txBody>
      </p:sp>
      <p:sp>
        <p:nvSpPr>
          <p:cNvPr id="67" name="任意多边形 66"/>
          <p:cNvSpPr/>
          <p:nvPr/>
        </p:nvSpPr>
        <p:spPr>
          <a:xfrm>
            <a:off x="7869060" y="4675982"/>
            <a:ext cx="892977" cy="778139"/>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54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latin typeface="Huawei Sans" panose="020C0503030203020204" pitchFamily="34" charset="0"/>
            </a:endParaRPr>
          </a:p>
        </p:txBody>
      </p:sp>
      <p:grpSp>
        <p:nvGrpSpPr>
          <p:cNvPr id="53" name="组合 28"/>
          <p:cNvGrpSpPr>
            <a:grpSpLocks noChangeAspect="1"/>
          </p:cNvGrpSpPr>
          <p:nvPr/>
        </p:nvGrpSpPr>
        <p:grpSpPr>
          <a:xfrm>
            <a:off x="7342387" y="4065073"/>
            <a:ext cx="288969" cy="288969"/>
            <a:chOff x="5076056" y="3356992"/>
            <a:chExt cx="436268" cy="436268"/>
          </a:xfrm>
        </p:grpSpPr>
        <p:sp>
          <p:nvSpPr>
            <p:cNvPr id="60"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smtClean="0">
                <a:ln>
                  <a:noFill/>
                </a:ln>
                <a:solidFill>
                  <a:prstClr val="black"/>
                </a:solidFill>
                <a:effectLst/>
                <a:uLnTx/>
                <a:uFillTx/>
                <a:latin typeface="Huawei Sans" panose="020C0503030203020204" pitchFamily="34" charset="0"/>
                <a:sym typeface="Huawei Sans" panose="020C0503030203020204" pitchFamily="34" charset="0"/>
              </a:endParaRPr>
            </a:p>
          </p:txBody>
        </p:sp>
        <p:sp>
          <p:nvSpPr>
            <p:cNvPr id="61"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EC7061"/>
                </a:solidFill>
                <a:effectLst/>
                <a:uLnTx/>
                <a:uFillTx/>
                <a:latin typeface="Huawei Sans" panose="020C0503030203020204" pitchFamily="34" charset="0"/>
                <a:ea typeface="方正兰亭黑简体"/>
                <a:cs typeface="+mn-cs"/>
                <a:sym typeface="Huawei Sans" panose="020C0503030203020204" pitchFamily="34" charset="0"/>
              </a:endParaRPr>
            </a:p>
          </p:txBody>
        </p:sp>
      </p:grpSp>
      <p:grpSp>
        <p:nvGrpSpPr>
          <p:cNvPr id="71" name="组合 28"/>
          <p:cNvGrpSpPr>
            <a:grpSpLocks noChangeAspect="1"/>
          </p:cNvGrpSpPr>
          <p:nvPr/>
        </p:nvGrpSpPr>
        <p:grpSpPr>
          <a:xfrm>
            <a:off x="8835215" y="3002089"/>
            <a:ext cx="288969" cy="288969"/>
            <a:chOff x="5076056" y="3356992"/>
            <a:chExt cx="436268" cy="436268"/>
          </a:xfrm>
        </p:grpSpPr>
        <p:sp>
          <p:nvSpPr>
            <p:cNvPr id="72"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smtClean="0">
                <a:ln>
                  <a:noFill/>
                </a:ln>
                <a:solidFill>
                  <a:prstClr val="black"/>
                </a:solidFill>
                <a:effectLst/>
                <a:uLnTx/>
                <a:uFillTx/>
                <a:latin typeface="Huawei Sans" panose="020C0503030203020204" pitchFamily="34" charset="0"/>
                <a:sym typeface="Huawei Sans" panose="020C0503030203020204" pitchFamily="34" charset="0"/>
              </a:endParaRPr>
            </a:p>
          </p:txBody>
        </p:sp>
        <p:sp>
          <p:nvSpPr>
            <p:cNvPr id="73"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EC7061"/>
                </a:solidFill>
                <a:effectLst/>
                <a:uLnTx/>
                <a:uFillTx/>
                <a:latin typeface="Huawei Sans" panose="020C0503030203020204" pitchFamily="34" charset="0"/>
                <a:ea typeface="方正兰亭黑简体"/>
                <a:cs typeface="+mn-cs"/>
                <a:sym typeface="Huawei Sans" panose="020C0503030203020204" pitchFamily="34" charset="0"/>
              </a:endParaRPr>
            </a:p>
          </p:txBody>
        </p:sp>
      </p:grpSp>
      <p:grpSp>
        <p:nvGrpSpPr>
          <p:cNvPr id="62" name="组合 61"/>
          <p:cNvGrpSpPr/>
          <p:nvPr/>
        </p:nvGrpSpPr>
        <p:grpSpPr>
          <a:xfrm>
            <a:off x="8628009" y="61992"/>
            <a:ext cx="3146738" cy="324000"/>
            <a:chOff x="8431201" y="146358"/>
            <a:chExt cx="3146738" cy="324000"/>
          </a:xfrm>
        </p:grpSpPr>
        <p:sp>
          <p:nvSpPr>
            <p:cNvPr id="63" name="五边形 62"/>
            <p:cNvSpPr/>
            <p:nvPr/>
          </p:nvSpPr>
          <p:spPr bwMode="auto">
            <a:xfrm>
              <a:off x="8431201" y="146358"/>
              <a:ext cx="1043307" cy="324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b="1" dirty="0">
                  <a:solidFill>
                    <a:srgbClr val="FFFFFF"/>
                  </a:solidFill>
                  <a:latin typeface="Huawei Sans" panose="020C0503030203020204" pitchFamily="34" charset="0"/>
                </a:rPr>
                <a:t>IPv6 Unicast Address</a:t>
              </a:r>
            </a:p>
          </p:txBody>
        </p:sp>
        <p:sp>
          <p:nvSpPr>
            <p:cNvPr id="64" name="燕尾形 63"/>
            <p:cNvSpPr/>
            <p:nvPr/>
          </p:nvSpPr>
          <p:spPr bwMode="auto">
            <a:xfrm>
              <a:off x="9347925" y="146358"/>
              <a:ext cx="120481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IPv6 Multicast Address</a:t>
              </a:r>
              <a:endParaRPr lang="en-US" altLang="zh-CN" sz="1000" kern="0" dirty="0">
                <a:latin typeface="Huawei Sans" panose="020C0503030203020204" pitchFamily="34" charset="0"/>
              </a:endParaRPr>
            </a:p>
          </p:txBody>
        </p:sp>
        <p:sp>
          <p:nvSpPr>
            <p:cNvPr id="68" name="燕尾形 67"/>
            <p:cNvSpPr/>
            <p:nvPr/>
          </p:nvSpPr>
          <p:spPr bwMode="auto">
            <a:xfrm>
              <a:off x="10426156" y="146358"/>
              <a:ext cx="115178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latin typeface="Huawei Sans" panose="020C0503030203020204" pitchFamily="34" charset="0"/>
                </a:rPr>
                <a:t>IPv6 </a:t>
              </a:r>
              <a:r>
                <a:rPr sz="1000" dirty="0" err="1">
                  <a:latin typeface="Huawei Sans" panose="020C0503030203020204" pitchFamily="34" charset="0"/>
                </a:rPr>
                <a:t>Anycast</a:t>
              </a:r>
              <a:r>
                <a:rPr sz="1000" dirty="0">
                  <a:latin typeface="Huawei Sans" panose="020C0503030203020204" pitchFamily="34" charset="0"/>
                </a:rPr>
                <a:t> Address</a:t>
              </a:r>
              <a:endParaRPr lang="en-US" altLang="zh-CN" sz="1000" kern="0" dirty="0">
                <a:latin typeface="Huawei Sans" panose="020C0503030203020204" pitchFamily="34" charset="0"/>
              </a:endParaRPr>
            </a:p>
          </p:txBody>
        </p:sp>
      </p:grpSp>
    </p:spTree>
    <p:extLst>
      <p:ext uri="{BB962C8B-B14F-4D97-AF65-F5344CB8AC3E}">
        <p14:creationId xmlns:p14="http://schemas.microsoft.com/office/powerpoint/2010/main" val="3654663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2" name="直接连接符 141"/>
          <p:cNvCxnSpPr/>
          <p:nvPr/>
        </p:nvCxnSpPr>
        <p:spPr>
          <a:xfrm>
            <a:off x="10537465" y="5185197"/>
            <a:ext cx="660" cy="5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0"/>
          </p:nvPr>
        </p:nvSpPr>
        <p:spPr/>
        <p:txBody>
          <a:bodyPr/>
          <a:lstStyle/>
          <a:p>
            <a:r>
              <a:rPr lang="en-US" sz="1600" dirty="0" smtClean="0"/>
              <a:t>An IPv6 multicast address identifies multiple interfaces and is generally used in one-to-many communication scenarios.</a:t>
            </a:r>
            <a:endParaRPr lang="en-US" altLang="zh-CN" sz="1600" dirty="0" smtClean="0"/>
          </a:p>
          <a:p>
            <a:r>
              <a:rPr lang="en-US" sz="1600" dirty="0" smtClean="0"/>
              <a:t>An IPv6 multicast address can be used only as the destination address of IPv6 packets.</a:t>
            </a:r>
            <a:endParaRPr lang="en-US" altLang="zh-CN" sz="1600" dirty="0"/>
          </a:p>
        </p:txBody>
      </p:sp>
      <p:sp>
        <p:nvSpPr>
          <p:cNvPr id="2" name="标题 1"/>
          <p:cNvSpPr>
            <a:spLocks noGrp="1"/>
          </p:cNvSpPr>
          <p:nvPr>
            <p:ph type="title"/>
          </p:nvPr>
        </p:nvSpPr>
        <p:spPr/>
        <p:txBody>
          <a:bodyPr/>
          <a:lstStyle/>
          <a:p>
            <a:r>
              <a:rPr lang="en-US" smtClean="0"/>
              <a:t>IPv6 Multicast Address</a:t>
            </a:r>
            <a:endParaRPr lang="en-US"/>
          </a:p>
        </p:txBody>
      </p:sp>
      <p:graphicFrame>
        <p:nvGraphicFramePr>
          <p:cNvPr id="6" name="表格 5"/>
          <p:cNvGraphicFramePr>
            <a:graphicFrameLocks noGrp="1"/>
          </p:cNvGraphicFramePr>
          <p:nvPr>
            <p:extLst>
              <p:ext uri="{D42A27DB-BD31-4B8C-83A1-F6EECF244321}">
                <p14:modId xmlns:p14="http://schemas.microsoft.com/office/powerpoint/2010/main" val="473592587"/>
              </p:ext>
            </p:extLst>
          </p:nvPr>
        </p:nvGraphicFramePr>
        <p:xfrm>
          <a:off x="553643" y="3016225"/>
          <a:ext cx="6972940" cy="370840"/>
        </p:xfrm>
        <a:graphic>
          <a:graphicData uri="http://schemas.openxmlformats.org/drawingml/2006/table">
            <a:tbl>
              <a:tblPr firstRow="1" bandRow="1">
                <a:tableStyleId>{2D5ABB26-0587-4C30-8999-92F81FD0307C}</a:tableStyleId>
              </a:tblPr>
              <a:tblGrid>
                <a:gridCol w="1056233">
                  <a:extLst>
                    <a:ext uri="{9D8B030D-6E8A-4147-A177-3AD203B41FA5}">
                      <a16:colId xmlns="" xmlns:a16="http://schemas.microsoft.com/office/drawing/2014/main" val="20000"/>
                    </a:ext>
                  </a:extLst>
                </a:gridCol>
                <a:gridCol w="627529">
                  <a:extLst>
                    <a:ext uri="{9D8B030D-6E8A-4147-A177-3AD203B41FA5}">
                      <a16:colId xmlns="" xmlns:a16="http://schemas.microsoft.com/office/drawing/2014/main" val="20001"/>
                    </a:ext>
                  </a:extLst>
                </a:gridCol>
                <a:gridCol w="663389">
                  <a:extLst>
                    <a:ext uri="{9D8B030D-6E8A-4147-A177-3AD203B41FA5}">
                      <a16:colId xmlns="" xmlns:a16="http://schemas.microsoft.com/office/drawing/2014/main" val="20002"/>
                    </a:ext>
                  </a:extLst>
                </a:gridCol>
                <a:gridCol w="2259105">
                  <a:extLst>
                    <a:ext uri="{9D8B030D-6E8A-4147-A177-3AD203B41FA5}">
                      <a16:colId xmlns="" xmlns:a16="http://schemas.microsoft.com/office/drawing/2014/main" val="20003"/>
                    </a:ext>
                  </a:extLst>
                </a:gridCol>
                <a:gridCol w="2366684">
                  <a:extLst>
                    <a:ext uri="{9D8B030D-6E8A-4147-A177-3AD203B41FA5}">
                      <a16:colId xmlns="" xmlns:a16="http://schemas.microsoft.com/office/drawing/2014/main" val="20004"/>
                    </a:ext>
                  </a:extLst>
                </a:gridCol>
              </a:tblGrid>
              <a:tr h="370840">
                <a:tc>
                  <a:txBody>
                    <a:bodyPr/>
                    <a:lstStyle/>
                    <a:p>
                      <a:pPr algn="ctr"/>
                      <a:r>
                        <a:rPr sz="1400" dirty="0">
                          <a:solidFill>
                            <a:schemeClr val="tx1"/>
                          </a:solidFill>
                          <a:latin typeface="Huawei Sans" panose="020C0503030203020204" pitchFamily="34" charset="0"/>
                        </a:rPr>
                        <a:t>11111111</a:t>
                      </a:r>
                      <a:endParaRPr lang="zh-CN" altLang="en-US" sz="1400" baseline="0" dirty="0">
                        <a:latin typeface="Huawei Sans" panose="020C0503030203020204" pitchFamily="34" charset="0"/>
                        <a:ea typeface="方正兰亭黑简体" panose="02000000000000000000" pitchFamily="2" charset="-122"/>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a:latin typeface="Huawei Sans" panose="020C0503030203020204" pitchFamily="34" charset="0"/>
                        </a:rPr>
                        <a:t>Flags</a:t>
                      </a:r>
                      <a:endParaRPr lang="zh-CN" altLang="en-US" sz="1400" baseline="0">
                        <a:latin typeface="Huawei Sans" panose="020C0503030203020204" pitchFamily="34" charset="0"/>
                        <a:ea typeface="方正兰亭黑简体" panose="02000000000000000000" pitchFamily="2" charset="-122"/>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a:latin typeface="Huawei Sans" panose="020C0503030203020204" pitchFamily="34" charset="0"/>
                        </a:rPr>
                        <a:t>Scope</a:t>
                      </a:r>
                      <a:endParaRPr lang="zh-CN" altLang="en-US" sz="1400" baseline="0">
                        <a:latin typeface="Huawei Sans" panose="020C0503030203020204" pitchFamily="34" charset="0"/>
                        <a:ea typeface="方正兰亭黑简体" panose="02000000000000000000" pitchFamily="2" charset="-122"/>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dirty="0">
                          <a:latin typeface="Huawei Sans" panose="020C0503030203020204" pitchFamily="34" charset="0"/>
                        </a:rPr>
                        <a:t>Reserved (must be 0)</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400" dirty="0">
                          <a:latin typeface="Huawei Sans" panose="020C0503030203020204" pitchFamily="34" charset="0"/>
                        </a:rPr>
                        <a:t>Group ID</a:t>
                      </a:r>
                      <a:endParaRPr lang="zh-CN" altLang="en-US" sz="1400" baseline="0" dirty="0">
                        <a:latin typeface="Huawei Sans" panose="020C0503030203020204" pitchFamily="34" charset="0"/>
                        <a:ea typeface="方正兰亭黑简体" panose="02000000000000000000" pitchFamily="2" charset="-122"/>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sp>
        <p:nvSpPr>
          <p:cNvPr id="7" name="文本框 6"/>
          <p:cNvSpPr txBox="1"/>
          <p:nvPr/>
        </p:nvSpPr>
        <p:spPr bwMode="auto">
          <a:xfrm>
            <a:off x="793175" y="2669969"/>
            <a:ext cx="69028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a:latin typeface="Huawei Sans" panose="020C0503030203020204" pitchFamily="34" charset="0"/>
              </a:rPr>
              <a:t>8 bits</a:t>
            </a:r>
            <a:endParaRPr lang="zh-CN" altLang="en-US" sz="1600" dirty="0">
              <a:latin typeface="Huawei Sans" panose="020C0503030203020204" pitchFamily="34" charset="0"/>
            </a:endParaRPr>
          </a:p>
        </p:txBody>
      </p:sp>
      <p:sp>
        <p:nvSpPr>
          <p:cNvPr id="8" name="文本框 7"/>
          <p:cNvSpPr txBox="1"/>
          <p:nvPr/>
        </p:nvSpPr>
        <p:spPr bwMode="auto">
          <a:xfrm>
            <a:off x="1616781" y="2669969"/>
            <a:ext cx="69028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a:latin typeface="Huawei Sans" panose="020C0503030203020204" pitchFamily="34" charset="0"/>
              </a:rPr>
              <a:t>4 bits</a:t>
            </a:r>
            <a:endParaRPr lang="zh-CN" altLang="en-US" sz="1600" dirty="0">
              <a:latin typeface="Huawei Sans" panose="020C0503030203020204" pitchFamily="34" charset="0"/>
            </a:endParaRPr>
          </a:p>
        </p:txBody>
      </p:sp>
      <p:sp>
        <p:nvSpPr>
          <p:cNvPr id="9" name="文本框 8"/>
          <p:cNvSpPr txBox="1"/>
          <p:nvPr/>
        </p:nvSpPr>
        <p:spPr bwMode="auto">
          <a:xfrm>
            <a:off x="2233312" y="2669969"/>
            <a:ext cx="69028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a:latin typeface="Huawei Sans" panose="020C0503030203020204" pitchFamily="34" charset="0"/>
              </a:rPr>
              <a:t>4 bits</a:t>
            </a:r>
            <a:endParaRPr lang="zh-CN" altLang="en-US" sz="1600" dirty="0">
              <a:latin typeface="Huawei Sans" panose="020C0503030203020204" pitchFamily="34" charset="0"/>
            </a:endParaRPr>
          </a:p>
        </p:txBody>
      </p:sp>
      <p:sp>
        <p:nvSpPr>
          <p:cNvPr id="10" name="文本框 9"/>
          <p:cNvSpPr txBox="1"/>
          <p:nvPr/>
        </p:nvSpPr>
        <p:spPr bwMode="auto">
          <a:xfrm>
            <a:off x="3596013" y="2669969"/>
            <a:ext cx="80569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a:latin typeface="Huawei Sans" panose="020C0503030203020204" pitchFamily="34" charset="0"/>
              </a:rPr>
              <a:t>80 bits</a:t>
            </a:r>
            <a:endParaRPr lang="zh-CN" altLang="en-US" sz="1600" dirty="0">
              <a:latin typeface="Huawei Sans" panose="020C0503030203020204" pitchFamily="34" charset="0"/>
            </a:endParaRPr>
          </a:p>
        </p:txBody>
      </p:sp>
      <p:sp>
        <p:nvSpPr>
          <p:cNvPr id="11" name="文本框 10"/>
          <p:cNvSpPr txBox="1"/>
          <p:nvPr/>
        </p:nvSpPr>
        <p:spPr bwMode="auto">
          <a:xfrm>
            <a:off x="5976026" y="2669969"/>
            <a:ext cx="80569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a:latin typeface="Huawei Sans" panose="020C0503030203020204" pitchFamily="34" charset="0"/>
              </a:rPr>
              <a:t>32 bits</a:t>
            </a:r>
            <a:endParaRPr lang="zh-CN" altLang="en-US" sz="1600" dirty="0">
              <a:latin typeface="Huawei Sans" panose="020C0503030203020204" pitchFamily="34" charset="0"/>
            </a:endParaRPr>
          </a:p>
        </p:txBody>
      </p:sp>
      <p:sp>
        <p:nvSpPr>
          <p:cNvPr id="66" name="矩形 65"/>
          <p:cNvSpPr/>
          <p:nvPr/>
        </p:nvSpPr>
        <p:spPr>
          <a:xfrm>
            <a:off x="658876" y="3732237"/>
            <a:ext cx="5466070" cy="1457424"/>
          </a:xfrm>
          <a:prstGeom prst="rect">
            <a:avLst/>
          </a:prstGeom>
        </p:spPr>
        <p:txBody>
          <a:bodyPr wrap="square">
            <a:noAutofit/>
          </a:bodyPr>
          <a:lstStyle/>
          <a:p>
            <a:pPr marL="285750" indent="-285750">
              <a:lnSpc>
                <a:spcPct val="150000"/>
              </a:lnSpc>
              <a:buFont typeface="Arial" pitchFamily="34" charset="0"/>
              <a:buChar char="•"/>
            </a:pPr>
            <a:r>
              <a:rPr sz="1400" b="1" dirty="0">
                <a:latin typeface="Huawei Sans" panose="020C0503030203020204" pitchFamily="34" charset="0"/>
              </a:rPr>
              <a:t>Flags</a:t>
            </a:r>
            <a:r>
              <a:rPr sz="1400" dirty="0">
                <a:latin typeface="Huawei Sans" panose="020C0503030203020204" pitchFamily="34" charset="0"/>
              </a:rPr>
              <a:t>: indicates a permanent or transient multicast group.</a:t>
            </a:r>
            <a:endParaRPr lang="en-US" altLang="zh-CN" sz="1400" dirty="0">
              <a:latin typeface="Huawei Sans" panose="020C0503030203020204" pitchFamily="34" charset="0"/>
              <a:ea typeface="方正兰亭黑简体" panose="02000000000000000000" pitchFamily="2" charset="-122"/>
              <a:cs typeface="Arial" pitchFamily="34" charset="0"/>
            </a:endParaRPr>
          </a:p>
          <a:p>
            <a:pPr marL="285750" indent="-285750">
              <a:lnSpc>
                <a:spcPct val="150000"/>
              </a:lnSpc>
              <a:buFont typeface="Arial" pitchFamily="34" charset="0"/>
              <a:buChar char="•"/>
            </a:pPr>
            <a:r>
              <a:rPr sz="1400" b="1" dirty="0">
                <a:latin typeface="Huawei Sans" panose="020C0503030203020204" pitchFamily="34" charset="0"/>
              </a:rPr>
              <a:t>Scope</a:t>
            </a:r>
            <a:r>
              <a:rPr sz="1400" dirty="0">
                <a:latin typeface="Huawei Sans" panose="020C0503030203020204" pitchFamily="34" charset="0"/>
              </a:rPr>
              <a:t>: indicates the multicast group scope.</a:t>
            </a:r>
            <a:endParaRPr lang="zh-CN" altLang="en-US" sz="1400" dirty="0">
              <a:latin typeface="Huawei Sans" panose="020C0503030203020204" pitchFamily="34" charset="0"/>
              <a:ea typeface="方正兰亭黑简体" panose="02000000000000000000" pitchFamily="2" charset="-122"/>
              <a:cs typeface="Arial" pitchFamily="34" charset="0"/>
            </a:endParaRPr>
          </a:p>
          <a:p>
            <a:pPr marL="285750" indent="-285750">
              <a:lnSpc>
                <a:spcPct val="150000"/>
              </a:lnSpc>
              <a:buFont typeface="Arial" pitchFamily="34" charset="0"/>
              <a:buChar char="•"/>
            </a:pPr>
            <a:r>
              <a:rPr sz="1400" b="1" dirty="0">
                <a:latin typeface="Huawei Sans" panose="020C0503030203020204" pitchFamily="34" charset="0"/>
              </a:rPr>
              <a:t>Group ID</a:t>
            </a:r>
            <a:r>
              <a:rPr sz="1400" dirty="0">
                <a:latin typeface="Huawei Sans" panose="020C0503030203020204" pitchFamily="34" charset="0"/>
              </a:rPr>
              <a:t>: indicates a multicast group ID.</a:t>
            </a:r>
            <a:endParaRPr lang="en-US" altLang="zh-CN" sz="1400" dirty="0">
              <a:latin typeface="Huawei Sans" panose="020C0503030203020204" pitchFamily="34" charset="0"/>
              <a:ea typeface="方正兰亭黑简体" panose="02000000000000000000" pitchFamily="2" charset="-122"/>
              <a:cs typeface="Arial" pitchFamily="34" charset="0"/>
            </a:endParaRPr>
          </a:p>
        </p:txBody>
      </p:sp>
      <p:pic>
        <p:nvPicPr>
          <p:cNvPr id="41" name="图片 40" descr="交换机.png"/>
          <p:cNvPicPr>
            <a:picLocks noChangeAspect="1"/>
          </p:cNvPicPr>
          <p:nvPr/>
        </p:nvPicPr>
        <p:blipFill>
          <a:blip r:embed="rId3" cstate="print"/>
          <a:stretch>
            <a:fillRect/>
          </a:stretch>
        </p:blipFill>
        <p:spPr>
          <a:xfrm>
            <a:off x="10236080" y="1854346"/>
            <a:ext cx="540000" cy="441817"/>
          </a:xfrm>
          <a:prstGeom prst="rect">
            <a:avLst/>
          </a:prstGeom>
        </p:spPr>
      </p:pic>
      <p:cxnSp>
        <p:nvCxnSpPr>
          <p:cNvPr id="65" name="直接连接符 64"/>
          <p:cNvCxnSpPr>
            <a:stCxn id="63" idx="0"/>
            <a:endCxn id="41" idx="1"/>
          </p:cNvCxnSpPr>
          <p:nvPr/>
        </p:nvCxnSpPr>
        <p:spPr>
          <a:xfrm flipV="1">
            <a:off x="8924658" y="2075255"/>
            <a:ext cx="1311422" cy="408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3" idx="2"/>
            <a:endCxn id="36" idx="0"/>
          </p:cNvCxnSpPr>
          <p:nvPr/>
        </p:nvCxnSpPr>
        <p:spPr>
          <a:xfrm>
            <a:off x="8924658" y="3516924"/>
            <a:ext cx="1612807" cy="3394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4658" y="2483260"/>
            <a:ext cx="1800000" cy="1033664"/>
          </a:xfrm>
          <a:prstGeom prst="rect">
            <a:avLst/>
          </a:prstGeom>
        </p:spPr>
      </p:pic>
      <p:sp>
        <p:nvSpPr>
          <p:cNvPr id="64" name="文本框 63"/>
          <p:cNvSpPr txBox="1"/>
          <p:nvPr/>
        </p:nvSpPr>
        <p:spPr bwMode="gray">
          <a:xfrm>
            <a:off x="8315824" y="2720268"/>
            <a:ext cx="1217667"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b="1">
                <a:solidFill>
                  <a:schemeClr val="bg1"/>
                </a:solidFill>
                <a:latin typeface="Huawei Sans" panose="020C0503030203020204" pitchFamily="34" charset="0"/>
              </a:rPr>
              <a:t>Multicast</a:t>
            </a:r>
          </a:p>
          <a:p>
            <a:pPr algn="ctr"/>
            <a:r>
              <a:rPr b="1">
                <a:solidFill>
                  <a:schemeClr val="bg1"/>
                </a:solidFill>
                <a:latin typeface="Huawei Sans" panose="020C0503030203020204" pitchFamily="34" charset="0"/>
              </a:rPr>
              <a:t>Network</a:t>
            </a:r>
            <a:endParaRPr lang="zh-CN" altLang="en-US" b="1" dirty="0">
              <a:solidFill>
                <a:schemeClr val="bg1"/>
              </a:solidFill>
              <a:latin typeface="Huawei Sans" panose="020C0503030203020204" pitchFamily="34" charset="0"/>
            </a:endParaRPr>
          </a:p>
        </p:txBody>
      </p:sp>
      <p:pic>
        <p:nvPicPr>
          <p:cNvPr id="36" name="Picture 2" descr="G:\做的项目\公共\扁平图标切换\更新2015_01_21\oss扁平图标库2015_01_21更新-04.png"/>
          <p:cNvPicPr>
            <a:picLocks noChangeAspect="1" noChangeArrowheads="1"/>
          </p:cNvPicPr>
          <p:nvPr/>
        </p:nvPicPr>
        <p:blipFill>
          <a:blip r:embed="rId5" cstate="print"/>
          <a:stretch>
            <a:fillRect/>
          </a:stretch>
        </p:blipFill>
        <p:spPr bwMode="auto">
          <a:xfrm>
            <a:off x="10267465" y="3856330"/>
            <a:ext cx="540000" cy="441818"/>
          </a:xfrm>
          <a:prstGeom prst="rect">
            <a:avLst/>
          </a:prstGeom>
          <a:noFill/>
        </p:spPr>
      </p:pic>
      <p:cxnSp>
        <p:nvCxnSpPr>
          <p:cNvPr id="80" name="直接连接符 79"/>
          <p:cNvCxnSpPr>
            <a:stCxn id="36" idx="2"/>
            <a:endCxn id="79" idx="0"/>
          </p:cNvCxnSpPr>
          <p:nvPr/>
        </p:nvCxnSpPr>
        <p:spPr>
          <a:xfrm>
            <a:off x="10537465" y="4298148"/>
            <a:ext cx="660" cy="4239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图片 45" descr="PC.png"/>
          <p:cNvPicPr>
            <a:picLocks noChangeAspect="1"/>
          </p:cNvPicPr>
          <p:nvPr/>
        </p:nvPicPr>
        <p:blipFill>
          <a:blip r:embed="rId6" cstate="print"/>
          <a:stretch>
            <a:fillRect/>
          </a:stretch>
        </p:blipFill>
        <p:spPr>
          <a:xfrm>
            <a:off x="9458629" y="5652260"/>
            <a:ext cx="539063" cy="414000"/>
          </a:xfrm>
          <a:prstGeom prst="rect">
            <a:avLst/>
          </a:prstGeom>
        </p:spPr>
      </p:pic>
      <p:sp>
        <p:nvSpPr>
          <p:cNvPr id="59" name="文本框 58"/>
          <p:cNvSpPr txBox="1"/>
          <p:nvPr/>
        </p:nvSpPr>
        <p:spPr bwMode="auto">
          <a:xfrm>
            <a:off x="8974792" y="6092403"/>
            <a:ext cx="1268993" cy="316392"/>
          </a:xfrm>
          <a:prstGeom prst="rect">
            <a:avLst/>
          </a:prstGeom>
          <a:noFill/>
          <a:ln w="9525">
            <a:noFill/>
            <a:miter lim="800000"/>
            <a:headEnd/>
            <a:tailEnd/>
          </a:ln>
        </p:spPr>
        <p:txBody>
          <a:bodyPr wrap="square" lIns="99980" tIns="49986" rIns="99980" bIns="49986" rtlCol="0">
            <a:noAutofit/>
          </a:bodyPr>
          <a:lstStyle/>
          <a:p>
            <a:pPr algn="ctr" defTabSz="1001649" eaLnBrk="0" hangingPunct="0"/>
            <a:r>
              <a:rPr sz="1400" dirty="0">
                <a:solidFill>
                  <a:srgbClr val="000000"/>
                </a:solidFill>
                <a:latin typeface="Huawei Sans" panose="020C0503030203020204" pitchFamily="34" charset="0"/>
              </a:rPr>
              <a:t>Non-receiver</a:t>
            </a:r>
            <a:endParaRPr lang="en-US" altLang="zh-CN" sz="1400" dirty="0">
              <a:solidFill>
                <a:srgbClr val="000000"/>
              </a:solidFill>
              <a:latin typeface="Huawei Sans" panose="020C0503030203020204" pitchFamily="34" charset="0"/>
              <a:cs typeface="Arial" pitchFamily="34" charset="0"/>
            </a:endParaRPr>
          </a:p>
        </p:txBody>
      </p:sp>
      <p:pic>
        <p:nvPicPr>
          <p:cNvPr id="79" name="图片 78" descr="通用交换机.png"/>
          <p:cNvPicPr>
            <a:picLocks noChangeAspect="1"/>
          </p:cNvPicPr>
          <p:nvPr/>
        </p:nvPicPr>
        <p:blipFill>
          <a:blip r:embed="rId7" cstate="print"/>
          <a:stretch>
            <a:fillRect/>
          </a:stretch>
        </p:blipFill>
        <p:spPr>
          <a:xfrm>
            <a:off x="10268125" y="4722085"/>
            <a:ext cx="540000" cy="441818"/>
          </a:xfrm>
          <a:prstGeom prst="rect">
            <a:avLst/>
          </a:prstGeom>
        </p:spPr>
      </p:pic>
      <p:pic>
        <p:nvPicPr>
          <p:cNvPr id="92" name="图片 91" descr="PC.png"/>
          <p:cNvPicPr>
            <a:picLocks noChangeAspect="1"/>
          </p:cNvPicPr>
          <p:nvPr/>
        </p:nvPicPr>
        <p:blipFill>
          <a:blip r:embed="rId6" cstate="print"/>
          <a:stretch>
            <a:fillRect/>
          </a:stretch>
        </p:blipFill>
        <p:spPr>
          <a:xfrm>
            <a:off x="11078558" y="5652260"/>
            <a:ext cx="539063" cy="414000"/>
          </a:xfrm>
          <a:prstGeom prst="rect">
            <a:avLst/>
          </a:prstGeom>
        </p:spPr>
      </p:pic>
      <p:sp>
        <p:nvSpPr>
          <p:cNvPr id="93" name="文本框 92"/>
          <p:cNvSpPr txBox="1"/>
          <p:nvPr/>
        </p:nvSpPr>
        <p:spPr bwMode="auto">
          <a:xfrm>
            <a:off x="10722737" y="6092403"/>
            <a:ext cx="1268993" cy="316392"/>
          </a:xfrm>
          <a:prstGeom prst="rect">
            <a:avLst/>
          </a:prstGeom>
          <a:noFill/>
          <a:ln w="9525">
            <a:noFill/>
            <a:miter lim="800000"/>
            <a:headEnd/>
            <a:tailEnd/>
          </a:ln>
        </p:spPr>
        <p:txBody>
          <a:bodyPr wrap="square" lIns="99980" tIns="49986" rIns="99980" bIns="49986" rtlCol="0">
            <a:noAutofit/>
          </a:bodyPr>
          <a:lstStyle/>
          <a:p>
            <a:pPr algn="ctr" defTabSz="1001649" eaLnBrk="0" hangingPunct="0"/>
            <a:r>
              <a:rPr sz="1400" dirty="0">
                <a:solidFill>
                  <a:srgbClr val="000000"/>
                </a:solidFill>
                <a:latin typeface="Huawei Sans" panose="020C0503030203020204" pitchFamily="34" charset="0"/>
              </a:rPr>
              <a:t>Receiver</a:t>
            </a:r>
            <a:endParaRPr lang="en-US" altLang="zh-CN" sz="1400" dirty="0">
              <a:solidFill>
                <a:srgbClr val="000000"/>
              </a:solidFill>
              <a:latin typeface="Huawei Sans" panose="020C0503030203020204" pitchFamily="34" charset="0"/>
              <a:cs typeface="Arial" pitchFamily="34" charset="0"/>
            </a:endParaRPr>
          </a:p>
        </p:txBody>
      </p:sp>
      <p:cxnSp>
        <p:nvCxnSpPr>
          <p:cNvPr id="74" name="直接连接符 73"/>
          <p:cNvCxnSpPr>
            <a:stCxn id="95" idx="2"/>
            <a:endCxn id="61" idx="0"/>
          </p:cNvCxnSpPr>
          <p:nvPr/>
        </p:nvCxnSpPr>
        <p:spPr>
          <a:xfrm>
            <a:off x="7532148" y="4298148"/>
            <a:ext cx="0" cy="464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bwMode="auto">
          <a:xfrm>
            <a:off x="6067000" y="6103328"/>
            <a:ext cx="1469394" cy="287321"/>
          </a:xfrm>
          <a:prstGeom prst="rect">
            <a:avLst/>
          </a:prstGeom>
          <a:noFill/>
          <a:ln w="9525">
            <a:noFill/>
            <a:miter lim="800000"/>
            <a:headEnd/>
            <a:tailEnd/>
          </a:ln>
        </p:spPr>
        <p:txBody>
          <a:bodyPr wrap="square" lIns="99980" tIns="49986" rIns="99980" bIns="49986" rtlCol="0">
            <a:noAutofit/>
          </a:bodyPr>
          <a:lstStyle/>
          <a:p>
            <a:pPr algn="ctr" defTabSz="1001649" eaLnBrk="0" hangingPunct="0"/>
            <a:r>
              <a:rPr sz="1400" dirty="0">
                <a:solidFill>
                  <a:srgbClr val="000000"/>
                </a:solidFill>
                <a:latin typeface="Huawei Sans" panose="020C0503030203020204" pitchFamily="34" charset="0"/>
              </a:rPr>
              <a:t>Non-receiver</a:t>
            </a:r>
            <a:endParaRPr lang="zh-CN" altLang="en-US" sz="1400" dirty="0">
              <a:solidFill>
                <a:srgbClr val="000000"/>
              </a:solidFill>
              <a:latin typeface="Huawei Sans" panose="020C0503030203020204" pitchFamily="34" charset="0"/>
              <a:cs typeface="Arial" pitchFamily="34" charset="0"/>
            </a:endParaRPr>
          </a:p>
        </p:txBody>
      </p:sp>
      <p:pic>
        <p:nvPicPr>
          <p:cNvPr id="42" name="图片 41" descr="PC.png"/>
          <p:cNvPicPr>
            <a:picLocks noChangeAspect="1"/>
          </p:cNvPicPr>
          <p:nvPr/>
        </p:nvPicPr>
        <p:blipFill>
          <a:blip r:embed="rId6" cstate="print"/>
          <a:stretch>
            <a:fillRect/>
          </a:stretch>
        </p:blipFill>
        <p:spPr>
          <a:xfrm>
            <a:off x="6599592" y="5681775"/>
            <a:ext cx="539063" cy="414000"/>
          </a:xfrm>
          <a:prstGeom prst="rect">
            <a:avLst/>
          </a:prstGeom>
        </p:spPr>
      </p:pic>
      <p:sp>
        <p:nvSpPr>
          <p:cNvPr id="39" name="文本框 38"/>
          <p:cNvSpPr txBox="1"/>
          <p:nvPr/>
        </p:nvSpPr>
        <p:spPr bwMode="auto">
          <a:xfrm>
            <a:off x="7468967" y="6103328"/>
            <a:ext cx="1469394" cy="287321"/>
          </a:xfrm>
          <a:prstGeom prst="rect">
            <a:avLst/>
          </a:prstGeom>
          <a:noFill/>
          <a:ln w="9525">
            <a:noFill/>
            <a:miter lim="800000"/>
            <a:headEnd/>
            <a:tailEnd/>
          </a:ln>
        </p:spPr>
        <p:txBody>
          <a:bodyPr wrap="square" lIns="99980" tIns="49986" rIns="99980" bIns="49986" rtlCol="0">
            <a:noAutofit/>
          </a:bodyPr>
          <a:lstStyle/>
          <a:p>
            <a:pPr algn="ctr" defTabSz="1001649" eaLnBrk="0" hangingPunct="0"/>
            <a:r>
              <a:rPr sz="1400" dirty="0">
                <a:solidFill>
                  <a:srgbClr val="000000"/>
                </a:solidFill>
                <a:latin typeface="Huawei Sans" panose="020C0503030203020204" pitchFamily="34" charset="0"/>
              </a:rPr>
              <a:t>Non-receiver</a:t>
            </a:r>
          </a:p>
        </p:txBody>
      </p:sp>
      <p:pic>
        <p:nvPicPr>
          <p:cNvPr id="44" name="图片 43" descr="PC.png"/>
          <p:cNvPicPr>
            <a:picLocks noChangeAspect="1"/>
          </p:cNvPicPr>
          <p:nvPr/>
        </p:nvPicPr>
        <p:blipFill>
          <a:blip r:embed="rId6" cstate="print"/>
          <a:stretch>
            <a:fillRect/>
          </a:stretch>
        </p:blipFill>
        <p:spPr>
          <a:xfrm>
            <a:off x="7934133" y="5681775"/>
            <a:ext cx="539063" cy="414000"/>
          </a:xfrm>
          <a:prstGeom prst="rect">
            <a:avLst/>
          </a:prstGeom>
        </p:spPr>
      </p:pic>
      <p:pic>
        <p:nvPicPr>
          <p:cNvPr id="61" name="图片 60" descr="通用交换机.png"/>
          <p:cNvPicPr>
            <a:picLocks noChangeAspect="1"/>
          </p:cNvPicPr>
          <p:nvPr/>
        </p:nvPicPr>
        <p:blipFill>
          <a:blip r:embed="rId7" cstate="print"/>
          <a:stretch>
            <a:fillRect/>
          </a:stretch>
        </p:blipFill>
        <p:spPr>
          <a:xfrm>
            <a:off x="7262148" y="4762521"/>
            <a:ext cx="540000" cy="441818"/>
          </a:xfrm>
          <a:prstGeom prst="rect">
            <a:avLst/>
          </a:prstGeom>
        </p:spPr>
      </p:pic>
      <p:cxnSp>
        <p:nvCxnSpPr>
          <p:cNvPr id="83" name="直接连接符 82"/>
          <p:cNvCxnSpPr>
            <a:stCxn id="42" idx="0"/>
            <a:endCxn id="61" idx="2"/>
          </p:cNvCxnSpPr>
          <p:nvPr/>
        </p:nvCxnSpPr>
        <p:spPr>
          <a:xfrm flipV="1">
            <a:off x="6869124" y="5204339"/>
            <a:ext cx="663024" cy="47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44" idx="0"/>
            <a:endCxn id="61" idx="2"/>
          </p:cNvCxnSpPr>
          <p:nvPr/>
        </p:nvCxnSpPr>
        <p:spPr>
          <a:xfrm flipH="1" flipV="1">
            <a:off x="7532148" y="5204339"/>
            <a:ext cx="671517" cy="47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5" name="Picture 2" descr="G:\做的项目\公共\扁平图标切换\更新2015_01_21\oss扁平图标库2015_01_21更新-04.png"/>
          <p:cNvPicPr>
            <a:picLocks noChangeAspect="1" noChangeArrowheads="1"/>
          </p:cNvPicPr>
          <p:nvPr/>
        </p:nvPicPr>
        <p:blipFill>
          <a:blip r:embed="rId5" cstate="print"/>
          <a:stretch>
            <a:fillRect/>
          </a:stretch>
        </p:blipFill>
        <p:spPr bwMode="auto">
          <a:xfrm>
            <a:off x="7262148" y="3856330"/>
            <a:ext cx="540000" cy="441818"/>
          </a:xfrm>
          <a:prstGeom prst="rect">
            <a:avLst/>
          </a:prstGeom>
          <a:noFill/>
        </p:spPr>
      </p:pic>
      <p:cxnSp>
        <p:nvCxnSpPr>
          <p:cNvPr id="98" name="直接连接符 97"/>
          <p:cNvCxnSpPr>
            <a:stCxn id="63" idx="2"/>
            <a:endCxn id="95" idx="0"/>
          </p:cNvCxnSpPr>
          <p:nvPr/>
        </p:nvCxnSpPr>
        <p:spPr>
          <a:xfrm flipH="1">
            <a:off x="7532148" y="3516924"/>
            <a:ext cx="1392510" cy="3394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46" idx="0"/>
            <a:endCxn id="79" idx="2"/>
          </p:cNvCxnSpPr>
          <p:nvPr/>
        </p:nvCxnSpPr>
        <p:spPr>
          <a:xfrm flipV="1">
            <a:off x="9728161" y="5163903"/>
            <a:ext cx="809964" cy="4883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92" idx="0"/>
            <a:endCxn id="79" idx="2"/>
          </p:cNvCxnSpPr>
          <p:nvPr/>
        </p:nvCxnSpPr>
        <p:spPr>
          <a:xfrm flipH="1" flipV="1">
            <a:off x="10538125" y="5163903"/>
            <a:ext cx="809965" cy="4883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bwMode="auto">
          <a:xfrm>
            <a:off x="9871583" y="2325064"/>
            <a:ext cx="1268993" cy="531835"/>
          </a:xfrm>
          <a:prstGeom prst="rect">
            <a:avLst/>
          </a:prstGeom>
          <a:noFill/>
          <a:ln w="9525">
            <a:noFill/>
            <a:miter lim="800000"/>
            <a:headEnd/>
            <a:tailEnd/>
          </a:ln>
        </p:spPr>
        <p:txBody>
          <a:bodyPr wrap="square" lIns="99980" tIns="49986" rIns="99980" bIns="49986" rtlCol="0">
            <a:noAutofit/>
          </a:bodyPr>
          <a:lstStyle/>
          <a:p>
            <a:pPr algn="ctr" defTabSz="1001649" eaLnBrk="0" hangingPunct="0"/>
            <a:r>
              <a:rPr sz="1400">
                <a:solidFill>
                  <a:srgbClr val="000000"/>
                </a:solidFill>
                <a:latin typeface="Huawei Sans" panose="020C0503030203020204" pitchFamily="34" charset="0"/>
              </a:rPr>
              <a:t>Multicast source</a:t>
            </a:r>
            <a:endParaRPr lang="en-US" altLang="zh-CN" sz="1400" dirty="0">
              <a:solidFill>
                <a:srgbClr val="000000"/>
              </a:solidFill>
              <a:latin typeface="Huawei Sans" panose="020C0503030203020204" pitchFamily="34" charset="0"/>
              <a:cs typeface="Arial" pitchFamily="34" charset="0"/>
            </a:endParaRPr>
          </a:p>
        </p:txBody>
      </p:sp>
      <p:cxnSp>
        <p:nvCxnSpPr>
          <p:cNvPr id="113" name="直接箭头连接符 112"/>
          <p:cNvCxnSpPr/>
          <p:nvPr/>
        </p:nvCxnSpPr>
        <p:spPr>
          <a:xfrm flipH="1">
            <a:off x="9203265" y="2036750"/>
            <a:ext cx="815848" cy="25941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9458629" y="3507211"/>
            <a:ext cx="813170" cy="19926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10655261" y="4344548"/>
            <a:ext cx="0" cy="33113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10808125" y="5204339"/>
            <a:ext cx="461096" cy="29542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9948102" y="5652260"/>
            <a:ext cx="1268993" cy="756535"/>
            <a:chOff x="9874563" y="5523470"/>
            <a:chExt cx="1268993" cy="756535"/>
          </a:xfrm>
        </p:grpSpPr>
        <p:pic>
          <p:nvPicPr>
            <p:cNvPr id="139" name="图片 138" descr="PC.png"/>
            <p:cNvPicPr>
              <a:picLocks noChangeAspect="1"/>
            </p:cNvPicPr>
            <p:nvPr/>
          </p:nvPicPr>
          <p:blipFill>
            <a:blip r:embed="rId6" cstate="print"/>
            <a:stretch>
              <a:fillRect/>
            </a:stretch>
          </p:blipFill>
          <p:spPr>
            <a:xfrm>
              <a:off x="10239528" y="5523470"/>
              <a:ext cx="539063" cy="414000"/>
            </a:xfrm>
            <a:prstGeom prst="rect">
              <a:avLst/>
            </a:prstGeom>
          </p:spPr>
        </p:pic>
        <p:sp>
          <p:nvSpPr>
            <p:cNvPr id="140" name="文本框 139"/>
            <p:cNvSpPr txBox="1"/>
            <p:nvPr/>
          </p:nvSpPr>
          <p:spPr bwMode="auto">
            <a:xfrm>
              <a:off x="9874563" y="5963613"/>
              <a:ext cx="1268993" cy="316392"/>
            </a:xfrm>
            <a:prstGeom prst="rect">
              <a:avLst/>
            </a:prstGeom>
            <a:noFill/>
            <a:ln w="9525">
              <a:noFill/>
              <a:miter lim="800000"/>
              <a:headEnd/>
              <a:tailEnd/>
            </a:ln>
          </p:spPr>
          <p:txBody>
            <a:bodyPr wrap="square" lIns="99980" tIns="49986" rIns="99980" bIns="49986" rtlCol="0">
              <a:noAutofit/>
            </a:bodyPr>
            <a:lstStyle/>
            <a:p>
              <a:pPr algn="ctr" defTabSz="1001649" eaLnBrk="0" hangingPunct="0"/>
              <a:r>
                <a:rPr sz="1400">
                  <a:solidFill>
                    <a:srgbClr val="000000"/>
                  </a:solidFill>
                  <a:latin typeface="Huawei Sans" panose="020C0503030203020204" pitchFamily="34" charset="0"/>
                </a:rPr>
                <a:t>Receiver</a:t>
              </a:r>
              <a:endParaRPr lang="en-US" altLang="zh-CN" sz="1400" dirty="0">
                <a:solidFill>
                  <a:srgbClr val="000000"/>
                </a:solidFill>
                <a:latin typeface="Huawei Sans" panose="020C0503030203020204" pitchFamily="34" charset="0"/>
                <a:cs typeface="Arial" pitchFamily="34" charset="0"/>
              </a:endParaRPr>
            </a:p>
          </p:txBody>
        </p:sp>
      </p:grpSp>
      <p:cxnSp>
        <p:nvCxnSpPr>
          <p:cNvPr id="143" name="直接箭头连接符 142"/>
          <p:cNvCxnSpPr/>
          <p:nvPr/>
        </p:nvCxnSpPr>
        <p:spPr>
          <a:xfrm>
            <a:off x="10616227" y="5281272"/>
            <a:ext cx="0" cy="33113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8628009" y="61992"/>
            <a:ext cx="3146738" cy="324000"/>
            <a:chOff x="8431201" y="146358"/>
            <a:chExt cx="3146738" cy="324000"/>
          </a:xfrm>
        </p:grpSpPr>
        <p:sp>
          <p:nvSpPr>
            <p:cNvPr id="54" name="五边形 53"/>
            <p:cNvSpPr/>
            <p:nvPr/>
          </p:nvSpPr>
          <p:spPr bwMode="auto">
            <a:xfrm>
              <a:off x="8431201" y="146358"/>
              <a:ext cx="1043307" cy="324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IPv6 Unicast Address</a:t>
              </a:r>
            </a:p>
          </p:txBody>
        </p:sp>
        <p:sp>
          <p:nvSpPr>
            <p:cNvPr id="55" name="燕尾形 54"/>
            <p:cNvSpPr/>
            <p:nvPr/>
          </p:nvSpPr>
          <p:spPr bwMode="auto">
            <a:xfrm>
              <a:off x="9347925" y="146358"/>
              <a:ext cx="1204813"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b="1" dirty="0">
                  <a:solidFill>
                    <a:schemeClr val="bg1"/>
                  </a:solidFill>
                  <a:latin typeface="Huawei Sans" panose="020C0503030203020204" pitchFamily="34" charset="0"/>
                </a:rPr>
                <a:t>IPv6 Multicast Address</a:t>
              </a:r>
              <a:endParaRPr lang="en-US" altLang="zh-CN" sz="1000" b="1" kern="0" dirty="0">
                <a:solidFill>
                  <a:schemeClr val="bg1"/>
                </a:solidFill>
                <a:latin typeface="Huawei Sans" panose="020C0503030203020204" pitchFamily="34" charset="0"/>
              </a:endParaRPr>
            </a:p>
          </p:txBody>
        </p:sp>
        <p:sp>
          <p:nvSpPr>
            <p:cNvPr id="56" name="燕尾形 55"/>
            <p:cNvSpPr/>
            <p:nvPr/>
          </p:nvSpPr>
          <p:spPr bwMode="auto">
            <a:xfrm>
              <a:off x="10426156" y="146358"/>
              <a:ext cx="115178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latin typeface="Huawei Sans" panose="020C0503030203020204" pitchFamily="34" charset="0"/>
                </a:rPr>
                <a:t>IPv6 </a:t>
              </a:r>
              <a:r>
                <a:rPr sz="1000" dirty="0" err="1">
                  <a:latin typeface="Huawei Sans" panose="020C0503030203020204" pitchFamily="34" charset="0"/>
                </a:rPr>
                <a:t>Anycast</a:t>
              </a:r>
              <a:r>
                <a:rPr sz="1000" dirty="0">
                  <a:latin typeface="Huawei Sans" panose="020C0503030203020204" pitchFamily="34" charset="0"/>
                </a:rPr>
                <a:t> Address</a:t>
              </a:r>
              <a:endParaRPr lang="en-US" altLang="zh-CN" sz="1000" kern="0" dirty="0">
                <a:latin typeface="Huawei Sans" panose="020C0503030203020204" pitchFamily="34" charset="0"/>
              </a:endParaRPr>
            </a:p>
          </p:txBody>
        </p:sp>
      </p:grpSp>
    </p:spTree>
    <p:extLst>
      <p:ext uri="{BB962C8B-B14F-4D97-AF65-F5344CB8AC3E}">
        <p14:creationId xmlns:p14="http://schemas.microsoft.com/office/powerpoint/2010/main" val="4127603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800" dirty="0" smtClean="0"/>
              <a:t>If a node has an IPv6 unicast or </a:t>
            </a:r>
            <a:r>
              <a:rPr lang="en-US" sz="1800" dirty="0" err="1" smtClean="0"/>
              <a:t>anycast</a:t>
            </a:r>
            <a:r>
              <a:rPr lang="en-US" sz="1800" dirty="0" smtClean="0"/>
              <a:t> address, a solicited-node multicast address is generated for the address, and the node joins the corresponding multicast group. This address is used for </a:t>
            </a:r>
            <a:r>
              <a:rPr lang="en-US" sz="1800" b="1" dirty="0" smtClean="0"/>
              <a:t>neighbor discovery</a:t>
            </a:r>
            <a:r>
              <a:rPr lang="en-US" sz="1800" dirty="0" smtClean="0"/>
              <a:t> and </a:t>
            </a:r>
            <a:r>
              <a:rPr lang="en-US" sz="1800" b="1" dirty="0" smtClean="0"/>
              <a:t>duplicate address detection (DAD)</a:t>
            </a:r>
            <a:r>
              <a:rPr lang="en-US" sz="1800" dirty="0" smtClean="0"/>
              <a:t>. A solicited-node multicast address is </a:t>
            </a:r>
            <a:r>
              <a:rPr lang="en-US" sz="1800" b="1" dirty="0" smtClean="0"/>
              <a:t>valid only on the local link</a:t>
            </a:r>
            <a:r>
              <a:rPr lang="en-US" sz="1800" dirty="0" smtClean="0"/>
              <a:t>.</a:t>
            </a:r>
            <a:endParaRPr lang="en-US" sz="1800" dirty="0"/>
          </a:p>
        </p:txBody>
      </p:sp>
      <p:sp>
        <p:nvSpPr>
          <p:cNvPr id="2" name="标题 1"/>
          <p:cNvSpPr>
            <a:spLocks noGrp="1"/>
          </p:cNvSpPr>
          <p:nvPr>
            <p:ph type="title"/>
          </p:nvPr>
        </p:nvSpPr>
        <p:spPr/>
        <p:txBody>
          <a:bodyPr/>
          <a:lstStyle/>
          <a:p>
            <a:r>
              <a:rPr lang="en-US" smtClean="0"/>
              <a:t>Solicited-Node Multicast Address</a:t>
            </a:r>
            <a:endParaRPr lang="en-US" altLang="zh-CN" dirty="0"/>
          </a:p>
        </p:txBody>
      </p:sp>
      <p:cxnSp>
        <p:nvCxnSpPr>
          <p:cNvPr id="42" name="直接连接符 8"/>
          <p:cNvCxnSpPr/>
          <p:nvPr/>
        </p:nvCxnSpPr>
        <p:spPr>
          <a:xfrm>
            <a:off x="10872615" y="310906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箭头连接符 10"/>
          <p:cNvCxnSpPr/>
          <p:nvPr/>
        </p:nvCxnSpPr>
        <p:spPr>
          <a:xfrm>
            <a:off x="6578039" y="3390681"/>
            <a:ext cx="4284000" cy="1201"/>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11"/>
          <p:cNvCxnSpPr/>
          <p:nvPr/>
        </p:nvCxnSpPr>
        <p:spPr>
          <a:xfrm>
            <a:off x="6561298" y="310906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12"/>
          <p:cNvSpPr/>
          <p:nvPr/>
        </p:nvSpPr>
        <p:spPr>
          <a:xfrm>
            <a:off x="8509542" y="3109065"/>
            <a:ext cx="732893" cy="307777"/>
          </a:xfrm>
          <a:prstGeom prst="rect">
            <a:avLst/>
          </a:prstGeom>
          <a:noFill/>
          <a:ln>
            <a:noFill/>
          </a:ln>
        </p:spPr>
        <p:txBody>
          <a:bodyPr wrap="square">
            <a:noAutofit/>
          </a:bodyPr>
          <a:lstStyle/>
          <a:p>
            <a:r>
              <a:rPr sz="1400">
                <a:latin typeface="Huawei Sans" panose="020C0503030203020204" pitchFamily="34" charset="0"/>
              </a:rPr>
              <a:t>64 bits</a:t>
            </a:r>
            <a:endParaRPr lang="zh-CN" altLang="en-US" sz="1400" dirty="0">
              <a:latin typeface="Huawei Sans" panose="020C0503030203020204" pitchFamily="34" charset="0"/>
            </a:endParaRPr>
          </a:p>
        </p:txBody>
      </p:sp>
      <p:cxnSp>
        <p:nvCxnSpPr>
          <p:cNvPr id="48" name="直接箭头连接符 10"/>
          <p:cNvCxnSpPr/>
          <p:nvPr/>
        </p:nvCxnSpPr>
        <p:spPr>
          <a:xfrm>
            <a:off x="2249982" y="3390681"/>
            <a:ext cx="4284000" cy="1201"/>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连接符 11"/>
          <p:cNvCxnSpPr/>
          <p:nvPr/>
        </p:nvCxnSpPr>
        <p:spPr>
          <a:xfrm>
            <a:off x="2233241" y="310906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12"/>
          <p:cNvSpPr/>
          <p:nvPr/>
        </p:nvSpPr>
        <p:spPr>
          <a:xfrm>
            <a:off x="4181485" y="3109065"/>
            <a:ext cx="732893" cy="307777"/>
          </a:xfrm>
          <a:prstGeom prst="rect">
            <a:avLst/>
          </a:prstGeom>
          <a:noFill/>
          <a:ln>
            <a:noFill/>
          </a:ln>
        </p:spPr>
        <p:txBody>
          <a:bodyPr wrap="square">
            <a:noAutofit/>
          </a:bodyPr>
          <a:lstStyle/>
          <a:p>
            <a:r>
              <a:rPr sz="1400">
                <a:latin typeface="Huawei Sans" panose="020C0503030203020204" pitchFamily="34" charset="0"/>
              </a:rPr>
              <a:t>64 bits</a:t>
            </a:r>
            <a:endParaRPr lang="zh-CN" altLang="en-US" sz="1400" dirty="0">
              <a:latin typeface="Huawei Sans" panose="020C0503030203020204" pitchFamily="34" charset="0"/>
            </a:endParaRPr>
          </a:p>
        </p:txBody>
      </p:sp>
      <p:sp>
        <p:nvSpPr>
          <p:cNvPr id="51" name="矩形 12"/>
          <p:cNvSpPr/>
          <p:nvPr/>
        </p:nvSpPr>
        <p:spPr>
          <a:xfrm>
            <a:off x="651434" y="3449063"/>
            <a:ext cx="1471878" cy="523220"/>
          </a:xfrm>
          <a:prstGeom prst="rect">
            <a:avLst/>
          </a:prstGeom>
          <a:noFill/>
          <a:ln>
            <a:noFill/>
          </a:ln>
        </p:spPr>
        <p:txBody>
          <a:bodyPr wrap="square">
            <a:noAutofit/>
          </a:bodyPr>
          <a:lstStyle/>
          <a:p>
            <a:r>
              <a:rPr sz="1400">
                <a:latin typeface="Huawei Sans" panose="020C0503030203020204" pitchFamily="34" charset="0"/>
              </a:rPr>
              <a:t>IPv6 unicast or</a:t>
            </a:r>
            <a:endParaRPr lang="en-US" altLang="zh-CN" sz="1400" dirty="0">
              <a:latin typeface="Huawei Sans" panose="020C0503030203020204" pitchFamily="34" charset="0"/>
              <a:ea typeface="方正兰亭黑简体" panose="02000000000000000000" pitchFamily="2" charset="-122"/>
              <a:cs typeface="Arial" pitchFamily="34" charset="0"/>
            </a:endParaRPr>
          </a:p>
          <a:p>
            <a:r>
              <a:rPr sz="1400">
                <a:latin typeface="Huawei Sans" panose="020C0503030203020204" pitchFamily="34" charset="0"/>
              </a:rPr>
              <a:t>anycast address</a:t>
            </a:r>
            <a:endParaRPr lang="zh-CN" altLang="en-US" sz="1400" dirty="0">
              <a:latin typeface="Huawei Sans" panose="020C0503030203020204" pitchFamily="34" charset="0"/>
            </a:endParaRPr>
          </a:p>
        </p:txBody>
      </p:sp>
      <p:sp>
        <p:nvSpPr>
          <p:cNvPr id="52" name="矩形 12"/>
          <p:cNvSpPr/>
          <p:nvPr/>
        </p:nvSpPr>
        <p:spPr>
          <a:xfrm>
            <a:off x="651434" y="4661301"/>
            <a:ext cx="1609736" cy="738664"/>
          </a:xfrm>
          <a:prstGeom prst="rect">
            <a:avLst/>
          </a:prstGeom>
          <a:noFill/>
          <a:ln>
            <a:noFill/>
          </a:ln>
        </p:spPr>
        <p:txBody>
          <a:bodyPr wrap="square">
            <a:noAutofit/>
          </a:bodyPr>
          <a:lstStyle/>
          <a:p>
            <a:r>
              <a:rPr sz="1400">
                <a:latin typeface="Huawei Sans" panose="020C0503030203020204" pitchFamily="34" charset="0"/>
              </a:rPr>
              <a:t>Corresponding</a:t>
            </a:r>
            <a:endParaRPr lang="en-US" altLang="zh-CN" sz="1400" dirty="0">
              <a:latin typeface="Huawei Sans" panose="020C0503030203020204" pitchFamily="34" charset="0"/>
            </a:endParaRPr>
          </a:p>
          <a:p>
            <a:r>
              <a:rPr sz="1400">
                <a:latin typeface="Huawei Sans" panose="020C0503030203020204" pitchFamily="34" charset="0"/>
              </a:rPr>
              <a:t>solicited-node</a:t>
            </a:r>
            <a:endParaRPr lang="en-US" altLang="zh-CN" sz="1400" dirty="0">
              <a:latin typeface="Huawei Sans" panose="020C0503030203020204" pitchFamily="34" charset="0"/>
            </a:endParaRPr>
          </a:p>
          <a:p>
            <a:r>
              <a:rPr sz="1400">
                <a:latin typeface="Huawei Sans" panose="020C0503030203020204" pitchFamily="34" charset="0"/>
              </a:rPr>
              <a:t>multicast address</a:t>
            </a:r>
          </a:p>
        </p:txBody>
      </p:sp>
      <p:graphicFrame>
        <p:nvGraphicFramePr>
          <p:cNvPr id="53" name="表格 52"/>
          <p:cNvGraphicFramePr>
            <a:graphicFrameLocks noGrp="1"/>
          </p:cNvGraphicFramePr>
          <p:nvPr>
            <p:extLst>
              <p:ext uri="{D42A27DB-BD31-4B8C-83A1-F6EECF244321}">
                <p14:modId xmlns:p14="http://schemas.microsoft.com/office/powerpoint/2010/main" val="2908832080"/>
              </p:ext>
            </p:extLst>
          </p:nvPr>
        </p:nvGraphicFramePr>
        <p:xfrm>
          <a:off x="2249982" y="4733445"/>
          <a:ext cx="8631311" cy="370840"/>
        </p:xfrm>
        <a:graphic>
          <a:graphicData uri="http://schemas.openxmlformats.org/drawingml/2006/table">
            <a:tbl>
              <a:tblPr firstRow="1" bandRow="1">
                <a:tableStyleId>{2D5ABB26-0587-4C30-8999-92F81FD0307C}</a:tableStyleId>
              </a:tblPr>
              <a:tblGrid>
                <a:gridCol w="1110171">
                  <a:extLst>
                    <a:ext uri="{9D8B030D-6E8A-4147-A177-3AD203B41FA5}">
                      <a16:colId xmlns="" xmlns:a16="http://schemas.microsoft.com/office/drawing/2014/main" val="20000"/>
                    </a:ext>
                  </a:extLst>
                </a:gridCol>
                <a:gridCol w="1110171">
                  <a:extLst>
                    <a:ext uri="{9D8B030D-6E8A-4147-A177-3AD203B41FA5}">
                      <a16:colId xmlns="" xmlns:a16="http://schemas.microsoft.com/office/drawing/2014/main" val="20001"/>
                    </a:ext>
                  </a:extLst>
                </a:gridCol>
                <a:gridCol w="1110171">
                  <a:extLst>
                    <a:ext uri="{9D8B030D-6E8A-4147-A177-3AD203B41FA5}">
                      <a16:colId xmlns="" xmlns:a16="http://schemas.microsoft.com/office/drawing/2014/main" val="20002"/>
                    </a:ext>
                  </a:extLst>
                </a:gridCol>
                <a:gridCol w="1110171">
                  <a:extLst>
                    <a:ext uri="{9D8B030D-6E8A-4147-A177-3AD203B41FA5}">
                      <a16:colId xmlns="" xmlns:a16="http://schemas.microsoft.com/office/drawing/2014/main" val="20003"/>
                    </a:ext>
                  </a:extLst>
                </a:gridCol>
                <a:gridCol w="1110171">
                  <a:extLst>
                    <a:ext uri="{9D8B030D-6E8A-4147-A177-3AD203B41FA5}">
                      <a16:colId xmlns="" xmlns:a16="http://schemas.microsoft.com/office/drawing/2014/main" val="20004"/>
                    </a:ext>
                  </a:extLst>
                </a:gridCol>
                <a:gridCol w="1110171">
                  <a:extLst>
                    <a:ext uri="{9D8B030D-6E8A-4147-A177-3AD203B41FA5}">
                      <a16:colId xmlns="" xmlns:a16="http://schemas.microsoft.com/office/drawing/2014/main" val="20005"/>
                    </a:ext>
                  </a:extLst>
                </a:gridCol>
                <a:gridCol w="682170">
                  <a:extLst>
                    <a:ext uri="{9D8B030D-6E8A-4147-A177-3AD203B41FA5}">
                      <a16:colId xmlns="" xmlns:a16="http://schemas.microsoft.com/office/drawing/2014/main" val="20006"/>
                    </a:ext>
                  </a:extLst>
                </a:gridCol>
                <a:gridCol w="1288115">
                  <a:extLst>
                    <a:ext uri="{9D8B030D-6E8A-4147-A177-3AD203B41FA5}">
                      <a16:colId xmlns="" xmlns:a16="http://schemas.microsoft.com/office/drawing/2014/main" val="20007"/>
                    </a:ext>
                  </a:extLst>
                </a:gridCol>
              </a:tblGrid>
              <a:tr h="370840">
                <a:tc>
                  <a:txBody>
                    <a:bodyPr/>
                    <a:lstStyle/>
                    <a:p>
                      <a:pPr marL="0" algn="ctr" defTabSz="914034" rtl="0" eaLnBrk="1" latinLnBrk="0" hangingPunct="1"/>
                      <a:r>
                        <a:rPr sz="1600">
                          <a:solidFill>
                            <a:schemeClr val="tx1"/>
                          </a:solidFill>
                          <a:latin typeface="Huawei Sans" panose="020C0503030203020204" pitchFamily="34" charset="0"/>
                        </a:rPr>
                        <a:t>FF02</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sz="1600">
                          <a:solidFill>
                            <a:schemeClr val="tx1"/>
                          </a:solidFill>
                          <a:latin typeface="Huawei Sans" panose="020C0503030203020204" pitchFamily="34" charset="0"/>
                        </a:rPr>
                        <a:t>0000</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sz="1600">
                          <a:solidFill>
                            <a:schemeClr val="tx1"/>
                          </a:solidFill>
                          <a:latin typeface="Huawei Sans" panose="020C0503030203020204" pitchFamily="34" charset="0"/>
                        </a:rPr>
                        <a:t>0000</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sz="1600">
                          <a:solidFill>
                            <a:schemeClr val="tx1"/>
                          </a:solidFill>
                          <a:latin typeface="Huawei Sans" panose="020C0503030203020204" pitchFamily="34" charset="0"/>
                        </a:rPr>
                        <a:t>0000</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sz="1600">
                          <a:solidFill>
                            <a:schemeClr val="tx1"/>
                          </a:solidFill>
                          <a:latin typeface="Huawei Sans" panose="020C0503030203020204" pitchFamily="34" charset="0"/>
                        </a:rPr>
                        <a:t>0000</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sz="1600">
                          <a:solidFill>
                            <a:schemeClr val="tx1"/>
                          </a:solidFill>
                          <a:latin typeface="Huawei Sans" panose="020C0503030203020204" pitchFamily="34" charset="0"/>
                        </a:rPr>
                        <a:t>0001</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sz="1600">
                          <a:solidFill>
                            <a:schemeClr val="tx1"/>
                          </a:solidFill>
                          <a:latin typeface="Huawei Sans" panose="020C0503030203020204" pitchFamily="34" charset="0"/>
                        </a:rPr>
                        <a:t>FF</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pSp>
        <p:nvGrpSpPr>
          <p:cNvPr id="59" name="组合 58"/>
          <p:cNvGrpSpPr/>
          <p:nvPr/>
        </p:nvGrpSpPr>
        <p:grpSpPr>
          <a:xfrm>
            <a:off x="2260557" y="5127542"/>
            <a:ext cx="7332514" cy="386161"/>
            <a:chOff x="1869435" y="5929527"/>
            <a:chExt cx="7332514" cy="386161"/>
          </a:xfrm>
        </p:grpSpPr>
        <p:cxnSp>
          <p:nvCxnSpPr>
            <p:cNvPr id="54" name="直接连接符 11"/>
            <p:cNvCxnSpPr/>
            <p:nvPr/>
          </p:nvCxnSpPr>
          <p:spPr>
            <a:xfrm>
              <a:off x="9201949" y="5955688"/>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10"/>
            <p:cNvCxnSpPr/>
            <p:nvPr/>
          </p:nvCxnSpPr>
          <p:spPr>
            <a:xfrm>
              <a:off x="1886176" y="6237304"/>
              <a:ext cx="7315773" cy="1201"/>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连接符 11"/>
            <p:cNvCxnSpPr/>
            <p:nvPr/>
          </p:nvCxnSpPr>
          <p:spPr>
            <a:xfrm>
              <a:off x="1869435" y="5955688"/>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矩形 12"/>
            <p:cNvSpPr/>
            <p:nvPr/>
          </p:nvSpPr>
          <p:spPr>
            <a:xfrm>
              <a:off x="5134910" y="5929527"/>
              <a:ext cx="1946367" cy="307777"/>
            </a:xfrm>
            <a:prstGeom prst="rect">
              <a:avLst/>
            </a:prstGeom>
            <a:noFill/>
            <a:ln>
              <a:noFill/>
            </a:ln>
          </p:spPr>
          <p:txBody>
            <a:bodyPr wrap="square">
              <a:noAutofit/>
            </a:bodyPr>
            <a:lstStyle/>
            <a:p>
              <a:r>
                <a:rPr sz="1400">
                  <a:latin typeface="Huawei Sans" panose="020C0503030203020204" pitchFamily="34" charset="0"/>
                </a:rPr>
                <a:t>104 bits (fixed prefix)</a:t>
              </a:r>
              <a:endParaRPr lang="zh-CN" altLang="en-US" sz="1400" dirty="0">
                <a:latin typeface="Huawei Sans" panose="020C0503030203020204" pitchFamily="34" charset="0"/>
              </a:endParaRPr>
            </a:p>
          </p:txBody>
        </p:sp>
      </p:grpSp>
      <p:cxnSp>
        <p:nvCxnSpPr>
          <p:cNvPr id="61" name="直接连接符 11"/>
          <p:cNvCxnSpPr/>
          <p:nvPr/>
        </p:nvCxnSpPr>
        <p:spPr>
          <a:xfrm>
            <a:off x="10895007" y="5153703"/>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10"/>
          <p:cNvCxnSpPr/>
          <p:nvPr/>
        </p:nvCxnSpPr>
        <p:spPr>
          <a:xfrm>
            <a:off x="9596043" y="5435319"/>
            <a:ext cx="1298964" cy="1201"/>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11"/>
          <p:cNvCxnSpPr/>
          <p:nvPr/>
        </p:nvCxnSpPr>
        <p:spPr>
          <a:xfrm>
            <a:off x="9593071" y="5153703"/>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矩形 12"/>
          <p:cNvSpPr/>
          <p:nvPr/>
        </p:nvSpPr>
        <p:spPr>
          <a:xfrm>
            <a:off x="9984193" y="5127542"/>
            <a:ext cx="732893" cy="307777"/>
          </a:xfrm>
          <a:prstGeom prst="rect">
            <a:avLst/>
          </a:prstGeom>
          <a:noFill/>
          <a:ln>
            <a:noFill/>
          </a:ln>
        </p:spPr>
        <p:txBody>
          <a:bodyPr wrap="square">
            <a:noAutofit/>
          </a:bodyPr>
          <a:lstStyle/>
          <a:p>
            <a:r>
              <a:rPr sz="1400">
                <a:latin typeface="Huawei Sans" panose="020C0503030203020204" pitchFamily="34" charset="0"/>
              </a:rPr>
              <a:t>24 bits</a:t>
            </a:r>
            <a:endParaRPr lang="zh-CN" altLang="en-US" sz="1400" dirty="0">
              <a:latin typeface="Huawei Sans" panose="020C0503030203020204" pitchFamily="34" charset="0"/>
            </a:endParaRPr>
          </a:p>
        </p:txBody>
      </p:sp>
      <p:graphicFrame>
        <p:nvGraphicFramePr>
          <p:cNvPr id="41" name="表格 40"/>
          <p:cNvGraphicFramePr>
            <a:graphicFrameLocks noGrp="1"/>
          </p:cNvGraphicFramePr>
          <p:nvPr>
            <p:extLst>
              <p:ext uri="{D42A27DB-BD31-4B8C-83A1-F6EECF244321}">
                <p14:modId xmlns:p14="http://schemas.microsoft.com/office/powerpoint/2010/main" val="825293272"/>
              </p:ext>
            </p:extLst>
          </p:nvPr>
        </p:nvGraphicFramePr>
        <p:xfrm>
          <a:off x="2241298" y="3568982"/>
          <a:ext cx="8640000" cy="370840"/>
        </p:xfrm>
        <a:graphic>
          <a:graphicData uri="http://schemas.openxmlformats.org/drawingml/2006/table">
            <a:tbl>
              <a:tblPr firstRow="1" bandRow="1">
                <a:tableStyleId>{2D5ABB26-0587-4C30-8999-92F81FD0307C}</a:tableStyleId>
              </a:tblPr>
              <a:tblGrid>
                <a:gridCol w="4320000">
                  <a:extLst>
                    <a:ext uri="{9D8B030D-6E8A-4147-A177-3AD203B41FA5}">
                      <a16:colId xmlns="" xmlns:a16="http://schemas.microsoft.com/office/drawing/2014/main" val="20000"/>
                    </a:ext>
                  </a:extLst>
                </a:gridCol>
                <a:gridCol w="4320000">
                  <a:extLst>
                    <a:ext uri="{9D8B030D-6E8A-4147-A177-3AD203B41FA5}">
                      <a16:colId xmlns="" xmlns:a16="http://schemas.microsoft.com/office/drawing/2014/main" val="20001"/>
                    </a:ext>
                  </a:extLst>
                </a:gridCol>
              </a:tblGrid>
              <a:tr h="370840">
                <a:tc>
                  <a:txBody>
                    <a:bodyPr/>
                    <a:lstStyle/>
                    <a:p>
                      <a:pPr algn="ctr"/>
                      <a:r>
                        <a:rPr sz="1600">
                          <a:latin typeface="Huawei Sans" panose="020C0503030203020204" pitchFamily="34" charset="0"/>
                        </a:rPr>
                        <a:t>IPv6 Address Prefix</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sz="1600">
                          <a:latin typeface="Huawei Sans" panose="020C0503030203020204" pitchFamily="34" charset="0"/>
                        </a:rPr>
                        <a:t>Interface ID</a:t>
                      </a:r>
                      <a:endParaRPr lang="zh-CN" altLang="en-US" sz="1600" baseline="0" dirty="0">
                        <a:latin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sp>
        <p:nvSpPr>
          <p:cNvPr id="15" name="文本框 14"/>
          <p:cNvSpPr txBox="1"/>
          <p:nvPr/>
        </p:nvSpPr>
        <p:spPr bwMode="auto">
          <a:xfrm>
            <a:off x="10381930" y="4033382"/>
            <a:ext cx="805697" cy="85810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600" dirty="0">
                <a:latin typeface="Huawei Sans" panose="020C0503030203020204" pitchFamily="34" charset="0"/>
              </a:rPr>
              <a:t>24 bits</a:t>
            </a:r>
            <a:endParaRPr lang="en-US" altLang="zh-CN" sz="1600" dirty="0">
              <a:latin typeface="Huawei Sans" panose="020C0503030203020204" pitchFamily="34" charset="0"/>
              <a:ea typeface="方正兰亭黑简体" panose="02000000000000000000" pitchFamily="2" charset="-122"/>
              <a:cs typeface="Arial" pitchFamily="34" charset="0"/>
            </a:endParaRPr>
          </a:p>
          <a:p>
            <a:pPr algn="ctr"/>
            <a:r>
              <a:rPr sz="1600" dirty="0">
                <a:latin typeface="Huawei Sans" panose="020C0503030203020204" pitchFamily="34" charset="0"/>
              </a:rPr>
              <a:t>copied</a:t>
            </a:r>
          </a:p>
          <a:p>
            <a:pPr algn="ctr"/>
            <a:endParaRPr lang="zh-CN" altLang="en-US" sz="1800" b="1" dirty="0">
              <a:latin typeface="Huawei Sans" panose="020C0503030203020204" pitchFamily="34" charset="0"/>
            </a:endParaRPr>
          </a:p>
        </p:txBody>
      </p:sp>
      <p:sp>
        <p:nvSpPr>
          <p:cNvPr id="32" name="Right Arrow 157"/>
          <p:cNvSpPr/>
          <p:nvPr/>
        </p:nvSpPr>
        <p:spPr>
          <a:xfrm rot="5400000">
            <a:off x="9837894" y="416127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0" name="组合 29"/>
          <p:cNvGrpSpPr/>
          <p:nvPr/>
        </p:nvGrpSpPr>
        <p:grpSpPr>
          <a:xfrm>
            <a:off x="8628009" y="61992"/>
            <a:ext cx="3146738" cy="324000"/>
            <a:chOff x="8431201" y="146358"/>
            <a:chExt cx="3146738" cy="324000"/>
          </a:xfrm>
        </p:grpSpPr>
        <p:sp>
          <p:nvSpPr>
            <p:cNvPr id="31" name="五边形 30"/>
            <p:cNvSpPr/>
            <p:nvPr/>
          </p:nvSpPr>
          <p:spPr bwMode="auto">
            <a:xfrm>
              <a:off x="8431201" y="146358"/>
              <a:ext cx="1043307" cy="324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IPv6 Unicast Address</a:t>
              </a:r>
            </a:p>
          </p:txBody>
        </p:sp>
        <p:sp>
          <p:nvSpPr>
            <p:cNvPr id="36" name="燕尾形 35"/>
            <p:cNvSpPr/>
            <p:nvPr/>
          </p:nvSpPr>
          <p:spPr bwMode="auto">
            <a:xfrm>
              <a:off x="9347925" y="146358"/>
              <a:ext cx="1204813"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b="1" dirty="0">
                  <a:solidFill>
                    <a:schemeClr val="bg1"/>
                  </a:solidFill>
                  <a:latin typeface="Huawei Sans" panose="020C0503030203020204" pitchFamily="34" charset="0"/>
                </a:rPr>
                <a:t>IPv6 Multicast Address</a:t>
              </a:r>
              <a:endParaRPr lang="en-US" altLang="zh-CN" sz="1000" b="1" kern="0" dirty="0">
                <a:solidFill>
                  <a:schemeClr val="bg1"/>
                </a:solidFill>
                <a:latin typeface="Huawei Sans" panose="020C0503030203020204" pitchFamily="34" charset="0"/>
              </a:endParaRPr>
            </a:p>
          </p:txBody>
        </p:sp>
        <p:sp>
          <p:nvSpPr>
            <p:cNvPr id="37" name="燕尾形 36"/>
            <p:cNvSpPr/>
            <p:nvPr/>
          </p:nvSpPr>
          <p:spPr bwMode="auto">
            <a:xfrm>
              <a:off x="10426156" y="146358"/>
              <a:ext cx="115178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latin typeface="Huawei Sans" panose="020C0503030203020204" pitchFamily="34" charset="0"/>
                </a:rPr>
                <a:t>IPv6 </a:t>
              </a:r>
              <a:r>
                <a:rPr sz="1000" dirty="0" err="1">
                  <a:latin typeface="Huawei Sans" panose="020C0503030203020204" pitchFamily="34" charset="0"/>
                </a:rPr>
                <a:t>Anycast</a:t>
              </a:r>
              <a:r>
                <a:rPr sz="1000" dirty="0">
                  <a:latin typeface="Huawei Sans" panose="020C0503030203020204" pitchFamily="34" charset="0"/>
                </a:rPr>
                <a:t> Address</a:t>
              </a:r>
              <a:endParaRPr lang="en-US" altLang="zh-CN" sz="1000" kern="0" dirty="0">
                <a:latin typeface="Huawei Sans" panose="020C0503030203020204" pitchFamily="34" charset="0"/>
              </a:endParaRPr>
            </a:p>
          </p:txBody>
        </p:sp>
      </p:grpSp>
    </p:spTree>
    <p:extLst>
      <p:ext uri="{BB962C8B-B14F-4D97-AF65-F5344CB8AC3E}">
        <p14:creationId xmlns:p14="http://schemas.microsoft.com/office/powerpoint/2010/main" val="339784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0"/>
          </p:nvPr>
        </p:nvSpPr>
        <p:spPr/>
        <p:txBody>
          <a:bodyPr/>
          <a:lstStyle/>
          <a:p>
            <a:r>
              <a:rPr lang="en-US" sz="1800" dirty="0" smtClean="0"/>
              <a:t>An </a:t>
            </a:r>
            <a:r>
              <a:rPr lang="en-US" sz="1800" dirty="0" err="1" smtClean="0"/>
              <a:t>anycast</a:t>
            </a:r>
            <a:r>
              <a:rPr lang="en-US" sz="1800" dirty="0" smtClean="0"/>
              <a:t> address identifies a group of network interfaces, which usually belong to different nodes. An </a:t>
            </a:r>
            <a:r>
              <a:rPr lang="en-US" sz="1800" dirty="0" err="1" smtClean="0"/>
              <a:t>anycast</a:t>
            </a:r>
            <a:r>
              <a:rPr lang="en-US" sz="1800" dirty="0" smtClean="0"/>
              <a:t> address can be used as the source or destination address of IPv6 packets.</a:t>
            </a:r>
            <a:endParaRPr lang="en-US" altLang="zh-CN" sz="1800" dirty="0"/>
          </a:p>
        </p:txBody>
      </p:sp>
      <p:sp>
        <p:nvSpPr>
          <p:cNvPr id="3" name="标题 2"/>
          <p:cNvSpPr>
            <a:spLocks noGrp="1"/>
          </p:cNvSpPr>
          <p:nvPr>
            <p:ph type="title"/>
          </p:nvPr>
        </p:nvSpPr>
        <p:spPr/>
        <p:txBody>
          <a:bodyPr/>
          <a:lstStyle/>
          <a:p>
            <a:r>
              <a:rPr lang="en-US" smtClean="0"/>
              <a:t>IPv6 Anycast Address</a:t>
            </a:r>
            <a:endParaRPr lang="en-US"/>
          </a:p>
        </p:txBody>
      </p:sp>
      <p:grpSp>
        <p:nvGrpSpPr>
          <p:cNvPr id="18" name="组合 17"/>
          <p:cNvGrpSpPr/>
          <p:nvPr/>
        </p:nvGrpSpPr>
        <p:grpSpPr>
          <a:xfrm>
            <a:off x="966198" y="2317830"/>
            <a:ext cx="10428781" cy="3727913"/>
            <a:chOff x="966198" y="2191745"/>
            <a:chExt cx="10428781" cy="3727913"/>
          </a:xfrm>
        </p:grpSpPr>
        <p:pic>
          <p:nvPicPr>
            <p:cNvPr id="39" name="图片 38"/>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tretch>
              <a:fillRect/>
            </a:stretch>
          </p:blipFill>
          <p:spPr>
            <a:xfrm>
              <a:off x="4122504" y="3021064"/>
              <a:ext cx="3976691" cy="2496994"/>
            </a:xfrm>
            <a:prstGeom prst="rect">
              <a:avLst/>
            </a:prstGeom>
          </p:spPr>
        </p:pic>
        <p:cxnSp>
          <p:nvCxnSpPr>
            <p:cNvPr id="13" name="直接连接符 35"/>
            <p:cNvCxnSpPr>
              <a:cxnSpLocks noChangeShapeType="1"/>
              <a:stCxn id="24" idx="3"/>
              <a:endCxn id="77" idx="1"/>
            </p:cNvCxnSpPr>
            <p:nvPr/>
          </p:nvCxnSpPr>
          <p:spPr bwMode="auto">
            <a:xfrm>
              <a:off x="3712227" y="3309273"/>
              <a:ext cx="694196" cy="72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35"/>
            <p:cNvCxnSpPr>
              <a:cxnSpLocks noChangeShapeType="1"/>
              <a:stCxn id="26" idx="3"/>
              <a:endCxn id="74" idx="1"/>
            </p:cNvCxnSpPr>
            <p:nvPr/>
          </p:nvCxnSpPr>
          <p:spPr bwMode="auto">
            <a:xfrm flipV="1">
              <a:off x="3712227" y="4691879"/>
              <a:ext cx="694196" cy="72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 name="直接连接符 35"/>
            <p:cNvCxnSpPr>
              <a:cxnSpLocks noChangeShapeType="1"/>
              <a:stCxn id="76" idx="3"/>
              <a:endCxn id="29" idx="1"/>
            </p:cNvCxnSpPr>
            <p:nvPr/>
          </p:nvCxnSpPr>
          <p:spPr bwMode="auto">
            <a:xfrm flipV="1">
              <a:off x="8230252" y="3309273"/>
              <a:ext cx="643910" cy="72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 name="直接连接符 35"/>
            <p:cNvCxnSpPr>
              <a:cxnSpLocks noChangeShapeType="1"/>
              <a:stCxn id="72" idx="3"/>
              <a:endCxn id="30" idx="1"/>
            </p:cNvCxnSpPr>
            <p:nvPr/>
          </p:nvCxnSpPr>
          <p:spPr bwMode="auto">
            <a:xfrm flipV="1">
              <a:off x="8284456" y="4717455"/>
              <a:ext cx="60673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24" name="图片 23" descr="PC.png"/>
            <p:cNvPicPr>
              <a:picLocks noChangeAspect="1"/>
            </p:cNvPicPr>
            <p:nvPr/>
          </p:nvPicPr>
          <p:blipFill>
            <a:blip r:embed="rId5" cstate="print"/>
            <a:stretch>
              <a:fillRect/>
            </a:stretch>
          </p:blipFill>
          <p:spPr>
            <a:xfrm>
              <a:off x="2868476" y="2985273"/>
              <a:ext cx="843751" cy="648000"/>
            </a:xfrm>
            <a:prstGeom prst="rect">
              <a:avLst/>
            </a:prstGeom>
          </p:spPr>
        </p:pic>
        <p:pic>
          <p:nvPicPr>
            <p:cNvPr id="26" name="图片 25" descr="PC.png"/>
            <p:cNvPicPr>
              <a:picLocks noChangeAspect="1"/>
            </p:cNvPicPr>
            <p:nvPr/>
          </p:nvPicPr>
          <p:blipFill>
            <a:blip r:embed="rId5" cstate="print"/>
            <a:stretch>
              <a:fillRect/>
            </a:stretch>
          </p:blipFill>
          <p:spPr>
            <a:xfrm>
              <a:off x="2868476" y="4368599"/>
              <a:ext cx="843751" cy="648000"/>
            </a:xfrm>
            <a:prstGeom prst="rect">
              <a:avLst/>
            </a:prstGeom>
          </p:spPr>
        </p:pic>
        <p:pic>
          <p:nvPicPr>
            <p:cNvPr id="29" name="图片 28" descr="通用服务器-蓝.png"/>
            <p:cNvPicPr>
              <a:picLocks noChangeAspect="1"/>
            </p:cNvPicPr>
            <p:nvPr/>
          </p:nvPicPr>
          <p:blipFill>
            <a:blip r:embed="rId6" cstate="print"/>
            <a:stretch>
              <a:fillRect/>
            </a:stretch>
          </p:blipFill>
          <p:spPr>
            <a:xfrm>
              <a:off x="8874162" y="2985273"/>
              <a:ext cx="792000" cy="648000"/>
            </a:xfrm>
            <a:prstGeom prst="rect">
              <a:avLst/>
            </a:prstGeom>
          </p:spPr>
        </p:pic>
        <p:pic>
          <p:nvPicPr>
            <p:cNvPr id="30" name="图片 29" descr="通用服务器-蓝.png"/>
            <p:cNvPicPr>
              <a:picLocks noChangeAspect="1"/>
            </p:cNvPicPr>
            <p:nvPr/>
          </p:nvPicPr>
          <p:blipFill>
            <a:blip r:embed="rId6" cstate="print"/>
            <a:stretch>
              <a:fillRect/>
            </a:stretch>
          </p:blipFill>
          <p:spPr>
            <a:xfrm>
              <a:off x="8891195" y="4400423"/>
              <a:ext cx="774967" cy="634064"/>
            </a:xfrm>
            <a:prstGeom prst="rect">
              <a:avLst/>
            </a:prstGeom>
          </p:spPr>
        </p:pic>
        <p:cxnSp>
          <p:nvCxnSpPr>
            <p:cNvPr id="41" name="直接连接符 35"/>
            <p:cNvCxnSpPr>
              <a:cxnSpLocks noChangeShapeType="1"/>
              <a:stCxn id="77" idx="3"/>
              <a:endCxn id="75" idx="1"/>
            </p:cNvCxnSpPr>
            <p:nvPr/>
          </p:nvCxnSpPr>
          <p:spPr bwMode="auto">
            <a:xfrm>
              <a:off x="5198423" y="3309993"/>
              <a:ext cx="5490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4" name="直接连接符 35"/>
            <p:cNvCxnSpPr>
              <a:cxnSpLocks noChangeShapeType="1"/>
              <a:stCxn id="75" idx="3"/>
              <a:endCxn id="76" idx="1"/>
            </p:cNvCxnSpPr>
            <p:nvPr/>
          </p:nvCxnSpPr>
          <p:spPr bwMode="auto">
            <a:xfrm>
              <a:off x="6539511" y="3309993"/>
              <a:ext cx="898741"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0" name="直接连接符 35"/>
            <p:cNvCxnSpPr>
              <a:cxnSpLocks noChangeShapeType="1"/>
              <a:stCxn id="77" idx="2"/>
              <a:endCxn id="74" idx="0"/>
            </p:cNvCxnSpPr>
            <p:nvPr/>
          </p:nvCxnSpPr>
          <p:spPr bwMode="auto">
            <a:xfrm>
              <a:off x="4802423" y="3634713"/>
              <a:ext cx="0" cy="73244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4" name="直接连接符 35"/>
            <p:cNvCxnSpPr>
              <a:cxnSpLocks noChangeShapeType="1"/>
              <a:stCxn id="73" idx="1"/>
              <a:endCxn id="74" idx="3"/>
            </p:cNvCxnSpPr>
            <p:nvPr/>
          </p:nvCxnSpPr>
          <p:spPr bwMode="auto">
            <a:xfrm flipH="1">
              <a:off x="5198423" y="4691879"/>
              <a:ext cx="5490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63" name="TextBox 66"/>
            <p:cNvSpPr txBox="1">
              <a:spLocks noChangeArrowheads="1"/>
            </p:cNvSpPr>
            <p:nvPr/>
          </p:nvSpPr>
          <p:spPr bwMode="auto">
            <a:xfrm>
              <a:off x="8384770" y="2640421"/>
              <a:ext cx="17554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sz="1600">
                  <a:latin typeface="Huawei Sans" panose="020C0503030203020204" pitchFamily="34" charset="0"/>
                </a:rPr>
                <a:t>Web server 1</a:t>
              </a:r>
              <a:endParaRPr lang="zh-CN" altLang="en-US" sz="1600" dirty="0">
                <a:latin typeface="Huawei Sans" panose="020C0503030203020204" pitchFamily="34" charset="0"/>
                <a:ea typeface="方正兰亭黑简体" panose="02000000000000000000" pitchFamily="2" charset="-122"/>
              </a:endParaRPr>
            </a:p>
          </p:txBody>
        </p:sp>
        <p:sp>
          <p:nvSpPr>
            <p:cNvPr id="64" name="TextBox 66"/>
            <p:cNvSpPr txBox="1">
              <a:spLocks noChangeArrowheads="1"/>
            </p:cNvSpPr>
            <p:nvPr/>
          </p:nvSpPr>
          <p:spPr bwMode="auto">
            <a:xfrm>
              <a:off x="9734826" y="3598738"/>
              <a:ext cx="1660153" cy="769861"/>
            </a:xfrm>
            <a:prstGeom prst="rect">
              <a:avLst/>
            </a:prstGeom>
            <a:solidFill>
              <a:srgbClr val="F4FBFE"/>
            </a:solidFill>
            <a:ln w="12700" cap="flat" cmpd="sng" algn="ctr">
              <a:solidFill>
                <a:srgbClr val="99DFF9"/>
              </a:solidFill>
              <a:prstDash val="solid"/>
              <a:miter lim="800000"/>
            </a:ln>
            <a:effectLst/>
          </p:spPr>
          <p:txBody>
            <a:bodyPr wrap="square" rtlCol="0" anchor="ctr">
              <a:noAutofit/>
            </a:bodyPr>
            <a:lstStyle>
              <a:defPPr>
                <a:defRPr lang="en-US"/>
              </a:defPPr>
              <a:lvl1pPr defTabSz="914400">
                <a:lnSpc>
                  <a:spcPts val="2200"/>
                </a:lnSpc>
                <a:defRPr sz="1400" kern="0">
                  <a:latin typeface="Arial"/>
                  <a:ea typeface="方正兰亭黑简体"/>
                </a:defRPr>
              </a:lvl1pPr>
            </a:lstStyle>
            <a:p>
              <a:pPr>
                <a:lnSpc>
                  <a:spcPct val="100000"/>
                </a:lnSpc>
              </a:pPr>
              <a:r>
                <a:rPr dirty="0">
                  <a:latin typeface="Huawei Sans" panose="020C0503030203020204" pitchFamily="34" charset="0"/>
                </a:rPr>
                <a:t>Use the same IPv6 address 2001:0DB8::84C2.</a:t>
              </a:r>
              <a:endParaRPr lang="zh-CN" altLang="en-US" dirty="0">
                <a:latin typeface="Huawei Sans" panose="020C0503030203020204" pitchFamily="34" charset="0"/>
              </a:endParaRPr>
            </a:p>
          </p:txBody>
        </p:sp>
        <p:pic>
          <p:nvPicPr>
            <p:cNvPr id="72" name="图片 7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92456" y="4397083"/>
              <a:ext cx="792000" cy="649440"/>
            </a:xfrm>
            <a:prstGeom prst="rect">
              <a:avLst/>
            </a:prstGeom>
          </p:spPr>
        </p:pic>
        <p:pic>
          <p:nvPicPr>
            <p:cNvPr id="73" name="图片 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7511" y="4367159"/>
              <a:ext cx="792000" cy="649440"/>
            </a:xfrm>
            <a:prstGeom prst="rect">
              <a:avLst/>
            </a:prstGeom>
          </p:spPr>
        </p:pic>
        <p:pic>
          <p:nvPicPr>
            <p:cNvPr id="74" name="图片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6423" y="4367159"/>
              <a:ext cx="792000" cy="649440"/>
            </a:xfrm>
            <a:prstGeom prst="rect">
              <a:avLst/>
            </a:prstGeom>
          </p:spPr>
        </p:pic>
        <p:pic>
          <p:nvPicPr>
            <p:cNvPr id="75" name="图片 7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7511" y="2985273"/>
              <a:ext cx="792000" cy="649440"/>
            </a:xfrm>
            <a:prstGeom prst="rect">
              <a:avLst/>
            </a:prstGeom>
          </p:spPr>
        </p:pic>
        <p:pic>
          <p:nvPicPr>
            <p:cNvPr id="76" name="图片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8252" y="2985273"/>
              <a:ext cx="792000" cy="649440"/>
            </a:xfrm>
            <a:prstGeom prst="rect">
              <a:avLst/>
            </a:prstGeom>
          </p:spPr>
        </p:pic>
        <p:pic>
          <p:nvPicPr>
            <p:cNvPr id="77" name="图片 7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6423" y="2985273"/>
              <a:ext cx="792000" cy="649440"/>
            </a:xfrm>
            <a:prstGeom prst="rect">
              <a:avLst/>
            </a:prstGeom>
          </p:spPr>
        </p:pic>
        <p:cxnSp>
          <p:nvCxnSpPr>
            <p:cNvPr id="51" name="直接连接符 50"/>
            <p:cNvCxnSpPr/>
            <p:nvPr/>
          </p:nvCxnSpPr>
          <p:spPr>
            <a:xfrm>
              <a:off x="1410284" y="4397083"/>
              <a:ext cx="4451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9" name="TextBox 66"/>
            <p:cNvSpPr txBox="1">
              <a:spLocks noChangeArrowheads="1"/>
            </p:cNvSpPr>
            <p:nvPr/>
          </p:nvSpPr>
          <p:spPr bwMode="auto">
            <a:xfrm>
              <a:off x="2911013" y="2615941"/>
              <a:ext cx="706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sz="1600">
                  <a:latin typeface="Huawei Sans" panose="020C0503030203020204" pitchFamily="34" charset="0"/>
                </a:rPr>
                <a:t>PC1</a:t>
              </a:r>
              <a:endParaRPr lang="zh-CN" altLang="en-US" sz="1600" dirty="0">
                <a:latin typeface="Huawei Sans" panose="020C0503030203020204" pitchFamily="34" charset="0"/>
                <a:ea typeface="方正兰亭黑简体" panose="02000000000000000000" pitchFamily="2" charset="-122"/>
              </a:endParaRPr>
            </a:p>
          </p:txBody>
        </p:sp>
        <p:sp>
          <p:nvSpPr>
            <p:cNvPr id="81" name="圆角矩形 80"/>
            <p:cNvSpPr/>
            <p:nvPr/>
          </p:nvSpPr>
          <p:spPr>
            <a:xfrm>
              <a:off x="966198" y="3390515"/>
              <a:ext cx="1756076" cy="1196150"/>
            </a:xfrm>
            <a:prstGeom prst="roundRect">
              <a:avLst>
                <a:gd name="adj" fmla="val 2303"/>
              </a:avLst>
            </a:prstGeom>
            <a:solidFill>
              <a:srgbClr val="F4FBFE"/>
            </a:solidFill>
            <a:ln w="12700" cap="flat" cmpd="sng" algn="ctr">
              <a:solidFill>
                <a:srgbClr val="99DFF9"/>
              </a:solidFill>
              <a:prstDash val="solid"/>
              <a:miter lim="800000"/>
            </a:ln>
            <a:effectLst/>
          </p:spPr>
          <p:txBody>
            <a:bodyPr wrap="square" rtlCol="0" anchor="ctr">
              <a:noAutofit/>
            </a:bodyPr>
            <a:lstStyle/>
            <a:p>
              <a:pPr defTabSz="914400"/>
              <a:r>
                <a:rPr sz="1400" dirty="0">
                  <a:latin typeface="Huawei Sans" panose="020C0503030203020204" pitchFamily="34" charset="0"/>
                </a:rPr>
                <a:t>PC1 and PC2 need to access </a:t>
              </a:r>
            </a:p>
            <a:p>
              <a:pPr defTabSz="914400"/>
              <a:r>
                <a:rPr sz="1400" dirty="0">
                  <a:latin typeface="Huawei Sans" panose="020C0503030203020204" pitchFamily="34" charset="0"/>
                </a:rPr>
                <a:t>web services provided by 2001:0DB8::84C2.</a:t>
              </a:r>
              <a:endParaRPr lang="zh-CN" altLang="en-US" sz="1400" kern="0" dirty="0">
                <a:latin typeface="Huawei Sans" panose="020C0503030203020204" pitchFamily="34" charset="0"/>
                <a:ea typeface="方正兰亭黑简体"/>
              </a:endParaRPr>
            </a:p>
          </p:txBody>
        </p:sp>
        <p:cxnSp>
          <p:nvCxnSpPr>
            <p:cNvPr id="65" name="直接连接符 35"/>
            <p:cNvCxnSpPr>
              <a:cxnSpLocks noChangeShapeType="1"/>
              <a:stCxn id="73" idx="3"/>
              <a:endCxn id="72" idx="1"/>
            </p:cNvCxnSpPr>
            <p:nvPr/>
          </p:nvCxnSpPr>
          <p:spPr bwMode="auto">
            <a:xfrm>
              <a:off x="6539511" y="4691879"/>
              <a:ext cx="95294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71" name="TextBox 66"/>
            <p:cNvSpPr txBox="1">
              <a:spLocks noChangeArrowheads="1"/>
            </p:cNvSpPr>
            <p:nvPr/>
          </p:nvSpPr>
          <p:spPr bwMode="auto">
            <a:xfrm>
              <a:off x="2911013" y="5016599"/>
              <a:ext cx="706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sz="1600">
                  <a:latin typeface="Huawei Sans" panose="020C0503030203020204" pitchFamily="34" charset="0"/>
                </a:rPr>
                <a:t>PC2</a:t>
              </a:r>
              <a:endParaRPr lang="zh-CN" altLang="en-US" sz="1600" dirty="0">
                <a:latin typeface="Huawei Sans" panose="020C0503030203020204" pitchFamily="34" charset="0"/>
                <a:ea typeface="方正兰亭黑简体" panose="02000000000000000000" pitchFamily="2" charset="-122"/>
              </a:endParaRPr>
            </a:p>
          </p:txBody>
        </p:sp>
        <p:sp>
          <p:nvSpPr>
            <p:cNvPr id="78" name="TextBox 66"/>
            <p:cNvSpPr txBox="1">
              <a:spLocks noChangeArrowheads="1"/>
            </p:cNvSpPr>
            <p:nvPr/>
          </p:nvSpPr>
          <p:spPr bwMode="auto">
            <a:xfrm>
              <a:off x="8392449" y="5008337"/>
              <a:ext cx="17554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sz="1600">
                  <a:latin typeface="Huawei Sans" panose="020C0503030203020204" pitchFamily="34" charset="0"/>
                </a:rPr>
                <a:t>Web server 2</a:t>
              </a:r>
              <a:endParaRPr lang="zh-CN" altLang="en-US" sz="1600" dirty="0">
                <a:latin typeface="Huawei Sans" panose="020C0503030203020204" pitchFamily="34" charset="0"/>
                <a:ea typeface="方正兰亭黑简体" panose="02000000000000000000" pitchFamily="2" charset="-122"/>
              </a:endParaRPr>
            </a:p>
          </p:txBody>
        </p:sp>
        <p:sp>
          <p:nvSpPr>
            <p:cNvPr id="83" name="TextBox 66"/>
            <p:cNvSpPr txBox="1">
              <a:spLocks noChangeArrowheads="1"/>
            </p:cNvSpPr>
            <p:nvPr/>
          </p:nvSpPr>
          <p:spPr bwMode="auto">
            <a:xfrm>
              <a:off x="4935133" y="3818817"/>
              <a:ext cx="2478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sz="1800" b="1">
                  <a:latin typeface="Huawei Sans" panose="020C0503030203020204" pitchFamily="34" charset="0"/>
                </a:rPr>
                <a:t>Internet</a:t>
              </a:r>
              <a:endParaRPr lang="zh-CN" altLang="en-US" sz="1800" b="1" dirty="0">
                <a:latin typeface="Huawei Sans" panose="020C0503030203020204" pitchFamily="34" charset="0"/>
                <a:ea typeface="方正兰亭黑简体" panose="02000000000000000000" pitchFamily="2" charset="-122"/>
              </a:endParaRPr>
            </a:p>
          </p:txBody>
        </p:sp>
        <p:sp>
          <p:nvSpPr>
            <p:cNvPr id="2" name="文本框 1"/>
            <p:cNvSpPr txBox="1"/>
            <p:nvPr/>
          </p:nvSpPr>
          <p:spPr bwMode="auto">
            <a:xfrm>
              <a:off x="3255962" y="2191745"/>
              <a:ext cx="5077699"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600" dirty="0" smtClean="0">
                  <a:latin typeface="Huawei Sans" panose="020C0503030203020204" pitchFamily="34" charset="0"/>
                </a:rPr>
                <a:t>Sho</a:t>
              </a:r>
              <a:r>
                <a:rPr lang="en-US" sz="1600" dirty="0" smtClean="0">
                  <a:latin typeface="Huawei Sans" panose="020C0503030203020204" pitchFamily="34" charset="0"/>
                </a:rPr>
                <a:t>rte</a:t>
              </a:r>
              <a:r>
                <a:rPr sz="1600" dirty="0" smtClean="0">
                  <a:latin typeface="Huawei Sans" panose="020C0503030203020204" pitchFamily="34" charset="0"/>
                </a:rPr>
                <a:t>st </a:t>
              </a:r>
              <a:r>
                <a:rPr sz="1600" dirty="0">
                  <a:latin typeface="Huawei Sans" panose="020C0503030203020204" pitchFamily="34" charset="0"/>
                </a:rPr>
                <a:t>path for PC1 to access the web server</a:t>
              </a:r>
            </a:p>
          </p:txBody>
        </p:sp>
        <p:sp>
          <p:nvSpPr>
            <p:cNvPr id="47" name="文本框 46"/>
            <p:cNvSpPr txBox="1"/>
            <p:nvPr/>
          </p:nvSpPr>
          <p:spPr bwMode="auto">
            <a:xfrm>
              <a:off x="3255962" y="5554000"/>
              <a:ext cx="5077699"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a:r>
                <a:rPr sz="1600" dirty="0" smtClean="0">
                  <a:latin typeface="Huawei Sans" panose="020C0503030203020204" pitchFamily="34" charset="0"/>
                </a:rPr>
                <a:t>Sho</a:t>
              </a:r>
              <a:r>
                <a:rPr lang="en-US" sz="1600" dirty="0" smtClean="0">
                  <a:latin typeface="Huawei Sans" panose="020C0503030203020204" pitchFamily="34" charset="0"/>
                </a:rPr>
                <a:t>rte</a:t>
              </a:r>
              <a:r>
                <a:rPr sz="1600" dirty="0" smtClean="0">
                  <a:latin typeface="Huawei Sans" panose="020C0503030203020204" pitchFamily="34" charset="0"/>
                </a:rPr>
                <a:t>st </a:t>
              </a:r>
              <a:r>
                <a:rPr sz="1600" dirty="0">
                  <a:latin typeface="Huawei Sans" panose="020C0503030203020204" pitchFamily="34" charset="0"/>
                </a:rPr>
                <a:t>path for PC2 to access the web server</a:t>
              </a:r>
            </a:p>
          </p:txBody>
        </p:sp>
        <p:cxnSp>
          <p:nvCxnSpPr>
            <p:cNvPr id="5" name="直接箭头连接符 4"/>
            <p:cNvCxnSpPr/>
            <p:nvPr/>
          </p:nvCxnSpPr>
          <p:spPr>
            <a:xfrm>
              <a:off x="5707867" y="2529190"/>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5788485" y="5281137"/>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712227" y="2816981"/>
              <a:ext cx="4518025" cy="0"/>
            </a:xfrm>
            <a:prstGeom prst="straightConnector1">
              <a:avLst/>
            </a:prstGeom>
            <a:noFill/>
            <a:ln w="28575">
              <a:solidFill>
                <a:srgbClr val="00B0F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5" name="直接箭头连接符 54"/>
            <p:cNvCxnSpPr/>
            <p:nvPr/>
          </p:nvCxnSpPr>
          <p:spPr>
            <a:xfrm>
              <a:off x="3884498" y="5151421"/>
              <a:ext cx="4518025" cy="0"/>
            </a:xfrm>
            <a:prstGeom prst="straightConnector1">
              <a:avLst/>
            </a:prstGeom>
            <a:noFill/>
            <a:ln w="28575">
              <a:solidFill>
                <a:srgbClr val="EC706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组合 42"/>
          <p:cNvGrpSpPr/>
          <p:nvPr/>
        </p:nvGrpSpPr>
        <p:grpSpPr>
          <a:xfrm>
            <a:off x="8628009" y="61992"/>
            <a:ext cx="3146738" cy="324000"/>
            <a:chOff x="8431201" y="146358"/>
            <a:chExt cx="3146738" cy="324000"/>
          </a:xfrm>
        </p:grpSpPr>
        <p:sp>
          <p:nvSpPr>
            <p:cNvPr id="48" name="五边形 47"/>
            <p:cNvSpPr/>
            <p:nvPr/>
          </p:nvSpPr>
          <p:spPr bwMode="auto">
            <a:xfrm>
              <a:off x="8431201" y="146358"/>
              <a:ext cx="1043307" cy="324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IPv6 Unicast Address</a:t>
              </a:r>
            </a:p>
          </p:txBody>
        </p:sp>
        <p:sp>
          <p:nvSpPr>
            <p:cNvPr id="49" name="燕尾形 48"/>
            <p:cNvSpPr/>
            <p:nvPr/>
          </p:nvSpPr>
          <p:spPr bwMode="auto">
            <a:xfrm>
              <a:off x="9347925" y="146358"/>
              <a:ext cx="1204813" cy="324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IPv6 Multicast Address</a:t>
              </a:r>
              <a:endParaRPr lang="en-US" altLang="zh-CN" sz="1000" kern="0" dirty="0">
                <a:latin typeface="Huawei Sans" panose="020C0503030203020204" pitchFamily="34" charset="0"/>
              </a:endParaRPr>
            </a:p>
          </p:txBody>
        </p:sp>
        <p:sp>
          <p:nvSpPr>
            <p:cNvPr id="52" name="燕尾形 51"/>
            <p:cNvSpPr/>
            <p:nvPr/>
          </p:nvSpPr>
          <p:spPr bwMode="auto">
            <a:xfrm>
              <a:off x="10426156" y="146358"/>
              <a:ext cx="1151783"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b="1" dirty="0">
                  <a:solidFill>
                    <a:schemeClr val="bg1"/>
                  </a:solidFill>
                  <a:latin typeface="Huawei Sans" panose="020C0503030203020204" pitchFamily="34" charset="0"/>
                </a:rPr>
                <a:t>IPv6 </a:t>
              </a:r>
              <a:r>
                <a:rPr sz="1000" b="1" dirty="0" err="1">
                  <a:solidFill>
                    <a:schemeClr val="bg1"/>
                  </a:solidFill>
                  <a:latin typeface="Huawei Sans" panose="020C0503030203020204" pitchFamily="34" charset="0"/>
                </a:rPr>
                <a:t>Anycast</a:t>
              </a:r>
              <a:r>
                <a:rPr sz="1000" b="1" dirty="0">
                  <a:solidFill>
                    <a:schemeClr val="bg1"/>
                  </a:solidFill>
                  <a:latin typeface="Huawei Sans" panose="020C0503030203020204" pitchFamily="34" charset="0"/>
                </a:rPr>
                <a:t> Address</a:t>
              </a:r>
              <a:endParaRPr lang="en-US" altLang="zh-CN" sz="1000" b="1" kern="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2318472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a:solidFill>
                  <a:schemeClr val="bg1">
                    <a:lumMod val="50000"/>
                  </a:schemeClr>
                </a:solidFill>
                <a:latin typeface="Huawei Sans" panose="020C0503030203020204" pitchFamily="34" charset="0"/>
              </a:rPr>
              <a:t>IPv6 Overview</a:t>
            </a:r>
            <a:endParaRPr lang="en-US" altLang="zh-CN">
              <a:solidFill>
                <a:schemeClr val="bg1">
                  <a:lumMod val="50000"/>
                </a:schemeClr>
              </a:solidFill>
              <a:latin typeface="Huawei Sans" panose="020C0503030203020204" pitchFamily="34" charset="0"/>
            </a:endParaRPr>
          </a:p>
          <a:p>
            <a:r>
              <a:rPr b="1">
                <a:latin typeface="Huawei Sans" panose="020C0503030203020204" pitchFamily="34" charset="0"/>
              </a:rPr>
              <a:t>IPv6 Address Configuration</a:t>
            </a:r>
            <a:endParaRPr lang="en-US" altLang="zh-CN" b="1">
              <a:latin typeface="Huawei Sans" panose="020C0503030203020204" pitchFamily="34" charset="0"/>
            </a:endParaRPr>
          </a:p>
          <a:p>
            <a:r>
              <a:rPr>
                <a:solidFill>
                  <a:schemeClr val="bg1">
                    <a:lumMod val="50000"/>
                  </a:schemeClr>
                </a:solidFill>
                <a:latin typeface="Huawei Sans" panose="020C0503030203020204" pitchFamily="34" charset="0"/>
              </a:rPr>
              <a:t>Typical IPv6 Configuration Examples</a:t>
            </a:r>
          </a:p>
        </p:txBody>
      </p:sp>
    </p:spTree>
    <p:extLst>
      <p:ext uri="{BB962C8B-B14F-4D97-AF65-F5344CB8AC3E}">
        <p14:creationId xmlns:p14="http://schemas.microsoft.com/office/powerpoint/2010/main" val="763327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z="1800" dirty="0" smtClean="0"/>
              <a:t>The unicast IPv6 addresses and multicast addresses of hosts and routers are typically as follows:</a:t>
            </a:r>
            <a:endParaRPr lang="en-US" sz="1800" dirty="0"/>
          </a:p>
        </p:txBody>
      </p:sp>
      <p:sp>
        <p:nvSpPr>
          <p:cNvPr id="3" name="标题 2"/>
          <p:cNvSpPr>
            <a:spLocks noGrp="1"/>
          </p:cNvSpPr>
          <p:nvPr>
            <p:ph type="title"/>
          </p:nvPr>
        </p:nvSpPr>
        <p:spPr/>
        <p:txBody>
          <a:bodyPr/>
          <a:lstStyle/>
          <a:p>
            <a:r>
              <a:rPr lang="en-US" smtClean="0"/>
              <a:t>IPv6 Addresses of Hosts and Routers</a:t>
            </a:r>
            <a:endParaRPr lang="en-US"/>
          </a:p>
        </p:txBody>
      </p:sp>
      <p:graphicFrame>
        <p:nvGraphicFramePr>
          <p:cNvPr id="2" name="表格 1"/>
          <p:cNvGraphicFramePr>
            <a:graphicFrameLocks noGrp="1"/>
          </p:cNvGraphicFramePr>
          <p:nvPr>
            <p:extLst/>
          </p:nvPr>
        </p:nvGraphicFramePr>
        <p:xfrm>
          <a:off x="803276" y="3310058"/>
          <a:ext cx="4738880" cy="2533818"/>
        </p:xfrm>
        <a:graphic>
          <a:graphicData uri="http://schemas.openxmlformats.org/drawingml/2006/table">
            <a:tbl>
              <a:tblPr firstRow="1" bandRow="1">
                <a:tableStyleId>{5940675A-B579-460E-94D1-54222C63F5DA}</a:tableStyleId>
              </a:tblPr>
              <a:tblGrid>
                <a:gridCol w="2340188">
                  <a:extLst>
                    <a:ext uri="{9D8B030D-6E8A-4147-A177-3AD203B41FA5}">
                      <a16:colId xmlns="" xmlns:a16="http://schemas.microsoft.com/office/drawing/2014/main" val="20000"/>
                    </a:ext>
                  </a:extLst>
                </a:gridCol>
                <a:gridCol w="2398692">
                  <a:extLst>
                    <a:ext uri="{9D8B030D-6E8A-4147-A177-3AD203B41FA5}">
                      <a16:colId xmlns="" xmlns:a16="http://schemas.microsoft.com/office/drawing/2014/main" val="20001"/>
                    </a:ext>
                  </a:extLst>
                </a:gridCol>
              </a:tblGrid>
              <a:tr h="398229">
                <a:tc>
                  <a:txBody>
                    <a:bodyPr/>
                    <a:lstStyle/>
                    <a:p>
                      <a:pPr algn="ctr"/>
                      <a:r>
                        <a:rPr sz="1200" dirty="0">
                          <a:latin typeface="Huawei Sans" panose="020C0503030203020204" pitchFamily="34" charset="0"/>
                        </a:rPr>
                        <a:t>LLA of the network adapter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a:latin typeface="Huawei Sans" panose="020C0503030203020204" pitchFamily="34" charset="0"/>
                        </a:rPr>
                        <a:t>FE80::2E0:FCFF:FE35:7287</a:t>
                      </a:r>
                      <a:endParaRPr lang="zh-CN" altLang="en-US" sz="120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0"/>
                  </a:ext>
                </a:extLst>
              </a:tr>
              <a:tr h="398229">
                <a:tc>
                  <a:txBody>
                    <a:bodyPr/>
                    <a:lstStyle/>
                    <a:p>
                      <a:pPr algn="ctr"/>
                      <a:r>
                        <a:rPr sz="1200">
                          <a:latin typeface="Huawei Sans" panose="020C0503030203020204" pitchFamily="34" charset="0"/>
                        </a:rPr>
                        <a:t>GUA assigned by an administrator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a:latin typeface="Huawei Sans" panose="020C0503030203020204" pitchFamily="34" charset="0"/>
                        </a:rPr>
                        <a:t>2001</a:t>
                      </a:r>
                      <a:r>
                        <a:rPr sz="1200" b="1">
                          <a:latin typeface="Huawei Sans" panose="020C0503030203020204" pitchFamily="34" charset="0"/>
                        </a:rPr>
                        <a:t>::</a:t>
                      </a:r>
                      <a:r>
                        <a:rPr sz="1200">
                          <a:latin typeface="Huawei Sans" panose="020C0503030203020204" pitchFamily="34" charset="0"/>
                        </a:rPr>
                        <a:t>1</a:t>
                      </a:r>
                      <a:endParaRPr lang="zh-CN" altLang="en-US" sz="120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398229">
                <a:tc>
                  <a:txBody>
                    <a:bodyPr/>
                    <a:lstStyle/>
                    <a:p>
                      <a:pPr algn="ctr"/>
                      <a:r>
                        <a:rPr sz="1200" dirty="0">
                          <a:latin typeface="Huawei Sans" panose="020C0503030203020204" pitchFamily="34" charset="0"/>
                        </a:rPr>
                        <a:t>Loopback address</a:t>
                      </a:r>
                      <a:endParaRPr lang="zh-CN" altLang="en-US" sz="1200" dirty="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b="1">
                          <a:latin typeface="Huawei Sans" panose="020C0503030203020204" pitchFamily="34" charset="0"/>
                        </a:rPr>
                        <a:t>::</a:t>
                      </a:r>
                      <a:r>
                        <a:rPr sz="1200">
                          <a:latin typeface="Huawei Sans" panose="020C0503030203020204" pitchFamily="34" charset="0"/>
                        </a:rPr>
                        <a:t>1</a:t>
                      </a:r>
                      <a:endParaRPr lang="zh-CN" altLang="en-US" sz="120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398229">
                <a:tc>
                  <a:txBody>
                    <a:bodyPr/>
                    <a:lstStyle/>
                    <a:p>
                      <a:pPr algn="ctr"/>
                      <a:r>
                        <a:rPr sz="1200">
                          <a:latin typeface="Huawei Sans" panose="020C0503030203020204" pitchFamily="34" charset="0"/>
                        </a:rPr>
                        <a:t>Multicast addresses of all nodes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a:latin typeface="Huawei Sans" panose="020C0503030203020204" pitchFamily="34" charset="0"/>
                        </a:rPr>
                        <a:t>FF01</a:t>
                      </a:r>
                      <a:r>
                        <a:rPr sz="1200" b="1">
                          <a:latin typeface="Huawei Sans" panose="020C0503030203020204" pitchFamily="34" charset="0"/>
                        </a:rPr>
                        <a:t>::</a:t>
                      </a:r>
                      <a:r>
                        <a:rPr sz="1200">
                          <a:latin typeface="Huawei Sans" panose="020C0503030203020204" pitchFamily="34" charset="0"/>
                        </a:rPr>
                        <a:t>1 and FF02</a:t>
                      </a:r>
                      <a:r>
                        <a:rPr sz="1200" b="1">
                          <a:latin typeface="Huawei Sans" panose="020C0503030203020204" pitchFamily="34" charset="0"/>
                        </a:rPr>
                        <a:t>::</a:t>
                      </a:r>
                      <a:r>
                        <a:rPr sz="1200">
                          <a:latin typeface="Huawei Sans" panose="020C0503030203020204" pitchFamily="34" charset="0"/>
                        </a:rPr>
                        <a:t>1</a:t>
                      </a:r>
                      <a:endParaRPr lang="zh-CN" altLang="en-US" sz="1200" dirty="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r h="602880">
                <a:tc>
                  <a:txBody>
                    <a:bodyPr/>
                    <a:lstStyle/>
                    <a:p>
                      <a:pPr algn="ctr"/>
                      <a:r>
                        <a:rPr sz="1200" dirty="0">
                          <a:latin typeface="Huawei Sans" panose="020C0503030203020204" pitchFamily="34" charset="0"/>
                        </a:rPr>
                        <a:t>Solicited-node multicast </a:t>
                      </a:r>
                      <a:r>
                        <a:rPr sz="1200" dirty="0" smtClean="0">
                          <a:latin typeface="Huawei Sans" panose="020C0503030203020204" pitchFamily="34" charset="0"/>
                        </a:rPr>
                        <a:t>address </a:t>
                      </a:r>
                      <a:r>
                        <a:rPr sz="1200" dirty="0">
                          <a:latin typeface="Huawei Sans" panose="020C0503030203020204" pitchFamily="34" charset="0"/>
                        </a:rPr>
                        <a:t>corresponding to each unicast address of the network adapter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dirty="0">
                          <a:latin typeface="Huawei Sans" panose="020C0503030203020204" pitchFamily="34" charset="0"/>
                        </a:rPr>
                        <a:t>FF02::1:FF35:7287</a:t>
                      </a:r>
                    </a:p>
                    <a:p>
                      <a:pPr marL="0" marR="0" lvl="0" indent="0" algn="l" defTabSz="914034" rtl="0" eaLnBrk="1" fontAlgn="auto" latinLnBrk="0" hangingPunct="1">
                        <a:lnSpc>
                          <a:spcPct val="100000"/>
                        </a:lnSpc>
                        <a:spcBef>
                          <a:spcPts val="0"/>
                        </a:spcBef>
                        <a:spcAft>
                          <a:spcPts val="0"/>
                        </a:spcAft>
                        <a:buClrTx/>
                        <a:buSzTx/>
                        <a:buFontTx/>
                        <a:buNone/>
                        <a:tabLst/>
                        <a:defRPr/>
                      </a:pPr>
                      <a:r>
                        <a:rPr sz="1200" dirty="0">
                          <a:latin typeface="Huawei Sans" panose="020C0503030203020204" pitchFamily="34" charset="0"/>
                        </a:rPr>
                        <a:t>FF02::1:FF00:1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aphicFrame>
        <p:nvGraphicFramePr>
          <p:cNvPr id="10" name="Table 32"/>
          <p:cNvGraphicFramePr>
            <a:graphicFrameLocks noGrp="1"/>
          </p:cNvGraphicFramePr>
          <p:nvPr>
            <p:extLst/>
          </p:nvPr>
        </p:nvGraphicFramePr>
        <p:xfrm>
          <a:off x="6596065" y="3335077"/>
          <a:ext cx="4787014" cy="2743200"/>
        </p:xfrm>
        <a:graphic>
          <a:graphicData uri="http://schemas.openxmlformats.org/drawingml/2006/table">
            <a:tbl>
              <a:tblPr firstRow="1" bandRow="1">
                <a:tableStyleId>{5940675A-B579-460E-94D1-54222C63F5DA}</a:tableStyleId>
              </a:tblPr>
              <a:tblGrid>
                <a:gridCol w="2338545">
                  <a:extLst>
                    <a:ext uri="{9D8B030D-6E8A-4147-A177-3AD203B41FA5}">
                      <a16:colId xmlns="" xmlns:a16="http://schemas.microsoft.com/office/drawing/2014/main" val="20000"/>
                    </a:ext>
                  </a:extLst>
                </a:gridCol>
                <a:gridCol w="2448469">
                  <a:extLst>
                    <a:ext uri="{9D8B030D-6E8A-4147-A177-3AD203B41FA5}">
                      <a16:colId xmlns="" xmlns:a16="http://schemas.microsoft.com/office/drawing/2014/main" val="20001"/>
                    </a:ext>
                  </a:extLst>
                </a:gridCol>
              </a:tblGrid>
              <a:tr h="270717">
                <a:tc>
                  <a:txBody>
                    <a:bodyPr/>
                    <a:lstStyle/>
                    <a:p>
                      <a:pPr algn="ctr"/>
                      <a:r>
                        <a:rPr sz="1200" dirty="0">
                          <a:latin typeface="Huawei Sans" panose="020C0503030203020204" pitchFamily="34" charset="0"/>
                        </a:rPr>
                        <a:t>LLA of the network adapter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a:latin typeface="Huawei Sans" panose="020C0503030203020204" pitchFamily="34" charset="0"/>
                        </a:rPr>
                        <a:t>FE80::2E0:FCFF:FE99:1285</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0"/>
                  </a:ext>
                </a:extLst>
              </a:tr>
              <a:tr h="433416">
                <a:tc>
                  <a:txBody>
                    <a:bodyPr/>
                    <a:lstStyle/>
                    <a:p>
                      <a:pPr algn="ctr"/>
                      <a:r>
                        <a:rPr sz="1200">
                          <a:latin typeface="Huawei Sans" panose="020C0503030203020204" pitchFamily="34" charset="0"/>
                        </a:rPr>
                        <a:t>GUA assigned by an administrator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a:latin typeface="Huawei Sans" panose="020C0503030203020204" pitchFamily="34" charset="0"/>
                        </a:rPr>
                        <a:t>2001</a:t>
                      </a:r>
                      <a:r>
                        <a:rPr sz="1200" b="1">
                          <a:latin typeface="Huawei Sans" panose="020C0503030203020204" pitchFamily="34" charset="0"/>
                        </a:rPr>
                        <a:t>::</a:t>
                      </a:r>
                      <a:r>
                        <a:rPr sz="1200">
                          <a:latin typeface="Huawei Sans" panose="020C0503030203020204" pitchFamily="34" charset="0"/>
                        </a:rPr>
                        <a:t>2</a:t>
                      </a:r>
                      <a:endParaRPr lang="zh-CN" altLang="en-US" sz="1200">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270717">
                <a:tc>
                  <a:txBody>
                    <a:bodyPr/>
                    <a:lstStyle/>
                    <a:p>
                      <a:pPr algn="ctr"/>
                      <a:r>
                        <a:rPr sz="1200">
                          <a:latin typeface="Huawei Sans" panose="020C0503030203020204" pitchFamily="34" charset="0"/>
                        </a:rPr>
                        <a:t>Loopback address</a:t>
                      </a:r>
                      <a:endParaRPr lang="zh-CN" altLang="en-US" sz="1200" dirty="0">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b="1">
                          <a:latin typeface="Huawei Sans" panose="020C0503030203020204" pitchFamily="34" charset="0"/>
                        </a:rPr>
                        <a:t>::</a:t>
                      </a:r>
                      <a:r>
                        <a:rPr sz="1200">
                          <a:latin typeface="Huawei Sans" panose="020C0503030203020204" pitchFamily="34" charset="0"/>
                        </a:rPr>
                        <a:t>1</a:t>
                      </a:r>
                      <a:endParaRPr lang="zh-CN" altLang="en-US" sz="1200">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270717">
                <a:tc>
                  <a:txBody>
                    <a:bodyPr/>
                    <a:lstStyle/>
                    <a:p>
                      <a:pPr algn="ctr"/>
                      <a:r>
                        <a:rPr sz="1200" dirty="0">
                          <a:latin typeface="Huawei Sans" panose="020C0503030203020204" pitchFamily="34" charset="0"/>
                        </a:rPr>
                        <a:t>Multicast addresses of all nodes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a:latin typeface="Huawei Sans" panose="020C0503030203020204" pitchFamily="34" charset="0"/>
                        </a:rPr>
                        <a:t>FF01</a:t>
                      </a:r>
                      <a:r>
                        <a:rPr sz="1200" b="1">
                          <a:latin typeface="Huawei Sans" panose="020C0503030203020204" pitchFamily="34" charset="0"/>
                        </a:rPr>
                        <a:t>::</a:t>
                      </a:r>
                      <a:r>
                        <a:rPr sz="1200">
                          <a:latin typeface="Huawei Sans" panose="020C0503030203020204" pitchFamily="34" charset="0"/>
                        </a:rPr>
                        <a:t>1 and FF02</a:t>
                      </a:r>
                      <a:r>
                        <a:rPr sz="1200" b="1">
                          <a:latin typeface="Huawei Sans" panose="020C0503030203020204" pitchFamily="34" charset="0"/>
                        </a:rPr>
                        <a:t>::</a:t>
                      </a:r>
                      <a:r>
                        <a:rPr sz="1200">
                          <a:latin typeface="Huawei Sans" panose="020C0503030203020204" pitchFamily="34" charset="0"/>
                        </a:rPr>
                        <a:t>1</a:t>
                      </a:r>
                      <a:endParaRPr lang="zh-CN" altLang="en-US" sz="1200" dirty="0">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r h="270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sz="1200">
                          <a:latin typeface="Huawei Sans" panose="020C0503030203020204" pitchFamily="34" charset="0"/>
                        </a:rPr>
                        <a:t>Multicast addresses of all routers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a:latin typeface="Huawei Sans" panose="020C0503030203020204" pitchFamily="34" charset="0"/>
                        </a:rPr>
                        <a:t>FF01::2 and FF02::2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4"/>
                  </a:ext>
                </a:extLst>
              </a:tr>
              <a:tr h="460219">
                <a:tc>
                  <a:txBody>
                    <a:bodyPr/>
                    <a:lstStyle/>
                    <a:p>
                      <a:pPr algn="ctr"/>
                      <a:r>
                        <a:rPr sz="1200" dirty="0">
                          <a:latin typeface="Huawei Sans" panose="020C0503030203020204" pitchFamily="34" charset="0"/>
                        </a:rPr>
                        <a:t>Solicited-node multicast address corresponding to each unicast address of the network adapter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sz="1200" dirty="0">
                          <a:latin typeface="Huawei Sans" panose="020C0503030203020204" pitchFamily="34" charset="0"/>
                        </a:rPr>
                        <a:t>FF02::1:FF99:1285</a:t>
                      </a:r>
                    </a:p>
                    <a:p>
                      <a:pPr marL="0" marR="0" lvl="0" indent="0" algn="l" defTabSz="914034" rtl="0" eaLnBrk="1" fontAlgn="auto" latinLnBrk="0" hangingPunct="1">
                        <a:lnSpc>
                          <a:spcPct val="100000"/>
                        </a:lnSpc>
                        <a:spcBef>
                          <a:spcPts val="0"/>
                        </a:spcBef>
                        <a:spcAft>
                          <a:spcPts val="0"/>
                        </a:spcAft>
                        <a:buClrTx/>
                        <a:buSzTx/>
                        <a:buFontTx/>
                        <a:buNone/>
                        <a:tabLst/>
                        <a:defRPr/>
                      </a:pPr>
                      <a:r>
                        <a:rPr sz="1200" dirty="0">
                          <a:latin typeface="Huawei Sans" panose="020C0503030203020204" pitchFamily="34" charset="0"/>
                        </a:rPr>
                        <a:t>FF02::1:FF00:2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6" name="组合 5"/>
          <p:cNvGrpSpPr/>
          <p:nvPr/>
        </p:nvGrpSpPr>
        <p:grpSpPr>
          <a:xfrm>
            <a:off x="2135992" y="1814730"/>
            <a:ext cx="7920017" cy="794095"/>
            <a:chOff x="2212242" y="2395973"/>
            <a:chExt cx="7920017" cy="794095"/>
          </a:xfrm>
        </p:grpSpPr>
        <p:pic>
          <p:nvPicPr>
            <p:cNvPr id="5" name="图片 4" descr="PC.png"/>
            <p:cNvPicPr>
              <a:picLocks noChangeAspect="1"/>
            </p:cNvPicPr>
            <p:nvPr/>
          </p:nvPicPr>
          <p:blipFill>
            <a:blip r:embed="rId3" cstate="print"/>
            <a:stretch>
              <a:fillRect/>
            </a:stretch>
          </p:blipFill>
          <p:spPr>
            <a:xfrm>
              <a:off x="2212242" y="2574468"/>
              <a:ext cx="799509" cy="614022"/>
            </a:xfrm>
            <a:prstGeom prst="rect">
              <a:avLst/>
            </a:prstGeom>
          </p:spPr>
        </p:pic>
        <p:pic>
          <p:nvPicPr>
            <p:cNvPr id="9" name="Picture 12" descr="E:\2016.01\1.12 扁平化图标\蓝色\AR-蓝色最新-40.png"/>
            <p:cNvPicPr>
              <a:picLocks noChangeAspect="1" noChangeArrowheads="1"/>
            </p:cNvPicPr>
            <p:nvPr/>
          </p:nvPicPr>
          <p:blipFill>
            <a:blip r:embed="rId4" cstate="print"/>
            <a:srcRect/>
            <a:stretch>
              <a:fillRect/>
            </a:stretch>
          </p:blipFill>
          <p:spPr bwMode="auto">
            <a:xfrm>
              <a:off x="9379859" y="2574468"/>
              <a:ext cx="752400" cy="615600"/>
            </a:xfrm>
            <a:prstGeom prst="rect">
              <a:avLst/>
            </a:prstGeom>
            <a:noFill/>
          </p:spPr>
        </p:pic>
        <p:cxnSp>
          <p:nvCxnSpPr>
            <p:cNvPr id="37" name="直接连接符 36"/>
            <p:cNvCxnSpPr>
              <a:stCxn id="5" idx="3"/>
              <a:endCxn id="9" idx="1"/>
            </p:cNvCxnSpPr>
            <p:nvPr/>
          </p:nvCxnSpPr>
          <p:spPr>
            <a:xfrm>
              <a:off x="3011751" y="2881479"/>
              <a:ext cx="6368108" cy="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159"/>
            <p:cNvSpPr/>
            <p:nvPr/>
          </p:nvSpPr>
          <p:spPr>
            <a:xfrm flipH="1">
              <a:off x="5430157" y="2395973"/>
              <a:ext cx="1358350" cy="73559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Huawei Sans" panose="020C0503030203020204" pitchFamily="34" charset="0"/>
              </a:endParaRPr>
            </a:p>
            <a:p>
              <a:pPr algn="ctr"/>
              <a:r>
                <a:rPr>
                  <a:solidFill>
                    <a:schemeClr val="tx1"/>
                  </a:solidFill>
                  <a:latin typeface="Huawei Sans" panose="020C0503030203020204" pitchFamily="34" charset="0"/>
                </a:rPr>
                <a:t>Network</a:t>
              </a:r>
              <a:endParaRPr lang="en-US">
                <a:solidFill>
                  <a:schemeClr val="tx1"/>
                </a:solidFill>
                <a:latin typeface="Huawei Sans" panose="020C0503030203020204" pitchFamily="34" charset="0"/>
              </a:endParaRPr>
            </a:p>
          </p:txBody>
        </p:sp>
      </p:grpSp>
      <p:sp>
        <p:nvSpPr>
          <p:cNvPr id="14" name="梯形 4"/>
          <p:cNvSpPr/>
          <p:nvPr/>
        </p:nvSpPr>
        <p:spPr bwMode="auto">
          <a:xfrm>
            <a:off x="901911" y="2614575"/>
            <a:ext cx="4820392" cy="687494"/>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8432240"/>
              <a:gd name="connsiteY0" fmla="*/ 851429 h 861325"/>
              <a:gd name="connsiteX1" fmla="*/ 3468691 w 8432240"/>
              <a:gd name="connsiteY1" fmla="*/ 0 h 861325"/>
              <a:gd name="connsiteX2" fmla="*/ 4807869 w 8432240"/>
              <a:gd name="connsiteY2" fmla="*/ 0 h 861325"/>
              <a:gd name="connsiteX3" fmla="*/ 8432240 w 8432240"/>
              <a:gd name="connsiteY3" fmla="*/ 861325 h 861325"/>
              <a:gd name="connsiteX4" fmla="*/ 0 w 8432240"/>
              <a:gd name="connsiteY4" fmla="*/ 851429 h 861325"/>
              <a:gd name="connsiteX0" fmla="*/ 0 w 12058710"/>
              <a:gd name="connsiteY0" fmla="*/ 851429 h 851429"/>
              <a:gd name="connsiteX1" fmla="*/ 3468691 w 12058710"/>
              <a:gd name="connsiteY1" fmla="*/ 0 h 851429"/>
              <a:gd name="connsiteX2" fmla="*/ 4807869 w 12058710"/>
              <a:gd name="connsiteY2" fmla="*/ 0 h 851429"/>
              <a:gd name="connsiteX3" fmla="*/ 12058710 w 12058710"/>
              <a:gd name="connsiteY3" fmla="*/ 833705 h 851429"/>
              <a:gd name="connsiteX4" fmla="*/ 0 w 12058710"/>
              <a:gd name="connsiteY4" fmla="*/ 851429 h 85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710" h="851429">
                <a:moveTo>
                  <a:pt x="0" y="851429"/>
                </a:moveTo>
                <a:lnTo>
                  <a:pt x="3468691" y="0"/>
                </a:lnTo>
                <a:lnTo>
                  <a:pt x="4807869" y="0"/>
                </a:lnTo>
                <a:lnTo>
                  <a:pt x="12058710" y="833705"/>
                </a:lnTo>
                <a:lnTo>
                  <a:pt x="0" y="851429"/>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Huawei Sans" panose="020C0503030203020204" pitchFamily="34" charset="0"/>
            </a:endParaRPr>
          </a:p>
        </p:txBody>
      </p:sp>
      <p:sp>
        <p:nvSpPr>
          <p:cNvPr id="17" name="梯形 4"/>
          <p:cNvSpPr/>
          <p:nvPr/>
        </p:nvSpPr>
        <p:spPr bwMode="auto">
          <a:xfrm flipH="1">
            <a:off x="6596065" y="2610809"/>
            <a:ext cx="4820393" cy="698644"/>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8655408"/>
              <a:gd name="connsiteY0" fmla="*/ 837617 h 861325"/>
              <a:gd name="connsiteX1" fmla="*/ 204869 w 8655408"/>
              <a:gd name="connsiteY1" fmla="*/ 0 h 861325"/>
              <a:gd name="connsiteX2" fmla="*/ 1544047 w 8655408"/>
              <a:gd name="connsiteY2" fmla="*/ 0 h 861325"/>
              <a:gd name="connsiteX3" fmla="*/ 8655408 w 8655408"/>
              <a:gd name="connsiteY3" fmla="*/ 861325 h 861325"/>
              <a:gd name="connsiteX4" fmla="*/ 0 w 8655408"/>
              <a:gd name="connsiteY4" fmla="*/ 837617 h 861325"/>
              <a:gd name="connsiteX0" fmla="*/ 0 w 12058712"/>
              <a:gd name="connsiteY0" fmla="*/ 865237 h 865237"/>
              <a:gd name="connsiteX1" fmla="*/ 3608173 w 12058712"/>
              <a:gd name="connsiteY1" fmla="*/ 0 h 865237"/>
              <a:gd name="connsiteX2" fmla="*/ 4947351 w 12058712"/>
              <a:gd name="connsiteY2" fmla="*/ 0 h 865237"/>
              <a:gd name="connsiteX3" fmla="*/ 12058712 w 12058712"/>
              <a:gd name="connsiteY3" fmla="*/ 861325 h 865237"/>
              <a:gd name="connsiteX4" fmla="*/ 0 w 12058712"/>
              <a:gd name="connsiteY4" fmla="*/ 865237 h 865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712" h="865237">
                <a:moveTo>
                  <a:pt x="0" y="865237"/>
                </a:moveTo>
                <a:lnTo>
                  <a:pt x="3608173" y="0"/>
                </a:lnTo>
                <a:lnTo>
                  <a:pt x="4947351" y="0"/>
                </a:lnTo>
                <a:lnTo>
                  <a:pt x="12058712" y="861325"/>
                </a:lnTo>
                <a:lnTo>
                  <a:pt x="0" y="86523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Huawei Sans" panose="020C0503030203020204" pitchFamily="34" charset="0"/>
            </a:endParaRPr>
          </a:p>
        </p:txBody>
      </p:sp>
    </p:spTree>
    <p:extLst>
      <p:ext uri="{BB962C8B-B14F-4D97-AF65-F5344CB8AC3E}">
        <p14:creationId xmlns:p14="http://schemas.microsoft.com/office/powerpoint/2010/main" val="880455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标注 14"/>
          <p:cNvSpPr/>
          <p:nvPr/>
        </p:nvSpPr>
        <p:spPr>
          <a:xfrm>
            <a:off x="7716232" y="2152866"/>
            <a:ext cx="3205111" cy="1251832"/>
          </a:xfrm>
          <a:custGeom>
            <a:avLst/>
            <a:gdLst>
              <a:gd name="connsiteX0" fmla="*/ 0 w 3648070"/>
              <a:gd name="connsiteY0" fmla="*/ 0 h 1219755"/>
              <a:gd name="connsiteX1" fmla="*/ 608012 w 3648070"/>
              <a:gd name="connsiteY1" fmla="*/ 0 h 1219755"/>
              <a:gd name="connsiteX2" fmla="*/ 608012 w 3648070"/>
              <a:gd name="connsiteY2" fmla="*/ 0 h 1219755"/>
              <a:gd name="connsiteX3" fmla="*/ 1520029 w 3648070"/>
              <a:gd name="connsiteY3" fmla="*/ 0 h 1219755"/>
              <a:gd name="connsiteX4" fmla="*/ 3648070 w 3648070"/>
              <a:gd name="connsiteY4" fmla="*/ 0 h 1219755"/>
              <a:gd name="connsiteX5" fmla="*/ 3648070 w 3648070"/>
              <a:gd name="connsiteY5" fmla="*/ 711524 h 1219755"/>
              <a:gd name="connsiteX6" fmla="*/ 3648070 w 3648070"/>
              <a:gd name="connsiteY6" fmla="*/ 711524 h 1219755"/>
              <a:gd name="connsiteX7" fmla="*/ 3648070 w 3648070"/>
              <a:gd name="connsiteY7" fmla="*/ 1016463 h 1219755"/>
              <a:gd name="connsiteX8" fmla="*/ 3648070 w 3648070"/>
              <a:gd name="connsiteY8" fmla="*/ 1219755 h 1219755"/>
              <a:gd name="connsiteX9" fmla="*/ 1520029 w 3648070"/>
              <a:gd name="connsiteY9" fmla="*/ 1219755 h 1219755"/>
              <a:gd name="connsiteX10" fmla="*/ 1630104 w 3648070"/>
              <a:gd name="connsiteY10" fmla="*/ 1372237 h 1219755"/>
              <a:gd name="connsiteX11" fmla="*/ 608012 w 3648070"/>
              <a:gd name="connsiteY11" fmla="*/ 1219755 h 1219755"/>
              <a:gd name="connsiteX12" fmla="*/ 0 w 3648070"/>
              <a:gd name="connsiteY12" fmla="*/ 1219755 h 1219755"/>
              <a:gd name="connsiteX13" fmla="*/ 0 w 3648070"/>
              <a:gd name="connsiteY13" fmla="*/ 1016463 h 1219755"/>
              <a:gd name="connsiteX14" fmla="*/ 0 w 3648070"/>
              <a:gd name="connsiteY14" fmla="*/ 711524 h 1219755"/>
              <a:gd name="connsiteX15" fmla="*/ 0 w 3648070"/>
              <a:gd name="connsiteY15" fmla="*/ 711524 h 1219755"/>
              <a:gd name="connsiteX16" fmla="*/ 0 w 3648070"/>
              <a:gd name="connsiteY16" fmla="*/ 0 h 1219755"/>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520029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882886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347107 w 3648070"/>
              <a:gd name="connsiteY11" fmla="*/ 1224518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8070" h="1372237">
                <a:moveTo>
                  <a:pt x="0" y="0"/>
                </a:moveTo>
                <a:lnTo>
                  <a:pt x="608012" y="0"/>
                </a:lnTo>
                <a:lnTo>
                  <a:pt x="608012" y="0"/>
                </a:lnTo>
                <a:lnTo>
                  <a:pt x="1520029" y="0"/>
                </a:lnTo>
                <a:lnTo>
                  <a:pt x="3648070" y="0"/>
                </a:lnTo>
                <a:lnTo>
                  <a:pt x="3648070" y="711524"/>
                </a:lnTo>
                <a:lnTo>
                  <a:pt x="3648070" y="711524"/>
                </a:lnTo>
                <a:lnTo>
                  <a:pt x="3648070" y="1016463"/>
                </a:lnTo>
                <a:lnTo>
                  <a:pt x="3648070" y="1219755"/>
                </a:lnTo>
                <a:lnTo>
                  <a:pt x="1716199" y="1214992"/>
                </a:lnTo>
                <a:lnTo>
                  <a:pt x="1630104" y="1372237"/>
                </a:lnTo>
                <a:lnTo>
                  <a:pt x="1347107" y="1224518"/>
                </a:lnTo>
                <a:lnTo>
                  <a:pt x="0" y="1219755"/>
                </a:lnTo>
                <a:lnTo>
                  <a:pt x="0" y="1016463"/>
                </a:lnTo>
                <a:lnTo>
                  <a:pt x="0" y="711524"/>
                </a:lnTo>
                <a:lnTo>
                  <a:pt x="0" y="711524"/>
                </a:lnTo>
                <a:lnTo>
                  <a:pt x="0" y="0"/>
                </a:lnTo>
                <a:close/>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sp>
        <p:nvSpPr>
          <p:cNvPr id="53" name="矩形标注 14"/>
          <p:cNvSpPr/>
          <p:nvPr/>
        </p:nvSpPr>
        <p:spPr>
          <a:xfrm>
            <a:off x="3889851" y="2161191"/>
            <a:ext cx="3612645" cy="1243507"/>
          </a:xfrm>
          <a:custGeom>
            <a:avLst/>
            <a:gdLst>
              <a:gd name="connsiteX0" fmla="*/ 0 w 3648070"/>
              <a:gd name="connsiteY0" fmla="*/ 0 h 1219755"/>
              <a:gd name="connsiteX1" fmla="*/ 608012 w 3648070"/>
              <a:gd name="connsiteY1" fmla="*/ 0 h 1219755"/>
              <a:gd name="connsiteX2" fmla="*/ 608012 w 3648070"/>
              <a:gd name="connsiteY2" fmla="*/ 0 h 1219755"/>
              <a:gd name="connsiteX3" fmla="*/ 1520029 w 3648070"/>
              <a:gd name="connsiteY3" fmla="*/ 0 h 1219755"/>
              <a:gd name="connsiteX4" fmla="*/ 3648070 w 3648070"/>
              <a:gd name="connsiteY4" fmla="*/ 0 h 1219755"/>
              <a:gd name="connsiteX5" fmla="*/ 3648070 w 3648070"/>
              <a:gd name="connsiteY5" fmla="*/ 711524 h 1219755"/>
              <a:gd name="connsiteX6" fmla="*/ 3648070 w 3648070"/>
              <a:gd name="connsiteY6" fmla="*/ 711524 h 1219755"/>
              <a:gd name="connsiteX7" fmla="*/ 3648070 w 3648070"/>
              <a:gd name="connsiteY7" fmla="*/ 1016463 h 1219755"/>
              <a:gd name="connsiteX8" fmla="*/ 3648070 w 3648070"/>
              <a:gd name="connsiteY8" fmla="*/ 1219755 h 1219755"/>
              <a:gd name="connsiteX9" fmla="*/ 1520029 w 3648070"/>
              <a:gd name="connsiteY9" fmla="*/ 1219755 h 1219755"/>
              <a:gd name="connsiteX10" fmla="*/ 1630104 w 3648070"/>
              <a:gd name="connsiteY10" fmla="*/ 1372237 h 1219755"/>
              <a:gd name="connsiteX11" fmla="*/ 608012 w 3648070"/>
              <a:gd name="connsiteY11" fmla="*/ 1219755 h 1219755"/>
              <a:gd name="connsiteX12" fmla="*/ 0 w 3648070"/>
              <a:gd name="connsiteY12" fmla="*/ 1219755 h 1219755"/>
              <a:gd name="connsiteX13" fmla="*/ 0 w 3648070"/>
              <a:gd name="connsiteY13" fmla="*/ 1016463 h 1219755"/>
              <a:gd name="connsiteX14" fmla="*/ 0 w 3648070"/>
              <a:gd name="connsiteY14" fmla="*/ 711524 h 1219755"/>
              <a:gd name="connsiteX15" fmla="*/ 0 w 3648070"/>
              <a:gd name="connsiteY15" fmla="*/ 711524 h 1219755"/>
              <a:gd name="connsiteX16" fmla="*/ 0 w 3648070"/>
              <a:gd name="connsiteY16" fmla="*/ 0 h 1219755"/>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520029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882886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347107 w 3648070"/>
              <a:gd name="connsiteY11" fmla="*/ 1224518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8070" h="1372237">
                <a:moveTo>
                  <a:pt x="0" y="0"/>
                </a:moveTo>
                <a:lnTo>
                  <a:pt x="608012" y="0"/>
                </a:lnTo>
                <a:lnTo>
                  <a:pt x="608012" y="0"/>
                </a:lnTo>
                <a:lnTo>
                  <a:pt x="1520029" y="0"/>
                </a:lnTo>
                <a:lnTo>
                  <a:pt x="3648070" y="0"/>
                </a:lnTo>
                <a:lnTo>
                  <a:pt x="3648070" y="711524"/>
                </a:lnTo>
                <a:lnTo>
                  <a:pt x="3648070" y="711524"/>
                </a:lnTo>
                <a:lnTo>
                  <a:pt x="3648070" y="1016463"/>
                </a:lnTo>
                <a:lnTo>
                  <a:pt x="3648070" y="1219755"/>
                </a:lnTo>
                <a:lnTo>
                  <a:pt x="1716199" y="1214992"/>
                </a:lnTo>
                <a:lnTo>
                  <a:pt x="1630104" y="1372237"/>
                </a:lnTo>
                <a:lnTo>
                  <a:pt x="1347107" y="1224518"/>
                </a:lnTo>
                <a:lnTo>
                  <a:pt x="0" y="1219755"/>
                </a:lnTo>
                <a:lnTo>
                  <a:pt x="0" y="1016463"/>
                </a:lnTo>
                <a:lnTo>
                  <a:pt x="0" y="711524"/>
                </a:lnTo>
                <a:lnTo>
                  <a:pt x="0" y="711524"/>
                </a:lnTo>
                <a:lnTo>
                  <a:pt x="0" y="0"/>
                </a:lnTo>
                <a:close/>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sp>
        <p:nvSpPr>
          <p:cNvPr id="15" name="矩形标注 14"/>
          <p:cNvSpPr/>
          <p:nvPr/>
        </p:nvSpPr>
        <p:spPr>
          <a:xfrm>
            <a:off x="803275" y="2149983"/>
            <a:ext cx="2873462" cy="1251832"/>
          </a:xfrm>
          <a:custGeom>
            <a:avLst/>
            <a:gdLst>
              <a:gd name="connsiteX0" fmla="*/ 0 w 3648070"/>
              <a:gd name="connsiteY0" fmla="*/ 0 h 1219755"/>
              <a:gd name="connsiteX1" fmla="*/ 608012 w 3648070"/>
              <a:gd name="connsiteY1" fmla="*/ 0 h 1219755"/>
              <a:gd name="connsiteX2" fmla="*/ 608012 w 3648070"/>
              <a:gd name="connsiteY2" fmla="*/ 0 h 1219755"/>
              <a:gd name="connsiteX3" fmla="*/ 1520029 w 3648070"/>
              <a:gd name="connsiteY3" fmla="*/ 0 h 1219755"/>
              <a:gd name="connsiteX4" fmla="*/ 3648070 w 3648070"/>
              <a:gd name="connsiteY4" fmla="*/ 0 h 1219755"/>
              <a:gd name="connsiteX5" fmla="*/ 3648070 w 3648070"/>
              <a:gd name="connsiteY5" fmla="*/ 711524 h 1219755"/>
              <a:gd name="connsiteX6" fmla="*/ 3648070 w 3648070"/>
              <a:gd name="connsiteY6" fmla="*/ 711524 h 1219755"/>
              <a:gd name="connsiteX7" fmla="*/ 3648070 w 3648070"/>
              <a:gd name="connsiteY7" fmla="*/ 1016463 h 1219755"/>
              <a:gd name="connsiteX8" fmla="*/ 3648070 w 3648070"/>
              <a:gd name="connsiteY8" fmla="*/ 1219755 h 1219755"/>
              <a:gd name="connsiteX9" fmla="*/ 1520029 w 3648070"/>
              <a:gd name="connsiteY9" fmla="*/ 1219755 h 1219755"/>
              <a:gd name="connsiteX10" fmla="*/ 1630104 w 3648070"/>
              <a:gd name="connsiteY10" fmla="*/ 1372237 h 1219755"/>
              <a:gd name="connsiteX11" fmla="*/ 608012 w 3648070"/>
              <a:gd name="connsiteY11" fmla="*/ 1219755 h 1219755"/>
              <a:gd name="connsiteX12" fmla="*/ 0 w 3648070"/>
              <a:gd name="connsiteY12" fmla="*/ 1219755 h 1219755"/>
              <a:gd name="connsiteX13" fmla="*/ 0 w 3648070"/>
              <a:gd name="connsiteY13" fmla="*/ 1016463 h 1219755"/>
              <a:gd name="connsiteX14" fmla="*/ 0 w 3648070"/>
              <a:gd name="connsiteY14" fmla="*/ 711524 h 1219755"/>
              <a:gd name="connsiteX15" fmla="*/ 0 w 3648070"/>
              <a:gd name="connsiteY15" fmla="*/ 711524 h 1219755"/>
              <a:gd name="connsiteX16" fmla="*/ 0 w 3648070"/>
              <a:gd name="connsiteY16" fmla="*/ 0 h 1219755"/>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520029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882886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347107 w 3648070"/>
              <a:gd name="connsiteY11" fmla="*/ 1224518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8070" h="1372237">
                <a:moveTo>
                  <a:pt x="0" y="0"/>
                </a:moveTo>
                <a:lnTo>
                  <a:pt x="608012" y="0"/>
                </a:lnTo>
                <a:lnTo>
                  <a:pt x="608012" y="0"/>
                </a:lnTo>
                <a:lnTo>
                  <a:pt x="1520029" y="0"/>
                </a:lnTo>
                <a:lnTo>
                  <a:pt x="3648070" y="0"/>
                </a:lnTo>
                <a:lnTo>
                  <a:pt x="3648070" y="711524"/>
                </a:lnTo>
                <a:lnTo>
                  <a:pt x="3648070" y="711524"/>
                </a:lnTo>
                <a:lnTo>
                  <a:pt x="3648070" y="1016463"/>
                </a:lnTo>
                <a:lnTo>
                  <a:pt x="3648070" y="1219755"/>
                </a:lnTo>
                <a:lnTo>
                  <a:pt x="1716199" y="1214992"/>
                </a:lnTo>
                <a:lnTo>
                  <a:pt x="1630104" y="1372237"/>
                </a:lnTo>
                <a:lnTo>
                  <a:pt x="1347107" y="1224518"/>
                </a:lnTo>
                <a:lnTo>
                  <a:pt x="0" y="1219755"/>
                </a:lnTo>
                <a:lnTo>
                  <a:pt x="0" y="1016463"/>
                </a:lnTo>
                <a:lnTo>
                  <a:pt x="0" y="711524"/>
                </a:lnTo>
                <a:lnTo>
                  <a:pt x="0" y="711524"/>
                </a:lnTo>
                <a:lnTo>
                  <a:pt x="0" y="0"/>
                </a:lnTo>
                <a:close/>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cxnSp>
        <p:nvCxnSpPr>
          <p:cNvPr id="74" name="直接连接符 73"/>
          <p:cNvCxnSpPr/>
          <p:nvPr/>
        </p:nvCxnSpPr>
        <p:spPr bwMode="auto">
          <a:xfrm flipH="1">
            <a:off x="2037771" y="3965496"/>
            <a:ext cx="0" cy="216000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2" name="文本占位符 1"/>
          <p:cNvSpPr>
            <a:spLocks noGrp="1"/>
          </p:cNvSpPr>
          <p:nvPr>
            <p:ph type="body" sz="quarter" idx="10"/>
          </p:nvPr>
        </p:nvSpPr>
        <p:spPr/>
        <p:txBody>
          <a:bodyPr/>
          <a:lstStyle/>
          <a:p>
            <a:r>
              <a:rPr lang="en-US" sz="1800" dirty="0" smtClean="0"/>
              <a:t>Before sending IPv6 packets, an interface undergoes address configuration, DAD, and address resolution. During this process, the Neighbor Discovery Protocol (NDP) plays an important role.</a:t>
            </a:r>
            <a:endParaRPr lang="en-US" altLang="zh-CN" sz="1800" dirty="0"/>
          </a:p>
        </p:txBody>
      </p:sp>
      <p:sp>
        <p:nvSpPr>
          <p:cNvPr id="3" name="标题 2"/>
          <p:cNvSpPr>
            <a:spLocks noGrp="1"/>
          </p:cNvSpPr>
          <p:nvPr>
            <p:ph type="title"/>
          </p:nvPr>
        </p:nvSpPr>
        <p:spPr/>
        <p:txBody>
          <a:bodyPr/>
          <a:lstStyle/>
          <a:p>
            <a:r>
              <a:rPr lang="en-US" smtClean="0"/>
              <a:t>Service Process of IPv6 Unicast Addresses</a:t>
            </a:r>
            <a:endParaRPr lang="en-US" altLang="zh-CN"/>
          </a:p>
        </p:txBody>
      </p:sp>
      <p:cxnSp>
        <p:nvCxnSpPr>
          <p:cNvPr id="51" name="直接连接符 50"/>
          <p:cNvCxnSpPr/>
          <p:nvPr/>
        </p:nvCxnSpPr>
        <p:spPr bwMode="auto">
          <a:xfrm>
            <a:off x="5662246" y="5222565"/>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59" name="圆角矩形 58"/>
          <p:cNvSpPr/>
          <p:nvPr/>
        </p:nvSpPr>
        <p:spPr bwMode="auto">
          <a:xfrm>
            <a:off x="5905890" y="4939724"/>
            <a:ext cx="1528182" cy="419376"/>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t" latinLnBrk="0" hangingPunct="1">
              <a:lnSpc>
                <a:spcPct val="100000"/>
              </a:lnSpc>
              <a:spcBef>
                <a:spcPct val="0"/>
              </a:spcBef>
              <a:spcAft>
                <a:spcPct val="0"/>
              </a:spcAft>
              <a:buClrTx/>
              <a:buSzTx/>
              <a:buFontTx/>
              <a:buNone/>
              <a:tabLst/>
            </a:pPr>
            <a:r>
              <a:rPr sz="1200" dirty="0">
                <a:latin typeface="Huawei Sans" panose="020C0503030203020204" pitchFamily="34" charset="0"/>
              </a:rPr>
              <a:t>Manual configuration</a:t>
            </a:r>
            <a:endParaRPr kumimoji="0" lang="en-US" altLang="zh-CN" sz="12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52" name="直接连接符 51"/>
          <p:cNvCxnSpPr/>
          <p:nvPr/>
        </p:nvCxnSpPr>
        <p:spPr bwMode="auto">
          <a:xfrm>
            <a:off x="5662246" y="5689584"/>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60" name="圆角矩形 59"/>
          <p:cNvSpPr/>
          <p:nvPr/>
        </p:nvSpPr>
        <p:spPr bwMode="auto">
          <a:xfrm>
            <a:off x="5905889" y="5498957"/>
            <a:ext cx="2084499" cy="309600"/>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t" latinLnBrk="0" hangingPunct="1">
              <a:lnSpc>
                <a:spcPct val="100000"/>
              </a:lnSpc>
              <a:spcBef>
                <a:spcPct val="0"/>
              </a:spcBef>
              <a:spcAft>
                <a:spcPct val="0"/>
              </a:spcAft>
              <a:buClrTx/>
              <a:buSzTx/>
              <a:buFontTx/>
              <a:buNone/>
              <a:tabLst/>
            </a:pPr>
            <a:r>
              <a:rPr sz="1200" dirty="0">
                <a:latin typeface="Huawei Sans" panose="020C0503030203020204" pitchFamily="34" charset="0"/>
              </a:rPr>
              <a:t>Generated by the system</a:t>
            </a:r>
            <a:endParaRPr kumimoji="0" lang="en-US" altLang="zh-CN" sz="12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58" name="直接连接符 57"/>
          <p:cNvCxnSpPr/>
          <p:nvPr/>
        </p:nvCxnSpPr>
        <p:spPr bwMode="auto">
          <a:xfrm>
            <a:off x="5662246" y="6157842"/>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61" name="圆角矩形 60"/>
          <p:cNvSpPr/>
          <p:nvPr/>
        </p:nvSpPr>
        <p:spPr bwMode="auto">
          <a:xfrm>
            <a:off x="5905891" y="5919901"/>
            <a:ext cx="2323709" cy="432000"/>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 latinLnBrk="0" hangingPunct="1">
              <a:lnSpc>
                <a:spcPct val="100000"/>
              </a:lnSpc>
              <a:spcBef>
                <a:spcPct val="0"/>
              </a:spcBef>
              <a:spcAft>
                <a:spcPct val="0"/>
              </a:spcAft>
              <a:buClrTx/>
              <a:buSzTx/>
              <a:buFontTx/>
              <a:buNone/>
              <a:tabLst/>
            </a:pPr>
            <a:r>
              <a:rPr sz="1200" dirty="0">
                <a:latin typeface="Huawei Sans" panose="020C0503030203020204" pitchFamily="34" charset="0"/>
              </a:rPr>
              <a:t>Dynamically generated </a:t>
            </a:r>
            <a:r>
              <a:rPr lang="en-US" sz="1200" dirty="0" smtClean="0">
                <a:latin typeface="Huawei Sans" panose="020C0503030203020204" pitchFamily="34" charset="0"/>
              </a:rPr>
              <a:t>using</a:t>
            </a:r>
            <a:r>
              <a:rPr sz="1200" dirty="0" smtClean="0">
                <a:latin typeface="Huawei Sans" panose="020C0503030203020204" pitchFamily="34" charset="0"/>
              </a:rPr>
              <a:t> EUI-64</a:t>
            </a:r>
            <a:endParaRPr kumimoji="0" lang="en-US" altLang="zh-CN" sz="12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62" name="直接连接符 61"/>
          <p:cNvCxnSpPr/>
          <p:nvPr/>
        </p:nvCxnSpPr>
        <p:spPr bwMode="auto">
          <a:xfrm>
            <a:off x="5655896" y="4282355"/>
            <a:ext cx="0" cy="187533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37" name="圆角矩形 36"/>
          <p:cNvSpPr/>
          <p:nvPr/>
        </p:nvSpPr>
        <p:spPr bwMode="auto">
          <a:xfrm>
            <a:off x="4819781" y="4493534"/>
            <a:ext cx="1684929" cy="303516"/>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400" fontAlgn="t">
              <a:spcBef>
                <a:spcPct val="0"/>
              </a:spcBef>
              <a:spcAft>
                <a:spcPct val="0"/>
              </a:spcAft>
            </a:pPr>
            <a:r>
              <a:rPr sz="1400" dirty="0">
                <a:latin typeface="Huawei Sans" panose="020C0503030203020204" pitchFamily="34" charset="0"/>
              </a:rPr>
              <a:t>LLA</a:t>
            </a:r>
            <a:endParaRPr lang="en-US" altLang="zh-CN" sz="1400" dirty="0">
              <a:latin typeface="Huawei Sans" panose="020C0503030203020204" pitchFamily="34" charset="0"/>
              <a:ea typeface="方正兰亭黑简体" panose="02000000000000000000" pitchFamily="2" charset="-122"/>
            </a:endParaRPr>
          </a:p>
        </p:txBody>
      </p:sp>
      <p:sp>
        <p:nvSpPr>
          <p:cNvPr id="38" name="圆角矩形 37"/>
          <p:cNvSpPr/>
          <p:nvPr/>
        </p:nvSpPr>
        <p:spPr bwMode="auto">
          <a:xfrm>
            <a:off x="1203754" y="4496255"/>
            <a:ext cx="1684929" cy="307359"/>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t" latinLnBrk="0" hangingPunct="1">
              <a:lnSpc>
                <a:spcPct val="100000"/>
              </a:lnSpc>
              <a:spcBef>
                <a:spcPct val="0"/>
              </a:spcBef>
              <a:spcAft>
                <a:spcPct val="0"/>
              </a:spcAft>
              <a:buClrTx/>
              <a:buSzTx/>
              <a:buFontTx/>
              <a:buNone/>
              <a:tabLst/>
            </a:pPr>
            <a:r>
              <a:rPr sz="1400">
                <a:latin typeface="Huawei Sans" panose="020C0503030203020204" pitchFamily="34" charset="0"/>
              </a:rPr>
              <a:t>GUA</a:t>
            </a:r>
            <a:endParaRPr kumimoji="0" lang="en-US" altLang="zh-CN" sz="14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68" name="直接连接符 67"/>
          <p:cNvCxnSpPr/>
          <p:nvPr/>
        </p:nvCxnSpPr>
        <p:spPr bwMode="auto">
          <a:xfrm>
            <a:off x="2044121" y="5222565"/>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69" name="圆角矩形 68"/>
          <p:cNvSpPr/>
          <p:nvPr/>
        </p:nvSpPr>
        <p:spPr bwMode="auto">
          <a:xfrm>
            <a:off x="2287766" y="4939724"/>
            <a:ext cx="1337572" cy="419376"/>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defTabSz="914400" rtl="0" eaLnBrk="1" fontAlgn="t" latinLnBrk="0" hangingPunct="1">
              <a:lnSpc>
                <a:spcPct val="100000"/>
              </a:lnSpc>
              <a:spcBef>
                <a:spcPct val="0"/>
              </a:spcBef>
              <a:spcAft>
                <a:spcPct val="0"/>
              </a:spcAft>
              <a:buClrTx/>
              <a:buSzTx/>
              <a:buFontTx/>
              <a:buNone/>
              <a:tabLst/>
            </a:pPr>
            <a:r>
              <a:rPr sz="1200" dirty="0">
                <a:latin typeface="Huawei Sans" panose="020C0503030203020204" pitchFamily="34" charset="0"/>
              </a:rPr>
              <a:t>Manual configuration</a:t>
            </a:r>
            <a:endParaRPr kumimoji="0" lang="en-US" altLang="zh-CN" sz="12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70" name="直接连接符 69"/>
          <p:cNvCxnSpPr/>
          <p:nvPr/>
        </p:nvCxnSpPr>
        <p:spPr bwMode="auto">
          <a:xfrm>
            <a:off x="2044121" y="5689584"/>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71" name="圆角矩形 70"/>
          <p:cNvSpPr/>
          <p:nvPr/>
        </p:nvSpPr>
        <p:spPr bwMode="auto">
          <a:xfrm>
            <a:off x="2287764" y="5498957"/>
            <a:ext cx="2172845" cy="309600"/>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latinLnBrk="0" hangingPunct="1">
              <a:lnSpc>
                <a:spcPct val="100000"/>
              </a:lnSpc>
              <a:spcBef>
                <a:spcPct val="0"/>
              </a:spcBef>
              <a:spcAft>
                <a:spcPct val="0"/>
              </a:spcAft>
              <a:buClrTx/>
              <a:buSzTx/>
              <a:buFontTx/>
              <a:buNone/>
              <a:tabLst/>
            </a:pPr>
            <a:r>
              <a:rPr sz="1200" dirty="0">
                <a:latin typeface="Huawei Sans" panose="020C0503030203020204" pitchFamily="34" charset="0"/>
              </a:rPr>
              <a:t>SLAAC (NDP)</a:t>
            </a:r>
            <a:endParaRPr kumimoji="0" lang="en-US" altLang="zh-CN" sz="12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72" name="直接连接符 71"/>
          <p:cNvCxnSpPr/>
          <p:nvPr/>
        </p:nvCxnSpPr>
        <p:spPr bwMode="auto">
          <a:xfrm>
            <a:off x="2044121" y="6128814"/>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75" name="圆角矩形 74"/>
          <p:cNvSpPr/>
          <p:nvPr/>
        </p:nvSpPr>
        <p:spPr bwMode="auto">
          <a:xfrm>
            <a:off x="2287764" y="5919901"/>
            <a:ext cx="2425750" cy="432000"/>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latinLnBrk="0" hangingPunct="1">
              <a:lnSpc>
                <a:spcPct val="100000"/>
              </a:lnSpc>
              <a:spcBef>
                <a:spcPct val="0"/>
              </a:spcBef>
              <a:spcAft>
                <a:spcPct val="0"/>
              </a:spcAft>
              <a:buClrTx/>
              <a:buSzTx/>
              <a:buFontTx/>
              <a:buNone/>
              <a:tabLst/>
            </a:pPr>
            <a:r>
              <a:rPr sz="1200" dirty="0" err="1">
                <a:latin typeface="Huawei Sans" panose="020C0503030203020204" pitchFamily="34" charset="0"/>
              </a:rPr>
              <a:t>Stateful</a:t>
            </a:r>
            <a:r>
              <a:rPr sz="1200" dirty="0">
                <a:latin typeface="Huawei Sans" panose="020C0503030203020204" pitchFamily="34" charset="0"/>
              </a:rPr>
              <a:t> address </a:t>
            </a:r>
            <a:r>
              <a:rPr sz="1200" dirty="0" err="1">
                <a:latin typeface="Huawei Sans" panose="020C0503030203020204" pitchFamily="34" charset="0"/>
              </a:rPr>
              <a:t>autoconfiguration</a:t>
            </a:r>
            <a:r>
              <a:rPr sz="1200" dirty="0">
                <a:latin typeface="Huawei Sans" panose="020C0503030203020204" pitchFamily="34" charset="0"/>
              </a:rPr>
              <a:t> (DHCPv6)</a:t>
            </a:r>
            <a:endParaRPr lang="en-US" altLang="zh-CN" sz="1200" dirty="0">
              <a:latin typeface="Huawei Sans" panose="020C0503030203020204" pitchFamily="34" charset="0"/>
              <a:ea typeface="方正兰亭黑简体" panose="02000000000000000000" pitchFamily="2" charset="-122"/>
            </a:endParaRPr>
          </a:p>
        </p:txBody>
      </p:sp>
      <p:cxnSp>
        <p:nvCxnSpPr>
          <p:cNvPr id="18" name="直接连接符 17"/>
          <p:cNvCxnSpPr/>
          <p:nvPr/>
        </p:nvCxnSpPr>
        <p:spPr>
          <a:xfrm>
            <a:off x="2495068" y="3815674"/>
            <a:ext cx="7920000" cy="1600"/>
          </a:xfrm>
          <a:prstGeom prst="line">
            <a:avLst/>
          </a:prstGeom>
          <a:ln w="444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76" name="圆角矩形 75"/>
          <p:cNvSpPr/>
          <p:nvPr/>
        </p:nvSpPr>
        <p:spPr bwMode="auto">
          <a:xfrm>
            <a:off x="5142723" y="3492474"/>
            <a:ext cx="1328400" cy="64800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200">
                <a:solidFill>
                  <a:srgbClr val="1D1D1A"/>
                </a:solidFill>
                <a:latin typeface="Huawei Sans" panose="020C0503030203020204" pitchFamily="34" charset="0"/>
              </a:rPr>
              <a:t>DAD</a:t>
            </a:r>
            <a:endParaRPr lang="en-US" altLang="zh-CN" sz="1200" kern="0" dirty="0">
              <a:solidFill>
                <a:srgbClr val="1D1D1A"/>
              </a:solidFill>
              <a:latin typeface="Huawei Sans" panose="020C0503030203020204" pitchFamily="34" charset="0"/>
              <a:ea typeface="方正兰亭黑简体" panose="02000000000000000000" pitchFamily="2" charset="-122"/>
            </a:endParaRPr>
          </a:p>
        </p:txBody>
      </p:sp>
      <p:sp>
        <p:nvSpPr>
          <p:cNvPr id="77" name="圆角矩形 76"/>
          <p:cNvSpPr/>
          <p:nvPr/>
        </p:nvSpPr>
        <p:spPr bwMode="auto">
          <a:xfrm>
            <a:off x="7990388" y="3492474"/>
            <a:ext cx="1328400" cy="64800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200">
                <a:solidFill>
                  <a:srgbClr val="1D1D1A"/>
                </a:solidFill>
                <a:latin typeface="Huawei Sans" panose="020C0503030203020204" pitchFamily="34" charset="0"/>
              </a:rPr>
              <a:t>Address resolution</a:t>
            </a:r>
          </a:p>
        </p:txBody>
      </p:sp>
      <p:sp>
        <p:nvSpPr>
          <p:cNvPr id="78" name="圆角矩形 77"/>
          <p:cNvSpPr/>
          <p:nvPr/>
        </p:nvSpPr>
        <p:spPr bwMode="auto">
          <a:xfrm>
            <a:off x="1403337" y="3492474"/>
            <a:ext cx="1091731" cy="64800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200" dirty="0">
                <a:solidFill>
                  <a:srgbClr val="1D1D1A"/>
                </a:solidFill>
                <a:latin typeface="Huawei Sans" panose="020C0503030203020204" pitchFamily="34" charset="0"/>
              </a:rPr>
              <a:t>Address configuration</a:t>
            </a:r>
            <a:endParaRPr lang="en-US" altLang="zh-CN" sz="1200" kern="0" dirty="0">
              <a:solidFill>
                <a:srgbClr val="1D1D1A"/>
              </a:solidFill>
              <a:latin typeface="Huawei Sans" panose="020C0503030203020204" pitchFamily="34" charset="0"/>
              <a:ea typeface="方正兰亭黑简体" panose="02000000000000000000" pitchFamily="2" charset="-122"/>
            </a:endParaRPr>
          </a:p>
        </p:txBody>
      </p:sp>
      <p:sp>
        <p:nvSpPr>
          <p:cNvPr id="79" name="圆角矩形 78"/>
          <p:cNvSpPr/>
          <p:nvPr/>
        </p:nvSpPr>
        <p:spPr bwMode="auto">
          <a:xfrm>
            <a:off x="10400045" y="3467619"/>
            <a:ext cx="1235175" cy="648001"/>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latinLnBrk="0" hangingPunct="1">
              <a:lnSpc>
                <a:spcPct val="100000"/>
              </a:lnSpc>
              <a:spcBef>
                <a:spcPct val="0"/>
              </a:spcBef>
              <a:spcAft>
                <a:spcPct val="0"/>
              </a:spcAft>
              <a:buClrTx/>
              <a:buSzTx/>
              <a:buFontTx/>
              <a:buNone/>
              <a:tabLst/>
            </a:pPr>
            <a:r>
              <a:rPr sz="1200" dirty="0">
                <a:solidFill>
                  <a:schemeClr val="bg1"/>
                </a:solidFill>
                <a:latin typeface="Huawei Sans" panose="020C0503030203020204" pitchFamily="34" charset="0"/>
              </a:rPr>
              <a:t>IPv6</a:t>
            </a:r>
          </a:p>
          <a:p>
            <a:pPr marL="0" marR="0" indent="0" algn="ctr" defTabSz="914400" rtl="0" eaLnBrk="1" latinLnBrk="0" hangingPunct="1">
              <a:lnSpc>
                <a:spcPct val="100000"/>
              </a:lnSpc>
              <a:spcBef>
                <a:spcPct val="0"/>
              </a:spcBef>
              <a:spcAft>
                <a:spcPct val="0"/>
              </a:spcAft>
              <a:buClrTx/>
              <a:buSzTx/>
              <a:buFontTx/>
              <a:buNone/>
              <a:tabLst/>
            </a:pPr>
            <a:r>
              <a:rPr lang="en-US" sz="1200" dirty="0" smtClean="0">
                <a:solidFill>
                  <a:schemeClr val="bg1"/>
                </a:solidFill>
                <a:latin typeface="Huawei Sans" panose="020C0503030203020204" pitchFamily="34" charset="0"/>
              </a:rPr>
              <a:t>d</a:t>
            </a:r>
            <a:r>
              <a:rPr sz="1200" dirty="0" smtClean="0">
                <a:solidFill>
                  <a:schemeClr val="bg1"/>
                </a:solidFill>
                <a:latin typeface="Huawei Sans" panose="020C0503030203020204" pitchFamily="34" charset="0"/>
              </a:rPr>
              <a:t>ata </a:t>
            </a:r>
            <a:r>
              <a:rPr sz="1200" dirty="0">
                <a:solidFill>
                  <a:schemeClr val="bg1"/>
                </a:solidFill>
                <a:latin typeface="Huawei Sans" panose="020C0503030203020204" pitchFamily="34" charset="0"/>
              </a:rPr>
              <a:t>forwarding</a:t>
            </a:r>
            <a:endParaRPr kumimoji="0" lang="en-US" altLang="zh-CN" sz="120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80" name="文本框 79"/>
          <p:cNvSpPr txBox="1"/>
          <p:nvPr/>
        </p:nvSpPr>
        <p:spPr bwMode="auto">
          <a:xfrm>
            <a:off x="7716233" y="2131975"/>
            <a:ext cx="2881663" cy="111163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200" dirty="0">
                <a:latin typeface="Huawei Sans" panose="020C0503030203020204" pitchFamily="34" charset="0"/>
              </a:rPr>
              <a:t>Similar to ARP requests in IPv4, ICMPv6 messages are used to generate the mappings between IPv6 addresses and data link layer addresses (usually MAC addresses).</a:t>
            </a:r>
          </a:p>
        </p:txBody>
      </p:sp>
      <p:cxnSp>
        <p:nvCxnSpPr>
          <p:cNvPr id="8" name="直接连接符 7"/>
          <p:cNvCxnSpPr/>
          <p:nvPr/>
        </p:nvCxnSpPr>
        <p:spPr>
          <a:xfrm>
            <a:off x="2037772" y="4282355"/>
            <a:ext cx="3618124"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11" name="文本框 10"/>
          <p:cNvSpPr txBox="1"/>
          <p:nvPr/>
        </p:nvSpPr>
        <p:spPr bwMode="auto">
          <a:xfrm>
            <a:off x="3914703" y="2206591"/>
            <a:ext cx="3587793" cy="90141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200" dirty="0">
                <a:latin typeface="Huawei Sans" panose="020C0503030203020204" pitchFamily="34" charset="0"/>
              </a:rPr>
              <a:t>DAD is similar to gratuitous ARP in IPv4 and is used to detect </a:t>
            </a:r>
            <a:r>
              <a:rPr sz="1200" dirty="0" smtClean="0">
                <a:latin typeface="Huawei Sans" panose="020C0503030203020204" pitchFamily="34" charset="0"/>
              </a:rPr>
              <a:t>address conflicts</a:t>
            </a:r>
            <a:r>
              <a:rPr lang="en-US" sz="1200" dirty="0" smtClean="0">
                <a:latin typeface="Huawei Sans" panose="020C0503030203020204" pitchFamily="34" charset="0"/>
              </a:rPr>
              <a:t>.</a:t>
            </a:r>
            <a:endParaRPr lang="zh-CN" altLang="en-US" sz="1200" dirty="0">
              <a:latin typeface="Huawei Sans" panose="020C0503030203020204" pitchFamily="34" charset="0"/>
            </a:endParaRPr>
          </a:p>
        </p:txBody>
      </p:sp>
      <p:sp>
        <p:nvSpPr>
          <p:cNvPr id="49" name="文本框 48"/>
          <p:cNvSpPr txBox="1"/>
          <p:nvPr/>
        </p:nvSpPr>
        <p:spPr bwMode="auto">
          <a:xfrm>
            <a:off x="842931" y="2159407"/>
            <a:ext cx="2833184" cy="111163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200" dirty="0">
                <a:latin typeface="Huawei Sans" panose="020C0503030203020204" pitchFamily="34" charset="0"/>
              </a:rPr>
              <a:t>GUAs and LLAs are the most common IPv6 unicast addresses on an interface. Multiple IPv6 addresses can be configured on one interface.</a:t>
            </a:r>
          </a:p>
        </p:txBody>
      </p:sp>
    </p:spTree>
    <p:extLst>
      <p:ext uri="{BB962C8B-B14F-4D97-AF65-F5344CB8AC3E}">
        <p14:creationId xmlns:p14="http://schemas.microsoft.com/office/powerpoint/2010/main" val="3812065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800" dirty="0" smtClean="0"/>
              <a:t>NDP is defined in RFC 2461, which was replaced by RFC 4861.</a:t>
            </a:r>
            <a:endParaRPr lang="en-US" altLang="zh-CN" sz="1800" dirty="0" smtClean="0"/>
          </a:p>
          <a:p>
            <a:r>
              <a:rPr lang="en-US" sz="1800" dirty="0" smtClean="0"/>
              <a:t>NDP uses ICMPv6 messages to implement its functions.</a:t>
            </a:r>
          </a:p>
          <a:p>
            <a:endParaRPr lang="en-US" altLang="zh-CN" sz="1800" dirty="0"/>
          </a:p>
        </p:txBody>
      </p:sp>
      <p:sp>
        <p:nvSpPr>
          <p:cNvPr id="2" name="标题 1"/>
          <p:cNvSpPr>
            <a:spLocks noGrp="1"/>
          </p:cNvSpPr>
          <p:nvPr>
            <p:ph type="title"/>
          </p:nvPr>
        </p:nvSpPr>
        <p:spPr/>
        <p:txBody>
          <a:bodyPr/>
          <a:lstStyle/>
          <a:p>
            <a:r>
              <a:rPr lang="en-US" smtClean="0"/>
              <a:t>NDP</a:t>
            </a:r>
            <a:endParaRPr lang="en-US" altLang="zh-CN"/>
          </a:p>
        </p:txBody>
      </p:sp>
      <p:grpSp>
        <p:nvGrpSpPr>
          <p:cNvPr id="13" name="组合 12"/>
          <p:cNvGrpSpPr/>
          <p:nvPr/>
        </p:nvGrpSpPr>
        <p:grpSpPr>
          <a:xfrm>
            <a:off x="1071961" y="2603022"/>
            <a:ext cx="4807630" cy="1404539"/>
            <a:chOff x="1238348" y="3006178"/>
            <a:chExt cx="4807630" cy="1404539"/>
          </a:xfrm>
        </p:grpSpPr>
        <p:cxnSp>
          <p:nvCxnSpPr>
            <p:cNvPr id="5" name="直接连接符 4"/>
            <p:cNvCxnSpPr/>
            <p:nvPr/>
          </p:nvCxnSpPr>
          <p:spPr>
            <a:xfrm>
              <a:off x="2386433" y="3193514"/>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681688" y="3603520"/>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p:nvSpPr>
          <p:spPr>
            <a:xfrm>
              <a:off x="1238348" y="3441895"/>
              <a:ext cx="730430" cy="33855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Arial" panose="020C0503030203020204" pitchFamily="34" charset="0"/>
                  <a:ea typeface="方正兰亭黑简体" panose="02000000000000000000" pitchFamily="2" charset="-122"/>
                </a:defRPr>
              </a:lvl1pPr>
            </a:lstStyle>
            <a:p>
              <a:r>
                <a:rPr>
                  <a:latin typeface="Huawei Sans" panose="020C0503030203020204" pitchFamily="34" charset="0"/>
                </a:rPr>
                <a:t>NDP</a:t>
              </a:r>
              <a:endParaRPr lang="zh-CN" altLang="en-US" dirty="0">
                <a:latin typeface="Huawei Sans" panose="020C0503030203020204" pitchFamily="34" charset="0"/>
              </a:endParaRPr>
            </a:p>
          </p:txBody>
        </p:sp>
        <p:cxnSp>
          <p:nvCxnSpPr>
            <p:cNvPr id="9" name="直接连接符 8"/>
            <p:cNvCxnSpPr/>
            <p:nvPr/>
          </p:nvCxnSpPr>
          <p:spPr>
            <a:xfrm flipV="1">
              <a:off x="2386433" y="3193516"/>
              <a:ext cx="0" cy="8200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86433" y="3603521"/>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386433" y="4013528"/>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6"/>
            <p:cNvSpPr txBox="1"/>
            <p:nvPr/>
          </p:nvSpPr>
          <p:spPr>
            <a:xfrm>
              <a:off x="2837859" y="3453122"/>
              <a:ext cx="1565740" cy="307777"/>
            </a:xfrm>
            <a:prstGeom prst="rect">
              <a:avLst/>
            </a:prstGeom>
            <a:solidFill>
              <a:srgbClr val="F4FBFE"/>
            </a:solidFill>
            <a:ln w="12700">
              <a:solidFill>
                <a:srgbClr val="99DFF9"/>
              </a:solidFill>
            </a:ln>
          </p:spPr>
          <p:txBody>
            <a:bodyPr wrap="square" rtlCol="0">
              <a:noAutofit/>
            </a:bodyPr>
            <a:lstStyle>
              <a:defPPr>
                <a:defRPr lang="en-US"/>
              </a:defPPr>
              <a:lvl1pPr algn="ctr">
                <a:defRPr sz="1400">
                  <a:latin typeface="Arial" panose="020C0503030203020204" pitchFamily="34" charset="0"/>
                  <a:ea typeface="方正兰亭黑简体" panose="02000000000000000000" pitchFamily="2" charset="-122"/>
                  <a:cs typeface="Arial" pitchFamily="34" charset="0"/>
                </a:defRPr>
              </a:lvl1pPr>
            </a:lstStyle>
            <a:p>
              <a:r>
                <a:rPr>
                  <a:latin typeface="Huawei Sans" panose="020C0503030203020204" pitchFamily="34" charset="0"/>
                </a:rPr>
                <a:t>DAD</a:t>
              </a:r>
              <a:endParaRPr lang="zh-CN" altLang="en-US" dirty="0">
                <a:latin typeface="Huawei Sans" panose="020C0503030203020204" pitchFamily="34" charset="0"/>
              </a:endParaRPr>
            </a:p>
          </p:txBody>
        </p:sp>
        <p:sp>
          <p:nvSpPr>
            <p:cNvPr id="17" name="TextBox 10"/>
            <p:cNvSpPr txBox="1"/>
            <p:nvPr/>
          </p:nvSpPr>
          <p:spPr>
            <a:xfrm>
              <a:off x="2837859" y="3887497"/>
              <a:ext cx="1565740" cy="523220"/>
            </a:xfrm>
            <a:prstGeom prst="rect">
              <a:avLst/>
            </a:prstGeom>
            <a:solidFill>
              <a:srgbClr val="F4FBFE"/>
            </a:solidFill>
            <a:ln w="12700">
              <a:solidFill>
                <a:srgbClr val="99DFF9"/>
              </a:solidFill>
            </a:ln>
          </p:spPr>
          <p:txBody>
            <a:bodyPr wrap="square" rtlCol="0">
              <a:noAutofit/>
            </a:bodyPr>
            <a:lstStyle>
              <a:defPPr>
                <a:defRPr lang="en-US"/>
              </a:defPPr>
              <a:lvl1pPr algn="ctr">
                <a:defRPr sz="1400">
                  <a:latin typeface="Arial" panose="020C0503030203020204" pitchFamily="34" charset="0"/>
                  <a:ea typeface="方正兰亭黑简体" panose="02000000000000000000" pitchFamily="2" charset="-122"/>
                  <a:cs typeface="Arial" pitchFamily="34" charset="0"/>
                </a:defRPr>
              </a:lvl1pPr>
            </a:lstStyle>
            <a:p>
              <a:r>
                <a:rPr dirty="0">
                  <a:latin typeface="Huawei Sans" panose="020C0503030203020204" pitchFamily="34" charset="0"/>
                </a:rPr>
                <a:t>Address resolution</a:t>
              </a:r>
            </a:p>
          </p:txBody>
        </p:sp>
        <p:cxnSp>
          <p:nvCxnSpPr>
            <p:cNvPr id="4" name="直接连接符 3"/>
            <p:cNvCxnSpPr/>
            <p:nvPr/>
          </p:nvCxnSpPr>
          <p:spPr>
            <a:xfrm>
              <a:off x="4403599" y="3154243"/>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TextBox 9"/>
            <p:cNvSpPr txBox="1"/>
            <p:nvPr/>
          </p:nvSpPr>
          <p:spPr>
            <a:xfrm>
              <a:off x="4646163" y="3015730"/>
              <a:ext cx="1399815" cy="554969"/>
            </a:xfrm>
            <a:prstGeom prst="rect">
              <a:avLst/>
            </a:prstGeom>
            <a:solidFill>
              <a:srgbClr val="F4FBFE"/>
            </a:solidFill>
            <a:ln w="12700">
              <a:solidFill>
                <a:srgbClr val="99DFF9"/>
              </a:solidFill>
            </a:ln>
          </p:spPr>
          <p:txBody>
            <a:bodyPr wrap="square" rtlCol="0" anchor="ctr">
              <a:noAutofit/>
            </a:bodyPr>
            <a:lstStyle>
              <a:defPPr>
                <a:defRPr lang="en-US"/>
              </a:defPPr>
              <a:lvl1pPr algn="ctr">
                <a:defRPr sz="1400">
                  <a:latin typeface="Arial" panose="020C0503030203020204" pitchFamily="34" charset="0"/>
                  <a:ea typeface="方正兰亭黑简体" panose="02000000000000000000" pitchFamily="2" charset="-122"/>
                  <a:cs typeface="Arial" pitchFamily="34" charset="0"/>
                </a:defRPr>
              </a:lvl1pPr>
            </a:lstStyle>
            <a:p>
              <a:r>
                <a:rPr dirty="0">
                  <a:latin typeface="Huawei Sans" panose="020C0503030203020204" pitchFamily="34" charset="0"/>
                </a:rPr>
                <a:t>Prefix advertisement</a:t>
              </a:r>
            </a:p>
          </p:txBody>
        </p:sp>
        <p:sp>
          <p:nvSpPr>
            <p:cNvPr id="20" name="TextBox 7"/>
            <p:cNvSpPr txBox="1"/>
            <p:nvPr/>
          </p:nvSpPr>
          <p:spPr>
            <a:xfrm>
              <a:off x="2837859" y="3006178"/>
              <a:ext cx="1565740" cy="307777"/>
            </a:xfrm>
            <a:prstGeom prst="rect">
              <a:avLst/>
            </a:prstGeom>
            <a:solidFill>
              <a:srgbClr val="F4FBFE"/>
            </a:solidFill>
            <a:ln w="12700">
              <a:solidFill>
                <a:srgbClr val="99DFF9"/>
              </a:solidFill>
            </a:ln>
          </p:spPr>
          <p:txBody>
            <a:bodyPr wrap="square" rtlCol="0">
              <a:noAutofit/>
            </a:bodyPr>
            <a:lstStyle/>
            <a:p>
              <a:pPr algn="ctr"/>
              <a:r>
                <a:rPr sz="1400">
                  <a:latin typeface="Huawei Sans" panose="020C0503030203020204" pitchFamily="34" charset="0"/>
                </a:rPr>
                <a:t>SLAAC</a:t>
              </a:r>
            </a:p>
          </p:txBody>
        </p:sp>
      </p:grpSp>
      <p:graphicFrame>
        <p:nvGraphicFramePr>
          <p:cNvPr id="21" name="表格 20"/>
          <p:cNvGraphicFramePr>
            <a:graphicFrameLocks noGrp="1"/>
          </p:cNvGraphicFramePr>
          <p:nvPr>
            <p:extLst/>
          </p:nvPr>
        </p:nvGraphicFramePr>
        <p:xfrm>
          <a:off x="6399924" y="2565397"/>
          <a:ext cx="4104456" cy="1410045"/>
        </p:xfrm>
        <a:graphic>
          <a:graphicData uri="http://schemas.openxmlformats.org/drawingml/2006/table">
            <a:tbl>
              <a:tblPr firstRow="1" firstCol="1" lastRow="1" lastCol="1" bandRow="1" bandCol="1"/>
              <a:tblGrid>
                <a:gridCol w="1447493"/>
                <a:gridCol w="2656963"/>
              </a:tblGrid>
              <a:tr h="282009">
                <a:tc>
                  <a:txBody>
                    <a:bodyPr/>
                    <a:lstStyle/>
                    <a:p>
                      <a:pPr algn="ctr">
                        <a:lnSpc>
                          <a:spcPct val="100000"/>
                        </a:lnSpc>
                        <a:spcAft>
                          <a:spcPts val="0"/>
                        </a:spcAft>
                      </a:pPr>
                      <a:r>
                        <a:rPr sz="1400" dirty="0">
                          <a:solidFill>
                            <a:schemeClr val="bg1"/>
                          </a:solidFill>
                          <a:latin typeface="Huawei Sans" panose="020C0503030203020204" pitchFamily="34" charset="0"/>
                        </a:rPr>
                        <a:t>ICMPv6 Type</a:t>
                      </a:r>
                      <a:endParaRPr lang="zh-CN" sz="1400" kern="100" dirty="0">
                        <a:solidFill>
                          <a:schemeClr val="bg1"/>
                        </a:solidFill>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spcAft>
                          <a:spcPts val="0"/>
                        </a:spcAft>
                      </a:pPr>
                      <a:r>
                        <a:rPr sz="1400">
                          <a:solidFill>
                            <a:schemeClr val="bg1"/>
                          </a:solidFill>
                          <a:latin typeface="Huawei Sans" panose="020C0503030203020204" pitchFamily="34" charset="0"/>
                        </a:rPr>
                        <a:t>Message Name</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82009">
                <a:tc>
                  <a:txBody>
                    <a:bodyPr/>
                    <a:lstStyle/>
                    <a:p>
                      <a:pPr algn="ctr">
                        <a:lnSpc>
                          <a:spcPct val="100000"/>
                        </a:lnSpc>
                        <a:spcAft>
                          <a:spcPts val="0"/>
                        </a:spcAft>
                      </a:pPr>
                      <a:r>
                        <a:rPr sz="1400">
                          <a:latin typeface="Huawei Sans" panose="020C0503030203020204" pitchFamily="34" charset="0"/>
                        </a:rPr>
                        <a:t>133</a:t>
                      </a:r>
                      <a:endParaRPr lang="zh-CN" sz="1400"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lnSpc>
                          <a:spcPct val="100000"/>
                        </a:lnSpc>
                        <a:spcAft>
                          <a:spcPts val="0"/>
                        </a:spcAft>
                      </a:pPr>
                      <a:r>
                        <a:rPr sz="1400" dirty="0">
                          <a:latin typeface="Huawei Sans" panose="020C0503030203020204" pitchFamily="34" charset="0"/>
                        </a:rPr>
                        <a:t>Router Solicitation (RS)</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82009">
                <a:tc>
                  <a:txBody>
                    <a:bodyPr/>
                    <a:lstStyle/>
                    <a:p>
                      <a:pPr algn="ctr">
                        <a:lnSpc>
                          <a:spcPct val="100000"/>
                        </a:lnSpc>
                        <a:spcAft>
                          <a:spcPts val="0"/>
                        </a:spcAft>
                      </a:pPr>
                      <a:r>
                        <a:rPr sz="1400">
                          <a:latin typeface="Huawei Sans" panose="020C0503030203020204" pitchFamily="34" charset="0"/>
                        </a:rPr>
                        <a:t>134</a:t>
                      </a:r>
                      <a:endParaRPr lang="zh-CN" sz="1400"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lnSpc>
                          <a:spcPct val="100000"/>
                        </a:lnSpc>
                        <a:spcAft>
                          <a:spcPts val="0"/>
                        </a:spcAft>
                      </a:pPr>
                      <a:r>
                        <a:rPr sz="1400">
                          <a:latin typeface="Huawei Sans" panose="020C0503030203020204" pitchFamily="34" charset="0"/>
                        </a:rPr>
                        <a:t>Router Advertisement (RA)</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82009">
                <a:tc>
                  <a:txBody>
                    <a:bodyPr/>
                    <a:lstStyle/>
                    <a:p>
                      <a:pPr algn="ctr">
                        <a:lnSpc>
                          <a:spcPct val="100000"/>
                        </a:lnSpc>
                        <a:spcAft>
                          <a:spcPts val="0"/>
                        </a:spcAft>
                      </a:pPr>
                      <a:r>
                        <a:rPr sz="1400">
                          <a:latin typeface="Huawei Sans" panose="020C0503030203020204" pitchFamily="34" charset="0"/>
                        </a:rPr>
                        <a:t>135</a:t>
                      </a:r>
                      <a:endParaRPr lang="zh-CN" sz="1400"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lnSpc>
                          <a:spcPct val="100000"/>
                        </a:lnSpc>
                        <a:spcAft>
                          <a:spcPts val="0"/>
                        </a:spcAft>
                      </a:pPr>
                      <a:r>
                        <a:rPr sz="1400">
                          <a:latin typeface="Huawei Sans" panose="020C0503030203020204" pitchFamily="34" charset="0"/>
                        </a:rPr>
                        <a:t>Neighbor Solicitation (NS)</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82009">
                <a:tc>
                  <a:txBody>
                    <a:bodyPr/>
                    <a:lstStyle/>
                    <a:p>
                      <a:pPr algn="ctr">
                        <a:lnSpc>
                          <a:spcPct val="100000"/>
                        </a:lnSpc>
                        <a:spcAft>
                          <a:spcPts val="0"/>
                        </a:spcAft>
                      </a:pPr>
                      <a:r>
                        <a:rPr sz="1400">
                          <a:latin typeface="Huawei Sans" panose="020C0503030203020204" pitchFamily="34" charset="0"/>
                        </a:rPr>
                        <a:t>136</a:t>
                      </a:r>
                      <a:endParaRPr lang="zh-CN" sz="1400"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lnSpc>
                          <a:spcPct val="100000"/>
                        </a:lnSpc>
                        <a:spcAft>
                          <a:spcPts val="0"/>
                        </a:spcAft>
                      </a:pPr>
                      <a:r>
                        <a:rPr sz="1400" dirty="0">
                          <a:latin typeface="Huawei Sans" panose="020C0503030203020204" pitchFamily="34" charset="0"/>
                        </a:rPr>
                        <a:t>Neighbor Advertisement (NA)</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graphicFrame>
        <p:nvGraphicFramePr>
          <p:cNvPr id="22" name="表格 21"/>
          <p:cNvGraphicFramePr>
            <a:graphicFrameLocks noGrp="1"/>
          </p:cNvGraphicFramePr>
          <p:nvPr>
            <p:extLst/>
          </p:nvPr>
        </p:nvGraphicFramePr>
        <p:xfrm>
          <a:off x="2697480" y="4345993"/>
          <a:ext cx="6077676" cy="1241164"/>
        </p:xfrm>
        <a:graphic>
          <a:graphicData uri="http://schemas.openxmlformats.org/drawingml/2006/table">
            <a:tbl>
              <a:tblPr firstRow="1" firstCol="1" lastRow="1" lastCol="1" bandRow="1" bandCol="1"/>
              <a:tblGrid>
                <a:gridCol w="1654617"/>
                <a:gridCol w="1239961"/>
                <a:gridCol w="1026806"/>
                <a:gridCol w="1078146"/>
                <a:gridCol w="1078146"/>
              </a:tblGrid>
              <a:tr h="266058">
                <a:tc>
                  <a:txBody>
                    <a:bodyPr/>
                    <a:lstStyle/>
                    <a:p>
                      <a:pPr algn="ctr">
                        <a:spcAft>
                          <a:spcPts val="0"/>
                        </a:spcAft>
                      </a:pPr>
                      <a:r>
                        <a:rPr sz="1400" dirty="0">
                          <a:solidFill>
                            <a:schemeClr val="bg1"/>
                          </a:solidFill>
                          <a:latin typeface="Huawei Sans" panose="020C0503030203020204" pitchFamily="34" charset="0"/>
                        </a:rPr>
                        <a:t>Mechanism</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spcAft>
                          <a:spcPts val="0"/>
                        </a:spcAft>
                      </a:pPr>
                      <a:r>
                        <a:rPr sz="1400">
                          <a:solidFill>
                            <a:schemeClr val="bg1"/>
                          </a:solidFill>
                          <a:latin typeface="Huawei Sans" panose="020C0503030203020204" pitchFamily="34" charset="0"/>
                        </a:rPr>
                        <a:t>RS 133</a:t>
                      </a:r>
                      <a:endParaRPr lang="zh-CN" sz="1400" b="0" kern="100" dirty="0">
                        <a:solidFill>
                          <a:schemeClr val="bg1"/>
                        </a:solidFill>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spcAft>
                          <a:spcPts val="0"/>
                        </a:spcAft>
                      </a:pPr>
                      <a:r>
                        <a:rPr sz="1400">
                          <a:solidFill>
                            <a:schemeClr val="bg1"/>
                          </a:solidFill>
                          <a:latin typeface="Huawei Sans" panose="020C0503030203020204" pitchFamily="34" charset="0"/>
                        </a:rPr>
                        <a:t>RA 134</a:t>
                      </a:r>
                      <a:endParaRPr lang="zh-CN" sz="1400" b="0" kern="100" dirty="0">
                        <a:solidFill>
                          <a:schemeClr val="bg1"/>
                        </a:solidFill>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spcAft>
                          <a:spcPts val="0"/>
                        </a:spcAft>
                      </a:pPr>
                      <a:r>
                        <a:rPr sz="1400">
                          <a:solidFill>
                            <a:schemeClr val="bg1"/>
                          </a:solidFill>
                          <a:latin typeface="Huawei Sans" panose="020C0503030203020204" pitchFamily="34" charset="0"/>
                        </a:rPr>
                        <a:t>NS 135</a:t>
                      </a:r>
                      <a:endParaRPr lang="zh-CN" sz="1400" b="0" kern="100" dirty="0">
                        <a:solidFill>
                          <a:schemeClr val="bg1"/>
                        </a:solidFill>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spcAft>
                          <a:spcPts val="0"/>
                        </a:spcAft>
                      </a:pPr>
                      <a:r>
                        <a:rPr sz="1400">
                          <a:solidFill>
                            <a:schemeClr val="bg1"/>
                          </a:solidFill>
                          <a:latin typeface="Huawei Sans" panose="020C0503030203020204" pitchFamily="34" charset="0"/>
                        </a:rPr>
                        <a:t>NA 136 </a:t>
                      </a:r>
                      <a:endParaRPr lang="zh-CN" sz="1400" b="0" kern="100" dirty="0">
                        <a:solidFill>
                          <a:schemeClr val="bg1"/>
                        </a:solidFill>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66058">
                <a:tc>
                  <a:txBody>
                    <a:bodyPr/>
                    <a:lstStyle/>
                    <a:p>
                      <a:pPr algn="ctr">
                        <a:spcAft>
                          <a:spcPts val="0"/>
                        </a:spcAft>
                      </a:pPr>
                      <a:r>
                        <a:rPr sz="1400">
                          <a:latin typeface="Huawei Sans" panose="020C0503030203020204" pitchFamily="34" charset="0"/>
                        </a:rPr>
                        <a:t>Address resolution</a:t>
                      </a:r>
                      <a:endParaRPr lang="zh-CN" sz="1400"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spcAft>
                          <a:spcPts val="0"/>
                        </a:spcAft>
                      </a:pPr>
                      <a:r>
                        <a:rPr>
                          <a:effectLst/>
                          <a:latin typeface="Huawei Sans" panose="020C0503030203020204" pitchFamily="34" charset="0"/>
                          <a:ea typeface="方正兰亭黑简体" panose="02000000000000000000" pitchFamily="2" charset="-122"/>
                          <a:cs typeface="Times New Roman"/>
                        </a:rPr>
                        <a:t> </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a:effectLst/>
                          <a:latin typeface="Huawei Sans" panose="020C0503030203020204" pitchFamily="34" charset="0"/>
                          <a:ea typeface="方正兰亭黑简体" panose="02000000000000000000" pitchFamily="2" charset="-122"/>
                          <a:cs typeface="Times New Roman"/>
                        </a:rPr>
                        <a:t> </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sz="1400" b="1">
                          <a:solidFill>
                            <a:schemeClr val="tx1"/>
                          </a:solidFill>
                          <a:latin typeface="Huawei Sans" panose="020C0503030203020204" pitchFamily="34" charset="0"/>
                        </a:rPr>
                        <a:t>√</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sz="1400" b="1">
                          <a:solidFill>
                            <a:schemeClr val="tx1"/>
                          </a:solidFill>
                          <a:latin typeface="Huawei Sans" panose="020C0503030203020204" pitchFamily="34" charset="0"/>
                        </a:rPr>
                        <a:t>√</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66058">
                <a:tc>
                  <a:txBody>
                    <a:bodyPr/>
                    <a:lstStyle/>
                    <a:p>
                      <a:pPr algn="ctr">
                        <a:spcAft>
                          <a:spcPts val="0"/>
                        </a:spcAft>
                      </a:pPr>
                      <a:r>
                        <a:rPr sz="1400">
                          <a:latin typeface="Huawei Sans" panose="020C0503030203020204" pitchFamily="34" charset="0"/>
                        </a:rPr>
                        <a:t>Prefix advertisement</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spcAft>
                          <a:spcPts val="0"/>
                        </a:spcAft>
                      </a:pPr>
                      <a:r>
                        <a:rPr sz="1400" b="1">
                          <a:solidFill>
                            <a:schemeClr val="tx1"/>
                          </a:solidFill>
                          <a:latin typeface="Huawei Sans" panose="020C0503030203020204" pitchFamily="34" charset="0"/>
                        </a:rPr>
                        <a:t>√</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sz="1400" b="1">
                          <a:solidFill>
                            <a:schemeClr val="tx1"/>
                          </a:solidFill>
                          <a:latin typeface="Huawei Sans" panose="020C0503030203020204" pitchFamily="34" charset="0"/>
                        </a:rPr>
                        <a:t>√</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a:effectLst/>
                          <a:latin typeface="Huawei Sans" panose="020C0503030203020204" pitchFamily="34" charset="0"/>
                          <a:ea typeface="方正兰亭黑简体" panose="02000000000000000000" pitchFamily="2" charset="-122"/>
                          <a:cs typeface="Times New Roman"/>
                        </a:rPr>
                        <a:t> </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a:effectLst/>
                          <a:latin typeface="Huawei Sans" panose="020C0503030203020204" pitchFamily="34" charset="0"/>
                          <a:ea typeface="方正兰亭黑简体" panose="02000000000000000000" pitchFamily="2" charset="-122"/>
                          <a:cs typeface="Times New Roman"/>
                        </a:rPr>
                        <a:t> </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66058">
                <a:tc>
                  <a:txBody>
                    <a:bodyPr/>
                    <a:lstStyle/>
                    <a:p>
                      <a:pPr algn="ctr">
                        <a:spcAft>
                          <a:spcPts val="0"/>
                        </a:spcAft>
                      </a:pPr>
                      <a:r>
                        <a:rPr sz="1400">
                          <a:latin typeface="Huawei Sans" panose="020C0503030203020204" pitchFamily="34" charset="0"/>
                        </a:rPr>
                        <a:t>DAD</a:t>
                      </a:r>
                      <a:endParaRPr lang="zh-CN" sz="1400"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spcAft>
                          <a:spcPts val="0"/>
                        </a:spcAft>
                      </a:pPr>
                      <a:r>
                        <a:rPr dirty="0">
                          <a:effectLst/>
                          <a:latin typeface="Huawei Sans" panose="020C0503030203020204" pitchFamily="34" charset="0"/>
                          <a:ea typeface="方正兰亭黑简体" panose="02000000000000000000" pitchFamily="2" charset="-122"/>
                          <a:cs typeface="Times New Roman"/>
                        </a:rPr>
                        <a:t> </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a:effectLst/>
                          <a:latin typeface="Huawei Sans" panose="020C0503030203020204" pitchFamily="34" charset="0"/>
                          <a:ea typeface="方正兰亭黑简体" panose="02000000000000000000" pitchFamily="2" charset="-122"/>
                          <a:cs typeface="Times New Roman"/>
                        </a:rPr>
                        <a:t> </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sz="1400" b="1">
                          <a:solidFill>
                            <a:schemeClr val="tx1"/>
                          </a:solidFill>
                          <a:latin typeface="Huawei Sans" panose="020C0503030203020204" pitchFamily="34" charset="0"/>
                        </a:rPr>
                        <a:t>√</a:t>
                      </a:r>
                      <a:endParaRPr lang="zh-CN" sz="1400" b="1" kern="100" dirty="0">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sz="1400" b="1" dirty="0">
                          <a:solidFill>
                            <a:schemeClr val="tx1"/>
                          </a:solidFill>
                          <a:latin typeface="Huawei Sans" panose="020C0503030203020204" pitchFamily="34" charset="0"/>
                        </a:rPr>
                        <a:t>√</a:t>
                      </a:r>
                      <a:endParaRPr lang="zh-CN" altLang="zh-CN" sz="1400" b="1" kern="100" dirty="0" smtClean="0">
                        <a:solidFill>
                          <a:schemeClr val="tx1"/>
                        </a:solidFill>
                        <a:effectLst/>
                        <a:latin typeface="Huawei Sans" panose="020C0503030203020204" pitchFamily="34" charset="0"/>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
        <p:nvSpPr>
          <p:cNvPr id="23" name="矩形 22"/>
          <p:cNvSpPr/>
          <p:nvPr/>
        </p:nvSpPr>
        <p:spPr>
          <a:xfrm>
            <a:off x="7054552" y="2232472"/>
            <a:ext cx="2746265" cy="307777"/>
          </a:xfrm>
          <a:prstGeom prst="rect">
            <a:avLst/>
          </a:prstGeom>
        </p:spPr>
        <p:txBody>
          <a:bodyPr wrap="square">
            <a:noAutofit/>
          </a:bodyPr>
          <a:lstStyle/>
          <a:p>
            <a:r>
              <a:rPr sz="1400" dirty="0">
                <a:latin typeface="Huawei Sans" panose="020C0503030203020204" pitchFamily="34" charset="0"/>
              </a:rPr>
              <a:t>ICMPv6 messages used by NDP</a:t>
            </a:r>
            <a:endParaRPr lang="zh-CN" altLang="en-US" sz="14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975980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wrap="square">
            <a:noAutofit/>
          </a:bodyPr>
          <a:lstStyle/>
          <a:p>
            <a:r>
              <a:rPr>
                <a:latin typeface="Huawei Sans" panose="020C0503030203020204" pitchFamily="34" charset="0"/>
              </a:rPr>
              <a:t>Dynamic IPv6 Address Configuration</a:t>
            </a:r>
            <a:endParaRPr lang="zh-CN" altLang="en-US">
              <a:latin typeface="Huawei Sans" panose="020C0503030203020204" pitchFamily="34" charset="0"/>
            </a:endParaRPr>
          </a:p>
        </p:txBody>
      </p:sp>
      <p:pic>
        <p:nvPicPr>
          <p:cNvPr id="11" name="图片 10" descr="PC.png"/>
          <p:cNvPicPr>
            <a:picLocks noChangeAspect="1"/>
          </p:cNvPicPr>
          <p:nvPr/>
        </p:nvPicPr>
        <p:blipFill>
          <a:blip r:embed="rId3" cstate="print"/>
          <a:stretch>
            <a:fillRect/>
          </a:stretch>
        </p:blipFill>
        <p:spPr>
          <a:xfrm>
            <a:off x="1481254" y="1841439"/>
            <a:ext cx="799509" cy="614022"/>
          </a:xfrm>
          <a:prstGeom prst="rect">
            <a:avLst/>
          </a:prstGeom>
        </p:spPr>
      </p:pic>
      <p:cxnSp>
        <p:nvCxnSpPr>
          <p:cNvPr id="13" name="直接连接符 12"/>
          <p:cNvCxnSpPr>
            <a:stCxn id="11" idx="3"/>
            <a:endCxn id="64" idx="1"/>
          </p:cNvCxnSpPr>
          <p:nvPr/>
        </p:nvCxnSpPr>
        <p:spPr>
          <a:xfrm>
            <a:off x="2280763" y="2148450"/>
            <a:ext cx="7873225" cy="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36"/>
          <p:cNvCxnSpPr/>
          <p:nvPr/>
        </p:nvCxnSpPr>
        <p:spPr bwMode="auto">
          <a:xfrm>
            <a:off x="2714228" y="2333906"/>
            <a:ext cx="7200000" cy="0"/>
          </a:xfrm>
          <a:prstGeom prst="line">
            <a:avLst/>
          </a:prstGeom>
          <a:solidFill>
            <a:schemeClr val="accent1"/>
          </a:solidFill>
          <a:ln w="25400" cap="flat" cmpd="sng" algn="ctr">
            <a:solidFill>
              <a:srgbClr val="00B0F0"/>
            </a:solidFill>
            <a:prstDash val="solid"/>
            <a:round/>
            <a:headEnd type="triangle" w="med" len="med"/>
            <a:tailEnd type="triangle" w="med" len="med"/>
          </a:ln>
          <a:effectLst/>
        </p:spPr>
      </p:cxnSp>
      <p:sp>
        <p:nvSpPr>
          <p:cNvPr id="15" name="圆角矩形 46"/>
          <p:cNvSpPr/>
          <p:nvPr/>
        </p:nvSpPr>
        <p:spPr>
          <a:xfrm>
            <a:off x="5064057" y="1552177"/>
            <a:ext cx="2015729" cy="483069"/>
          </a:xfrm>
          <a:prstGeom prst="roundRect">
            <a:avLst>
              <a:gd name="adj" fmla="val 0"/>
            </a:avLst>
          </a:prstGeom>
          <a:solidFill>
            <a:srgbClr val="FFFFCC"/>
          </a:solidFill>
          <a:ln w="12700" cap="flat" cmpd="sng" algn="ctr">
            <a:solidFill>
              <a:srgbClr val="FFD17D"/>
            </a:solidFill>
            <a:prstDash val="solid"/>
            <a:miter lim="800000"/>
          </a:ln>
          <a:effectLst/>
        </p:spPr>
        <p:txBody>
          <a:bodyPr wrap="square" rtlCol="0" anchor="ctr">
            <a:noAutofit/>
          </a:bodyPr>
          <a:lstStyle/>
          <a:p>
            <a:pPr algn="ctr" defTabSz="914400"/>
            <a:r>
              <a:rPr sz="1400">
                <a:latin typeface="Huawei Sans" panose="020C0503030203020204" pitchFamily="34" charset="0"/>
              </a:rPr>
              <a:t>Stateful address configuration</a:t>
            </a:r>
            <a:endParaRPr lang="en-US" sz="1400" kern="0" dirty="0">
              <a:latin typeface="Huawei Sans" panose="020C0503030203020204" pitchFamily="34" charset="0"/>
              <a:ea typeface="方正兰亭黑简体"/>
            </a:endParaRPr>
          </a:p>
        </p:txBody>
      </p:sp>
      <p:sp>
        <p:nvSpPr>
          <p:cNvPr id="16" name="矩形 48"/>
          <p:cNvSpPr/>
          <p:nvPr/>
        </p:nvSpPr>
        <p:spPr>
          <a:xfrm>
            <a:off x="1139484" y="2700582"/>
            <a:ext cx="9864876" cy="569999"/>
          </a:xfrm>
          <a:prstGeom prst="rect">
            <a:avLst/>
          </a:prstGeom>
        </p:spPr>
        <p:txBody>
          <a:bodyPr wrap="square">
            <a:noAutofit/>
          </a:bodyPr>
          <a:lstStyle/>
          <a:p>
            <a:pPr marL="122764" indent="-122764">
              <a:lnSpc>
                <a:spcPct val="120000"/>
              </a:lnSpc>
              <a:buFont typeface="Arial" panose="020B0604020202020204" pitchFamily="34" charset="0"/>
              <a:buChar char="•"/>
            </a:pPr>
            <a:r>
              <a:rPr sz="1400" dirty="0">
                <a:latin typeface="Huawei Sans" panose="020C0503030203020204" pitchFamily="34" charset="0"/>
              </a:rPr>
              <a:t>Through DHCPv6 message exchange, the DHCPv6 server automatically configures IPv6 addresses/prefixes </a:t>
            </a:r>
            <a:r>
              <a:rPr sz="1400" b="1" dirty="0">
                <a:latin typeface="Huawei Sans" panose="020C0503030203020204" pitchFamily="34" charset="0"/>
              </a:rPr>
              <a:t>and other</a:t>
            </a:r>
            <a:r>
              <a:rPr sz="1400" dirty="0">
                <a:latin typeface="Huawei Sans" panose="020C0503030203020204" pitchFamily="34" charset="0"/>
              </a:rPr>
              <a:t> network configuration parameters (such as DNS, NIS, and SNTP server addresses).</a:t>
            </a:r>
            <a:endParaRPr lang="en-US" altLang="zh-CN" sz="1400" dirty="0">
              <a:latin typeface="Huawei Sans" panose="020C0503030203020204" pitchFamily="34" charset="0"/>
              <a:ea typeface="方正兰亭纤黑简体" panose="02000000000000000000" pitchFamily="2" charset="-122"/>
              <a:cs typeface="Arial" panose="020B0604020202020204" pitchFamily="34" charset="0"/>
            </a:endParaRPr>
          </a:p>
        </p:txBody>
      </p:sp>
      <p:sp>
        <p:nvSpPr>
          <p:cNvPr id="17" name="TextBox 32"/>
          <p:cNvSpPr txBox="1"/>
          <p:nvPr/>
        </p:nvSpPr>
        <p:spPr>
          <a:xfrm>
            <a:off x="4312976" y="2333906"/>
            <a:ext cx="3845050" cy="338554"/>
          </a:xfrm>
          <a:prstGeom prst="rect">
            <a:avLst/>
          </a:prstGeom>
          <a:noFill/>
        </p:spPr>
        <p:txBody>
          <a:bodyPr wrap="square" rtlCol="0">
            <a:noAutofit/>
          </a:bodyPr>
          <a:lstStyle/>
          <a:p>
            <a:pPr algn="ctr"/>
            <a:r>
              <a:rPr sz="1600">
                <a:solidFill>
                  <a:srgbClr val="EC7061"/>
                </a:solidFill>
                <a:latin typeface="Huawei Sans" panose="020C0503030203020204" pitchFamily="34" charset="0"/>
              </a:rPr>
              <a:t>DHCPv6 interaction</a:t>
            </a:r>
          </a:p>
        </p:txBody>
      </p:sp>
      <p:cxnSp>
        <p:nvCxnSpPr>
          <p:cNvPr id="18" name="直接连接符 63"/>
          <p:cNvCxnSpPr/>
          <p:nvPr/>
        </p:nvCxnSpPr>
        <p:spPr bwMode="auto">
          <a:xfrm>
            <a:off x="525369" y="3733800"/>
            <a:ext cx="10800000" cy="0"/>
          </a:xfrm>
          <a:prstGeom prst="line">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1" name="图片 60" descr="PC.png"/>
          <p:cNvPicPr>
            <a:picLocks noChangeAspect="1"/>
          </p:cNvPicPr>
          <p:nvPr/>
        </p:nvPicPr>
        <p:blipFill>
          <a:blip r:embed="rId3" cstate="print"/>
          <a:stretch>
            <a:fillRect/>
          </a:stretch>
        </p:blipFill>
        <p:spPr>
          <a:xfrm>
            <a:off x="1423844" y="4249270"/>
            <a:ext cx="799509" cy="614022"/>
          </a:xfrm>
          <a:prstGeom prst="rect">
            <a:avLst/>
          </a:prstGeom>
        </p:spPr>
      </p:pic>
      <p:pic>
        <p:nvPicPr>
          <p:cNvPr id="62" name="Picture 12" descr="E:\2016.01\1.12 扁平化图标\蓝色\AR-蓝色最新-40.png"/>
          <p:cNvPicPr>
            <a:picLocks noChangeAspect="1" noChangeArrowheads="1"/>
          </p:cNvPicPr>
          <p:nvPr/>
        </p:nvPicPr>
        <p:blipFill>
          <a:blip r:embed="rId4" cstate="print"/>
          <a:srcRect/>
          <a:stretch>
            <a:fillRect/>
          </a:stretch>
        </p:blipFill>
        <p:spPr bwMode="auto">
          <a:xfrm>
            <a:off x="10172388" y="4241121"/>
            <a:ext cx="752400" cy="615600"/>
          </a:xfrm>
          <a:prstGeom prst="rect">
            <a:avLst/>
          </a:prstGeom>
          <a:noFill/>
        </p:spPr>
      </p:pic>
      <p:cxnSp>
        <p:nvCxnSpPr>
          <p:cNvPr id="63" name="直接连接符 62"/>
          <p:cNvCxnSpPr>
            <a:stCxn id="61" idx="3"/>
            <a:endCxn id="62" idx="1"/>
          </p:cNvCxnSpPr>
          <p:nvPr/>
        </p:nvCxnSpPr>
        <p:spPr>
          <a:xfrm flipV="1">
            <a:off x="2223353" y="4548921"/>
            <a:ext cx="79490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4" name="图片 63" descr="交换机.png"/>
          <p:cNvPicPr>
            <a:picLocks noChangeAspect="1"/>
          </p:cNvPicPr>
          <p:nvPr/>
        </p:nvPicPr>
        <p:blipFill>
          <a:blip r:embed="rId5" cstate="print"/>
          <a:stretch>
            <a:fillRect/>
          </a:stretch>
        </p:blipFill>
        <p:spPr>
          <a:xfrm>
            <a:off x="10153988" y="1841439"/>
            <a:ext cx="752402" cy="615600"/>
          </a:xfrm>
          <a:prstGeom prst="rect">
            <a:avLst/>
          </a:prstGeom>
        </p:spPr>
      </p:pic>
      <p:sp>
        <p:nvSpPr>
          <p:cNvPr id="65" name="TextBox 32"/>
          <p:cNvSpPr txBox="1"/>
          <p:nvPr/>
        </p:nvSpPr>
        <p:spPr>
          <a:xfrm>
            <a:off x="1249235" y="1497293"/>
            <a:ext cx="1765227" cy="307777"/>
          </a:xfrm>
          <a:prstGeom prst="rect">
            <a:avLst/>
          </a:prstGeom>
          <a:noFill/>
        </p:spPr>
        <p:txBody>
          <a:bodyPr wrap="square" rtlCol="0">
            <a:noAutofit/>
          </a:bodyPr>
          <a:lstStyle/>
          <a:p>
            <a:pPr algn="ctr"/>
            <a:r>
              <a:rPr sz="1400">
                <a:latin typeface="Huawei Sans" panose="020C0503030203020204" pitchFamily="34" charset="0"/>
              </a:rPr>
              <a:t>PC (DHCPv6 client)</a:t>
            </a:r>
            <a:endParaRPr lang="en-US" altLang="zh-CN" sz="1400" dirty="0">
              <a:latin typeface="Huawei Sans" panose="020C0503030203020204" pitchFamily="34" charset="0"/>
              <a:cs typeface="Arial" panose="020B0604020202020204" pitchFamily="34" charset="0"/>
            </a:endParaRPr>
          </a:p>
        </p:txBody>
      </p:sp>
      <p:sp>
        <p:nvSpPr>
          <p:cNvPr id="66" name="TextBox 32"/>
          <p:cNvSpPr txBox="1"/>
          <p:nvPr/>
        </p:nvSpPr>
        <p:spPr>
          <a:xfrm>
            <a:off x="9768928" y="1492934"/>
            <a:ext cx="1394933" cy="307777"/>
          </a:xfrm>
          <a:prstGeom prst="rect">
            <a:avLst/>
          </a:prstGeom>
          <a:noFill/>
        </p:spPr>
        <p:txBody>
          <a:bodyPr wrap="square" rtlCol="0">
            <a:noAutofit/>
          </a:bodyPr>
          <a:lstStyle/>
          <a:p>
            <a:pPr algn="ctr"/>
            <a:r>
              <a:rPr sz="1400">
                <a:latin typeface="Huawei Sans" panose="020C0503030203020204" pitchFamily="34" charset="0"/>
              </a:rPr>
              <a:t>DHCPv6 server</a:t>
            </a:r>
            <a:endParaRPr lang="en-US" altLang="zh-CN" sz="1400" dirty="0">
              <a:latin typeface="Huawei Sans" panose="020C0503030203020204" pitchFamily="34" charset="0"/>
              <a:cs typeface="Arial" panose="020B0604020202020204" pitchFamily="34" charset="0"/>
            </a:endParaRPr>
          </a:p>
        </p:txBody>
      </p:sp>
      <p:cxnSp>
        <p:nvCxnSpPr>
          <p:cNvPr id="67" name="Straight Connector 36"/>
          <p:cNvCxnSpPr/>
          <p:nvPr/>
        </p:nvCxnSpPr>
        <p:spPr bwMode="auto">
          <a:xfrm>
            <a:off x="2635501" y="4645951"/>
            <a:ext cx="720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68" name="TextBox 32"/>
          <p:cNvSpPr txBox="1"/>
          <p:nvPr/>
        </p:nvSpPr>
        <p:spPr>
          <a:xfrm>
            <a:off x="3420732" y="4671060"/>
            <a:ext cx="5629538" cy="597755"/>
          </a:xfrm>
          <a:prstGeom prst="rect">
            <a:avLst/>
          </a:prstGeom>
          <a:noFill/>
        </p:spPr>
        <p:txBody>
          <a:bodyPr wrap="square" rtlCol="0">
            <a:noAutofit/>
          </a:bodyPr>
          <a:lstStyle/>
          <a:p>
            <a:pPr algn="ctr" fontAlgn="base"/>
            <a:r>
              <a:rPr sz="1600" dirty="0">
                <a:solidFill>
                  <a:srgbClr val="EC7061"/>
                </a:solidFill>
                <a:latin typeface="Huawei Sans" panose="020C0503030203020204" pitchFamily="34" charset="0"/>
              </a:rPr>
              <a:t>ICMPv6 RA</a:t>
            </a:r>
          </a:p>
          <a:p>
            <a:pPr algn="ctr" fontAlgn="base"/>
            <a:r>
              <a:rPr sz="1600" b="1" dirty="0">
                <a:latin typeface="Huawei Sans" panose="020C0503030203020204" pitchFamily="34" charset="0"/>
              </a:rPr>
              <a:t>(My interface address prefix is 2000::/64.)</a:t>
            </a:r>
            <a:endParaRPr lang="en-US" altLang="zh-CN" sz="1600" b="1" dirty="0">
              <a:latin typeface="Huawei Sans" panose="020C0503030203020204" pitchFamily="34" charset="0"/>
              <a:cs typeface="Arial" panose="020B0604020202020204" pitchFamily="34" charset="0"/>
            </a:endParaRPr>
          </a:p>
        </p:txBody>
      </p:sp>
      <p:sp>
        <p:nvSpPr>
          <p:cNvPr id="71" name="TextBox 32"/>
          <p:cNvSpPr txBox="1"/>
          <p:nvPr/>
        </p:nvSpPr>
        <p:spPr>
          <a:xfrm>
            <a:off x="8902155" y="4265437"/>
            <a:ext cx="1351944" cy="307777"/>
          </a:xfrm>
          <a:prstGeom prst="rect">
            <a:avLst/>
          </a:prstGeom>
          <a:noFill/>
        </p:spPr>
        <p:txBody>
          <a:bodyPr wrap="square" rtlCol="0">
            <a:noAutofit/>
          </a:bodyPr>
          <a:lstStyle/>
          <a:p>
            <a:pPr algn="ctr"/>
            <a:r>
              <a:rPr sz="1400" dirty="0">
                <a:latin typeface="Huawei Sans" panose="020C0503030203020204" pitchFamily="34" charset="0"/>
              </a:rPr>
              <a:t>2000::1/64</a:t>
            </a:r>
          </a:p>
        </p:txBody>
      </p:sp>
      <p:sp>
        <p:nvSpPr>
          <p:cNvPr id="73" name="矩形 48"/>
          <p:cNvSpPr/>
          <p:nvPr/>
        </p:nvSpPr>
        <p:spPr>
          <a:xfrm>
            <a:off x="1139484" y="5283548"/>
            <a:ext cx="9864876" cy="1098201"/>
          </a:xfrm>
          <a:prstGeom prst="rect">
            <a:avLst/>
          </a:prstGeom>
        </p:spPr>
        <p:txBody>
          <a:bodyPr wrap="square">
            <a:noAutofit/>
          </a:bodyPr>
          <a:lstStyle/>
          <a:p>
            <a:pPr marL="122764" indent="-122764">
              <a:lnSpc>
                <a:spcPct val="120000"/>
              </a:lnSpc>
              <a:buFont typeface="Arial" panose="020B0604020202020204" pitchFamily="34" charset="0"/>
              <a:buChar char="•"/>
            </a:pPr>
            <a:r>
              <a:rPr sz="1400" dirty="0">
                <a:latin typeface="Huawei Sans" panose="020C0503030203020204" pitchFamily="34" charset="0"/>
              </a:rPr>
              <a:t>The PC generates a unicast address based on the address prefix in the RA and the locally generated 64-bit interface ID (for example, using EUI-64).</a:t>
            </a:r>
            <a:endParaRPr lang="en-US" altLang="zh-CN" sz="1400" dirty="0">
              <a:latin typeface="Huawei Sans" panose="020C0503030203020204" pitchFamily="34" charset="0"/>
              <a:cs typeface="Arial" panose="020B0604020202020204" pitchFamily="34" charset="0"/>
            </a:endParaRPr>
          </a:p>
          <a:p>
            <a:pPr marL="122764" indent="-122764">
              <a:lnSpc>
                <a:spcPct val="120000"/>
              </a:lnSpc>
              <a:buFont typeface="Arial" panose="020B0604020202020204" pitchFamily="34" charset="0"/>
              <a:buChar char="•"/>
            </a:pPr>
            <a:r>
              <a:rPr sz="1400" b="1" dirty="0">
                <a:latin typeface="Huawei Sans" panose="020C0503030203020204" pitchFamily="34" charset="0"/>
              </a:rPr>
              <a:t>Only</a:t>
            </a:r>
            <a:r>
              <a:rPr sz="1400" dirty="0">
                <a:latin typeface="Huawei Sans" panose="020C0503030203020204" pitchFamily="34" charset="0"/>
              </a:rPr>
              <a:t> IPv6 addresses can be obtained. Parameters such as NIS and SNTP server parameters cannot be obtained. DHCPv6 or manual configuration is required to obtain other configuration information.</a:t>
            </a:r>
            <a:endParaRPr lang="en-US" altLang="zh-CN" sz="1400" dirty="0">
              <a:latin typeface="Huawei Sans" panose="020C0503030203020204" pitchFamily="34" charset="0"/>
              <a:cs typeface="Arial" panose="020B0604020202020204" pitchFamily="34" charset="0"/>
            </a:endParaRPr>
          </a:p>
        </p:txBody>
      </p:sp>
      <p:sp>
        <p:nvSpPr>
          <p:cNvPr id="74" name="TextBox 32"/>
          <p:cNvSpPr txBox="1"/>
          <p:nvPr/>
        </p:nvSpPr>
        <p:spPr>
          <a:xfrm>
            <a:off x="2028317" y="4249270"/>
            <a:ext cx="3181834" cy="307777"/>
          </a:xfrm>
          <a:prstGeom prst="rect">
            <a:avLst/>
          </a:prstGeom>
          <a:noFill/>
        </p:spPr>
        <p:txBody>
          <a:bodyPr wrap="square" rtlCol="0">
            <a:noAutofit/>
          </a:bodyPr>
          <a:lstStyle/>
          <a:p>
            <a:pPr algn="ctr"/>
            <a:r>
              <a:rPr sz="1400">
                <a:latin typeface="Huawei Sans" panose="020C0503030203020204" pitchFamily="34" charset="0"/>
              </a:rPr>
              <a:t>2000::2E0:FCFF:FE35:7287/64</a:t>
            </a:r>
          </a:p>
        </p:txBody>
      </p:sp>
      <p:sp>
        <p:nvSpPr>
          <p:cNvPr id="75" name="圆角矩形 46"/>
          <p:cNvSpPr/>
          <p:nvPr/>
        </p:nvSpPr>
        <p:spPr>
          <a:xfrm>
            <a:off x="5074298" y="3869219"/>
            <a:ext cx="1970381" cy="502480"/>
          </a:xfrm>
          <a:prstGeom prst="roundRect">
            <a:avLst>
              <a:gd name="adj" fmla="val 0"/>
            </a:avLst>
          </a:prstGeom>
          <a:solidFill>
            <a:srgbClr val="FFFFCC"/>
          </a:solidFill>
          <a:ln w="12700" cap="flat" cmpd="sng" algn="ctr">
            <a:solidFill>
              <a:srgbClr val="FFD17D"/>
            </a:solidFill>
            <a:prstDash val="solid"/>
            <a:miter lim="800000"/>
          </a:ln>
          <a:effectLst/>
        </p:spPr>
        <p:txBody>
          <a:bodyPr wrap="square" rtlCol="0" anchor="ctr">
            <a:noAutofit/>
          </a:bodyPr>
          <a:lstStyle/>
          <a:p>
            <a:pPr algn="ctr" defTabSz="914400"/>
            <a:r>
              <a:rPr sz="1400" dirty="0">
                <a:solidFill>
                  <a:schemeClr val="tx1"/>
                </a:solidFill>
                <a:latin typeface="Huawei Sans" panose="020C0503030203020204" pitchFamily="34" charset="0"/>
              </a:rPr>
              <a:t>Stateless address configuration</a:t>
            </a:r>
            <a:endParaRPr lang="en-US" sz="1400" kern="0" dirty="0">
              <a:solidFill>
                <a:schemeClr val="tx1"/>
              </a:solidFill>
              <a:latin typeface="Huawei Sans" panose="020C0503030203020204" pitchFamily="34" charset="0"/>
              <a:ea typeface="方正兰亭黑简体"/>
            </a:endParaRPr>
          </a:p>
        </p:txBody>
      </p:sp>
      <p:sp>
        <p:nvSpPr>
          <p:cNvPr id="77" name="TextBox 32"/>
          <p:cNvSpPr txBox="1"/>
          <p:nvPr/>
        </p:nvSpPr>
        <p:spPr>
          <a:xfrm>
            <a:off x="1605472" y="3869713"/>
            <a:ext cx="437941" cy="338554"/>
          </a:xfrm>
          <a:prstGeom prst="rect">
            <a:avLst/>
          </a:prstGeom>
          <a:noFill/>
        </p:spPr>
        <p:txBody>
          <a:bodyPr wrap="square" rtlCol="0">
            <a:noAutofit/>
          </a:bodyPr>
          <a:lstStyle/>
          <a:p>
            <a:pPr algn="ctr"/>
            <a:r>
              <a:rPr sz="1600" b="1">
                <a:latin typeface="Huawei Sans" panose="020C0503030203020204" pitchFamily="34" charset="0"/>
              </a:rPr>
              <a:t>PC</a:t>
            </a:r>
          </a:p>
        </p:txBody>
      </p:sp>
      <p:sp>
        <p:nvSpPr>
          <p:cNvPr id="78" name="TextBox 32"/>
          <p:cNvSpPr txBox="1"/>
          <p:nvPr/>
        </p:nvSpPr>
        <p:spPr>
          <a:xfrm>
            <a:off x="10039837" y="3869713"/>
            <a:ext cx="853119" cy="338554"/>
          </a:xfrm>
          <a:prstGeom prst="rect">
            <a:avLst/>
          </a:prstGeom>
          <a:noFill/>
        </p:spPr>
        <p:txBody>
          <a:bodyPr wrap="square" rtlCol="0">
            <a:noAutofit/>
          </a:bodyPr>
          <a:lstStyle/>
          <a:p>
            <a:pPr algn="ctr"/>
            <a:r>
              <a:rPr sz="1600" b="1">
                <a:latin typeface="Huawei Sans" panose="020C0503030203020204" pitchFamily="34" charset="0"/>
              </a:rPr>
              <a:t>Router</a:t>
            </a:r>
          </a:p>
        </p:txBody>
      </p:sp>
      <p:grpSp>
        <p:nvGrpSpPr>
          <p:cNvPr id="32" name="组合 31"/>
          <p:cNvGrpSpPr/>
          <p:nvPr/>
        </p:nvGrpSpPr>
        <p:grpSpPr>
          <a:xfrm>
            <a:off x="8961120" y="65145"/>
            <a:ext cx="2880360" cy="324002"/>
            <a:chOff x="8412983" y="65145"/>
            <a:chExt cx="2880360" cy="324002"/>
          </a:xfrm>
        </p:grpSpPr>
        <p:sp>
          <p:nvSpPr>
            <p:cNvPr id="33" name="五边形 32"/>
            <p:cNvSpPr/>
            <p:nvPr/>
          </p:nvSpPr>
          <p:spPr bwMode="auto">
            <a:xfrm>
              <a:off x="8412983" y="65147"/>
              <a:ext cx="1248553" cy="324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solidFill>
                    <a:srgbClr val="FFFFFF"/>
                  </a:solidFill>
                  <a:latin typeface="Huawei Sans" panose="020C0503030203020204" pitchFamily="34" charset="0"/>
                </a:rPr>
                <a:t>Dynamic Address Configuration</a:t>
              </a:r>
            </a:p>
          </p:txBody>
        </p:sp>
        <p:sp>
          <p:nvSpPr>
            <p:cNvPr id="34" name="燕尾形 33"/>
            <p:cNvSpPr/>
            <p:nvPr/>
          </p:nvSpPr>
          <p:spPr bwMode="auto">
            <a:xfrm>
              <a:off x="9537199" y="65147"/>
              <a:ext cx="83963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DAD</a:t>
              </a:r>
              <a:endParaRPr lang="en-US" altLang="zh-CN" sz="1000" kern="0" dirty="0">
                <a:latin typeface="Huawei Sans" panose="020C0503030203020204" pitchFamily="34" charset="0"/>
              </a:endParaRPr>
            </a:p>
          </p:txBody>
        </p:sp>
        <p:sp>
          <p:nvSpPr>
            <p:cNvPr id="35" name="燕尾形 34"/>
            <p:cNvSpPr/>
            <p:nvPr/>
          </p:nvSpPr>
          <p:spPr bwMode="auto">
            <a:xfrm>
              <a:off x="10252501" y="65145"/>
              <a:ext cx="1040842"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latin typeface="Huawei Sans" panose="020C0503030203020204" pitchFamily="34" charset="0"/>
                </a:rPr>
                <a:t>Address Resolution</a:t>
              </a:r>
              <a:endParaRPr lang="en-US" altLang="zh-CN" sz="1000" kern="0" dirty="0">
                <a:latin typeface="Huawei Sans" panose="020C0503030203020204" pitchFamily="34" charset="0"/>
              </a:endParaRPr>
            </a:p>
          </p:txBody>
        </p:sp>
      </p:grpSp>
    </p:spTree>
    <p:extLst>
      <p:ext uri="{BB962C8B-B14F-4D97-AF65-F5344CB8AC3E}">
        <p14:creationId xmlns:p14="http://schemas.microsoft.com/office/powerpoint/2010/main" val="1387456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0"/>
          </p:nvPr>
        </p:nvSpPr>
        <p:spPr/>
        <p:txBody>
          <a:bodyPr/>
          <a:lstStyle/>
          <a:p>
            <a:r>
              <a:rPr lang="en-US" dirty="0" smtClean="0"/>
              <a:t>In the 1980s, the Internet Engineering Task Force (IETF) released RFC 791 – Internet Protocol, which marks the standardization of IPv4. In the following decades, IPv4 has become one of the most popular protocols. Numerous people have developed various applications based on IPv4 and made various supplements and enhancements to IPv4, enabling the Internet to flourish.</a:t>
            </a:r>
            <a:endParaRPr lang="en-US" altLang="zh-CN" dirty="0" smtClean="0"/>
          </a:p>
          <a:p>
            <a:r>
              <a:rPr lang="en-US" dirty="0" smtClean="0"/>
              <a:t>However, with the expansion of the Internet and the development of new technologies such as 5G and Internet of Things (</a:t>
            </a:r>
            <a:r>
              <a:rPr lang="en-US" dirty="0" err="1" smtClean="0"/>
              <a:t>IoT</a:t>
            </a:r>
            <a:r>
              <a:rPr lang="en-US" dirty="0" smtClean="0"/>
              <a:t>), IPv4 faces more and more challenges. It is imperative to replace IPv4 with IPv6.</a:t>
            </a:r>
            <a:endParaRPr lang="en-US" altLang="zh-CN" dirty="0" smtClean="0"/>
          </a:p>
          <a:p>
            <a:r>
              <a:rPr lang="en-US" dirty="0" smtClean="0"/>
              <a:t>This course describes the reasons for IPv4-to-IPv6 transition and basic IPv6 knowledge.</a:t>
            </a:r>
            <a:endParaRPr lang="en-US" altLang="zh-CN" dirty="0" smtClean="0"/>
          </a:p>
          <a:p>
            <a:endParaRPr lang="en-US" altLang="zh-CN" dirty="0"/>
          </a:p>
        </p:txBody>
      </p:sp>
    </p:spTree>
    <p:extLst>
      <p:ext uri="{BB962C8B-B14F-4D97-AF65-F5344CB8AC3E}">
        <p14:creationId xmlns:p14="http://schemas.microsoft.com/office/powerpoint/2010/main" val="28317260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808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9"/>
          <p:cNvSpPr>
            <a:spLocks noGrp="1"/>
          </p:cNvSpPr>
          <p:nvPr>
            <p:ph type="body" sz="quarter" idx="10"/>
          </p:nvPr>
        </p:nvSpPr>
        <p:spPr/>
        <p:txBody>
          <a:bodyPr wrap="square">
            <a:noAutofit/>
          </a:bodyPr>
          <a:lstStyle/>
          <a:p>
            <a:r>
              <a:rPr sz="1800" dirty="0">
                <a:latin typeface="Huawei Sans" panose="020C0503030203020204" pitchFamily="34" charset="0"/>
              </a:rPr>
              <a:t>Regardless of how an IPv6 unicast address is configured, a host or router:</a:t>
            </a:r>
            <a:endParaRPr lang="en-US" altLang="zh-CN" sz="1800" dirty="0">
              <a:latin typeface="Huawei Sans" panose="020C0503030203020204" pitchFamily="34" charset="0"/>
            </a:endParaRPr>
          </a:p>
          <a:p>
            <a:pPr marL="654050" lvl="1" indent="-325438"/>
            <a:r>
              <a:rPr sz="1600" dirty="0">
                <a:latin typeface="Huawei Sans" panose="020C0503030203020204" pitchFamily="34" charset="0"/>
              </a:rPr>
              <a:t>Performs DAD through ICMPv6 messages.</a:t>
            </a:r>
            <a:endParaRPr lang="en-US" altLang="zh-CN" sz="1600" dirty="0">
              <a:latin typeface="Huawei Sans" panose="020C0503030203020204" pitchFamily="34" charset="0"/>
            </a:endParaRPr>
          </a:p>
          <a:p>
            <a:pPr marL="654050" lvl="1" indent="-325438"/>
            <a:r>
              <a:rPr sz="1600" dirty="0">
                <a:latin typeface="Huawei Sans" panose="020C0503030203020204" pitchFamily="34" charset="0"/>
              </a:rPr>
              <a:t>Uses a unicast address only after passing the DAD procedure.</a:t>
            </a:r>
          </a:p>
          <a:p>
            <a:endParaRPr lang="zh-CN" altLang="en-US" sz="16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a:latin typeface="Huawei Sans" panose="020C0503030203020204" pitchFamily="34" charset="0"/>
              </a:rPr>
              <a:t>DAD</a:t>
            </a:r>
            <a:endParaRPr lang="zh-CN" altLang="en-US" dirty="0">
              <a:latin typeface="Huawei Sans" panose="020C0503030203020204" pitchFamily="34" charset="0"/>
            </a:endParaRPr>
          </a:p>
        </p:txBody>
      </p:sp>
      <p:pic>
        <p:nvPicPr>
          <p:cNvPr id="3" name="图片 2" descr="PC.png"/>
          <p:cNvPicPr>
            <a:picLocks noChangeAspect="1"/>
          </p:cNvPicPr>
          <p:nvPr/>
        </p:nvPicPr>
        <p:blipFill>
          <a:blip r:embed="rId3" cstate="print"/>
          <a:stretch>
            <a:fillRect/>
          </a:stretch>
        </p:blipFill>
        <p:spPr>
          <a:xfrm>
            <a:off x="1845705" y="2832163"/>
            <a:ext cx="799509" cy="614022"/>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602" y="2817985"/>
            <a:ext cx="750732" cy="615600"/>
          </a:xfrm>
          <a:prstGeom prst="rect">
            <a:avLst/>
          </a:prstGeom>
        </p:spPr>
      </p:pic>
      <p:cxnSp>
        <p:nvCxnSpPr>
          <p:cNvPr id="9" name="直接连接符 8"/>
          <p:cNvCxnSpPr>
            <a:stCxn id="3" idx="3"/>
            <a:endCxn id="38" idx="1"/>
          </p:cNvCxnSpPr>
          <p:nvPr/>
        </p:nvCxnSpPr>
        <p:spPr>
          <a:xfrm flipV="1">
            <a:off x="2645214" y="3130007"/>
            <a:ext cx="3056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1"/>
            <a:endCxn id="38" idx="3"/>
          </p:cNvCxnSpPr>
          <p:nvPr/>
        </p:nvCxnSpPr>
        <p:spPr>
          <a:xfrm flipH="1">
            <a:off x="6454568" y="3125785"/>
            <a:ext cx="31130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66"/>
          <p:cNvSpPr txBox="1"/>
          <p:nvPr/>
        </p:nvSpPr>
        <p:spPr>
          <a:xfrm>
            <a:off x="3243176" y="3862811"/>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dirty="0">
                <a:latin typeface="Huawei Sans" panose="020C0503030203020204" pitchFamily="34" charset="0"/>
              </a:rPr>
              <a:t>Source 5489-98C8-1111</a:t>
            </a:r>
          </a:p>
          <a:p>
            <a:r>
              <a:rPr sz="1200" dirty="0">
                <a:latin typeface="Huawei Sans" panose="020C0503030203020204" pitchFamily="34" charset="0"/>
              </a:rPr>
              <a:t>Destination 3333-FF00-FFFF</a:t>
            </a:r>
            <a:endParaRPr lang="zh-CN" altLang="en-US" sz="1200" dirty="0">
              <a:latin typeface="Huawei Sans" panose="020C0503030203020204" pitchFamily="34" charset="0"/>
            </a:endParaRPr>
          </a:p>
        </p:txBody>
      </p:sp>
      <p:sp>
        <p:nvSpPr>
          <p:cNvPr id="22" name="TextBox 67"/>
          <p:cNvSpPr txBox="1"/>
          <p:nvPr/>
        </p:nvSpPr>
        <p:spPr>
          <a:xfrm>
            <a:off x="3243176" y="4348329"/>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Source ::</a:t>
            </a:r>
          </a:p>
          <a:p>
            <a:r>
              <a:rPr sz="1200">
                <a:latin typeface="Huawei Sans" panose="020C0503030203020204" pitchFamily="34" charset="0"/>
              </a:rPr>
              <a:t>Destination FF02::1:FF00:FFFF</a:t>
            </a:r>
            <a:endParaRPr lang="zh-CN" altLang="en-US" sz="1200">
              <a:latin typeface="Huawei Sans" panose="020C0503030203020204" pitchFamily="34" charset="0"/>
            </a:endParaRPr>
          </a:p>
        </p:txBody>
      </p:sp>
      <p:sp>
        <p:nvSpPr>
          <p:cNvPr id="23" name="TextBox 69"/>
          <p:cNvSpPr txBox="1"/>
          <p:nvPr/>
        </p:nvSpPr>
        <p:spPr>
          <a:xfrm>
            <a:off x="3243176" y="4840772"/>
            <a:ext cx="2063790" cy="31818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ICMPv6 (Type135) NS</a:t>
            </a:r>
            <a:endParaRPr lang="zh-CN" altLang="en-US" sz="1200" dirty="0">
              <a:latin typeface="Huawei Sans" panose="020C0503030203020204" pitchFamily="34" charset="0"/>
            </a:endParaRPr>
          </a:p>
        </p:txBody>
      </p:sp>
      <p:sp>
        <p:nvSpPr>
          <p:cNvPr id="24" name="TextBox 70"/>
          <p:cNvSpPr txBox="1"/>
          <p:nvPr/>
        </p:nvSpPr>
        <p:spPr>
          <a:xfrm>
            <a:off x="3243176" y="5158955"/>
            <a:ext cx="2063790" cy="71237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Target: 2001::FFFF</a:t>
            </a:r>
            <a:endParaRPr lang="zh-CN" altLang="en-US" sz="1200">
              <a:latin typeface="Huawei Sans" panose="020C0503030203020204" pitchFamily="34" charset="0"/>
            </a:endParaRPr>
          </a:p>
        </p:txBody>
      </p:sp>
      <p:cxnSp>
        <p:nvCxnSpPr>
          <p:cNvPr id="25" name="Straight Connector 73"/>
          <p:cNvCxnSpPr/>
          <p:nvPr/>
        </p:nvCxnSpPr>
        <p:spPr bwMode="auto">
          <a:xfrm>
            <a:off x="2881436" y="3719378"/>
            <a:ext cx="264842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27" name="Straight Connector 75"/>
          <p:cNvCxnSpPr/>
          <p:nvPr/>
        </p:nvCxnSpPr>
        <p:spPr bwMode="auto">
          <a:xfrm flipH="1">
            <a:off x="6403548" y="3716338"/>
            <a:ext cx="2649600"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grpSp>
        <p:nvGrpSpPr>
          <p:cNvPr id="44" name="组合 43"/>
          <p:cNvGrpSpPr/>
          <p:nvPr/>
        </p:nvGrpSpPr>
        <p:grpSpPr>
          <a:xfrm>
            <a:off x="6696453" y="3860844"/>
            <a:ext cx="2063790" cy="2008523"/>
            <a:chOff x="6590142" y="4053495"/>
            <a:chExt cx="2063790" cy="2008523"/>
          </a:xfrm>
        </p:grpSpPr>
        <p:sp>
          <p:nvSpPr>
            <p:cNvPr id="29" name="TextBox 77"/>
            <p:cNvSpPr txBox="1"/>
            <p:nvPr/>
          </p:nvSpPr>
          <p:spPr>
            <a:xfrm>
              <a:off x="6590142" y="4053495"/>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dirty="0">
                  <a:latin typeface="Huawei Sans" panose="020C0503030203020204" pitchFamily="34" charset="0"/>
                </a:rPr>
                <a:t>Source 5489-9850-2222</a:t>
              </a:r>
            </a:p>
            <a:p>
              <a:r>
                <a:rPr sz="1200" dirty="0">
                  <a:latin typeface="Huawei Sans" panose="020C0503030203020204" pitchFamily="34" charset="0"/>
                </a:rPr>
                <a:t>Destination 3333-0000-0001</a:t>
              </a:r>
              <a:endParaRPr lang="zh-CN" altLang="en-US" sz="1200" dirty="0">
                <a:latin typeface="Huawei Sans" panose="020C0503030203020204" pitchFamily="34" charset="0"/>
              </a:endParaRPr>
            </a:p>
          </p:txBody>
        </p:sp>
        <p:sp>
          <p:nvSpPr>
            <p:cNvPr id="30" name="TextBox 78"/>
            <p:cNvSpPr txBox="1"/>
            <p:nvPr/>
          </p:nvSpPr>
          <p:spPr>
            <a:xfrm>
              <a:off x="6590142" y="4539013"/>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Source 2001::FFFF</a:t>
              </a:r>
            </a:p>
            <a:p>
              <a:r>
                <a:rPr sz="1200">
                  <a:latin typeface="Huawei Sans" panose="020C0503030203020204" pitchFamily="34" charset="0"/>
                </a:rPr>
                <a:t>Destination FF02::1</a:t>
              </a:r>
              <a:endParaRPr lang="zh-CN" altLang="en-US" sz="1200">
                <a:latin typeface="Huawei Sans" panose="020C0503030203020204" pitchFamily="34" charset="0"/>
              </a:endParaRPr>
            </a:p>
          </p:txBody>
        </p:sp>
        <p:sp>
          <p:nvSpPr>
            <p:cNvPr id="31" name="TextBox 79"/>
            <p:cNvSpPr txBox="1"/>
            <p:nvPr/>
          </p:nvSpPr>
          <p:spPr>
            <a:xfrm>
              <a:off x="6590142" y="5031456"/>
              <a:ext cx="2063790" cy="31818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ICMPv6 (Type136) NA</a:t>
              </a:r>
              <a:endParaRPr lang="zh-CN" altLang="en-US" sz="1200">
                <a:latin typeface="Huawei Sans" panose="020C0503030203020204" pitchFamily="34" charset="0"/>
              </a:endParaRPr>
            </a:p>
          </p:txBody>
        </p:sp>
        <p:sp>
          <p:nvSpPr>
            <p:cNvPr id="32" name="TextBox 80"/>
            <p:cNvSpPr txBox="1"/>
            <p:nvPr/>
          </p:nvSpPr>
          <p:spPr>
            <a:xfrm>
              <a:off x="6590142" y="5349639"/>
              <a:ext cx="2063790" cy="71237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Target: 2001::FFFF</a:t>
              </a:r>
            </a:p>
            <a:p>
              <a:r>
                <a:rPr sz="1200">
                  <a:latin typeface="Huawei Sans" panose="020C0503030203020204" pitchFamily="34" charset="0"/>
                </a:rPr>
                <a:t>MAC 5489-9850-2222</a:t>
              </a:r>
            </a:p>
          </p:txBody>
        </p:sp>
      </p:grpSp>
      <p:sp>
        <p:nvSpPr>
          <p:cNvPr id="36" name="TextBox 36"/>
          <p:cNvSpPr txBox="1"/>
          <p:nvPr/>
        </p:nvSpPr>
        <p:spPr>
          <a:xfrm>
            <a:off x="2684104" y="2599396"/>
            <a:ext cx="1545616" cy="523220"/>
          </a:xfrm>
          <a:prstGeom prst="rect">
            <a:avLst/>
          </a:prstGeom>
          <a:noFill/>
        </p:spPr>
        <p:txBody>
          <a:bodyPr wrap="square" rtlCol="0">
            <a:noAutofit/>
          </a:bodyPr>
          <a:lstStyle/>
          <a:p>
            <a:r>
              <a:rPr sz="1400">
                <a:latin typeface="Huawei Sans" panose="020C0503030203020204" pitchFamily="34" charset="0"/>
              </a:rPr>
              <a:t>2001::FFFF/64</a:t>
            </a:r>
          </a:p>
          <a:p>
            <a:r>
              <a:rPr sz="1400">
                <a:latin typeface="Huawei Sans" panose="020C0503030203020204" pitchFamily="34" charset="0"/>
              </a:rPr>
              <a:t>5489-98C8-1111</a:t>
            </a:r>
            <a:endParaRPr lang="zh-CN" altLang="en-US" sz="1400" dirty="0">
              <a:latin typeface="Huawei Sans" panose="020C0503030203020204" pitchFamily="34" charset="0"/>
            </a:endParaRPr>
          </a:p>
        </p:txBody>
      </p:sp>
      <p:sp>
        <p:nvSpPr>
          <p:cNvPr id="37" name="TextBox 65"/>
          <p:cNvSpPr txBox="1"/>
          <p:nvPr/>
        </p:nvSpPr>
        <p:spPr>
          <a:xfrm>
            <a:off x="8001866" y="2597311"/>
            <a:ext cx="1537600" cy="523220"/>
          </a:xfrm>
          <a:prstGeom prst="rect">
            <a:avLst/>
          </a:prstGeom>
          <a:noFill/>
        </p:spPr>
        <p:txBody>
          <a:bodyPr wrap="square" rtlCol="0">
            <a:noAutofit/>
          </a:bodyPr>
          <a:lstStyle/>
          <a:p>
            <a:pPr algn="r"/>
            <a:r>
              <a:rPr sz="1400">
                <a:latin typeface="Huawei Sans" panose="020C0503030203020204" pitchFamily="34" charset="0"/>
              </a:rPr>
              <a:t>2001::FFFF/64</a:t>
            </a:r>
          </a:p>
          <a:p>
            <a:pPr algn="r"/>
            <a:r>
              <a:rPr sz="1400">
                <a:latin typeface="Huawei Sans" panose="020C0503030203020204" pitchFamily="34" charset="0"/>
              </a:rPr>
              <a:t>5489-9850-2222</a:t>
            </a:r>
          </a:p>
        </p:txBody>
      </p:sp>
      <p:sp>
        <p:nvSpPr>
          <p:cNvPr id="41" name="TextBox 36"/>
          <p:cNvSpPr txBox="1"/>
          <p:nvPr/>
        </p:nvSpPr>
        <p:spPr>
          <a:xfrm>
            <a:off x="1983291" y="3455985"/>
            <a:ext cx="426720" cy="338554"/>
          </a:xfrm>
          <a:prstGeom prst="rect">
            <a:avLst/>
          </a:prstGeom>
          <a:noFill/>
        </p:spPr>
        <p:txBody>
          <a:bodyPr wrap="square" rtlCol="0">
            <a:noAutofit/>
          </a:bodyPr>
          <a:lstStyle/>
          <a:p>
            <a:r>
              <a:rPr sz="1600">
                <a:latin typeface="Huawei Sans" panose="020C0503030203020204" pitchFamily="34" charset="0"/>
              </a:rPr>
              <a:t>PC</a:t>
            </a:r>
          </a:p>
        </p:txBody>
      </p:sp>
      <p:sp>
        <p:nvSpPr>
          <p:cNvPr id="42" name="TextBox 65"/>
          <p:cNvSpPr txBox="1"/>
          <p:nvPr/>
        </p:nvSpPr>
        <p:spPr>
          <a:xfrm>
            <a:off x="9739182" y="3455985"/>
            <a:ext cx="425117" cy="338554"/>
          </a:xfrm>
          <a:prstGeom prst="rect">
            <a:avLst/>
          </a:prstGeom>
          <a:noFill/>
        </p:spPr>
        <p:txBody>
          <a:bodyPr wrap="square" rtlCol="0">
            <a:noAutofit/>
          </a:bodyPr>
          <a:lstStyle/>
          <a:p>
            <a:pPr algn="r"/>
            <a:r>
              <a:rPr sz="1600" dirty="0">
                <a:latin typeface="Huawei Sans" panose="020C0503030203020204" pitchFamily="34" charset="0"/>
              </a:rPr>
              <a:t>R1</a:t>
            </a:r>
          </a:p>
        </p:txBody>
      </p:sp>
      <p:sp>
        <p:nvSpPr>
          <p:cNvPr id="43" name="Rectangular Callout 4"/>
          <p:cNvSpPr/>
          <p:nvPr/>
        </p:nvSpPr>
        <p:spPr>
          <a:xfrm>
            <a:off x="9647678" y="3973549"/>
            <a:ext cx="1182174" cy="374780"/>
          </a:xfrm>
          <a:prstGeom prst="wedgeRectCallout">
            <a:avLst>
              <a:gd name="adj1" fmla="val -25009"/>
              <a:gd name="adj2" fmla="val -114832"/>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rgbClr val="1D1D1A"/>
                </a:solidFill>
                <a:latin typeface="Huawei Sans" panose="020C0503030203020204" pitchFamily="34" charset="0"/>
              </a:rPr>
              <a:t>Already o</a:t>
            </a:r>
            <a:r>
              <a:rPr sz="1200" dirty="0" smtClean="0">
                <a:solidFill>
                  <a:srgbClr val="1D1D1A"/>
                </a:solidFill>
                <a:latin typeface="Huawei Sans" panose="020C0503030203020204" pitchFamily="34" charset="0"/>
              </a:rPr>
              <a:t>nline </a:t>
            </a:r>
            <a:r>
              <a:rPr sz="1200" dirty="0">
                <a:solidFill>
                  <a:srgbClr val="1D1D1A"/>
                </a:solidFill>
                <a:latin typeface="Huawei Sans" panose="020C0503030203020204" pitchFamily="34" charset="0"/>
              </a:rPr>
              <a:t>device</a:t>
            </a:r>
          </a:p>
        </p:txBody>
      </p:sp>
      <p:sp>
        <p:nvSpPr>
          <p:cNvPr id="45" name="Rectangular Callout 4"/>
          <p:cNvSpPr/>
          <p:nvPr/>
        </p:nvSpPr>
        <p:spPr>
          <a:xfrm flipH="1">
            <a:off x="1494262" y="3971582"/>
            <a:ext cx="939875" cy="374780"/>
          </a:xfrm>
          <a:prstGeom prst="wedgeRectCallout">
            <a:avLst>
              <a:gd name="adj1" fmla="val -25009"/>
              <a:gd name="adj2" fmla="val -114832"/>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200" dirty="0">
                <a:solidFill>
                  <a:srgbClr val="1D1D1A"/>
                </a:solidFill>
                <a:latin typeface="Huawei Sans" panose="020C0503030203020204" pitchFamily="34" charset="0"/>
              </a:rPr>
              <a:t>New online device</a:t>
            </a:r>
          </a:p>
        </p:txBody>
      </p:sp>
      <p:sp>
        <p:nvSpPr>
          <p:cNvPr id="46" name="Rectangle 83"/>
          <p:cNvSpPr/>
          <p:nvPr/>
        </p:nvSpPr>
        <p:spPr>
          <a:xfrm>
            <a:off x="3619282" y="6007760"/>
            <a:ext cx="1311578" cy="307777"/>
          </a:xfrm>
          <a:prstGeom prst="rect">
            <a:avLst/>
          </a:prstGeom>
          <a:solidFill>
            <a:srgbClr val="00B0F0"/>
          </a:solidFill>
        </p:spPr>
        <p:txBody>
          <a:bodyPr wrap="square">
            <a:noAutofit/>
          </a:bodyPr>
          <a:lstStyle/>
          <a:p>
            <a:pPr algn="ctr"/>
            <a:r>
              <a:rPr sz="1400" b="1">
                <a:solidFill>
                  <a:schemeClr val="bg1"/>
                </a:solidFill>
                <a:latin typeface="Huawei Sans" panose="020C0503030203020204" pitchFamily="34" charset="0"/>
              </a:rPr>
              <a:t>[DUPLICATE]</a:t>
            </a:r>
            <a:endParaRPr lang="zh-CN" altLang="en-US" sz="1400" b="1" dirty="0">
              <a:solidFill>
                <a:schemeClr val="bg1"/>
              </a:solidFill>
              <a:latin typeface="Huawei Sans" panose="020C0503030203020204" pitchFamily="34" charset="0"/>
            </a:endParaRPr>
          </a:p>
        </p:txBody>
      </p:sp>
      <p:sp>
        <p:nvSpPr>
          <p:cNvPr id="34" name="TextBox 32"/>
          <p:cNvSpPr txBox="1"/>
          <p:nvPr/>
        </p:nvSpPr>
        <p:spPr>
          <a:xfrm>
            <a:off x="3228989" y="3372346"/>
            <a:ext cx="2065247" cy="307777"/>
          </a:xfrm>
          <a:prstGeom prst="rect">
            <a:avLst/>
          </a:prstGeom>
          <a:noFill/>
        </p:spPr>
        <p:txBody>
          <a:bodyPr wrap="square" rtlCol="0">
            <a:noAutofit/>
          </a:bodyPr>
          <a:lstStyle/>
          <a:p>
            <a:pPr algn="ctr"/>
            <a:r>
              <a:rPr sz="1400">
                <a:solidFill>
                  <a:srgbClr val="EC7061"/>
                </a:solidFill>
                <a:latin typeface="Huawei Sans" panose="020C0503030203020204" pitchFamily="34" charset="0"/>
              </a:rPr>
              <a:t>ICMPv6 NS</a:t>
            </a:r>
          </a:p>
        </p:txBody>
      </p:sp>
      <p:sp>
        <p:nvSpPr>
          <p:cNvPr id="35" name="TextBox 32"/>
          <p:cNvSpPr txBox="1"/>
          <p:nvPr/>
        </p:nvSpPr>
        <p:spPr>
          <a:xfrm>
            <a:off x="6680770" y="3352725"/>
            <a:ext cx="2065247" cy="307777"/>
          </a:xfrm>
          <a:prstGeom prst="rect">
            <a:avLst/>
          </a:prstGeom>
          <a:noFill/>
        </p:spPr>
        <p:txBody>
          <a:bodyPr wrap="square" rtlCol="0">
            <a:noAutofit/>
          </a:bodyPr>
          <a:lstStyle/>
          <a:p>
            <a:pPr algn="ctr"/>
            <a:r>
              <a:rPr sz="1400">
                <a:solidFill>
                  <a:srgbClr val="EC7061"/>
                </a:solidFill>
                <a:latin typeface="Huawei Sans" panose="020C0503030203020204" pitchFamily="34" charset="0"/>
              </a:rPr>
              <a:t>ICMPv6 NA</a:t>
            </a:r>
          </a:p>
        </p:txBody>
      </p:sp>
      <p:pic>
        <p:nvPicPr>
          <p:cNvPr id="38" name="图片 37" descr="通用交换机.png"/>
          <p:cNvPicPr>
            <a:picLocks noChangeAspect="1"/>
          </p:cNvPicPr>
          <p:nvPr/>
        </p:nvPicPr>
        <p:blipFill>
          <a:blip r:embed="rId5" cstate="print"/>
          <a:stretch>
            <a:fillRect/>
          </a:stretch>
        </p:blipFill>
        <p:spPr>
          <a:xfrm>
            <a:off x="5702168" y="2822207"/>
            <a:ext cx="752400" cy="615600"/>
          </a:xfrm>
          <a:prstGeom prst="rect">
            <a:avLst/>
          </a:prstGeom>
        </p:spPr>
      </p:pic>
      <p:sp>
        <p:nvSpPr>
          <p:cNvPr id="39" name="Oval 4"/>
          <p:cNvSpPr>
            <a:spLocks noChangeAspect="1"/>
          </p:cNvSpPr>
          <p:nvPr/>
        </p:nvSpPr>
        <p:spPr>
          <a:xfrm>
            <a:off x="2741277" y="361081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spcBef>
                <a:spcPts val="0"/>
              </a:spcBef>
              <a:spcAft>
                <a:spcPts val="0"/>
              </a:spcAft>
            </a:pPr>
            <a:r>
              <a:rPr sz="1400" b="1">
                <a:solidFill>
                  <a:schemeClr val="bg1"/>
                </a:solidFill>
                <a:latin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Oval 4"/>
          <p:cNvSpPr>
            <a:spLocks noChangeAspect="1"/>
          </p:cNvSpPr>
          <p:nvPr/>
        </p:nvSpPr>
        <p:spPr>
          <a:xfrm>
            <a:off x="8940131" y="360884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spcBef>
                <a:spcPts val="0"/>
              </a:spcBef>
              <a:spcAft>
                <a:spcPts val="0"/>
              </a:spcAft>
            </a:pPr>
            <a:r>
              <a:rPr sz="1400" b="1">
                <a:solidFill>
                  <a:schemeClr val="bg1"/>
                </a:solidFill>
                <a:latin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Oval 4"/>
          <p:cNvSpPr>
            <a:spLocks noChangeAspect="1"/>
          </p:cNvSpPr>
          <p:nvPr/>
        </p:nvSpPr>
        <p:spPr>
          <a:xfrm>
            <a:off x="3330912" y="6028268"/>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spcBef>
                <a:spcPts val="0"/>
              </a:spcBef>
              <a:spcAft>
                <a:spcPts val="0"/>
              </a:spcAft>
            </a:pPr>
            <a:r>
              <a:rPr sz="1400" b="1">
                <a:solidFill>
                  <a:schemeClr val="bg1"/>
                </a:solidFill>
                <a:latin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7" name="组合 46"/>
          <p:cNvGrpSpPr/>
          <p:nvPr/>
        </p:nvGrpSpPr>
        <p:grpSpPr>
          <a:xfrm>
            <a:off x="8961120" y="65145"/>
            <a:ext cx="2880360" cy="324002"/>
            <a:chOff x="8412983" y="65145"/>
            <a:chExt cx="2880360" cy="324002"/>
          </a:xfrm>
        </p:grpSpPr>
        <p:sp>
          <p:nvSpPr>
            <p:cNvPr id="49" name="五边形 48"/>
            <p:cNvSpPr/>
            <p:nvPr/>
          </p:nvSpPr>
          <p:spPr bwMode="auto">
            <a:xfrm>
              <a:off x="8412983" y="65147"/>
              <a:ext cx="1248553" cy="324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Dynamic Address Configuration</a:t>
              </a:r>
            </a:p>
          </p:txBody>
        </p:sp>
        <p:sp>
          <p:nvSpPr>
            <p:cNvPr id="50" name="燕尾形 49"/>
            <p:cNvSpPr/>
            <p:nvPr/>
          </p:nvSpPr>
          <p:spPr bwMode="auto">
            <a:xfrm>
              <a:off x="9537199" y="65147"/>
              <a:ext cx="83963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solidFill>
                    <a:schemeClr val="bg1"/>
                  </a:solidFill>
                  <a:latin typeface="Huawei Sans" panose="020C0503030203020204" pitchFamily="34" charset="0"/>
                </a:rPr>
                <a:t>DAD</a:t>
              </a:r>
              <a:endParaRPr lang="en-US" altLang="zh-CN" sz="1000" kern="0" dirty="0">
                <a:solidFill>
                  <a:schemeClr val="bg1"/>
                </a:solidFill>
                <a:latin typeface="Huawei Sans" panose="020C0503030203020204" pitchFamily="34" charset="0"/>
              </a:endParaRPr>
            </a:p>
          </p:txBody>
        </p:sp>
        <p:sp>
          <p:nvSpPr>
            <p:cNvPr id="51" name="燕尾形 50"/>
            <p:cNvSpPr/>
            <p:nvPr/>
          </p:nvSpPr>
          <p:spPr bwMode="auto">
            <a:xfrm>
              <a:off x="10252501" y="65145"/>
              <a:ext cx="1040842"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latin typeface="Huawei Sans" panose="020C0503030203020204" pitchFamily="34" charset="0"/>
                </a:rPr>
                <a:t>Address Resolution</a:t>
              </a:r>
              <a:endParaRPr lang="en-US" altLang="zh-CN" sz="1000" kern="0" dirty="0">
                <a:latin typeface="Huawei Sans" panose="020C0503030203020204" pitchFamily="34" charset="0"/>
              </a:endParaRPr>
            </a:p>
          </p:txBody>
        </p:sp>
      </p:grpSp>
    </p:spTree>
    <p:extLst>
      <p:ext uri="{BB962C8B-B14F-4D97-AF65-F5344CB8AC3E}">
        <p14:creationId xmlns:p14="http://schemas.microsoft.com/office/powerpoint/2010/main" val="3987490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9"/>
          <p:cNvSpPr>
            <a:spLocks noGrp="1"/>
          </p:cNvSpPr>
          <p:nvPr>
            <p:ph type="body" sz="quarter" idx="10"/>
          </p:nvPr>
        </p:nvSpPr>
        <p:spPr/>
        <p:txBody>
          <a:bodyPr wrap="square">
            <a:noAutofit/>
          </a:bodyPr>
          <a:lstStyle/>
          <a:p>
            <a:pPr algn="l"/>
            <a:r>
              <a:rPr sz="1800" smtClean="0">
                <a:latin typeface="Huawei Sans" panose="020C0503030203020204" pitchFamily="34" charset="0"/>
              </a:rPr>
              <a:t>IPv6 uses ICMPv6 NS and NA messages to replace the address resolution function of ARP in IPv4.</a:t>
            </a:r>
            <a:endParaRPr lang="en-US" altLang="zh-CN" sz="1800" smtClean="0">
              <a:latin typeface="Huawei Sans" panose="020C0503030203020204" pitchFamily="34" charset="0"/>
            </a:endParaRPr>
          </a:p>
          <a:p>
            <a:endParaRPr lang="zh-CN" altLang="en-US" sz="18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smtClean="0">
                <a:latin typeface="Huawei Sans" panose="020C0503030203020204" pitchFamily="34" charset="0"/>
              </a:rPr>
              <a:t>Address Resolution</a:t>
            </a:r>
            <a:endParaRPr>
              <a:latin typeface="Huawei Sans" panose="020C0503030203020204" pitchFamily="34" charset="0"/>
            </a:endParaRPr>
          </a:p>
        </p:txBody>
      </p:sp>
      <p:grpSp>
        <p:nvGrpSpPr>
          <p:cNvPr id="4" name="组合 3"/>
          <p:cNvGrpSpPr/>
          <p:nvPr/>
        </p:nvGrpSpPr>
        <p:grpSpPr>
          <a:xfrm>
            <a:off x="3090232" y="3325851"/>
            <a:ext cx="2069397" cy="2210078"/>
            <a:chOff x="2988986" y="2983829"/>
            <a:chExt cx="2244420" cy="2210078"/>
          </a:xfrm>
        </p:grpSpPr>
        <p:sp>
          <p:nvSpPr>
            <p:cNvPr id="21" name="TextBox 66"/>
            <p:cNvSpPr txBox="1"/>
            <p:nvPr/>
          </p:nvSpPr>
          <p:spPr>
            <a:xfrm>
              <a:off x="2988986" y="2983829"/>
              <a:ext cx="2244420" cy="540238"/>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Arial" panose="020C0503030203020204" pitchFamily="34" charset="0"/>
                  <a:ea typeface="方正兰亭黑简体" panose="02000000000000000000" pitchFamily="2" charset="-122"/>
                </a:defRPr>
              </a:lvl1pPr>
            </a:lstStyle>
            <a:p>
              <a:pPr algn="r"/>
              <a:r>
                <a:rPr sz="1200" dirty="0">
                  <a:latin typeface="Huawei Sans" panose="020C0503030203020204" pitchFamily="34" charset="0"/>
                </a:rPr>
                <a:t>Source 5489-98C8-1111</a:t>
              </a:r>
            </a:p>
            <a:p>
              <a:pPr algn="r"/>
              <a:r>
                <a:rPr sz="1200" dirty="0">
                  <a:latin typeface="Huawei Sans" panose="020C0503030203020204" pitchFamily="34" charset="0"/>
                </a:rPr>
                <a:t>Destination 3333-FF00-0002</a:t>
              </a:r>
              <a:endParaRPr lang="zh-CN" altLang="en-US" sz="1200" dirty="0">
                <a:latin typeface="Huawei Sans" panose="020C0503030203020204" pitchFamily="34" charset="0"/>
              </a:endParaRPr>
            </a:p>
          </p:txBody>
        </p:sp>
        <p:sp>
          <p:nvSpPr>
            <p:cNvPr id="22" name="TextBox 67"/>
            <p:cNvSpPr txBox="1"/>
            <p:nvPr/>
          </p:nvSpPr>
          <p:spPr>
            <a:xfrm>
              <a:off x="2988986" y="3523082"/>
              <a:ext cx="2244420" cy="540238"/>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pPr algn="r"/>
              <a:r>
                <a:rPr sz="1200">
                  <a:latin typeface="Huawei Sans" panose="020C0503030203020204" pitchFamily="34" charset="0"/>
                </a:rPr>
                <a:t>Source 2001::1</a:t>
              </a:r>
            </a:p>
            <a:p>
              <a:pPr algn="r"/>
              <a:r>
                <a:rPr sz="1200">
                  <a:latin typeface="Huawei Sans" panose="020C0503030203020204" pitchFamily="34" charset="0"/>
                </a:rPr>
                <a:t>Destination FF02::1:FF00:2</a:t>
              </a:r>
              <a:endParaRPr lang="zh-CN" altLang="en-US" sz="1200" dirty="0">
                <a:latin typeface="Huawei Sans" panose="020C0503030203020204" pitchFamily="34" charset="0"/>
              </a:endParaRPr>
            </a:p>
          </p:txBody>
        </p:sp>
        <p:sp>
          <p:nvSpPr>
            <p:cNvPr id="23" name="TextBox 69"/>
            <p:cNvSpPr txBox="1"/>
            <p:nvPr/>
          </p:nvSpPr>
          <p:spPr>
            <a:xfrm>
              <a:off x="2988986" y="4063321"/>
              <a:ext cx="2244420" cy="34906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ICMPv6 (Type135) NS</a:t>
              </a:r>
              <a:endParaRPr lang="zh-CN" altLang="en-US" sz="1200" dirty="0">
                <a:latin typeface="Huawei Sans" panose="020C0503030203020204" pitchFamily="34" charset="0"/>
              </a:endParaRPr>
            </a:p>
          </p:txBody>
        </p:sp>
        <p:sp>
          <p:nvSpPr>
            <p:cNvPr id="24" name="TextBox 70"/>
            <p:cNvSpPr txBox="1"/>
            <p:nvPr/>
          </p:nvSpPr>
          <p:spPr>
            <a:xfrm>
              <a:off x="2988986" y="4412386"/>
              <a:ext cx="2244420" cy="78152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ICMPv6 DATA</a:t>
              </a:r>
            </a:p>
            <a:p>
              <a:r>
                <a:rPr sz="1200">
                  <a:latin typeface="Huawei Sans" panose="020C0503030203020204" pitchFamily="34" charset="0"/>
                </a:rPr>
                <a:t>Source MAC</a:t>
              </a:r>
            </a:p>
            <a:p>
              <a:r>
                <a:rPr sz="1200">
                  <a:latin typeface="Huawei Sans" panose="020C0503030203020204" pitchFamily="34" charset="0"/>
                </a:rPr>
                <a:t>5489-98C8-1111</a:t>
              </a:r>
            </a:p>
          </p:txBody>
        </p:sp>
      </p:grpSp>
      <p:cxnSp>
        <p:nvCxnSpPr>
          <p:cNvPr id="25" name="Straight Connector 73"/>
          <p:cNvCxnSpPr/>
          <p:nvPr/>
        </p:nvCxnSpPr>
        <p:spPr bwMode="auto">
          <a:xfrm>
            <a:off x="2595586" y="2835245"/>
            <a:ext cx="2880223"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27" name="Straight Connector 75"/>
          <p:cNvCxnSpPr/>
          <p:nvPr/>
        </p:nvCxnSpPr>
        <p:spPr bwMode="auto">
          <a:xfrm flipH="1">
            <a:off x="6758219" y="2787314"/>
            <a:ext cx="2881502"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grpSp>
        <p:nvGrpSpPr>
          <p:cNvPr id="44" name="组合 43"/>
          <p:cNvGrpSpPr/>
          <p:nvPr/>
        </p:nvGrpSpPr>
        <p:grpSpPr>
          <a:xfrm>
            <a:off x="6900297" y="3320255"/>
            <a:ext cx="2147249" cy="2215674"/>
            <a:chOff x="6590142" y="4058398"/>
            <a:chExt cx="2063790" cy="2003620"/>
          </a:xfrm>
        </p:grpSpPr>
        <p:sp>
          <p:nvSpPr>
            <p:cNvPr id="29" name="TextBox 77"/>
            <p:cNvSpPr txBox="1"/>
            <p:nvPr/>
          </p:nvSpPr>
          <p:spPr>
            <a:xfrm>
              <a:off x="6590142" y="4058398"/>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dirty="0">
                  <a:latin typeface="Huawei Sans" panose="020C0503030203020204" pitchFamily="34" charset="0"/>
                </a:rPr>
                <a:t>Source 5489-9850-2222</a:t>
              </a:r>
            </a:p>
            <a:p>
              <a:r>
                <a:rPr sz="1200" dirty="0">
                  <a:latin typeface="Huawei Sans" panose="020C0503030203020204" pitchFamily="34" charset="0"/>
                </a:rPr>
                <a:t>Destination 5489-98C8-1111</a:t>
              </a:r>
              <a:endParaRPr lang="zh-CN" altLang="en-US" sz="1200" dirty="0">
                <a:latin typeface="Huawei Sans" panose="020C0503030203020204" pitchFamily="34" charset="0"/>
              </a:endParaRPr>
            </a:p>
          </p:txBody>
        </p:sp>
        <p:sp>
          <p:nvSpPr>
            <p:cNvPr id="30" name="TextBox 78"/>
            <p:cNvSpPr txBox="1"/>
            <p:nvPr/>
          </p:nvSpPr>
          <p:spPr>
            <a:xfrm>
              <a:off x="6590142" y="4551501"/>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Source 2001::2</a:t>
              </a:r>
            </a:p>
            <a:p>
              <a:r>
                <a:rPr sz="1200">
                  <a:latin typeface="Huawei Sans" panose="020C0503030203020204" pitchFamily="34" charset="0"/>
                </a:rPr>
                <a:t>Destination 2001::1</a:t>
              </a:r>
              <a:endParaRPr lang="zh-CN" altLang="en-US" sz="1200" dirty="0">
                <a:latin typeface="Huawei Sans" panose="020C0503030203020204" pitchFamily="34" charset="0"/>
              </a:endParaRPr>
            </a:p>
          </p:txBody>
        </p:sp>
        <p:sp>
          <p:nvSpPr>
            <p:cNvPr id="31" name="TextBox 79"/>
            <p:cNvSpPr txBox="1"/>
            <p:nvPr/>
          </p:nvSpPr>
          <p:spPr>
            <a:xfrm>
              <a:off x="6590142" y="5031456"/>
              <a:ext cx="2063790" cy="31818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ICMPv6 (Type136) NA</a:t>
              </a:r>
              <a:endParaRPr lang="zh-CN" altLang="en-US" sz="1200" dirty="0">
                <a:latin typeface="Huawei Sans" panose="020C0503030203020204" pitchFamily="34" charset="0"/>
              </a:endParaRPr>
            </a:p>
          </p:txBody>
        </p:sp>
        <p:sp>
          <p:nvSpPr>
            <p:cNvPr id="32" name="TextBox 80"/>
            <p:cNvSpPr txBox="1"/>
            <p:nvPr/>
          </p:nvSpPr>
          <p:spPr>
            <a:xfrm>
              <a:off x="6590142" y="5349639"/>
              <a:ext cx="2063790" cy="71237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ICMPv6 DATA</a:t>
              </a:r>
            </a:p>
            <a:p>
              <a:r>
                <a:rPr sz="1200">
                  <a:latin typeface="Huawei Sans" panose="020C0503030203020204" pitchFamily="34" charset="0"/>
                </a:rPr>
                <a:t>Target MAC</a:t>
              </a:r>
            </a:p>
            <a:p>
              <a:r>
                <a:rPr sz="1200">
                  <a:latin typeface="Huawei Sans" panose="020C0503030203020204" pitchFamily="34" charset="0"/>
                </a:rPr>
                <a:t>5489-9850-2222</a:t>
              </a:r>
              <a:endParaRPr lang="en-US" altLang="zh-CN" sz="1200" dirty="0">
                <a:latin typeface="Huawei Sans" panose="020C0503030203020204" pitchFamily="34" charset="0"/>
              </a:endParaRPr>
            </a:p>
          </p:txBody>
        </p:sp>
      </p:grpSp>
      <p:sp>
        <p:nvSpPr>
          <p:cNvPr id="36" name="TextBox 36"/>
          <p:cNvSpPr txBox="1"/>
          <p:nvPr/>
        </p:nvSpPr>
        <p:spPr>
          <a:xfrm>
            <a:off x="2719854" y="1806316"/>
            <a:ext cx="1545616" cy="523220"/>
          </a:xfrm>
          <a:prstGeom prst="rect">
            <a:avLst/>
          </a:prstGeom>
          <a:noFill/>
        </p:spPr>
        <p:txBody>
          <a:bodyPr wrap="square" rtlCol="0">
            <a:noAutofit/>
          </a:bodyPr>
          <a:lstStyle/>
          <a:p>
            <a:r>
              <a:rPr sz="1400">
                <a:latin typeface="Huawei Sans" panose="020C0503030203020204" pitchFamily="34" charset="0"/>
              </a:rPr>
              <a:t>2001::1/64</a:t>
            </a:r>
          </a:p>
          <a:p>
            <a:r>
              <a:rPr sz="1400">
                <a:latin typeface="Huawei Sans" panose="020C0503030203020204" pitchFamily="34" charset="0"/>
              </a:rPr>
              <a:t>5489-98C8-1111</a:t>
            </a:r>
            <a:endParaRPr lang="zh-CN" altLang="en-US" sz="1400" dirty="0">
              <a:latin typeface="Huawei Sans" panose="020C0503030203020204" pitchFamily="34" charset="0"/>
            </a:endParaRPr>
          </a:p>
        </p:txBody>
      </p:sp>
      <p:sp>
        <p:nvSpPr>
          <p:cNvPr id="37" name="TextBox 65"/>
          <p:cNvSpPr txBox="1"/>
          <p:nvPr/>
        </p:nvSpPr>
        <p:spPr>
          <a:xfrm>
            <a:off x="7973922" y="1799579"/>
            <a:ext cx="1537600" cy="523220"/>
          </a:xfrm>
          <a:prstGeom prst="rect">
            <a:avLst/>
          </a:prstGeom>
          <a:noFill/>
        </p:spPr>
        <p:txBody>
          <a:bodyPr wrap="square" rtlCol="0">
            <a:noAutofit/>
          </a:bodyPr>
          <a:lstStyle/>
          <a:p>
            <a:pPr algn="r"/>
            <a:r>
              <a:rPr sz="1400">
                <a:latin typeface="Huawei Sans" panose="020C0503030203020204" pitchFamily="34" charset="0"/>
              </a:rPr>
              <a:t>2001::2/64</a:t>
            </a:r>
          </a:p>
          <a:p>
            <a:pPr algn="r"/>
            <a:r>
              <a:rPr sz="1400">
                <a:latin typeface="Huawei Sans" panose="020C0503030203020204" pitchFamily="34" charset="0"/>
              </a:rPr>
              <a:t>5489-9850-2222</a:t>
            </a:r>
          </a:p>
        </p:txBody>
      </p:sp>
      <p:sp>
        <p:nvSpPr>
          <p:cNvPr id="41" name="TextBox 36"/>
          <p:cNvSpPr txBox="1"/>
          <p:nvPr/>
        </p:nvSpPr>
        <p:spPr>
          <a:xfrm>
            <a:off x="1993628" y="2684904"/>
            <a:ext cx="437940" cy="338554"/>
          </a:xfrm>
          <a:prstGeom prst="rect">
            <a:avLst/>
          </a:prstGeom>
          <a:noFill/>
        </p:spPr>
        <p:txBody>
          <a:bodyPr wrap="square" rtlCol="0">
            <a:noAutofit/>
          </a:bodyPr>
          <a:lstStyle/>
          <a:p>
            <a:r>
              <a:rPr sz="1600">
                <a:latin typeface="Huawei Sans" panose="020C0503030203020204" pitchFamily="34" charset="0"/>
              </a:rPr>
              <a:t>PC</a:t>
            </a:r>
          </a:p>
        </p:txBody>
      </p:sp>
      <p:sp>
        <p:nvSpPr>
          <p:cNvPr id="42" name="TextBox 65"/>
          <p:cNvSpPr txBox="1"/>
          <p:nvPr/>
        </p:nvSpPr>
        <p:spPr>
          <a:xfrm>
            <a:off x="9766310" y="2644858"/>
            <a:ext cx="425116" cy="338554"/>
          </a:xfrm>
          <a:prstGeom prst="rect">
            <a:avLst/>
          </a:prstGeom>
          <a:noFill/>
        </p:spPr>
        <p:txBody>
          <a:bodyPr wrap="square" rtlCol="0">
            <a:noAutofit/>
          </a:bodyPr>
          <a:lstStyle/>
          <a:p>
            <a:pPr algn="r"/>
            <a:r>
              <a:rPr sz="1600" dirty="0">
                <a:latin typeface="Huawei Sans" panose="020C0503030203020204" pitchFamily="34" charset="0"/>
              </a:rPr>
              <a:t>R1</a:t>
            </a:r>
          </a:p>
        </p:txBody>
      </p:sp>
      <p:cxnSp>
        <p:nvCxnSpPr>
          <p:cNvPr id="34" name="Straight Connector 73"/>
          <p:cNvCxnSpPr/>
          <p:nvPr/>
        </p:nvCxnSpPr>
        <p:spPr bwMode="auto">
          <a:xfrm>
            <a:off x="2309603" y="5712699"/>
            <a:ext cx="7563793" cy="0"/>
          </a:xfrm>
          <a:prstGeom prst="line">
            <a:avLst/>
          </a:prstGeom>
          <a:solidFill>
            <a:schemeClr val="accent1"/>
          </a:solidFill>
          <a:ln w="38100" cap="flat" cmpd="sng" algn="ctr">
            <a:solidFill>
              <a:srgbClr val="00B0F0"/>
            </a:solidFill>
            <a:prstDash val="solid"/>
            <a:round/>
            <a:headEnd type="triangle" w="med" len="med"/>
            <a:tailEnd type="triangle" w="med" len="med"/>
          </a:ln>
          <a:effectLst/>
        </p:spPr>
      </p:cxnSp>
      <p:sp>
        <p:nvSpPr>
          <p:cNvPr id="35" name="Rectangle 83"/>
          <p:cNvSpPr/>
          <p:nvPr/>
        </p:nvSpPr>
        <p:spPr>
          <a:xfrm>
            <a:off x="4048543" y="5793248"/>
            <a:ext cx="3757759" cy="495677"/>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400" dirty="0" err="1">
                <a:solidFill>
                  <a:srgbClr val="1D1D1A"/>
                </a:solidFill>
                <a:latin typeface="Huawei Sans" panose="020C0503030203020204" pitchFamily="34" charset="0"/>
              </a:rPr>
              <a:t>Bidirectionally</a:t>
            </a:r>
            <a:r>
              <a:rPr sz="1400" dirty="0">
                <a:solidFill>
                  <a:srgbClr val="1D1D1A"/>
                </a:solidFill>
                <a:latin typeface="Huawei Sans" panose="020C0503030203020204" pitchFamily="34" charset="0"/>
              </a:rPr>
              <a:t> generates MAC address entries of IPv6 neighbors.</a:t>
            </a:r>
          </a:p>
        </p:txBody>
      </p:sp>
      <p:pic>
        <p:nvPicPr>
          <p:cNvPr id="57" name="图片 56" descr="PC.png"/>
          <p:cNvPicPr>
            <a:picLocks noChangeAspect="1"/>
          </p:cNvPicPr>
          <p:nvPr/>
        </p:nvPicPr>
        <p:blipFill>
          <a:blip r:embed="rId3" cstate="print"/>
          <a:stretch>
            <a:fillRect/>
          </a:stretch>
        </p:blipFill>
        <p:spPr>
          <a:xfrm>
            <a:off x="1845705" y="2030836"/>
            <a:ext cx="799509" cy="614022"/>
          </a:xfrm>
          <a:prstGeom prst="rect">
            <a:avLst/>
          </a:prstGeom>
        </p:spPr>
      </p:pic>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602" y="2016658"/>
            <a:ext cx="750732" cy="615600"/>
          </a:xfrm>
          <a:prstGeom prst="rect">
            <a:avLst/>
          </a:prstGeom>
        </p:spPr>
      </p:pic>
      <p:cxnSp>
        <p:nvCxnSpPr>
          <p:cNvPr id="59" name="直接连接符 58"/>
          <p:cNvCxnSpPr>
            <a:stCxn id="57" idx="3"/>
            <a:endCxn id="61" idx="1"/>
          </p:cNvCxnSpPr>
          <p:nvPr/>
        </p:nvCxnSpPr>
        <p:spPr>
          <a:xfrm flipV="1">
            <a:off x="2645214" y="2328680"/>
            <a:ext cx="3056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8" idx="1"/>
            <a:endCxn id="61" idx="3"/>
          </p:cNvCxnSpPr>
          <p:nvPr/>
        </p:nvCxnSpPr>
        <p:spPr>
          <a:xfrm flipH="1">
            <a:off x="6454568" y="2324458"/>
            <a:ext cx="31130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1" name="图片 60" descr="通用交换机.png"/>
          <p:cNvPicPr>
            <a:picLocks noChangeAspect="1"/>
          </p:cNvPicPr>
          <p:nvPr/>
        </p:nvPicPr>
        <p:blipFill>
          <a:blip r:embed="rId5" cstate="print"/>
          <a:stretch>
            <a:fillRect/>
          </a:stretch>
        </p:blipFill>
        <p:spPr>
          <a:xfrm>
            <a:off x="5702168" y="2020880"/>
            <a:ext cx="752400" cy="615600"/>
          </a:xfrm>
          <a:prstGeom prst="rect">
            <a:avLst/>
          </a:prstGeom>
        </p:spPr>
      </p:pic>
      <p:sp>
        <p:nvSpPr>
          <p:cNvPr id="3" name="文本框 2"/>
          <p:cNvSpPr txBox="1"/>
          <p:nvPr/>
        </p:nvSpPr>
        <p:spPr bwMode="auto">
          <a:xfrm>
            <a:off x="2733588" y="2324546"/>
            <a:ext cx="2875838"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dirty="0">
                <a:solidFill>
                  <a:srgbClr val="EC7061"/>
                </a:solidFill>
                <a:latin typeface="Huawei Sans" panose="020C0503030203020204" pitchFamily="34" charset="0"/>
              </a:rPr>
              <a:t>Requests the MAC address corresponding to 2001::2/64.</a:t>
            </a:r>
            <a:endParaRPr lang="en-US" altLang="zh-CN" sz="1400" dirty="0">
              <a:solidFill>
                <a:srgbClr val="EC7061"/>
              </a:solidFill>
              <a:latin typeface="Huawei Sans" panose="020C0503030203020204" pitchFamily="34" charset="0"/>
            </a:endParaRPr>
          </a:p>
        </p:txBody>
      </p:sp>
      <p:sp>
        <p:nvSpPr>
          <p:cNvPr id="38" name="文本框 37"/>
          <p:cNvSpPr txBox="1"/>
          <p:nvPr/>
        </p:nvSpPr>
        <p:spPr bwMode="auto">
          <a:xfrm>
            <a:off x="6582428" y="2800082"/>
            <a:ext cx="287583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r"/>
            <a:r>
              <a:rPr sz="1400">
                <a:solidFill>
                  <a:srgbClr val="EC7061"/>
                </a:solidFill>
                <a:latin typeface="Huawei Sans" panose="020C0503030203020204" pitchFamily="34" charset="0"/>
              </a:rPr>
              <a:t>Responds</a:t>
            </a:r>
            <a:endParaRPr lang="en-US" altLang="zh-CN" sz="1400" dirty="0">
              <a:solidFill>
                <a:srgbClr val="EC7061"/>
              </a:solidFill>
              <a:latin typeface="Huawei Sans" panose="020C0503030203020204" pitchFamily="34" charset="0"/>
            </a:endParaRPr>
          </a:p>
        </p:txBody>
      </p:sp>
      <p:sp>
        <p:nvSpPr>
          <p:cNvPr id="39" name="圆角矩形标注 38"/>
          <p:cNvSpPr/>
          <p:nvPr/>
        </p:nvSpPr>
        <p:spPr bwMode="auto">
          <a:xfrm>
            <a:off x="1349564" y="4154044"/>
            <a:ext cx="1506179" cy="1194753"/>
          </a:xfrm>
          <a:prstGeom prst="wedgeRoundRectCallout">
            <a:avLst>
              <a:gd name="adj1" fmla="val 64711"/>
              <a:gd name="adj2" fmla="val -44735"/>
              <a:gd name="adj3" fmla="val 1666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sz="1100" dirty="0">
                <a:solidFill>
                  <a:srgbClr val="1D1D1A"/>
                </a:solidFill>
                <a:latin typeface="Huawei Sans" panose="020C0503030203020204" pitchFamily="34" charset="0"/>
              </a:rPr>
              <a:t>The destination address is the solicited-node multicast address corresponding to 2001::2.</a:t>
            </a:r>
          </a:p>
        </p:txBody>
      </p:sp>
      <p:sp>
        <p:nvSpPr>
          <p:cNvPr id="40" name="Oval 4"/>
          <p:cNvSpPr>
            <a:spLocks noChangeAspect="1"/>
          </p:cNvSpPr>
          <p:nvPr/>
        </p:nvSpPr>
        <p:spPr>
          <a:xfrm>
            <a:off x="2467854" y="271243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spcBef>
                <a:spcPts val="0"/>
              </a:spcBef>
              <a:spcAft>
                <a:spcPts val="0"/>
              </a:spcAft>
            </a:pPr>
            <a:r>
              <a:rPr sz="1400" b="1">
                <a:solidFill>
                  <a:schemeClr val="bg1"/>
                </a:solidFill>
                <a:latin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Oval 4"/>
          <p:cNvSpPr>
            <a:spLocks noChangeAspect="1"/>
          </p:cNvSpPr>
          <p:nvPr/>
        </p:nvSpPr>
        <p:spPr>
          <a:xfrm>
            <a:off x="9548847" y="267240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spcBef>
                <a:spcPts val="0"/>
              </a:spcBef>
              <a:spcAft>
                <a:spcPts val="0"/>
              </a:spcAft>
            </a:pPr>
            <a:r>
              <a:rPr sz="1400" b="1">
                <a:solidFill>
                  <a:schemeClr val="bg1"/>
                </a:solidFill>
                <a:latin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5" name="组合 44"/>
          <p:cNvGrpSpPr/>
          <p:nvPr/>
        </p:nvGrpSpPr>
        <p:grpSpPr>
          <a:xfrm>
            <a:off x="8961120" y="65145"/>
            <a:ext cx="2880360" cy="324002"/>
            <a:chOff x="8412983" y="65145"/>
            <a:chExt cx="2880360" cy="324002"/>
          </a:xfrm>
        </p:grpSpPr>
        <p:sp>
          <p:nvSpPr>
            <p:cNvPr id="46" name="五边形 45"/>
            <p:cNvSpPr/>
            <p:nvPr/>
          </p:nvSpPr>
          <p:spPr bwMode="auto">
            <a:xfrm>
              <a:off x="8412983" y="65147"/>
              <a:ext cx="1248553" cy="324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Dynamic Address Configuration</a:t>
              </a:r>
            </a:p>
          </p:txBody>
        </p:sp>
        <p:sp>
          <p:nvSpPr>
            <p:cNvPr id="47" name="燕尾形 46"/>
            <p:cNvSpPr/>
            <p:nvPr/>
          </p:nvSpPr>
          <p:spPr bwMode="auto">
            <a:xfrm>
              <a:off x="9537199" y="65147"/>
              <a:ext cx="839639" cy="324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r>
                <a:rPr sz="1000" dirty="0">
                  <a:latin typeface="Huawei Sans" panose="020C0503030203020204" pitchFamily="34" charset="0"/>
                </a:rPr>
                <a:t>DAD</a:t>
              </a:r>
              <a:endParaRPr lang="en-US" altLang="zh-CN" sz="1000" kern="0" dirty="0">
                <a:latin typeface="Huawei Sans" panose="020C0503030203020204" pitchFamily="34" charset="0"/>
              </a:endParaRPr>
            </a:p>
          </p:txBody>
        </p:sp>
        <p:sp>
          <p:nvSpPr>
            <p:cNvPr id="52" name="燕尾形 51"/>
            <p:cNvSpPr/>
            <p:nvPr/>
          </p:nvSpPr>
          <p:spPr bwMode="auto">
            <a:xfrm>
              <a:off x="10252501" y="65145"/>
              <a:ext cx="1040842"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noAutofit/>
            </a:bodyPr>
            <a:lstStyle/>
            <a:p>
              <a:pPr algn="ctr" fontAlgn="ctr">
                <a:spcBef>
                  <a:spcPts val="0"/>
                </a:spcBef>
              </a:pPr>
              <a:r>
                <a:rPr sz="1000" dirty="0">
                  <a:solidFill>
                    <a:schemeClr val="bg1"/>
                  </a:solidFill>
                  <a:latin typeface="Huawei Sans" panose="020C0503030203020204" pitchFamily="34" charset="0"/>
                </a:rPr>
                <a:t>Address Resolution</a:t>
              </a:r>
              <a:endParaRPr lang="en-US" altLang="zh-CN" sz="1000" kern="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386498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a:solidFill>
                  <a:schemeClr val="bg1">
                    <a:lumMod val="50000"/>
                  </a:schemeClr>
                </a:solidFill>
                <a:latin typeface="Huawei Sans" panose="020C0503030203020204" pitchFamily="34" charset="0"/>
              </a:rPr>
              <a:t>IPv6 Overview</a:t>
            </a:r>
            <a:endParaRPr lang="en-US" altLang="zh-CN">
              <a:solidFill>
                <a:schemeClr val="bg1">
                  <a:lumMod val="50000"/>
                </a:schemeClr>
              </a:solidFill>
              <a:latin typeface="Huawei Sans" panose="020C0503030203020204" pitchFamily="34" charset="0"/>
            </a:endParaRPr>
          </a:p>
          <a:p>
            <a:r>
              <a:rPr>
                <a:solidFill>
                  <a:schemeClr val="bg1">
                    <a:lumMod val="50000"/>
                  </a:schemeClr>
                </a:solidFill>
                <a:latin typeface="Huawei Sans" panose="020C0503030203020204" pitchFamily="34" charset="0"/>
              </a:rPr>
              <a:t>IPv6 Address Configuration</a:t>
            </a:r>
            <a:endParaRPr lang="en-US" altLang="zh-CN">
              <a:solidFill>
                <a:schemeClr val="bg1">
                  <a:lumMod val="50000"/>
                </a:schemeClr>
              </a:solidFill>
              <a:latin typeface="Huawei Sans" panose="020C0503030203020204" pitchFamily="34" charset="0"/>
            </a:endParaRPr>
          </a:p>
          <a:p>
            <a:r>
              <a:rPr b="1">
                <a:latin typeface="Huawei Sans" panose="020C0503030203020204" pitchFamily="34" charset="0"/>
              </a:rPr>
              <a:t>Typical IPv6 Configuration Examples</a:t>
            </a:r>
          </a:p>
        </p:txBody>
      </p:sp>
    </p:spTree>
    <p:extLst>
      <p:ext uri="{BB962C8B-B14F-4D97-AF65-F5344CB8AC3E}">
        <p14:creationId xmlns:p14="http://schemas.microsoft.com/office/powerpoint/2010/main" val="18828711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Basic IPv6 Configurations (1)</a:t>
            </a:r>
            <a:endParaRPr lang="zh-CN" altLang="en-US" dirty="0">
              <a:latin typeface="Huawei Sans" panose="020C0503030203020204" pitchFamily="34" charset="0"/>
            </a:endParaRPr>
          </a:p>
        </p:txBody>
      </p:sp>
      <p:grpSp>
        <p:nvGrpSpPr>
          <p:cNvPr id="19" name="组合 18"/>
          <p:cNvGrpSpPr/>
          <p:nvPr/>
        </p:nvGrpSpPr>
        <p:grpSpPr>
          <a:xfrm>
            <a:off x="527529" y="1365312"/>
            <a:ext cx="11089233" cy="1921287"/>
            <a:chOff x="527529" y="1365312"/>
            <a:chExt cx="11089233" cy="1921287"/>
          </a:xfrm>
        </p:grpSpPr>
        <p:sp>
          <p:nvSpPr>
            <p:cNvPr id="3" name="矩形 2"/>
            <p:cNvSpPr/>
            <p:nvPr/>
          </p:nvSpPr>
          <p:spPr>
            <a:xfrm>
              <a:off x="1008063" y="1797459"/>
              <a:ext cx="10417179" cy="338554"/>
            </a:xfrm>
            <a:prstGeom prst="rect">
              <a:avLst/>
            </a:prstGeom>
            <a:solidFill>
              <a:srgbClr val="F4FBFE"/>
            </a:solidFill>
            <a:ln>
              <a:solidFill>
                <a:srgbClr val="99DFF9"/>
              </a:solidFill>
            </a:ln>
          </p:spPr>
          <p:txBody>
            <a:bodyPr wrap="square">
              <a:noAutofit/>
            </a:bodyPr>
            <a:lstStyle/>
            <a:p>
              <a:pPr fontAlgn="base"/>
              <a:r>
                <a:rPr sz="1600">
                  <a:latin typeface="Huawei Sans" panose="020C0503030203020204" pitchFamily="34" charset="0"/>
                </a:rPr>
                <a:t>[Huawei] </a:t>
              </a:r>
              <a:r>
                <a:rPr sz="1600" b="1">
                  <a:latin typeface="Huawei Sans" panose="020C0503030203020204" pitchFamily="34" charset="0"/>
                </a:rPr>
                <a:t>ipv6</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27529" y="1365312"/>
              <a:ext cx="11089232" cy="338554"/>
            </a:xfrm>
            <a:prstGeom prst="rect">
              <a:avLst/>
            </a:prstGeom>
          </p:spPr>
          <p:txBody>
            <a:bodyPr wrap="square">
              <a:noAutofit/>
            </a:bodyPr>
            <a:lstStyle/>
            <a:p>
              <a:pPr marL="342900" indent="-342900" fontAlgn="auto">
                <a:buFont typeface="+mj-lt"/>
                <a:buAutoNum type="arabicPeriod"/>
              </a:pPr>
              <a:r>
                <a:rPr sz="1600">
                  <a:latin typeface="Huawei Sans" panose="020C0503030203020204" pitchFamily="34" charset="0"/>
                </a:rPr>
                <a:t>Enable IPv6.</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08063" y="2139950"/>
              <a:ext cx="10608699" cy="400110"/>
            </a:xfrm>
            <a:prstGeom prst="rect">
              <a:avLst/>
            </a:prstGeom>
          </p:spPr>
          <p:txBody>
            <a:bodyPr wrap="square">
              <a:noAutofit/>
            </a:bodyPr>
            <a:lstStyle/>
            <a:p>
              <a:pPr fontAlgn="auto">
                <a:lnSpc>
                  <a:spcPts val="2400"/>
                </a:lnSpc>
              </a:pPr>
              <a:r>
                <a:rPr sz="1600">
                  <a:latin typeface="Huawei Sans" panose="020C0503030203020204" pitchFamily="34" charset="0"/>
                </a:rPr>
                <a:t>Enable the device to send and receive IPv6 unicast packets, including local IPv6 packets.</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4" y="2543997"/>
              <a:ext cx="10417178" cy="338554"/>
            </a:xfrm>
            <a:prstGeom prst="rect">
              <a:avLst/>
            </a:prstGeom>
            <a:solidFill>
              <a:srgbClr val="F4FBFE"/>
            </a:solidFill>
            <a:ln>
              <a:solidFill>
                <a:srgbClr val="99DFF9"/>
              </a:solidFill>
            </a:ln>
          </p:spPr>
          <p:txBody>
            <a:bodyPr wrap="square">
              <a:noAutofit/>
            </a:bodyPr>
            <a:lstStyle/>
            <a:p>
              <a:pPr fontAlgn="base"/>
              <a:r>
                <a:rPr sz="1600">
                  <a:latin typeface="Huawei Sans" panose="020C0503030203020204" pitchFamily="34" charset="0"/>
                </a:rPr>
                <a:t>[Huawei-GigabitEthernet0/0/0] </a:t>
              </a:r>
              <a:r>
                <a:rPr sz="1600" b="1">
                  <a:latin typeface="Huawei Sans" panose="020C0503030203020204" pitchFamily="34" charset="0"/>
                </a:rPr>
                <a:t>ipv6 enable</a:t>
              </a:r>
              <a:endParaRPr lang="zh-CN" altLang="en-US" sz="1600" b="1"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1008062" y="2886489"/>
              <a:ext cx="10608699" cy="400110"/>
            </a:xfrm>
            <a:prstGeom prst="rect">
              <a:avLst/>
            </a:prstGeom>
          </p:spPr>
          <p:txBody>
            <a:bodyPr wrap="square">
              <a:noAutofit/>
            </a:bodyPr>
            <a:lstStyle/>
            <a:p>
              <a:pPr fontAlgn="auto">
                <a:lnSpc>
                  <a:spcPts val="2400"/>
                </a:lnSpc>
              </a:pPr>
              <a:r>
                <a:rPr sz="1600">
                  <a:latin typeface="Huawei Sans" panose="020C0503030203020204" pitchFamily="34" charset="0"/>
                </a:rPr>
                <a:t>Enable IPv6 on the interface in the interface view.</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7" name="组合 6"/>
          <p:cNvGrpSpPr/>
          <p:nvPr/>
        </p:nvGrpSpPr>
        <p:grpSpPr>
          <a:xfrm>
            <a:off x="527529" y="3277058"/>
            <a:ext cx="11113087" cy="1545006"/>
            <a:chOff x="527529" y="3342465"/>
            <a:chExt cx="11113087" cy="1545006"/>
          </a:xfrm>
        </p:grpSpPr>
        <p:sp>
          <p:nvSpPr>
            <p:cNvPr id="8" name="矩形 7"/>
            <p:cNvSpPr/>
            <p:nvPr/>
          </p:nvSpPr>
          <p:spPr>
            <a:xfrm>
              <a:off x="1008063" y="3726201"/>
              <a:ext cx="10417178" cy="338554"/>
            </a:xfrm>
            <a:prstGeom prst="rect">
              <a:avLst/>
            </a:prstGeom>
            <a:solidFill>
              <a:srgbClr val="F4FBFE"/>
            </a:solidFill>
            <a:ln>
              <a:solidFill>
                <a:srgbClr val="99DFF9"/>
              </a:solidFill>
            </a:ln>
          </p:spPr>
          <p:txBody>
            <a:bodyPr wrap="square">
              <a:noAutofit/>
            </a:bodyPr>
            <a:lstStyle/>
            <a:p>
              <a:pPr fontAlgn="base"/>
              <a:r>
                <a:rPr sz="1600">
                  <a:latin typeface="Huawei Sans" panose="020C0503030203020204" pitchFamily="34" charset="0"/>
                </a:rPr>
                <a:t>[Huawei-GigabitEthernet0/0/0] </a:t>
              </a:r>
              <a:r>
                <a:rPr sz="1600" b="1">
                  <a:latin typeface="Huawei Sans" panose="020C0503030203020204" pitchFamily="34" charset="0"/>
                </a:rPr>
                <a:t>ipv6 address </a:t>
              </a:r>
              <a:r>
                <a:rPr sz="1600" i="1">
                  <a:latin typeface="Huawei Sans" panose="020C0503030203020204" pitchFamily="34" charset="0"/>
                </a:rPr>
                <a:t>ipv6-address</a:t>
              </a:r>
              <a:r>
                <a:rPr sz="1600">
                  <a:latin typeface="Huawei Sans" panose="020C0503030203020204" pitchFamily="34" charset="0"/>
                </a:rPr>
                <a:t>  </a:t>
              </a:r>
              <a:r>
                <a:rPr sz="1600" b="1">
                  <a:latin typeface="Huawei Sans" panose="020C0503030203020204" pitchFamily="34" charset="0"/>
                </a:rPr>
                <a:t>link-local</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7529" y="3342465"/>
              <a:ext cx="11089232" cy="338554"/>
            </a:xfrm>
            <a:prstGeom prst="rect">
              <a:avLst/>
            </a:prstGeom>
          </p:spPr>
          <p:txBody>
            <a:bodyPr wrap="square">
              <a:noAutofit/>
            </a:bodyPr>
            <a:lstStyle/>
            <a:p>
              <a:pPr marL="342900" indent="-342900" fontAlgn="auto">
                <a:buFont typeface="+mj-lt"/>
                <a:buAutoNum type="arabicPeriod" startAt="2"/>
              </a:pPr>
              <a:r>
                <a:rPr sz="1600" dirty="0">
                  <a:latin typeface="Huawei Sans" panose="020C0503030203020204" pitchFamily="34" charset="0"/>
                </a:rPr>
                <a:t>Configure an LLA for the interface.</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31917" y="4487361"/>
              <a:ext cx="10608699" cy="400110"/>
            </a:xfrm>
            <a:prstGeom prst="rect">
              <a:avLst/>
            </a:prstGeom>
          </p:spPr>
          <p:txBody>
            <a:bodyPr wrap="square">
              <a:noAutofit/>
            </a:bodyPr>
            <a:lstStyle/>
            <a:p>
              <a:pPr fontAlgn="auto">
                <a:lnSpc>
                  <a:spcPts val="2400"/>
                </a:lnSpc>
              </a:pPr>
              <a:r>
                <a:rPr sz="1600">
                  <a:latin typeface="Huawei Sans" panose="020C0503030203020204" pitchFamily="34" charset="0"/>
                </a:rPr>
                <a:t>Configure an LLA for the interface manually or automatically in the interface view.</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a:xfrm>
              <a:off x="1008064" y="4130986"/>
              <a:ext cx="10417176" cy="338554"/>
            </a:xfrm>
            <a:prstGeom prst="rect">
              <a:avLst/>
            </a:prstGeom>
            <a:solidFill>
              <a:srgbClr val="F4FBFE"/>
            </a:solidFill>
            <a:ln>
              <a:solidFill>
                <a:srgbClr val="99DFF9"/>
              </a:solidFill>
            </a:ln>
          </p:spPr>
          <p:txBody>
            <a:bodyPr wrap="square">
              <a:noAutofit/>
            </a:bodyPr>
            <a:lstStyle/>
            <a:p>
              <a:pPr fontAlgn="base"/>
              <a:r>
                <a:rPr sz="1600">
                  <a:latin typeface="Huawei Sans" panose="020C0503030203020204" pitchFamily="34" charset="0"/>
                </a:rPr>
                <a:t>[Huawei-GigabitEthernet0/0/0] </a:t>
              </a:r>
              <a:r>
                <a:rPr sz="1600" b="1">
                  <a:latin typeface="Huawei Sans" panose="020C0503030203020204" pitchFamily="34" charset="0"/>
                </a:rPr>
                <a:t>ipv6 address auto link-local</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6" name="组合 5"/>
          <p:cNvGrpSpPr/>
          <p:nvPr/>
        </p:nvGrpSpPr>
        <p:grpSpPr>
          <a:xfrm>
            <a:off x="527529" y="4812523"/>
            <a:ext cx="11089232" cy="1545006"/>
            <a:chOff x="527529" y="4812523"/>
            <a:chExt cx="11089232" cy="1545006"/>
          </a:xfrm>
        </p:grpSpPr>
        <p:sp>
          <p:nvSpPr>
            <p:cNvPr id="14" name="矩形 13"/>
            <p:cNvSpPr/>
            <p:nvPr/>
          </p:nvSpPr>
          <p:spPr>
            <a:xfrm>
              <a:off x="984209" y="5197045"/>
              <a:ext cx="10437730" cy="338554"/>
            </a:xfrm>
            <a:prstGeom prst="rect">
              <a:avLst/>
            </a:prstGeom>
            <a:solidFill>
              <a:srgbClr val="F4FBFE"/>
            </a:solidFill>
            <a:ln>
              <a:solidFill>
                <a:srgbClr val="99DFF9"/>
              </a:solidFill>
            </a:ln>
          </p:spPr>
          <p:txBody>
            <a:bodyPr wrap="square">
              <a:noAutofit/>
            </a:bodyPr>
            <a:lstStyle/>
            <a:p>
              <a:pPr fontAlgn="base"/>
              <a:r>
                <a:rPr sz="1600" dirty="0">
                  <a:latin typeface="Huawei Sans" panose="020C0503030203020204" pitchFamily="34" charset="0"/>
                </a:rPr>
                <a:t>[Huawei-GigabitEthernet0/0/0] </a:t>
              </a:r>
              <a:r>
                <a:rPr sz="1600" b="1" dirty="0">
                  <a:latin typeface="Huawei Sans" panose="020C0503030203020204" pitchFamily="34" charset="0"/>
                </a:rPr>
                <a:t>ipv6 address </a:t>
              </a:r>
              <a:r>
                <a:rPr sz="1600" dirty="0">
                  <a:latin typeface="Huawei Sans" panose="020C0503030203020204" pitchFamily="34" charset="0"/>
                </a:rPr>
                <a:t>{ </a:t>
              </a:r>
              <a:r>
                <a:rPr sz="1600" i="1" dirty="0">
                  <a:latin typeface="Huawei Sans" panose="020C0503030203020204" pitchFamily="34" charset="0"/>
                </a:rPr>
                <a:t>ipv6-address</a:t>
              </a:r>
              <a:r>
                <a:rPr sz="1600" dirty="0">
                  <a:latin typeface="Huawei Sans" panose="020C0503030203020204" pitchFamily="34" charset="0"/>
                </a:rPr>
                <a:t> </a:t>
              </a:r>
              <a:r>
                <a:rPr sz="1600" i="1" dirty="0">
                  <a:latin typeface="Huawei Sans" panose="020C0503030203020204" pitchFamily="34" charset="0"/>
                </a:rPr>
                <a:t>prefix-length</a:t>
              </a:r>
              <a:r>
                <a:rPr sz="1600" dirty="0">
                  <a:latin typeface="Huawei Sans" panose="020C0503030203020204" pitchFamily="34" charset="0"/>
                </a:rPr>
                <a:t> | </a:t>
              </a:r>
              <a:r>
                <a:rPr sz="1600" i="1" dirty="0">
                  <a:latin typeface="Huawei Sans" panose="020C0503030203020204" pitchFamily="34" charset="0"/>
                </a:rPr>
                <a:t>ipv6-address</a:t>
              </a:r>
              <a:r>
                <a:rPr sz="1600" dirty="0">
                  <a:latin typeface="Huawei Sans" panose="020C0503030203020204" pitchFamily="34" charset="0"/>
                </a:rPr>
                <a:t>/</a:t>
              </a:r>
              <a:r>
                <a:rPr sz="1600" i="1" dirty="0">
                  <a:latin typeface="Huawei Sans" panose="020C0503030203020204" pitchFamily="34" charset="0"/>
                </a:rPr>
                <a:t>prefix-length</a:t>
              </a:r>
              <a:r>
                <a:rPr sz="1600" dirty="0">
                  <a:latin typeface="Huawei Sans" panose="020C0503030203020204" pitchFamily="34" charset="0"/>
                </a:rPr>
                <a:t> }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27529" y="4812523"/>
              <a:ext cx="11089232" cy="338554"/>
            </a:xfrm>
            <a:prstGeom prst="rect">
              <a:avLst/>
            </a:prstGeom>
          </p:spPr>
          <p:txBody>
            <a:bodyPr wrap="square">
              <a:noAutofit/>
            </a:bodyPr>
            <a:lstStyle/>
            <a:p>
              <a:pPr marL="342900" indent="-342900" fontAlgn="auto">
                <a:buFont typeface="+mj-lt"/>
                <a:buAutoNum type="arabicPeriod" startAt="3"/>
              </a:pPr>
              <a:r>
                <a:rPr sz="1600">
                  <a:latin typeface="Huawei Sans" panose="020C0503030203020204" pitchFamily="34" charset="0"/>
                </a:rPr>
                <a:t>Configure a GUA for the interface.</a:t>
              </a:r>
            </a:p>
          </p:txBody>
        </p:sp>
        <p:sp>
          <p:nvSpPr>
            <p:cNvPr id="16" name="矩形 15"/>
            <p:cNvSpPr/>
            <p:nvPr/>
          </p:nvSpPr>
          <p:spPr>
            <a:xfrm>
              <a:off x="1008062" y="5957419"/>
              <a:ext cx="10608699" cy="400110"/>
            </a:xfrm>
            <a:prstGeom prst="rect">
              <a:avLst/>
            </a:prstGeom>
          </p:spPr>
          <p:txBody>
            <a:bodyPr wrap="square">
              <a:noAutofit/>
            </a:bodyPr>
            <a:lstStyle/>
            <a:p>
              <a:pPr fontAlgn="auto">
                <a:lnSpc>
                  <a:spcPts val="2400"/>
                </a:lnSpc>
              </a:pPr>
              <a:r>
                <a:rPr sz="1600">
                  <a:latin typeface="Huawei Sans" panose="020C0503030203020204" pitchFamily="34" charset="0"/>
                </a:rPr>
                <a:t>Configure a GUA for the interface manually or automatically (stateful or stateless) in the interface view.</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984209" y="5601044"/>
              <a:ext cx="10441030" cy="338554"/>
            </a:xfrm>
            <a:prstGeom prst="rect">
              <a:avLst/>
            </a:prstGeom>
            <a:solidFill>
              <a:srgbClr val="F4FBFE"/>
            </a:solidFill>
            <a:ln>
              <a:solidFill>
                <a:srgbClr val="99DFF9"/>
              </a:solidFill>
            </a:ln>
          </p:spPr>
          <p:txBody>
            <a:bodyPr wrap="square">
              <a:noAutofit/>
            </a:bodyPr>
            <a:lstStyle/>
            <a:p>
              <a:pPr fontAlgn="base"/>
              <a:r>
                <a:rPr sz="1600" dirty="0">
                  <a:latin typeface="Huawei Sans" panose="020C0503030203020204" pitchFamily="34" charset="0"/>
                </a:rPr>
                <a:t>[Huawei-GigabitEthernet0/0/0] </a:t>
              </a:r>
              <a:r>
                <a:rPr sz="1600" b="1" dirty="0">
                  <a:latin typeface="Huawei Sans" panose="020C0503030203020204" pitchFamily="34" charset="0"/>
                </a:rPr>
                <a:t>ipv6 address auto </a:t>
              </a:r>
              <a:r>
                <a:rPr sz="1600" dirty="0">
                  <a:latin typeface="Huawei Sans" panose="020C0503030203020204" pitchFamily="34" charset="0"/>
                </a:rPr>
                <a:t>{ </a:t>
              </a:r>
              <a:r>
                <a:rPr sz="1600" b="1" dirty="0">
                  <a:latin typeface="Huawei Sans" panose="020C0503030203020204" pitchFamily="34" charset="0"/>
                </a:rPr>
                <a:t>global | </a:t>
              </a:r>
              <a:r>
                <a:rPr sz="1600" b="1" dirty="0" err="1">
                  <a:latin typeface="Huawei Sans" panose="020C0503030203020204" pitchFamily="34" charset="0"/>
                </a:rPr>
                <a:t>dhcp</a:t>
              </a:r>
              <a:r>
                <a:rPr sz="1600" b="1" dirty="0">
                  <a:latin typeface="Huawei Sans" panose="020C0503030203020204" pitchFamily="34" charset="0"/>
                </a:rPr>
                <a:t> </a:t>
              </a:r>
              <a:r>
                <a:rPr sz="1600" dirty="0">
                  <a:latin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86128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Basic IPv6 Configurations (2)</a:t>
            </a:r>
            <a:endParaRPr lang="zh-CN" altLang="en-US" dirty="0">
              <a:latin typeface="Huawei Sans" panose="020C0503030203020204" pitchFamily="34" charset="0"/>
            </a:endParaRPr>
          </a:p>
        </p:txBody>
      </p:sp>
      <p:grpSp>
        <p:nvGrpSpPr>
          <p:cNvPr id="21" name="组合 20"/>
          <p:cNvGrpSpPr/>
          <p:nvPr/>
        </p:nvGrpSpPr>
        <p:grpSpPr>
          <a:xfrm>
            <a:off x="503674" y="2589205"/>
            <a:ext cx="11089232" cy="770701"/>
            <a:chOff x="527529" y="1365312"/>
            <a:chExt cx="11089232" cy="770701"/>
          </a:xfrm>
        </p:grpSpPr>
        <p:sp>
          <p:nvSpPr>
            <p:cNvPr id="3" name="矩形 2"/>
            <p:cNvSpPr/>
            <p:nvPr/>
          </p:nvSpPr>
          <p:spPr>
            <a:xfrm>
              <a:off x="1008063" y="1797459"/>
              <a:ext cx="10441031" cy="338554"/>
            </a:xfrm>
            <a:prstGeom prst="rect">
              <a:avLst/>
            </a:prstGeom>
            <a:solidFill>
              <a:srgbClr val="F4FBFE"/>
            </a:solidFill>
            <a:ln>
              <a:solidFill>
                <a:srgbClr val="99DFF9"/>
              </a:solidFill>
            </a:ln>
          </p:spPr>
          <p:txBody>
            <a:bodyPr wrap="square">
              <a:noAutofit/>
            </a:bodyPr>
            <a:lstStyle/>
            <a:p>
              <a:pPr fontAlgn="base"/>
              <a:r>
                <a:rPr sz="1600">
                  <a:latin typeface="Huawei Sans" panose="020C0503030203020204" pitchFamily="34" charset="0"/>
                </a:rPr>
                <a:t>[Huawei]</a:t>
              </a:r>
              <a:r>
                <a:rPr sz="1600" b="1">
                  <a:latin typeface="Huawei Sans" panose="020C0503030203020204" pitchFamily="34" charset="0"/>
                </a:rPr>
                <a:t> display ipv6 interface</a:t>
              </a:r>
              <a:r>
                <a:rPr sz="1600">
                  <a:latin typeface="Huawei Sans" panose="020C0503030203020204" pitchFamily="34" charset="0"/>
                </a:rPr>
                <a:t> [ </a:t>
              </a:r>
              <a:r>
                <a:rPr sz="1600" i="1">
                  <a:latin typeface="Huawei Sans" panose="020C0503030203020204" pitchFamily="34" charset="0"/>
                </a:rPr>
                <a:t>interface-type interface-number</a:t>
              </a:r>
              <a:r>
                <a:rPr sz="1600">
                  <a:latin typeface="Huawei Sans" panose="020C0503030203020204" pitchFamily="34" charset="0"/>
                </a:rPr>
                <a:t> | </a:t>
              </a:r>
              <a:r>
                <a:rPr sz="1600" b="1">
                  <a:latin typeface="Huawei Sans" panose="020C0503030203020204" pitchFamily="34" charset="0"/>
                </a:rPr>
                <a:t>brief</a:t>
              </a:r>
              <a:r>
                <a:rPr sz="1600">
                  <a:latin typeface="Huawei Sans" panose="020C0503030203020204" pitchFamily="34" charset="0"/>
                </a:rPr>
                <a:t> ]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27529" y="1365312"/>
              <a:ext cx="11089232" cy="338554"/>
            </a:xfrm>
            <a:prstGeom prst="rect">
              <a:avLst/>
            </a:prstGeom>
          </p:spPr>
          <p:txBody>
            <a:bodyPr wrap="square">
              <a:noAutofit/>
            </a:bodyPr>
            <a:lstStyle/>
            <a:p>
              <a:pPr marL="342900" indent="-342900" fontAlgn="auto">
                <a:buFont typeface="+mj-lt"/>
                <a:buAutoNum type="arabicPeriod" startAt="5"/>
              </a:pPr>
              <a:r>
                <a:rPr sz="1600">
                  <a:latin typeface="Huawei Sans" panose="020C0503030203020204" pitchFamily="34" charset="0"/>
                </a:rPr>
                <a:t>Display IPv6 information on an interface.</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0" name="组合 19"/>
          <p:cNvGrpSpPr/>
          <p:nvPr/>
        </p:nvGrpSpPr>
        <p:grpSpPr>
          <a:xfrm>
            <a:off x="503674" y="3537171"/>
            <a:ext cx="11089232" cy="770701"/>
            <a:chOff x="527529" y="3277058"/>
            <a:chExt cx="11089232" cy="770701"/>
          </a:xfrm>
        </p:grpSpPr>
        <p:sp>
          <p:nvSpPr>
            <p:cNvPr id="8" name="矩形 7"/>
            <p:cNvSpPr/>
            <p:nvPr/>
          </p:nvSpPr>
          <p:spPr>
            <a:xfrm>
              <a:off x="1008063" y="3709205"/>
              <a:ext cx="10441031" cy="338554"/>
            </a:xfrm>
            <a:prstGeom prst="rect">
              <a:avLst/>
            </a:prstGeom>
            <a:solidFill>
              <a:srgbClr val="F4FBFE"/>
            </a:solidFill>
            <a:ln>
              <a:solidFill>
                <a:srgbClr val="99DFF9"/>
              </a:solidFill>
            </a:ln>
          </p:spPr>
          <p:txBody>
            <a:bodyPr wrap="square">
              <a:noAutofit/>
            </a:bodyPr>
            <a:lstStyle/>
            <a:p>
              <a:pPr fontAlgn="base"/>
              <a:r>
                <a:rPr sz="1600">
                  <a:latin typeface="Huawei Sans" panose="020C0503030203020204" pitchFamily="34" charset="0"/>
                </a:rPr>
                <a:t>[Huawei] </a:t>
              </a:r>
              <a:r>
                <a:rPr sz="1600" b="1">
                  <a:latin typeface="Huawei Sans" panose="020C0503030203020204" pitchFamily="34" charset="0"/>
                </a:rPr>
                <a:t>display ipv6 neighbors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7529" y="3277058"/>
              <a:ext cx="11089232" cy="338554"/>
            </a:xfrm>
            <a:prstGeom prst="rect">
              <a:avLst/>
            </a:prstGeom>
          </p:spPr>
          <p:txBody>
            <a:bodyPr wrap="square">
              <a:noAutofit/>
            </a:bodyPr>
            <a:lstStyle/>
            <a:p>
              <a:pPr marL="342900" indent="-342900" fontAlgn="auto">
                <a:buFont typeface="+mj-lt"/>
                <a:buAutoNum type="arabicPeriod" startAt="6"/>
              </a:pPr>
              <a:r>
                <a:rPr sz="1600">
                  <a:latin typeface="Huawei Sans" panose="020C0503030203020204" pitchFamily="34" charset="0"/>
                </a:rPr>
                <a:t>Display neighbor entry information.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5" name="组合 4"/>
          <p:cNvGrpSpPr/>
          <p:nvPr/>
        </p:nvGrpSpPr>
        <p:grpSpPr>
          <a:xfrm>
            <a:off x="503674" y="4485137"/>
            <a:ext cx="11089232" cy="1937575"/>
            <a:chOff x="503674" y="4485137"/>
            <a:chExt cx="11089232" cy="1937575"/>
          </a:xfrm>
        </p:grpSpPr>
        <p:sp>
          <p:nvSpPr>
            <p:cNvPr id="14" name="矩形 13"/>
            <p:cNvSpPr/>
            <p:nvPr/>
          </p:nvSpPr>
          <p:spPr>
            <a:xfrm>
              <a:off x="960354" y="5000956"/>
              <a:ext cx="10464886" cy="338554"/>
            </a:xfrm>
            <a:prstGeom prst="rect">
              <a:avLst/>
            </a:prstGeom>
            <a:solidFill>
              <a:srgbClr val="F4FBFE"/>
            </a:solidFill>
            <a:ln>
              <a:solidFill>
                <a:srgbClr val="99DFF9"/>
              </a:solidFill>
            </a:ln>
          </p:spPr>
          <p:txBody>
            <a:bodyPr wrap="square">
              <a:noAutofit/>
            </a:bodyPr>
            <a:lstStyle/>
            <a:p>
              <a:pPr fontAlgn="base"/>
              <a:r>
                <a:rPr sz="1600">
                  <a:latin typeface="Huawei Sans" panose="020C0503030203020204" pitchFamily="34" charset="0"/>
                </a:rPr>
                <a:t>[Huawei-GigabitEthernet0/0/0] </a:t>
              </a:r>
              <a:r>
                <a:rPr sz="1600" b="1">
                  <a:latin typeface="Huawei Sans" panose="020C0503030203020204" pitchFamily="34" charset="0"/>
                </a:rPr>
                <a:t>undo ipv6 nd ra halt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03674" y="4485137"/>
              <a:ext cx="11089232" cy="338554"/>
            </a:xfrm>
            <a:prstGeom prst="rect">
              <a:avLst/>
            </a:prstGeom>
          </p:spPr>
          <p:txBody>
            <a:bodyPr wrap="square">
              <a:noAutofit/>
            </a:bodyPr>
            <a:lstStyle/>
            <a:p>
              <a:pPr marL="342900" indent="-342900" fontAlgn="auto">
                <a:buFont typeface="+mj-lt"/>
                <a:buAutoNum type="arabicPeriod" startAt="7"/>
              </a:pPr>
              <a:r>
                <a:rPr sz="1600">
                  <a:latin typeface="Huawei Sans" panose="020C0503030203020204" pitchFamily="34" charset="0"/>
                </a:rPr>
                <a:t>Enable an interface to send RA messages.</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980630" y="5407049"/>
              <a:ext cx="10608699" cy="1015663"/>
            </a:xfrm>
            <a:prstGeom prst="rect">
              <a:avLst/>
            </a:prstGeom>
          </p:spPr>
          <p:txBody>
            <a:bodyPr wrap="square">
              <a:noAutofit/>
            </a:bodyPr>
            <a:lstStyle/>
            <a:p>
              <a:pPr fontAlgn="auto">
                <a:lnSpc>
                  <a:spcPts val="2400"/>
                </a:lnSpc>
              </a:pPr>
              <a:r>
                <a:rPr sz="1600" dirty="0">
                  <a:latin typeface="Huawei Sans" panose="020C0503030203020204" pitchFamily="34" charset="0"/>
                </a:rPr>
                <a:t>By default, a Huawei router's interfaces do not send ICMPv6 RA messages. In this situation, other devices on the links connected to the interfaces cannot perform SLAAC.</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fontAlgn="auto">
                <a:lnSpc>
                  <a:spcPts val="2400"/>
                </a:lnSpc>
              </a:pPr>
              <a:r>
                <a:rPr sz="1600" dirty="0">
                  <a:latin typeface="Huawei Sans" panose="020C0503030203020204" pitchFamily="34" charset="0"/>
                </a:rPr>
                <a:t>To perform SLAAC, you need to manually enable the function of sending RA messages.</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 name="组合 11"/>
          <p:cNvGrpSpPr/>
          <p:nvPr/>
        </p:nvGrpSpPr>
        <p:grpSpPr>
          <a:xfrm>
            <a:off x="446088" y="1395018"/>
            <a:ext cx="11089232" cy="1016922"/>
            <a:chOff x="527529" y="1365312"/>
            <a:chExt cx="11089232" cy="1016922"/>
          </a:xfrm>
        </p:grpSpPr>
        <p:sp>
          <p:nvSpPr>
            <p:cNvPr id="13" name="矩形 12"/>
            <p:cNvSpPr/>
            <p:nvPr/>
          </p:nvSpPr>
          <p:spPr>
            <a:xfrm>
              <a:off x="1008064" y="1797459"/>
              <a:ext cx="10498616" cy="584775"/>
            </a:xfrm>
            <a:prstGeom prst="rect">
              <a:avLst/>
            </a:prstGeom>
            <a:solidFill>
              <a:srgbClr val="F4FBFE"/>
            </a:solidFill>
            <a:ln>
              <a:solidFill>
                <a:srgbClr val="99DFF9"/>
              </a:solidFill>
            </a:ln>
          </p:spPr>
          <p:txBody>
            <a:bodyPr wrap="square">
              <a:noAutofit/>
            </a:bodyPr>
            <a:lstStyle/>
            <a:p>
              <a:pPr fontAlgn="base"/>
              <a:r>
                <a:rPr sz="1600">
                  <a:latin typeface="Huawei Sans" panose="020C0503030203020204" pitchFamily="34" charset="0"/>
                </a:rPr>
                <a:t>[Huawei]</a:t>
              </a:r>
              <a:r>
                <a:rPr sz="1600" b="1">
                  <a:latin typeface="Huawei Sans" panose="020C0503030203020204" pitchFamily="34" charset="0"/>
                </a:rPr>
                <a:t> ipv6 route-static</a:t>
              </a:r>
              <a:r>
                <a:rPr sz="1600">
                  <a:latin typeface="Huawei Sans" panose="020C0503030203020204" pitchFamily="34" charset="0"/>
                </a:rPr>
                <a:t> </a:t>
              </a:r>
              <a:r>
                <a:rPr sz="1600" i="1">
                  <a:latin typeface="Huawei Sans" panose="020C0503030203020204" pitchFamily="34" charset="0"/>
                </a:rPr>
                <a:t>dest-ipv6-address</a:t>
              </a:r>
              <a:r>
                <a:rPr sz="1600">
                  <a:latin typeface="Huawei Sans" panose="020C0503030203020204" pitchFamily="34" charset="0"/>
                </a:rPr>
                <a:t> </a:t>
              </a:r>
              <a:r>
                <a:rPr sz="1600" i="1">
                  <a:latin typeface="Huawei Sans" panose="020C0503030203020204" pitchFamily="34" charset="0"/>
                </a:rPr>
                <a:t>prefix-length</a:t>
              </a:r>
              <a:r>
                <a:rPr sz="1600">
                  <a:latin typeface="Huawei Sans" panose="020C0503030203020204" pitchFamily="34" charset="0"/>
                </a:rPr>
                <a:t> { </a:t>
              </a:r>
              <a:r>
                <a:rPr sz="1600" i="1">
                  <a:latin typeface="Huawei Sans" panose="020C0503030203020204" pitchFamily="34" charset="0"/>
                </a:rPr>
                <a:t>interface-type</a:t>
              </a:r>
              <a:r>
                <a:rPr sz="1600">
                  <a:latin typeface="Huawei Sans" panose="020C0503030203020204" pitchFamily="34" charset="0"/>
                </a:rPr>
                <a:t> </a:t>
              </a:r>
              <a:r>
                <a:rPr sz="1600" i="1">
                  <a:latin typeface="Huawei Sans" panose="020C0503030203020204" pitchFamily="34" charset="0"/>
                </a:rPr>
                <a:t>interface-number</a:t>
              </a:r>
              <a:r>
                <a:rPr sz="1600">
                  <a:latin typeface="Huawei Sans" panose="020C0503030203020204" pitchFamily="34" charset="0"/>
                </a:rPr>
                <a:t> [ </a:t>
              </a:r>
              <a:r>
                <a:rPr sz="1600" i="1">
                  <a:latin typeface="Huawei Sans" panose="020C0503030203020204" pitchFamily="34" charset="0"/>
                </a:rPr>
                <a:t>nexthop-ipv6-address</a:t>
              </a:r>
              <a:r>
                <a:rPr sz="1600">
                  <a:latin typeface="Huawei Sans" panose="020C0503030203020204" pitchFamily="34" charset="0"/>
                </a:rPr>
                <a:t> ] | </a:t>
              </a:r>
              <a:r>
                <a:rPr sz="1600" i="1">
                  <a:latin typeface="Huawei Sans" panose="020C0503030203020204" pitchFamily="34" charset="0"/>
                </a:rPr>
                <a:t>nexthop-ipv6-address</a:t>
              </a:r>
              <a:r>
                <a:rPr sz="1600">
                  <a:latin typeface="Huawei Sans" panose="020C0503030203020204" pitchFamily="34" charset="0"/>
                </a:rPr>
                <a:t> } [ </a:t>
              </a:r>
              <a:r>
                <a:rPr sz="1600" b="1">
                  <a:latin typeface="Huawei Sans" panose="020C0503030203020204" pitchFamily="34" charset="0"/>
                </a:rPr>
                <a:t>preference</a:t>
              </a:r>
              <a:r>
                <a:rPr sz="1600">
                  <a:latin typeface="Huawei Sans" panose="020C0503030203020204" pitchFamily="34" charset="0"/>
                </a:rPr>
                <a:t> </a:t>
              </a:r>
              <a:r>
                <a:rPr sz="1600" i="1">
                  <a:latin typeface="Huawei Sans" panose="020C0503030203020204" pitchFamily="34" charset="0"/>
                </a:rPr>
                <a:t>preference </a:t>
              </a:r>
              <a:r>
                <a:rPr sz="1600">
                  <a:latin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27529" y="1365312"/>
              <a:ext cx="11089232" cy="338554"/>
            </a:xfrm>
            <a:prstGeom prst="rect">
              <a:avLst/>
            </a:prstGeom>
          </p:spPr>
          <p:txBody>
            <a:bodyPr wrap="square">
              <a:noAutofit/>
            </a:bodyPr>
            <a:lstStyle/>
            <a:p>
              <a:pPr marL="342900" indent="-342900" fontAlgn="auto">
                <a:buFont typeface="+mj-lt"/>
                <a:buAutoNum type="arabicPeriod" startAt="4"/>
              </a:pPr>
              <a:r>
                <a:rPr sz="1600">
                  <a:latin typeface="Huawei Sans" panose="020C0503030203020204" pitchFamily="34" charset="0"/>
                </a:rPr>
                <a:t>Configure an IPv6 static route.</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731764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434068" cy="640800"/>
          </a:xfrm>
        </p:spPr>
        <p:txBody>
          <a:bodyPr/>
          <a:lstStyle/>
          <a:p>
            <a:r>
              <a:rPr lang="en-US" dirty="0" smtClean="0"/>
              <a:t>Example: Configuring a Small IPv6 Network (1)</a:t>
            </a:r>
            <a:endParaRPr lang="en-US" altLang="zh-CN" dirty="0"/>
          </a:p>
        </p:txBody>
      </p:sp>
      <p:sp>
        <p:nvSpPr>
          <p:cNvPr id="36" name="文本框 35"/>
          <p:cNvSpPr txBox="1"/>
          <p:nvPr/>
        </p:nvSpPr>
        <p:spPr bwMode="auto">
          <a:xfrm>
            <a:off x="6146175" y="1239603"/>
            <a:ext cx="5649912" cy="109071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dirty="0">
                <a:solidFill>
                  <a:srgbClr val="000000"/>
                </a:solidFill>
                <a:latin typeface="Huawei Sans" panose="020C0503030203020204" pitchFamily="34" charset="0"/>
              </a:rPr>
              <a:t>1. Enable IPv6 globally and on related interfaces of </a:t>
            </a:r>
            <a:r>
              <a:rPr lang="en-US" sz="1600" dirty="0" smtClean="0">
                <a:solidFill>
                  <a:srgbClr val="000000"/>
                </a:solidFill>
                <a:latin typeface="Huawei Sans" panose="020C0503030203020204" pitchFamily="34" charset="0"/>
              </a:rPr>
              <a:t>R1</a:t>
            </a:r>
            <a:r>
              <a:rPr sz="1600" dirty="0" smtClean="0">
                <a:solidFill>
                  <a:srgbClr val="000000"/>
                </a:solidFill>
                <a:latin typeface="Huawei Sans" panose="020C0503030203020204" pitchFamily="34" charset="0"/>
              </a:rPr>
              <a:t>, </a:t>
            </a:r>
            <a:r>
              <a:rPr lang="en-US" sz="1600" dirty="0" smtClean="0">
                <a:solidFill>
                  <a:srgbClr val="000000"/>
                </a:solidFill>
                <a:latin typeface="Huawei Sans" panose="020C0503030203020204" pitchFamily="34" charset="0"/>
              </a:rPr>
              <a:t>R2</a:t>
            </a:r>
            <a:r>
              <a:rPr sz="1600" dirty="0" smtClean="0">
                <a:solidFill>
                  <a:srgbClr val="000000"/>
                </a:solidFill>
                <a:latin typeface="Huawei Sans" panose="020C0503030203020204" pitchFamily="34" charset="0"/>
              </a:rPr>
              <a:t>, </a:t>
            </a:r>
            <a:r>
              <a:rPr lang="en-US" sz="1600" dirty="0" smtClean="0">
                <a:solidFill>
                  <a:srgbClr val="000000"/>
                </a:solidFill>
                <a:latin typeface="Huawei Sans" panose="020C0503030203020204" pitchFamily="34" charset="0"/>
              </a:rPr>
              <a:t>R3</a:t>
            </a:r>
            <a:r>
              <a:rPr sz="1600" dirty="0" smtClean="0">
                <a:solidFill>
                  <a:srgbClr val="000000"/>
                </a:solidFill>
                <a:latin typeface="Huawei Sans" panose="020C0503030203020204" pitchFamily="34" charset="0"/>
              </a:rPr>
              <a:t>, </a:t>
            </a:r>
            <a:r>
              <a:rPr sz="1600" dirty="0">
                <a:solidFill>
                  <a:srgbClr val="000000"/>
                </a:solidFill>
                <a:latin typeface="Huawei Sans" panose="020C0503030203020204" pitchFamily="34" charset="0"/>
              </a:rPr>
              <a:t>and </a:t>
            </a:r>
            <a:r>
              <a:rPr lang="en-US" sz="1600" dirty="0" smtClean="0">
                <a:solidFill>
                  <a:srgbClr val="000000"/>
                </a:solidFill>
                <a:latin typeface="Huawei Sans" panose="020C0503030203020204" pitchFamily="34" charset="0"/>
              </a:rPr>
              <a:t>R4</a:t>
            </a:r>
            <a:r>
              <a:rPr sz="1600" dirty="0" smtClean="0">
                <a:solidFill>
                  <a:srgbClr val="000000"/>
                </a:solidFill>
                <a:latin typeface="Huawei Sans" panose="020C0503030203020204" pitchFamily="34" charset="0"/>
              </a:rPr>
              <a:t>, </a:t>
            </a:r>
            <a:r>
              <a:rPr sz="1600" dirty="0">
                <a:solidFill>
                  <a:srgbClr val="000000"/>
                </a:solidFill>
                <a:latin typeface="Huawei Sans" panose="020C0503030203020204" pitchFamily="34" charset="0"/>
              </a:rPr>
              <a:t>and enable the interfaces to automatically generate LLAs. The following uses </a:t>
            </a:r>
            <a:r>
              <a:rPr lang="en-US" sz="1600" dirty="0" smtClean="0">
                <a:solidFill>
                  <a:srgbClr val="000000"/>
                </a:solidFill>
                <a:latin typeface="Huawei Sans" panose="020C0503030203020204" pitchFamily="34" charset="0"/>
              </a:rPr>
              <a:t>R1</a:t>
            </a:r>
            <a:r>
              <a:rPr sz="1600" dirty="0" smtClean="0">
                <a:solidFill>
                  <a:srgbClr val="000000"/>
                </a:solidFill>
                <a:latin typeface="Huawei Sans" panose="020C0503030203020204" pitchFamily="34" charset="0"/>
              </a:rPr>
              <a:t> </a:t>
            </a:r>
            <a:r>
              <a:rPr sz="1600" dirty="0">
                <a:solidFill>
                  <a:srgbClr val="000000"/>
                </a:solidFill>
                <a:latin typeface="Huawei Sans" panose="020C0503030203020204" pitchFamily="34" charset="0"/>
              </a:rPr>
              <a:t>configurations as an example.</a:t>
            </a:r>
            <a:endParaRPr lang="zh-CN" altLang="en-US" sz="1600" dirty="0">
              <a:solidFill>
                <a:srgbClr val="000000"/>
              </a:solidFill>
              <a:latin typeface="Huawei Sans" panose="020C0503030203020204" pitchFamily="34" charset="0"/>
            </a:endParaRPr>
          </a:p>
        </p:txBody>
      </p:sp>
      <p:sp>
        <p:nvSpPr>
          <p:cNvPr id="37" name="Rectangle 3"/>
          <p:cNvSpPr/>
          <p:nvPr/>
        </p:nvSpPr>
        <p:spPr>
          <a:xfrm>
            <a:off x="6237573" y="2361248"/>
            <a:ext cx="5184365" cy="1077528"/>
          </a:xfrm>
          <a:prstGeom prst="rect">
            <a:avLst/>
          </a:prstGeom>
          <a:solidFill>
            <a:srgbClr val="F4FBFE"/>
          </a:solidFill>
          <a:ln>
            <a:solidFill>
              <a:srgbClr val="99DFF9"/>
            </a:solidFill>
          </a:ln>
        </p:spPr>
        <p:txBody>
          <a:bodyPr wrap="square" tIns="0" bIns="36000" anchor="ctr" anchorCtr="0">
            <a:noAutofit/>
          </a:bodyPr>
          <a:lstStyle/>
          <a:p>
            <a:pPr fontAlgn="ctr"/>
            <a:r>
              <a:rPr sz="1400" dirty="0" smtClean="0">
                <a:latin typeface="Huawei Sans" panose="020C0503030203020204" pitchFamily="34" charset="0"/>
              </a:rPr>
              <a:t>[</a:t>
            </a:r>
            <a:r>
              <a:rPr lang="en-US" sz="1400" dirty="0" smtClean="0">
                <a:latin typeface="Huawei Sans" panose="020C0503030203020204" pitchFamily="34" charset="0"/>
              </a:rPr>
              <a:t>R1</a:t>
            </a:r>
            <a:r>
              <a:rPr sz="1400" dirty="0" smtClean="0">
                <a:latin typeface="Huawei Sans" panose="020C0503030203020204" pitchFamily="34" charset="0"/>
              </a:rPr>
              <a:t>]ipv6 </a:t>
            </a:r>
            <a:endParaRPr sz="1400" dirty="0">
              <a:latin typeface="Huawei Sans" panose="020C0503030203020204" pitchFamily="34" charset="0"/>
            </a:endParaRPr>
          </a:p>
          <a:p>
            <a:pPr fontAlgn="ctr"/>
            <a:r>
              <a:rPr sz="1400" dirty="0" smtClean="0">
                <a:latin typeface="Huawei Sans" panose="020C0503030203020204" pitchFamily="34" charset="0"/>
              </a:rPr>
              <a:t>[</a:t>
            </a:r>
            <a:r>
              <a:rPr lang="en-US" sz="1400" dirty="0" smtClean="0">
                <a:latin typeface="Huawei Sans" panose="020C0503030203020204" pitchFamily="34" charset="0"/>
              </a:rPr>
              <a:t>R1</a:t>
            </a:r>
            <a:r>
              <a:rPr sz="1400" dirty="0" smtClean="0">
                <a:latin typeface="Huawei Sans" panose="020C0503030203020204" pitchFamily="34" charset="0"/>
              </a:rPr>
              <a:t>]interface </a:t>
            </a:r>
            <a:r>
              <a:rPr sz="1400" dirty="0" err="1">
                <a:latin typeface="Huawei Sans" panose="020C0503030203020204" pitchFamily="34" charset="0"/>
              </a:rPr>
              <a:t>GigabitEthernet</a:t>
            </a:r>
            <a:r>
              <a:rPr sz="1400" dirty="0">
                <a:latin typeface="Huawei Sans" panose="020C0503030203020204" pitchFamily="34" charset="0"/>
              </a:rPr>
              <a:t> 0/0/0	</a:t>
            </a:r>
          </a:p>
          <a:p>
            <a:pPr fontAlgn="ctr"/>
            <a:r>
              <a:rPr sz="1400" dirty="0" smtClean="0">
                <a:latin typeface="Huawei Sans" panose="020C0503030203020204" pitchFamily="34" charset="0"/>
              </a:rPr>
              <a:t>[</a:t>
            </a:r>
            <a:r>
              <a:rPr lang="en-US" sz="1400" dirty="0" smtClean="0">
                <a:latin typeface="Huawei Sans" panose="020C0503030203020204" pitchFamily="34" charset="0"/>
              </a:rPr>
              <a:t>R1</a:t>
            </a:r>
            <a:r>
              <a:rPr sz="1400" dirty="0" smtClean="0">
                <a:latin typeface="Huawei Sans" panose="020C0503030203020204" pitchFamily="34" charset="0"/>
              </a:rPr>
              <a:t>-GigabitEthernet0/0/0]ipv6 </a:t>
            </a:r>
            <a:r>
              <a:rPr sz="1400" dirty="0">
                <a:latin typeface="Huawei Sans" panose="020C0503030203020204" pitchFamily="34" charset="0"/>
              </a:rPr>
              <a:t>enable</a:t>
            </a:r>
          </a:p>
          <a:p>
            <a:pPr fontAlgn="ctr"/>
            <a:r>
              <a:rPr sz="1400" dirty="0" smtClean="0">
                <a:latin typeface="Huawei Sans" panose="020C0503030203020204" pitchFamily="34" charset="0"/>
              </a:rPr>
              <a:t>[</a:t>
            </a:r>
            <a:r>
              <a:rPr lang="en-US" sz="1400" dirty="0" smtClean="0">
                <a:latin typeface="Huawei Sans" panose="020C0503030203020204" pitchFamily="34" charset="0"/>
              </a:rPr>
              <a:t>R1</a:t>
            </a:r>
            <a:r>
              <a:rPr sz="1400" dirty="0" smtClean="0">
                <a:latin typeface="Huawei Sans" panose="020C0503030203020204" pitchFamily="34" charset="0"/>
              </a:rPr>
              <a:t>-GigabitEthernet0/0/0]ipv6 </a:t>
            </a:r>
            <a:r>
              <a:rPr sz="1400" dirty="0">
                <a:latin typeface="Huawei Sans" panose="020C0503030203020204" pitchFamily="34" charset="0"/>
              </a:rPr>
              <a:t>address auto link-local </a:t>
            </a:r>
          </a:p>
        </p:txBody>
      </p:sp>
      <p:sp>
        <p:nvSpPr>
          <p:cNvPr id="38" name="文本框 37"/>
          <p:cNvSpPr txBox="1"/>
          <p:nvPr/>
        </p:nvSpPr>
        <p:spPr bwMode="auto">
          <a:xfrm>
            <a:off x="6146175" y="3507089"/>
            <a:ext cx="5649912" cy="58199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600" dirty="0">
                <a:solidFill>
                  <a:srgbClr val="000000"/>
                </a:solidFill>
                <a:latin typeface="Huawei Sans" panose="020C0503030203020204" pitchFamily="34" charset="0"/>
              </a:rPr>
              <a:t>2. Configure static IPv6 GUAs on the related interfaces of </a:t>
            </a:r>
            <a:r>
              <a:rPr lang="en-US" sz="1600" dirty="0" smtClean="0">
                <a:solidFill>
                  <a:srgbClr val="000000"/>
                </a:solidFill>
                <a:latin typeface="Huawei Sans" panose="020C0503030203020204" pitchFamily="34" charset="0"/>
              </a:rPr>
              <a:t>R1</a:t>
            </a:r>
            <a:r>
              <a:rPr sz="1600" dirty="0" smtClean="0">
                <a:solidFill>
                  <a:srgbClr val="000000"/>
                </a:solidFill>
                <a:latin typeface="Huawei Sans" panose="020C0503030203020204" pitchFamily="34" charset="0"/>
              </a:rPr>
              <a:t> </a:t>
            </a:r>
            <a:r>
              <a:rPr sz="1600" dirty="0">
                <a:solidFill>
                  <a:srgbClr val="000000"/>
                </a:solidFill>
                <a:latin typeface="Huawei Sans" panose="020C0503030203020204" pitchFamily="34" charset="0"/>
              </a:rPr>
              <a:t>and </a:t>
            </a:r>
            <a:r>
              <a:rPr lang="en-US" sz="1600" dirty="0" smtClean="0">
                <a:solidFill>
                  <a:srgbClr val="000000"/>
                </a:solidFill>
                <a:latin typeface="Huawei Sans" panose="020C0503030203020204" pitchFamily="34" charset="0"/>
              </a:rPr>
              <a:t>R2</a:t>
            </a:r>
            <a:r>
              <a:rPr sz="1600" dirty="0" smtClean="0">
                <a:solidFill>
                  <a:srgbClr val="000000"/>
                </a:solidFill>
                <a:latin typeface="Huawei Sans" panose="020C0503030203020204" pitchFamily="34" charset="0"/>
              </a:rPr>
              <a:t>.</a:t>
            </a:r>
            <a:endParaRPr sz="1600" dirty="0">
              <a:solidFill>
                <a:srgbClr val="000000"/>
              </a:solidFill>
              <a:latin typeface="Huawei Sans" panose="020C0503030203020204" pitchFamily="34" charset="0"/>
            </a:endParaRPr>
          </a:p>
        </p:txBody>
      </p:sp>
      <p:sp>
        <p:nvSpPr>
          <p:cNvPr id="39" name="Rectangle 3"/>
          <p:cNvSpPr/>
          <p:nvPr/>
        </p:nvSpPr>
        <p:spPr>
          <a:xfrm>
            <a:off x="6237573" y="4076038"/>
            <a:ext cx="5184365" cy="538765"/>
          </a:xfrm>
          <a:prstGeom prst="rect">
            <a:avLst/>
          </a:prstGeom>
          <a:solidFill>
            <a:srgbClr val="F4FBFE"/>
          </a:solidFill>
          <a:ln>
            <a:solidFill>
              <a:srgbClr val="99DFF9"/>
            </a:solidFill>
          </a:ln>
        </p:spPr>
        <p:txBody>
          <a:bodyPr wrap="square" tIns="0" bIns="36000" anchor="ctr" anchorCtr="0">
            <a:noAutofit/>
          </a:bodyPr>
          <a:lstStyle/>
          <a:p>
            <a:pPr fontAlgn="ctr"/>
            <a:r>
              <a:rPr sz="1400" dirty="0" smtClean="0">
                <a:latin typeface="Huawei Sans" panose="020C0503030203020204" pitchFamily="34" charset="0"/>
              </a:rPr>
              <a:t>[</a:t>
            </a:r>
            <a:r>
              <a:rPr lang="en-US" sz="1400" dirty="0" smtClean="0">
                <a:latin typeface="Huawei Sans" panose="020C0503030203020204" pitchFamily="34" charset="0"/>
              </a:rPr>
              <a:t>R1</a:t>
            </a:r>
            <a:r>
              <a:rPr sz="1400" dirty="0" smtClean="0">
                <a:latin typeface="Huawei Sans" panose="020C0503030203020204" pitchFamily="34" charset="0"/>
              </a:rPr>
              <a:t>]interface </a:t>
            </a:r>
            <a:r>
              <a:rPr sz="1400" dirty="0" err="1">
                <a:latin typeface="Huawei Sans" panose="020C0503030203020204" pitchFamily="34" charset="0"/>
              </a:rPr>
              <a:t>GigabitEthernet</a:t>
            </a:r>
            <a:r>
              <a:rPr sz="1400" dirty="0">
                <a:latin typeface="Huawei Sans" panose="020C0503030203020204" pitchFamily="34" charset="0"/>
              </a:rPr>
              <a:t> 0/0/0	</a:t>
            </a:r>
          </a:p>
          <a:p>
            <a:pPr fontAlgn="ctr"/>
            <a:r>
              <a:rPr sz="1400" dirty="0" smtClean="0">
                <a:latin typeface="Huawei Sans" panose="020C0503030203020204" pitchFamily="34" charset="0"/>
              </a:rPr>
              <a:t>[</a:t>
            </a:r>
            <a:r>
              <a:rPr lang="en-US" sz="1400" dirty="0" smtClean="0">
                <a:latin typeface="Huawei Sans" panose="020C0503030203020204" pitchFamily="34" charset="0"/>
              </a:rPr>
              <a:t>R1</a:t>
            </a:r>
            <a:r>
              <a:rPr sz="1400" dirty="0" smtClean="0">
                <a:latin typeface="Huawei Sans" panose="020C0503030203020204" pitchFamily="34" charset="0"/>
              </a:rPr>
              <a:t>-GigabitEthernet0/0/0]ipv6 </a:t>
            </a:r>
            <a:r>
              <a:rPr sz="1400" dirty="0">
                <a:latin typeface="Huawei Sans" panose="020C0503030203020204" pitchFamily="34" charset="0"/>
              </a:rPr>
              <a:t>address 2001::1 64</a:t>
            </a:r>
          </a:p>
        </p:txBody>
      </p:sp>
      <p:sp>
        <p:nvSpPr>
          <p:cNvPr id="40" name="文本框 39"/>
          <p:cNvSpPr txBox="1"/>
          <p:nvPr/>
        </p:nvSpPr>
        <p:spPr bwMode="ltGray">
          <a:xfrm>
            <a:off x="493522" y="3873813"/>
            <a:ext cx="5133796" cy="2507937"/>
          </a:xfrm>
          <a:prstGeom prst="rect">
            <a:avLst/>
          </a:prstGeom>
          <a:noFill/>
        </p:spPr>
        <p:txBody>
          <a:bodyPr wrap="square" rtlCol="0">
            <a:noAutofit/>
          </a:bodyPr>
          <a:lstStyle/>
          <a:p>
            <a:pPr marL="185738" indent="-185738" fontAlgn="auto">
              <a:spcBef>
                <a:spcPts val="0"/>
              </a:spcBef>
              <a:spcAft>
                <a:spcPts val="600"/>
              </a:spcAft>
              <a:buFont typeface="Arial" panose="020B0604020202020204" pitchFamily="34" charset="0"/>
              <a:buChar char="•"/>
            </a:pPr>
            <a:r>
              <a:rPr sz="1400" dirty="0">
                <a:solidFill>
                  <a:prstClr val="black"/>
                </a:solidFill>
                <a:latin typeface="Huawei Sans" panose="020C0503030203020204" pitchFamily="34" charset="0"/>
              </a:rPr>
              <a:t>Configuration Requirements</a:t>
            </a:r>
            <a:endParaRPr lang="en-US" altLang="zh-CN" sz="1400" dirty="0">
              <a:solidFill>
                <a:prstClr val="black"/>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prstClr val="black"/>
                </a:solidFill>
                <a:latin typeface="Huawei Sans" panose="020C0503030203020204" pitchFamily="34" charset="0"/>
              </a:rPr>
              <a:t>Connect </a:t>
            </a:r>
            <a:r>
              <a:rPr lang="en-US" sz="1400" dirty="0" smtClean="0">
                <a:solidFill>
                  <a:prstClr val="black"/>
                </a:solidFill>
                <a:latin typeface="Huawei Sans" panose="020C0503030203020204" pitchFamily="34" charset="0"/>
              </a:rPr>
              <a:t>R1</a:t>
            </a:r>
            <a:r>
              <a:rPr sz="1400" dirty="0" smtClean="0">
                <a:solidFill>
                  <a:prstClr val="black"/>
                </a:solidFill>
                <a:latin typeface="Huawei Sans" panose="020C0503030203020204" pitchFamily="34" charset="0"/>
              </a:rPr>
              <a:t> </a:t>
            </a:r>
            <a:r>
              <a:rPr sz="1400" dirty="0">
                <a:solidFill>
                  <a:prstClr val="black"/>
                </a:solidFill>
                <a:latin typeface="Huawei Sans" panose="020C0503030203020204" pitchFamily="34" charset="0"/>
              </a:rPr>
              <a:t>and </a:t>
            </a:r>
            <a:r>
              <a:rPr lang="en-US" sz="1400" dirty="0" smtClean="0">
                <a:solidFill>
                  <a:prstClr val="black"/>
                </a:solidFill>
                <a:latin typeface="Huawei Sans" panose="020C0503030203020204" pitchFamily="34" charset="0"/>
              </a:rPr>
              <a:t>R2</a:t>
            </a:r>
            <a:r>
              <a:rPr sz="1400" dirty="0" smtClean="0">
                <a:solidFill>
                  <a:prstClr val="black"/>
                </a:solidFill>
                <a:latin typeface="Huawei Sans" panose="020C0503030203020204" pitchFamily="34" charset="0"/>
              </a:rPr>
              <a:t> </a:t>
            </a:r>
            <a:r>
              <a:rPr sz="1400" dirty="0">
                <a:solidFill>
                  <a:prstClr val="black"/>
                </a:solidFill>
                <a:latin typeface="Huawei Sans" panose="020C0503030203020204" pitchFamily="34" charset="0"/>
              </a:rPr>
              <a:t>through interfaces with static IPv6 addresses.</a:t>
            </a:r>
            <a:endParaRPr lang="en-US" altLang="zh-CN" sz="1400" dirty="0">
              <a:solidFill>
                <a:prstClr val="black"/>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Configure </a:t>
            </a:r>
            <a:r>
              <a:rPr lang="en-US" sz="1400" dirty="0" smtClean="0">
                <a:solidFill>
                  <a:schemeClr val="bg1">
                    <a:lumMod val="65000"/>
                  </a:schemeClr>
                </a:solidFill>
                <a:latin typeface="Huawei Sans" panose="020C0503030203020204" pitchFamily="34" charset="0"/>
              </a:rPr>
              <a:t>R2</a:t>
            </a:r>
            <a:r>
              <a:rPr sz="1400" dirty="0" smtClean="0">
                <a:solidFill>
                  <a:schemeClr val="bg1">
                    <a:lumMod val="65000"/>
                  </a:schemeClr>
                </a:solidFill>
                <a:latin typeface="Huawei Sans" panose="020C0503030203020204" pitchFamily="34" charset="0"/>
              </a:rPr>
              <a:t> </a:t>
            </a:r>
            <a:r>
              <a:rPr sz="1400" dirty="0">
                <a:solidFill>
                  <a:schemeClr val="bg1">
                    <a:lumMod val="65000"/>
                  </a:schemeClr>
                </a:solidFill>
                <a:latin typeface="Huawei Sans" panose="020C0503030203020204" pitchFamily="34" charset="0"/>
              </a:rPr>
              <a:t>as a DHCPv6 server to assign a GUA to GE 0/0/0 of </a:t>
            </a:r>
            <a:r>
              <a:rPr lang="en-US" sz="1400" dirty="0" smtClean="0">
                <a:solidFill>
                  <a:schemeClr val="bg1">
                    <a:lumMod val="65000"/>
                  </a:schemeClr>
                </a:solidFill>
                <a:latin typeface="Huawei Sans" panose="020C0503030203020204" pitchFamily="34" charset="0"/>
              </a:rPr>
              <a:t>R3</a:t>
            </a:r>
            <a:r>
              <a:rPr sz="1400" dirty="0" smtClean="0">
                <a:solidFill>
                  <a:schemeClr val="bg1">
                    <a:lumMod val="65000"/>
                  </a:schemeClr>
                </a:solidFill>
                <a:latin typeface="Huawei Sans" panose="020C0503030203020204" pitchFamily="34" charset="0"/>
              </a:rPr>
              <a:t>.</a:t>
            </a:r>
            <a:endParaRPr lang="en-US" altLang="zh-CN" sz="1400" dirty="0">
              <a:solidFill>
                <a:schemeClr val="bg1">
                  <a:lumMod val="65000"/>
                </a:schemeClr>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Enable </a:t>
            </a:r>
            <a:r>
              <a:rPr lang="en-US" sz="1400" dirty="0" smtClean="0">
                <a:solidFill>
                  <a:schemeClr val="bg1">
                    <a:lumMod val="65000"/>
                  </a:schemeClr>
                </a:solidFill>
                <a:latin typeface="Huawei Sans" panose="020C0503030203020204" pitchFamily="34" charset="0"/>
              </a:rPr>
              <a:t>R2</a:t>
            </a:r>
            <a:r>
              <a:rPr sz="1400" dirty="0" smtClean="0">
                <a:solidFill>
                  <a:schemeClr val="bg1">
                    <a:lumMod val="65000"/>
                  </a:schemeClr>
                </a:solidFill>
                <a:latin typeface="Huawei Sans" panose="020C0503030203020204" pitchFamily="34" charset="0"/>
              </a:rPr>
              <a:t> </a:t>
            </a:r>
            <a:r>
              <a:rPr sz="1400" dirty="0">
                <a:solidFill>
                  <a:schemeClr val="bg1">
                    <a:lumMod val="65000"/>
                  </a:schemeClr>
                </a:solidFill>
                <a:latin typeface="Huawei Sans" panose="020C0503030203020204" pitchFamily="34" charset="0"/>
              </a:rPr>
              <a:t>to send RA messages, and configure GE 0/0/0 of </a:t>
            </a:r>
            <a:r>
              <a:rPr lang="en-US" sz="1400" dirty="0" smtClean="0">
                <a:solidFill>
                  <a:schemeClr val="bg1">
                    <a:lumMod val="65000"/>
                  </a:schemeClr>
                </a:solidFill>
                <a:latin typeface="Huawei Sans" panose="020C0503030203020204" pitchFamily="34" charset="0"/>
              </a:rPr>
              <a:t>R4</a:t>
            </a:r>
            <a:r>
              <a:rPr sz="1400" dirty="0" smtClean="0">
                <a:solidFill>
                  <a:schemeClr val="bg1">
                    <a:lumMod val="65000"/>
                  </a:schemeClr>
                </a:solidFill>
                <a:latin typeface="Huawei Sans" panose="020C0503030203020204" pitchFamily="34" charset="0"/>
              </a:rPr>
              <a:t> </a:t>
            </a:r>
            <a:r>
              <a:rPr sz="1400" dirty="0">
                <a:solidFill>
                  <a:schemeClr val="bg1">
                    <a:lumMod val="65000"/>
                  </a:schemeClr>
                </a:solidFill>
                <a:latin typeface="Huawei Sans" panose="020C0503030203020204" pitchFamily="34" charset="0"/>
              </a:rPr>
              <a:t>to automatically perform SLAAC based on the RA messages sent by </a:t>
            </a:r>
            <a:r>
              <a:rPr lang="en-US" sz="1400" dirty="0" smtClean="0">
                <a:solidFill>
                  <a:schemeClr val="bg1">
                    <a:lumMod val="65000"/>
                  </a:schemeClr>
                </a:solidFill>
                <a:latin typeface="Huawei Sans" panose="020C0503030203020204" pitchFamily="34" charset="0"/>
              </a:rPr>
              <a:t>R2</a:t>
            </a:r>
            <a:r>
              <a:rPr sz="1400" dirty="0" smtClean="0">
                <a:solidFill>
                  <a:schemeClr val="bg1">
                    <a:lumMod val="65000"/>
                  </a:schemeClr>
                </a:solidFill>
                <a:latin typeface="Huawei Sans" panose="020C0503030203020204" pitchFamily="34" charset="0"/>
              </a:rPr>
              <a:t>.</a:t>
            </a:r>
            <a:endParaRPr lang="en-US" altLang="zh-CN" sz="1400" dirty="0">
              <a:solidFill>
                <a:schemeClr val="bg1">
                  <a:lumMod val="65000"/>
                </a:schemeClr>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Configure static routes to implement mutual access between the devices.</a:t>
            </a:r>
            <a:endParaRPr lang="en-US" altLang="zh-CN" sz="1400" dirty="0">
              <a:solidFill>
                <a:schemeClr val="bg1">
                  <a:lumMod val="65000"/>
                </a:schemeClr>
              </a:solidFill>
              <a:latin typeface="Huawei Sans" panose="020C0503030203020204" pitchFamily="34" charset="0"/>
            </a:endParaRPr>
          </a:p>
        </p:txBody>
      </p:sp>
      <p:grpSp>
        <p:nvGrpSpPr>
          <p:cNvPr id="41" name="组合 40"/>
          <p:cNvGrpSpPr/>
          <p:nvPr/>
        </p:nvGrpSpPr>
        <p:grpSpPr>
          <a:xfrm>
            <a:off x="724256" y="1233488"/>
            <a:ext cx="5170327" cy="2742531"/>
            <a:chOff x="410113" y="1496825"/>
            <a:chExt cx="5170327" cy="2742531"/>
          </a:xfrm>
        </p:grpSpPr>
        <p:sp>
          <p:nvSpPr>
            <p:cNvPr id="42" name="椭圆 41"/>
            <p:cNvSpPr/>
            <p:nvPr/>
          </p:nvSpPr>
          <p:spPr>
            <a:xfrm>
              <a:off x="410113" y="1548345"/>
              <a:ext cx="4902087" cy="2393160"/>
            </a:xfrm>
            <a:prstGeom prst="ellipse">
              <a:avLst/>
            </a:prstGeom>
            <a:solidFill>
              <a:srgbClr val="F4FBFE"/>
            </a:solidFill>
            <a:ln w="9525">
              <a:solidFill>
                <a:srgbClr val="99DFF9"/>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ndParaRPr>
            </a:p>
          </p:txBody>
        </p:sp>
        <p:cxnSp>
          <p:nvCxnSpPr>
            <p:cNvPr id="43" name="直接连接符 42"/>
            <p:cNvCxnSpPr>
              <a:stCxn id="45" idx="3"/>
              <a:endCxn id="50" idx="3"/>
            </p:cNvCxnSpPr>
            <p:nvPr/>
          </p:nvCxnSpPr>
          <p:spPr bwMode="auto">
            <a:xfrm>
              <a:off x="1153037" y="2012467"/>
              <a:ext cx="2251777" cy="7813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4" name="矩形 43"/>
            <p:cNvSpPr/>
            <p:nvPr/>
          </p:nvSpPr>
          <p:spPr>
            <a:xfrm>
              <a:off x="1279799" y="1682487"/>
              <a:ext cx="1384182" cy="300120"/>
            </a:xfrm>
            <a:prstGeom prst="rect">
              <a:avLst/>
            </a:prstGeom>
          </p:spPr>
          <p:txBody>
            <a:bodyPr wrap="square">
              <a:noAutofit/>
            </a:bodyPr>
            <a:lstStyle/>
            <a:p>
              <a:r>
                <a:rPr sz="1200" dirty="0">
                  <a:latin typeface="Huawei Sans" panose="020C0503030203020204" pitchFamily="34" charset="0"/>
                </a:rPr>
                <a:t>GE 0/0/0</a:t>
              </a:r>
            </a:p>
            <a:p>
              <a:r>
                <a:rPr sz="1200" dirty="0">
                  <a:latin typeface="Huawei Sans" panose="020C0503030203020204" pitchFamily="34" charset="0"/>
                </a:rPr>
                <a:t>Using DHCPv6</a:t>
              </a:r>
              <a:endParaRPr lang="en-US" altLang="zh-CN" sz="1200" dirty="0">
                <a:latin typeface="Huawei Sans" panose="020C0503030203020204" pitchFamily="34" charset="0"/>
              </a:endParaRPr>
            </a:p>
          </p:txBody>
        </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1742467"/>
              <a:ext cx="658537" cy="540000"/>
            </a:xfrm>
            <a:prstGeom prst="rect">
              <a:avLst/>
            </a:prstGeom>
          </p:spPr>
        </p:pic>
        <p:sp>
          <p:nvSpPr>
            <p:cNvPr id="46" name="矩形 45"/>
            <p:cNvSpPr/>
            <p:nvPr/>
          </p:nvSpPr>
          <p:spPr>
            <a:xfrm>
              <a:off x="4963139" y="3083606"/>
              <a:ext cx="576064" cy="307777"/>
            </a:xfrm>
            <a:prstGeom prst="rect">
              <a:avLst/>
            </a:prstGeom>
          </p:spPr>
          <p:txBody>
            <a:bodyPr wrap="square">
              <a:noAutofit/>
            </a:bodyPr>
            <a:lstStyle/>
            <a:p>
              <a:pPr algn="ctr"/>
              <a:r>
                <a:rPr lang="en-US" sz="1400" dirty="0" smtClean="0">
                  <a:latin typeface="Huawei Sans" panose="020C0503030203020204" pitchFamily="34" charset="0"/>
                </a:rPr>
                <a:t>R1</a:t>
              </a:r>
              <a:endParaRPr sz="1400" dirty="0">
                <a:latin typeface="Huawei Sans" panose="020C0503030203020204" pitchFamily="34" charset="0"/>
              </a:endParaRPr>
            </a:p>
          </p:txBody>
        </p:sp>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3273799"/>
              <a:ext cx="658537" cy="540000"/>
            </a:xfrm>
            <a:prstGeom prst="rect">
              <a:avLst/>
            </a:prstGeom>
          </p:spPr>
        </p:pic>
        <p:sp>
          <p:nvSpPr>
            <p:cNvPr id="48" name="矩形 47"/>
            <p:cNvSpPr/>
            <p:nvPr/>
          </p:nvSpPr>
          <p:spPr>
            <a:xfrm>
              <a:off x="535736" y="3777855"/>
              <a:ext cx="576064" cy="307777"/>
            </a:xfrm>
            <a:prstGeom prst="rect">
              <a:avLst/>
            </a:prstGeom>
          </p:spPr>
          <p:txBody>
            <a:bodyPr wrap="square">
              <a:noAutofit/>
            </a:bodyPr>
            <a:lstStyle/>
            <a:p>
              <a:pPr algn="ctr"/>
              <a:r>
                <a:rPr lang="en-US" sz="1400" dirty="0" smtClean="0">
                  <a:latin typeface="Huawei Sans" panose="020C0503030203020204" pitchFamily="34" charset="0"/>
                </a:rPr>
                <a:t>R4</a:t>
              </a:r>
              <a:endParaRPr sz="1400" dirty="0">
                <a:latin typeface="Huawei Sans" panose="020C0503030203020204" pitchFamily="34" charset="0"/>
              </a:endParaRPr>
            </a:p>
          </p:txBody>
        </p:sp>
        <p:cxnSp>
          <p:nvCxnSpPr>
            <p:cNvPr id="49" name="直接连接符 48"/>
            <p:cNvCxnSpPr>
              <a:stCxn id="47" idx="3"/>
              <a:endCxn id="50" idx="3"/>
            </p:cNvCxnSpPr>
            <p:nvPr/>
          </p:nvCxnSpPr>
          <p:spPr bwMode="auto">
            <a:xfrm flipV="1">
              <a:off x="1153037" y="2793807"/>
              <a:ext cx="2251777" cy="749992"/>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50" name="图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77" y="2523807"/>
              <a:ext cx="658537" cy="540000"/>
            </a:xfrm>
            <a:prstGeom prst="rect">
              <a:avLst/>
            </a:prstGeom>
          </p:spPr>
        </p:pic>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903" y="2548280"/>
              <a:ext cx="658537" cy="540000"/>
            </a:xfrm>
            <a:prstGeom prst="rect">
              <a:avLst/>
            </a:prstGeom>
          </p:spPr>
        </p:pic>
        <p:cxnSp>
          <p:nvCxnSpPr>
            <p:cNvPr id="52" name="直接连接符 51"/>
            <p:cNvCxnSpPr>
              <a:stCxn id="50" idx="3"/>
              <a:endCxn id="51" idx="1"/>
            </p:cNvCxnSpPr>
            <p:nvPr/>
          </p:nvCxnSpPr>
          <p:spPr bwMode="auto">
            <a:xfrm>
              <a:off x="3404814" y="2793807"/>
              <a:ext cx="1517089" cy="244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矩形 52"/>
            <p:cNvSpPr/>
            <p:nvPr/>
          </p:nvSpPr>
          <p:spPr>
            <a:xfrm>
              <a:off x="2285093" y="2664391"/>
              <a:ext cx="576064" cy="307777"/>
            </a:xfrm>
            <a:prstGeom prst="rect">
              <a:avLst/>
            </a:prstGeom>
          </p:spPr>
          <p:txBody>
            <a:bodyPr wrap="square">
              <a:noAutofit/>
            </a:bodyPr>
            <a:lstStyle/>
            <a:p>
              <a:pPr algn="ctr"/>
              <a:r>
                <a:rPr lang="en-US" sz="1400" dirty="0" smtClean="0">
                  <a:latin typeface="Huawei Sans" panose="020C0503030203020204" pitchFamily="34" charset="0"/>
                </a:rPr>
                <a:t>R2</a:t>
              </a:r>
              <a:endParaRPr sz="1400" dirty="0">
                <a:latin typeface="Huawei Sans" panose="020C0503030203020204" pitchFamily="34" charset="0"/>
              </a:endParaRPr>
            </a:p>
          </p:txBody>
        </p:sp>
        <p:sp>
          <p:nvSpPr>
            <p:cNvPr id="54" name="矩形 53"/>
            <p:cNvSpPr/>
            <p:nvPr/>
          </p:nvSpPr>
          <p:spPr>
            <a:xfrm>
              <a:off x="535736" y="1496825"/>
              <a:ext cx="576064" cy="307777"/>
            </a:xfrm>
            <a:prstGeom prst="rect">
              <a:avLst/>
            </a:prstGeom>
          </p:spPr>
          <p:txBody>
            <a:bodyPr wrap="square">
              <a:noAutofit/>
            </a:bodyPr>
            <a:lstStyle/>
            <a:p>
              <a:pPr algn="ctr"/>
              <a:r>
                <a:rPr lang="en-US" sz="1400" dirty="0" smtClean="0">
                  <a:latin typeface="Huawei Sans" panose="020C0503030203020204" pitchFamily="34" charset="0"/>
                </a:rPr>
                <a:t>R3</a:t>
              </a:r>
              <a:endParaRPr sz="1400" dirty="0">
                <a:latin typeface="Huawei Sans" panose="020C0503030203020204" pitchFamily="34" charset="0"/>
              </a:endParaRPr>
            </a:p>
          </p:txBody>
        </p:sp>
        <p:sp>
          <p:nvSpPr>
            <p:cNvPr id="55" name="矩形 54"/>
            <p:cNvSpPr/>
            <p:nvPr/>
          </p:nvSpPr>
          <p:spPr>
            <a:xfrm>
              <a:off x="1122567" y="3480164"/>
              <a:ext cx="1041202" cy="385154"/>
            </a:xfrm>
            <a:prstGeom prst="rect">
              <a:avLst/>
            </a:prstGeom>
          </p:spPr>
          <p:txBody>
            <a:bodyPr wrap="square">
              <a:noAutofit/>
            </a:bodyPr>
            <a:lstStyle/>
            <a:p>
              <a:r>
                <a:rPr sz="1200" dirty="0">
                  <a:latin typeface="Huawei Sans" panose="020C0503030203020204" pitchFamily="34" charset="0"/>
                </a:rPr>
                <a:t>GE 0/0/0</a:t>
              </a:r>
            </a:p>
            <a:p>
              <a:r>
                <a:rPr sz="1200" dirty="0">
                  <a:latin typeface="Huawei Sans" panose="020C0503030203020204" pitchFamily="34" charset="0"/>
                </a:rPr>
                <a:t>SLAAC</a:t>
              </a:r>
              <a:endParaRPr lang="en-US" altLang="zh-CN" sz="1200" dirty="0">
                <a:latin typeface="Huawei Sans" panose="020C0503030203020204" pitchFamily="34" charset="0"/>
              </a:endParaRPr>
            </a:p>
          </p:txBody>
        </p:sp>
        <p:sp>
          <p:nvSpPr>
            <p:cNvPr id="56" name="矩形 55"/>
            <p:cNvSpPr/>
            <p:nvPr/>
          </p:nvSpPr>
          <p:spPr>
            <a:xfrm>
              <a:off x="2397322" y="2021142"/>
              <a:ext cx="1048728" cy="461665"/>
            </a:xfrm>
            <a:prstGeom prst="rect">
              <a:avLst/>
            </a:prstGeom>
          </p:spPr>
          <p:txBody>
            <a:bodyPr wrap="square">
              <a:noAutofit/>
            </a:bodyPr>
            <a:lstStyle/>
            <a:p>
              <a:pPr algn="ctr"/>
              <a:r>
                <a:rPr sz="1200">
                  <a:latin typeface="Huawei Sans" panose="020C0503030203020204" pitchFamily="34" charset="0"/>
                </a:rPr>
                <a:t>2002::1/64</a:t>
              </a:r>
            </a:p>
            <a:p>
              <a:pPr algn="ctr"/>
              <a:r>
                <a:rPr sz="1200">
                  <a:latin typeface="Huawei Sans" panose="020C0503030203020204" pitchFamily="34" charset="0"/>
                </a:rPr>
                <a:t>GE 0/0/0</a:t>
              </a:r>
              <a:endParaRPr lang="en-US" altLang="zh-CN" sz="1200" dirty="0">
                <a:latin typeface="Huawei Sans" panose="020C0503030203020204" pitchFamily="34" charset="0"/>
              </a:endParaRPr>
            </a:p>
          </p:txBody>
        </p:sp>
        <p:sp>
          <p:nvSpPr>
            <p:cNvPr id="57" name="矩形 56"/>
            <p:cNvSpPr/>
            <p:nvPr/>
          </p:nvSpPr>
          <p:spPr>
            <a:xfrm>
              <a:off x="2422864" y="3045977"/>
              <a:ext cx="1023186" cy="461665"/>
            </a:xfrm>
            <a:prstGeom prst="rect">
              <a:avLst/>
            </a:prstGeom>
          </p:spPr>
          <p:txBody>
            <a:bodyPr wrap="square">
              <a:noAutofit/>
            </a:bodyPr>
            <a:lstStyle/>
            <a:p>
              <a:pPr algn="ctr"/>
              <a:r>
                <a:rPr lang="en-US" sz="1200" dirty="0" smtClean="0">
                  <a:latin typeface="Huawei Sans" panose="020C0503030203020204" pitchFamily="34" charset="0"/>
                </a:rPr>
                <a:t>GE 0/0/1</a:t>
              </a:r>
              <a:endParaRPr sz="1200" dirty="0">
                <a:latin typeface="Huawei Sans" panose="020C0503030203020204" pitchFamily="34" charset="0"/>
              </a:endParaRPr>
            </a:p>
            <a:p>
              <a:pPr algn="ctr"/>
              <a:r>
                <a:rPr sz="1200" dirty="0">
                  <a:latin typeface="Huawei Sans" panose="020C0503030203020204" pitchFamily="34" charset="0"/>
                </a:rPr>
                <a:t>2003::1/64</a:t>
              </a:r>
              <a:endParaRPr lang="en-US" altLang="zh-CN" sz="1200" dirty="0">
                <a:latin typeface="Huawei Sans" panose="020C0503030203020204" pitchFamily="34" charset="0"/>
              </a:endParaRPr>
            </a:p>
          </p:txBody>
        </p:sp>
        <p:sp>
          <p:nvSpPr>
            <p:cNvPr id="58" name="矩形 57"/>
            <p:cNvSpPr/>
            <p:nvPr/>
          </p:nvSpPr>
          <p:spPr>
            <a:xfrm>
              <a:off x="3309420" y="2581428"/>
              <a:ext cx="923227" cy="461665"/>
            </a:xfrm>
            <a:prstGeom prst="rect">
              <a:avLst/>
            </a:prstGeom>
          </p:spPr>
          <p:txBody>
            <a:bodyPr wrap="square">
              <a:noAutofit/>
            </a:bodyPr>
            <a:lstStyle/>
            <a:p>
              <a:pPr algn="ctr"/>
              <a:r>
                <a:rPr sz="1200">
                  <a:latin typeface="Huawei Sans" panose="020C0503030203020204" pitchFamily="34" charset="0"/>
                </a:rPr>
                <a:t>GE 1/0/0</a:t>
              </a:r>
            </a:p>
            <a:p>
              <a:pPr algn="ctr"/>
              <a:r>
                <a:rPr sz="1200">
                  <a:latin typeface="Huawei Sans" panose="020C0503030203020204" pitchFamily="34" charset="0"/>
                </a:rPr>
                <a:t>2001::2/64</a:t>
              </a:r>
              <a:endParaRPr lang="en-US" altLang="zh-CN" sz="1200" dirty="0">
                <a:latin typeface="Huawei Sans" panose="020C0503030203020204" pitchFamily="34" charset="0"/>
              </a:endParaRPr>
            </a:p>
          </p:txBody>
        </p:sp>
        <p:sp>
          <p:nvSpPr>
            <p:cNvPr id="59" name="矩形 58"/>
            <p:cNvSpPr/>
            <p:nvPr/>
          </p:nvSpPr>
          <p:spPr>
            <a:xfrm>
              <a:off x="4077988" y="2828148"/>
              <a:ext cx="1079552" cy="461665"/>
            </a:xfrm>
            <a:prstGeom prst="rect">
              <a:avLst/>
            </a:prstGeom>
          </p:spPr>
          <p:txBody>
            <a:bodyPr wrap="square">
              <a:noAutofit/>
            </a:bodyPr>
            <a:lstStyle/>
            <a:p>
              <a:pPr algn="ctr"/>
              <a:r>
                <a:rPr sz="1200" dirty="0">
                  <a:latin typeface="Huawei Sans" panose="020C0503030203020204" pitchFamily="34" charset="0"/>
                </a:rPr>
                <a:t>GE 0/0/0</a:t>
              </a:r>
            </a:p>
            <a:p>
              <a:pPr algn="ctr"/>
              <a:r>
                <a:rPr sz="1200" dirty="0">
                  <a:latin typeface="Huawei Sans" panose="020C0503030203020204" pitchFamily="34" charset="0"/>
                </a:rPr>
                <a:t>2001::1/64</a:t>
              </a:r>
              <a:endParaRPr lang="en-US" altLang="zh-CN" sz="1200" dirty="0">
                <a:latin typeface="Huawei Sans" panose="020C0503030203020204" pitchFamily="34" charset="0"/>
              </a:endParaRPr>
            </a:p>
          </p:txBody>
        </p:sp>
        <p:sp>
          <p:nvSpPr>
            <p:cNvPr id="60" name="文本框 59"/>
            <p:cNvSpPr txBox="1"/>
            <p:nvPr/>
          </p:nvSpPr>
          <p:spPr bwMode="auto">
            <a:xfrm>
              <a:off x="2432008" y="3873698"/>
              <a:ext cx="155269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dirty="0">
                  <a:latin typeface="Huawei Sans" panose="020C0503030203020204" pitchFamily="34" charset="0"/>
                </a:rPr>
                <a:t>IPv6 network</a:t>
              </a:r>
            </a:p>
          </p:txBody>
        </p:sp>
      </p:grpSp>
      <p:sp>
        <p:nvSpPr>
          <p:cNvPr id="28" name="Rectangle 3"/>
          <p:cNvSpPr/>
          <p:nvPr/>
        </p:nvSpPr>
        <p:spPr>
          <a:xfrm>
            <a:off x="6237573" y="4726037"/>
            <a:ext cx="5184365" cy="1556207"/>
          </a:xfrm>
          <a:prstGeom prst="rect">
            <a:avLst/>
          </a:prstGeom>
          <a:solidFill>
            <a:srgbClr val="F4FBFE"/>
          </a:solidFill>
          <a:ln>
            <a:solidFill>
              <a:srgbClr val="99DFF9"/>
            </a:solidFill>
          </a:ln>
        </p:spPr>
        <p:txBody>
          <a:bodyPr wrap="square" tIns="0" bIns="36000" anchor="ctr" anchorCtr="0">
            <a:noAutofit/>
          </a:bodyPr>
          <a:lstStyle/>
          <a:p>
            <a:pPr fontAlgn="ct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]interface </a:t>
            </a:r>
            <a:r>
              <a:rPr sz="1400" dirty="0" err="1">
                <a:latin typeface="Huawei Sans" panose="020C0503030203020204" pitchFamily="34" charset="0"/>
              </a:rPr>
              <a:t>GigabitEthernet</a:t>
            </a:r>
            <a:r>
              <a:rPr sz="1400" dirty="0">
                <a:latin typeface="Huawei Sans" panose="020C0503030203020204" pitchFamily="34" charset="0"/>
              </a:rPr>
              <a:t> 1/0/0</a:t>
            </a:r>
          </a:p>
          <a:p>
            <a:pPr fontAlgn="ct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-GigabitEthernet1/0/0]ipv6 </a:t>
            </a:r>
            <a:r>
              <a:rPr sz="1400" dirty="0">
                <a:latin typeface="Huawei Sans" panose="020C0503030203020204" pitchFamily="34" charset="0"/>
              </a:rPr>
              <a:t>address 2001::2 64</a:t>
            </a:r>
          </a:p>
          <a:p>
            <a:pPr fontAlgn="ct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-GigabitEthernet1/0/0]interface </a:t>
            </a:r>
            <a:r>
              <a:rPr sz="1400" dirty="0" err="1">
                <a:latin typeface="Huawei Sans" panose="020C0503030203020204" pitchFamily="34" charset="0"/>
              </a:rPr>
              <a:t>GigabitEthernet</a:t>
            </a:r>
            <a:r>
              <a:rPr sz="1400" dirty="0">
                <a:latin typeface="Huawei Sans" panose="020C0503030203020204" pitchFamily="34" charset="0"/>
              </a:rPr>
              <a:t> 0/0/0</a:t>
            </a:r>
          </a:p>
          <a:p>
            <a:pPr fontAlgn="ct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-GigabitEthernet0/0/0]ipv6 </a:t>
            </a:r>
            <a:r>
              <a:rPr sz="1400" dirty="0">
                <a:latin typeface="Huawei Sans" panose="020C0503030203020204" pitchFamily="34" charset="0"/>
              </a:rPr>
              <a:t>address 2002::1 64</a:t>
            </a:r>
          </a:p>
          <a:p>
            <a:pPr fontAlgn="ct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-GigabitEthernet0/0/0]interface </a:t>
            </a:r>
            <a:r>
              <a:rPr sz="1400" dirty="0" err="1">
                <a:latin typeface="Huawei Sans" panose="020C0503030203020204" pitchFamily="34" charset="0"/>
              </a:rPr>
              <a:t>GigabitEthernet</a:t>
            </a:r>
            <a:r>
              <a:rPr sz="1400" dirty="0">
                <a:latin typeface="Huawei Sans" panose="020C0503030203020204" pitchFamily="34" charset="0"/>
              </a:rPr>
              <a:t> 0/0/1</a:t>
            </a:r>
          </a:p>
          <a:p>
            <a:pPr fontAlgn="ct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-GigabitEthernet0/0/1]ipv6 </a:t>
            </a:r>
            <a:r>
              <a:rPr sz="1400" dirty="0">
                <a:latin typeface="Huawei Sans" panose="020C0503030203020204" pitchFamily="34" charset="0"/>
              </a:rPr>
              <a:t>address 2003</a:t>
            </a:r>
            <a:r>
              <a:rPr sz="1400" dirty="0" smtClean="0">
                <a:latin typeface="Huawei Sans" panose="020C0503030203020204" pitchFamily="34" charset="0"/>
              </a:rPr>
              <a:t>::</a:t>
            </a:r>
            <a:r>
              <a:rPr lang="en-US" sz="1400" dirty="0" smtClean="0">
                <a:latin typeface="Huawei Sans" panose="020C0503030203020204" pitchFamily="34" charset="0"/>
              </a:rPr>
              <a:t>1</a:t>
            </a:r>
            <a:r>
              <a:rPr sz="1400" dirty="0" smtClean="0">
                <a:latin typeface="Huawei Sans" panose="020C0503030203020204" pitchFamily="34" charset="0"/>
              </a:rPr>
              <a:t> </a:t>
            </a:r>
            <a:r>
              <a:rPr sz="1400" dirty="0">
                <a:latin typeface="Huawei Sans" panose="020C0503030203020204" pitchFamily="34" charset="0"/>
              </a:rPr>
              <a:t>64</a:t>
            </a:r>
          </a:p>
        </p:txBody>
      </p:sp>
    </p:spTree>
    <p:extLst>
      <p:ext uri="{BB962C8B-B14F-4D97-AF65-F5344CB8AC3E}">
        <p14:creationId xmlns:p14="http://schemas.microsoft.com/office/powerpoint/2010/main" val="2357188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446946" cy="640800"/>
          </a:xfrm>
        </p:spPr>
        <p:txBody>
          <a:bodyPr/>
          <a:lstStyle/>
          <a:p>
            <a:r>
              <a:rPr lang="en-US" dirty="0" smtClean="0"/>
              <a:t>Example: Configuring a Small IPv6 Network (2)</a:t>
            </a:r>
            <a:endParaRPr lang="en-US" altLang="zh-CN" dirty="0"/>
          </a:p>
        </p:txBody>
      </p:sp>
      <p:sp>
        <p:nvSpPr>
          <p:cNvPr id="36" name="文本框 35"/>
          <p:cNvSpPr txBox="1"/>
          <p:nvPr/>
        </p:nvSpPr>
        <p:spPr bwMode="auto">
          <a:xfrm>
            <a:off x="6087527" y="1384091"/>
            <a:ext cx="564991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nSpc>
                <a:spcPct val="125000"/>
              </a:lnSpc>
            </a:pPr>
            <a:r>
              <a:rPr sz="1600" dirty="0">
                <a:solidFill>
                  <a:srgbClr val="000000"/>
                </a:solidFill>
                <a:latin typeface="Huawei Sans" panose="020C0503030203020204" pitchFamily="34" charset="0"/>
              </a:rPr>
              <a:t>3. Configure </a:t>
            </a:r>
            <a:r>
              <a:rPr lang="en-US" sz="1600" dirty="0" smtClean="0">
                <a:solidFill>
                  <a:srgbClr val="000000"/>
                </a:solidFill>
                <a:latin typeface="Huawei Sans" panose="020C0503030203020204" pitchFamily="34" charset="0"/>
              </a:rPr>
              <a:t>R2</a:t>
            </a:r>
            <a:r>
              <a:rPr sz="1600" dirty="0" smtClean="0">
                <a:solidFill>
                  <a:srgbClr val="000000"/>
                </a:solidFill>
                <a:latin typeface="Huawei Sans" panose="020C0503030203020204" pitchFamily="34" charset="0"/>
              </a:rPr>
              <a:t> </a:t>
            </a:r>
            <a:r>
              <a:rPr sz="1600" dirty="0">
                <a:solidFill>
                  <a:srgbClr val="000000"/>
                </a:solidFill>
                <a:latin typeface="Huawei Sans" panose="020C0503030203020204" pitchFamily="34" charset="0"/>
              </a:rPr>
              <a:t>as a DHCPv6 server. Configure the related interface of </a:t>
            </a:r>
            <a:r>
              <a:rPr lang="en-US" sz="1600" dirty="0" smtClean="0">
                <a:solidFill>
                  <a:srgbClr val="000000"/>
                </a:solidFill>
                <a:latin typeface="Huawei Sans" panose="020C0503030203020204" pitchFamily="34" charset="0"/>
              </a:rPr>
              <a:t>R3</a:t>
            </a:r>
            <a:r>
              <a:rPr sz="1600" dirty="0" smtClean="0">
                <a:solidFill>
                  <a:srgbClr val="000000"/>
                </a:solidFill>
                <a:latin typeface="Huawei Sans" panose="020C0503030203020204" pitchFamily="34" charset="0"/>
              </a:rPr>
              <a:t> </a:t>
            </a:r>
            <a:r>
              <a:rPr sz="1600" dirty="0">
                <a:solidFill>
                  <a:srgbClr val="000000"/>
                </a:solidFill>
                <a:latin typeface="Huawei Sans" panose="020C0503030203020204" pitchFamily="34" charset="0"/>
              </a:rPr>
              <a:t>to obtain a GUA using DHCPv6.</a:t>
            </a:r>
          </a:p>
        </p:txBody>
      </p:sp>
      <p:sp>
        <p:nvSpPr>
          <p:cNvPr id="37" name="Rectangle 3"/>
          <p:cNvSpPr/>
          <p:nvPr/>
        </p:nvSpPr>
        <p:spPr>
          <a:xfrm>
            <a:off x="6181013" y="2168280"/>
            <a:ext cx="5244225" cy="1761408"/>
          </a:xfrm>
          <a:prstGeom prst="rect">
            <a:avLst/>
          </a:prstGeom>
          <a:solidFill>
            <a:srgbClr val="F4FBFE"/>
          </a:solidFill>
          <a:ln>
            <a:solidFill>
              <a:srgbClr val="99DFF9"/>
            </a:solidFill>
          </a:ln>
        </p:spPr>
        <p:txBody>
          <a:bodyPr wrap="square" tIns="0" bIns="36000" anchor="ctr" anchorCtr="0">
            <a:noAutofit/>
          </a:bodyPr>
          <a:lstStyle/>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a:t>
            </a:r>
            <a:r>
              <a:rPr sz="1400" dirty="0" err="1" smtClean="0">
                <a:latin typeface="Huawei Sans" panose="020C0503030203020204" pitchFamily="34" charset="0"/>
              </a:rPr>
              <a:t>dhcp</a:t>
            </a:r>
            <a:r>
              <a:rPr sz="1400" dirty="0" smtClean="0">
                <a:latin typeface="Huawei Sans" panose="020C0503030203020204" pitchFamily="34" charset="0"/>
              </a:rPr>
              <a:t> </a:t>
            </a:r>
            <a:r>
              <a:rPr sz="1400" dirty="0">
                <a:latin typeface="Huawei Sans" panose="020C0503030203020204" pitchFamily="34" charset="0"/>
              </a:rPr>
              <a:t>enable </a:t>
            </a:r>
          </a:p>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]dhcpv6 </a:t>
            </a:r>
            <a:r>
              <a:rPr sz="1400" dirty="0">
                <a:latin typeface="Huawei Sans" panose="020C0503030203020204" pitchFamily="34" charset="0"/>
              </a:rPr>
              <a:t>pool pool1 </a:t>
            </a:r>
          </a:p>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-dhcpv6-pool-pool1]address </a:t>
            </a:r>
            <a:r>
              <a:rPr sz="1400" dirty="0">
                <a:latin typeface="Huawei Sans" panose="020C0503030203020204" pitchFamily="34" charset="0"/>
              </a:rPr>
              <a:t>prefix 2002::/64</a:t>
            </a:r>
          </a:p>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]interface </a:t>
            </a:r>
            <a:r>
              <a:rPr sz="1400" dirty="0" err="1">
                <a:latin typeface="Huawei Sans" panose="020C0503030203020204" pitchFamily="34" charset="0"/>
              </a:rPr>
              <a:t>GigabitEthernet</a:t>
            </a:r>
            <a:r>
              <a:rPr sz="1400" dirty="0">
                <a:latin typeface="Huawei Sans" panose="020C0503030203020204" pitchFamily="34" charset="0"/>
              </a:rPr>
              <a:t> 0/0/0	</a:t>
            </a:r>
          </a:p>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-GigabitEthernet0/0/0]dhcpv6 </a:t>
            </a:r>
            <a:r>
              <a:rPr sz="1400" dirty="0">
                <a:latin typeface="Huawei Sans" panose="020C0503030203020204" pitchFamily="34" charset="0"/>
              </a:rPr>
              <a:t>server pool1</a:t>
            </a:r>
          </a:p>
        </p:txBody>
      </p:sp>
      <p:sp>
        <p:nvSpPr>
          <p:cNvPr id="28" name="Rectangle 3"/>
          <p:cNvSpPr/>
          <p:nvPr/>
        </p:nvSpPr>
        <p:spPr>
          <a:xfrm>
            <a:off x="6181013" y="4047020"/>
            <a:ext cx="5244225" cy="1055649"/>
          </a:xfrm>
          <a:prstGeom prst="rect">
            <a:avLst/>
          </a:prstGeom>
          <a:solidFill>
            <a:srgbClr val="F4FBFE"/>
          </a:solidFill>
          <a:ln>
            <a:solidFill>
              <a:srgbClr val="99DFF9"/>
            </a:solidFill>
          </a:ln>
        </p:spPr>
        <p:txBody>
          <a:bodyPr wrap="square" tIns="0" bIns="36000" anchor="ctr" anchorCtr="0">
            <a:noAutofit/>
          </a:bodyPr>
          <a:lstStyle/>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R3</a:t>
            </a:r>
            <a:r>
              <a:rPr sz="1400" dirty="0" smtClean="0">
                <a:latin typeface="Huawei Sans" panose="020C0503030203020204" pitchFamily="34" charset="0"/>
              </a:rPr>
              <a:t>]</a:t>
            </a:r>
            <a:r>
              <a:rPr sz="1400" dirty="0" err="1" smtClean="0">
                <a:latin typeface="Huawei Sans" panose="020C0503030203020204" pitchFamily="34" charset="0"/>
              </a:rPr>
              <a:t>dhcp</a:t>
            </a:r>
            <a:r>
              <a:rPr sz="1400" dirty="0" smtClean="0">
                <a:latin typeface="Huawei Sans" panose="020C0503030203020204" pitchFamily="34" charset="0"/>
              </a:rPr>
              <a:t> </a:t>
            </a:r>
            <a:r>
              <a:rPr sz="1400" dirty="0">
                <a:latin typeface="Huawei Sans" panose="020C0503030203020204" pitchFamily="34" charset="0"/>
              </a:rPr>
              <a:t>enable </a:t>
            </a:r>
          </a:p>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R3</a:t>
            </a:r>
            <a:r>
              <a:rPr sz="1400" dirty="0" smtClean="0">
                <a:latin typeface="Huawei Sans" panose="020C0503030203020204" pitchFamily="34" charset="0"/>
              </a:rPr>
              <a:t>]interface </a:t>
            </a:r>
            <a:r>
              <a:rPr sz="1400" dirty="0" err="1">
                <a:latin typeface="Huawei Sans" panose="020C0503030203020204" pitchFamily="34" charset="0"/>
              </a:rPr>
              <a:t>GigabitEthernet</a:t>
            </a:r>
            <a:r>
              <a:rPr sz="1400" dirty="0">
                <a:latin typeface="Huawei Sans" panose="020C0503030203020204" pitchFamily="34" charset="0"/>
              </a:rPr>
              <a:t> 0/0/0</a:t>
            </a:r>
          </a:p>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R3</a:t>
            </a:r>
            <a:r>
              <a:rPr sz="1400" dirty="0" smtClean="0">
                <a:latin typeface="Huawei Sans" panose="020C0503030203020204" pitchFamily="34" charset="0"/>
              </a:rPr>
              <a:t>-GigabitEthernet0/0/0]ipv6 </a:t>
            </a:r>
            <a:r>
              <a:rPr sz="1400" dirty="0">
                <a:latin typeface="Huawei Sans" panose="020C0503030203020204" pitchFamily="34" charset="0"/>
              </a:rPr>
              <a:t>address auto </a:t>
            </a:r>
            <a:r>
              <a:rPr sz="1400" dirty="0" err="1">
                <a:latin typeface="Huawei Sans" panose="020C0503030203020204" pitchFamily="34" charset="0"/>
              </a:rPr>
              <a:t>dhcp</a:t>
            </a:r>
            <a:endParaRPr lang="en-US" altLang="zh-CN" sz="1400" dirty="0">
              <a:latin typeface="Huawei Sans" panose="020C0503030203020204" pitchFamily="34" charset="0"/>
              <a:cs typeface="Courier New" panose="02070309020205020404" pitchFamily="49" charset="0"/>
            </a:endParaRPr>
          </a:p>
        </p:txBody>
      </p:sp>
      <p:grpSp>
        <p:nvGrpSpPr>
          <p:cNvPr id="31" name="组合 30"/>
          <p:cNvGrpSpPr/>
          <p:nvPr/>
        </p:nvGrpSpPr>
        <p:grpSpPr>
          <a:xfrm>
            <a:off x="724256" y="1233488"/>
            <a:ext cx="5170327" cy="2742531"/>
            <a:chOff x="410113" y="1496825"/>
            <a:chExt cx="5170327" cy="2742531"/>
          </a:xfrm>
        </p:grpSpPr>
        <p:sp>
          <p:nvSpPr>
            <p:cNvPr id="32" name="椭圆 31"/>
            <p:cNvSpPr/>
            <p:nvPr/>
          </p:nvSpPr>
          <p:spPr>
            <a:xfrm>
              <a:off x="410113" y="1548345"/>
              <a:ext cx="4902087" cy="2393160"/>
            </a:xfrm>
            <a:prstGeom prst="ellipse">
              <a:avLst/>
            </a:prstGeom>
            <a:solidFill>
              <a:srgbClr val="F4FBFE"/>
            </a:solidFill>
            <a:ln w="9525">
              <a:solidFill>
                <a:srgbClr val="99DFF9"/>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ndParaRPr>
            </a:p>
          </p:txBody>
        </p:sp>
        <p:cxnSp>
          <p:nvCxnSpPr>
            <p:cNvPr id="33" name="直接连接符 32"/>
            <p:cNvCxnSpPr>
              <a:stCxn id="39" idx="3"/>
              <a:endCxn id="44" idx="3"/>
            </p:cNvCxnSpPr>
            <p:nvPr/>
          </p:nvCxnSpPr>
          <p:spPr bwMode="auto">
            <a:xfrm>
              <a:off x="1153037" y="2012467"/>
              <a:ext cx="2251777" cy="7813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8" name="矩形 37"/>
            <p:cNvSpPr/>
            <p:nvPr/>
          </p:nvSpPr>
          <p:spPr>
            <a:xfrm>
              <a:off x="1279799" y="1682487"/>
              <a:ext cx="1384182" cy="300120"/>
            </a:xfrm>
            <a:prstGeom prst="rect">
              <a:avLst/>
            </a:prstGeom>
          </p:spPr>
          <p:txBody>
            <a:bodyPr wrap="square">
              <a:noAutofit/>
            </a:bodyPr>
            <a:lstStyle/>
            <a:p>
              <a:r>
                <a:rPr sz="1200" dirty="0">
                  <a:latin typeface="Huawei Sans" panose="020C0503030203020204" pitchFamily="34" charset="0"/>
                </a:rPr>
                <a:t>GE 0/0/0</a:t>
              </a:r>
            </a:p>
            <a:p>
              <a:r>
                <a:rPr sz="1200" dirty="0">
                  <a:latin typeface="Huawei Sans" panose="020C0503030203020204" pitchFamily="34" charset="0"/>
                </a:rPr>
                <a:t>Using DHCPv6</a:t>
              </a:r>
              <a:endParaRPr lang="en-US" altLang="zh-CN" sz="1200" dirty="0">
                <a:latin typeface="Huawei Sans" panose="020C0503030203020204" pitchFamily="34" charset="0"/>
              </a:endParaRP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1742467"/>
              <a:ext cx="658537" cy="540000"/>
            </a:xfrm>
            <a:prstGeom prst="rect">
              <a:avLst/>
            </a:prstGeom>
          </p:spPr>
        </p:pic>
        <p:sp>
          <p:nvSpPr>
            <p:cNvPr id="40" name="矩形 39"/>
            <p:cNvSpPr/>
            <p:nvPr/>
          </p:nvSpPr>
          <p:spPr>
            <a:xfrm>
              <a:off x="4963139" y="3083606"/>
              <a:ext cx="576064" cy="307777"/>
            </a:xfrm>
            <a:prstGeom prst="rect">
              <a:avLst/>
            </a:prstGeom>
          </p:spPr>
          <p:txBody>
            <a:bodyPr wrap="square">
              <a:noAutofit/>
            </a:bodyPr>
            <a:lstStyle/>
            <a:p>
              <a:pPr algn="ctr"/>
              <a:r>
                <a:rPr lang="en-US" sz="1400" dirty="0" smtClean="0">
                  <a:latin typeface="Huawei Sans" panose="020C0503030203020204" pitchFamily="34" charset="0"/>
                </a:rPr>
                <a:t>R1</a:t>
              </a:r>
              <a:endParaRPr sz="1400" dirty="0">
                <a:latin typeface="Huawei Sans" panose="020C0503030203020204" pitchFamily="34" charset="0"/>
              </a:endParaRPr>
            </a:p>
          </p:txBody>
        </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3273799"/>
              <a:ext cx="658537" cy="540000"/>
            </a:xfrm>
            <a:prstGeom prst="rect">
              <a:avLst/>
            </a:prstGeom>
          </p:spPr>
        </p:pic>
        <p:sp>
          <p:nvSpPr>
            <p:cNvPr id="42" name="矩形 41"/>
            <p:cNvSpPr/>
            <p:nvPr/>
          </p:nvSpPr>
          <p:spPr>
            <a:xfrm>
              <a:off x="535736" y="3777855"/>
              <a:ext cx="576064" cy="307777"/>
            </a:xfrm>
            <a:prstGeom prst="rect">
              <a:avLst/>
            </a:prstGeom>
          </p:spPr>
          <p:txBody>
            <a:bodyPr wrap="square">
              <a:noAutofit/>
            </a:bodyPr>
            <a:lstStyle/>
            <a:p>
              <a:pPr algn="ctr"/>
              <a:r>
                <a:rPr lang="en-US" sz="1400" dirty="0" smtClean="0">
                  <a:latin typeface="Huawei Sans" panose="020C0503030203020204" pitchFamily="34" charset="0"/>
                </a:rPr>
                <a:t>R4</a:t>
              </a:r>
              <a:endParaRPr sz="1400" dirty="0">
                <a:latin typeface="Huawei Sans" panose="020C0503030203020204" pitchFamily="34" charset="0"/>
              </a:endParaRPr>
            </a:p>
          </p:txBody>
        </p:sp>
        <p:cxnSp>
          <p:nvCxnSpPr>
            <p:cNvPr id="43" name="直接连接符 42"/>
            <p:cNvCxnSpPr>
              <a:stCxn id="41" idx="3"/>
              <a:endCxn id="44" idx="3"/>
            </p:cNvCxnSpPr>
            <p:nvPr/>
          </p:nvCxnSpPr>
          <p:spPr bwMode="auto">
            <a:xfrm flipV="1">
              <a:off x="1153037" y="2793807"/>
              <a:ext cx="2251777" cy="749992"/>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77" y="2523807"/>
              <a:ext cx="658537" cy="540000"/>
            </a:xfrm>
            <a:prstGeom prst="rect">
              <a:avLst/>
            </a:prstGeom>
          </p:spPr>
        </p:pic>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903" y="2548280"/>
              <a:ext cx="658537" cy="540000"/>
            </a:xfrm>
            <a:prstGeom prst="rect">
              <a:avLst/>
            </a:prstGeom>
          </p:spPr>
        </p:pic>
        <p:cxnSp>
          <p:nvCxnSpPr>
            <p:cNvPr id="46" name="直接连接符 45"/>
            <p:cNvCxnSpPr>
              <a:stCxn id="44" idx="3"/>
              <a:endCxn id="45" idx="1"/>
            </p:cNvCxnSpPr>
            <p:nvPr/>
          </p:nvCxnSpPr>
          <p:spPr bwMode="auto">
            <a:xfrm>
              <a:off x="3404814" y="2793807"/>
              <a:ext cx="1517089" cy="244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7" name="矩形 46"/>
            <p:cNvSpPr/>
            <p:nvPr/>
          </p:nvSpPr>
          <p:spPr>
            <a:xfrm>
              <a:off x="2285093" y="2664391"/>
              <a:ext cx="576064" cy="307777"/>
            </a:xfrm>
            <a:prstGeom prst="rect">
              <a:avLst/>
            </a:prstGeom>
          </p:spPr>
          <p:txBody>
            <a:bodyPr wrap="square">
              <a:noAutofit/>
            </a:bodyPr>
            <a:lstStyle/>
            <a:p>
              <a:pPr algn="ctr"/>
              <a:r>
                <a:rPr lang="en-US" sz="1400" dirty="0" smtClean="0">
                  <a:latin typeface="Huawei Sans" panose="020C0503030203020204" pitchFamily="34" charset="0"/>
                </a:rPr>
                <a:t>R2</a:t>
              </a:r>
              <a:endParaRPr sz="1400" dirty="0">
                <a:latin typeface="Huawei Sans" panose="020C0503030203020204" pitchFamily="34" charset="0"/>
              </a:endParaRPr>
            </a:p>
          </p:txBody>
        </p:sp>
        <p:sp>
          <p:nvSpPr>
            <p:cNvPr id="48" name="矩形 47"/>
            <p:cNvSpPr/>
            <p:nvPr/>
          </p:nvSpPr>
          <p:spPr>
            <a:xfrm>
              <a:off x="535736" y="1496825"/>
              <a:ext cx="576064" cy="307777"/>
            </a:xfrm>
            <a:prstGeom prst="rect">
              <a:avLst/>
            </a:prstGeom>
          </p:spPr>
          <p:txBody>
            <a:bodyPr wrap="square">
              <a:noAutofit/>
            </a:bodyPr>
            <a:lstStyle/>
            <a:p>
              <a:pPr algn="ctr"/>
              <a:r>
                <a:rPr lang="en-US" sz="1400" dirty="0" smtClean="0">
                  <a:latin typeface="Huawei Sans" panose="020C0503030203020204" pitchFamily="34" charset="0"/>
                </a:rPr>
                <a:t>R3</a:t>
              </a:r>
              <a:endParaRPr sz="1400" dirty="0">
                <a:latin typeface="Huawei Sans" panose="020C0503030203020204" pitchFamily="34" charset="0"/>
              </a:endParaRPr>
            </a:p>
          </p:txBody>
        </p:sp>
        <p:sp>
          <p:nvSpPr>
            <p:cNvPr id="49" name="矩形 48"/>
            <p:cNvSpPr/>
            <p:nvPr/>
          </p:nvSpPr>
          <p:spPr>
            <a:xfrm>
              <a:off x="1122567" y="3480164"/>
              <a:ext cx="1041202" cy="385154"/>
            </a:xfrm>
            <a:prstGeom prst="rect">
              <a:avLst/>
            </a:prstGeom>
          </p:spPr>
          <p:txBody>
            <a:bodyPr wrap="square">
              <a:noAutofit/>
            </a:bodyPr>
            <a:lstStyle/>
            <a:p>
              <a:r>
                <a:rPr sz="1200" dirty="0">
                  <a:latin typeface="Huawei Sans" panose="020C0503030203020204" pitchFamily="34" charset="0"/>
                </a:rPr>
                <a:t>GE 0/0/0</a:t>
              </a:r>
            </a:p>
            <a:p>
              <a:r>
                <a:rPr sz="1200" dirty="0">
                  <a:latin typeface="Huawei Sans" panose="020C0503030203020204" pitchFamily="34" charset="0"/>
                </a:rPr>
                <a:t>SLAAC</a:t>
              </a:r>
              <a:endParaRPr lang="en-US" altLang="zh-CN" sz="1200" dirty="0">
                <a:latin typeface="Huawei Sans" panose="020C0503030203020204" pitchFamily="34" charset="0"/>
              </a:endParaRPr>
            </a:p>
          </p:txBody>
        </p:sp>
        <p:sp>
          <p:nvSpPr>
            <p:cNvPr id="50" name="矩形 49"/>
            <p:cNvSpPr/>
            <p:nvPr/>
          </p:nvSpPr>
          <p:spPr>
            <a:xfrm>
              <a:off x="2397322" y="2021142"/>
              <a:ext cx="1048728" cy="461665"/>
            </a:xfrm>
            <a:prstGeom prst="rect">
              <a:avLst/>
            </a:prstGeom>
          </p:spPr>
          <p:txBody>
            <a:bodyPr wrap="square">
              <a:noAutofit/>
            </a:bodyPr>
            <a:lstStyle/>
            <a:p>
              <a:pPr algn="ctr"/>
              <a:r>
                <a:rPr sz="1200">
                  <a:latin typeface="Huawei Sans" panose="020C0503030203020204" pitchFamily="34" charset="0"/>
                </a:rPr>
                <a:t>2002::1/64</a:t>
              </a:r>
            </a:p>
            <a:p>
              <a:pPr algn="ctr"/>
              <a:r>
                <a:rPr sz="1200">
                  <a:latin typeface="Huawei Sans" panose="020C0503030203020204" pitchFamily="34" charset="0"/>
                </a:rPr>
                <a:t>GE 0/0/0</a:t>
              </a:r>
              <a:endParaRPr lang="en-US" altLang="zh-CN" sz="1200" dirty="0">
                <a:latin typeface="Huawei Sans" panose="020C0503030203020204" pitchFamily="34" charset="0"/>
              </a:endParaRPr>
            </a:p>
          </p:txBody>
        </p:sp>
        <p:sp>
          <p:nvSpPr>
            <p:cNvPr id="51" name="矩形 50"/>
            <p:cNvSpPr/>
            <p:nvPr/>
          </p:nvSpPr>
          <p:spPr>
            <a:xfrm>
              <a:off x="2422864" y="3045977"/>
              <a:ext cx="1023186" cy="461665"/>
            </a:xfrm>
            <a:prstGeom prst="rect">
              <a:avLst/>
            </a:prstGeom>
          </p:spPr>
          <p:txBody>
            <a:bodyPr wrap="square">
              <a:noAutofit/>
            </a:bodyPr>
            <a:lstStyle/>
            <a:p>
              <a:pPr algn="ctr"/>
              <a:r>
                <a:rPr lang="en-US" sz="1200" dirty="0" smtClean="0">
                  <a:latin typeface="Huawei Sans" panose="020C0503030203020204" pitchFamily="34" charset="0"/>
                </a:rPr>
                <a:t>GE 0/0/1</a:t>
              </a:r>
              <a:endParaRPr sz="1200" dirty="0">
                <a:latin typeface="Huawei Sans" panose="020C0503030203020204" pitchFamily="34" charset="0"/>
              </a:endParaRPr>
            </a:p>
            <a:p>
              <a:pPr algn="ctr"/>
              <a:r>
                <a:rPr sz="1200" dirty="0">
                  <a:latin typeface="Huawei Sans" panose="020C0503030203020204" pitchFamily="34" charset="0"/>
                </a:rPr>
                <a:t>2003::1/64</a:t>
              </a:r>
              <a:endParaRPr lang="en-US" altLang="zh-CN" sz="1200" dirty="0">
                <a:latin typeface="Huawei Sans" panose="020C0503030203020204" pitchFamily="34" charset="0"/>
              </a:endParaRPr>
            </a:p>
          </p:txBody>
        </p:sp>
        <p:sp>
          <p:nvSpPr>
            <p:cNvPr id="52" name="矩形 51"/>
            <p:cNvSpPr/>
            <p:nvPr/>
          </p:nvSpPr>
          <p:spPr>
            <a:xfrm>
              <a:off x="3309420" y="2581428"/>
              <a:ext cx="923227" cy="461665"/>
            </a:xfrm>
            <a:prstGeom prst="rect">
              <a:avLst/>
            </a:prstGeom>
          </p:spPr>
          <p:txBody>
            <a:bodyPr wrap="square">
              <a:noAutofit/>
            </a:bodyPr>
            <a:lstStyle/>
            <a:p>
              <a:pPr algn="ctr"/>
              <a:r>
                <a:rPr sz="1200">
                  <a:latin typeface="Huawei Sans" panose="020C0503030203020204" pitchFamily="34" charset="0"/>
                </a:rPr>
                <a:t>GE 1/0/0</a:t>
              </a:r>
            </a:p>
            <a:p>
              <a:pPr algn="ctr"/>
              <a:r>
                <a:rPr sz="1200">
                  <a:latin typeface="Huawei Sans" panose="020C0503030203020204" pitchFamily="34" charset="0"/>
                </a:rPr>
                <a:t>2001::2/64</a:t>
              </a:r>
              <a:endParaRPr lang="en-US" altLang="zh-CN" sz="1200" dirty="0">
                <a:latin typeface="Huawei Sans" panose="020C0503030203020204" pitchFamily="34" charset="0"/>
              </a:endParaRPr>
            </a:p>
          </p:txBody>
        </p:sp>
        <p:sp>
          <p:nvSpPr>
            <p:cNvPr id="53" name="矩形 52"/>
            <p:cNvSpPr/>
            <p:nvPr/>
          </p:nvSpPr>
          <p:spPr>
            <a:xfrm>
              <a:off x="4077988" y="2828148"/>
              <a:ext cx="1079552" cy="461665"/>
            </a:xfrm>
            <a:prstGeom prst="rect">
              <a:avLst/>
            </a:prstGeom>
          </p:spPr>
          <p:txBody>
            <a:bodyPr wrap="square">
              <a:noAutofit/>
            </a:bodyPr>
            <a:lstStyle/>
            <a:p>
              <a:pPr algn="ctr"/>
              <a:r>
                <a:rPr sz="1200" dirty="0">
                  <a:latin typeface="Huawei Sans" panose="020C0503030203020204" pitchFamily="34" charset="0"/>
                </a:rPr>
                <a:t>GE 0/0/0</a:t>
              </a:r>
            </a:p>
            <a:p>
              <a:pPr algn="ctr"/>
              <a:r>
                <a:rPr sz="1200" dirty="0">
                  <a:latin typeface="Huawei Sans" panose="020C0503030203020204" pitchFamily="34" charset="0"/>
                </a:rPr>
                <a:t>2001::1/64</a:t>
              </a:r>
              <a:endParaRPr lang="en-US" altLang="zh-CN" sz="1200" dirty="0">
                <a:latin typeface="Huawei Sans" panose="020C0503030203020204" pitchFamily="34" charset="0"/>
              </a:endParaRPr>
            </a:p>
          </p:txBody>
        </p:sp>
        <p:sp>
          <p:nvSpPr>
            <p:cNvPr id="54" name="文本框 53"/>
            <p:cNvSpPr txBox="1"/>
            <p:nvPr/>
          </p:nvSpPr>
          <p:spPr bwMode="auto">
            <a:xfrm>
              <a:off x="2432008" y="3873698"/>
              <a:ext cx="155269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dirty="0">
                  <a:latin typeface="Huawei Sans" panose="020C0503030203020204" pitchFamily="34" charset="0"/>
                </a:rPr>
                <a:t>IPv6 network</a:t>
              </a:r>
            </a:p>
          </p:txBody>
        </p:sp>
      </p:grpSp>
      <p:sp>
        <p:nvSpPr>
          <p:cNvPr id="56" name="文本框 55"/>
          <p:cNvSpPr txBox="1"/>
          <p:nvPr/>
        </p:nvSpPr>
        <p:spPr bwMode="ltGray">
          <a:xfrm>
            <a:off x="493522" y="3873813"/>
            <a:ext cx="5133796" cy="2507937"/>
          </a:xfrm>
          <a:prstGeom prst="rect">
            <a:avLst/>
          </a:prstGeom>
          <a:noFill/>
        </p:spPr>
        <p:txBody>
          <a:bodyPr wrap="square" rtlCol="0">
            <a:noAutofit/>
          </a:bodyPr>
          <a:lstStyle/>
          <a:p>
            <a:pPr marL="185738" indent="-185738" fontAlgn="auto">
              <a:spcBef>
                <a:spcPts val="0"/>
              </a:spcBef>
              <a:spcAft>
                <a:spcPts val="600"/>
              </a:spcAft>
              <a:buFont typeface="Arial" panose="020B0604020202020204" pitchFamily="34" charset="0"/>
              <a:buChar char="•"/>
            </a:pPr>
            <a:r>
              <a:rPr sz="1400" dirty="0">
                <a:solidFill>
                  <a:prstClr val="black"/>
                </a:solidFill>
                <a:latin typeface="Huawei Sans" panose="020C0503030203020204" pitchFamily="34" charset="0"/>
              </a:rPr>
              <a:t>Configuration Requirements</a:t>
            </a:r>
            <a:endParaRPr lang="en-US" altLang="zh-CN" sz="1400" dirty="0">
              <a:solidFill>
                <a:prstClr val="black"/>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Connect </a:t>
            </a:r>
            <a:r>
              <a:rPr lang="en-US" sz="1400" dirty="0">
                <a:solidFill>
                  <a:schemeClr val="bg1">
                    <a:lumMod val="65000"/>
                  </a:schemeClr>
                </a:solidFill>
                <a:latin typeface="Huawei Sans" panose="020C0503030203020204" pitchFamily="34" charset="0"/>
              </a:rPr>
              <a:t>R1</a:t>
            </a:r>
            <a:r>
              <a:rPr sz="1400" dirty="0">
                <a:solidFill>
                  <a:schemeClr val="bg1">
                    <a:lumMod val="65000"/>
                  </a:schemeClr>
                </a:solidFill>
                <a:latin typeface="Huawei Sans" panose="020C0503030203020204" pitchFamily="34" charset="0"/>
              </a:rPr>
              <a:t> and </a:t>
            </a:r>
            <a:r>
              <a:rPr lang="en-US" sz="1400" dirty="0">
                <a:solidFill>
                  <a:schemeClr val="bg1">
                    <a:lumMod val="65000"/>
                  </a:schemeClr>
                </a:solidFill>
                <a:latin typeface="Huawei Sans" panose="020C0503030203020204" pitchFamily="34" charset="0"/>
              </a:rPr>
              <a:t>R2</a:t>
            </a:r>
            <a:r>
              <a:rPr sz="1400" dirty="0">
                <a:solidFill>
                  <a:schemeClr val="bg1">
                    <a:lumMod val="65000"/>
                  </a:schemeClr>
                </a:solidFill>
                <a:latin typeface="Huawei Sans" panose="020C0503030203020204" pitchFamily="34" charset="0"/>
              </a:rPr>
              <a:t> through interfaces with static IPv6 addresses.</a:t>
            </a:r>
            <a:endParaRPr lang="en-US" altLang="zh-CN" sz="1400" dirty="0">
              <a:solidFill>
                <a:schemeClr val="bg1">
                  <a:lumMod val="65000"/>
                </a:schemeClr>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prstClr val="black"/>
                </a:solidFill>
                <a:latin typeface="Huawei Sans" panose="020C0503030203020204" pitchFamily="34" charset="0"/>
              </a:rPr>
              <a:t>Configure </a:t>
            </a:r>
            <a:r>
              <a:rPr lang="en-US" sz="1400" dirty="0">
                <a:solidFill>
                  <a:prstClr val="black"/>
                </a:solidFill>
                <a:latin typeface="Huawei Sans" panose="020C0503030203020204" pitchFamily="34" charset="0"/>
              </a:rPr>
              <a:t>R2</a:t>
            </a:r>
            <a:r>
              <a:rPr sz="1400" dirty="0">
                <a:solidFill>
                  <a:prstClr val="black"/>
                </a:solidFill>
                <a:latin typeface="Huawei Sans" panose="020C0503030203020204" pitchFamily="34" charset="0"/>
              </a:rPr>
              <a:t> as a DHCPv6 server to assign a GUA to GE 0/0/0 of </a:t>
            </a:r>
            <a:r>
              <a:rPr lang="en-US" sz="1400" dirty="0">
                <a:solidFill>
                  <a:prstClr val="black"/>
                </a:solidFill>
                <a:latin typeface="Huawei Sans" panose="020C0503030203020204" pitchFamily="34" charset="0"/>
              </a:rPr>
              <a:t>R3</a:t>
            </a:r>
            <a:r>
              <a:rPr sz="1400" dirty="0">
                <a:solidFill>
                  <a:prstClr val="black"/>
                </a:solidFill>
                <a:latin typeface="Huawei Sans" panose="020C0503030203020204" pitchFamily="34" charset="0"/>
              </a:rPr>
              <a:t>.</a:t>
            </a:r>
            <a:endParaRPr lang="en-US" altLang="zh-CN" sz="1400" dirty="0">
              <a:solidFill>
                <a:prstClr val="black"/>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Enable </a:t>
            </a:r>
            <a:r>
              <a:rPr lang="en-US" sz="1400" dirty="0" smtClean="0">
                <a:solidFill>
                  <a:schemeClr val="bg1">
                    <a:lumMod val="65000"/>
                  </a:schemeClr>
                </a:solidFill>
                <a:latin typeface="Huawei Sans" panose="020C0503030203020204" pitchFamily="34" charset="0"/>
              </a:rPr>
              <a:t>R2</a:t>
            </a:r>
            <a:r>
              <a:rPr sz="1400" dirty="0" smtClean="0">
                <a:solidFill>
                  <a:schemeClr val="bg1">
                    <a:lumMod val="65000"/>
                  </a:schemeClr>
                </a:solidFill>
                <a:latin typeface="Huawei Sans" panose="020C0503030203020204" pitchFamily="34" charset="0"/>
              </a:rPr>
              <a:t> </a:t>
            </a:r>
            <a:r>
              <a:rPr sz="1400" dirty="0">
                <a:solidFill>
                  <a:schemeClr val="bg1">
                    <a:lumMod val="65000"/>
                  </a:schemeClr>
                </a:solidFill>
                <a:latin typeface="Huawei Sans" panose="020C0503030203020204" pitchFamily="34" charset="0"/>
              </a:rPr>
              <a:t>to send RA messages, and configure GE 0/0/0 of </a:t>
            </a:r>
            <a:r>
              <a:rPr lang="en-US" sz="1400" dirty="0" smtClean="0">
                <a:solidFill>
                  <a:schemeClr val="bg1">
                    <a:lumMod val="65000"/>
                  </a:schemeClr>
                </a:solidFill>
                <a:latin typeface="Huawei Sans" panose="020C0503030203020204" pitchFamily="34" charset="0"/>
              </a:rPr>
              <a:t>R4</a:t>
            </a:r>
            <a:r>
              <a:rPr sz="1400" dirty="0" smtClean="0">
                <a:solidFill>
                  <a:schemeClr val="bg1">
                    <a:lumMod val="65000"/>
                  </a:schemeClr>
                </a:solidFill>
                <a:latin typeface="Huawei Sans" panose="020C0503030203020204" pitchFamily="34" charset="0"/>
              </a:rPr>
              <a:t> </a:t>
            </a:r>
            <a:r>
              <a:rPr sz="1400" dirty="0">
                <a:solidFill>
                  <a:schemeClr val="bg1">
                    <a:lumMod val="65000"/>
                  </a:schemeClr>
                </a:solidFill>
                <a:latin typeface="Huawei Sans" panose="020C0503030203020204" pitchFamily="34" charset="0"/>
              </a:rPr>
              <a:t>to automatically perform SLAAC based on the RA messages sent by </a:t>
            </a:r>
            <a:r>
              <a:rPr lang="en-US" sz="1400" dirty="0" smtClean="0">
                <a:solidFill>
                  <a:schemeClr val="bg1">
                    <a:lumMod val="65000"/>
                  </a:schemeClr>
                </a:solidFill>
                <a:latin typeface="Huawei Sans" panose="020C0503030203020204" pitchFamily="34" charset="0"/>
              </a:rPr>
              <a:t>R2</a:t>
            </a:r>
            <a:r>
              <a:rPr sz="1400" dirty="0" smtClean="0">
                <a:solidFill>
                  <a:schemeClr val="bg1">
                    <a:lumMod val="65000"/>
                  </a:schemeClr>
                </a:solidFill>
                <a:latin typeface="Huawei Sans" panose="020C0503030203020204" pitchFamily="34" charset="0"/>
              </a:rPr>
              <a:t>.</a:t>
            </a:r>
            <a:endParaRPr lang="en-US" altLang="zh-CN" sz="1400" dirty="0">
              <a:solidFill>
                <a:schemeClr val="bg1">
                  <a:lumMod val="65000"/>
                </a:schemeClr>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Configure static routes to implement mutual access between the devices.</a:t>
            </a:r>
            <a:endParaRPr lang="en-US" altLang="zh-CN" sz="1400" dirty="0">
              <a:solidFill>
                <a:schemeClr val="bg1">
                  <a:lumMod val="65000"/>
                </a:schemeClr>
              </a:solidFill>
              <a:latin typeface="Huawei Sans" panose="020C0503030203020204" pitchFamily="34" charset="0"/>
            </a:endParaRPr>
          </a:p>
        </p:txBody>
      </p:sp>
    </p:spTree>
    <p:extLst>
      <p:ext uri="{BB962C8B-B14F-4D97-AF65-F5344CB8AC3E}">
        <p14:creationId xmlns:p14="http://schemas.microsoft.com/office/powerpoint/2010/main" val="1513936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498462" cy="640800"/>
          </a:xfrm>
        </p:spPr>
        <p:txBody>
          <a:bodyPr/>
          <a:lstStyle/>
          <a:p>
            <a:r>
              <a:rPr lang="en-US" dirty="0" smtClean="0"/>
              <a:t>Example: Configuring a Small IPv6 Network (3)</a:t>
            </a:r>
            <a:endParaRPr lang="en-US" altLang="zh-CN" dirty="0"/>
          </a:p>
        </p:txBody>
      </p:sp>
      <p:sp>
        <p:nvSpPr>
          <p:cNvPr id="38" name="文本框 37"/>
          <p:cNvSpPr txBox="1"/>
          <p:nvPr/>
        </p:nvSpPr>
        <p:spPr bwMode="auto">
          <a:xfrm>
            <a:off x="6139365" y="1254768"/>
            <a:ext cx="5649912" cy="101198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nSpc>
                <a:spcPct val="125000"/>
              </a:lnSpc>
            </a:pPr>
            <a:r>
              <a:rPr sz="1600" dirty="0">
                <a:solidFill>
                  <a:srgbClr val="000000"/>
                </a:solidFill>
                <a:latin typeface="Huawei Sans" panose="020C0503030203020204" pitchFamily="34" charset="0"/>
              </a:rPr>
              <a:t>4. Enable </a:t>
            </a:r>
            <a:r>
              <a:rPr lang="en-US" sz="1600" dirty="0" smtClean="0">
                <a:solidFill>
                  <a:srgbClr val="000000"/>
                </a:solidFill>
                <a:latin typeface="Huawei Sans" panose="020C0503030203020204" pitchFamily="34" charset="0"/>
              </a:rPr>
              <a:t>R2</a:t>
            </a:r>
            <a:r>
              <a:rPr sz="1600" dirty="0" smtClean="0">
                <a:solidFill>
                  <a:srgbClr val="000000"/>
                </a:solidFill>
                <a:latin typeface="Huawei Sans" panose="020C0503030203020204" pitchFamily="34" charset="0"/>
              </a:rPr>
              <a:t> </a:t>
            </a:r>
            <a:r>
              <a:rPr sz="1600" dirty="0">
                <a:solidFill>
                  <a:srgbClr val="000000"/>
                </a:solidFill>
                <a:latin typeface="Huawei Sans" panose="020C0503030203020204" pitchFamily="34" charset="0"/>
              </a:rPr>
              <a:t>to advertise RA messages. Enable </a:t>
            </a:r>
            <a:r>
              <a:rPr lang="en-US" sz="1600" dirty="0" smtClean="0">
                <a:solidFill>
                  <a:srgbClr val="000000"/>
                </a:solidFill>
                <a:latin typeface="Huawei Sans" panose="020C0503030203020204" pitchFamily="34" charset="0"/>
              </a:rPr>
              <a:t>R4</a:t>
            </a:r>
            <a:r>
              <a:rPr sz="1600" dirty="0" smtClean="0">
                <a:solidFill>
                  <a:srgbClr val="000000"/>
                </a:solidFill>
                <a:latin typeface="Huawei Sans" panose="020C0503030203020204" pitchFamily="34" charset="0"/>
              </a:rPr>
              <a:t> </a:t>
            </a:r>
            <a:r>
              <a:rPr sz="1600" dirty="0">
                <a:solidFill>
                  <a:srgbClr val="000000"/>
                </a:solidFill>
                <a:latin typeface="Huawei Sans" panose="020C0503030203020204" pitchFamily="34" charset="0"/>
              </a:rPr>
              <a:t>to obtain an address through SLAAC based on the RA messages sent by </a:t>
            </a:r>
            <a:r>
              <a:rPr lang="en-US" sz="1600" dirty="0" smtClean="0">
                <a:solidFill>
                  <a:srgbClr val="000000"/>
                </a:solidFill>
                <a:latin typeface="Huawei Sans" panose="020C0503030203020204" pitchFamily="34" charset="0"/>
              </a:rPr>
              <a:t>R2</a:t>
            </a:r>
            <a:r>
              <a:rPr sz="1600" dirty="0" smtClean="0">
                <a:solidFill>
                  <a:srgbClr val="000000"/>
                </a:solidFill>
                <a:latin typeface="Huawei Sans" panose="020C0503030203020204" pitchFamily="34" charset="0"/>
              </a:rPr>
              <a:t>.</a:t>
            </a:r>
            <a:endParaRPr sz="1600" dirty="0">
              <a:solidFill>
                <a:srgbClr val="000000"/>
              </a:solidFill>
              <a:latin typeface="Huawei Sans" panose="020C0503030203020204" pitchFamily="34" charset="0"/>
            </a:endParaRPr>
          </a:p>
        </p:txBody>
      </p:sp>
      <p:sp>
        <p:nvSpPr>
          <p:cNvPr id="39" name="Rectangle 3"/>
          <p:cNvSpPr/>
          <p:nvPr/>
        </p:nvSpPr>
        <p:spPr>
          <a:xfrm>
            <a:off x="6268799" y="2334995"/>
            <a:ext cx="5140358" cy="657753"/>
          </a:xfrm>
          <a:prstGeom prst="rect">
            <a:avLst/>
          </a:prstGeom>
          <a:solidFill>
            <a:srgbClr val="F4FBFE"/>
          </a:solidFill>
          <a:ln>
            <a:solidFill>
              <a:srgbClr val="99DFF9"/>
            </a:solidFill>
          </a:ln>
        </p:spPr>
        <p:txBody>
          <a:bodyPr wrap="square" tIns="0" bIns="36000" anchor="ctr" anchorCtr="0">
            <a:noAutofit/>
          </a:bodyPr>
          <a:lstStyle/>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]interface </a:t>
            </a:r>
            <a:r>
              <a:rPr sz="1400" dirty="0" err="1">
                <a:latin typeface="Huawei Sans" panose="020C0503030203020204" pitchFamily="34" charset="0"/>
              </a:rPr>
              <a:t>GigabitEthernet</a:t>
            </a:r>
            <a:r>
              <a:rPr sz="1400" dirty="0">
                <a:latin typeface="Huawei Sans" panose="020C0503030203020204" pitchFamily="34" charset="0"/>
              </a:rPr>
              <a:t> 0/0/1	</a:t>
            </a:r>
          </a:p>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R2</a:t>
            </a:r>
            <a:r>
              <a:rPr sz="1400" dirty="0" smtClean="0">
                <a:latin typeface="Huawei Sans" panose="020C0503030203020204" pitchFamily="34" charset="0"/>
              </a:rPr>
              <a:t>-GigabitEthernet0/0/1]undo </a:t>
            </a:r>
            <a:r>
              <a:rPr sz="1400" dirty="0">
                <a:latin typeface="Huawei Sans" panose="020C0503030203020204" pitchFamily="34" charset="0"/>
              </a:rPr>
              <a:t>ipv6 </a:t>
            </a:r>
            <a:r>
              <a:rPr sz="1400" dirty="0" err="1">
                <a:latin typeface="Huawei Sans" panose="020C0503030203020204" pitchFamily="34" charset="0"/>
              </a:rPr>
              <a:t>nd</a:t>
            </a:r>
            <a:r>
              <a:rPr sz="1400" dirty="0">
                <a:latin typeface="Huawei Sans" panose="020C0503030203020204" pitchFamily="34" charset="0"/>
              </a:rPr>
              <a:t> </a:t>
            </a:r>
            <a:r>
              <a:rPr sz="1400" dirty="0" err="1">
                <a:latin typeface="Huawei Sans" panose="020C0503030203020204" pitchFamily="34" charset="0"/>
              </a:rPr>
              <a:t>ra</a:t>
            </a:r>
            <a:r>
              <a:rPr sz="1400" dirty="0">
                <a:latin typeface="Huawei Sans" panose="020C0503030203020204" pitchFamily="34" charset="0"/>
              </a:rPr>
              <a:t> halt</a:t>
            </a:r>
          </a:p>
        </p:txBody>
      </p:sp>
      <p:sp>
        <p:nvSpPr>
          <p:cNvPr id="28" name="Rectangle 3"/>
          <p:cNvSpPr/>
          <p:nvPr/>
        </p:nvSpPr>
        <p:spPr>
          <a:xfrm>
            <a:off x="6284880" y="3286373"/>
            <a:ext cx="5140358" cy="651905"/>
          </a:xfrm>
          <a:prstGeom prst="rect">
            <a:avLst/>
          </a:prstGeom>
          <a:solidFill>
            <a:srgbClr val="F4FBFE"/>
          </a:solidFill>
          <a:ln>
            <a:solidFill>
              <a:srgbClr val="99DFF9"/>
            </a:solidFill>
          </a:ln>
        </p:spPr>
        <p:txBody>
          <a:bodyPr wrap="square" tIns="0" bIns="36000" anchor="ctr" anchorCtr="0">
            <a:noAutofit/>
          </a:bodyPr>
          <a:lstStyle/>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R4</a:t>
            </a:r>
            <a:r>
              <a:rPr sz="1400" dirty="0" smtClean="0">
                <a:latin typeface="Huawei Sans" panose="020C0503030203020204" pitchFamily="34" charset="0"/>
              </a:rPr>
              <a:t>]interface </a:t>
            </a:r>
            <a:r>
              <a:rPr sz="1400" dirty="0" err="1">
                <a:latin typeface="Huawei Sans" panose="020C0503030203020204" pitchFamily="34" charset="0"/>
              </a:rPr>
              <a:t>GigabitEthernet</a:t>
            </a:r>
            <a:r>
              <a:rPr sz="1400" dirty="0">
                <a:latin typeface="Huawei Sans" panose="020C0503030203020204" pitchFamily="34" charset="0"/>
              </a:rPr>
              <a:t> 0/0/0</a:t>
            </a:r>
          </a:p>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R4</a:t>
            </a:r>
            <a:r>
              <a:rPr sz="1400" dirty="0" smtClean="0">
                <a:latin typeface="Huawei Sans" panose="020C0503030203020204" pitchFamily="34" charset="0"/>
              </a:rPr>
              <a:t>-GigabitEthernet0/0/0]ipv6 </a:t>
            </a:r>
            <a:r>
              <a:rPr sz="1400" dirty="0">
                <a:latin typeface="Huawei Sans" panose="020C0503030203020204" pitchFamily="34" charset="0"/>
              </a:rPr>
              <a:t>address auto global </a:t>
            </a:r>
          </a:p>
        </p:txBody>
      </p:sp>
      <p:grpSp>
        <p:nvGrpSpPr>
          <p:cNvPr id="31" name="组合 30"/>
          <p:cNvGrpSpPr/>
          <p:nvPr/>
        </p:nvGrpSpPr>
        <p:grpSpPr>
          <a:xfrm>
            <a:off x="724256" y="1233488"/>
            <a:ext cx="5170327" cy="2742531"/>
            <a:chOff x="410113" y="1496825"/>
            <a:chExt cx="5170327" cy="2742531"/>
          </a:xfrm>
        </p:grpSpPr>
        <p:sp>
          <p:nvSpPr>
            <p:cNvPr id="32" name="椭圆 31"/>
            <p:cNvSpPr/>
            <p:nvPr/>
          </p:nvSpPr>
          <p:spPr>
            <a:xfrm>
              <a:off x="410113" y="1548345"/>
              <a:ext cx="4902087" cy="2393160"/>
            </a:xfrm>
            <a:prstGeom prst="ellipse">
              <a:avLst/>
            </a:prstGeom>
            <a:solidFill>
              <a:srgbClr val="F4FBFE"/>
            </a:solidFill>
            <a:ln w="9525">
              <a:solidFill>
                <a:srgbClr val="99DFF9"/>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ndParaRPr>
            </a:p>
          </p:txBody>
        </p:sp>
        <p:cxnSp>
          <p:nvCxnSpPr>
            <p:cNvPr id="33" name="直接连接符 32"/>
            <p:cNvCxnSpPr>
              <a:stCxn id="37" idx="3"/>
              <a:endCxn id="44" idx="3"/>
            </p:cNvCxnSpPr>
            <p:nvPr/>
          </p:nvCxnSpPr>
          <p:spPr bwMode="auto">
            <a:xfrm>
              <a:off x="1153037" y="2012467"/>
              <a:ext cx="2251777" cy="7813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6" name="矩形 35"/>
            <p:cNvSpPr/>
            <p:nvPr/>
          </p:nvSpPr>
          <p:spPr>
            <a:xfrm>
              <a:off x="1279799" y="1682487"/>
              <a:ext cx="1384182" cy="300120"/>
            </a:xfrm>
            <a:prstGeom prst="rect">
              <a:avLst/>
            </a:prstGeom>
          </p:spPr>
          <p:txBody>
            <a:bodyPr wrap="square">
              <a:noAutofit/>
            </a:bodyPr>
            <a:lstStyle/>
            <a:p>
              <a:r>
                <a:rPr sz="1200" dirty="0">
                  <a:latin typeface="Huawei Sans" panose="020C0503030203020204" pitchFamily="34" charset="0"/>
                </a:rPr>
                <a:t>GE 0/0/0</a:t>
              </a:r>
            </a:p>
            <a:p>
              <a:r>
                <a:rPr sz="1200" dirty="0">
                  <a:latin typeface="Huawei Sans" panose="020C0503030203020204" pitchFamily="34" charset="0"/>
                </a:rPr>
                <a:t>Using DHCPv6</a:t>
              </a:r>
              <a:endParaRPr lang="en-US" altLang="zh-CN" sz="1200" dirty="0">
                <a:latin typeface="Huawei Sans" panose="020C0503030203020204" pitchFamily="34" charset="0"/>
              </a:endParaRPr>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1742467"/>
              <a:ext cx="658537" cy="540000"/>
            </a:xfrm>
            <a:prstGeom prst="rect">
              <a:avLst/>
            </a:prstGeom>
          </p:spPr>
        </p:pic>
        <p:sp>
          <p:nvSpPr>
            <p:cNvPr id="40" name="矩形 39"/>
            <p:cNvSpPr/>
            <p:nvPr/>
          </p:nvSpPr>
          <p:spPr>
            <a:xfrm>
              <a:off x="4963139" y="3083606"/>
              <a:ext cx="576064" cy="307777"/>
            </a:xfrm>
            <a:prstGeom prst="rect">
              <a:avLst/>
            </a:prstGeom>
          </p:spPr>
          <p:txBody>
            <a:bodyPr wrap="square">
              <a:noAutofit/>
            </a:bodyPr>
            <a:lstStyle/>
            <a:p>
              <a:pPr algn="ctr"/>
              <a:r>
                <a:rPr lang="en-US" sz="1400" dirty="0" smtClean="0">
                  <a:latin typeface="Huawei Sans" panose="020C0503030203020204" pitchFamily="34" charset="0"/>
                </a:rPr>
                <a:t>R1</a:t>
              </a:r>
              <a:endParaRPr sz="1400" dirty="0">
                <a:latin typeface="Huawei Sans" panose="020C0503030203020204" pitchFamily="34" charset="0"/>
              </a:endParaRPr>
            </a:p>
          </p:txBody>
        </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3273799"/>
              <a:ext cx="658537" cy="540000"/>
            </a:xfrm>
            <a:prstGeom prst="rect">
              <a:avLst/>
            </a:prstGeom>
          </p:spPr>
        </p:pic>
        <p:sp>
          <p:nvSpPr>
            <p:cNvPr id="42" name="矩形 41"/>
            <p:cNvSpPr/>
            <p:nvPr/>
          </p:nvSpPr>
          <p:spPr>
            <a:xfrm>
              <a:off x="535736" y="3777855"/>
              <a:ext cx="576064" cy="307777"/>
            </a:xfrm>
            <a:prstGeom prst="rect">
              <a:avLst/>
            </a:prstGeom>
          </p:spPr>
          <p:txBody>
            <a:bodyPr wrap="square">
              <a:noAutofit/>
            </a:bodyPr>
            <a:lstStyle/>
            <a:p>
              <a:pPr algn="ctr"/>
              <a:r>
                <a:rPr lang="en-US" sz="1400" dirty="0" smtClean="0">
                  <a:latin typeface="Huawei Sans" panose="020C0503030203020204" pitchFamily="34" charset="0"/>
                </a:rPr>
                <a:t>R4</a:t>
              </a:r>
              <a:endParaRPr sz="1400" dirty="0">
                <a:latin typeface="Huawei Sans" panose="020C0503030203020204" pitchFamily="34" charset="0"/>
              </a:endParaRPr>
            </a:p>
          </p:txBody>
        </p:sp>
        <p:cxnSp>
          <p:nvCxnSpPr>
            <p:cNvPr id="43" name="直接连接符 42"/>
            <p:cNvCxnSpPr>
              <a:stCxn id="41" idx="3"/>
              <a:endCxn id="44" idx="3"/>
            </p:cNvCxnSpPr>
            <p:nvPr/>
          </p:nvCxnSpPr>
          <p:spPr bwMode="auto">
            <a:xfrm flipV="1">
              <a:off x="1153037" y="2793807"/>
              <a:ext cx="2251777" cy="749992"/>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77" y="2523807"/>
              <a:ext cx="658537" cy="540000"/>
            </a:xfrm>
            <a:prstGeom prst="rect">
              <a:avLst/>
            </a:prstGeom>
          </p:spPr>
        </p:pic>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903" y="2548280"/>
              <a:ext cx="658537" cy="540000"/>
            </a:xfrm>
            <a:prstGeom prst="rect">
              <a:avLst/>
            </a:prstGeom>
          </p:spPr>
        </p:pic>
        <p:cxnSp>
          <p:nvCxnSpPr>
            <p:cNvPr id="46" name="直接连接符 45"/>
            <p:cNvCxnSpPr>
              <a:stCxn id="44" idx="3"/>
              <a:endCxn id="45" idx="1"/>
            </p:cNvCxnSpPr>
            <p:nvPr/>
          </p:nvCxnSpPr>
          <p:spPr bwMode="auto">
            <a:xfrm>
              <a:off x="3404814" y="2793807"/>
              <a:ext cx="1517089" cy="244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7" name="矩形 46"/>
            <p:cNvSpPr/>
            <p:nvPr/>
          </p:nvSpPr>
          <p:spPr>
            <a:xfrm>
              <a:off x="2285093" y="2664391"/>
              <a:ext cx="576064" cy="307777"/>
            </a:xfrm>
            <a:prstGeom prst="rect">
              <a:avLst/>
            </a:prstGeom>
          </p:spPr>
          <p:txBody>
            <a:bodyPr wrap="square">
              <a:noAutofit/>
            </a:bodyPr>
            <a:lstStyle/>
            <a:p>
              <a:pPr algn="ctr"/>
              <a:r>
                <a:rPr lang="en-US" sz="1400" dirty="0" smtClean="0">
                  <a:latin typeface="Huawei Sans" panose="020C0503030203020204" pitchFamily="34" charset="0"/>
                </a:rPr>
                <a:t>R2</a:t>
              </a:r>
              <a:endParaRPr sz="1400" dirty="0">
                <a:latin typeface="Huawei Sans" panose="020C0503030203020204" pitchFamily="34" charset="0"/>
              </a:endParaRPr>
            </a:p>
          </p:txBody>
        </p:sp>
        <p:sp>
          <p:nvSpPr>
            <p:cNvPr id="48" name="矩形 47"/>
            <p:cNvSpPr/>
            <p:nvPr/>
          </p:nvSpPr>
          <p:spPr>
            <a:xfrm>
              <a:off x="535736" y="1496825"/>
              <a:ext cx="576064" cy="307777"/>
            </a:xfrm>
            <a:prstGeom prst="rect">
              <a:avLst/>
            </a:prstGeom>
          </p:spPr>
          <p:txBody>
            <a:bodyPr wrap="square">
              <a:noAutofit/>
            </a:bodyPr>
            <a:lstStyle/>
            <a:p>
              <a:pPr algn="ctr"/>
              <a:r>
                <a:rPr lang="en-US" sz="1400" dirty="0" smtClean="0">
                  <a:latin typeface="Huawei Sans" panose="020C0503030203020204" pitchFamily="34" charset="0"/>
                </a:rPr>
                <a:t>R3</a:t>
              </a:r>
              <a:endParaRPr sz="1400" dirty="0">
                <a:latin typeface="Huawei Sans" panose="020C0503030203020204" pitchFamily="34" charset="0"/>
              </a:endParaRPr>
            </a:p>
          </p:txBody>
        </p:sp>
        <p:sp>
          <p:nvSpPr>
            <p:cNvPr id="49" name="矩形 48"/>
            <p:cNvSpPr/>
            <p:nvPr/>
          </p:nvSpPr>
          <p:spPr>
            <a:xfrm>
              <a:off x="1122567" y="3480164"/>
              <a:ext cx="1041202" cy="385154"/>
            </a:xfrm>
            <a:prstGeom prst="rect">
              <a:avLst/>
            </a:prstGeom>
          </p:spPr>
          <p:txBody>
            <a:bodyPr wrap="square">
              <a:noAutofit/>
            </a:bodyPr>
            <a:lstStyle/>
            <a:p>
              <a:r>
                <a:rPr sz="1200" dirty="0">
                  <a:latin typeface="Huawei Sans" panose="020C0503030203020204" pitchFamily="34" charset="0"/>
                </a:rPr>
                <a:t>GE 0/0/0</a:t>
              </a:r>
            </a:p>
            <a:p>
              <a:r>
                <a:rPr sz="1200" dirty="0">
                  <a:latin typeface="Huawei Sans" panose="020C0503030203020204" pitchFamily="34" charset="0"/>
                </a:rPr>
                <a:t>SLAAC</a:t>
              </a:r>
              <a:endParaRPr lang="en-US" altLang="zh-CN" sz="1200" dirty="0">
                <a:latin typeface="Huawei Sans" panose="020C0503030203020204" pitchFamily="34" charset="0"/>
              </a:endParaRPr>
            </a:p>
          </p:txBody>
        </p:sp>
        <p:sp>
          <p:nvSpPr>
            <p:cNvPr id="50" name="矩形 49"/>
            <p:cNvSpPr/>
            <p:nvPr/>
          </p:nvSpPr>
          <p:spPr>
            <a:xfrm>
              <a:off x="2397322" y="2021142"/>
              <a:ext cx="1048728" cy="461665"/>
            </a:xfrm>
            <a:prstGeom prst="rect">
              <a:avLst/>
            </a:prstGeom>
          </p:spPr>
          <p:txBody>
            <a:bodyPr wrap="square">
              <a:noAutofit/>
            </a:bodyPr>
            <a:lstStyle/>
            <a:p>
              <a:pPr algn="ctr"/>
              <a:r>
                <a:rPr sz="1200">
                  <a:latin typeface="Huawei Sans" panose="020C0503030203020204" pitchFamily="34" charset="0"/>
                </a:rPr>
                <a:t>2002::1/64</a:t>
              </a:r>
            </a:p>
            <a:p>
              <a:pPr algn="ctr"/>
              <a:r>
                <a:rPr sz="1200">
                  <a:latin typeface="Huawei Sans" panose="020C0503030203020204" pitchFamily="34" charset="0"/>
                </a:rPr>
                <a:t>GE 0/0/0</a:t>
              </a:r>
              <a:endParaRPr lang="en-US" altLang="zh-CN" sz="1200" dirty="0">
                <a:latin typeface="Huawei Sans" panose="020C0503030203020204" pitchFamily="34" charset="0"/>
              </a:endParaRPr>
            </a:p>
          </p:txBody>
        </p:sp>
        <p:sp>
          <p:nvSpPr>
            <p:cNvPr id="51" name="矩形 50"/>
            <p:cNvSpPr/>
            <p:nvPr/>
          </p:nvSpPr>
          <p:spPr>
            <a:xfrm>
              <a:off x="2422864" y="3045977"/>
              <a:ext cx="1023186" cy="461665"/>
            </a:xfrm>
            <a:prstGeom prst="rect">
              <a:avLst/>
            </a:prstGeom>
          </p:spPr>
          <p:txBody>
            <a:bodyPr wrap="square">
              <a:noAutofit/>
            </a:bodyPr>
            <a:lstStyle/>
            <a:p>
              <a:pPr algn="ctr"/>
              <a:r>
                <a:rPr lang="en-US" sz="1200" dirty="0" smtClean="0">
                  <a:latin typeface="Huawei Sans" panose="020C0503030203020204" pitchFamily="34" charset="0"/>
                </a:rPr>
                <a:t>GE 0/0/1</a:t>
              </a:r>
              <a:endParaRPr sz="1200" dirty="0">
                <a:latin typeface="Huawei Sans" panose="020C0503030203020204" pitchFamily="34" charset="0"/>
              </a:endParaRPr>
            </a:p>
            <a:p>
              <a:pPr algn="ctr"/>
              <a:r>
                <a:rPr sz="1200" dirty="0">
                  <a:latin typeface="Huawei Sans" panose="020C0503030203020204" pitchFamily="34" charset="0"/>
                </a:rPr>
                <a:t>2003::1/64</a:t>
              </a:r>
              <a:endParaRPr lang="en-US" altLang="zh-CN" sz="1200" dirty="0">
                <a:latin typeface="Huawei Sans" panose="020C0503030203020204" pitchFamily="34" charset="0"/>
              </a:endParaRPr>
            </a:p>
          </p:txBody>
        </p:sp>
        <p:sp>
          <p:nvSpPr>
            <p:cNvPr id="52" name="矩形 51"/>
            <p:cNvSpPr/>
            <p:nvPr/>
          </p:nvSpPr>
          <p:spPr>
            <a:xfrm>
              <a:off x="3309420" y="2581428"/>
              <a:ext cx="923227" cy="461665"/>
            </a:xfrm>
            <a:prstGeom prst="rect">
              <a:avLst/>
            </a:prstGeom>
          </p:spPr>
          <p:txBody>
            <a:bodyPr wrap="square">
              <a:noAutofit/>
            </a:bodyPr>
            <a:lstStyle/>
            <a:p>
              <a:pPr algn="ctr"/>
              <a:r>
                <a:rPr sz="1200">
                  <a:latin typeface="Huawei Sans" panose="020C0503030203020204" pitchFamily="34" charset="0"/>
                </a:rPr>
                <a:t>GE 1/0/0</a:t>
              </a:r>
            </a:p>
            <a:p>
              <a:pPr algn="ctr"/>
              <a:r>
                <a:rPr sz="1200">
                  <a:latin typeface="Huawei Sans" panose="020C0503030203020204" pitchFamily="34" charset="0"/>
                </a:rPr>
                <a:t>2001::2/64</a:t>
              </a:r>
              <a:endParaRPr lang="en-US" altLang="zh-CN" sz="1200" dirty="0">
                <a:latin typeface="Huawei Sans" panose="020C0503030203020204" pitchFamily="34" charset="0"/>
              </a:endParaRPr>
            </a:p>
          </p:txBody>
        </p:sp>
        <p:sp>
          <p:nvSpPr>
            <p:cNvPr id="53" name="矩形 52"/>
            <p:cNvSpPr/>
            <p:nvPr/>
          </p:nvSpPr>
          <p:spPr>
            <a:xfrm>
              <a:off x="4077988" y="2828148"/>
              <a:ext cx="1079552" cy="461665"/>
            </a:xfrm>
            <a:prstGeom prst="rect">
              <a:avLst/>
            </a:prstGeom>
          </p:spPr>
          <p:txBody>
            <a:bodyPr wrap="square">
              <a:noAutofit/>
            </a:bodyPr>
            <a:lstStyle/>
            <a:p>
              <a:pPr algn="ctr"/>
              <a:r>
                <a:rPr sz="1200" dirty="0">
                  <a:latin typeface="Huawei Sans" panose="020C0503030203020204" pitchFamily="34" charset="0"/>
                </a:rPr>
                <a:t>GE 0/0/0</a:t>
              </a:r>
            </a:p>
            <a:p>
              <a:pPr algn="ctr"/>
              <a:r>
                <a:rPr sz="1200" dirty="0">
                  <a:latin typeface="Huawei Sans" panose="020C0503030203020204" pitchFamily="34" charset="0"/>
                </a:rPr>
                <a:t>2001::1/64</a:t>
              </a:r>
              <a:endParaRPr lang="en-US" altLang="zh-CN" sz="1200" dirty="0">
                <a:latin typeface="Huawei Sans" panose="020C0503030203020204" pitchFamily="34" charset="0"/>
              </a:endParaRPr>
            </a:p>
          </p:txBody>
        </p:sp>
        <p:sp>
          <p:nvSpPr>
            <p:cNvPr id="54" name="文本框 53"/>
            <p:cNvSpPr txBox="1"/>
            <p:nvPr/>
          </p:nvSpPr>
          <p:spPr bwMode="auto">
            <a:xfrm>
              <a:off x="2432008" y="3873698"/>
              <a:ext cx="155269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dirty="0">
                  <a:latin typeface="Huawei Sans" panose="020C0503030203020204" pitchFamily="34" charset="0"/>
                </a:rPr>
                <a:t>IPv6 network</a:t>
              </a:r>
            </a:p>
          </p:txBody>
        </p:sp>
      </p:grpSp>
      <p:sp>
        <p:nvSpPr>
          <p:cNvPr id="56" name="文本框 55"/>
          <p:cNvSpPr txBox="1"/>
          <p:nvPr/>
        </p:nvSpPr>
        <p:spPr bwMode="ltGray">
          <a:xfrm>
            <a:off x="493522" y="3873813"/>
            <a:ext cx="5133796" cy="2507937"/>
          </a:xfrm>
          <a:prstGeom prst="rect">
            <a:avLst/>
          </a:prstGeom>
          <a:noFill/>
        </p:spPr>
        <p:txBody>
          <a:bodyPr wrap="square" rtlCol="0">
            <a:noAutofit/>
          </a:bodyPr>
          <a:lstStyle/>
          <a:p>
            <a:pPr marL="185738" indent="-185738" fontAlgn="auto">
              <a:spcBef>
                <a:spcPts val="0"/>
              </a:spcBef>
              <a:spcAft>
                <a:spcPts val="600"/>
              </a:spcAft>
              <a:buFont typeface="Arial" panose="020B0604020202020204" pitchFamily="34" charset="0"/>
              <a:buChar char="•"/>
            </a:pPr>
            <a:r>
              <a:rPr sz="1400" dirty="0">
                <a:solidFill>
                  <a:prstClr val="black"/>
                </a:solidFill>
                <a:latin typeface="Huawei Sans" panose="020C0503030203020204" pitchFamily="34" charset="0"/>
              </a:rPr>
              <a:t>Configuration Requirements</a:t>
            </a:r>
            <a:endParaRPr lang="en-US" altLang="zh-CN" sz="1400" dirty="0">
              <a:solidFill>
                <a:prstClr val="black"/>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Connect </a:t>
            </a:r>
            <a:r>
              <a:rPr lang="en-US" sz="1400" dirty="0">
                <a:solidFill>
                  <a:schemeClr val="bg1">
                    <a:lumMod val="65000"/>
                  </a:schemeClr>
                </a:solidFill>
                <a:latin typeface="Huawei Sans" panose="020C0503030203020204" pitchFamily="34" charset="0"/>
              </a:rPr>
              <a:t>R1</a:t>
            </a:r>
            <a:r>
              <a:rPr sz="1400" dirty="0">
                <a:solidFill>
                  <a:schemeClr val="bg1">
                    <a:lumMod val="65000"/>
                  </a:schemeClr>
                </a:solidFill>
                <a:latin typeface="Huawei Sans" panose="020C0503030203020204" pitchFamily="34" charset="0"/>
              </a:rPr>
              <a:t> and </a:t>
            </a:r>
            <a:r>
              <a:rPr lang="en-US" sz="1400" dirty="0">
                <a:solidFill>
                  <a:schemeClr val="bg1">
                    <a:lumMod val="65000"/>
                  </a:schemeClr>
                </a:solidFill>
                <a:latin typeface="Huawei Sans" panose="020C0503030203020204" pitchFamily="34" charset="0"/>
              </a:rPr>
              <a:t>R2</a:t>
            </a:r>
            <a:r>
              <a:rPr sz="1400" dirty="0">
                <a:solidFill>
                  <a:schemeClr val="bg1">
                    <a:lumMod val="65000"/>
                  </a:schemeClr>
                </a:solidFill>
                <a:latin typeface="Huawei Sans" panose="020C0503030203020204" pitchFamily="34" charset="0"/>
              </a:rPr>
              <a:t> through interfaces with static IPv6 addresses.</a:t>
            </a:r>
            <a:endParaRPr lang="en-US" altLang="zh-CN" sz="1400" dirty="0">
              <a:solidFill>
                <a:schemeClr val="bg1">
                  <a:lumMod val="65000"/>
                </a:schemeClr>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Configure </a:t>
            </a:r>
            <a:r>
              <a:rPr lang="en-US" sz="1400" dirty="0" smtClean="0">
                <a:solidFill>
                  <a:schemeClr val="bg1">
                    <a:lumMod val="65000"/>
                  </a:schemeClr>
                </a:solidFill>
                <a:latin typeface="Huawei Sans" panose="020C0503030203020204" pitchFamily="34" charset="0"/>
              </a:rPr>
              <a:t>R2</a:t>
            </a:r>
            <a:r>
              <a:rPr sz="1400" dirty="0" smtClean="0">
                <a:solidFill>
                  <a:schemeClr val="bg1">
                    <a:lumMod val="65000"/>
                  </a:schemeClr>
                </a:solidFill>
                <a:latin typeface="Huawei Sans" panose="020C0503030203020204" pitchFamily="34" charset="0"/>
              </a:rPr>
              <a:t> </a:t>
            </a:r>
            <a:r>
              <a:rPr sz="1400" dirty="0">
                <a:solidFill>
                  <a:schemeClr val="bg1">
                    <a:lumMod val="65000"/>
                  </a:schemeClr>
                </a:solidFill>
                <a:latin typeface="Huawei Sans" panose="020C0503030203020204" pitchFamily="34" charset="0"/>
              </a:rPr>
              <a:t>as a DHCPv6 server to assign a GUA to GE 0/0/0 of </a:t>
            </a:r>
            <a:r>
              <a:rPr lang="en-US" sz="1400" dirty="0" smtClean="0">
                <a:solidFill>
                  <a:schemeClr val="bg1">
                    <a:lumMod val="65000"/>
                  </a:schemeClr>
                </a:solidFill>
                <a:latin typeface="Huawei Sans" panose="020C0503030203020204" pitchFamily="34" charset="0"/>
              </a:rPr>
              <a:t>R3</a:t>
            </a:r>
            <a:r>
              <a:rPr sz="1400" dirty="0" smtClean="0">
                <a:solidFill>
                  <a:schemeClr val="bg1">
                    <a:lumMod val="65000"/>
                  </a:schemeClr>
                </a:solidFill>
                <a:latin typeface="Huawei Sans" panose="020C0503030203020204" pitchFamily="34" charset="0"/>
              </a:rPr>
              <a:t>.</a:t>
            </a:r>
            <a:endParaRPr lang="en-US" altLang="zh-CN" sz="1400" dirty="0">
              <a:solidFill>
                <a:schemeClr val="bg1">
                  <a:lumMod val="65000"/>
                </a:schemeClr>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prstClr val="black"/>
                </a:solidFill>
                <a:latin typeface="Huawei Sans" panose="020C0503030203020204" pitchFamily="34" charset="0"/>
              </a:rPr>
              <a:t>Enable </a:t>
            </a:r>
            <a:r>
              <a:rPr lang="en-US" sz="1400" dirty="0">
                <a:solidFill>
                  <a:prstClr val="black"/>
                </a:solidFill>
                <a:latin typeface="Huawei Sans" panose="020C0503030203020204" pitchFamily="34" charset="0"/>
              </a:rPr>
              <a:t>R2</a:t>
            </a:r>
            <a:r>
              <a:rPr sz="1400" dirty="0">
                <a:solidFill>
                  <a:prstClr val="black"/>
                </a:solidFill>
                <a:latin typeface="Huawei Sans" panose="020C0503030203020204" pitchFamily="34" charset="0"/>
              </a:rPr>
              <a:t> to send RA messages, and configure GE 0/0/0 of </a:t>
            </a:r>
            <a:r>
              <a:rPr lang="en-US" sz="1400" dirty="0">
                <a:solidFill>
                  <a:prstClr val="black"/>
                </a:solidFill>
                <a:latin typeface="Huawei Sans" panose="020C0503030203020204" pitchFamily="34" charset="0"/>
              </a:rPr>
              <a:t>R4</a:t>
            </a:r>
            <a:r>
              <a:rPr sz="1400" dirty="0">
                <a:solidFill>
                  <a:prstClr val="black"/>
                </a:solidFill>
                <a:latin typeface="Huawei Sans" panose="020C0503030203020204" pitchFamily="34" charset="0"/>
              </a:rPr>
              <a:t> to automatically perform SLAAC based on the RA messages sent by </a:t>
            </a:r>
            <a:r>
              <a:rPr lang="en-US" sz="1400" dirty="0">
                <a:solidFill>
                  <a:prstClr val="black"/>
                </a:solidFill>
                <a:latin typeface="Huawei Sans" panose="020C0503030203020204" pitchFamily="34" charset="0"/>
              </a:rPr>
              <a:t>R2</a:t>
            </a:r>
            <a:r>
              <a:rPr sz="1400" dirty="0">
                <a:solidFill>
                  <a:prstClr val="black"/>
                </a:solidFill>
                <a:latin typeface="Huawei Sans" panose="020C0503030203020204" pitchFamily="34" charset="0"/>
              </a:rPr>
              <a:t>.</a:t>
            </a:r>
            <a:endParaRPr lang="en-US" altLang="zh-CN" sz="1400" dirty="0">
              <a:solidFill>
                <a:prstClr val="black"/>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Configure static routes to implement mutual access between the devices.</a:t>
            </a:r>
            <a:endParaRPr lang="en-US" altLang="zh-CN" sz="1400" dirty="0">
              <a:solidFill>
                <a:schemeClr val="bg1">
                  <a:lumMod val="65000"/>
                </a:schemeClr>
              </a:solidFill>
              <a:latin typeface="Huawei Sans" panose="020C0503030203020204" pitchFamily="34" charset="0"/>
            </a:endParaRPr>
          </a:p>
        </p:txBody>
      </p:sp>
    </p:spTree>
    <p:extLst>
      <p:ext uri="{BB962C8B-B14F-4D97-AF65-F5344CB8AC3E}">
        <p14:creationId xmlns:p14="http://schemas.microsoft.com/office/powerpoint/2010/main" val="3023690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472704" cy="640800"/>
          </a:xfrm>
        </p:spPr>
        <p:txBody>
          <a:bodyPr/>
          <a:lstStyle/>
          <a:p>
            <a:r>
              <a:rPr lang="en-US" dirty="0" smtClean="0"/>
              <a:t>Example: Configuring a Small IPv6 Network (4)</a:t>
            </a:r>
            <a:endParaRPr lang="en-US" altLang="zh-CN" dirty="0"/>
          </a:p>
        </p:txBody>
      </p:sp>
      <p:sp>
        <p:nvSpPr>
          <p:cNvPr id="36" name="文本框 35"/>
          <p:cNvSpPr txBox="1"/>
          <p:nvPr/>
        </p:nvSpPr>
        <p:spPr bwMode="auto">
          <a:xfrm>
            <a:off x="6096000" y="1329391"/>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nSpc>
                <a:spcPct val="125000"/>
              </a:lnSpc>
            </a:pPr>
            <a:r>
              <a:rPr sz="1600" dirty="0">
                <a:solidFill>
                  <a:srgbClr val="000000"/>
                </a:solidFill>
                <a:latin typeface="Huawei Sans" panose="020C0503030203020204" pitchFamily="34" charset="0"/>
              </a:rPr>
              <a:t>5. Configure static routes on </a:t>
            </a:r>
            <a:r>
              <a:rPr lang="en-US" sz="1600" dirty="0" smtClean="0">
                <a:solidFill>
                  <a:srgbClr val="000000"/>
                </a:solidFill>
                <a:latin typeface="Huawei Sans" panose="020C0503030203020204" pitchFamily="34" charset="0"/>
              </a:rPr>
              <a:t>R4</a:t>
            </a:r>
            <a:r>
              <a:rPr sz="1600" dirty="0" smtClean="0">
                <a:solidFill>
                  <a:srgbClr val="000000"/>
                </a:solidFill>
                <a:latin typeface="Huawei Sans" panose="020C0503030203020204" pitchFamily="34" charset="0"/>
              </a:rPr>
              <a:t>.</a:t>
            </a:r>
            <a:endParaRPr sz="1600" dirty="0">
              <a:solidFill>
                <a:srgbClr val="000000"/>
              </a:solidFill>
              <a:latin typeface="Huawei Sans" panose="020C0503030203020204" pitchFamily="34" charset="0"/>
            </a:endParaRPr>
          </a:p>
        </p:txBody>
      </p:sp>
      <p:sp>
        <p:nvSpPr>
          <p:cNvPr id="37" name="Rectangle 3"/>
          <p:cNvSpPr/>
          <p:nvPr/>
        </p:nvSpPr>
        <p:spPr>
          <a:xfrm>
            <a:off x="6269694" y="1730954"/>
            <a:ext cx="5155544" cy="833438"/>
          </a:xfrm>
          <a:prstGeom prst="rect">
            <a:avLst/>
          </a:prstGeom>
          <a:solidFill>
            <a:srgbClr val="F4FBFE"/>
          </a:solidFill>
          <a:ln>
            <a:solidFill>
              <a:srgbClr val="99DFF9"/>
            </a:solidFill>
          </a:ln>
        </p:spPr>
        <p:txBody>
          <a:bodyPr wrap="square" tIns="0" bIns="36000" anchor="ctr" anchorCtr="0">
            <a:noAutofit/>
          </a:bodyPr>
          <a:lstStyle/>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R4</a:t>
            </a:r>
            <a:r>
              <a:rPr sz="1400" dirty="0" smtClean="0">
                <a:latin typeface="Huawei Sans" panose="020C0503030203020204" pitchFamily="34" charset="0"/>
              </a:rPr>
              <a:t>]ipv6 </a:t>
            </a:r>
            <a:r>
              <a:rPr sz="1400" dirty="0">
                <a:latin typeface="Huawei Sans" panose="020C0503030203020204" pitchFamily="34" charset="0"/>
              </a:rPr>
              <a:t>route-static 2001:: 64 2003::1  </a:t>
            </a:r>
            <a:endParaRPr lang="en-US" altLang="zh-CN" sz="1400" dirty="0" smtClean="0">
              <a:latin typeface="Huawei Sans" panose="020C0503030203020204" pitchFamily="34" charset="0"/>
              <a:cs typeface="Courier New" panose="02070309020205020404" pitchFamily="49" charset="0"/>
            </a:endParaRPr>
          </a:p>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R4</a:t>
            </a:r>
            <a:r>
              <a:rPr sz="1400" dirty="0" smtClean="0">
                <a:latin typeface="Huawei Sans" panose="020C0503030203020204" pitchFamily="34" charset="0"/>
              </a:rPr>
              <a:t>]ipv6 </a:t>
            </a:r>
            <a:r>
              <a:rPr sz="1400" dirty="0">
                <a:latin typeface="Huawei Sans" panose="020C0503030203020204" pitchFamily="34" charset="0"/>
              </a:rPr>
              <a:t>route-static 2002:: 64 2003::1</a:t>
            </a:r>
            <a:endParaRPr lang="en-US" altLang="zh-CN" sz="1400" dirty="0">
              <a:latin typeface="Huawei Sans" panose="020C0503030203020204" pitchFamily="34" charset="0"/>
              <a:cs typeface="Courier New" panose="02070309020205020404" pitchFamily="49" charset="0"/>
            </a:endParaRPr>
          </a:p>
        </p:txBody>
      </p:sp>
      <p:sp>
        <p:nvSpPr>
          <p:cNvPr id="38" name="文本框 37"/>
          <p:cNvSpPr txBox="1"/>
          <p:nvPr/>
        </p:nvSpPr>
        <p:spPr bwMode="auto">
          <a:xfrm>
            <a:off x="6063879" y="2719157"/>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nSpc>
                <a:spcPct val="125000"/>
              </a:lnSpc>
            </a:pPr>
            <a:r>
              <a:rPr sz="1600" dirty="0">
                <a:solidFill>
                  <a:srgbClr val="000000"/>
                </a:solidFill>
                <a:latin typeface="Huawei Sans" panose="020C0503030203020204" pitchFamily="34" charset="0"/>
              </a:rPr>
              <a:t>6. Configure an aggregated static route on </a:t>
            </a:r>
            <a:r>
              <a:rPr lang="en-US" sz="1600" dirty="0" smtClean="0">
                <a:solidFill>
                  <a:srgbClr val="000000"/>
                </a:solidFill>
                <a:latin typeface="Huawei Sans" panose="020C0503030203020204" pitchFamily="34" charset="0"/>
              </a:rPr>
              <a:t>R1</a:t>
            </a:r>
            <a:r>
              <a:rPr sz="1600" dirty="0" smtClean="0">
                <a:solidFill>
                  <a:srgbClr val="000000"/>
                </a:solidFill>
                <a:latin typeface="Huawei Sans" panose="020C0503030203020204" pitchFamily="34" charset="0"/>
              </a:rPr>
              <a:t>.</a:t>
            </a:r>
            <a:endParaRPr sz="1600" dirty="0">
              <a:solidFill>
                <a:srgbClr val="000000"/>
              </a:solidFill>
              <a:latin typeface="Huawei Sans" panose="020C0503030203020204" pitchFamily="34" charset="0"/>
            </a:endParaRPr>
          </a:p>
        </p:txBody>
      </p:sp>
      <p:sp>
        <p:nvSpPr>
          <p:cNvPr id="39" name="Rectangle 3"/>
          <p:cNvSpPr/>
          <p:nvPr/>
        </p:nvSpPr>
        <p:spPr>
          <a:xfrm>
            <a:off x="6269694" y="3141868"/>
            <a:ext cx="5155544" cy="439956"/>
          </a:xfrm>
          <a:prstGeom prst="rect">
            <a:avLst/>
          </a:prstGeom>
          <a:solidFill>
            <a:srgbClr val="F4FBFE"/>
          </a:solidFill>
          <a:ln>
            <a:solidFill>
              <a:srgbClr val="99DFF9"/>
            </a:solidFill>
          </a:ln>
        </p:spPr>
        <p:txBody>
          <a:bodyPr wrap="square" tIns="0" bIns="36000" anchor="ctr" anchorCtr="0">
            <a:noAutofit/>
          </a:bodyPr>
          <a:lstStyle/>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R1</a:t>
            </a:r>
            <a:r>
              <a:rPr sz="1400" dirty="0" smtClean="0">
                <a:latin typeface="Huawei Sans" panose="020C0503030203020204" pitchFamily="34" charset="0"/>
              </a:rPr>
              <a:t>]ipv6 </a:t>
            </a:r>
            <a:r>
              <a:rPr sz="1400" dirty="0">
                <a:latin typeface="Huawei Sans" panose="020C0503030203020204" pitchFamily="34" charset="0"/>
              </a:rPr>
              <a:t>route-static  2002:: 15 2001::2</a:t>
            </a:r>
          </a:p>
        </p:txBody>
      </p:sp>
      <p:sp>
        <p:nvSpPr>
          <p:cNvPr id="28" name="文本框 27"/>
          <p:cNvSpPr txBox="1"/>
          <p:nvPr/>
        </p:nvSpPr>
        <p:spPr bwMode="auto">
          <a:xfrm>
            <a:off x="6063879" y="3822294"/>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nSpc>
                <a:spcPct val="125000"/>
              </a:lnSpc>
            </a:pPr>
            <a:r>
              <a:rPr sz="1600" dirty="0">
                <a:solidFill>
                  <a:srgbClr val="000000"/>
                </a:solidFill>
                <a:latin typeface="Huawei Sans" panose="020C0503030203020204" pitchFamily="34" charset="0"/>
              </a:rPr>
              <a:t>7. Configure a default route on </a:t>
            </a:r>
            <a:r>
              <a:rPr lang="en-US" sz="1600" dirty="0" smtClean="0">
                <a:solidFill>
                  <a:srgbClr val="000000"/>
                </a:solidFill>
                <a:latin typeface="Huawei Sans" panose="020C0503030203020204" pitchFamily="34" charset="0"/>
              </a:rPr>
              <a:t>R3</a:t>
            </a:r>
            <a:r>
              <a:rPr sz="1600" dirty="0" smtClean="0">
                <a:solidFill>
                  <a:srgbClr val="000000"/>
                </a:solidFill>
                <a:latin typeface="Huawei Sans" panose="020C0503030203020204" pitchFamily="34" charset="0"/>
              </a:rPr>
              <a:t>.</a:t>
            </a:r>
            <a:endParaRPr sz="1600" dirty="0">
              <a:solidFill>
                <a:srgbClr val="000000"/>
              </a:solidFill>
              <a:latin typeface="Huawei Sans" panose="020C0503030203020204" pitchFamily="34" charset="0"/>
            </a:endParaRPr>
          </a:p>
        </p:txBody>
      </p:sp>
      <p:sp>
        <p:nvSpPr>
          <p:cNvPr id="30" name="Rectangle 3"/>
          <p:cNvSpPr/>
          <p:nvPr/>
        </p:nvSpPr>
        <p:spPr>
          <a:xfrm>
            <a:off x="6269694" y="4232628"/>
            <a:ext cx="5155544" cy="439956"/>
          </a:xfrm>
          <a:prstGeom prst="rect">
            <a:avLst/>
          </a:prstGeom>
          <a:solidFill>
            <a:srgbClr val="F4FBFE"/>
          </a:solidFill>
          <a:ln>
            <a:solidFill>
              <a:srgbClr val="99DFF9"/>
            </a:solidFill>
          </a:ln>
        </p:spPr>
        <p:txBody>
          <a:bodyPr wrap="square" tIns="0" bIns="36000" anchor="ctr" anchorCtr="0">
            <a:noAutofit/>
          </a:bodyPr>
          <a:lstStyle/>
          <a:p>
            <a:pPr fontAlgn="ctr">
              <a:lnSpc>
                <a:spcPts val="2400"/>
              </a:lnSpc>
            </a:pPr>
            <a:r>
              <a:rPr sz="1400" dirty="0" smtClean="0">
                <a:latin typeface="Huawei Sans" panose="020C0503030203020204" pitchFamily="34" charset="0"/>
              </a:rPr>
              <a:t>[</a:t>
            </a:r>
            <a:r>
              <a:rPr lang="en-US" sz="1400" dirty="0" smtClean="0">
                <a:latin typeface="Huawei Sans" panose="020C0503030203020204" pitchFamily="34" charset="0"/>
              </a:rPr>
              <a:t>R3</a:t>
            </a:r>
            <a:r>
              <a:rPr sz="1400" dirty="0" smtClean="0">
                <a:latin typeface="Huawei Sans" panose="020C0503030203020204" pitchFamily="34" charset="0"/>
              </a:rPr>
              <a:t>]ipv6 </a:t>
            </a:r>
            <a:r>
              <a:rPr sz="1400" dirty="0">
                <a:latin typeface="Huawei Sans" panose="020C0503030203020204" pitchFamily="34" charset="0"/>
              </a:rPr>
              <a:t>route-static :: 0 2002::1 </a:t>
            </a:r>
          </a:p>
        </p:txBody>
      </p:sp>
      <p:grpSp>
        <p:nvGrpSpPr>
          <p:cNvPr id="31" name="组合 30"/>
          <p:cNvGrpSpPr/>
          <p:nvPr/>
        </p:nvGrpSpPr>
        <p:grpSpPr>
          <a:xfrm>
            <a:off x="724256" y="1233488"/>
            <a:ext cx="5170327" cy="2742531"/>
            <a:chOff x="410113" y="1496825"/>
            <a:chExt cx="5170327" cy="2742531"/>
          </a:xfrm>
        </p:grpSpPr>
        <p:sp>
          <p:nvSpPr>
            <p:cNvPr id="32" name="椭圆 31"/>
            <p:cNvSpPr/>
            <p:nvPr/>
          </p:nvSpPr>
          <p:spPr>
            <a:xfrm>
              <a:off x="410113" y="1548345"/>
              <a:ext cx="4902087" cy="2393160"/>
            </a:xfrm>
            <a:prstGeom prst="ellipse">
              <a:avLst/>
            </a:prstGeom>
            <a:solidFill>
              <a:srgbClr val="F4FBFE"/>
            </a:solidFill>
            <a:ln w="9525">
              <a:solidFill>
                <a:srgbClr val="99DFF9"/>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ndParaRPr>
            </a:p>
          </p:txBody>
        </p:sp>
        <p:cxnSp>
          <p:nvCxnSpPr>
            <p:cNvPr id="33" name="直接连接符 32"/>
            <p:cNvCxnSpPr>
              <a:stCxn id="43" idx="3"/>
              <a:endCxn id="48" idx="3"/>
            </p:cNvCxnSpPr>
            <p:nvPr/>
          </p:nvCxnSpPr>
          <p:spPr bwMode="auto">
            <a:xfrm>
              <a:off x="1153037" y="2012467"/>
              <a:ext cx="2251777" cy="7813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矩形 41"/>
            <p:cNvSpPr/>
            <p:nvPr/>
          </p:nvSpPr>
          <p:spPr>
            <a:xfrm>
              <a:off x="1279799" y="1682487"/>
              <a:ext cx="1384182" cy="300120"/>
            </a:xfrm>
            <a:prstGeom prst="rect">
              <a:avLst/>
            </a:prstGeom>
          </p:spPr>
          <p:txBody>
            <a:bodyPr wrap="square">
              <a:noAutofit/>
            </a:bodyPr>
            <a:lstStyle/>
            <a:p>
              <a:r>
                <a:rPr sz="1200" dirty="0">
                  <a:latin typeface="Huawei Sans" panose="020C0503030203020204" pitchFamily="34" charset="0"/>
                </a:rPr>
                <a:t>GE 0/0/0</a:t>
              </a:r>
            </a:p>
            <a:p>
              <a:r>
                <a:rPr sz="1200" dirty="0">
                  <a:latin typeface="Huawei Sans" panose="020C0503030203020204" pitchFamily="34" charset="0"/>
                </a:rPr>
                <a:t>Using DHCPv6</a:t>
              </a:r>
              <a:endParaRPr lang="en-US" altLang="zh-CN" sz="1200" dirty="0">
                <a:latin typeface="Huawei Sans" panose="020C0503030203020204" pitchFamily="34" charset="0"/>
              </a:endParaRPr>
            </a:p>
          </p:txBody>
        </p:sp>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1742467"/>
              <a:ext cx="658537" cy="540000"/>
            </a:xfrm>
            <a:prstGeom prst="rect">
              <a:avLst/>
            </a:prstGeom>
          </p:spPr>
        </p:pic>
        <p:sp>
          <p:nvSpPr>
            <p:cNvPr id="44" name="矩形 43"/>
            <p:cNvSpPr/>
            <p:nvPr/>
          </p:nvSpPr>
          <p:spPr>
            <a:xfrm>
              <a:off x="4963139" y="3083606"/>
              <a:ext cx="576064" cy="307777"/>
            </a:xfrm>
            <a:prstGeom prst="rect">
              <a:avLst/>
            </a:prstGeom>
          </p:spPr>
          <p:txBody>
            <a:bodyPr wrap="square">
              <a:noAutofit/>
            </a:bodyPr>
            <a:lstStyle/>
            <a:p>
              <a:pPr algn="ctr"/>
              <a:r>
                <a:rPr lang="en-US" sz="1400" dirty="0" smtClean="0">
                  <a:latin typeface="Huawei Sans" panose="020C0503030203020204" pitchFamily="34" charset="0"/>
                </a:rPr>
                <a:t>R1</a:t>
              </a:r>
              <a:endParaRPr sz="1400" dirty="0">
                <a:latin typeface="Huawei Sans" panose="020C0503030203020204" pitchFamily="34" charset="0"/>
              </a:endParaRPr>
            </a:p>
          </p:txBody>
        </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3273799"/>
              <a:ext cx="658537" cy="540000"/>
            </a:xfrm>
            <a:prstGeom prst="rect">
              <a:avLst/>
            </a:prstGeom>
          </p:spPr>
        </p:pic>
        <p:sp>
          <p:nvSpPr>
            <p:cNvPr id="46" name="矩形 45"/>
            <p:cNvSpPr/>
            <p:nvPr/>
          </p:nvSpPr>
          <p:spPr>
            <a:xfrm>
              <a:off x="535736" y="3777855"/>
              <a:ext cx="576064" cy="307777"/>
            </a:xfrm>
            <a:prstGeom prst="rect">
              <a:avLst/>
            </a:prstGeom>
          </p:spPr>
          <p:txBody>
            <a:bodyPr wrap="square">
              <a:noAutofit/>
            </a:bodyPr>
            <a:lstStyle/>
            <a:p>
              <a:pPr algn="ctr"/>
              <a:r>
                <a:rPr lang="en-US" sz="1400" dirty="0" smtClean="0">
                  <a:latin typeface="Huawei Sans" panose="020C0503030203020204" pitchFamily="34" charset="0"/>
                </a:rPr>
                <a:t>R4</a:t>
              </a:r>
              <a:endParaRPr sz="1400" dirty="0">
                <a:latin typeface="Huawei Sans" panose="020C0503030203020204" pitchFamily="34" charset="0"/>
              </a:endParaRPr>
            </a:p>
          </p:txBody>
        </p:sp>
        <p:cxnSp>
          <p:nvCxnSpPr>
            <p:cNvPr id="47" name="直接连接符 46"/>
            <p:cNvCxnSpPr>
              <a:stCxn id="45" idx="3"/>
              <a:endCxn id="48" idx="3"/>
            </p:cNvCxnSpPr>
            <p:nvPr/>
          </p:nvCxnSpPr>
          <p:spPr bwMode="auto">
            <a:xfrm flipV="1">
              <a:off x="1153037" y="2793807"/>
              <a:ext cx="2251777" cy="749992"/>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77" y="2523807"/>
              <a:ext cx="658537" cy="540000"/>
            </a:xfrm>
            <a:prstGeom prst="rect">
              <a:avLst/>
            </a:prstGeom>
          </p:spPr>
        </p:pic>
        <p:pic>
          <p:nvPicPr>
            <p:cNvPr id="49" name="图片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903" y="2548280"/>
              <a:ext cx="658537" cy="540000"/>
            </a:xfrm>
            <a:prstGeom prst="rect">
              <a:avLst/>
            </a:prstGeom>
          </p:spPr>
        </p:pic>
        <p:cxnSp>
          <p:nvCxnSpPr>
            <p:cNvPr id="50" name="直接连接符 49"/>
            <p:cNvCxnSpPr>
              <a:stCxn id="48" idx="3"/>
              <a:endCxn id="49" idx="1"/>
            </p:cNvCxnSpPr>
            <p:nvPr/>
          </p:nvCxnSpPr>
          <p:spPr bwMode="auto">
            <a:xfrm>
              <a:off x="3404814" y="2793807"/>
              <a:ext cx="1517089" cy="244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1" name="矩形 50"/>
            <p:cNvSpPr/>
            <p:nvPr/>
          </p:nvSpPr>
          <p:spPr>
            <a:xfrm>
              <a:off x="2285093" y="2664391"/>
              <a:ext cx="576064" cy="307777"/>
            </a:xfrm>
            <a:prstGeom prst="rect">
              <a:avLst/>
            </a:prstGeom>
          </p:spPr>
          <p:txBody>
            <a:bodyPr wrap="square">
              <a:noAutofit/>
            </a:bodyPr>
            <a:lstStyle/>
            <a:p>
              <a:pPr algn="ctr"/>
              <a:r>
                <a:rPr lang="en-US" sz="1400" dirty="0" smtClean="0">
                  <a:latin typeface="Huawei Sans" panose="020C0503030203020204" pitchFamily="34" charset="0"/>
                </a:rPr>
                <a:t>R2</a:t>
              </a:r>
              <a:endParaRPr sz="1400" dirty="0">
                <a:latin typeface="Huawei Sans" panose="020C0503030203020204" pitchFamily="34" charset="0"/>
              </a:endParaRPr>
            </a:p>
          </p:txBody>
        </p:sp>
        <p:sp>
          <p:nvSpPr>
            <p:cNvPr id="52" name="矩形 51"/>
            <p:cNvSpPr/>
            <p:nvPr/>
          </p:nvSpPr>
          <p:spPr>
            <a:xfrm>
              <a:off x="535736" y="1496825"/>
              <a:ext cx="576064" cy="307777"/>
            </a:xfrm>
            <a:prstGeom prst="rect">
              <a:avLst/>
            </a:prstGeom>
          </p:spPr>
          <p:txBody>
            <a:bodyPr wrap="square">
              <a:noAutofit/>
            </a:bodyPr>
            <a:lstStyle/>
            <a:p>
              <a:pPr algn="ctr"/>
              <a:r>
                <a:rPr lang="en-US" sz="1400" dirty="0" smtClean="0">
                  <a:latin typeface="Huawei Sans" panose="020C0503030203020204" pitchFamily="34" charset="0"/>
                </a:rPr>
                <a:t>R3</a:t>
              </a:r>
              <a:endParaRPr sz="1400" dirty="0">
                <a:latin typeface="Huawei Sans" panose="020C0503030203020204" pitchFamily="34" charset="0"/>
              </a:endParaRPr>
            </a:p>
          </p:txBody>
        </p:sp>
        <p:sp>
          <p:nvSpPr>
            <p:cNvPr id="53" name="矩形 52"/>
            <p:cNvSpPr/>
            <p:nvPr/>
          </p:nvSpPr>
          <p:spPr>
            <a:xfrm>
              <a:off x="1122567" y="3480164"/>
              <a:ext cx="1041202" cy="385154"/>
            </a:xfrm>
            <a:prstGeom prst="rect">
              <a:avLst/>
            </a:prstGeom>
          </p:spPr>
          <p:txBody>
            <a:bodyPr wrap="square">
              <a:noAutofit/>
            </a:bodyPr>
            <a:lstStyle/>
            <a:p>
              <a:r>
                <a:rPr sz="1200" dirty="0">
                  <a:latin typeface="Huawei Sans" panose="020C0503030203020204" pitchFamily="34" charset="0"/>
                </a:rPr>
                <a:t>GE 0/0/0</a:t>
              </a:r>
            </a:p>
            <a:p>
              <a:r>
                <a:rPr sz="1200" dirty="0">
                  <a:latin typeface="Huawei Sans" panose="020C0503030203020204" pitchFamily="34" charset="0"/>
                </a:rPr>
                <a:t>SLAAC</a:t>
              </a:r>
              <a:endParaRPr lang="en-US" altLang="zh-CN" sz="1200" dirty="0">
                <a:latin typeface="Huawei Sans" panose="020C0503030203020204" pitchFamily="34" charset="0"/>
              </a:endParaRPr>
            </a:p>
          </p:txBody>
        </p:sp>
        <p:sp>
          <p:nvSpPr>
            <p:cNvPr id="54" name="矩形 53"/>
            <p:cNvSpPr/>
            <p:nvPr/>
          </p:nvSpPr>
          <p:spPr>
            <a:xfrm>
              <a:off x="2397322" y="2021142"/>
              <a:ext cx="1048728" cy="461665"/>
            </a:xfrm>
            <a:prstGeom prst="rect">
              <a:avLst/>
            </a:prstGeom>
          </p:spPr>
          <p:txBody>
            <a:bodyPr wrap="square">
              <a:noAutofit/>
            </a:bodyPr>
            <a:lstStyle/>
            <a:p>
              <a:pPr algn="ctr"/>
              <a:r>
                <a:rPr sz="1200">
                  <a:latin typeface="Huawei Sans" panose="020C0503030203020204" pitchFamily="34" charset="0"/>
                </a:rPr>
                <a:t>2002::1/64</a:t>
              </a:r>
            </a:p>
            <a:p>
              <a:pPr algn="ctr"/>
              <a:r>
                <a:rPr sz="1200">
                  <a:latin typeface="Huawei Sans" panose="020C0503030203020204" pitchFamily="34" charset="0"/>
                </a:rPr>
                <a:t>GE 0/0/0</a:t>
              </a:r>
              <a:endParaRPr lang="en-US" altLang="zh-CN" sz="1200" dirty="0">
                <a:latin typeface="Huawei Sans" panose="020C0503030203020204" pitchFamily="34" charset="0"/>
              </a:endParaRPr>
            </a:p>
          </p:txBody>
        </p:sp>
        <p:sp>
          <p:nvSpPr>
            <p:cNvPr id="56" name="矩形 55"/>
            <p:cNvSpPr/>
            <p:nvPr/>
          </p:nvSpPr>
          <p:spPr>
            <a:xfrm>
              <a:off x="2422864" y="3045977"/>
              <a:ext cx="1023186" cy="461665"/>
            </a:xfrm>
            <a:prstGeom prst="rect">
              <a:avLst/>
            </a:prstGeom>
          </p:spPr>
          <p:txBody>
            <a:bodyPr wrap="square">
              <a:noAutofit/>
            </a:bodyPr>
            <a:lstStyle/>
            <a:p>
              <a:pPr algn="ctr"/>
              <a:r>
                <a:rPr lang="en-US" sz="1200" dirty="0" smtClean="0">
                  <a:latin typeface="Huawei Sans" panose="020C0503030203020204" pitchFamily="34" charset="0"/>
                </a:rPr>
                <a:t>GE 0/0/1</a:t>
              </a:r>
              <a:endParaRPr sz="1200" dirty="0">
                <a:latin typeface="Huawei Sans" panose="020C0503030203020204" pitchFamily="34" charset="0"/>
              </a:endParaRPr>
            </a:p>
            <a:p>
              <a:pPr algn="ctr"/>
              <a:r>
                <a:rPr sz="1200" dirty="0">
                  <a:latin typeface="Huawei Sans" panose="020C0503030203020204" pitchFamily="34" charset="0"/>
                </a:rPr>
                <a:t>2003::1/64</a:t>
              </a:r>
              <a:endParaRPr lang="en-US" altLang="zh-CN" sz="1200" dirty="0">
                <a:latin typeface="Huawei Sans" panose="020C0503030203020204" pitchFamily="34" charset="0"/>
              </a:endParaRPr>
            </a:p>
          </p:txBody>
        </p:sp>
        <p:sp>
          <p:nvSpPr>
            <p:cNvPr id="72" name="矩形 71"/>
            <p:cNvSpPr/>
            <p:nvPr/>
          </p:nvSpPr>
          <p:spPr>
            <a:xfrm>
              <a:off x="3309420" y="2581428"/>
              <a:ext cx="923227" cy="461665"/>
            </a:xfrm>
            <a:prstGeom prst="rect">
              <a:avLst/>
            </a:prstGeom>
          </p:spPr>
          <p:txBody>
            <a:bodyPr wrap="square">
              <a:noAutofit/>
            </a:bodyPr>
            <a:lstStyle/>
            <a:p>
              <a:pPr algn="ctr"/>
              <a:r>
                <a:rPr sz="1200">
                  <a:latin typeface="Huawei Sans" panose="020C0503030203020204" pitchFamily="34" charset="0"/>
                </a:rPr>
                <a:t>GE 1/0/0</a:t>
              </a:r>
            </a:p>
            <a:p>
              <a:pPr algn="ctr"/>
              <a:r>
                <a:rPr sz="1200">
                  <a:latin typeface="Huawei Sans" panose="020C0503030203020204" pitchFamily="34" charset="0"/>
                </a:rPr>
                <a:t>2001::2/64</a:t>
              </a:r>
              <a:endParaRPr lang="en-US" altLang="zh-CN" sz="1200" dirty="0">
                <a:latin typeface="Huawei Sans" panose="020C0503030203020204" pitchFamily="34" charset="0"/>
              </a:endParaRPr>
            </a:p>
          </p:txBody>
        </p:sp>
        <p:sp>
          <p:nvSpPr>
            <p:cNvPr id="73" name="矩形 72"/>
            <p:cNvSpPr/>
            <p:nvPr/>
          </p:nvSpPr>
          <p:spPr>
            <a:xfrm>
              <a:off x="4077988" y="2828148"/>
              <a:ext cx="1079552" cy="461665"/>
            </a:xfrm>
            <a:prstGeom prst="rect">
              <a:avLst/>
            </a:prstGeom>
          </p:spPr>
          <p:txBody>
            <a:bodyPr wrap="square">
              <a:noAutofit/>
            </a:bodyPr>
            <a:lstStyle/>
            <a:p>
              <a:pPr algn="ctr"/>
              <a:r>
                <a:rPr sz="1200" dirty="0">
                  <a:latin typeface="Huawei Sans" panose="020C0503030203020204" pitchFamily="34" charset="0"/>
                </a:rPr>
                <a:t>GE 0/0/0</a:t>
              </a:r>
            </a:p>
            <a:p>
              <a:pPr algn="ctr"/>
              <a:r>
                <a:rPr sz="1200" dirty="0">
                  <a:latin typeface="Huawei Sans" panose="020C0503030203020204" pitchFamily="34" charset="0"/>
                </a:rPr>
                <a:t>2001::1/64</a:t>
              </a:r>
              <a:endParaRPr lang="en-US" altLang="zh-CN" sz="1200" dirty="0">
                <a:latin typeface="Huawei Sans" panose="020C0503030203020204" pitchFamily="34" charset="0"/>
              </a:endParaRPr>
            </a:p>
          </p:txBody>
        </p:sp>
        <p:sp>
          <p:nvSpPr>
            <p:cNvPr id="74" name="文本框 73"/>
            <p:cNvSpPr txBox="1"/>
            <p:nvPr/>
          </p:nvSpPr>
          <p:spPr bwMode="auto">
            <a:xfrm>
              <a:off x="2432008" y="3873698"/>
              <a:ext cx="155269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1400" dirty="0">
                  <a:latin typeface="Huawei Sans" panose="020C0503030203020204" pitchFamily="34" charset="0"/>
                </a:rPr>
                <a:t>IPv6 network</a:t>
              </a:r>
            </a:p>
          </p:txBody>
        </p:sp>
      </p:grpSp>
      <p:sp>
        <p:nvSpPr>
          <p:cNvPr id="75" name="文本框 74"/>
          <p:cNvSpPr txBox="1"/>
          <p:nvPr/>
        </p:nvSpPr>
        <p:spPr bwMode="ltGray">
          <a:xfrm>
            <a:off x="493522" y="3873813"/>
            <a:ext cx="5133796" cy="2507937"/>
          </a:xfrm>
          <a:prstGeom prst="rect">
            <a:avLst/>
          </a:prstGeom>
          <a:noFill/>
        </p:spPr>
        <p:txBody>
          <a:bodyPr wrap="square" rtlCol="0">
            <a:noAutofit/>
          </a:bodyPr>
          <a:lstStyle/>
          <a:p>
            <a:pPr marL="185738" indent="-185738" fontAlgn="auto">
              <a:spcBef>
                <a:spcPts val="0"/>
              </a:spcBef>
              <a:spcAft>
                <a:spcPts val="600"/>
              </a:spcAft>
              <a:buFont typeface="Arial" panose="020B0604020202020204" pitchFamily="34" charset="0"/>
              <a:buChar char="•"/>
            </a:pPr>
            <a:r>
              <a:rPr sz="1400" dirty="0">
                <a:solidFill>
                  <a:prstClr val="black"/>
                </a:solidFill>
                <a:latin typeface="Huawei Sans" panose="020C0503030203020204" pitchFamily="34" charset="0"/>
              </a:rPr>
              <a:t>Configuration Requirements</a:t>
            </a:r>
            <a:endParaRPr lang="en-US" altLang="zh-CN" sz="1400" dirty="0">
              <a:solidFill>
                <a:prstClr val="black"/>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Connect </a:t>
            </a:r>
            <a:r>
              <a:rPr lang="en-US" sz="1400" dirty="0">
                <a:solidFill>
                  <a:schemeClr val="bg1">
                    <a:lumMod val="65000"/>
                  </a:schemeClr>
                </a:solidFill>
                <a:latin typeface="Huawei Sans" panose="020C0503030203020204" pitchFamily="34" charset="0"/>
              </a:rPr>
              <a:t>R1</a:t>
            </a:r>
            <a:r>
              <a:rPr sz="1400" dirty="0">
                <a:solidFill>
                  <a:schemeClr val="bg1">
                    <a:lumMod val="65000"/>
                  </a:schemeClr>
                </a:solidFill>
                <a:latin typeface="Huawei Sans" panose="020C0503030203020204" pitchFamily="34" charset="0"/>
              </a:rPr>
              <a:t> and </a:t>
            </a:r>
            <a:r>
              <a:rPr lang="en-US" sz="1400" dirty="0">
                <a:solidFill>
                  <a:schemeClr val="bg1">
                    <a:lumMod val="65000"/>
                  </a:schemeClr>
                </a:solidFill>
                <a:latin typeface="Huawei Sans" panose="020C0503030203020204" pitchFamily="34" charset="0"/>
              </a:rPr>
              <a:t>R2</a:t>
            </a:r>
            <a:r>
              <a:rPr sz="1400" dirty="0">
                <a:solidFill>
                  <a:schemeClr val="bg1">
                    <a:lumMod val="65000"/>
                  </a:schemeClr>
                </a:solidFill>
                <a:latin typeface="Huawei Sans" panose="020C0503030203020204" pitchFamily="34" charset="0"/>
              </a:rPr>
              <a:t> through interfaces with static IPv6 addresses.</a:t>
            </a:r>
            <a:endParaRPr lang="en-US" altLang="zh-CN" sz="1400" dirty="0">
              <a:solidFill>
                <a:schemeClr val="bg1">
                  <a:lumMod val="65000"/>
                </a:schemeClr>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Configure </a:t>
            </a:r>
            <a:r>
              <a:rPr lang="en-US" sz="1400" dirty="0" smtClean="0">
                <a:solidFill>
                  <a:schemeClr val="bg1">
                    <a:lumMod val="65000"/>
                  </a:schemeClr>
                </a:solidFill>
                <a:latin typeface="Huawei Sans" panose="020C0503030203020204" pitchFamily="34" charset="0"/>
              </a:rPr>
              <a:t>R2</a:t>
            </a:r>
            <a:r>
              <a:rPr sz="1400" dirty="0" smtClean="0">
                <a:solidFill>
                  <a:schemeClr val="bg1">
                    <a:lumMod val="65000"/>
                  </a:schemeClr>
                </a:solidFill>
                <a:latin typeface="Huawei Sans" panose="020C0503030203020204" pitchFamily="34" charset="0"/>
              </a:rPr>
              <a:t> </a:t>
            </a:r>
            <a:r>
              <a:rPr sz="1400" dirty="0">
                <a:solidFill>
                  <a:schemeClr val="bg1">
                    <a:lumMod val="65000"/>
                  </a:schemeClr>
                </a:solidFill>
                <a:latin typeface="Huawei Sans" panose="020C0503030203020204" pitchFamily="34" charset="0"/>
              </a:rPr>
              <a:t>as a DHCPv6 server to assign a GUA to GE 0/0/0 of </a:t>
            </a:r>
            <a:r>
              <a:rPr lang="en-US" sz="1400" dirty="0" smtClean="0">
                <a:solidFill>
                  <a:schemeClr val="bg1">
                    <a:lumMod val="65000"/>
                  </a:schemeClr>
                </a:solidFill>
                <a:latin typeface="Huawei Sans" panose="020C0503030203020204" pitchFamily="34" charset="0"/>
              </a:rPr>
              <a:t>R3</a:t>
            </a:r>
            <a:r>
              <a:rPr sz="1400" dirty="0" smtClean="0">
                <a:solidFill>
                  <a:schemeClr val="bg1">
                    <a:lumMod val="65000"/>
                  </a:schemeClr>
                </a:solidFill>
                <a:latin typeface="Huawei Sans" panose="020C0503030203020204" pitchFamily="34" charset="0"/>
              </a:rPr>
              <a:t>.</a:t>
            </a:r>
            <a:endParaRPr lang="en-US" altLang="zh-CN" sz="1400" dirty="0">
              <a:solidFill>
                <a:schemeClr val="bg1">
                  <a:lumMod val="65000"/>
                </a:schemeClr>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schemeClr val="bg1">
                    <a:lumMod val="65000"/>
                  </a:schemeClr>
                </a:solidFill>
                <a:latin typeface="Huawei Sans" panose="020C0503030203020204" pitchFamily="34" charset="0"/>
              </a:rPr>
              <a:t>Enable </a:t>
            </a:r>
            <a:r>
              <a:rPr lang="en-US" sz="1400" dirty="0" smtClean="0">
                <a:solidFill>
                  <a:schemeClr val="bg1">
                    <a:lumMod val="65000"/>
                  </a:schemeClr>
                </a:solidFill>
                <a:latin typeface="Huawei Sans" panose="020C0503030203020204" pitchFamily="34" charset="0"/>
              </a:rPr>
              <a:t>R2</a:t>
            </a:r>
            <a:r>
              <a:rPr sz="1400" dirty="0" smtClean="0">
                <a:solidFill>
                  <a:schemeClr val="bg1">
                    <a:lumMod val="65000"/>
                  </a:schemeClr>
                </a:solidFill>
                <a:latin typeface="Huawei Sans" panose="020C0503030203020204" pitchFamily="34" charset="0"/>
              </a:rPr>
              <a:t> </a:t>
            </a:r>
            <a:r>
              <a:rPr sz="1400" dirty="0">
                <a:solidFill>
                  <a:schemeClr val="bg1">
                    <a:lumMod val="65000"/>
                  </a:schemeClr>
                </a:solidFill>
                <a:latin typeface="Huawei Sans" panose="020C0503030203020204" pitchFamily="34" charset="0"/>
              </a:rPr>
              <a:t>to send RA messages, and configure GE 0/0/0 of </a:t>
            </a:r>
            <a:r>
              <a:rPr lang="en-US" sz="1400" dirty="0" smtClean="0">
                <a:solidFill>
                  <a:schemeClr val="bg1">
                    <a:lumMod val="65000"/>
                  </a:schemeClr>
                </a:solidFill>
                <a:latin typeface="Huawei Sans" panose="020C0503030203020204" pitchFamily="34" charset="0"/>
              </a:rPr>
              <a:t>R4</a:t>
            </a:r>
            <a:r>
              <a:rPr sz="1400" dirty="0" smtClean="0">
                <a:solidFill>
                  <a:schemeClr val="bg1">
                    <a:lumMod val="65000"/>
                  </a:schemeClr>
                </a:solidFill>
                <a:latin typeface="Huawei Sans" panose="020C0503030203020204" pitchFamily="34" charset="0"/>
              </a:rPr>
              <a:t> </a:t>
            </a:r>
            <a:r>
              <a:rPr sz="1400" dirty="0">
                <a:solidFill>
                  <a:schemeClr val="bg1">
                    <a:lumMod val="65000"/>
                  </a:schemeClr>
                </a:solidFill>
                <a:latin typeface="Huawei Sans" panose="020C0503030203020204" pitchFamily="34" charset="0"/>
              </a:rPr>
              <a:t>to automatically perform SLAAC based on the RA messages sent by </a:t>
            </a:r>
            <a:r>
              <a:rPr lang="en-US" sz="1400" dirty="0" smtClean="0">
                <a:solidFill>
                  <a:schemeClr val="bg1">
                    <a:lumMod val="65000"/>
                  </a:schemeClr>
                </a:solidFill>
                <a:latin typeface="Huawei Sans" panose="020C0503030203020204" pitchFamily="34" charset="0"/>
              </a:rPr>
              <a:t>R2</a:t>
            </a:r>
            <a:r>
              <a:rPr sz="1400" dirty="0" smtClean="0">
                <a:solidFill>
                  <a:schemeClr val="bg1">
                    <a:lumMod val="65000"/>
                  </a:schemeClr>
                </a:solidFill>
                <a:latin typeface="Huawei Sans" panose="020C0503030203020204" pitchFamily="34" charset="0"/>
              </a:rPr>
              <a:t>.</a:t>
            </a:r>
            <a:endParaRPr lang="en-US" altLang="zh-CN" sz="1400" dirty="0">
              <a:solidFill>
                <a:schemeClr val="bg1">
                  <a:lumMod val="65000"/>
                </a:schemeClr>
              </a:solidFill>
              <a:latin typeface="Huawei Sans" panose="020C0503030203020204" pitchFamily="34" charset="0"/>
            </a:endParaRPr>
          </a:p>
          <a:p>
            <a:pPr marL="476250" lvl="1" indent="-284163">
              <a:spcAft>
                <a:spcPts val="600"/>
              </a:spcAft>
              <a:buFont typeface="Huawei Sans" panose="020C0503030203020204" pitchFamily="34" charset="0"/>
              <a:buChar char="▫"/>
            </a:pPr>
            <a:r>
              <a:rPr sz="1400" dirty="0">
                <a:solidFill>
                  <a:prstClr val="black"/>
                </a:solidFill>
                <a:latin typeface="Huawei Sans" panose="020C0503030203020204" pitchFamily="34" charset="0"/>
              </a:rPr>
              <a:t>Configure static routes to implement mutual access between the devices.</a:t>
            </a:r>
            <a:endParaRPr lang="en-US" altLang="zh-CN" sz="1400" dirty="0">
              <a:solidFill>
                <a:prstClr val="black"/>
              </a:solidFill>
              <a:latin typeface="Huawei Sans" panose="020C0503030203020204" pitchFamily="34" charset="0"/>
            </a:endParaRPr>
          </a:p>
        </p:txBody>
      </p:sp>
    </p:spTree>
    <p:extLst>
      <p:ext uri="{BB962C8B-B14F-4D97-AF65-F5344CB8AC3E}">
        <p14:creationId xmlns:p14="http://schemas.microsoft.com/office/powerpoint/2010/main" val="2839502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smtClean="0"/>
              <a:t>On completion of this course, you will be able to:</a:t>
            </a:r>
          </a:p>
          <a:p>
            <a:pPr lvl="1"/>
            <a:r>
              <a:rPr lang="en-US" smtClean="0"/>
              <a:t>Summarize the advantages of IPv6 over IPv4.</a:t>
            </a:r>
            <a:endParaRPr lang="en-US" altLang="zh-CN" smtClean="0"/>
          </a:p>
          <a:p>
            <a:pPr lvl="1"/>
            <a:r>
              <a:rPr lang="en-US" smtClean="0"/>
              <a:t>Describe the basic concepts of IPv6.</a:t>
            </a:r>
            <a:endParaRPr lang="en-US" altLang="zh-CN" smtClean="0"/>
          </a:p>
          <a:p>
            <a:pPr lvl="1"/>
            <a:r>
              <a:rPr lang="en-US" smtClean="0"/>
              <a:t>Describe the formats and functions of IPv6 packet headers.</a:t>
            </a:r>
          </a:p>
          <a:p>
            <a:pPr lvl="1"/>
            <a:r>
              <a:rPr lang="en-US" smtClean="0"/>
              <a:t>Describe the IPv6 address format and address types.</a:t>
            </a:r>
          </a:p>
          <a:p>
            <a:pPr lvl="1"/>
            <a:r>
              <a:rPr lang="en-US" smtClean="0"/>
              <a:t>Describe the method and basic procedure for configuring IPv6 addresses.</a:t>
            </a:r>
            <a:endParaRPr lang="en-US" altLang="zh-CN" smtClean="0"/>
          </a:p>
          <a:p>
            <a:pPr lvl="1"/>
            <a:r>
              <a:rPr lang="en-US" smtClean="0"/>
              <a:t>Configure IPv6 addresses and IPv6 static routes.</a:t>
            </a:r>
            <a:endParaRPr lang="en-US" altLang="zh-CN" dirty="0"/>
          </a:p>
        </p:txBody>
      </p:sp>
    </p:spTree>
    <p:extLst>
      <p:ext uri="{BB962C8B-B14F-4D97-AF65-F5344CB8AC3E}">
        <p14:creationId xmlns:p14="http://schemas.microsoft.com/office/powerpoint/2010/main" val="1816311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sz="quarter" idx="10"/>
          </p:nvPr>
        </p:nvSpPr>
        <p:spPr/>
        <p:txBody>
          <a:bodyPr wrap="square">
            <a:noAutofit/>
          </a:bodyPr>
          <a:lstStyle/>
          <a:p>
            <a:pPr marL="457017" lvl="1" indent="-457017" algn="l" defTabSz="801367">
              <a:spcBef>
                <a:spcPct val="30000"/>
              </a:spcBef>
              <a:spcAft>
                <a:spcPct val="0"/>
              </a:spcAft>
              <a:buFont typeface="+mj-lt"/>
              <a:buAutoNum type="arabicPeriod"/>
            </a:pPr>
            <a:r>
              <a:rPr sz="1999" dirty="0">
                <a:latin typeface="Huawei Sans" panose="020C0503030203020204" pitchFamily="34" charset="0"/>
              </a:rPr>
              <a:t>What is the most abbreviated form of the IPv6 address 2001:0DB8:0000:0000:032A:0000:0000:2D70?</a:t>
            </a:r>
            <a:endParaRPr lang="en-US" altLang="zh-CN" sz="1999" dirty="0">
              <a:latin typeface="Huawei Sans" panose="020C0503030203020204" pitchFamily="34" charset="0"/>
              <a:cs typeface="Arial" panose="020B0604020202020204" pitchFamily="34" charset="0"/>
            </a:endParaRPr>
          </a:p>
          <a:p>
            <a:pPr marL="457017" lvl="1" indent="-457017" algn="l" defTabSz="801367">
              <a:spcBef>
                <a:spcPct val="30000"/>
              </a:spcBef>
              <a:spcAft>
                <a:spcPct val="0"/>
              </a:spcAft>
              <a:buFont typeface="+mj-lt"/>
              <a:buAutoNum type="arabicPeriod"/>
            </a:pPr>
            <a:r>
              <a:rPr sz="1999" dirty="0">
                <a:latin typeface="Huawei Sans" panose="020C0503030203020204" pitchFamily="34" charset="0"/>
              </a:rPr>
              <a:t>What is the process of SLAAC for IPv6 hosts?</a:t>
            </a:r>
          </a:p>
        </p:txBody>
      </p:sp>
    </p:spTree>
    <p:extLst>
      <p:ext uri="{BB962C8B-B14F-4D97-AF65-F5344CB8AC3E}">
        <p14:creationId xmlns:p14="http://schemas.microsoft.com/office/powerpoint/2010/main" val="183565402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nvPr>
        </p:nvGraphicFramePr>
        <p:xfrm>
          <a:off x="803275" y="1461908"/>
          <a:ext cx="10621963" cy="4263498"/>
        </p:xfrm>
        <a:graphic>
          <a:graphicData uri="http://schemas.openxmlformats.org/drawingml/2006/table">
            <a:tbl>
              <a:tblPr/>
              <a:tblGrid>
                <a:gridCol w="1750562">
                  <a:extLst>
                    <a:ext uri="{9D8B030D-6E8A-4147-A177-3AD203B41FA5}">
                      <a16:colId xmlns="" xmlns:a16="http://schemas.microsoft.com/office/drawing/2014/main" val="20000"/>
                    </a:ext>
                  </a:extLst>
                </a:gridCol>
                <a:gridCol w="4207610">
                  <a:extLst>
                    <a:ext uri="{9D8B030D-6E8A-4147-A177-3AD203B41FA5}">
                      <a16:colId xmlns="" xmlns:a16="http://schemas.microsoft.com/office/drawing/2014/main" val="20001"/>
                    </a:ext>
                  </a:extLst>
                </a:gridCol>
                <a:gridCol w="4663791">
                  <a:extLst>
                    <a:ext uri="{9D8B030D-6E8A-4147-A177-3AD203B41FA5}">
                      <a16:colId xmlns="" xmlns:a16="http://schemas.microsoft.com/office/drawing/2014/main" val="20002"/>
                    </a:ext>
                  </a:extLst>
                </a:gridCol>
              </a:tblGrid>
              <a:tr h="634906">
                <a:tc>
                  <a:txBody>
                    <a:bodyPr/>
                    <a:lstStyle/>
                    <a:p>
                      <a:pPr algn="ctr" fontAlgn="auto"/>
                      <a:r>
                        <a:rPr sz="1800" b="1" dirty="0">
                          <a:solidFill>
                            <a:schemeClr val="bg1"/>
                          </a:solidFill>
                          <a:latin typeface="Huawei Sans" panose="020C0503030203020204" pitchFamily="34" charset="0"/>
                        </a:rPr>
                        <a:t>Comparison</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auto"/>
                      <a:r>
                        <a:rPr sz="1800" b="1">
                          <a:solidFill>
                            <a:schemeClr val="bg1"/>
                          </a:solidFill>
                          <a:latin typeface="Huawei Sans" panose="020C0503030203020204" pitchFamily="34" charset="0"/>
                        </a:rPr>
                        <a:t>IPv6</a:t>
                      </a:r>
                      <a:endParaRPr lang="zh-CN" altLang="en-US" sz="1800" b="1" dirty="0">
                        <a:solidFill>
                          <a:schemeClr val="bg1"/>
                        </a:solidFill>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auto"/>
                      <a:r>
                        <a:rPr sz="1800" b="1">
                          <a:solidFill>
                            <a:schemeClr val="bg1"/>
                          </a:solidFill>
                          <a:latin typeface="Huawei Sans" panose="020C0503030203020204" pitchFamily="34" charset="0"/>
                        </a:rPr>
                        <a:t>IPv4</a:t>
                      </a:r>
                      <a:endParaRPr lang="zh-CN" altLang="en-US" sz="1800" b="1" dirty="0">
                        <a:solidFill>
                          <a:schemeClr val="bg1"/>
                        </a:solidFill>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531167">
                <a:tc>
                  <a:txBody>
                    <a:bodyPr/>
                    <a:lstStyle/>
                    <a:p>
                      <a:pPr algn="l" fontAlgn="auto"/>
                      <a:r>
                        <a:rPr sz="1600">
                          <a:latin typeface="Huawei Sans" panose="020C0503030203020204" pitchFamily="34" charset="0"/>
                        </a:rPr>
                        <a:t>Address length</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a:latin typeface="Huawei Sans" panose="020C0503030203020204" pitchFamily="34" charset="0"/>
                        </a:rPr>
                        <a:t>128 bits</a:t>
                      </a:r>
                      <a:endParaRPr lang="zh-CN" alt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a:latin typeface="Huawei Sans" panose="020C0503030203020204" pitchFamily="34" charset="0"/>
                        </a:rPr>
                        <a:t>32 bits</a:t>
                      </a:r>
                      <a:endParaRPr lang="zh-CN" alt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915731">
                <a:tc>
                  <a:txBody>
                    <a:bodyPr/>
                    <a:lstStyle/>
                    <a:p>
                      <a:pPr algn="l" fontAlgn="auto"/>
                      <a:r>
                        <a:rPr sz="1600">
                          <a:latin typeface="Huawei Sans" panose="020C0503030203020204" pitchFamily="34" charset="0"/>
                        </a:rPr>
                        <a:t>Packet format</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a:latin typeface="Huawei Sans" panose="020C0503030203020204" pitchFamily="34" charset="0"/>
                        </a:rPr>
                        <a:t>A fixed 40-byte basic packet header+variable-length extension headers</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sz="1600">
                          <a:latin typeface="Huawei Sans" panose="020C0503030203020204" pitchFamily="34" charset="0"/>
                        </a:rPr>
                        <a:t>A basic header containing the Options field to</a:t>
                      </a:r>
                      <a:endParaRPr lang="en-US" altLang="zh-CN" sz="1600" dirty="0" smtClean="0">
                        <a:effectLst/>
                        <a:latin typeface="Huawei Sans" panose="020C0503030203020204" pitchFamily="34" charset="0"/>
                        <a:ea typeface="+mn-ea"/>
                      </a:endParaRPr>
                    </a:p>
                    <a:p>
                      <a:pPr algn="l" fontAlgn="auto"/>
                      <a:r>
                        <a:rPr sz="1600">
                          <a:latin typeface="Huawei Sans" panose="020C0503030203020204" pitchFamily="34" charset="0"/>
                        </a:rPr>
                        <a:t>support extended features</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531167">
                <a:tc>
                  <a:txBody>
                    <a:bodyPr/>
                    <a:lstStyle/>
                    <a:p>
                      <a:pPr algn="l" fontAlgn="auto"/>
                      <a:r>
                        <a:rPr sz="1600" dirty="0">
                          <a:latin typeface="Huawei Sans" panose="020C0503030203020204" pitchFamily="34" charset="0"/>
                        </a:rPr>
                        <a:t>Address </a:t>
                      </a:r>
                      <a:r>
                        <a:rPr lang="en-US" sz="1600" dirty="0" smtClean="0">
                          <a:latin typeface="Huawei Sans" panose="020C0503030203020204" pitchFamily="34" charset="0"/>
                        </a:rPr>
                        <a:t>t</a:t>
                      </a:r>
                      <a:r>
                        <a:rPr sz="1600" dirty="0" smtClean="0">
                          <a:latin typeface="Huawei Sans" panose="020C0503030203020204" pitchFamily="34" charset="0"/>
                        </a:rPr>
                        <a:t>ype</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a:latin typeface="Huawei Sans" panose="020C0503030203020204" pitchFamily="34" charset="0"/>
                        </a:rPr>
                        <a:t>Unicast, multicast, and anycast</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a:latin typeface="Huawei Sans" panose="020C0503030203020204" pitchFamily="34" charset="0"/>
                        </a:rPr>
                        <a:t>Unicast, multicast, and broadcast</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4"/>
                  </a:ext>
                </a:extLst>
              </a:tr>
              <a:tr h="531167">
                <a:tc>
                  <a:txBody>
                    <a:bodyPr/>
                    <a:lstStyle/>
                    <a:p>
                      <a:pPr algn="l" fontAlgn="auto"/>
                      <a:r>
                        <a:rPr sz="1600">
                          <a:latin typeface="Huawei Sans" panose="020C0503030203020204" pitchFamily="34" charset="0"/>
                        </a:rPr>
                        <a:t>Address configuration</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a:latin typeface="Huawei Sans" panose="020C0503030203020204" pitchFamily="34" charset="0"/>
                        </a:rPr>
                        <a:t>Static, DHCP, and SLAAC</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a:latin typeface="Huawei Sans" panose="020C0503030203020204" pitchFamily="34" charset="0"/>
                        </a:rPr>
                        <a:t>Static and DHCP</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r h="531167">
                <a:tc>
                  <a:txBody>
                    <a:bodyPr/>
                    <a:lstStyle/>
                    <a:p>
                      <a:pPr algn="l" fontAlgn="auto"/>
                      <a:r>
                        <a:rPr sz="1600">
                          <a:latin typeface="Huawei Sans" panose="020C0503030203020204" pitchFamily="34" charset="0"/>
                        </a:rPr>
                        <a:t>DAD</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dirty="0">
                          <a:latin typeface="Huawei Sans" panose="020C0503030203020204" pitchFamily="34" charset="0"/>
                        </a:rPr>
                        <a:t>ICMPv6</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a:latin typeface="Huawei Sans" panose="020C0503030203020204" pitchFamily="34" charset="0"/>
                        </a:rPr>
                        <a:t>Gratuitous ARP</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5"/>
                  </a:ext>
                </a:extLst>
              </a:tr>
              <a:tr h="531167">
                <a:tc>
                  <a:txBody>
                    <a:bodyPr/>
                    <a:lstStyle/>
                    <a:p>
                      <a:pPr algn="l" fontAlgn="auto"/>
                      <a:r>
                        <a:rPr sz="1600">
                          <a:latin typeface="Huawei Sans" panose="020C0503030203020204" pitchFamily="34" charset="0"/>
                        </a:rPr>
                        <a:t>Address resolution</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a:latin typeface="Huawei Sans" panose="020C0503030203020204" pitchFamily="34" charset="0"/>
                        </a:rPr>
                        <a:t>ICMPv6</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sz="1600" dirty="0">
                          <a:latin typeface="Huawei Sans" panose="020C0503030203020204" pitchFamily="34" charset="0"/>
                        </a:rPr>
                        <a:t>ARP</a:t>
                      </a:r>
                      <a:endParaRPr lang="en-US" sz="1600" dirty="0">
                        <a:effectLst/>
                        <a:latin typeface="Huawei Sans" panose="020C0503030203020204" pitchFamily="34" charset="0"/>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795060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648608"/>
      </p:ext>
    </p:extLst>
  </p:cSld>
  <p:clrMapOvr>
    <a:masterClrMapping/>
  </p:clrMapOvr>
  <p:transition advClick="0" advTm="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b="1" smtClean="0">
                <a:latin typeface="Huawei Sans" panose="020C0503030203020204" pitchFamily="34" charset="0"/>
              </a:rPr>
              <a:t>IPv6 Overview</a:t>
            </a:r>
            <a:endParaRPr lang="en-US" altLang="zh-CN" smtClean="0">
              <a:solidFill>
                <a:schemeClr val="bg1">
                  <a:lumMod val="50000"/>
                </a:schemeClr>
              </a:solidFill>
              <a:latin typeface="Huawei Sans" panose="020C0503030203020204" pitchFamily="34" charset="0"/>
            </a:endParaRPr>
          </a:p>
          <a:p>
            <a:r>
              <a:rPr smtClean="0">
                <a:solidFill>
                  <a:schemeClr val="bg1">
                    <a:lumMod val="50000"/>
                  </a:schemeClr>
                </a:solidFill>
                <a:latin typeface="Huawei Sans" panose="020C0503030203020204" pitchFamily="34" charset="0"/>
              </a:rPr>
              <a:t>IPv6 Address Configuration</a:t>
            </a:r>
            <a:endParaRPr lang="en-US" altLang="zh-CN" smtClean="0">
              <a:solidFill>
                <a:schemeClr val="bg1">
                  <a:lumMod val="50000"/>
                </a:schemeClr>
              </a:solidFill>
              <a:latin typeface="Huawei Sans" panose="020C0503030203020204" pitchFamily="34" charset="0"/>
            </a:endParaRPr>
          </a:p>
          <a:p>
            <a:r>
              <a:rPr smtClean="0">
                <a:solidFill>
                  <a:schemeClr val="bg1">
                    <a:lumMod val="50000"/>
                  </a:schemeClr>
                </a:solidFill>
                <a:latin typeface="Huawei Sans" panose="020C0503030203020204" pitchFamily="34" charset="0"/>
              </a:rPr>
              <a:t>Typical IPv6 Configuration Examples</a:t>
            </a:r>
            <a:endParaRPr>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1028281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占位符 3"/>
          <p:cNvSpPr>
            <a:spLocks noGrp="1"/>
          </p:cNvSpPr>
          <p:nvPr>
            <p:ph type="body" sz="quarter" idx="10"/>
          </p:nvPr>
        </p:nvSpPr>
        <p:spPr/>
        <p:txBody>
          <a:bodyPr/>
          <a:lstStyle/>
          <a:p>
            <a:r>
              <a:rPr lang="en-US" sz="1800" dirty="0" smtClean="0"/>
              <a:t>On February 3, 2011, the Internet Assigned Numbers Authority (IANA) announced even allocation of its last 4.68 million IPv4 addresses to five Regional Internet Registries (RIRs) around the world. The IANA thereafter had no available IPv4 address.</a:t>
            </a:r>
            <a:endParaRPr lang="en-US" altLang="zh-CN" sz="1800" dirty="0"/>
          </a:p>
        </p:txBody>
      </p:sp>
      <p:sp>
        <p:nvSpPr>
          <p:cNvPr id="9218" name="标题 9"/>
          <p:cNvSpPr>
            <a:spLocks noGrp="1"/>
          </p:cNvSpPr>
          <p:nvPr>
            <p:ph type="title"/>
          </p:nvPr>
        </p:nvSpPr>
        <p:spPr/>
        <p:txBody>
          <a:bodyPr/>
          <a:lstStyle/>
          <a:p>
            <a:r>
              <a:rPr lang="en-US" smtClean="0"/>
              <a:t>IPv4 Status</a:t>
            </a:r>
            <a:endParaRPr lang="en-US"/>
          </a:p>
        </p:txBody>
      </p:sp>
      <p:pic>
        <p:nvPicPr>
          <p:cNvPr id="15" name="Picture 103" descr="C:\Users\dh\Desktop\第二季1\23\未标题.png"/>
          <p:cNvPicPr>
            <a:picLocks noChangeAspect="1" noChangeArrowheads="1"/>
          </p:cNvPicPr>
          <p:nvPr/>
        </p:nvPicPr>
        <p:blipFill>
          <a:blip r:embed="rId3" cstate="email">
            <a:extLst>
              <a:ext uri="{BEBA8EAE-BF5A-486C-A8C5-ECC9F3942E4B}">
                <a14:imgProps xmlns:a14="http://schemas.microsoft.com/office/drawing/2010/main">
                  <a14:imgLayer r:embed="rId4">
                    <a14:imgEffect>
                      <a14:brightnessContrast bright="-3000" contrast="-40000"/>
                    </a14:imgEffect>
                  </a14:imgLayer>
                </a14:imgProps>
              </a:ext>
            </a:extLst>
          </a:blip>
          <a:srcRect/>
          <a:stretch>
            <a:fillRect/>
          </a:stretch>
        </p:blipFill>
        <p:spPr bwMode="auto">
          <a:xfrm>
            <a:off x="745932" y="2366764"/>
            <a:ext cx="9651460" cy="3999482"/>
          </a:xfrm>
          <a:prstGeom prst="rect">
            <a:avLst/>
          </a:prstGeom>
          <a:noFill/>
          <a:ln w="9525">
            <a:noFill/>
            <a:miter lim="800000"/>
            <a:headEnd/>
            <a:tailEnd/>
          </a:ln>
        </p:spPr>
      </p:pic>
      <p:sp>
        <p:nvSpPr>
          <p:cNvPr id="17" name="矩形 6"/>
          <p:cNvSpPr/>
          <p:nvPr/>
        </p:nvSpPr>
        <p:spPr>
          <a:xfrm>
            <a:off x="791906" y="4315134"/>
            <a:ext cx="1800000" cy="326509"/>
          </a:xfrm>
          <a:prstGeom prst="rect">
            <a:avLst/>
          </a:prstGeom>
          <a:solidFill>
            <a:srgbClr val="EC7061"/>
          </a:solidFill>
          <a:ln>
            <a:solidFill>
              <a:srgbClr val="FFFFFF"/>
            </a:solidFill>
          </a:ln>
          <a:effectLst/>
        </p:spPr>
        <p:txBody>
          <a:bodyPr wrap="square" lIns="121935" tIns="60968" rIns="121935" bIns="60968" anchor="ctr" anchorCtr="0">
            <a:noAutofit/>
          </a:bodyPr>
          <a:lstStyle/>
          <a:p>
            <a:pPr marL="214224" indent="-214224" algn="ctr" defTabSz="697421" eaLnBrk="0" hangingPunct="0">
              <a:lnSpc>
                <a:spcPct val="130000"/>
              </a:lnSpc>
              <a:buClr>
                <a:srgbClr val="990000"/>
              </a:buClr>
              <a:buSzPct val="60000"/>
            </a:pPr>
            <a:r>
              <a:rPr sz="1400" b="1">
                <a:solidFill>
                  <a:schemeClr val="bg1"/>
                </a:solidFill>
                <a:latin typeface="Huawei Sans" panose="020C0503030203020204" pitchFamily="34" charset="0"/>
              </a:rPr>
              <a:t>2011.4</a:t>
            </a:r>
            <a:endParaRPr lang="zh-CN" altLang="en-US"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Arial"/>
            </a:endParaRPr>
          </a:p>
        </p:txBody>
      </p:sp>
      <p:sp>
        <p:nvSpPr>
          <p:cNvPr id="20" name="矩形 7"/>
          <p:cNvSpPr/>
          <p:nvPr/>
        </p:nvSpPr>
        <p:spPr bwMode="ltGray">
          <a:xfrm>
            <a:off x="2589221" y="4315134"/>
            <a:ext cx="1800000" cy="326509"/>
          </a:xfrm>
          <a:prstGeom prst="rect">
            <a:avLst/>
          </a:prstGeom>
          <a:solidFill>
            <a:srgbClr val="00B0F0"/>
          </a:solidFill>
          <a:ln>
            <a:solidFill>
              <a:srgbClr val="FFFFFF"/>
            </a:solidFill>
          </a:ln>
          <a:effectLst/>
        </p:spPr>
        <p:txBody>
          <a:bodyPr wrap="square" lIns="121935" tIns="60968" rIns="121935" bIns="60968" anchor="ctr" anchorCtr="0">
            <a:noAutofit/>
          </a:bodyPr>
          <a:lstStyle/>
          <a:p>
            <a:pPr marL="214224" marR="0" lvl="0" indent="-214224" algn="ctr" defTabSz="697421" eaLnBrk="0" fontAlgn="auto" latinLnBrk="0" hangingPunct="0">
              <a:lnSpc>
                <a:spcPct val="130000"/>
              </a:lnSpc>
              <a:spcBef>
                <a:spcPts val="0"/>
              </a:spcBef>
              <a:spcAft>
                <a:spcPts val="0"/>
              </a:spcAft>
              <a:buClr>
                <a:srgbClr val="990000"/>
              </a:buClr>
              <a:buSzPct val="60000"/>
              <a:buFontTx/>
              <a:buNone/>
              <a:tabLst/>
              <a:defRPr/>
            </a:pPr>
            <a:r>
              <a:rPr sz="1400" b="1" dirty="0">
                <a:solidFill>
                  <a:schemeClr val="bg1"/>
                </a:solidFill>
                <a:latin typeface="Huawei Sans" panose="020C0503030203020204" pitchFamily="34" charset="0"/>
              </a:rPr>
              <a:t>2012.9</a:t>
            </a:r>
            <a:endParaRPr kumimoji="0" lang="zh-CN" altLang="en-US" sz="1400" b="1" i="0" u="none" strike="noStrike" kern="0" cap="none" spc="0" normalizeH="0" noProof="0" dirty="0" smtClean="0">
              <a:ln>
                <a:noFill/>
              </a:ln>
              <a:solidFill>
                <a:schemeClr val="bg1"/>
              </a:solidFill>
              <a:effectLst/>
              <a:uLnTx/>
              <a:uFillTx/>
              <a:latin typeface="Huawei Sans" panose="020C0503030203020204" pitchFamily="34" charset="0"/>
              <a:ea typeface="方正兰亭黑简体" panose="02000000000000000000" pitchFamily="2" charset="-122"/>
              <a:cs typeface="Arial" pitchFamily="34" charset="0"/>
              <a:sym typeface="Arial"/>
            </a:endParaRPr>
          </a:p>
        </p:txBody>
      </p:sp>
      <p:sp>
        <p:nvSpPr>
          <p:cNvPr id="23" name="矩形 9"/>
          <p:cNvSpPr/>
          <p:nvPr/>
        </p:nvSpPr>
        <p:spPr bwMode="ltGray">
          <a:xfrm>
            <a:off x="6193986" y="4315134"/>
            <a:ext cx="1800000" cy="326509"/>
          </a:xfrm>
          <a:prstGeom prst="rect">
            <a:avLst/>
          </a:prstGeom>
          <a:solidFill>
            <a:srgbClr val="00B0F0"/>
          </a:solidFill>
          <a:ln>
            <a:solidFill>
              <a:srgbClr val="FFFFFF"/>
            </a:solidFill>
          </a:ln>
          <a:effectLst/>
        </p:spPr>
        <p:txBody>
          <a:bodyPr wrap="square" lIns="121935" tIns="60968" rIns="121935" bIns="60968" anchor="ctr" anchorCtr="0">
            <a:noAutofit/>
          </a:bodyPr>
          <a:lstStyle/>
          <a:p>
            <a:pPr marL="214224" indent="-214224" algn="ctr" defTabSz="697421" eaLnBrk="0" hangingPunct="0">
              <a:lnSpc>
                <a:spcPct val="130000"/>
              </a:lnSpc>
              <a:buClr>
                <a:srgbClr val="990000"/>
              </a:buClr>
              <a:buSzPct val="60000"/>
            </a:pPr>
            <a:r>
              <a:rPr sz="1400" b="1" dirty="0">
                <a:solidFill>
                  <a:schemeClr val="bg1"/>
                </a:solidFill>
                <a:latin typeface="Huawei Sans" panose="020C0503030203020204" pitchFamily="34" charset="0"/>
              </a:rPr>
              <a:t>2015.9</a:t>
            </a:r>
            <a:endParaRPr lang="zh-CN" altLang="en-US"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Arial"/>
            </a:endParaRPr>
          </a:p>
        </p:txBody>
      </p:sp>
      <p:sp>
        <p:nvSpPr>
          <p:cNvPr id="25" name="矩形 10"/>
          <p:cNvSpPr/>
          <p:nvPr/>
        </p:nvSpPr>
        <p:spPr>
          <a:xfrm>
            <a:off x="7993986" y="4315134"/>
            <a:ext cx="1800000" cy="326509"/>
          </a:xfrm>
          <a:prstGeom prst="rect">
            <a:avLst/>
          </a:prstGeom>
          <a:solidFill>
            <a:srgbClr val="EC7061"/>
          </a:solidFill>
          <a:ln>
            <a:solidFill>
              <a:srgbClr val="FFFFFF"/>
            </a:solidFill>
          </a:ln>
          <a:effectLst/>
        </p:spPr>
        <p:txBody>
          <a:bodyPr wrap="square" lIns="121935" tIns="60968" rIns="121935" bIns="60968" anchor="ctr" anchorCtr="0">
            <a:noAutofit/>
          </a:bodyPr>
          <a:lstStyle/>
          <a:p>
            <a:pPr marL="214224" indent="-214224" algn="ctr" defTabSz="697421" eaLnBrk="0" hangingPunct="0">
              <a:lnSpc>
                <a:spcPct val="130000"/>
              </a:lnSpc>
              <a:buClr>
                <a:srgbClr val="990000"/>
              </a:buClr>
              <a:buSzPct val="60000"/>
            </a:pPr>
            <a:r>
              <a:rPr sz="1400" b="1">
                <a:solidFill>
                  <a:schemeClr val="bg1"/>
                </a:solidFill>
                <a:latin typeface="Huawei Sans" panose="020C0503030203020204" pitchFamily="34" charset="0"/>
              </a:rPr>
              <a:t>2019.11.25</a:t>
            </a:r>
            <a:endParaRPr lang="zh-CN" altLang="en-US"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Arial"/>
            </a:endParaRPr>
          </a:p>
        </p:txBody>
      </p:sp>
      <p:cxnSp>
        <p:nvCxnSpPr>
          <p:cNvPr id="26" name="直接箭头连接符 88"/>
          <p:cNvCxnSpPr/>
          <p:nvPr/>
        </p:nvCxnSpPr>
        <p:spPr bwMode="auto">
          <a:xfrm>
            <a:off x="1724693" y="3863055"/>
            <a:ext cx="0" cy="466493"/>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직사각형 35"/>
          <p:cNvSpPr>
            <a:spLocks noChangeArrowheads="1"/>
          </p:cNvSpPr>
          <p:nvPr/>
        </p:nvSpPr>
        <p:spPr bwMode="auto">
          <a:xfrm>
            <a:off x="4393986" y="4315134"/>
            <a:ext cx="1800000" cy="326509"/>
          </a:xfrm>
          <a:prstGeom prst="rect">
            <a:avLst/>
          </a:prstGeom>
          <a:solidFill>
            <a:srgbClr val="EC7061"/>
          </a:solidFill>
          <a:ln>
            <a:solidFill>
              <a:srgbClr val="FFFFFF"/>
            </a:solidFill>
          </a:ln>
          <a:effectLst/>
        </p:spPr>
        <p:txBody>
          <a:bodyPr wrap="square" lIns="121935" tIns="60968" rIns="121935" bIns="60968" anchor="ctr" anchorCtr="0">
            <a:noAutofit/>
          </a:bodyPr>
          <a:lstStyle/>
          <a:p>
            <a:pPr marL="214224" indent="-214224" algn="ctr" defTabSz="697421" eaLnBrk="0" hangingPunct="0">
              <a:lnSpc>
                <a:spcPct val="130000"/>
              </a:lnSpc>
              <a:buClr>
                <a:srgbClr val="990000"/>
              </a:buClr>
              <a:buSzPct val="60000"/>
            </a:pPr>
            <a:r>
              <a:rPr sz="1400" b="1">
                <a:solidFill>
                  <a:schemeClr val="bg1"/>
                </a:solidFill>
                <a:latin typeface="Huawei Sans" panose="020C0503030203020204" pitchFamily="34" charset="0"/>
              </a:rPr>
              <a:t>2014.6</a:t>
            </a:r>
          </a:p>
        </p:txBody>
      </p:sp>
      <p:cxnSp>
        <p:nvCxnSpPr>
          <p:cNvPr id="33" name="直接箭头连接符 85"/>
          <p:cNvCxnSpPr/>
          <p:nvPr/>
        </p:nvCxnSpPr>
        <p:spPr bwMode="auto">
          <a:xfrm flipV="1">
            <a:off x="10449486" y="4647052"/>
            <a:ext cx="0" cy="597924"/>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右箭头 34"/>
          <p:cNvSpPr/>
          <p:nvPr/>
        </p:nvSpPr>
        <p:spPr bwMode="ltGray">
          <a:xfrm>
            <a:off x="9793986" y="4153402"/>
            <a:ext cx="1546770" cy="649973"/>
          </a:xfrm>
          <a:prstGeom prst="rightArrow">
            <a:avLst/>
          </a:prstGeom>
          <a:solidFill>
            <a:srgbClr val="00B0F0"/>
          </a:solidFill>
          <a:ln>
            <a:solidFill>
              <a:srgbClr val="FFFFFF"/>
            </a:solidFill>
          </a:ln>
          <a:effectLst/>
          <a:extLst/>
        </p:spPr>
        <p:txBody>
          <a:bodyPr wrap="square" lIns="121935" tIns="60968" rIns="121935" bIns="60968" anchor="ctr" anchorCtr="0">
            <a:noAutofit/>
          </a:bodyPr>
          <a:lstStyle/>
          <a:p>
            <a:pPr marL="214224" marR="0" lvl="0" indent="-214224" algn="ctr" defTabSz="697421" eaLnBrk="0" fontAlgn="auto" latinLnBrk="0" hangingPunct="0">
              <a:lnSpc>
                <a:spcPct val="130000"/>
              </a:lnSpc>
              <a:spcBef>
                <a:spcPts val="0"/>
              </a:spcBef>
              <a:spcAft>
                <a:spcPts val="0"/>
              </a:spcAft>
              <a:buClr>
                <a:srgbClr val="CC9900"/>
              </a:buClr>
              <a:buSzPct val="60000"/>
              <a:buFont typeface="Wingdings" pitchFamily="2" charset="2"/>
              <a:buChar char="n"/>
              <a:tabLst/>
              <a:defRPr/>
            </a:pPr>
            <a:endParaRPr kumimoji="0" lang="zh-CN" altLang="en-US" sz="1000" b="1" i="0" u="none" strike="noStrike" kern="0" cap="none" spc="0" normalizeH="0" noProof="0" smtClean="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Arial"/>
            </a:endParaRPr>
          </a:p>
        </p:txBody>
      </p:sp>
      <p:sp>
        <p:nvSpPr>
          <p:cNvPr id="37" name="矩形 36"/>
          <p:cNvSpPr/>
          <p:nvPr/>
        </p:nvSpPr>
        <p:spPr bwMode="ltGray">
          <a:xfrm>
            <a:off x="9849455" y="4315134"/>
            <a:ext cx="1306035" cy="326509"/>
          </a:xfrm>
          <a:prstGeom prst="rect">
            <a:avLst/>
          </a:prstGeom>
          <a:noFill/>
          <a:ln>
            <a:noFill/>
          </a:ln>
          <a:effectLst/>
        </p:spPr>
        <p:txBody>
          <a:bodyPr wrap="square" lIns="121935" tIns="60968" rIns="121935" bIns="60968" anchor="ctr" anchorCtr="0">
            <a:noAutofit/>
          </a:bodyPr>
          <a:lstStyle/>
          <a:p>
            <a:pPr marL="214224" indent="-214224" algn="ctr" defTabSz="697421" eaLnBrk="0" hangingPunct="0">
              <a:lnSpc>
                <a:spcPct val="130000"/>
              </a:lnSpc>
              <a:buSzPct val="60000"/>
              <a:defRPr/>
            </a:pPr>
            <a:r>
              <a:rPr sz="1200" b="1" dirty="0">
                <a:solidFill>
                  <a:srgbClr val="FFFFFF"/>
                </a:solidFill>
                <a:latin typeface="Huawei Sans" panose="020C0503030203020204" pitchFamily="34" charset="0"/>
              </a:rPr>
              <a:t>Future</a:t>
            </a:r>
            <a:endParaRPr lang="zh-CN" altLang="en-US" sz="1200" b="1" kern="0" dirty="0" smtClean="0">
              <a:solidFill>
                <a:srgbClr val="FFFFFF"/>
              </a:solidFill>
              <a:latin typeface="Huawei Sans" panose="020C0503030203020204" pitchFamily="34" charset="0"/>
              <a:ea typeface="方正兰亭黑简体" panose="02000000000000000000" pitchFamily="2" charset="-122"/>
              <a:cs typeface="Arial" pitchFamily="34" charset="0"/>
              <a:sym typeface="Arial"/>
            </a:endParaRPr>
          </a:p>
        </p:txBody>
      </p:sp>
      <p:sp>
        <p:nvSpPr>
          <p:cNvPr id="44" name="矩形 43"/>
          <p:cNvSpPr/>
          <p:nvPr/>
        </p:nvSpPr>
        <p:spPr bwMode="auto">
          <a:xfrm>
            <a:off x="9849455" y="5246484"/>
            <a:ext cx="1207225" cy="613967"/>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cxnSp>
        <p:nvCxnSpPr>
          <p:cNvPr id="46" name="直接箭头连接符 88"/>
          <p:cNvCxnSpPr/>
          <p:nvPr/>
        </p:nvCxnSpPr>
        <p:spPr bwMode="auto">
          <a:xfrm>
            <a:off x="8894523" y="3857652"/>
            <a:ext cx="0" cy="466493"/>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85"/>
          <p:cNvCxnSpPr/>
          <p:nvPr/>
        </p:nvCxnSpPr>
        <p:spPr bwMode="auto">
          <a:xfrm flipV="1">
            <a:off x="3548903" y="4634950"/>
            <a:ext cx="0" cy="597924"/>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组合 5"/>
          <p:cNvGrpSpPr/>
          <p:nvPr/>
        </p:nvGrpSpPr>
        <p:grpSpPr>
          <a:xfrm>
            <a:off x="761317" y="3242947"/>
            <a:ext cx="2491675" cy="641745"/>
            <a:chOff x="1047201" y="2923809"/>
            <a:chExt cx="1978264" cy="641745"/>
          </a:xfrm>
        </p:grpSpPr>
        <p:sp>
          <p:nvSpPr>
            <p:cNvPr id="34" name="矩形 33"/>
            <p:cNvSpPr/>
            <p:nvPr/>
          </p:nvSpPr>
          <p:spPr bwMode="auto">
            <a:xfrm>
              <a:off x="1071487" y="2923809"/>
              <a:ext cx="1919922"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800" b="0" i="0" u="none" strike="noStrike" kern="0" cap="none" spc="0" normalizeH="0" noProof="0" smtClean="0">
                <a:ln>
                  <a:noFill/>
                </a:ln>
                <a:solidFill>
                  <a:srgbClr val="000000"/>
                </a:solidFill>
                <a:effectLst/>
                <a:uLnTx/>
                <a:uFillTx/>
                <a:latin typeface="Huawei Sans" panose="020C0503030203020204" pitchFamily="34" charset="0"/>
                <a:ea typeface="方正兰亭黑简体" panose="02000000000000000000" pitchFamily="2" charset="-122"/>
              </a:endParaRPr>
            </a:p>
          </p:txBody>
        </p:sp>
        <p:sp>
          <p:nvSpPr>
            <p:cNvPr id="52" name="Text Box 978"/>
            <p:cNvSpPr txBox="1">
              <a:spLocks noChangeArrowheads="1"/>
            </p:cNvSpPr>
            <p:nvPr/>
          </p:nvSpPr>
          <p:spPr bwMode="auto">
            <a:xfrm>
              <a:off x="1047201" y="3042280"/>
              <a:ext cx="1978264" cy="430887"/>
            </a:xfrm>
            <a:prstGeom prst="rect">
              <a:avLst/>
            </a:prstGeom>
            <a:noFill/>
            <a:ln w="9525" algn="ctr">
              <a:noFill/>
              <a:miter lim="800000"/>
              <a:headEnd/>
              <a:tailEnd/>
            </a:ln>
            <a:effectLst/>
          </p:spPr>
          <p:txBody>
            <a:bodyPr wrap="square" lIns="0" tIns="0" rIns="0" bIns="0">
              <a:noAutofit/>
            </a:bodyPr>
            <a:lstStyle/>
            <a:p>
              <a:pPr algn="ctr" defTabSz="914400" fontAlgn="base">
                <a:spcBef>
                  <a:spcPct val="0"/>
                </a:spcBef>
                <a:spcAft>
                  <a:spcPct val="0"/>
                </a:spcAft>
                <a:defRPr/>
              </a:pPr>
              <a:r>
                <a:rPr sz="1400" dirty="0">
                  <a:latin typeface="Huawei Sans" panose="020C0503030203020204" pitchFamily="34" charset="0"/>
                </a:rPr>
                <a:t>APNIC: announced IPv4 address exhaustion</a:t>
              </a:r>
              <a:endParaRPr lang="en-US" altLang="ko-KR" sz="1400" dirty="0" smtClean="0">
                <a:latin typeface="Huawei Sans" panose="020C0503030203020204" pitchFamily="34" charset="0"/>
                <a:ea typeface="方正兰亭黑简体" panose="02000000000000000000" pitchFamily="2" charset="-122"/>
              </a:endParaRPr>
            </a:p>
          </p:txBody>
        </p:sp>
      </p:grpSp>
      <p:cxnSp>
        <p:nvCxnSpPr>
          <p:cNvPr id="45" name="直接箭头连接符 88"/>
          <p:cNvCxnSpPr/>
          <p:nvPr/>
        </p:nvCxnSpPr>
        <p:spPr bwMode="auto">
          <a:xfrm>
            <a:off x="5289901" y="3863055"/>
            <a:ext cx="0" cy="466493"/>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85"/>
          <p:cNvCxnSpPr/>
          <p:nvPr/>
        </p:nvCxnSpPr>
        <p:spPr bwMode="auto">
          <a:xfrm flipV="1">
            <a:off x="7073036" y="4624387"/>
            <a:ext cx="0" cy="597924"/>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矩形 75"/>
          <p:cNvSpPr/>
          <p:nvPr/>
        </p:nvSpPr>
        <p:spPr bwMode="auto">
          <a:xfrm>
            <a:off x="2387143" y="5223819"/>
            <a:ext cx="2367358"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sp>
        <p:nvSpPr>
          <p:cNvPr id="77" name="Text Box 978"/>
          <p:cNvSpPr txBox="1">
            <a:spLocks noChangeArrowheads="1"/>
          </p:cNvSpPr>
          <p:nvPr/>
        </p:nvSpPr>
        <p:spPr bwMode="auto">
          <a:xfrm>
            <a:off x="2429098" y="5347005"/>
            <a:ext cx="2265159" cy="430887"/>
          </a:xfrm>
          <a:prstGeom prst="rect">
            <a:avLst/>
          </a:prstGeom>
          <a:noFill/>
          <a:ln w="9525" algn="ctr">
            <a:noFill/>
            <a:miter lim="800000"/>
            <a:headEnd/>
            <a:tailEnd/>
          </a:ln>
          <a:effectLst/>
        </p:spPr>
        <p:txBody>
          <a:bodyPr wrap="square" lIns="0" tIns="0" rIns="0" bIns="0">
            <a:noAutofit/>
          </a:bodyPr>
          <a:lstStyle/>
          <a:p>
            <a:pPr marL="85725" indent="-85725" algn="ctr" defTabSz="914400" fontAlgn="base">
              <a:spcBef>
                <a:spcPct val="0"/>
              </a:spcBef>
              <a:spcAft>
                <a:spcPct val="0"/>
              </a:spcAft>
              <a:defRPr/>
            </a:pPr>
            <a:r>
              <a:rPr sz="1400" dirty="0">
                <a:latin typeface="Huawei Sans" panose="020C0503030203020204" pitchFamily="34" charset="0"/>
              </a:rPr>
              <a:t>RIPE: announced IPv4 address exhaustion</a:t>
            </a:r>
            <a:endParaRPr lang="en-US" altLang="ko-KR" sz="1400" dirty="0" smtClean="0">
              <a:latin typeface="Huawei Sans" panose="020C0503030203020204" pitchFamily="34" charset="0"/>
              <a:ea typeface="方正兰亭黑简体" panose="02000000000000000000" pitchFamily="2" charset="-122"/>
            </a:endParaRPr>
          </a:p>
        </p:txBody>
      </p:sp>
      <p:sp>
        <p:nvSpPr>
          <p:cNvPr id="79" name="矩形 78"/>
          <p:cNvSpPr/>
          <p:nvPr/>
        </p:nvSpPr>
        <p:spPr bwMode="auto">
          <a:xfrm>
            <a:off x="4072892" y="3223209"/>
            <a:ext cx="2524314"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sp>
        <p:nvSpPr>
          <p:cNvPr id="80" name="Text Box 978"/>
          <p:cNvSpPr txBox="1">
            <a:spLocks noChangeArrowheads="1"/>
          </p:cNvSpPr>
          <p:nvPr/>
        </p:nvSpPr>
        <p:spPr bwMode="auto">
          <a:xfrm>
            <a:off x="4069969" y="3351798"/>
            <a:ext cx="2491675" cy="430887"/>
          </a:xfrm>
          <a:prstGeom prst="rect">
            <a:avLst/>
          </a:prstGeom>
          <a:noFill/>
          <a:ln w="9525" algn="ctr">
            <a:noFill/>
            <a:miter lim="800000"/>
            <a:headEnd/>
            <a:tailEnd/>
          </a:ln>
          <a:effectLst/>
        </p:spPr>
        <p:txBody>
          <a:bodyPr wrap="square" lIns="0" tIns="0" rIns="0" bIns="0">
            <a:noAutofit/>
          </a:bodyPr>
          <a:lstStyle/>
          <a:p>
            <a:pPr marL="85725" indent="-85725" algn="ctr" defTabSz="914400" fontAlgn="base">
              <a:spcBef>
                <a:spcPct val="0"/>
              </a:spcBef>
              <a:spcAft>
                <a:spcPct val="0"/>
              </a:spcAft>
              <a:defRPr/>
            </a:pPr>
            <a:r>
              <a:rPr sz="1400" dirty="0">
                <a:latin typeface="Huawei Sans" panose="020C0503030203020204" pitchFamily="34" charset="0"/>
              </a:rPr>
              <a:t>LACNIC: announced IPv4 address exhaustion</a:t>
            </a:r>
            <a:endParaRPr lang="en-US" altLang="ko-KR" sz="1400" dirty="0" smtClean="0">
              <a:latin typeface="Huawei Sans" panose="020C0503030203020204" pitchFamily="34" charset="0"/>
              <a:ea typeface="方正兰亭黑简体" panose="02000000000000000000" pitchFamily="2" charset="-122"/>
            </a:endParaRPr>
          </a:p>
        </p:txBody>
      </p:sp>
      <p:sp>
        <p:nvSpPr>
          <p:cNvPr id="82" name="矩形 81"/>
          <p:cNvSpPr/>
          <p:nvPr/>
        </p:nvSpPr>
        <p:spPr bwMode="auto">
          <a:xfrm>
            <a:off x="5819094" y="5218706"/>
            <a:ext cx="2599270"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sp>
        <p:nvSpPr>
          <p:cNvPr id="83" name="Text Box 978"/>
          <p:cNvSpPr txBox="1">
            <a:spLocks noChangeArrowheads="1"/>
          </p:cNvSpPr>
          <p:nvPr/>
        </p:nvSpPr>
        <p:spPr bwMode="auto">
          <a:xfrm>
            <a:off x="6078880" y="5349906"/>
            <a:ext cx="2059235" cy="430887"/>
          </a:xfrm>
          <a:prstGeom prst="rect">
            <a:avLst/>
          </a:prstGeom>
          <a:noFill/>
          <a:ln w="9525" algn="ctr">
            <a:noFill/>
            <a:miter lim="800000"/>
            <a:headEnd/>
            <a:tailEnd/>
          </a:ln>
          <a:effectLst/>
        </p:spPr>
        <p:txBody>
          <a:bodyPr wrap="square" lIns="0" tIns="0" rIns="0" bIns="0">
            <a:noAutofit/>
          </a:bodyPr>
          <a:lstStyle/>
          <a:p>
            <a:pPr marL="85725" indent="-85725" algn="ctr" defTabSz="914400" fontAlgn="base">
              <a:spcBef>
                <a:spcPct val="0"/>
              </a:spcBef>
              <a:spcAft>
                <a:spcPct val="0"/>
              </a:spcAft>
              <a:defRPr/>
            </a:pPr>
            <a:r>
              <a:rPr sz="1400" dirty="0">
                <a:latin typeface="Huawei Sans" panose="020C0503030203020204" pitchFamily="34" charset="0"/>
              </a:rPr>
              <a:t>ARIN: announced IPv4 address exhaustion</a:t>
            </a:r>
            <a:endParaRPr lang="en-US" altLang="ko-KR" sz="1400" dirty="0" smtClean="0">
              <a:latin typeface="Huawei Sans" panose="020C0503030203020204" pitchFamily="34" charset="0"/>
              <a:ea typeface="方正兰亭黑简体" panose="02000000000000000000" pitchFamily="2" charset="-122"/>
            </a:endParaRPr>
          </a:p>
        </p:txBody>
      </p:sp>
      <p:sp>
        <p:nvSpPr>
          <p:cNvPr id="85" name="矩形 84"/>
          <p:cNvSpPr/>
          <p:nvPr/>
        </p:nvSpPr>
        <p:spPr bwMode="auto">
          <a:xfrm>
            <a:off x="7648686" y="3221310"/>
            <a:ext cx="2599270"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sp>
        <p:nvSpPr>
          <p:cNvPr id="86" name="Text Box 978"/>
          <p:cNvSpPr txBox="1">
            <a:spLocks noChangeArrowheads="1"/>
          </p:cNvSpPr>
          <p:nvPr/>
        </p:nvSpPr>
        <p:spPr bwMode="auto">
          <a:xfrm>
            <a:off x="7708333" y="3335352"/>
            <a:ext cx="2491675" cy="430887"/>
          </a:xfrm>
          <a:prstGeom prst="rect">
            <a:avLst/>
          </a:prstGeom>
          <a:noFill/>
          <a:ln w="9525" algn="ctr">
            <a:noFill/>
            <a:miter lim="800000"/>
            <a:headEnd/>
            <a:tailEnd/>
          </a:ln>
          <a:effectLst/>
        </p:spPr>
        <p:txBody>
          <a:bodyPr wrap="square" lIns="0" tIns="0" rIns="0" bIns="0">
            <a:noAutofit/>
          </a:bodyPr>
          <a:lstStyle/>
          <a:p>
            <a:pPr marL="85725" indent="-85725" algn="ctr" defTabSz="914400" fontAlgn="base">
              <a:spcBef>
                <a:spcPct val="0"/>
              </a:spcBef>
              <a:spcAft>
                <a:spcPct val="0"/>
              </a:spcAft>
              <a:defRPr/>
            </a:pPr>
            <a:r>
              <a:rPr sz="1400" dirty="0">
                <a:latin typeface="Huawei Sans" panose="020C0503030203020204" pitchFamily="34" charset="0"/>
              </a:rPr>
              <a:t>AFRINIC: announced IPv4 address exhaustion</a:t>
            </a:r>
            <a:endParaRPr lang="en-US" altLang="ko-KR" sz="1400" dirty="0" smtClean="0">
              <a:latin typeface="Huawei Sans" panose="020C0503030203020204" pitchFamily="34" charset="0"/>
              <a:ea typeface="方正兰亭黑简体" panose="02000000000000000000" pitchFamily="2" charset="-122"/>
            </a:endParaRPr>
          </a:p>
        </p:txBody>
      </p:sp>
      <p:sp>
        <p:nvSpPr>
          <p:cNvPr id="90" name="Text Box 978"/>
          <p:cNvSpPr txBox="1">
            <a:spLocks noChangeArrowheads="1"/>
          </p:cNvSpPr>
          <p:nvPr/>
        </p:nvSpPr>
        <p:spPr bwMode="auto">
          <a:xfrm>
            <a:off x="9793986" y="5462634"/>
            <a:ext cx="1262694" cy="215444"/>
          </a:xfrm>
          <a:prstGeom prst="rect">
            <a:avLst/>
          </a:prstGeom>
          <a:noFill/>
          <a:ln w="9525" algn="ctr">
            <a:noFill/>
            <a:miter lim="800000"/>
            <a:headEnd/>
            <a:tailEnd/>
          </a:ln>
          <a:effectLst/>
        </p:spPr>
        <p:txBody>
          <a:bodyPr wrap="square" lIns="0" tIns="0" rIns="0" bIns="0">
            <a:noAutofit/>
          </a:bodyPr>
          <a:lstStyle/>
          <a:p>
            <a:pPr marL="85725" indent="-85725" algn="ctr" defTabSz="914400" fontAlgn="base">
              <a:spcBef>
                <a:spcPct val="0"/>
              </a:spcBef>
              <a:spcAft>
                <a:spcPct val="0"/>
              </a:spcAft>
              <a:defRPr/>
            </a:pPr>
            <a:r>
              <a:rPr sz="1400">
                <a:latin typeface="Huawei Sans" panose="020C0503030203020204" pitchFamily="34" charset="0"/>
              </a:rPr>
              <a:t>IPv6</a:t>
            </a:r>
            <a:endParaRPr lang="en-US" altLang="ko-KR" sz="1400" dirty="0" smtClean="0">
              <a:latin typeface="Huawei Sans" panose="020C0503030203020204" pitchFamily="34" charset="0"/>
              <a:ea typeface="方正兰亭黑简体" panose="02000000000000000000" pitchFamily="2" charset="-122"/>
            </a:endParaRPr>
          </a:p>
        </p:txBody>
      </p:sp>
      <p:sp>
        <p:nvSpPr>
          <p:cNvPr id="38" name="椭圆 37"/>
          <p:cNvSpPr>
            <a:spLocks noChangeAspect="1"/>
          </p:cNvSpPr>
          <p:nvPr/>
        </p:nvSpPr>
        <p:spPr>
          <a:xfrm>
            <a:off x="10629304" y="4957181"/>
            <a:ext cx="467492" cy="467492"/>
          </a:xfrm>
          <a:prstGeom prst="ellipse">
            <a:avLst/>
          </a:prstGeom>
          <a:solidFill>
            <a:srgbClr val="EC7061">
              <a:lumMod val="100000"/>
            </a:srgbClr>
          </a:solidFill>
          <a:ln w="19050" cap="flat" cmpd="sng" algn="ctr">
            <a:no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sz="2800" b="1">
                <a:solidFill>
                  <a:prstClr val="white"/>
                </a:solidFill>
                <a:latin typeface="Huawei Sans" panose="020C0503030203020204" pitchFamily="34" charset="0"/>
              </a:rPr>
              <a:t>?</a:t>
            </a:r>
            <a:endParaRPr kumimoji="0" lang="zh-CN" altLang="en-US" sz="2800" b="1"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sym typeface="Huawei Sans" panose="020C0503030203020204" pitchFamily="34" charset="0"/>
            </a:endParaRPr>
          </a:p>
        </p:txBody>
      </p:sp>
    </p:spTree>
    <p:extLst>
      <p:ext uri="{BB962C8B-B14F-4D97-AF65-F5344CB8AC3E}">
        <p14:creationId xmlns:p14="http://schemas.microsoft.com/office/powerpoint/2010/main" val="3171754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文本占位符 3"/>
          <p:cNvSpPr>
            <a:spLocks noGrp="1"/>
          </p:cNvSpPr>
          <p:nvPr>
            <p:ph type="body" sz="quarter" idx="10"/>
          </p:nvPr>
        </p:nvSpPr>
        <p:spPr>
          <a:xfrm>
            <a:off x="1996298" y="2025593"/>
            <a:ext cx="3602495" cy="4680000"/>
          </a:xfrm>
          <a:noFill/>
          <a:ln w="9525">
            <a:noFill/>
            <a:miter lim="800000"/>
            <a:headEnd/>
            <a:tailEnd/>
          </a:ln>
        </p:spPr>
        <p:txBody>
          <a:bodyPr vert="horz" wrap="square" lIns="80141" tIns="40071" rIns="80141" bIns="40071" numCol="1" anchor="t" anchorCtr="0" compatLnSpc="1">
            <a:prstTxWarp prst="textNoShape">
              <a:avLst/>
            </a:prstTxWarp>
            <a:noAutofit/>
          </a:bodyPr>
          <a:lstStyle/>
          <a:p>
            <a:pPr marL="0" indent="0" algn="ctr">
              <a:spcAft>
                <a:spcPct val="0"/>
              </a:spcAft>
              <a:buSzPct val="100000"/>
              <a:buNone/>
            </a:pPr>
            <a:r>
              <a:rPr sz="1600" dirty="0">
                <a:latin typeface="Huawei Sans" panose="020C0503030203020204" pitchFamily="34" charset="0"/>
              </a:rPr>
              <a:t>Exhausted public IP addresses</a:t>
            </a:r>
            <a:endParaRPr lang="en-US" altLang="zh-CN" sz="1600" dirty="0">
              <a:latin typeface="Huawei Sans" panose="020C0503030203020204" pitchFamily="34" charset="0"/>
            </a:endParaRPr>
          </a:p>
          <a:p>
            <a:pPr marL="0" indent="0" algn="ctr">
              <a:spcAft>
                <a:spcPct val="0"/>
              </a:spcAft>
              <a:buSzPct val="100000"/>
              <a:buNone/>
            </a:pPr>
            <a:r>
              <a:rPr sz="1600" dirty="0">
                <a:latin typeface="Huawei Sans" panose="020C0503030203020204" pitchFamily="34" charset="0"/>
              </a:rPr>
              <a:t>Improper packet header design</a:t>
            </a:r>
            <a:endParaRPr lang="en-US" altLang="zh-CN" sz="1600" dirty="0">
              <a:latin typeface="Huawei Sans" panose="020C0503030203020204" pitchFamily="34" charset="0"/>
            </a:endParaRPr>
          </a:p>
          <a:p>
            <a:pPr marL="0" indent="0" algn="ctr">
              <a:spcAft>
                <a:spcPct val="0"/>
              </a:spcAft>
              <a:buSzPct val="100000"/>
              <a:buNone/>
            </a:pPr>
            <a:r>
              <a:rPr sz="1600" dirty="0">
                <a:latin typeface="Huawei Sans" panose="020C0503030203020204" pitchFamily="34" charset="0"/>
              </a:rPr>
              <a:t>Large routing table, leading to inefficient table query</a:t>
            </a:r>
            <a:endParaRPr lang="en-US" altLang="zh-CN" sz="1600" dirty="0">
              <a:latin typeface="Huawei Sans" panose="020C0503030203020204" pitchFamily="34" charset="0"/>
            </a:endParaRPr>
          </a:p>
          <a:p>
            <a:pPr marL="0" indent="0" algn="ctr">
              <a:spcAft>
                <a:spcPct val="0"/>
              </a:spcAft>
              <a:buSzPct val="100000"/>
              <a:buNone/>
            </a:pPr>
            <a:r>
              <a:rPr sz="1600" dirty="0">
                <a:latin typeface="Huawei Sans" panose="020C0503030203020204" pitchFamily="34" charset="0"/>
              </a:rPr>
              <a:t>Dependency on ARP causes broadcast storms</a:t>
            </a:r>
            <a:endParaRPr lang="en-US" altLang="zh-CN" sz="1600" dirty="0">
              <a:latin typeface="Huawei Sans" panose="020C0503030203020204" pitchFamily="34" charset="0"/>
            </a:endParaRPr>
          </a:p>
          <a:p>
            <a:pPr marL="0" indent="0" algn="ctr">
              <a:spcAft>
                <a:spcPct val="0"/>
              </a:spcAft>
              <a:buSzPct val="100000"/>
              <a:buNone/>
            </a:pPr>
            <a:r>
              <a:rPr sz="1600" dirty="0">
                <a:latin typeface="Huawei Sans" panose="020C0503030203020204" pitchFamily="34" charset="0"/>
              </a:rPr>
              <a:t>...</a:t>
            </a:r>
          </a:p>
        </p:txBody>
      </p:sp>
      <p:sp>
        <p:nvSpPr>
          <p:cNvPr id="10245" name="Title 1"/>
          <p:cNvSpPr>
            <a:spLocks noGrp="1"/>
          </p:cNvSpPr>
          <p:nvPr>
            <p:ph type="title"/>
          </p:nvPr>
        </p:nvSpPr>
        <p:spPr/>
        <p:txBody>
          <a:bodyPr wrap="square">
            <a:noAutofit/>
          </a:bodyPr>
          <a:lstStyle/>
          <a:p>
            <a:r>
              <a:rPr>
                <a:latin typeface="Huawei Sans" panose="020C0503030203020204" pitchFamily="34" charset="0"/>
              </a:rPr>
              <a:t>Why IPv6?</a:t>
            </a:r>
          </a:p>
        </p:txBody>
      </p:sp>
      <p:sp>
        <p:nvSpPr>
          <p:cNvPr id="1084" name="文本占位符 3"/>
          <p:cNvSpPr txBox="1">
            <a:spLocks/>
          </p:cNvSpPr>
          <p:nvPr/>
        </p:nvSpPr>
        <p:spPr bwMode="auto">
          <a:xfrm>
            <a:off x="6511180" y="2025593"/>
            <a:ext cx="3500086" cy="3716201"/>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a:lstStyle>
          <a:p>
            <a:pPr marL="0" indent="0" algn="ctr" defTabSz="914034" fontAlgn="auto">
              <a:spcBef>
                <a:spcPts val="792"/>
              </a:spcBef>
              <a:buClrTx/>
              <a:buSzPct val="100000"/>
              <a:buNone/>
            </a:pPr>
            <a:r>
              <a:rPr sz="1600" dirty="0">
                <a:latin typeface="Huawei Sans" panose="020C0503030203020204" pitchFamily="34" charset="0"/>
              </a:rPr>
              <a:t>Nearly infinite address space</a:t>
            </a:r>
            <a:endParaRPr lang="en-US" altLang="zh-CN" sz="1600" dirty="0">
              <a:latin typeface="Huawei Sans" panose="020C0503030203020204" pitchFamily="34" charset="0"/>
            </a:endParaRPr>
          </a:p>
          <a:p>
            <a:pPr marL="0" indent="0" algn="ctr" defTabSz="914034" fontAlgn="auto">
              <a:spcBef>
                <a:spcPts val="792"/>
              </a:spcBef>
              <a:buClrTx/>
              <a:buSzPct val="100000"/>
              <a:buNone/>
            </a:pPr>
            <a:r>
              <a:rPr sz="1600" dirty="0">
                <a:latin typeface="Huawei Sans" panose="020C0503030203020204" pitchFamily="34" charset="0"/>
              </a:rPr>
              <a:t>Hierarchical address allocation</a:t>
            </a:r>
            <a:endParaRPr lang="en-US" altLang="zh-CN" sz="1600" dirty="0">
              <a:latin typeface="Huawei Sans" panose="020C0503030203020204" pitchFamily="34" charset="0"/>
              <a:ea typeface="方正兰亭黑简体" panose="02000000000000000000" pitchFamily="2" charset="-122"/>
            </a:endParaRPr>
          </a:p>
          <a:p>
            <a:pPr marL="0" indent="0" algn="ctr" defTabSz="914034" fontAlgn="auto">
              <a:spcBef>
                <a:spcPts val="792"/>
              </a:spcBef>
              <a:buClrTx/>
              <a:buSzPct val="100000"/>
              <a:buNone/>
            </a:pPr>
            <a:r>
              <a:rPr sz="1600" dirty="0">
                <a:latin typeface="Huawei Sans" panose="020C0503030203020204" pitchFamily="34" charset="0"/>
              </a:rPr>
              <a:t>Plug-and-play</a:t>
            </a:r>
          </a:p>
          <a:p>
            <a:pPr marL="0" indent="0" algn="ctr" defTabSz="914034" fontAlgn="auto">
              <a:spcBef>
                <a:spcPts val="792"/>
              </a:spcBef>
              <a:buClrTx/>
              <a:buSzPct val="100000"/>
              <a:buNone/>
            </a:pPr>
            <a:r>
              <a:rPr sz="1600" dirty="0">
                <a:latin typeface="Huawei Sans" panose="020C0503030203020204" pitchFamily="34" charset="0"/>
              </a:rPr>
              <a:t>Simplified packet header</a:t>
            </a:r>
            <a:endParaRPr lang="en-US" altLang="zh-CN" sz="1600" dirty="0">
              <a:latin typeface="Huawei Sans" panose="020C0503030203020204" pitchFamily="34" charset="0"/>
              <a:ea typeface="方正兰亭黑简体" panose="02000000000000000000" pitchFamily="2" charset="-122"/>
            </a:endParaRPr>
          </a:p>
          <a:p>
            <a:pPr marL="0" indent="0" algn="ctr">
              <a:buSzPct val="100000"/>
              <a:buNone/>
            </a:pPr>
            <a:r>
              <a:rPr sz="1600" dirty="0">
                <a:latin typeface="Huawei Sans" panose="020C0503030203020204" pitchFamily="34" charset="0"/>
              </a:rPr>
              <a:t>IPv6 security features</a:t>
            </a:r>
            <a:endParaRPr lang="en-US" altLang="zh-CN" sz="1600" kern="0" dirty="0">
              <a:latin typeface="Huawei Sans" panose="020C0503030203020204" pitchFamily="34" charset="0"/>
              <a:ea typeface="方正兰亭黑简体" panose="02000000000000000000" pitchFamily="2" charset="-122"/>
            </a:endParaRPr>
          </a:p>
          <a:p>
            <a:pPr marL="0" indent="0" algn="ctr">
              <a:buSzPct val="100000"/>
              <a:buNone/>
            </a:pPr>
            <a:r>
              <a:rPr sz="1600" dirty="0">
                <a:latin typeface="Huawei Sans" panose="020C0503030203020204" pitchFamily="34" charset="0"/>
              </a:rPr>
              <a:t>Integrity of E2E communication</a:t>
            </a:r>
            <a:endParaRPr lang="en-US" altLang="zh-CN" sz="1600" kern="0" dirty="0">
              <a:latin typeface="Huawei Sans" panose="020C0503030203020204" pitchFamily="34" charset="0"/>
              <a:ea typeface="方正兰亭黑简体" panose="02000000000000000000" pitchFamily="2" charset="-122"/>
            </a:endParaRPr>
          </a:p>
          <a:p>
            <a:pPr marL="0" indent="0" algn="ctr">
              <a:buSzPct val="100000"/>
              <a:buNone/>
            </a:pPr>
            <a:r>
              <a:rPr sz="1600" dirty="0">
                <a:latin typeface="Huawei Sans" panose="020C0503030203020204" pitchFamily="34" charset="0"/>
              </a:rPr>
              <a:t>Support for mobility</a:t>
            </a:r>
            <a:endParaRPr lang="en-US" altLang="zh-CN" sz="1600" kern="0" dirty="0">
              <a:latin typeface="Huawei Sans" panose="020C0503030203020204" pitchFamily="34" charset="0"/>
              <a:ea typeface="方正兰亭黑简体" panose="02000000000000000000" pitchFamily="2" charset="-122"/>
            </a:endParaRPr>
          </a:p>
          <a:p>
            <a:pPr marL="0" indent="0" algn="ctr">
              <a:buSzPct val="100000"/>
              <a:buNone/>
            </a:pPr>
            <a:r>
              <a:rPr sz="1600" dirty="0">
                <a:latin typeface="Huawei Sans" panose="020C0503030203020204" pitchFamily="34" charset="0"/>
              </a:rPr>
              <a:t>Enhanced </a:t>
            </a:r>
            <a:r>
              <a:rPr sz="1600" dirty="0" err="1">
                <a:latin typeface="Huawei Sans" panose="020C0503030203020204" pitchFamily="34" charset="0"/>
              </a:rPr>
              <a:t>QoS</a:t>
            </a:r>
            <a:r>
              <a:rPr sz="1600" dirty="0">
                <a:latin typeface="Huawei Sans" panose="020C0503030203020204" pitchFamily="34" charset="0"/>
              </a:rPr>
              <a:t> features</a:t>
            </a:r>
            <a:endParaRPr lang="en-US" altLang="zh-CN" sz="1600" kern="0" dirty="0">
              <a:latin typeface="Huawei Sans" panose="020C0503030203020204" pitchFamily="34" charset="0"/>
              <a:ea typeface="方正兰亭黑简体" panose="02000000000000000000" pitchFamily="2" charset="-122"/>
            </a:endParaRPr>
          </a:p>
          <a:p>
            <a:pPr marL="0" indent="0" algn="ctr">
              <a:buSzPct val="100000"/>
              <a:buNone/>
            </a:pPr>
            <a:r>
              <a:rPr sz="1600" dirty="0">
                <a:latin typeface="Huawei Sans" panose="020C0503030203020204" pitchFamily="34" charset="0"/>
              </a:rPr>
              <a:t>...</a:t>
            </a:r>
          </a:p>
        </p:txBody>
      </p:sp>
      <p:sp>
        <p:nvSpPr>
          <p:cNvPr id="524" name="文本占位符 3">
            <a:extLst>
              <a:ext uri="{FF2B5EF4-FFF2-40B4-BE49-F238E27FC236}">
                <a16:creationId xmlns="" xmlns:a16="http://schemas.microsoft.com/office/drawing/2014/main" id="{5F228035-64E5-4B1B-B670-C3278E0E1EA8}"/>
              </a:ext>
            </a:extLst>
          </p:cNvPr>
          <p:cNvSpPr txBox="1">
            <a:spLocks/>
          </p:cNvSpPr>
          <p:nvPr/>
        </p:nvSpPr>
        <p:spPr bwMode="auto">
          <a:xfrm>
            <a:off x="2902848" y="1293684"/>
            <a:ext cx="1855544" cy="504480"/>
          </a:xfrm>
          <a:prstGeom prst="rect">
            <a:avLst/>
          </a:prstGeom>
          <a:solidFill>
            <a:srgbClr val="F4FBFE"/>
          </a:solidFill>
          <a:ln w="9525">
            <a:solidFill>
              <a:srgbClr val="99DFF9"/>
            </a:solid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marL="0" indent="0" algn="ctr">
              <a:spcAft>
                <a:spcPct val="0"/>
              </a:spcAft>
              <a:buSzPct val="100000"/>
              <a:buFont typeface="Arial" panose="020B0604020202020204" pitchFamily="34" charset="0"/>
              <a:buNone/>
            </a:pPr>
            <a:r>
              <a:rPr sz="1800">
                <a:latin typeface="Huawei Sans" panose="020C0503030203020204" pitchFamily="34" charset="0"/>
              </a:rPr>
              <a:t>IPv4</a:t>
            </a:r>
            <a:endParaRPr lang="en-US" altLang="zh-CN" sz="1800" dirty="0">
              <a:latin typeface="Huawei Sans" panose="020C0503030203020204" pitchFamily="34" charset="0"/>
            </a:endParaRPr>
          </a:p>
        </p:txBody>
      </p:sp>
      <p:sp>
        <p:nvSpPr>
          <p:cNvPr id="525" name="文本占位符 3">
            <a:extLst>
              <a:ext uri="{FF2B5EF4-FFF2-40B4-BE49-F238E27FC236}">
                <a16:creationId xmlns="" xmlns:a16="http://schemas.microsoft.com/office/drawing/2014/main" id="{A6D79352-8D32-4D53-A88D-BD199C60E14D}"/>
              </a:ext>
            </a:extLst>
          </p:cNvPr>
          <p:cNvSpPr txBox="1">
            <a:spLocks/>
          </p:cNvSpPr>
          <p:nvPr/>
        </p:nvSpPr>
        <p:spPr bwMode="auto">
          <a:xfrm>
            <a:off x="7330783" y="1310856"/>
            <a:ext cx="1854000" cy="504480"/>
          </a:xfrm>
          <a:prstGeom prst="rect">
            <a:avLst/>
          </a:prstGeom>
          <a:solidFill>
            <a:srgbClr val="F4FBFE"/>
          </a:solidFill>
          <a:ln w="9525">
            <a:solidFill>
              <a:srgbClr val="99DFF9"/>
            </a:solidFill>
            <a:miter lim="800000"/>
            <a:headEnd/>
            <a:tailEnd/>
          </a:ln>
        </p:spPr>
        <p:txBody>
          <a:bodyPr vert="horz" wrap="square" lIns="80141" tIns="40071" rIns="80141" bIns="40071" numCol="1" anchor="t" anchorCtr="0" compatLnSpc="1">
            <a:prstTxWarp prst="textNoShape">
              <a:avLst/>
            </a:prstTxWarp>
            <a:noAutofit/>
          </a:bodyPr>
          <a:lstStyle>
            <a:defPPr>
              <a:defRPr lang="en-US"/>
            </a:defPPr>
            <a:lvl1pPr indent="0" algn="ctr" defTabSz="914034" fontAlgn="auto">
              <a:lnSpc>
                <a:spcPct val="140000"/>
              </a:lnSpc>
              <a:spcBef>
                <a:spcPts val="792"/>
              </a:spcBef>
              <a:spcAft>
                <a:spcPct val="0"/>
              </a:spcAft>
              <a:buClrTx/>
              <a:buSzPct val="100000"/>
              <a:buFont typeface="Arial" panose="020B0604020202020204" pitchFamily="34" charset="0"/>
              <a:buNone/>
              <a:defRPr>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r>
              <a:rPr>
                <a:latin typeface="Huawei Sans" panose="020C0503030203020204" pitchFamily="34" charset="0"/>
              </a:rPr>
              <a:t>IPv6</a:t>
            </a:r>
            <a:endParaRPr lang="en-US" altLang="zh-CN" dirty="0">
              <a:latin typeface="Huawei Sans" panose="020C0503030203020204" pitchFamily="34" charset="0"/>
            </a:endParaRPr>
          </a:p>
        </p:txBody>
      </p:sp>
      <p:sp>
        <p:nvSpPr>
          <p:cNvPr id="3" name="文本框 2"/>
          <p:cNvSpPr txBox="1"/>
          <p:nvPr/>
        </p:nvSpPr>
        <p:spPr bwMode="auto">
          <a:xfrm>
            <a:off x="5653862" y="3236928"/>
            <a:ext cx="893513"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r>
              <a:rPr sz="4000" b="1" dirty="0">
                <a:solidFill>
                  <a:srgbClr val="00B0F0"/>
                </a:solidFill>
                <a:latin typeface="Huawei Sans" panose="020C0503030203020204" pitchFamily="34" charset="0"/>
              </a:rPr>
              <a:t>vs.</a:t>
            </a:r>
            <a:endParaRPr lang="zh-CN" altLang="en-US" sz="4000" b="1" dirty="0" smtClean="0">
              <a:solidFill>
                <a:srgbClr val="00B0F0"/>
              </a:solidFill>
              <a:latin typeface="Huawei Sans" panose="020C0503030203020204" pitchFamily="34" charset="0"/>
            </a:endParaRPr>
          </a:p>
        </p:txBody>
      </p:sp>
    </p:spTree>
    <p:extLst>
      <p:ext uri="{BB962C8B-B14F-4D97-AF65-F5344CB8AC3E}">
        <p14:creationId xmlns:p14="http://schemas.microsoft.com/office/powerpoint/2010/main" val="119677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IPv6 Advantages</a:t>
            </a:r>
          </a:p>
        </p:txBody>
      </p:sp>
      <p:sp>
        <p:nvSpPr>
          <p:cNvPr id="5" name="圆角矩形 4"/>
          <p:cNvSpPr/>
          <p:nvPr/>
        </p:nvSpPr>
        <p:spPr>
          <a:xfrm>
            <a:off x="671397" y="1293968"/>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wrap="square" lIns="0" rIns="0" rtlCol="0" anchor="ctr">
            <a:noAutofit/>
          </a:bodyPr>
          <a:lstStyle/>
          <a:p>
            <a:pPr algn="ctr" defTabSz="1219170">
              <a:defRPr/>
            </a:pPr>
            <a:r>
              <a:rPr sz="1400">
                <a:solidFill>
                  <a:schemeClr val="bg1"/>
                </a:solidFill>
                <a:latin typeface="Huawei Sans" panose="020C0503030203020204" pitchFamily="34" charset="0"/>
              </a:rPr>
              <a:t>Nearly infinite address space</a:t>
            </a:r>
            <a:endParaRPr lang="en-US" sz="1400" kern="0" dirty="0">
              <a:solidFill>
                <a:schemeClr val="bg1"/>
              </a:solidFill>
              <a:latin typeface="Huawei Sans" panose="020C0503030203020204" pitchFamily="34" charset="0"/>
              <a:ea typeface="方正兰亭黑简体" panose="02000000000000000000" pitchFamily="2" charset="-122"/>
            </a:endParaRPr>
          </a:p>
        </p:txBody>
      </p:sp>
      <p:sp>
        <p:nvSpPr>
          <p:cNvPr id="6" name="圆角矩形 5"/>
          <p:cNvSpPr/>
          <p:nvPr/>
        </p:nvSpPr>
        <p:spPr>
          <a:xfrm>
            <a:off x="2663327" y="1293968"/>
            <a:ext cx="8154025" cy="480053"/>
          </a:xfrm>
          <a:prstGeom prst="roundRect">
            <a:avLst>
              <a:gd name="adj" fmla="val 6668"/>
            </a:avLst>
          </a:prstGeom>
          <a:solidFill>
            <a:srgbClr val="F4FBFE"/>
          </a:solidFill>
          <a:ln w="12700" cap="flat" cmpd="sng" algn="ctr">
            <a:solidFill>
              <a:srgbClr val="99DFF9"/>
            </a:solidFill>
            <a:prstDash val="solid"/>
            <a:miter lim="800000"/>
          </a:ln>
          <a:effectLst/>
        </p:spPr>
        <p:txBody>
          <a:bodyPr wrap="square" rtlCol="0" anchor="ctr">
            <a:noAutofit/>
          </a:bodyPr>
          <a:lstStyle/>
          <a:p>
            <a:pPr defTabSz="1219170">
              <a:defRPr/>
            </a:pPr>
            <a:r>
              <a:rPr sz="1200">
                <a:solidFill>
                  <a:prstClr val="black"/>
                </a:solidFill>
                <a:latin typeface="Huawei Sans" panose="020C0503030203020204" pitchFamily="34" charset="0"/>
              </a:rPr>
              <a:t>The 128-bit address length provides numerous addresses, meeting the requirements of emerging services such as the IoT and facilitating service evolution and expansion.</a:t>
            </a:r>
          </a:p>
        </p:txBody>
      </p:sp>
      <p:sp>
        <p:nvSpPr>
          <p:cNvPr id="7" name="圆角矩形 6"/>
          <p:cNvSpPr/>
          <p:nvPr/>
        </p:nvSpPr>
        <p:spPr>
          <a:xfrm>
            <a:off x="671397" y="2030049"/>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wrap="square" rtlCol="0" anchor="ctr">
            <a:noAutofit/>
          </a:bodyPr>
          <a:lstStyle/>
          <a:p>
            <a:pPr algn="ctr" defTabSz="1219170">
              <a:defRPr/>
            </a:pPr>
            <a:r>
              <a:rPr sz="1400">
                <a:solidFill>
                  <a:schemeClr val="bg1"/>
                </a:solidFill>
                <a:latin typeface="Huawei Sans" panose="020C0503030203020204" pitchFamily="34" charset="0"/>
              </a:rPr>
              <a:t>Hierarchical address structure</a:t>
            </a:r>
          </a:p>
        </p:txBody>
      </p:sp>
      <p:sp>
        <p:nvSpPr>
          <p:cNvPr id="8" name="圆角矩形 7"/>
          <p:cNvSpPr/>
          <p:nvPr/>
        </p:nvSpPr>
        <p:spPr>
          <a:xfrm>
            <a:off x="2663327" y="2030049"/>
            <a:ext cx="8154025" cy="480053"/>
          </a:xfrm>
          <a:prstGeom prst="roundRect">
            <a:avLst>
              <a:gd name="adj" fmla="val 6668"/>
            </a:avLst>
          </a:prstGeom>
          <a:solidFill>
            <a:srgbClr val="F4FBFE"/>
          </a:solidFill>
          <a:ln w="12700" cap="flat" cmpd="sng" algn="ctr">
            <a:solidFill>
              <a:srgbClr val="99DFF9"/>
            </a:solidFill>
            <a:prstDash val="solid"/>
            <a:miter lim="800000"/>
          </a:ln>
          <a:effectLst/>
        </p:spPr>
        <p:txBody>
          <a:bodyPr wrap="square" rtlCol="0" anchor="ctr">
            <a:noAutofit/>
          </a:bodyPr>
          <a:lstStyle/>
          <a:p>
            <a:pPr defTabSz="1219170">
              <a:defRPr/>
            </a:pPr>
            <a:r>
              <a:rPr sz="1200">
                <a:solidFill>
                  <a:prstClr val="black"/>
                </a:solidFill>
                <a:latin typeface="Huawei Sans" panose="020C0503030203020204" pitchFamily="34" charset="0"/>
              </a:rPr>
              <a:t>IPv6 addresses are allocated more properly than IPv4 addresses, facilitating route aggregation (reducing the size of IPv6 routing tables) and fast route query.</a:t>
            </a:r>
          </a:p>
        </p:txBody>
      </p:sp>
      <p:sp>
        <p:nvSpPr>
          <p:cNvPr id="9" name="圆角矩形 8"/>
          <p:cNvSpPr/>
          <p:nvPr/>
        </p:nvSpPr>
        <p:spPr>
          <a:xfrm>
            <a:off x="671397" y="2766130"/>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wrap="square" rtlCol="0" anchor="ctr">
            <a:noAutofit/>
          </a:bodyPr>
          <a:lstStyle/>
          <a:p>
            <a:pPr algn="ctr" defTabSz="1219170">
              <a:defRPr/>
            </a:pPr>
            <a:r>
              <a:rPr sz="1400">
                <a:solidFill>
                  <a:schemeClr val="bg1"/>
                </a:solidFill>
                <a:latin typeface="Huawei Sans" panose="020C0503030203020204" pitchFamily="34" charset="0"/>
              </a:rPr>
              <a:t>Plug-and-play</a:t>
            </a:r>
          </a:p>
        </p:txBody>
      </p:sp>
      <p:sp>
        <p:nvSpPr>
          <p:cNvPr id="10" name="圆角矩形 9"/>
          <p:cNvSpPr/>
          <p:nvPr/>
        </p:nvSpPr>
        <p:spPr>
          <a:xfrm>
            <a:off x="2663327" y="2766130"/>
            <a:ext cx="8154025" cy="480053"/>
          </a:xfrm>
          <a:prstGeom prst="roundRect">
            <a:avLst>
              <a:gd name="adj" fmla="val 6668"/>
            </a:avLst>
          </a:prstGeom>
          <a:solidFill>
            <a:srgbClr val="F4FBFE"/>
          </a:solidFill>
          <a:ln w="12700" cap="flat" cmpd="sng" algn="ctr">
            <a:solidFill>
              <a:srgbClr val="99DFF9"/>
            </a:solidFill>
            <a:prstDash val="solid"/>
            <a:miter lim="800000"/>
          </a:ln>
          <a:effectLst/>
        </p:spPr>
        <p:txBody>
          <a:bodyPr wrap="square" rtlCol="0" anchor="ctr">
            <a:noAutofit/>
          </a:bodyPr>
          <a:lstStyle/>
          <a:p>
            <a:pPr defTabSz="1219170">
              <a:defRPr/>
            </a:pPr>
            <a:r>
              <a:rPr sz="1200">
                <a:solidFill>
                  <a:prstClr val="black"/>
                </a:solidFill>
                <a:latin typeface="Huawei Sans" panose="020C0503030203020204" pitchFamily="34" charset="0"/>
              </a:rPr>
              <a:t>IPv6 supports stateless address autoconfiguration (SLAAC), simplifying terminal access.</a:t>
            </a:r>
          </a:p>
        </p:txBody>
      </p:sp>
      <p:sp>
        <p:nvSpPr>
          <p:cNvPr id="11" name="圆角矩形 10"/>
          <p:cNvSpPr/>
          <p:nvPr/>
        </p:nvSpPr>
        <p:spPr>
          <a:xfrm>
            <a:off x="671397" y="3502212"/>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wrap="square" rtlCol="0" anchor="ctr">
            <a:noAutofit/>
          </a:bodyPr>
          <a:lstStyle/>
          <a:p>
            <a:pPr algn="ctr" defTabSz="1219170">
              <a:defRPr/>
            </a:pPr>
            <a:r>
              <a:rPr sz="1400">
                <a:solidFill>
                  <a:schemeClr val="bg1"/>
                </a:solidFill>
                <a:latin typeface="Huawei Sans" panose="020C0503030203020204" pitchFamily="34" charset="0"/>
              </a:rPr>
              <a:t>Simplified packet header</a:t>
            </a:r>
          </a:p>
        </p:txBody>
      </p:sp>
      <p:sp>
        <p:nvSpPr>
          <p:cNvPr id="12" name="圆角矩形 11"/>
          <p:cNvSpPr/>
          <p:nvPr/>
        </p:nvSpPr>
        <p:spPr>
          <a:xfrm>
            <a:off x="2663327" y="3502212"/>
            <a:ext cx="8154025" cy="480053"/>
          </a:xfrm>
          <a:prstGeom prst="roundRect">
            <a:avLst>
              <a:gd name="adj" fmla="val 6668"/>
            </a:avLst>
          </a:prstGeom>
          <a:solidFill>
            <a:srgbClr val="F4FBFE"/>
          </a:solidFill>
          <a:ln w="12700" cap="flat" cmpd="sng" algn="ctr">
            <a:solidFill>
              <a:srgbClr val="99DFF9"/>
            </a:solidFill>
            <a:prstDash val="solid"/>
            <a:miter lim="800000"/>
          </a:ln>
          <a:effectLst/>
        </p:spPr>
        <p:txBody>
          <a:bodyPr wrap="square" rtlCol="0" anchor="ctr">
            <a:noAutofit/>
          </a:bodyPr>
          <a:lstStyle/>
          <a:p>
            <a:pPr defTabSz="1219170">
              <a:defRPr/>
            </a:pPr>
            <a:r>
              <a:rPr sz="1200" dirty="0">
                <a:solidFill>
                  <a:prstClr val="black"/>
                </a:solidFill>
                <a:latin typeface="Huawei Sans" panose="020C0503030203020204" pitchFamily="34" charset="0"/>
              </a:rPr>
              <a:t>The simplified packet header improves forwarding efficiency. New applications can be </a:t>
            </a:r>
            <a:r>
              <a:rPr sz="1200" dirty="0" smtClean="0">
                <a:solidFill>
                  <a:prstClr val="black"/>
                </a:solidFill>
                <a:latin typeface="Huawei Sans" panose="020C0503030203020204" pitchFamily="34" charset="0"/>
              </a:rPr>
              <a:t>suppo</a:t>
            </a:r>
            <a:r>
              <a:rPr lang="en-US" sz="1200" dirty="0" smtClean="0">
                <a:solidFill>
                  <a:prstClr val="black"/>
                </a:solidFill>
                <a:latin typeface="Huawei Sans" panose="020C0503030203020204" pitchFamily="34" charset="0"/>
              </a:rPr>
              <a:t>rte</a:t>
            </a:r>
            <a:r>
              <a:rPr sz="1200" dirty="0" smtClean="0">
                <a:solidFill>
                  <a:prstClr val="black"/>
                </a:solidFill>
                <a:latin typeface="Huawei Sans" panose="020C0503030203020204" pitchFamily="34" charset="0"/>
              </a:rPr>
              <a:t>d </a:t>
            </a:r>
            <a:r>
              <a:rPr sz="1200" dirty="0">
                <a:solidFill>
                  <a:prstClr val="black"/>
                </a:solidFill>
                <a:latin typeface="Huawei Sans" panose="020C0503030203020204" pitchFamily="34" charset="0"/>
              </a:rPr>
              <a:t>using extension headers, which facilitate the forwarding processing of network devices and reduce investment costs.</a:t>
            </a:r>
          </a:p>
        </p:txBody>
      </p:sp>
      <p:sp>
        <p:nvSpPr>
          <p:cNvPr id="13" name="圆角矩形 12"/>
          <p:cNvSpPr/>
          <p:nvPr/>
        </p:nvSpPr>
        <p:spPr>
          <a:xfrm>
            <a:off x="671397" y="4238293"/>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wrap="square" rtlCol="0" anchor="ctr">
            <a:noAutofit/>
          </a:bodyPr>
          <a:lstStyle/>
          <a:p>
            <a:pPr algn="ctr" defTabSz="1219170">
              <a:defRPr/>
            </a:pPr>
            <a:r>
              <a:rPr sz="1400">
                <a:solidFill>
                  <a:schemeClr val="bg1"/>
                </a:solidFill>
                <a:latin typeface="Huawei Sans" panose="020C0503030203020204" pitchFamily="34" charset="0"/>
              </a:rPr>
              <a:t>Security features</a:t>
            </a:r>
          </a:p>
        </p:txBody>
      </p:sp>
      <p:sp>
        <p:nvSpPr>
          <p:cNvPr id="14" name="圆角矩形 13"/>
          <p:cNvSpPr/>
          <p:nvPr/>
        </p:nvSpPr>
        <p:spPr>
          <a:xfrm>
            <a:off x="2663327" y="4238293"/>
            <a:ext cx="8154025" cy="480053"/>
          </a:xfrm>
          <a:prstGeom prst="roundRect">
            <a:avLst>
              <a:gd name="adj" fmla="val 6668"/>
            </a:avLst>
          </a:prstGeom>
          <a:solidFill>
            <a:srgbClr val="F4FBFE"/>
          </a:solidFill>
          <a:ln w="12700" cap="flat" cmpd="sng" algn="ctr">
            <a:solidFill>
              <a:srgbClr val="99DFF9"/>
            </a:solidFill>
            <a:prstDash val="solid"/>
            <a:miter lim="800000"/>
          </a:ln>
          <a:effectLst/>
        </p:spPr>
        <p:txBody>
          <a:bodyPr wrap="square" rtlCol="0" anchor="ctr">
            <a:noAutofit/>
          </a:bodyPr>
          <a:lstStyle/>
          <a:p>
            <a:pPr defTabSz="1219170">
              <a:defRPr/>
            </a:pPr>
            <a:r>
              <a:rPr sz="1200">
                <a:solidFill>
                  <a:prstClr val="black"/>
                </a:solidFill>
                <a:latin typeface="Huawei Sans" panose="020C0503030203020204" pitchFamily="34" charset="0"/>
              </a:rPr>
              <a:t>IPsec, source address authentication, and other security features ensure E2E security, preventing NAT from damaging the integrity of E2E communication.</a:t>
            </a:r>
          </a:p>
        </p:txBody>
      </p:sp>
      <p:sp>
        <p:nvSpPr>
          <p:cNvPr id="15" name="圆角矩形 14"/>
          <p:cNvSpPr/>
          <p:nvPr/>
        </p:nvSpPr>
        <p:spPr>
          <a:xfrm>
            <a:off x="671397" y="4974374"/>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wrap="square" rtlCol="0" anchor="ctr">
            <a:noAutofit/>
          </a:bodyPr>
          <a:lstStyle/>
          <a:p>
            <a:pPr algn="ctr" defTabSz="1219170">
              <a:defRPr/>
            </a:pPr>
            <a:r>
              <a:rPr sz="1400">
                <a:solidFill>
                  <a:schemeClr val="bg1"/>
                </a:solidFill>
                <a:latin typeface="Huawei Sans" panose="020C0503030203020204" pitchFamily="34" charset="0"/>
              </a:rPr>
              <a:t>Mobility</a:t>
            </a:r>
          </a:p>
        </p:txBody>
      </p:sp>
      <p:sp>
        <p:nvSpPr>
          <p:cNvPr id="16" name="圆角矩形 15"/>
          <p:cNvSpPr/>
          <p:nvPr/>
        </p:nvSpPr>
        <p:spPr>
          <a:xfrm>
            <a:off x="2663327" y="4974374"/>
            <a:ext cx="8154025" cy="480053"/>
          </a:xfrm>
          <a:prstGeom prst="roundRect">
            <a:avLst>
              <a:gd name="adj" fmla="val 6668"/>
            </a:avLst>
          </a:prstGeom>
          <a:solidFill>
            <a:srgbClr val="F4FBFE"/>
          </a:solidFill>
          <a:ln w="12700" cap="flat" cmpd="sng" algn="ctr">
            <a:solidFill>
              <a:srgbClr val="99DFF9"/>
            </a:solidFill>
            <a:prstDash val="solid"/>
            <a:miter lim="800000"/>
          </a:ln>
          <a:effectLst/>
        </p:spPr>
        <p:txBody>
          <a:bodyPr wrap="square" rtlCol="0" anchor="ctr">
            <a:noAutofit/>
          </a:bodyPr>
          <a:lstStyle/>
          <a:p>
            <a:pPr defTabSz="1219170">
              <a:defRPr/>
            </a:pPr>
            <a:r>
              <a:rPr sz="1200">
                <a:solidFill>
                  <a:prstClr val="black"/>
                </a:solidFill>
                <a:latin typeface="Huawei Sans" panose="020C0503030203020204" pitchFamily="34" charset="0"/>
              </a:rPr>
              <a:t>Greatly improves real-time communication and performance of mobile networks.</a:t>
            </a:r>
          </a:p>
        </p:txBody>
      </p:sp>
      <p:sp>
        <p:nvSpPr>
          <p:cNvPr id="17" name="圆角矩形 16"/>
          <p:cNvSpPr/>
          <p:nvPr/>
        </p:nvSpPr>
        <p:spPr>
          <a:xfrm>
            <a:off x="671397" y="5710458"/>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wrap="square" rtlCol="0" anchor="ctr">
            <a:noAutofit/>
          </a:bodyPr>
          <a:lstStyle/>
          <a:p>
            <a:pPr algn="ctr" defTabSz="1219170">
              <a:defRPr/>
            </a:pPr>
            <a:r>
              <a:rPr sz="1400">
                <a:solidFill>
                  <a:schemeClr val="bg1"/>
                </a:solidFill>
                <a:latin typeface="Huawei Sans" panose="020C0503030203020204" pitchFamily="34" charset="0"/>
              </a:rPr>
              <a:t>Enhanced QoS features</a:t>
            </a:r>
          </a:p>
        </p:txBody>
      </p:sp>
      <p:sp>
        <p:nvSpPr>
          <p:cNvPr id="18" name="圆角矩形 17"/>
          <p:cNvSpPr/>
          <p:nvPr/>
        </p:nvSpPr>
        <p:spPr>
          <a:xfrm>
            <a:off x="2663327" y="5710458"/>
            <a:ext cx="8154025" cy="480053"/>
          </a:xfrm>
          <a:prstGeom prst="roundRect">
            <a:avLst>
              <a:gd name="adj" fmla="val 6668"/>
            </a:avLst>
          </a:prstGeom>
          <a:solidFill>
            <a:srgbClr val="F4FBFE"/>
          </a:solidFill>
          <a:ln w="12700" cap="flat" cmpd="sng" algn="ctr">
            <a:solidFill>
              <a:srgbClr val="99DFF9"/>
            </a:solidFill>
            <a:prstDash val="solid"/>
            <a:miter lim="800000"/>
          </a:ln>
          <a:effectLst/>
        </p:spPr>
        <p:txBody>
          <a:bodyPr wrap="square" rtlCol="0" anchor="ctr">
            <a:noAutofit/>
          </a:bodyPr>
          <a:lstStyle/>
          <a:p>
            <a:pPr defTabSz="1219170">
              <a:defRPr/>
            </a:pPr>
            <a:r>
              <a:rPr sz="1200">
                <a:solidFill>
                  <a:prstClr val="black"/>
                </a:solidFill>
                <a:latin typeface="Huawei Sans" panose="020C0503030203020204" pitchFamily="34" charset="0"/>
              </a:rPr>
              <a:t>A Flow Label field is additionally defined and can be used to allocate a specific resource for a special service and data flow.</a:t>
            </a:r>
          </a:p>
        </p:txBody>
      </p:sp>
    </p:spTree>
    <p:extLst>
      <p:ext uri="{BB962C8B-B14F-4D97-AF65-F5344CB8AC3E}">
        <p14:creationId xmlns:p14="http://schemas.microsoft.com/office/powerpoint/2010/main" val="3257858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859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7441</Words>
  <Application>Microsoft Office PowerPoint</Application>
  <PresentationFormat>宽屏</PresentationFormat>
  <Paragraphs>882</Paragraphs>
  <Slides>42</Slides>
  <Notes>42</Notes>
  <HiddenSlides>4</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微软雅黑</vt:lpstr>
      <vt:lpstr>宋体</vt:lpstr>
      <vt:lpstr>MS PGothic</vt:lpstr>
      <vt:lpstr>方正兰亭纤黑简体</vt:lpstr>
      <vt:lpstr>Huawei Sans</vt:lpstr>
      <vt:lpstr>Courier New</vt:lpstr>
      <vt:lpstr>方正兰亭黑简体</vt:lpstr>
      <vt:lpstr>Times New Roman</vt:lpstr>
      <vt:lpstr>Wingdings</vt:lpstr>
      <vt:lpstr>1_自定义设计方案</vt:lpstr>
      <vt:lpstr>PowerPoint 演示文稿</vt:lpstr>
      <vt:lpstr>IPv6 Basics</vt:lpstr>
      <vt:lpstr>PowerPoint 演示文稿</vt:lpstr>
      <vt:lpstr>PowerPoint 演示文稿</vt:lpstr>
      <vt:lpstr>PowerPoint 演示文稿</vt:lpstr>
      <vt:lpstr>IPv4 Status</vt:lpstr>
      <vt:lpstr>Why IPv6?</vt:lpstr>
      <vt:lpstr>IPv6 Advantages</vt:lpstr>
      <vt:lpstr>PowerPoint 演示文稿</vt:lpstr>
      <vt:lpstr>Basic IPv6 Header</vt:lpstr>
      <vt:lpstr>IPv6 Extension Header</vt:lpstr>
      <vt:lpstr>PowerPoint 演示文稿</vt:lpstr>
      <vt:lpstr>IPv6 Packet Processing Mechanism</vt:lpstr>
      <vt:lpstr>IPv6 Address</vt:lpstr>
      <vt:lpstr>IPv6 Address Abbreviation Specifications</vt:lpstr>
      <vt:lpstr>IPv6 Address Classification</vt:lpstr>
      <vt:lpstr>IPv6 Unicast Address Format</vt:lpstr>
      <vt:lpstr>Interface ID of an IPv6 Unicast Address</vt:lpstr>
      <vt:lpstr>Common IPv6 Unicast Address - GUA</vt:lpstr>
      <vt:lpstr>Common IPv6 Unicast Address - ULA</vt:lpstr>
      <vt:lpstr>Common IPv6 Unicast Address - LLA</vt:lpstr>
      <vt:lpstr>IPv6 Multicast Address</vt:lpstr>
      <vt:lpstr>Solicited-Node Multicast Address</vt:lpstr>
      <vt:lpstr>IPv6 Anycast Address</vt:lpstr>
      <vt:lpstr>PowerPoint 演示文稿</vt:lpstr>
      <vt:lpstr>IPv6 Addresses of Hosts and Routers</vt:lpstr>
      <vt:lpstr>Service Process of IPv6 Unicast Addresses</vt:lpstr>
      <vt:lpstr>NDP</vt:lpstr>
      <vt:lpstr>Dynamic IPv6 Address Configuration</vt:lpstr>
      <vt:lpstr>PowerPoint 演示文稿</vt:lpstr>
      <vt:lpstr>DAD</vt:lpstr>
      <vt:lpstr>Address Resolution</vt:lpstr>
      <vt:lpstr>PowerPoint 演示文稿</vt:lpstr>
      <vt:lpstr>Basic IPv6 Configurations (1)</vt:lpstr>
      <vt:lpstr>Basic IPv6 Configurations (2)</vt:lpstr>
      <vt:lpstr>Example: Configuring a Small IPv6 Network (1)</vt:lpstr>
      <vt:lpstr>Example: Configuring a Small IPv6 Network (2)</vt:lpstr>
      <vt:lpstr>Example: Configuring a Small IPv6 Network (3)</vt:lpstr>
      <vt:lpstr>Example: Configuring a Small IPv6 Network (4)</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130</cp:revision>
  <dcterms:created xsi:type="dcterms:W3CDTF">2018-11-29T10:16:29Z</dcterms:created>
  <dcterms:modified xsi:type="dcterms:W3CDTF">2020-04-28T08:12:03Z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(3)vXxX936kCnF7s/XWLURtGRvX+v25keI5k4tW14RZ14mIf4Hr1vb5AD9vGvhkWFqTCJiuROQV
JgmGjd3zVLTyWZkiZ4C0Uz1BLZ9HMiHDLO2L/B44PvMObSguZRVr8Tt15qRN/GI2VL5KQ10G
0ah7HQvYyPpo9Wpb7Qg3yO6tCm247vyQYWDU7xlTfcvVVz0wlPADYzuagr82XP5g9fdQKk0C
IJt3v+T0aqAZtyquqs</vt:lpwstr>
  </property>
  <property fmtid="{D5CDD505-2E9C-101B-9397-08002B2CF9AE}" pid="3" name="_2015_ms_pID_7253431">
    <vt:lpwstr>XY+8dq0Y8G0AIkgQflN04hyfQx1LaVu4JJ0gRxHypmKiYCw5kyaNMC
HtE3MABROM9HeFYo6F8Kw3Q1Y92fwXrZzOPAEapvrmFhUV2Q/3NlUM8G3PUEAbDERCnoJdcn
UeCTVaLydni8s0efIIXjfYode+LZhJ/iHVZNHpkpic5wdhvd0ybwXBVVlwq9f2JO2WR4h21p
wgxiJGJODdE8MxPcgO7F9vrpUawW2l877EnK</vt:lpwstr>
  </property>
  <property fmtid="{D5CDD505-2E9C-101B-9397-08002B2CF9AE}" pid="4" name="_2015_ms_pID_7253432">
    <vt:lpwstr>8g==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